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66" r:id="rId2"/>
    <p:sldId id="256" r:id="rId3"/>
    <p:sldId id="257" r:id="rId4"/>
    <p:sldId id="258" r:id="rId5"/>
    <p:sldId id="259" r:id="rId6"/>
    <p:sldId id="260"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365" autoAdjust="0"/>
  </p:normalViewPr>
  <p:slideViewPr>
    <p:cSldViewPr snapToGrid="0">
      <p:cViewPr varScale="1">
        <p:scale>
          <a:sx n="64" d="100"/>
          <a:sy n="64" d="100"/>
        </p:scale>
        <p:origin x="142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1213C-78E9-41CB-A8BE-FAC56C2DA055}" type="datetimeFigureOut">
              <a:rPr lang="en-US" smtClean="0"/>
              <a:t>11/19/2023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F1729-0D3E-4F35-A43A-623763754A3D}" type="slidenum">
              <a:rPr lang="en-US" smtClean="0"/>
              <a:t>‹#›</a:t>
            </a:fld>
            <a:endParaRPr lang="en-US"/>
          </a:p>
        </p:txBody>
      </p:sp>
    </p:spTree>
    <p:extLst>
      <p:ext uri="{BB962C8B-B14F-4D97-AF65-F5344CB8AC3E}">
        <p14:creationId xmlns:p14="http://schemas.microsoft.com/office/powerpoint/2010/main" val="3113570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5F1729-0D3E-4F35-A43A-623763754A3D}" type="slidenum">
              <a:rPr lang="en-US" smtClean="0"/>
              <a:t>2</a:t>
            </a:fld>
            <a:endParaRPr lang="en-US"/>
          </a:p>
        </p:txBody>
      </p:sp>
    </p:spTree>
    <p:extLst>
      <p:ext uri="{BB962C8B-B14F-4D97-AF65-F5344CB8AC3E}">
        <p14:creationId xmlns:p14="http://schemas.microsoft.com/office/powerpoint/2010/main" val="1038497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story behind the name. The name, Qualified Angels has been chosen in the memory of a client which I met in my activity as carer. On her name AGNES, she use to call the carers not by their name or nurse, but everybody was an ANGEL. In the silence of the day, you could hear Agnes saying: ANGEL…ANGEL, please came and stay with me. Agnes was very loved by the hall staff, and to whom met her, Agnes remains a very precious memory. </a:t>
            </a:r>
          </a:p>
          <a:p>
            <a:r>
              <a:rPr lang="en-GB" dirty="0"/>
              <a:t>The MISSION. For those that are active in this field, it is very clear that the job it is more a mission which came with a lot of rewords and love, but also paid with a very hard work. </a:t>
            </a:r>
          </a:p>
        </p:txBody>
      </p:sp>
      <p:sp>
        <p:nvSpPr>
          <p:cNvPr id="4" name="Slide Number Placeholder 3"/>
          <p:cNvSpPr>
            <a:spLocks noGrp="1"/>
          </p:cNvSpPr>
          <p:nvPr>
            <p:ph type="sldNum" sz="quarter" idx="5"/>
          </p:nvPr>
        </p:nvSpPr>
        <p:spPr/>
        <p:txBody>
          <a:bodyPr/>
          <a:lstStyle/>
          <a:p>
            <a:fld id="{8A5F1729-0D3E-4F35-A43A-623763754A3D}" type="slidenum">
              <a:rPr lang="en-US" smtClean="0"/>
              <a:t>3</a:t>
            </a:fld>
            <a:endParaRPr lang="en-US"/>
          </a:p>
        </p:txBody>
      </p:sp>
    </p:spTree>
    <p:extLst>
      <p:ext uri="{BB962C8B-B14F-4D97-AF65-F5344CB8AC3E}">
        <p14:creationId xmlns:p14="http://schemas.microsoft.com/office/powerpoint/2010/main" val="630459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“Q.A” Care Agency is a Privat limited company, owned by two co-founders and the staff members of the agency are to be 45. The main products and services provided by the “Q.A” Care Agency to the people are; person-centred care services, special therapies, home treatments, domiciliary services, live in care services and many more (</a:t>
            </a:r>
            <a:r>
              <a:rPr lang="en-GB" sz="1200" kern="1200" dirty="0" err="1">
                <a:solidFill>
                  <a:schemeClr val="tx1"/>
                </a:solidFill>
                <a:effectLst/>
                <a:latin typeface="+mn-lt"/>
                <a:ea typeface="+mn-ea"/>
                <a:cs typeface="+mn-cs"/>
              </a:rPr>
              <a:t>Bocken</a:t>
            </a:r>
            <a:r>
              <a:rPr lang="en-GB" sz="1200" kern="1200" dirty="0">
                <a:solidFill>
                  <a:schemeClr val="tx1"/>
                </a:solidFill>
                <a:effectLst/>
                <a:latin typeface="+mn-lt"/>
                <a:ea typeface="+mn-ea"/>
                <a:cs typeface="+mn-cs"/>
              </a:rPr>
              <a:t> and et.al., 2019). </a:t>
            </a:r>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4</a:t>
            </a:fld>
            <a:endParaRPr lang="en-US"/>
          </a:p>
        </p:txBody>
      </p:sp>
    </p:spTree>
    <p:extLst>
      <p:ext uri="{BB962C8B-B14F-4D97-AF65-F5344CB8AC3E}">
        <p14:creationId xmlns:p14="http://schemas.microsoft.com/office/powerpoint/2010/main" val="2137444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5</a:t>
            </a:fld>
            <a:endParaRPr lang="en-US"/>
          </a:p>
        </p:txBody>
      </p:sp>
    </p:spTree>
    <p:extLst>
      <p:ext uri="{BB962C8B-B14F-4D97-AF65-F5344CB8AC3E}">
        <p14:creationId xmlns:p14="http://schemas.microsoft.com/office/powerpoint/2010/main" val="7921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of the company refers to the process of managing the company effectively by engaging various stakeholders to the firm in the workplace. The effective management in the workplace is very important for the company, in order to perform effectively in the market (</a:t>
            </a:r>
            <a:r>
              <a:rPr lang="en-GB" sz="1200" kern="1200" dirty="0" err="1">
                <a:solidFill>
                  <a:schemeClr val="tx1"/>
                </a:solidFill>
                <a:effectLst/>
                <a:latin typeface="+mn-lt"/>
                <a:ea typeface="+mn-ea"/>
                <a:cs typeface="+mn-cs"/>
              </a:rPr>
              <a:t>Galanis</a:t>
            </a:r>
            <a:r>
              <a:rPr lang="en-GB" sz="1200" kern="1200" dirty="0">
                <a:solidFill>
                  <a:schemeClr val="tx1"/>
                </a:solidFill>
                <a:effectLst/>
                <a:latin typeface="+mn-lt"/>
                <a:ea typeface="+mn-ea"/>
                <a:cs typeface="+mn-cs"/>
              </a:rPr>
              <a:t> and et.al., 2021). </a:t>
            </a:r>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6</a:t>
            </a:fld>
            <a:endParaRPr lang="en-US"/>
          </a:p>
        </p:txBody>
      </p:sp>
    </p:spTree>
    <p:extLst>
      <p:ext uri="{BB962C8B-B14F-4D97-AF65-F5344CB8AC3E}">
        <p14:creationId xmlns:p14="http://schemas.microsoft.com/office/powerpoint/2010/main" val="921958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Strengths :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Special expertise : - the “Q.A” Care Agency provides special expertise and wide variety of services and products to the people like supporting the patients with personal care, home live in care, special therapies for early as well as advance dementia (</a:t>
            </a:r>
            <a:r>
              <a:rPr lang="en-GB" sz="1200" kern="1200" dirty="0" err="1">
                <a:solidFill>
                  <a:schemeClr val="tx1"/>
                </a:solidFill>
                <a:effectLst/>
                <a:latin typeface="+mn-lt"/>
                <a:ea typeface="+mn-ea"/>
                <a:cs typeface="+mn-cs"/>
              </a:rPr>
              <a:t>Bielicki</a:t>
            </a:r>
            <a:r>
              <a:rPr lang="en-GB" sz="1200" kern="1200" dirty="0">
                <a:solidFill>
                  <a:schemeClr val="tx1"/>
                </a:solidFill>
                <a:effectLst/>
                <a:latin typeface="+mn-lt"/>
                <a:ea typeface="+mn-ea"/>
                <a:cs typeface="+mn-cs"/>
              </a:rPr>
              <a:t> and et.al., 2020).</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Advance technology : - the “Q.A” Care Agency uses advance technology in the business and care practices in order to provide accurate results and services to the people. By using the advance technology in the daily routine, the company mainly focus on providing painless services and therapies to the patients effectively.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 :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Marketing deficiencies : - one of the main weakness of the “Q.A” Care Agency is their marketing deficiencies as they agency is a new start-up in the market, so they are only towards using traditional mode of marketing in order to promote their products and services.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High cost : - the other weakness of the company is the fact that its services are quite expensive as in order to operate the business and to cover up the cost the “Q.A” Care Agency mainly focuses on keeping the prices of the products and services high. The “Q.A” Agency provides high quality services and products so because of that the company is focusing on using premium pricing.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Opportunities :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New technology : - the new upcoming technology of the market can be considered as the main opportunity for the “Q.A” Care Agency as they required high quality of technology in order to operate their business effectively in the market. The new technology also helps in attracting new customers and new talented staff member in the agency.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Digital marketing : - the “Q.A” Care Agency can use digital marketing tools in order to promote their products and services effectively in the market. As the company is new start-up in the competitive market it is very important of the agency to focus on using various mediums of marketing to  make the people aware about the company and to connect with the wider level of target market audience.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Threats :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High competition : - one of the major threat of the “Q.A” Care Agency is there is high competition present in the market which provides similar types of products and services to the people (Liu and et.al., 2019). The competitive rivalry firms are present in the market from several years which already have their customer base, so it is a threat to the “Q.A” Care Agency to attract the loyal customers of the rivalry firms or to achieve competitive edge in the market.</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Changing policies of the market : - the market policies are not fix as they always used to change so it can be considered, as the most affecting threat of the company present in the market. The changing policies directly affects the business practices, policies, procedures, working activities and other aspects of the business.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7</a:t>
            </a:fld>
            <a:endParaRPr lang="en-US"/>
          </a:p>
        </p:txBody>
      </p:sp>
    </p:spTree>
    <p:extLst>
      <p:ext uri="{BB962C8B-B14F-4D97-AF65-F5344CB8AC3E}">
        <p14:creationId xmlns:p14="http://schemas.microsoft.com/office/powerpoint/2010/main" val="3916571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using the SWOT analysis, a company can easily determine their internal and external factors which directly impact the business. By developing the financial plan for the first 12 months the agency can easily analyse and understand the budget and cost they required to operate the business competitively.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A5F1729-0D3E-4F35-A43A-623763754A3D}" type="slidenum">
              <a:rPr lang="en-US" smtClean="0"/>
              <a:t>8</a:t>
            </a:fld>
            <a:endParaRPr lang="en-US"/>
          </a:p>
        </p:txBody>
      </p:sp>
    </p:spTree>
    <p:extLst>
      <p:ext uri="{BB962C8B-B14F-4D97-AF65-F5344CB8AC3E}">
        <p14:creationId xmlns:p14="http://schemas.microsoft.com/office/powerpoint/2010/main" val="1228692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9</a:t>
            </a:fld>
            <a:endParaRPr lang="en-US"/>
          </a:p>
        </p:txBody>
      </p:sp>
    </p:spTree>
    <p:extLst>
      <p:ext uri="{BB962C8B-B14F-4D97-AF65-F5344CB8AC3E}">
        <p14:creationId xmlns:p14="http://schemas.microsoft.com/office/powerpoint/2010/main" val="941931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Felin</a:t>
            </a:r>
            <a:r>
              <a:rPr lang="en-GB" sz="1200" kern="1200" dirty="0">
                <a:solidFill>
                  <a:schemeClr val="tx1"/>
                </a:solidFill>
                <a:effectLst/>
                <a:latin typeface="+mn-lt"/>
                <a:ea typeface="+mn-ea"/>
                <a:cs typeface="+mn-cs"/>
              </a:rPr>
              <a:t>, T., Gambardella, A., Stern, S. and Zenger, T., 2019. Lean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and the business model: Experimentation revisited. Forthcoming in Long Range Planning (Open Access).</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Galanis</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Vraka</a:t>
            </a:r>
            <a:r>
              <a:rPr lang="en-GB" sz="1200" kern="1200" dirty="0">
                <a:solidFill>
                  <a:schemeClr val="tx1"/>
                </a:solidFill>
                <a:effectLst/>
                <a:latin typeface="+mn-lt"/>
                <a:ea typeface="+mn-ea"/>
                <a:cs typeface="+mn-cs"/>
              </a:rPr>
              <a:t>, I., </a:t>
            </a:r>
            <a:r>
              <a:rPr lang="en-GB" sz="1200" kern="1200" dirty="0" err="1">
                <a:solidFill>
                  <a:schemeClr val="tx1"/>
                </a:solidFill>
                <a:effectLst/>
                <a:latin typeface="+mn-lt"/>
                <a:ea typeface="+mn-ea"/>
                <a:cs typeface="+mn-cs"/>
              </a:rPr>
              <a:t>Fragkou</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Bilali</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Kaitelidou</a:t>
            </a:r>
            <a:r>
              <a:rPr lang="en-GB" sz="1200" kern="1200" dirty="0">
                <a:solidFill>
                  <a:schemeClr val="tx1"/>
                </a:solidFill>
                <a:effectLst/>
                <a:latin typeface="+mn-lt"/>
                <a:ea typeface="+mn-ea"/>
                <a:cs typeface="+mn-cs"/>
              </a:rPr>
              <a:t>, D., 2021. </a:t>
            </a:r>
            <a:r>
              <a:rPr lang="en-GB" sz="1200" kern="1200" dirty="0" err="1">
                <a:solidFill>
                  <a:schemeClr val="tx1"/>
                </a:solidFill>
                <a:effectLst/>
                <a:latin typeface="+mn-lt"/>
                <a:ea typeface="+mn-ea"/>
                <a:cs typeface="+mn-cs"/>
              </a:rPr>
              <a:t>Seroprevalence</a:t>
            </a:r>
            <a:r>
              <a:rPr lang="en-GB" sz="1200" kern="1200" dirty="0">
                <a:solidFill>
                  <a:schemeClr val="tx1"/>
                </a:solidFill>
                <a:effectLst/>
                <a:latin typeface="+mn-lt"/>
                <a:ea typeface="+mn-ea"/>
                <a:cs typeface="+mn-cs"/>
              </a:rPr>
              <a:t> of SARS-CoV-2 antibodies and associated factors in healthcare workers: a systematic review and meta-analysis. Journal of Hospital Infection, 108, pp.120-134.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Ghezzi</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Cavallo</a:t>
            </a:r>
            <a:r>
              <a:rPr lang="en-GB" sz="1200" kern="1200" dirty="0">
                <a:solidFill>
                  <a:schemeClr val="tx1"/>
                </a:solidFill>
                <a:effectLst/>
                <a:latin typeface="+mn-lt"/>
                <a:ea typeface="+mn-ea"/>
                <a:cs typeface="+mn-cs"/>
              </a:rPr>
              <a:t>, A., 2020. Agile business model innovation in digital entrepreneurship: Lean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approaches. Journal of business research, 110, pp.519-537.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Guldmann</a:t>
            </a:r>
            <a:r>
              <a:rPr lang="en-GB" sz="1200" kern="1200" dirty="0">
                <a:solidFill>
                  <a:schemeClr val="tx1"/>
                </a:solidFill>
                <a:effectLst/>
                <a:latin typeface="+mn-lt"/>
                <a:ea typeface="+mn-ea"/>
                <a:cs typeface="+mn-cs"/>
              </a:rPr>
              <a:t>, E. and </a:t>
            </a:r>
            <a:r>
              <a:rPr lang="en-GB" sz="1200" kern="1200" dirty="0" err="1">
                <a:solidFill>
                  <a:schemeClr val="tx1"/>
                </a:solidFill>
                <a:effectLst/>
                <a:latin typeface="+mn-lt"/>
                <a:ea typeface="+mn-ea"/>
                <a:cs typeface="+mn-cs"/>
              </a:rPr>
              <a:t>Huulgaard</a:t>
            </a:r>
            <a:r>
              <a:rPr lang="en-GB" sz="1200" kern="1200" dirty="0">
                <a:solidFill>
                  <a:schemeClr val="tx1"/>
                </a:solidFill>
                <a:effectLst/>
                <a:latin typeface="+mn-lt"/>
                <a:ea typeface="+mn-ea"/>
                <a:cs typeface="+mn-cs"/>
              </a:rPr>
              <a:t>, R.D., 2020. Barriers to circular business model innovation: A multiple-case study. Journal of cleaner production, 243, p.118160.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Kang, L., Ma, S., Chen, M., Yang, J., Wang, Y., Li, R., Yao, L., Bai, H., </a:t>
            </a:r>
            <a:r>
              <a:rPr lang="en-GB" sz="1200" kern="1200" dirty="0" err="1">
                <a:solidFill>
                  <a:schemeClr val="tx1"/>
                </a:solidFill>
                <a:effectLst/>
                <a:latin typeface="+mn-lt"/>
                <a:ea typeface="+mn-ea"/>
                <a:cs typeface="+mn-cs"/>
              </a:rPr>
              <a:t>Cai</a:t>
            </a:r>
            <a:r>
              <a:rPr lang="en-GB" sz="1200" kern="1200" dirty="0">
                <a:solidFill>
                  <a:schemeClr val="tx1"/>
                </a:solidFill>
                <a:effectLst/>
                <a:latin typeface="+mn-lt"/>
                <a:ea typeface="+mn-ea"/>
                <a:cs typeface="+mn-cs"/>
              </a:rPr>
              <a:t>, Z., Yang, B.X. and Hu, S., 2020. Impact on mental health and perceptions of psychological care among medical and nursing staff in Wuhan during the 2019 novel coronavirus disease outbreak: A cross-sectional study. Brain,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immunity, 87, pp.11-17.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Keiningham</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Aksoy</a:t>
            </a:r>
            <a:r>
              <a:rPr lang="en-GB" sz="1200" kern="1200" dirty="0">
                <a:solidFill>
                  <a:schemeClr val="tx1"/>
                </a:solidFill>
                <a:effectLst/>
                <a:latin typeface="+mn-lt"/>
                <a:ea typeface="+mn-ea"/>
                <a:cs typeface="+mn-cs"/>
              </a:rPr>
              <a:t>, L., Bruce, H.L., Cadet, F., </a:t>
            </a:r>
            <a:r>
              <a:rPr lang="en-GB" sz="1200" kern="1200" dirty="0" err="1">
                <a:solidFill>
                  <a:schemeClr val="tx1"/>
                </a:solidFill>
                <a:effectLst/>
                <a:latin typeface="+mn-lt"/>
                <a:ea typeface="+mn-ea"/>
                <a:cs typeface="+mn-cs"/>
              </a:rPr>
              <a:t>Clennell</a:t>
            </a:r>
            <a:r>
              <a:rPr lang="en-GB" sz="1200" kern="1200" dirty="0">
                <a:solidFill>
                  <a:schemeClr val="tx1"/>
                </a:solidFill>
                <a:effectLst/>
                <a:latin typeface="+mn-lt"/>
                <a:ea typeface="+mn-ea"/>
                <a:cs typeface="+mn-cs"/>
              </a:rPr>
              <a:t>, N., Hodgkinson, I.R. and Kearney, T., 2020. Customer experience driven business model innovation. Journal of Business Research, 116, pp.431-440.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Khatoon</a:t>
            </a:r>
            <a:r>
              <a:rPr lang="en-GB" sz="1200" kern="1200" dirty="0">
                <a:solidFill>
                  <a:schemeClr val="tx1"/>
                </a:solidFill>
                <a:effectLst/>
                <a:latin typeface="+mn-lt"/>
                <a:ea typeface="+mn-ea"/>
                <a:cs typeface="+mn-cs"/>
              </a:rPr>
              <a:t>, A., 2020. A </a:t>
            </a:r>
            <a:r>
              <a:rPr lang="en-GB" sz="1200" kern="1200" dirty="0" err="1">
                <a:solidFill>
                  <a:schemeClr val="tx1"/>
                </a:solidFill>
                <a:effectLst/>
                <a:latin typeface="+mn-lt"/>
                <a:ea typeface="+mn-ea"/>
                <a:cs typeface="+mn-cs"/>
              </a:rPr>
              <a:t>blockchain</a:t>
            </a:r>
            <a:r>
              <a:rPr lang="en-GB" sz="1200" kern="1200" dirty="0">
                <a:solidFill>
                  <a:schemeClr val="tx1"/>
                </a:solidFill>
                <a:effectLst/>
                <a:latin typeface="+mn-lt"/>
                <a:ea typeface="+mn-ea"/>
                <a:cs typeface="+mn-cs"/>
              </a:rPr>
              <a:t>-based smart contract system for healthcare management. Electronics, 9(1), p.94.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Krawiec</a:t>
            </a:r>
            <a:r>
              <a:rPr lang="en-GB" sz="1200" kern="1200" dirty="0">
                <a:solidFill>
                  <a:schemeClr val="tx1"/>
                </a:solidFill>
                <a:effectLst/>
                <a:latin typeface="+mn-lt"/>
                <a:ea typeface="+mn-ea"/>
                <a:cs typeface="+mn-cs"/>
              </a:rPr>
              <a:t>, R.J. and White, M., 2023. </a:t>
            </a:r>
            <a:r>
              <a:rPr lang="en-GB" sz="1200" kern="1200" dirty="0" err="1">
                <a:solidFill>
                  <a:schemeClr val="tx1"/>
                </a:solidFill>
                <a:effectLst/>
                <a:latin typeface="+mn-lt"/>
                <a:ea typeface="+mn-ea"/>
                <a:cs typeface="+mn-cs"/>
              </a:rPr>
              <a:t>Blockchain</a:t>
            </a:r>
            <a:r>
              <a:rPr lang="en-GB" sz="1200" kern="1200" dirty="0">
                <a:solidFill>
                  <a:schemeClr val="tx1"/>
                </a:solidFill>
                <a:effectLst/>
                <a:latin typeface="+mn-lt"/>
                <a:ea typeface="+mn-ea"/>
                <a:cs typeface="+mn-cs"/>
              </a:rPr>
              <a:t>: Opportunities for health care. Deloitte.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Lee, J., Suh, T., Roy, D. and Baucus, M., 2019. Emerging technology and business model innovation: the case of artificial intelligence. Journal of Open Innovation: Technology, Market, and Complexity, 5(3), p.44.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Liu, Y., Zhang, L., Yang, Y., Zhou, L., Ren, L., Wang, F., Liu, R., Pang, Z. and </a:t>
            </a:r>
            <a:r>
              <a:rPr lang="en-GB" sz="1200" kern="1200" dirty="0" err="1">
                <a:solidFill>
                  <a:schemeClr val="tx1"/>
                </a:solidFill>
                <a:effectLst/>
                <a:latin typeface="+mn-lt"/>
                <a:ea typeface="+mn-ea"/>
                <a:cs typeface="+mn-cs"/>
              </a:rPr>
              <a:t>Deen</a:t>
            </a:r>
            <a:r>
              <a:rPr lang="en-GB" sz="1200" kern="1200" dirty="0">
                <a:solidFill>
                  <a:schemeClr val="tx1"/>
                </a:solidFill>
                <a:effectLst/>
                <a:latin typeface="+mn-lt"/>
                <a:ea typeface="+mn-ea"/>
                <a:cs typeface="+mn-cs"/>
              </a:rPr>
              <a:t>, M.J., 2019. A novel cloud-based framework for the elderly healthcare services using digital twin. IEEE access, 7, pp.49088-49101.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 R.M. and </a:t>
            </a:r>
            <a:r>
              <a:rPr lang="en-GB" sz="1200" kern="1200" dirty="0" err="1">
                <a:solidFill>
                  <a:schemeClr val="tx1"/>
                </a:solidFill>
                <a:effectLst/>
                <a:latin typeface="+mn-lt"/>
                <a:ea typeface="+mn-ea"/>
                <a:cs typeface="+mn-cs"/>
              </a:rPr>
              <a:t>Eisenhardt</a:t>
            </a:r>
            <a:r>
              <a:rPr lang="en-GB" sz="1200" kern="1200" dirty="0">
                <a:solidFill>
                  <a:schemeClr val="tx1"/>
                </a:solidFill>
                <a:effectLst/>
                <a:latin typeface="+mn-lt"/>
                <a:ea typeface="+mn-ea"/>
                <a:cs typeface="+mn-cs"/>
              </a:rPr>
              <a:t>, K.M., 2020. Parallel play: </a:t>
            </a:r>
            <a:r>
              <a:rPr lang="en-GB" sz="1200" kern="1200" dirty="0" err="1">
                <a:solidFill>
                  <a:schemeClr val="tx1"/>
                </a:solidFill>
                <a:effectLst/>
                <a:latin typeface="+mn-lt"/>
                <a:ea typeface="+mn-ea"/>
                <a:cs typeface="+mn-cs"/>
              </a:rPr>
              <a:t>Startups</a:t>
            </a:r>
            <a:r>
              <a:rPr lang="en-GB" sz="1200" kern="1200" dirty="0">
                <a:solidFill>
                  <a:schemeClr val="tx1"/>
                </a:solidFill>
                <a:effectLst/>
                <a:latin typeface="+mn-lt"/>
                <a:ea typeface="+mn-ea"/>
                <a:cs typeface="+mn-cs"/>
              </a:rPr>
              <a:t>, nascent markets, and effective business-model design. Administrative Science Quarterly, 65(2), pp.483-523.</a:t>
            </a:r>
          </a:p>
          <a:p>
            <a:r>
              <a:rPr lang="en-GB" sz="1800" dirty="0">
                <a:solidFill>
                  <a:srgbClr val="000000"/>
                </a:solidFill>
                <a:effectLst/>
                <a:latin typeface="Arial" panose="020B0604020202020204" pitchFamily="34" charset="0"/>
                <a:ea typeface="Calibri" panose="020F0502020204030204" pitchFamily="34" charset="0"/>
              </a:rPr>
              <a:t>Murphy, L. L. and Patel, J., A family guide to living well with dementia, 2023, p.7-182.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Morkunas</a:t>
            </a:r>
            <a:r>
              <a:rPr lang="en-GB" sz="1200" kern="1200" dirty="0">
                <a:solidFill>
                  <a:schemeClr val="tx1"/>
                </a:solidFill>
                <a:effectLst/>
                <a:latin typeface="+mn-lt"/>
                <a:ea typeface="+mn-ea"/>
                <a:cs typeface="+mn-cs"/>
              </a:rPr>
              <a:t>, V.J., </a:t>
            </a:r>
            <a:r>
              <a:rPr lang="en-GB" sz="1200" kern="1200" dirty="0" err="1">
                <a:solidFill>
                  <a:schemeClr val="tx1"/>
                </a:solidFill>
                <a:effectLst/>
                <a:latin typeface="+mn-lt"/>
                <a:ea typeface="+mn-ea"/>
                <a:cs typeface="+mn-cs"/>
              </a:rPr>
              <a:t>Paschen</a:t>
            </a:r>
            <a:r>
              <a:rPr lang="en-GB" sz="1200" kern="1200" dirty="0">
                <a:solidFill>
                  <a:schemeClr val="tx1"/>
                </a:solidFill>
                <a:effectLst/>
                <a:latin typeface="+mn-lt"/>
                <a:ea typeface="+mn-ea"/>
                <a:cs typeface="+mn-cs"/>
              </a:rPr>
              <a:t>, J. and Boon, E., 2019. How </a:t>
            </a:r>
            <a:r>
              <a:rPr lang="en-GB" sz="1200" kern="1200" dirty="0" err="1">
                <a:solidFill>
                  <a:schemeClr val="tx1"/>
                </a:solidFill>
                <a:effectLst/>
                <a:latin typeface="+mn-lt"/>
                <a:ea typeface="+mn-ea"/>
                <a:cs typeface="+mn-cs"/>
              </a:rPr>
              <a:t>blockchain</a:t>
            </a:r>
            <a:r>
              <a:rPr lang="en-GB" sz="1200" kern="1200" dirty="0">
                <a:solidFill>
                  <a:schemeClr val="tx1"/>
                </a:solidFill>
                <a:effectLst/>
                <a:latin typeface="+mn-lt"/>
                <a:ea typeface="+mn-ea"/>
                <a:cs typeface="+mn-cs"/>
              </a:rPr>
              <a:t> technologies impact your business model. Business Horizons, 62(3), pp.295-306.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Nadarzynski</a:t>
            </a:r>
            <a:r>
              <a:rPr lang="en-GB" sz="1200" kern="1200" dirty="0">
                <a:solidFill>
                  <a:schemeClr val="tx1"/>
                </a:solidFill>
                <a:effectLst/>
                <a:latin typeface="+mn-lt"/>
                <a:ea typeface="+mn-ea"/>
                <a:cs typeface="+mn-cs"/>
              </a:rPr>
              <a:t>, T., Miles, O., Cowie, A. and Ridge, D., 2019. Acceptability of artificial intelligence (AI)-led </a:t>
            </a:r>
            <a:r>
              <a:rPr lang="en-GB" sz="1200" kern="1200" dirty="0" err="1">
                <a:solidFill>
                  <a:schemeClr val="tx1"/>
                </a:solidFill>
                <a:effectLst/>
                <a:latin typeface="+mn-lt"/>
                <a:ea typeface="+mn-ea"/>
                <a:cs typeface="+mn-cs"/>
              </a:rPr>
              <a:t>chatbot</a:t>
            </a:r>
            <a:r>
              <a:rPr lang="en-GB" sz="1200" kern="1200" dirty="0">
                <a:solidFill>
                  <a:schemeClr val="tx1"/>
                </a:solidFill>
                <a:effectLst/>
                <a:latin typeface="+mn-lt"/>
                <a:ea typeface="+mn-ea"/>
                <a:cs typeface="+mn-cs"/>
              </a:rPr>
              <a:t> services in healthcare: A mixed-methods study. Digital health, 5, p.2055207619871808.</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Paiola</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Gebauer</a:t>
            </a:r>
            <a:r>
              <a:rPr lang="en-GB" sz="1200" kern="1200" dirty="0">
                <a:solidFill>
                  <a:schemeClr val="tx1"/>
                </a:solidFill>
                <a:effectLst/>
                <a:latin typeface="+mn-lt"/>
                <a:ea typeface="+mn-ea"/>
                <a:cs typeface="+mn-cs"/>
              </a:rPr>
              <a:t>, H., 2020. Internet of things technologies, digital </a:t>
            </a:r>
            <a:r>
              <a:rPr lang="en-GB" sz="1200" kern="1200" dirty="0" err="1">
                <a:solidFill>
                  <a:schemeClr val="tx1"/>
                </a:solidFill>
                <a:effectLst/>
                <a:latin typeface="+mn-lt"/>
                <a:ea typeface="+mn-ea"/>
                <a:cs typeface="+mn-cs"/>
              </a:rPr>
              <a:t>servitization</a:t>
            </a:r>
            <a:r>
              <a:rPr lang="en-GB" sz="1200" kern="1200" dirty="0">
                <a:solidFill>
                  <a:schemeClr val="tx1"/>
                </a:solidFill>
                <a:effectLst/>
                <a:latin typeface="+mn-lt"/>
                <a:ea typeface="+mn-ea"/>
                <a:cs typeface="+mn-cs"/>
              </a:rPr>
              <a:t> and business model innovation in </a:t>
            </a:r>
            <a:r>
              <a:rPr lang="en-GB" sz="1200" kern="1200" dirty="0" err="1">
                <a:solidFill>
                  <a:schemeClr val="tx1"/>
                </a:solidFill>
                <a:effectLst/>
                <a:latin typeface="+mn-lt"/>
                <a:ea typeface="+mn-ea"/>
                <a:cs typeface="+mn-cs"/>
              </a:rPr>
              <a:t>BtoB</a:t>
            </a:r>
            <a:r>
              <a:rPr lang="en-GB" sz="1200" kern="1200" dirty="0">
                <a:solidFill>
                  <a:schemeClr val="tx1"/>
                </a:solidFill>
                <a:effectLst/>
                <a:latin typeface="+mn-lt"/>
                <a:ea typeface="+mn-ea"/>
                <a:cs typeface="+mn-cs"/>
              </a:rPr>
              <a:t> manufacturing firms. Industrial Marketing Management, 89, pp.245-264.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Pieroni</a:t>
            </a:r>
            <a:r>
              <a:rPr lang="en-GB" sz="1200" kern="1200" dirty="0">
                <a:solidFill>
                  <a:schemeClr val="tx1"/>
                </a:solidFill>
                <a:effectLst/>
                <a:latin typeface="+mn-lt"/>
                <a:ea typeface="+mn-ea"/>
                <a:cs typeface="+mn-cs"/>
              </a:rPr>
              <a:t>, M.P., </a:t>
            </a:r>
            <a:r>
              <a:rPr lang="en-GB" sz="1200" kern="1200" dirty="0" err="1">
                <a:solidFill>
                  <a:schemeClr val="tx1"/>
                </a:solidFill>
                <a:effectLst/>
                <a:latin typeface="+mn-lt"/>
                <a:ea typeface="+mn-ea"/>
                <a:cs typeface="+mn-cs"/>
              </a:rPr>
              <a:t>McAloone</a:t>
            </a:r>
            <a:r>
              <a:rPr lang="en-GB" sz="1200" kern="1200" dirty="0">
                <a:solidFill>
                  <a:schemeClr val="tx1"/>
                </a:solidFill>
                <a:effectLst/>
                <a:latin typeface="+mn-lt"/>
                <a:ea typeface="+mn-ea"/>
                <a:cs typeface="+mn-cs"/>
              </a:rPr>
              <a:t>, T.C. and </a:t>
            </a:r>
            <a:r>
              <a:rPr lang="en-GB" sz="1200" kern="1200" dirty="0" err="1">
                <a:solidFill>
                  <a:schemeClr val="tx1"/>
                </a:solidFill>
                <a:effectLst/>
                <a:latin typeface="+mn-lt"/>
                <a:ea typeface="+mn-ea"/>
                <a:cs typeface="+mn-cs"/>
              </a:rPr>
              <a:t>Pigosso</a:t>
            </a:r>
            <a:r>
              <a:rPr lang="en-GB" sz="1200" kern="1200" dirty="0">
                <a:solidFill>
                  <a:schemeClr val="tx1"/>
                </a:solidFill>
                <a:effectLst/>
                <a:latin typeface="+mn-lt"/>
                <a:ea typeface="+mn-ea"/>
                <a:cs typeface="+mn-cs"/>
              </a:rPr>
              <a:t>, D.C., 2019. Business model innovation for circular economy and sustainability: A review of approaches. Journal of cleaner production, 215, pp.198-216.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Health Organization, 2019. Antimicrobial stewardship programmes in health-care facilities in low-and middle-income countries: a WHO practical toolkit.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A5F1729-0D3E-4F35-A43A-623763754A3D}" type="slidenum">
              <a:rPr lang="en-US" smtClean="0"/>
              <a:t>10</a:t>
            </a:fld>
            <a:endParaRPr lang="en-US"/>
          </a:p>
        </p:txBody>
      </p:sp>
    </p:spTree>
    <p:extLst>
      <p:ext uri="{BB962C8B-B14F-4D97-AF65-F5344CB8AC3E}">
        <p14:creationId xmlns:p14="http://schemas.microsoft.com/office/powerpoint/2010/main" val="18139911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402110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1725369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1487943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B94FFC-9CA2-4E97-917D-8A21B22353CE}"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318475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B94FFC-9CA2-4E97-917D-8A21B22353CE}"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327238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B94FFC-9CA2-4E97-917D-8A21B22353CE}" type="datetimeFigureOut">
              <a:rPr lang="en-US" smtClean="0"/>
              <a:t>11/19/2023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3369159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94FFC-9CA2-4E97-917D-8A21B22353CE}" type="datetimeFigureOut">
              <a:rPr lang="en-US" smtClean="0"/>
              <a:t>11/19/2023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1050517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B94FFC-9CA2-4E97-917D-8A21B22353CE}"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74423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B94FFC-9CA2-4E97-917D-8A21B22353CE}"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016371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B94FFC-9CA2-4E97-917D-8A21B22353CE}"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449009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2868271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1422381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994378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B94FFC-9CA2-4E97-917D-8A21B22353CE}"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2060122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B94FFC-9CA2-4E97-917D-8A21B22353CE}" type="datetimeFigureOut">
              <a:rPr lang="en-US" smtClean="0"/>
              <a:t>11/19/2023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3842218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671578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B94FFC-9CA2-4E97-917D-8A21B22353CE}"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AA756F5-31D8-44E9-ABC6-CAFDB7A754A8}" type="slidenum">
              <a:rPr lang="en-US" smtClean="0"/>
              <a:t>‹#›</a:t>
            </a:fld>
            <a:endParaRPr lang="en-US"/>
          </a:p>
        </p:txBody>
      </p:sp>
    </p:spTree>
    <p:extLst>
      <p:ext uri="{BB962C8B-B14F-4D97-AF65-F5344CB8AC3E}">
        <p14:creationId xmlns:p14="http://schemas.microsoft.com/office/powerpoint/2010/main" val="1568487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B94FFC-9CA2-4E97-917D-8A21B22353CE}" type="datetimeFigureOut">
              <a:rPr lang="en-US" smtClean="0"/>
              <a:t>11/19/2023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AA756F5-31D8-44E9-ABC6-CAFDB7A754A8}" type="slidenum">
              <a:rPr lang="en-US" smtClean="0"/>
              <a:t>‹#›</a:t>
            </a:fld>
            <a:endParaRPr lang="en-US"/>
          </a:p>
        </p:txBody>
      </p:sp>
    </p:spTree>
    <p:extLst>
      <p:ext uri="{BB962C8B-B14F-4D97-AF65-F5344CB8AC3E}">
        <p14:creationId xmlns:p14="http://schemas.microsoft.com/office/powerpoint/2010/main" val="32073323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qc.org.uk/guidance-providers/registration/supporting-documents-domiciliary-care-agenci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qc.org.uk/guidance-providers/registration/supporting-documents-domiciliary-care-agenci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assets.publishing.service.gov.uk/media/5a7988d140f0b63d72fc698a/11-1399-guide-legal-forms-for-business.pdf" TargetMode="External"/><Relationship Id="rId4" Type="http://schemas.openxmlformats.org/officeDocument/2006/relationships/hyperlink" Target="https://www.sciencedirect.com/book/9780128186855/dementia-rehabilitation#book-descri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12D4-7CD7-3E24-6CD5-7C38F080C957}"/>
              </a:ext>
            </a:extLst>
          </p:cNvPr>
          <p:cNvSpPr>
            <a:spLocks noGrp="1"/>
          </p:cNvSpPr>
          <p:nvPr>
            <p:ph type="ctrTitle"/>
          </p:nvPr>
        </p:nvSpPr>
        <p:spPr>
          <a:xfrm>
            <a:off x="1154955" y="1419726"/>
            <a:ext cx="8825658" cy="3357655"/>
          </a:xfrm>
        </p:spPr>
        <p:txBody>
          <a:bodyPr/>
          <a:lstStyle/>
          <a:p>
            <a:pPr marL="457200">
              <a:lnSpc>
                <a:spcPct val="150000"/>
              </a:lnSpc>
              <a:spcAft>
                <a:spcPts val="800"/>
              </a:spcAft>
            </a:pP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Submission date/ presentation: 19.11.2023</a:t>
            </a: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Student name and number: Mihaela Sandu Rizea / 2126225</a:t>
            </a: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Module code and name: </a:t>
            </a:r>
            <a:r>
              <a:rPr lang="en-GB" sz="2000" b="1" dirty="0">
                <a:solidFill>
                  <a:schemeClr val="accent5">
                    <a:lumMod val="40000"/>
                    <a:lumOff val="60000"/>
                  </a:schemeClr>
                </a:solidFill>
                <a:effectLst/>
                <a:latin typeface="Arial" panose="020B0604020202020204" pitchFamily="34" charset="0"/>
                <a:ea typeface="Calibri" panose="020F0502020204030204" pitchFamily="34" charset="0"/>
              </a:rPr>
              <a:t>LCBB5001</a:t>
            </a: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 / </a:t>
            </a:r>
            <a:r>
              <a:rPr lang="en-GB" sz="2000" b="1" dirty="0">
                <a:solidFill>
                  <a:schemeClr val="accent5">
                    <a:lumMod val="40000"/>
                    <a:lumOff val="60000"/>
                  </a:schemeClr>
                </a:solidFill>
                <a:effectLst/>
                <a:latin typeface="Arial" panose="020B0604020202020204" pitchFamily="34" charset="0"/>
                <a:ea typeface="Calibri" panose="020F0502020204030204" pitchFamily="34" charset="0"/>
              </a:rPr>
              <a:t>ENTREPRENEURSHIP</a:t>
            </a: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Lecturer’s name: </a:t>
            </a:r>
            <a:r>
              <a:rPr lang="en-GB" sz="2000" b="1" dirty="0">
                <a:solidFill>
                  <a:schemeClr val="accent5">
                    <a:lumMod val="40000"/>
                    <a:lumOff val="60000"/>
                  </a:schemeClr>
                </a:solidFill>
                <a:effectLst/>
                <a:latin typeface="Arial" panose="020B0604020202020204" pitchFamily="34" charset="0"/>
                <a:ea typeface="Calibri" panose="020F0502020204030204" pitchFamily="34" charset="0"/>
              </a:rPr>
              <a:t>Vasilios </a:t>
            </a:r>
            <a:r>
              <a:rPr lang="en-GB" sz="2000" b="1" dirty="0" err="1">
                <a:solidFill>
                  <a:schemeClr val="accent5">
                    <a:lumMod val="40000"/>
                    <a:lumOff val="60000"/>
                  </a:schemeClr>
                </a:solidFill>
                <a:effectLst/>
                <a:latin typeface="Arial" panose="020B0604020202020204" pitchFamily="34" charset="0"/>
                <a:ea typeface="Calibri" panose="020F0502020204030204" pitchFamily="34" charset="0"/>
              </a:rPr>
              <a:t>Tavlaridis</a:t>
            </a:r>
            <a:r>
              <a:rPr lang="en-GB" sz="2000" b="1" dirty="0">
                <a:solidFill>
                  <a:schemeClr val="accent5">
                    <a:lumMod val="40000"/>
                    <a:lumOff val="60000"/>
                  </a:schemeClr>
                </a:solidFill>
                <a:effectLst/>
                <a:latin typeface="Arial" panose="020B0604020202020204" pitchFamily="34" charset="0"/>
                <a:ea typeface="Calibri" panose="020F0502020204030204" pitchFamily="34" charset="0"/>
              </a:rPr>
              <a:t>/ Essa Bah</a:t>
            </a: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r>
              <a:rPr lang="en-GB" sz="2000" dirty="0">
                <a:solidFill>
                  <a:schemeClr val="accent5">
                    <a:lumMod val="40000"/>
                    <a:lumOff val="60000"/>
                  </a:schemeClr>
                </a:solidFill>
                <a:effectLst/>
                <a:latin typeface="Arial" panose="020B0604020202020204" pitchFamily="34" charset="0"/>
                <a:ea typeface="Calibri" panose="020F0502020204030204" pitchFamily="34" charset="0"/>
              </a:rPr>
              <a:t>Assignment title: Component 2 – PRESENTATION Business plan</a:t>
            </a: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br>
              <a:rPr lang="en-GB" sz="2000" dirty="0">
                <a:solidFill>
                  <a:schemeClr val="accent5">
                    <a:lumMod val="40000"/>
                    <a:lumOff val="60000"/>
                  </a:schemeClr>
                </a:solidFill>
                <a:effectLst/>
                <a:latin typeface="Times New Roman" panose="02020603050405020304" pitchFamily="18" charset="0"/>
                <a:ea typeface="Calibri" panose="020F0502020204030204" pitchFamily="34" charset="0"/>
              </a:rPr>
            </a:br>
            <a:endParaRPr lang="en-GB" sz="2000" dirty="0">
              <a:solidFill>
                <a:schemeClr val="accent5">
                  <a:lumMod val="40000"/>
                  <a:lumOff val="60000"/>
                </a:schemeClr>
              </a:solidFill>
            </a:endParaRPr>
          </a:p>
        </p:txBody>
      </p:sp>
      <p:sp>
        <p:nvSpPr>
          <p:cNvPr id="3" name="Subtitle 2">
            <a:extLst>
              <a:ext uri="{FF2B5EF4-FFF2-40B4-BE49-F238E27FC236}">
                <a16:creationId xmlns:a16="http://schemas.microsoft.com/office/drawing/2014/main" id="{854C751A-BD70-A799-3A6A-98CBF2485951}"/>
              </a:ext>
            </a:extLst>
          </p:cNvPr>
          <p:cNvSpPr>
            <a:spLocks noGrp="1"/>
          </p:cNvSpPr>
          <p:nvPr>
            <p:ph type="subTitle" idx="1"/>
          </p:nvPr>
        </p:nvSpPr>
        <p:spPr/>
        <p:txBody>
          <a:bodyPr>
            <a:normAutofit/>
          </a:bodyPr>
          <a:lstStyle/>
          <a:p>
            <a:r>
              <a:rPr lang="en-GB" sz="3200" dirty="0">
                <a:solidFill>
                  <a:srgbClr val="92D050"/>
                </a:solidFill>
                <a:latin typeface="Arial" panose="020B0604020202020204" pitchFamily="34" charset="0"/>
                <a:ea typeface="Calibri" panose="020F0502020204030204" pitchFamily="34" charset="0"/>
              </a:rPr>
              <a:t>SLIDES</a:t>
            </a:r>
            <a:r>
              <a:rPr lang="en-GB" sz="3200">
                <a:solidFill>
                  <a:srgbClr val="92D050"/>
                </a:solidFill>
                <a:effectLst/>
                <a:latin typeface="Arial" panose="020B0604020202020204" pitchFamily="34" charset="0"/>
                <a:ea typeface="Calibri" panose="020F0502020204030204" pitchFamily="34" charset="0"/>
              </a:rPr>
              <a:t>: 10</a:t>
            </a:r>
          </a:p>
          <a:p>
            <a:endParaRPr lang="en-GB" sz="3200" dirty="0">
              <a:solidFill>
                <a:srgbClr val="92D050"/>
              </a:solidFill>
            </a:endParaRPr>
          </a:p>
        </p:txBody>
      </p:sp>
    </p:spTree>
    <p:extLst>
      <p:ext uri="{BB962C8B-B14F-4D97-AF65-F5344CB8AC3E}">
        <p14:creationId xmlns:p14="http://schemas.microsoft.com/office/powerpoint/2010/main" val="3070443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3614" y="2210227"/>
            <a:ext cx="3930555" cy="1754326"/>
          </a:xfrm>
          <a:prstGeom prst="rect">
            <a:avLst/>
          </a:prstGeom>
          <a:noFill/>
        </p:spPr>
        <p:txBody>
          <a:bodyPr wrap="square" rtlCol="0">
            <a:spAutoFit/>
          </a:bodyPr>
          <a:lstStyle/>
          <a:p>
            <a:r>
              <a:rPr lang="en-GB" sz="3600" b="1" dirty="0">
                <a:solidFill>
                  <a:schemeClr val="bg1"/>
                </a:solidFill>
                <a:latin typeface="Times New Roman" panose="02020603050405020304" pitchFamily="18" charset="0"/>
                <a:cs typeface="Times New Roman" panose="02020603050405020304" pitchFamily="18" charset="0"/>
              </a:rPr>
              <a:t>     Q.A </a:t>
            </a:r>
          </a:p>
          <a:p>
            <a:r>
              <a:rPr lang="en-GB" sz="3600" b="1" dirty="0">
                <a:solidFill>
                  <a:schemeClr val="bg1"/>
                </a:solidFill>
                <a:latin typeface="Times New Roman" panose="02020603050405020304" pitchFamily="18" charset="0"/>
                <a:cs typeface="Times New Roman" panose="02020603050405020304" pitchFamily="18" charset="0"/>
              </a:rPr>
              <a:t>CARE AGENCY</a:t>
            </a:r>
          </a:p>
          <a:p>
            <a:r>
              <a:rPr lang="en-US" sz="3600" dirty="0">
                <a:solidFill>
                  <a:schemeClr val="bg1"/>
                </a:solidFill>
                <a:latin typeface="Times New Roman" panose="02020603050405020304" pitchFamily="18" charset="0"/>
                <a:cs typeface="Times New Roman" panose="02020603050405020304" pitchFamily="18" charset="0"/>
              </a:rPr>
              <a:t>BUSINESS PLAN</a:t>
            </a:r>
          </a:p>
        </p:txBody>
      </p:sp>
      <p:pic>
        <p:nvPicPr>
          <p:cNvPr id="6" name="Picture 5"/>
          <p:cNvPicPr>
            <a:picLocks noChangeAspect="1"/>
          </p:cNvPicPr>
          <p:nvPr/>
        </p:nvPicPr>
        <p:blipFill>
          <a:blip r:embed="rId3"/>
          <a:stretch>
            <a:fillRect/>
          </a:stretch>
        </p:blipFill>
        <p:spPr>
          <a:xfrm>
            <a:off x="4790364" y="1217854"/>
            <a:ext cx="6544385" cy="4507465"/>
          </a:xfrm>
          <a:prstGeom prst="rect">
            <a:avLst/>
          </a:prstGeom>
        </p:spPr>
      </p:pic>
      <p:sp>
        <p:nvSpPr>
          <p:cNvPr id="2" name="Rectangle 2">
            <a:extLst>
              <a:ext uri="{FF2B5EF4-FFF2-40B4-BE49-F238E27FC236}">
                <a16:creationId xmlns:a16="http://schemas.microsoft.com/office/drawing/2014/main" id="{AC785A57-A3C7-F34A-6594-D80FEAA4D934}"/>
              </a:ext>
            </a:extLst>
          </p:cNvPr>
          <p:cNvSpPr>
            <a:spLocks noChangeArrowheads="1"/>
          </p:cNvSpPr>
          <p:nvPr/>
        </p:nvSpPr>
        <p:spPr bwMode="auto">
          <a:xfrm>
            <a:off x="613614"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Rectangle 3">
            <a:extLst>
              <a:ext uri="{FF2B5EF4-FFF2-40B4-BE49-F238E27FC236}">
                <a16:creationId xmlns:a16="http://schemas.microsoft.com/office/drawing/2014/main" id="{58424A32-70F1-1891-11BE-72C3D7C755CC}"/>
              </a:ext>
            </a:extLst>
          </p:cNvPr>
          <p:cNvSpPr>
            <a:spLocks noChangeArrowheads="1"/>
          </p:cNvSpPr>
          <p:nvPr/>
        </p:nvSpPr>
        <p:spPr bwMode="auto">
          <a:xfrm>
            <a:off x="613614" y="988925"/>
            <a:ext cx="407870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sng" strike="noStrike" cap="none" normalizeH="0" baseline="0" dirty="0">
                <a:ln>
                  <a:noFill/>
                </a:ln>
                <a:solidFill>
                  <a:srgbClr val="0070C0"/>
                </a:solidFill>
                <a:effectLst/>
                <a:latin typeface="Times New Roman" panose="02020603050405020304" pitchFamily="18" charset="0"/>
                <a:ea typeface="Droid Sans" charset="-128"/>
                <a:cs typeface="Times New Roman" panose="02020603050405020304" pitchFamily="18" charset="0"/>
              </a:rPr>
              <a:t>      </a:t>
            </a:r>
            <a:r>
              <a:rPr kumimoji="0" lang="en-GB" altLang="en-US" sz="2000" b="1" i="0" u="sng" strike="noStrike" cap="none" normalizeH="0" baseline="0" dirty="0">
                <a:ln>
                  <a:noFill/>
                </a:ln>
                <a:solidFill>
                  <a:srgbClr val="0070C0"/>
                </a:solidFill>
                <a:effectLst/>
                <a:latin typeface="Times New Roman" panose="02020603050405020304" pitchFamily="18" charset="0"/>
                <a:ea typeface="Droid Sans" charset="-128"/>
                <a:cs typeface="Times New Roman" panose="02020603050405020304" pitchFamily="18" charset="0"/>
              </a:rPr>
              <a:t>Q.A. CARE AGENCY</a:t>
            </a:r>
            <a:r>
              <a:rPr kumimoji="0" lang="en-GB" altLang="en-US" sz="2000" b="0" i="0" u="sng" strike="noStrike" cap="none" normalizeH="0" baseline="0" dirty="0">
                <a:ln>
                  <a:noFill/>
                </a:ln>
                <a:solidFill>
                  <a:srgbClr val="0070C0"/>
                </a:solidFill>
                <a:effectLst/>
                <a:latin typeface="Times New Roman" panose="02020603050405020304" pitchFamily="18" charset="0"/>
                <a:ea typeface="Droid Sans" charset="-128"/>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049" name="Picture 1" descr="Christmas Angel Cliparts | Free download on ClipArtMag">
            <a:extLst>
              <a:ext uri="{FF2B5EF4-FFF2-40B4-BE49-F238E27FC236}">
                <a16:creationId xmlns:a16="http://schemas.microsoft.com/office/drawing/2014/main" id="{B9A3DE00-FFCC-E630-E959-A50334CB00EE}"/>
              </a:ext>
            </a:extLst>
          </p:cNvPr>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l="5754" r="3159" b="9901"/>
          <a:stretch>
            <a:fillRect/>
          </a:stretch>
        </p:blipFill>
        <p:spPr bwMode="auto">
          <a:xfrm>
            <a:off x="470451" y="655879"/>
            <a:ext cx="533400" cy="561975"/>
          </a:xfrm>
          <a:prstGeom prst="rect">
            <a:avLst/>
          </a:prstGeom>
          <a:noFill/>
          <a:effectLst>
            <a:outerShdw dist="35921" dir="2700000" algn="ctr" rotWithShape="0">
              <a:srgbClr val="0070C0"/>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7828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4261" y="1123793"/>
            <a:ext cx="8761413" cy="706964"/>
          </a:xfrm>
        </p:spPr>
        <p:txBody>
          <a:bodyPr/>
          <a:lstStyle/>
          <a:p>
            <a:pPr algn="ctr"/>
            <a:r>
              <a:rPr lang="en-GB" b="1" dirty="0">
                <a:latin typeface="Times New Roman" panose="02020603050405020304" pitchFamily="18" charset="0"/>
                <a:cs typeface="Times New Roman" panose="02020603050405020304" pitchFamily="18" charset="0"/>
              </a:rPr>
              <a:t>INTRODUCTION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5271" y="2298032"/>
            <a:ext cx="6678861" cy="4083718"/>
          </a:xfrm>
        </p:spPr>
        <p:txBody>
          <a:bodyPr>
            <a:normAutofit fontScale="92500" lnSpcReduction="10000"/>
          </a:bodyPr>
          <a:lstStyle/>
          <a:p>
            <a:pPr algn="just"/>
            <a:r>
              <a:rPr lang="en-GB" sz="1900" b="1" dirty="0">
                <a:solidFill>
                  <a:srgbClr val="FF0000"/>
                </a:solidFill>
              </a:rPr>
              <a:t>THE AIME</a:t>
            </a:r>
            <a:r>
              <a:rPr lang="en-GB" sz="1900" b="1" dirty="0"/>
              <a:t> </a:t>
            </a:r>
            <a:r>
              <a:rPr lang="en-GB" sz="1900" dirty="0"/>
              <a:t>– to present the business plan of a Care agency startup, speaking with clarity about the business activity, the products and services that are offered, the management and other important aspects of the business, such as financing models (</a:t>
            </a:r>
            <a:r>
              <a:rPr lang="en-GB" sz="1900" dirty="0" err="1"/>
              <a:t>Aceto</a:t>
            </a:r>
            <a:r>
              <a:rPr lang="en-GB" sz="1900" dirty="0"/>
              <a:t> and et.al., 2020).</a:t>
            </a:r>
            <a:endParaRPr lang="en-US" sz="1900" dirty="0"/>
          </a:p>
          <a:p>
            <a:pPr marL="0" indent="0" algn="just">
              <a:buNone/>
            </a:pPr>
            <a:r>
              <a:rPr lang="en-GB" b="1" dirty="0">
                <a:solidFill>
                  <a:schemeClr val="accent6">
                    <a:lumMod val="75000"/>
                  </a:schemeClr>
                </a:solidFill>
              </a:rPr>
              <a:t>“Q.A” Care Agency </a:t>
            </a:r>
            <a:r>
              <a:rPr lang="en-GB" dirty="0"/>
              <a:t> business plan. During this presentation will discuss about:</a:t>
            </a:r>
          </a:p>
          <a:p>
            <a:pPr algn="just"/>
            <a:r>
              <a:rPr lang="en-GB" dirty="0"/>
              <a:t>the overview of the business - the legal format; </a:t>
            </a:r>
          </a:p>
          <a:p>
            <a:pPr algn="just"/>
            <a:r>
              <a:rPr lang="en-GB" dirty="0"/>
              <a:t>the management of the company;</a:t>
            </a:r>
          </a:p>
          <a:p>
            <a:pPr algn="just"/>
            <a:r>
              <a:rPr lang="en-GB" dirty="0"/>
              <a:t>the SWOT Analysis;</a:t>
            </a:r>
          </a:p>
          <a:p>
            <a:pPr algn="just"/>
            <a:r>
              <a:rPr lang="en-GB" dirty="0"/>
              <a:t>the cash flow forecast for the first 12 months of the company.</a:t>
            </a:r>
            <a:endParaRPr lang="en-US" dirty="0"/>
          </a:p>
        </p:txBody>
      </p:sp>
      <p:pic>
        <p:nvPicPr>
          <p:cNvPr id="4" name="Picture 3"/>
          <p:cNvPicPr>
            <a:picLocks noChangeAspect="1"/>
          </p:cNvPicPr>
          <p:nvPr/>
        </p:nvPicPr>
        <p:blipFill>
          <a:blip r:embed="rId3"/>
          <a:stretch>
            <a:fillRect/>
          </a:stretch>
        </p:blipFill>
        <p:spPr>
          <a:xfrm>
            <a:off x="7278469" y="2459915"/>
            <a:ext cx="4441047" cy="3669068"/>
          </a:xfrm>
          <a:prstGeom prst="rect">
            <a:avLst/>
          </a:prstGeom>
        </p:spPr>
      </p:pic>
    </p:spTree>
    <p:extLst>
      <p:ext uri="{BB962C8B-B14F-4D97-AF65-F5344CB8AC3E}">
        <p14:creationId xmlns:p14="http://schemas.microsoft.com/office/powerpoint/2010/main" val="3491879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Overview of the business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6305" y="2546350"/>
            <a:ext cx="6484095" cy="3686008"/>
          </a:xfrm>
        </p:spPr>
        <p:txBody>
          <a:bodyPr>
            <a:normAutofit fontScale="92500" lnSpcReduction="20000"/>
          </a:bodyPr>
          <a:lstStyle/>
          <a:p>
            <a:pPr algn="just"/>
            <a:r>
              <a:rPr lang="en-GB" dirty="0"/>
              <a:t>The </a:t>
            </a:r>
            <a:r>
              <a:rPr lang="en-GB" b="1" dirty="0">
                <a:solidFill>
                  <a:schemeClr val="accent3">
                    <a:lumMod val="75000"/>
                  </a:schemeClr>
                </a:solidFill>
              </a:rPr>
              <a:t>“Q.A” Care Agency </a:t>
            </a:r>
            <a:r>
              <a:rPr lang="en-GB" dirty="0"/>
              <a:t>is a health care agency which provides domiciliary services to the people with different health issues. The company is it to be a new start up on the market established in 2023 and the headquarters of the agency is it to be in Redditch, UK.</a:t>
            </a:r>
            <a:endParaRPr lang="en-US" dirty="0"/>
          </a:p>
          <a:p>
            <a:pPr algn="just"/>
            <a:r>
              <a:rPr lang="en-GB" dirty="0"/>
              <a:t>The aim of the agency is to provide high quality health care services:</a:t>
            </a:r>
          </a:p>
          <a:p>
            <a:pPr algn="just"/>
            <a:r>
              <a:rPr lang="en-GB" dirty="0"/>
              <a:t>at the home of the patient or in Day Centers;</a:t>
            </a:r>
          </a:p>
          <a:p>
            <a:pPr algn="just"/>
            <a:r>
              <a:rPr lang="en-GB" dirty="0"/>
              <a:t>putting the client in the centre of its care plan, offering personalised services;</a:t>
            </a:r>
          </a:p>
          <a:p>
            <a:pPr algn="just"/>
            <a:r>
              <a:rPr lang="en-GB" dirty="0"/>
              <a:t>finding and accessing new therapies and technologies intended to help the patient to have a quality life;</a:t>
            </a:r>
          </a:p>
          <a:p>
            <a:pPr algn="just"/>
            <a:r>
              <a:rPr lang="en-US" dirty="0"/>
              <a:t>promoting early diagnosis.</a:t>
            </a:r>
          </a:p>
        </p:txBody>
      </p:sp>
      <p:pic>
        <p:nvPicPr>
          <p:cNvPr id="5" name="Picture 4"/>
          <p:cNvPicPr>
            <a:picLocks noChangeAspect="1"/>
          </p:cNvPicPr>
          <p:nvPr/>
        </p:nvPicPr>
        <p:blipFill>
          <a:blip r:embed="rId3"/>
          <a:stretch>
            <a:fillRect/>
          </a:stretch>
        </p:blipFill>
        <p:spPr>
          <a:xfrm>
            <a:off x="7010400" y="2557462"/>
            <a:ext cx="4705350" cy="3405188"/>
          </a:xfrm>
          <a:prstGeom prst="rect">
            <a:avLst/>
          </a:prstGeom>
        </p:spPr>
      </p:pic>
    </p:spTree>
    <p:extLst>
      <p:ext uri="{BB962C8B-B14F-4D97-AF65-F5344CB8AC3E}">
        <p14:creationId xmlns:p14="http://schemas.microsoft.com/office/powerpoint/2010/main" val="900475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Legal format of the company</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2955" y="2641600"/>
            <a:ext cx="6788896" cy="3416300"/>
          </a:xfrm>
        </p:spPr>
        <p:txBody>
          <a:bodyPr>
            <a:normAutofit lnSpcReduction="10000"/>
          </a:bodyPr>
          <a:lstStyle/>
          <a:p>
            <a:pPr algn="just"/>
            <a:r>
              <a:rPr lang="en-GB" dirty="0"/>
              <a:t>The legal format of the “Q.A” Care Agency is a Private Limited company, which has two co-founders and present itself as a small - medium business which will include a maximum number of 45 employees. The company is a new start up in the business market of the healthcare sector (</a:t>
            </a:r>
            <a:r>
              <a:rPr lang="en-GB" dirty="0" err="1"/>
              <a:t>Felin</a:t>
            </a:r>
            <a:r>
              <a:rPr lang="en-GB" dirty="0"/>
              <a:t> and et.al., 2019). The “Q.A” Care Agency uses founder's agreement in the legal format as it is a contract between the co-founders of the start-up. By using the founder's agreement, the company mainly focuses on determining the roles and responsibilities of each-and-every employee of the agency along with how the decisions can be made effectively.</a:t>
            </a:r>
            <a:endParaRPr lang="en-US" dirty="0"/>
          </a:p>
        </p:txBody>
      </p:sp>
      <p:pic>
        <p:nvPicPr>
          <p:cNvPr id="4" name="Picture 3"/>
          <p:cNvPicPr>
            <a:picLocks noChangeAspect="1"/>
          </p:cNvPicPr>
          <p:nvPr/>
        </p:nvPicPr>
        <p:blipFill>
          <a:blip r:embed="rId3"/>
          <a:stretch>
            <a:fillRect/>
          </a:stretch>
        </p:blipFill>
        <p:spPr>
          <a:xfrm>
            <a:off x="7315201" y="2819401"/>
            <a:ext cx="4381499" cy="2952750"/>
          </a:xfrm>
          <a:prstGeom prst="rect">
            <a:avLst/>
          </a:prstGeom>
        </p:spPr>
      </p:pic>
    </p:spTree>
    <p:extLst>
      <p:ext uri="{BB962C8B-B14F-4D97-AF65-F5344CB8AC3E}">
        <p14:creationId xmlns:p14="http://schemas.microsoft.com/office/powerpoint/2010/main" val="392214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604" y="1202268"/>
            <a:ext cx="8761413" cy="706964"/>
          </a:xfrm>
        </p:spPr>
        <p:txBody>
          <a:bodyPr/>
          <a:lstStyle/>
          <a:p>
            <a:pPr algn="ctr"/>
            <a:r>
              <a:rPr lang="en-GB" b="1" dirty="0">
                <a:latin typeface="Times New Roman" panose="02020603050405020304" pitchFamily="18" charset="0"/>
                <a:cs typeface="Times New Roman" panose="02020603050405020304" pitchFamily="18" charset="0"/>
              </a:rPr>
              <a:t>Management of the company</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0104" y="2298032"/>
            <a:ext cx="6884145" cy="3797968"/>
          </a:xfrm>
        </p:spPr>
        <p:txBody>
          <a:bodyPr>
            <a:normAutofit fontScale="77500" lnSpcReduction="20000"/>
          </a:bodyPr>
          <a:lstStyle/>
          <a:p>
            <a:pPr marL="0" indent="0" algn="just">
              <a:buNone/>
            </a:pPr>
            <a:r>
              <a:rPr lang="en-GB" sz="2800" b="1" dirty="0">
                <a:latin typeface="Times New Roman" panose="02020603050405020304" pitchFamily="18" charset="0"/>
                <a:cs typeface="Times New Roman" panose="02020603050405020304" pitchFamily="18" charset="0"/>
              </a:rPr>
              <a:t>In order to operate the business effectively, “Q.A” Care Agency has to</a:t>
            </a:r>
            <a:r>
              <a:rPr lang="en-GB" dirty="0"/>
              <a:t>:</a:t>
            </a:r>
          </a:p>
          <a:p>
            <a:pPr algn="just"/>
            <a:r>
              <a:rPr lang="en-GB" dirty="0"/>
              <a:t>focus on analysing the various requirements for the external professionals and services in the agency;</a:t>
            </a:r>
          </a:p>
          <a:p>
            <a:pPr algn="just"/>
            <a:r>
              <a:rPr lang="en-GB" dirty="0"/>
              <a:t>register and work in accordance with CQC requirements; (</a:t>
            </a:r>
            <a:r>
              <a:rPr lang="en-GB" dirty="0">
                <a:hlinkClick r:id="rId3"/>
              </a:rPr>
              <a:t>Supporting documents (domiciliary care agencies) - Care Quality Commission (cqc.org.uk)</a:t>
            </a:r>
            <a:r>
              <a:rPr lang="en-GB" dirty="0"/>
              <a:t>).</a:t>
            </a:r>
          </a:p>
          <a:p>
            <a:pPr algn="just"/>
            <a:r>
              <a:rPr lang="en-GB" dirty="0"/>
              <a:t>present very clear the role of each-and-every member of the staff, all playing an important role in operating the business successfully in the competitive market, offering the required trainings for the staff; </a:t>
            </a:r>
          </a:p>
          <a:p>
            <a:pPr algn="just"/>
            <a:r>
              <a:rPr lang="en-GB" dirty="0"/>
              <a:t>distribute the roles and responsibilities in the company among the employees, which is made by the owners. </a:t>
            </a:r>
          </a:p>
          <a:p>
            <a:pPr algn="just"/>
            <a:r>
              <a:rPr lang="en-GB" dirty="0"/>
              <a:t>build strong relationship with the investors, suppliers, employees, and local people of the market. </a:t>
            </a:r>
          </a:p>
          <a:p>
            <a:pPr marL="0" indent="0" algn="just">
              <a:buNone/>
            </a:pPr>
            <a:r>
              <a:rPr lang="en-GB" sz="1800" kern="1200" dirty="0">
                <a:solidFill>
                  <a:schemeClr val="tx1"/>
                </a:solidFill>
                <a:effectLst/>
                <a:latin typeface="+mn-lt"/>
                <a:ea typeface="+mn-ea"/>
                <a:cs typeface="+mn-cs"/>
              </a:rPr>
              <a:t>(</a:t>
            </a:r>
            <a:r>
              <a:rPr lang="en-GB" sz="1800" kern="1200" dirty="0" err="1">
                <a:solidFill>
                  <a:schemeClr val="tx1"/>
                </a:solidFill>
                <a:effectLst/>
                <a:latin typeface="+mn-lt"/>
                <a:ea typeface="+mn-ea"/>
                <a:cs typeface="+mn-cs"/>
              </a:rPr>
              <a:t>Galanis</a:t>
            </a:r>
            <a:r>
              <a:rPr lang="en-GB" sz="1800" kern="1200" dirty="0">
                <a:solidFill>
                  <a:schemeClr val="tx1"/>
                </a:solidFill>
                <a:effectLst/>
                <a:latin typeface="+mn-lt"/>
                <a:ea typeface="+mn-ea"/>
                <a:cs typeface="+mn-cs"/>
              </a:rPr>
              <a:t> and et.al., 2021).</a:t>
            </a:r>
            <a:endParaRPr lang="en-US" dirty="0"/>
          </a:p>
        </p:txBody>
      </p:sp>
      <p:pic>
        <p:nvPicPr>
          <p:cNvPr id="4" name="Picture 3"/>
          <p:cNvPicPr>
            <a:picLocks noChangeAspect="1"/>
          </p:cNvPicPr>
          <p:nvPr/>
        </p:nvPicPr>
        <p:blipFill>
          <a:blip r:embed="rId4"/>
          <a:stretch>
            <a:fillRect/>
          </a:stretch>
        </p:blipFill>
        <p:spPr>
          <a:xfrm>
            <a:off x="7334249" y="2457450"/>
            <a:ext cx="4380215" cy="3429000"/>
          </a:xfrm>
          <a:prstGeom prst="rect">
            <a:avLst/>
          </a:prstGeom>
        </p:spPr>
      </p:pic>
    </p:spTree>
    <p:extLst>
      <p:ext uri="{BB962C8B-B14F-4D97-AF65-F5344CB8AC3E}">
        <p14:creationId xmlns:p14="http://schemas.microsoft.com/office/powerpoint/2010/main" val="750740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859368"/>
            <a:ext cx="8761413" cy="706964"/>
          </a:xfrm>
        </p:spPr>
        <p:txBody>
          <a:bodyPr/>
          <a:lstStyle/>
          <a:p>
            <a:pPr algn="ctr"/>
            <a:r>
              <a:rPr lang="en-GB" b="1" dirty="0">
                <a:latin typeface="Times New Roman" panose="02020603050405020304" pitchFamily="18" charset="0"/>
                <a:cs typeface="Times New Roman" panose="02020603050405020304" pitchFamily="18" charset="0"/>
              </a:rPr>
              <a:t>SWOT Analysis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59839641"/>
              </p:ext>
            </p:extLst>
          </p:nvPr>
        </p:nvGraphicFramePr>
        <p:xfrm>
          <a:off x="495300" y="2117558"/>
          <a:ext cx="11201400" cy="4876800"/>
        </p:xfrm>
        <a:graphic>
          <a:graphicData uri="http://schemas.openxmlformats.org/drawingml/2006/table">
            <a:tbl>
              <a:tblPr firstRow="1" bandRow="1">
                <a:tableStyleId>{5940675A-B579-460E-94D1-54222C63F5DA}</a:tableStyleId>
              </a:tblPr>
              <a:tblGrid>
                <a:gridCol w="5529662">
                  <a:extLst>
                    <a:ext uri="{9D8B030D-6E8A-4147-A177-3AD203B41FA5}">
                      <a16:colId xmlns:a16="http://schemas.microsoft.com/office/drawing/2014/main" val="2865204314"/>
                    </a:ext>
                  </a:extLst>
                </a:gridCol>
                <a:gridCol w="5671738">
                  <a:extLst>
                    <a:ext uri="{9D8B030D-6E8A-4147-A177-3AD203B41FA5}">
                      <a16:colId xmlns:a16="http://schemas.microsoft.com/office/drawing/2014/main" val="3997397628"/>
                    </a:ext>
                  </a:extLst>
                </a:gridCol>
              </a:tblGrid>
              <a:tr h="2311053">
                <a:tc>
                  <a:txBody>
                    <a:bodyPr/>
                    <a:lstStyle/>
                    <a:p>
                      <a:pPr lvl="0" algn="ctr"/>
                      <a:r>
                        <a:rPr lang="en-GB" sz="1600" kern="1200" dirty="0">
                          <a:effectLst/>
                        </a:rPr>
                        <a:t>STRENGTH</a:t>
                      </a:r>
                    </a:p>
                    <a:p>
                      <a:pPr lvl="0"/>
                      <a:r>
                        <a:rPr lang="en-GB" sz="1400" b="1" kern="1200" dirty="0">
                          <a:effectLst/>
                        </a:rPr>
                        <a:t>Special expertise: </a:t>
                      </a:r>
                      <a:r>
                        <a:rPr lang="en-GB" sz="1400" kern="1200" dirty="0">
                          <a:effectLst/>
                        </a:rPr>
                        <a:t>- the “Q.A” Care Agency provides special expertise and wide variety of services and products to the people like supporting the patients with personal care, live in care, special therapies for early as well as advance dementia (</a:t>
                      </a:r>
                      <a:r>
                        <a:rPr lang="en-GB" sz="1400" kern="1200" dirty="0" err="1">
                          <a:effectLst/>
                        </a:rPr>
                        <a:t>Bielicki</a:t>
                      </a:r>
                      <a:r>
                        <a:rPr lang="en-GB" sz="1400" kern="1200" dirty="0">
                          <a:effectLst/>
                        </a:rPr>
                        <a:t> and et.al., 2020).</a:t>
                      </a:r>
                      <a:endParaRPr lang="en-US" sz="1400" kern="1200" dirty="0">
                        <a:effectLst/>
                      </a:endParaRPr>
                    </a:p>
                    <a:p>
                      <a:r>
                        <a:rPr lang="en-GB" sz="1400" b="1" kern="1200" dirty="0">
                          <a:effectLst/>
                        </a:rPr>
                        <a:t>Advance technology</a:t>
                      </a:r>
                      <a:r>
                        <a:rPr lang="en-GB" sz="1400" kern="1200" dirty="0">
                          <a:effectLst/>
                        </a:rPr>
                        <a:t>: - the “Q.A” Care Agency uses advance technology in the business and care practices, in order to provide accurate results and services to the people.</a:t>
                      </a:r>
                    </a:p>
                    <a:p>
                      <a:r>
                        <a:rPr lang="en-GB" sz="1400" kern="1200" dirty="0">
                          <a:effectLst/>
                        </a:rPr>
                        <a:t>- an experience of over 10 years in the field. </a:t>
                      </a:r>
                      <a:endParaRPr lang="en-US" sz="1400" kern="1200" dirty="0">
                        <a:effectLst/>
                      </a:endParaRPr>
                    </a:p>
                    <a:p>
                      <a:endParaRPr lang="en-US" sz="1000" b="0" dirty="0"/>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tcPr>
                </a:tc>
                <a:tc>
                  <a:txBody>
                    <a:bodyPr/>
                    <a:lstStyle/>
                    <a:p>
                      <a:pPr algn="ctr"/>
                      <a:r>
                        <a:rPr lang="en-GB" sz="1600" kern="1200" dirty="0">
                          <a:effectLst/>
                        </a:rPr>
                        <a:t>WEAKNESS</a:t>
                      </a:r>
                      <a:endParaRPr lang="en-US" sz="1600" kern="1200" dirty="0">
                        <a:effectLst/>
                      </a:endParaRPr>
                    </a:p>
                    <a:p>
                      <a:pPr lvl="0"/>
                      <a:r>
                        <a:rPr lang="en-GB" sz="1600" kern="1200" dirty="0">
                          <a:effectLst/>
                        </a:rPr>
                        <a:t>-using </a:t>
                      </a:r>
                      <a:r>
                        <a:rPr lang="en-GB" sz="1600" b="1" kern="1200" dirty="0">
                          <a:effectLst/>
                        </a:rPr>
                        <a:t>traditional mode of marketing </a:t>
                      </a:r>
                      <a:r>
                        <a:rPr lang="en-GB" sz="1600" kern="1200" dirty="0">
                          <a:effectLst/>
                        </a:rPr>
                        <a:t>in order to promote their products and services;</a:t>
                      </a:r>
                    </a:p>
                    <a:p>
                      <a:pPr lvl="0"/>
                      <a:endParaRPr lang="en-US" sz="1600" kern="1200" dirty="0">
                        <a:effectLst/>
                      </a:endParaRPr>
                    </a:p>
                    <a:p>
                      <a:r>
                        <a:rPr lang="en-GB" sz="1600" kern="1200" dirty="0">
                          <a:effectLst/>
                        </a:rPr>
                        <a:t>-</a:t>
                      </a:r>
                      <a:r>
                        <a:rPr lang="en-GB" sz="1600" b="1" kern="1200" dirty="0">
                          <a:effectLst/>
                        </a:rPr>
                        <a:t>high costs</a:t>
                      </a:r>
                      <a:r>
                        <a:rPr lang="en-GB" sz="1600" kern="1200" dirty="0">
                          <a:effectLst/>
                        </a:rPr>
                        <a:t>: - the organisation’s target address to a very exclusivist category of clients which can afford to pay expensive services and therapies;</a:t>
                      </a:r>
                    </a:p>
                    <a:p>
                      <a:endParaRPr lang="en-GB" sz="1600" kern="1200" dirty="0">
                        <a:effectLst/>
                      </a:endParaRPr>
                    </a:p>
                    <a:p>
                      <a:r>
                        <a:rPr lang="en-GB" sz="1600" kern="1200" dirty="0">
                          <a:effectLst/>
                        </a:rPr>
                        <a:t>-</a:t>
                      </a:r>
                      <a:r>
                        <a:rPr lang="en-GB" sz="1600" b="1" kern="1200" dirty="0">
                          <a:effectLst/>
                        </a:rPr>
                        <a:t>a recruiting plan </a:t>
                      </a:r>
                      <a:r>
                        <a:rPr lang="en-GB" sz="1600" kern="1200" dirty="0">
                          <a:effectLst/>
                        </a:rPr>
                        <a:t>- identifying and hiring quality staff;</a:t>
                      </a:r>
                      <a:endParaRPr lang="en-US" sz="1600" kern="1200" dirty="0">
                        <a:effectLst/>
                      </a:endParaRPr>
                    </a:p>
                    <a:p>
                      <a:endParaRPr lang="en-US" sz="1000" b="0" dirty="0"/>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tcPr>
                </a:tc>
                <a:extLst>
                  <a:ext uri="{0D108BD9-81ED-4DB2-BD59-A6C34878D82A}">
                    <a16:rowId xmlns:a16="http://schemas.microsoft.com/office/drawing/2014/main" val="3592226374"/>
                  </a:ext>
                </a:extLst>
              </a:tr>
              <a:tr h="2054270">
                <a:tc>
                  <a:txBody>
                    <a:bodyPr/>
                    <a:lstStyle/>
                    <a:p>
                      <a:pPr algn="ctr"/>
                      <a:r>
                        <a:rPr lang="en-GB" sz="1600" kern="1200" dirty="0">
                          <a:effectLst/>
                        </a:rPr>
                        <a:t>OPPORTUNITY</a:t>
                      </a:r>
                    </a:p>
                    <a:p>
                      <a:r>
                        <a:rPr lang="en-GB" sz="1600" b="1" kern="1200" dirty="0">
                          <a:effectLst/>
                        </a:rPr>
                        <a:t>New technology: </a:t>
                      </a:r>
                      <a:r>
                        <a:rPr lang="en-GB" sz="1600" kern="1200" dirty="0">
                          <a:effectLst/>
                        </a:rPr>
                        <a:t>- the new upcoming technology of the market can be considered as the main opportunity for the “</a:t>
                      </a:r>
                      <a:r>
                        <a:rPr lang="en-GB" sz="1600" kern="1200" dirty="0" err="1">
                          <a:effectLst/>
                        </a:rPr>
                        <a:t>Q.A”Care</a:t>
                      </a:r>
                      <a:r>
                        <a:rPr lang="en-GB" sz="1600" kern="1200" dirty="0">
                          <a:effectLst/>
                        </a:rPr>
                        <a:t> Agency </a:t>
                      </a:r>
                    </a:p>
                    <a:p>
                      <a:endParaRPr lang="en-US" sz="1600" kern="1200" dirty="0">
                        <a:effectLst/>
                      </a:endParaRPr>
                    </a:p>
                    <a:p>
                      <a:r>
                        <a:rPr lang="en-GB" sz="1600" b="1" kern="1200" dirty="0">
                          <a:effectLst/>
                        </a:rPr>
                        <a:t>Digital marketing: </a:t>
                      </a:r>
                      <a:r>
                        <a:rPr lang="en-GB" sz="1600" kern="1200" dirty="0">
                          <a:effectLst/>
                        </a:rPr>
                        <a:t>- the “Q.A” Care Agency can use digital marketing tools in order to promote their products and services effectively in the market</a:t>
                      </a:r>
                      <a:endParaRPr lang="en-US" sz="1600" kern="1200" dirty="0">
                        <a:effectLst/>
                      </a:endParaRPr>
                    </a:p>
                    <a:p>
                      <a:endParaRPr lang="en-US" sz="1000" dirty="0"/>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tcPr>
                </a:tc>
                <a:tc>
                  <a:txBody>
                    <a:bodyPr/>
                    <a:lstStyle/>
                    <a:p>
                      <a:pPr algn="ctr"/>
                      <a:r>
                        <a:rPr lang="en-GB" sz="1600" kern="1200" dirty="0">
                          <a:effectLst/>
                        </a:rPr>
                        <a:t>THREATS</a:t>
                      </a:r>
                    </a:p>
                    <a:p>
                      <a:r>
                        <a:rPr lang="en-GB" sz="1600" b="1" kern="1200" dirty="0">
                          <a:effectLst/>
                        </a:rPr>
                        <a:t>High competition </a:t>
                      </a:r>
                      <a:r>
                        <a:rPr lang="en-GB" sz="1600" kern="1200" dirty="0">
                          <a:effectLst/>
                        </a:rPr>
                        <a:t>: - one of the major threat for a new agency is that there is a high competition present in the market which provides similar types of products and services to the people (Liu and et.al., 2019). </a:t>
                      </a:r>
                      <a:endParaRPr lang="en-US" sz="1600" kern="1200" dirty="0">
                        <a:effectLst/>
                      </a:endParaRPr>
                    </a:p>
                    <a:p>
                      <a:r>
                        <a:rPr lang="en-GB" sz="1600" b="1" kern="1200" dirty="0">
                          <a:effectLst/>
                        </a:rPr>
                        <a:t>Changing policies of the market </a:t>
                      </a:r>
                      <a:r>
                        <a:rPr lang="en-GB" sz="1600" kern="1200" dirty="0">
                          <a:effectLst/>
                        </a:rPr>
                        <a:t>: - the market policies are not fix as they always used to change so it can be considered as the most affecting threat of the company present in the market. </a:t>
                      </a:r>
                      <a:endParaRPr lang="en-US" sz="1600" kern="1200" dirty="0">
                        <a:effectLst/>
                      </a:endParaRPr>
                    </a:p>
                    <a:p>
                      <a:endParaRPr lang="en-US" sz="1000" dirty="0"/>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tcPr>
                </a:tc>
                <a:extLst>
                  <a:ext uri="{0D108BD9-81ED-4DB2-BD59-A6C34878D82A}">
                    <a16:rowId xmlns:a16="http://schemas.microsoft.com/office/drawing/2014/main" val="772341430"/>
                  </a:ext>
                </a:extLst>
              </a:tr>
            </a:tbl>
          </a:graphicData>
        </a:graphic>
      </p:graphicFrame>
    </p:spTree>
    <p:extLst>
      <p:ext uri="{BB962C8B-B14F-4D97-AF65-F5344CB8AC3E}">
        <p14:creationId xmlns:p14="http://schemas.microsoft.com/office/powerpoint/2010/main" val="1192836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03911"/>
            <a:ext cx="8761413" cy="706964"/>
          </a:xfrm>
        </p:spPr>
        <p:txBody>
          <a:bodyPr/>
          <a:lstStyle/>
          <a:p>
            <a:pPr algn="ctr"/>
            <a:r>
              <a:rPr lang="en-GB" b="1">
                <a:latin typeface="Times New Roman" panose="02020603050405020304" pitchFamily="18" charset="0"/>
                <a:cs typeface="Times New Roman" panose="02020603050405020304" pitchFamily="18" charset="0"/>
              </a:rPr>
              <a:t>Cash flow for first 12 months</a:t>
            </a:r>
            <a:endParaRPr lang="en-US"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E74FEC8A-D578-CDDB-B5E5-81F6ABFA5841}"/>
              </a:ext>
            </a:extLst>
          </p:cNvPr>
          <p:cNvSpPr>
            <a:spLocks noGrp="1"/>
          </p:cNvSpPr>
          <p:nvPr>
            <p:ph idx="1"/>
          </p:nvPr>
        </p:nvSpPr>
        <p:spPr/>
        <p:txBody>
          <a:bodyPr/>
          <a:lstStyle/>
          <a:p>
            <a:endParaRPr lang="en-GB" dirty="0"/>
          </a:p>
          <a:p>
            <a:endParaRPr lang="en-GB" dirty="0"/>
          </a:p>
        </p:txBody>
      </p:sp>
      <p:pic>
        <p:nvPicPr>
          <p:cNvPr id="3" name="Picture 2">
            <a:extLst>
              <a:ext uri="{FF2B5EF4-FFF2-40B4-BE49-F238E27FC236}">
                <a16:creationId xmlns:a16="http://schemas.microsoft.com/office/drawing/2014/main" id="{E1370339-5759-E564-7BD9-2F93B75B0485}"/>
              </a:ext>
            </a:extLst>
          </p:cNvPr>
          <p:cNvPicPr>
            <a:picLocks noChangeAspect="1"/>
          </p:cNvPicPr>
          <p:nvPr/>
        </p:nvPicPr>
        <p:blipFill>
          <a:blip r:embed="rId3"/>
          <a:stretch>
            <a:fillRect/>
          </a:stretch>
        </p:blipFill>
        <p:spPr>
          <a:xfrm>
            <a:off x="358347" y="1085948"/>
            <a:ext cx="11380572" cy="5578897"/>
          </a:xfrm>
          <a:prstGeom prst="rect">
            <a:avLst/>
          </a:prstGeom>
        </p:spPr>
      </p:pic>
    </p:spTree>
    <p:extLst>
      <p:ext uri="{BB962C8B-B14F-4D97-AF65-F5344CB8AC3E}">
        <p14:creationId xmlns:p14="http://schemas.microsoft.com/office/powerpoint/2010/main" val="2316512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6250" y="2346158"/>
            <a:ext cx="11220450" cy="3476792"/>
          </a:xfrm>
        </p:spPr>
        <p:txBody>
          <a:bodyPr/>
          <a:lstStyle/>
          <a:p>
            <a:pPr algn="just"/>
            <a:r>
              <a:rPr lang="en-GB" dirty="0"/>
              <a:t>The business plan, plays an important role in making the new start-up company to set the clear goals and guidelines about how to manage the business effectively. By developing the business plan an organisation can easily determine the various required resources and stakeholders of the company. It is very significant for the company to focus on analysing their legal format along with the management of they need, in order to perform the business practices effectively. </a:t>
            </a:r>
          </a:p>
          <a:p>
            <a:pPr algn="just"/>
            <a:r>
              <a:rPr lang="en-GB" dirty="0"/>
              <a:t>By elaborating a SWAT analysis, we have managed to point out exactly the main aspects where a new agency like “Q.A” Care Agency has to improve and bring something new in the market, which will help the organisation to become attractive for the clients. </a:t>
            </a:r>
          </a:p>
          <a:p>
            <a:pPr algn="just"/>
            <a:endParaRPr lang="en-US" dirty="0"/>
          </a:p>
        </p:txBody>
      </p:sp>
      <p:pic>
        <p:nvPicPr>
          <p:cNvPr id="4" name="Picture 3"/>
          <p:cNvPicPr>
            <a:picLocks noChangeAspect="1"/>
          </p:cNvPicPr>
          <p:nvPr/>
        </p:nvPicPr>
        <p:blipFill>
          <a:blip r:embed="rId3"/>
          <a:stretch>
            <a:fillRect/>
          </a:stretch>
        </p:blipFill>
        <p:spPr>
          <a:xfrm>
            <a:off x="476250" y="5041232"/>
            <a:ext cx="11220450" cy="1664368"/>
          </a:xfrm>
          <a:prstGeom prst="rect">
            <a:avLst/>
          </a:prstGeom>
        </p:spPr>
      </p:pic>
    </p:spTree>
    <p:extLst>
      <p:ext uri="{BB962C8B-B14F-4D97-AF65-F5344CB8AC3E}">
        <p14:creationId xmlns:p14="http://schemas.microsoft.com/office/powerpoint/2010/main" val="4220351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830179" y="2153653"/>
            <a:ext cx="10936705" cy="4704348"/>
          </a:xfrm>
        </p:spPr>
        <p:txBody>
          <a:bodyPr>
            <a:normAutofit fontScale="92500" lnSpcReduction="10000"/>
          </a:bodyPr>
          <a:lstStyle/>
          <a:p>
            <a:pPr algn="just"/>
            <a:endParaRPr lang="en-GB" dirty="0">
              <a:solidFill>
                <a:schemeClr val="tx1"/>
              </a:solidFill>
            </a:endParaRPr>
          </a:p>
          <a:p>
            <a:pPr algn="just"/>
            <a:r>
              <a:rPr lang="en-GB" dirty="0" err="1">
                <a:solidFill>
                  <a:schemeClr val="tx1"/>
                </a:solidFill>
                <a:latin typeface="Times New Roman" panose="02020603050405020304" pitchFamily="18" charset="0"/>
                <a:cs typeface="Times New Roman" panose="02020603050405020304" pitchFamily="18" charset="0"/>
              </a:rPr>
              <a:t>Aceto</a:t>
            </a:r>
            <a:r>
              <a:rPr lang="en-GB" dirty="0">
                <a:solidFill>
                  <a:schemeClr val="tx1"/>
                </a:solidFill>
                <a:latin typeface="Times New Roman" panose="02020603050405020304" pitchFamily="18" charset="0"/>
                <a:cs typeface="Times New Roman" panose="02020603050405020304" pitchFamily="18" charset="0"/>
              </a:rPr>
              <a:t>, G., Persico, V. and </a:t>
            </a:r>
            <a:r>
              <a:rPr lang="en-GB" dirty="0" err="1">
                <a:solidFill>
                  <a:schemeClr val="tx1"/>
                </a:solidFill>
                <a:latin typeface="Times New Roman" panose="02020603050405020304" pitchFamily="18" charset="0"/>
                <a:cs typeface="Times New Roman" panose="02020603050405020304" pitchFamily="18" charset="0"/>
              </a:rPr>
              <a:t>Pescapé</a:t>
            </a:r>
            <a:r>
              <a:rPr lang="en-GB" dirty="0">
                <a:solidFill>
                  <a:schemeClr val="tx1"/>
                </a:solidFill>
                <a:latin typeface="Times New Roman" panose="02020603050405020304" pitchFamily="18" charset="0"/>
                <a:cs typeface="Times New Roman" panose="02020603050405020304" pitchFamily="18" charset="0"/>
              </a:rPr>
              <a:t>, A., 2020. Industry 4.0 and health: Internet of things, big data, and cloud computing for healthcare 4.0. Journal of Industrial Information Integration, 18, p.100129.</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err="1">
                <a:solidFill>
                  <a:schemeClr val="tx1"/>
                </a:solidFill>
                <a:latin typeface="Times New Roman" panose="02020603050405020304" pitchFamily="18" charset="0"/>
                <a:cs typeface="Times New Roman" panose="02020603050405020304" pitchFamily="18" charset="0"/>
              </a:rPr>
              <a:t>Bican</a:t>
            </a:r>
            <a:r>
              <a:rPr lang="en-GB" dirty="0">
                <a:solidFill>
                  <a:schemeClr val="tx1"/>
                </a:solidFill>
                <a:latin typeface="Times New Roman" panose="02020603050405020304" pitchFamily="18" charset="0"/>
                <a:cs typeface="Times New Roman" panose="02020603050405020304" pitchFamily="18" charset="0"/>
              </a:rPr>
              <a:t>, P.M. and </a:t>
            </a:r>
            <a:r>
              <a:rPr lang="en-GB" dirty="0" err="1">
                <a:solidFill>
                  <a:schemeClr val="tx1"/>
                </a:solidFill>
                <a:latin typeface="Times New Roman" panose="02020603050405020304" pitchFamily="18" charset="0"/>
                <a:cs typeface="Times New Roman" panose="02020603050405020304" pitchFamily="18" charset="0"/>
              </a:rPr>
              <a:t>Brem</a:t>
            </a:r>
            <a:r>
              <a:rPr lang="en-GB" dirty="0">
                <a:solidFill>
                  <a:schemeClr val="tx1"/>
                </a:solidFill>
                <a:latin typeface="Times New Roman" panose="02020603050405020304" pitchFamily="18" charset="0"/>
                <a:cs typeface="Times New Roman" panose="02020603050405020304" pitchFamily="18" charset="0"/>
              </a:rPr>
              <a:t>, A., 2020. Digital business model, digital transformation, digital entrepreneurship: Is there a sustainable “digital”?. Sustainability, 12(13), p.5239.</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err="1">
                <a:solidFill>
                  <a:schemeClr val="tx1"/>
                </a:solidFill>
                <a:latin typeface="Times New Roman" panose="02020603050405020304" pitchFamily="18" charset="0"/>
                <a:cs typeface="Times New Roman" panose="02020603050405020304" pitchFamily="18" charset="0"/>
              </a:rPr>
              <a:t>Bielicki</a:t>
            </a:r>
            <a:r>
              <a:rPr lang="en-GB" dirty="0">
                <a:solidFill>
                  <a:schemeClr val="tx1"/>
                </a:solidFill>
                <a:latin typeface="Times New Roman" panose="02020603050405020304" pitchFamily="18" charset="0"/>
                <a:cs typeface="Times New Roman" panose="02020603050405020304" pitchFamily="18" charset="0"/>
              </a:rPr>
              <a:t>, J.A., Duval, X., Gobat, N., </a:t>
            </a:r>
            <a:r>
              <a:rPr lang="en-GB" dirty="0" err="1">
                <a:solidFill>
                  <a:schemeClr val="tx1"/>
                </a:solidFill>
                <a:latin typeface="Times New Roman" panose="02020603050405020304" pitchFamily="18" charset="0"/>
                <a:cs typeface="Times New Roman" panose="02020603050405020304" pitchFamily="18" charset="0"/>
              </a:rPr>
              <a:t>Goossens</a:t>
            </a:r>
            <a:r>
              <a:rPr lang="en-GB" dirty="0">
                <a:solidFill>
                  <a:schemeClr val="tx1"/>
                </a:solidFill>
                <a:latin typeface="Times New Roman" panose="02020603050405020304" pitchFamily="18" charset="0"/>
                <a:cs typeface="Times New Roman" panose="02020603050405020304" pitchFamily="18" charset="0"/>
              </a:rPr>
              <a:t>, H., Koopmans, M., </a:t>
            </a:r>
            <a:r>
              <a:rPr lang="en-GB" dirty="0" err="1">
                <a:solidFill>
                  <a:schemeClr val="tx1"/>
                </a:solidFill>
                <a:latin typeface="Times New Roman" panose="02020603050405020304" pitchFamily="18" charset="0"/>
                <a:cs typeface="Times New Roman" panose="02020603050405020304" pitchFamily="18" charset="0"/>
              </a:rPr>
              <a:t>Tacconelli</a:t>
            </a:r>
            <a:r>
              <a:rPr lang="en-GB" dirty="0">
                <a:solidFill>
                  <a:schemeClr val="tx1"/>
                </a:solidFill>
                <a:latin typeface="Times New Roman" panose="02020603050405020304" pitchFamily="18" charset="0"/>
                <a:cs typeface="Times New Roman" panose="02020603050405020304" pitchFamily="18" charset="0"/>
              </a:rPr>
              <a:t>, E. and van der </a:t>
            </a:r>
            <a:r>
              <a:rPr lang="en-GB" dirty="0" err="1">
                <a:solidFill>
                  <a:schemeClr val="tx1"/>
                </a:solidFill>
                <a:latin typeface="Times New Roman" panose="02020603050405020304" pitchFamily="18" charset="0"/>
                <a:cs typeface="Times New Roman" panose="02020603050405020304" pitchFamily="18" charset="0"/>
              </a:rPr>
              <a:t>Werf</a:t>
            </a:r>
            <a:r>
              <a:rPr lang="en-GB" dirty="0">
                <a:solidFill>
                  <a:schemeClr val="tx1"/>
                </a:solidFill>
                <a:latin typeface="Times New Roman" panose="02020603050405020304" pitchFamily="18" charset="0"/>
                <a:cs typeface="Times New Roman" panose="02020603050405020304" pitchFamily="18" charset="0"/>
              </a:rPr>
              <a:t>, S., 2020. Monitoring approaches for health-care workers during the COVID-19 pandemic. The Lancet infectious diseases, 20(10), pp.e261-e267.</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err="1">
                <a:solidFill>
                  <a:schemeClr val="tx1"/>
                </a:solidFill>
                <a:latin typeface="Times New Roman" panose="02020603050405020304" pitchFamily="18" charset="0"/>
                <a:cs typeface="Times New Roman" panose="02020603050405020304" pitchFamily="18" charset="0"/>
              </a:rPr>
              <a:t>Bocken</a:t>
            </a:r>
            <a:r>
              <a:rPr lang="en-GB" dirty="0">
                <a:solidFill>
                  <a:schemeClr val="tx1"/>
                </a:solidFill>
                <a:latin typeface="Times New Roman" panose="02020603050405020304" pitchFamily="18" charset="0"/>
                <a:cs typeface="Times New Roman" panose="02020603050405020304" pitchFamily="18" charset="0"/>
              </a:rPr>
              <a:t>, N., </a:t>
            </a:r>
            <a:r>
              <a:rPr lang="en-GB" dirty="0" err="1">
                <a:solidFill>
                  <a:schemeClr val="tx1"/>
                </a:solidFill>
                <a:latin typeface="Times New Roman" panose="02020603050405020304" pitchFamily="18" charset="0"/>
                <a:cs typeface="Times New Roman" panose="02020603050405020304" pitchFamily="18" charset="0"/>
              </a:rPr>
              <a:t>Strupeit</a:t>
            </a:r>
            <a:r>
              <a:rPr lang="en-GB" dirty="0">
                <a:solidFill>
                  <a:schemeClr val="tx1"/>
                </a:solidFill>
                <a:latin typeface="Times New Roman" panose="02020603050405020304" pitchFamily="18" charset="0"/>
                <a:cs typeface="Times New Roman" panose="02020603050405020304" pitchFamily="18" charset="0"/>
              </a:rPr>
              <a:t>, L., Whalen, K. and </a:t>
            </a:r>
            <a:r>
              <a:rPr lang="en-GB" dirty="0" err="1">
                <a:solidFill>
                  <a:schemeClr val="tx1"/>
                </a:solidFill>
                <a:latin typeface="Times New Roman" panose="02020603050405020304" pitchFamily="18" charset="0"/>
                <a:cs typeface="Times New Roman" panose="02020603050405020304" pitchFamily="18" charset="0"/>
              </a:rPr>
              <a:t>Nußholz</a:t>
            </a:r>
            <a:r>
              <a:rPr lang="en-GB" dirty="0">
                <a:solidFill>
                  <a:schemeClr val="tx1"/>
                </a:solidFill>
                <a:latin typeface="Times New Roman" panose="02020603050405020304" pitchFamily="18" charset="0"/>
                <a:cs typeface="Times New Roman" panose="02020603050405020304" pitchFamily="18" charset="0"/>
              </a:rPr>
              <a:t>, J., 2019. A review and evaluation of circular business model innovation tools. Sustainability, 11(8), p.2210.</a:t>
            </a:r>
          </a:p>
          <a:p>
            <a:pPr algn="just"/>
            <a:r>
              <a:rPr lang="en-GB"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hlinkClick r:id="rId3"/>
              </a:rPr>
              <a:t>Supporting documents (domiciliary care agencies) - Care Quality Commission (cqc.org.uk)</a:t>
            </a:r>
            <a:r>
              <a:rPr lang="en-GB" dirty="0">
                <a:latin typeface="Times New Roman" panose="02020603050405020304" pitchFamily="18" charset="0"/>
                <a:cs typeface="Times New Roman" panose="02020603050405020304" pitchFamily="18" charset="0"/>
              </a:rPr>
              <a:t>).</a:t>
            </a:r>
          </a:p>
          <a:p>
            <a:pPr marL="542925" indent="-542925"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Dementia rehabilitation, 2020., accessed on October 27</a:t>
            </a:r>
            <a:r>
              <a:rPr lang="en-GB" sz="1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Dementia Rehabilitation | ScienceDirect</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542925" indent="-542925"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BIS, Department for Business Innovation &amp; Skills, A GUIDE TO LEGAL FORMS FOR BUSINESS, November 2011., accessed October 27</a:t>
            </a:r>
            <a:r>
              <a:rPr lang="en-GB" sz="1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A guide to legal forms for business (publishing.service.gov.uk)</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dirty="0"/>
          </a:p>
          <a:p>
            <a:pPr algn="just"/>
            <a:endParaRPr lang="en-US" dirty="0">
              <a:solidFill>
                <a:schemeClr val="tx1"/>
              </a:solidFill>
            </a:endParaRPr>
          </a:p>
          <a:p>
            <a:pPr algn="just"/>
            <a:endParaRPr lang="en-US" dirty="0"/>
          </a:p>
        </p:txBody>
      </p:sp>
    </p:spTree>
    <p:extLst>
      <p:ext uri="{BB962C8B-B14F-4D97-AF65-F5344CB8AC3E}">
        <p14:creationId xmlns:p14="http://schemas.microsoft.com/office/powerpoint/2010/main" val="9594372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2854</Words>
  <Application>Microsoft Office PowerPoint</Application>
  <PresentationFormat>Widescreen</PresentationFormat>
  <Paragraphs>105</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Submission date/ presentation: 19.11.2023 Student name and number: Mihaela Sandu Rizea / 2126225 Module code and name: LCBB5001 / ENTREPRENEURSHIP Lecturer’s name: Vasilios Tavlaridis/ Essa Bah Assignment title: Component 2 – PRESENTATION Business plan  </vt:lpstr>
      <vt:lpstr>PowerPoint Presentation</vt:lpstr>
      <vt:lpstr>INTRODUCTION </vt:lpstr>
      <vt:lpstr>Overview of the business </vt:lpstr>
      <vt:lpstr>Legal format of the company </vt:lpstr>
      <vt:lpstr>Management of the company </vt:lpstr>
      <vt:lpstr>SWOT Analysis </vt:lpstr>
      <vt:lpstr>Cash flow for first 12 months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Mihaela Sandu-Rizea (2126225)</cp:lastModifiedBy>
  <cp:revision>99</cp:revision>
  <dcterms:created xsi:type="dcterms:W3CDTF">2023-11-17T10:36:27Z</dcterms:created>
  <dcterms:modified xsi:type="dcterms:W3CDTF">2023-11-19T08:06:23Z</dcterms:modified>
</cp:coreProperties>
</file>