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18" r:id="rId5"/>
    <p:sldId id="263" r:id="rId6"/>
    <p:sldId id="319" r:id="rId7"/>
    <p:sldId id="320" r:id="rId8"/>
    <p:sldId id="317" r:id="rId9"/>
    <p:sldId id="321" r:id="rId10"/>
    <p:sldId id="307" r:id="rId11"/>
    <p:sldId id="322" r:id="rId12"/>
    <p:sldId id="323" r:id="rId13"/>
    <p:sldId id="324" r:id="rId14"/>
    <p:sldId id="325" r:id="rId15"/>
    <p:sldId id="326" r:id="rId16"/>
    <p:sldId id="327" r:id="rId17"/>
    <p:sldId id="328" r:id="rId18"/>
    <p:sldId id="308" r:id="rId19"/>
    <p:sldId id="278" r:id="rId20"/>
    <p:sldId id="309" r:id="rId21"/>
    <p:sldId id="32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405" autoAdjust="0"/>
  </p:normalViewPr>
  <p:slideViewPr>
    <p:cSldViewPr snapToGrid="0">
      <p:cViewPr varScale="1">
        <p:scale>
          <a:sx n="78" d="100"/>
          <a:sy n="78" d="100"/>
        </p:scale>
        <p:origin x="878" y="4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Dennis" userId="804bbf24ad12b8a5" providerId="LiveId" clId="{B4FE861C-B0E5-478D-94A5-5AFBCFD63289}"/>
    <pc:docChg chg="custSel addSld modSld">
      <pc:chgData name="Sarah Dennis" userId="804bbf24ad12b8a5" providerId="LiveId" clId="{B4FE861C-B0E5-478D-94A5-5AFBCFD63289}" dt="2026-07-06T22:14:45.149" v="475" actId="14100"/>
      <pc:docMkLst>
        <pc:docMk/>
      </pc:docMkLst>
      <pc:sldChg chg="modSp mod">
        <pc:chgData name="Sarah Dennis" userId="804bbf24ad12b8a5" providerId="LiveId" clId="{B4FE861C-B0E5-478D-94A5-5AFBCFD63289}" dt="2026-07-06T22:14:03.913" v="470" actId="1076"/>
        <pc:sldMkLst>
          <pc:docMk/>
          <pc:sldMk cId="1096717490" sldId="263"/>
        </pc:sldMkLst>
        <pc:spChg chg="mod">
          <ac:chgData name="Sarah Dennis" userId="804bbf24ad12b8a5" providerId="LiveId" clId="{B4FE861C-B0E5-478D-94A5-5AFBCFD63289}" dt="2026-07-06T22:14:03.913" v="470" actId="1076"/>
          <ac:spMkLst>
            <pc:docMk/>
            <pc:sldMk cId="1096717490" sldId="263"/>
            <ac:spMk id="6" creationId="{86C0B309-23FE-7D8D-AF1C-3F259804F219}"/>
          </ac:spMkLst>
        </pc:spChg>
      </pc:sldChg>
      <pc:sldChg chg="addSp modSp mod">
        <pc:chgData name="Sarah Dennis" userId="804bbf24ad12b8a5" providerId="LiveId" clId="{B4FE861C-B0E5-478D-94A5-5AFBCFD63289}" dt="2026-07-06T21:55:00.334" v="59" actId="1076"/>
        <pc:sldMkLst>
          <pc:docMk/>
          <pc:sldMk cId="520000563" sldId="278"/>
        </pc:sldMkLst>
        <pc:spChg chg="add mod">
          <ac:chgData name="Sarah Dennis" userId="804bbf24ad12b8a5" providerId="LiveId" clId="{B4FE861C-B0E5-478D-94A5-5AFBCFD63289}" dt="2026-07-06T21:55:00.334" v="59" actId="1076"/>
          <ac:spMkLst>
            <pc:docMk/>
            <pc:sldMk cId="520000563" sldId="278"/>
            <ac:spMk id="2" creationId="{0AE34F9E-5D6C-08D7-DB0B-04BA9A724816}"/>
          </ac:spMkLst>
        </pc:spChg>
        <pc:picChg chg="add mod">
          <ac:chgData name="Sarah Dennis" userId="804bbf24ad12b8a5" providerId="LiveId" clId="{B4FE861C-B0E5-478D-94A5-5AFBCFD63289}" dt="2026-07-06T21:52:44.298" v="30" actId="1076"/>
          <ac:picMkLst>
            <pc:docMk/>
            <pc:sldMk cId="520000563" sldId="278"/>
            <ac:picMk id="4" creationId="{63EA1FDD-1E6F-0782-AA7E-B2CCD05C7468}"/>
          </ac:picMkLst>
        </pc:picChg>
        <pc:picChg chg="add mod modCrop">
          <ac:chgData name="Sarah Dennis" userId="804bbf24ad12b8a5" providerId="LiveId" clId="{B4FE861C-B0E5-478D-94A5-5AFBCFD63289}" dt="2026-07-06T21:53:04.310" v="35" actId="1076"/>
          <ac:picMkLst>
            <pc:docMk/>
            <pc:sldMk cId="520000563" sldId="278"/>
            <ac:picMk id="6" creationId="{40D118A9-B3E1-7FDC-3C7E-DB1C4CB80420}"/>
          </ac:picMkLst>
        </pc:picChg>
        <pc:picChg chg="add mod">
          <ac:chgData name="Sarah Dennis" userId="804bbf24ad12b8a5" providerId="LiveId" clId="{B4FE861C-B0E5-478D-94A5-5AFBCFD63289}" dt="2026-07-06T21:53:23.872" v="40" actId="1076"/>
          <ac:picMkLst>
            <pc:docMk/>
            <pc:sldMk cId="520000563" sldId="278"/>
            <ac:picMk id="8" creationId="{15917863-B7E9-589D-263C-433E690F5A4A}"/>
          </ac:picMkLst>
        </pc:picChg>
        <pc:picChg chg="add mod">
          <ac:chgData name="Sarah Dennis" userId="804bbf24ad12b8a5" providerId="LiveId" clId="{B4FE861C-B0E5-478D-94A5-5AFBCFD63289}" dt="2026-07-06T21:53:48.388" v="46" actId="14100"/>
          <ac:picMkLst>
            <pc:docMk/>
            <pc:sldMk cId="520000563" sldId="278"/>
            <ac:picMk id="10" creationId="{A6E6CED5-B978-9809-BCA4-95AB7486C808}"/>
          </ac:picMkLst>
        </pc:picChg>
        <pc:picChg chg="add mod">
          <ac:chgData name="Sarah Dennis" userId="804bbf24ad12b8a5" providerId="LiveId" clId="{B4FE861C-B0E5-478D-94A5-5AFBCFD63289}" dt="2026-07-06T21:54:56.046" v="58" actId="1076"/>
          <ac:picMkLst>
            <pc:docMk/>
            <pc:sldMk cId="520000563" sldId="278"/>
            <ac:picMk id="12" creationId="{B3B70206-A42A-8D50-AD36-7B14AE07F99C}"/>
          </ac:picMkLst>
        </pc:picChg>
      </pc:sldChg>
      <pc:sldChg chg="modSp mod">
        <pc:chgData name="Sarah Dennis" userId="804bbf24ad12b8a5" providerId="LiveId" clId="{B4FE861C-B0E5-478D-94A5-5AFBCFD63289}" dt="2026-07-06T22:14:45.149" v="475" actId="14100"/>
        <pc:sldMkLst>
          <pc:docMk/>
          <pc:sldMk cId="586478555" sldId="307"/>
        </pc:sldMkLst>
        <pc:spChg chg="mod">
          <ac:chgData name="Sarah Dennis" userId="804bbf24ad12b8a5" providerId="LiveId" clId="{B4FE861C-B0E5-478D-94A5-5AFBCFD63289}" dt="2026-07-06T22:14:45.149" v="475" actId="14100"/>
          <ac:spMkLst>
            <pc:docMk/>
            <pc:sldMk cId="586478555" sldId="307"/>
            <ac:spMk id="2" creationId="{2880892C-0B10-6D53-B7EF-6B95E12024EA}"/>
          </ac:spMkLst>
        </pc:spChg>
      </pc:sldChg>
      <pc:sldChg chg="addSp modSp mod">
        <pc:chgData name="Sarah Dennis" userId="804bbf24ad12b8a5" providerId="LiveId" clId="{B4FE861C-B0E5-478D-94A5-5AFBCFD63289}" dt="2026-07-06T21:49:52.330" v="23" actId="1076"/>
        <pc:sldMkLst>
          <pc:docMk/>
          <pc:sldMk cId="2222324472" sldId="308"/>
        </pc:sldMkLst>
        <pc:spChg chg="add mod">
          <ac:chgData name="Sarah Dennis" userId="804bbf24ad12b8a5" providerId="LiveId" clId="{B4FE861C-B0E5-478D-94A5-5AFBCFD63289}" dt="2026-07-06T21:49:52.330" v="23" actId="1076"/>
          <ac:spMkLst>
            <pc:docMk/>
            <pc:sldMk cId="2222324472" sldId="308"/>
            <ac:spMk id="7" creationId="{0AA2E9CE-4653-CDF3-FC08-9CF367E2F366}"/>
          </ac:spMkLst>
        </pc:spChg>
        <pc:spChg chg="mod">
          <ac:chgData name="Sarah Dennis" userId="804bbf24ad12b8a5" providerId="LiveId" clId="{B4FE861C-B0E5-478D-94A5-5AFBCFD63289}" dt="2026-07-06T21:49:01.726" v="21" actId="1076"/>
          <ac:spMkLst>
            <pc:docMk/>
            <pc:sldMk cId="2222324472" sldId="308"/>
            <ac:spMk id="9" creationId="{2FA16960-5689-14B3-9366-5AB2547D2F8D}"/>
          </ac:spMkLst>
        </pc:spChg>
        <pc:spChg chg="mod">
          <ac:chgData name="Sarah Dennis" userId="804bbf24ad12b8a5" providerId="LiveId" clId="{B4FE861C-B0E5-478D-94A5-5AFBCFD63289}" dt="2026-07-06T21:48:58.060" v="20" actId="14100"/>
          <ac:spMkLst>
            <pc:docMk/>
            <pc:sldMk cId="2222324472" sldId="308"/>
            <ac:spMk id="10" creationId="{C11FBB7F-47D3-AA1E-A7BF-77EBAE058727}"/>
          </ac:spMkLst>
        </pc:spChg>
        <pc:picChg chg="add mod modCrop">
          <ac:chgData name="Sarah Dennis" userId="804bbf24ad12b8a5" providerId="LiveId" clId="{B4FE861C-B0E5-478D-94A5-5AFBCFD63289}" dt="2026-07-06T21:48:43.710" v="17" actId="14100"/>
          <ac:picMkLst>
            <pc:docMk/>
            <pc:sldMk cId="2222324472" sldId="308"/>
            <ac:picMk id="3" creationId="{4868FD5D-47F7-B87A-1648-E45632FD2603}"/>
          </ac:picMkLst>
        </pc:picChg>
        <pc:picChg chg="add mod modCrop">
          <ac:chgData name="Sarah Dennis" userId="804bbf24ad12b8a5" providerId="LiveId" clId="{B4FE861C-B0E5-478D-94A5-5AFBCFD63289}" dt="2026-07-06T21:48:38.068" v="15" actId="1076"/>
          <ac:picMkLst>
            <pc:docMk/>
            <pc:sldMk cId="2222324472" sldId="308"/>
            <ac:picMk id="5" creationId="{60D5C38C-4BCC-A55A-5F4A-3F255F48DD61}"/>
          </ac:picMkLst>
        </pc:picChg>
      </pc:sldChg>
      <pc:sldChg chg="addSp delSp modSp mod">
        <pc:chgData name="Sarah Dennis" userId="804bbf24ad12b8a5" providerId="LiveId" clId="{B4FE861C-B0E5-478D-94A5-5AFBCFD63289}" dt="2026-07-06T22:09:23.627" v="469" actId="1076"/>
        <pc:sldMkLst>
          <pc:docMk/>
          <pc:sldMk cId="1966913227" sldId="309"/>
        </pc:sldMkLst>
        <pc:spChg chg="del">
          <ac:chgData name="Sarah Dennis" userId="804bbf24ad12b8a5" providerId="LiveId" clId="{B4FE861C-B0E5-478D-94A5-5AFBCFD63289}" dt="2026-07-06T22:04:55.518" v="459" actId="478"/>
          <ac:spMkLst>
            <pc:docMk/>
            <pc:sldMk cId="1966913227" sldId="309"/>
            <ac:spMk id="3" creationId="{50CD348E-9357-0442-4555-AF6B4AFE34B6}"/>
          </ac:spMkLst>
        </pc:spChg>
        <pc:spChg chg="mod">
          <ac:chgData name="Sarah Dennis" userId="804bbf24ad12b8a5" providerId="LiveId" clId="{B4FE861C-B0E5-478D-94A5-5AFBCFD63289}" dt="2026-07-06T22:02:40.871" v="448" actId="14100"/>
          <ac:spMkLst>
            <pc:docMk/>
            <pc:sldMk cId="1966913227" sldId="309"/>
            <ac:spMk id="4" creationId="{990B4DF8-7B0B-6B1C-CF7E-3664C3771AC5}"/>
          </ac:spMkLst>
        </pc:spChg>
        <pc:spChg chg="add mod">
          <ac:chgData name="Sarah Dennis" userId="804bbf24ad12b8a5" providerId="LiveId" clId="{B4FE861C-B0E5-478D-94A5-5AFBCFD63289}" dt="2026-07-06T22:05:18.191" v="462" actId="14100"/>
          <ac:spMkLst>
            <pc:docMk/>
            <pc:sldMk cId="1966913227" sldId="309"/>
            <ac:spMk id="5" creationId="{96A647BD-7A5F-6468-E07D-AD545EB2ED3A}"/>
          </ac:spMkLst>
        </pc:spChg>
        <pc:spChg chg="add mod">
          <ac:chgData name="Sarah Dennis" userId="804bbf24ad12b8a5" providerId="LiveId" clId="{B4FE861C-B0E5-478D-94A5-5AFBCFD63289}" dt="2026-07-06T22:05:07.531" v="461" actId="1076"/>
          <ac:spMkLst>
            <pc:docMk/>
            <pc:sldMk cId="1966913227" sldId="309"/>
            <ac:spMk id="6" creationId="{58F58880-A868-D697-8A70-B600E7F5B585}"/>
          </ac:spMkLst>
        </pc:spChg>
        <pc:picChg chg="add mod modCrop">
          <ac:chgData name="Sarah Dennis" userId="804bbf24ad12b8a5" providerId="LiveId" clId="{B4FE861C-B0E5-478D-94A5-5AFBCFD63289}" dt="2026-07-06T22:09:23.627" v="469" actId="1076"/>
          <ac:picMkLst>
            <pc:docMk/>
            <pc:sldMk cId="1966913227" sldId="309"/>
            <ac:picMk id="8" creationId="{E409C987-4CD8-455D-7DE7-25DBE3D5BF85}"/>
          </ac:picMkLst>
        </pc:picChg>
      </pc:sldChg>
      <pc:sldChg chg="modSp mod">
        <pc:chgData name="Sarah Dennis" userId="804bbf24ad12b8a5" providerId="LiveId" clId="{B4FE861C-B0E5-478D-94A5-5AFBCFD63289}" dt="2026-07-06T22:14:14.868" v="471" actId="1076"/>
        <pc:sldMkLst>
          <pc:docMk/>
          <pc:sldMk cId="1072992632" sldId="320"/>
        </pc:sldMkLst>
        <pc:picChg chg="mod">
          <ac:chgData name="Sarah Dennis" userId="804bbf24ad12b8a5" providerId="LiveId" clId="{B4FE861C-B0E5-478D-94A5-5AFBCFD63289}" dt="2026-07-06T22:14:14.868" v="471" actId="1076"/>
          <ac:picMkLst>
            <pc:docMk/>
            <pc:sldMk cId="1072992632" sldId="320"/>
            <ac:picMk id="8" creationId="{2F40C5AC-51BC-2C82-4547-6CAA479E94DB}"/>
          </ac:picMkLst>
        </pc:picChg>
      </pc:sldChg>
      <pc:sldChg chg="modSp mod">
        <pc:chgData name="Sarah Dennis" userId="804bbf24ad12b8a5" providerId="LiveId" clId="{B4FE861C-B0E5-478D-94A5-5AFBCFD63289}" dt="2026-07-06T22:14:27.380" v="472" actId="33524"/>
        <pc:sldMkLst>
          <pc:docMk/>
          <pc:sldMk cId="242461784" sldId="321"/>
        </pc:sldMkLst>
        <pc:spChg chg="mod">
          <ac:chgData name="Sarah Dennis" userId="804bbf24ad12b8a5" providerId="LiveId" clId="{B4FE861C-B0E5-478D-94A5-5AFBCFD63289}" dt="2026-07-06T22:14:27.380" v="472" actId="33524"/>
          <ac:spMkLst>
            <pc:docMk/>
            <pc:sldMk cId="242461784" sldId="321"/>
            <ac:spMk id="6" creationId="{CA024548-2317-2A63-9495-D54C3D2F4259}"/>
          </ac:spMkLst>
        </pc:spChg>
      </pc:sldChg>
      <pc:sldChg chg="addSp delSp modSp new mod">
        <pc:chgData name="Sarah Dennis" userId="804bbf24ad12b8a5" providerId="LiveId" clId="{B4FE861C-B0E5-478D-94A5-5AFBCFD63289}" dt="2026-07-06T22:00:27.176" v="447" actId="1076"/>
        <pc:sldMkLst>
          <pc:docMk/>
          <pc:sldMk cId="657098336" sldId="329"/>
        </pc:sldMkLst>
        <pc:spChg chg="del">
          <ac:chgData name="Sarah Dennis" userId="804bbf24ad12b8a5" providerId="LiveId" clId="{B4FE861C-B0E5-478D-94A5-5AFBCFD63289}" dt="2026-07-06T21:55:51.663" v="61" actId="478"/>
          <ac:spMkLst>
            <pc:docMk/>
            <pc:sldMk cId="657098336" sldId="329"/>
            <ac:spMk id="2" creationId="{F73E4173-A13E-A9FA-BE96-960AEE64F073}"/>
          </ac:spMkLst>
        </pc:spChg>
        <pc:spChg chg="del">
          <ac:chgData name="Sarah Dennis" userId="804bbf24ad12b8a5" providerId="LiveId" clId="{B4FE861C-B0E5-478D-94A5-5AFBCFD63289}" dt="2026-07-06T21:55:53.439" v="62" actId="478"/>
          <ac:spMkLst>
            <pc:docMk/>
            <pc:sldMk cId="657098336" sldId="329"/>
            <ac:spMk id="3" creationId="{78591B33-F06E-041B-69C8-7DFAE8D77EF8}"/>
          </ac:spMkLst>
        </pc:spChg>
        <pc:spChg chg="del">
          <ac:chgData name="Sarah Dennis" userId="804bbf24ad12b8a5" providerId="LiveId" clId="{B4FE861C-B0E5-478D-94A5-5AFBCFD63289}" dt="2026-07-06T21:57:26.616" v="151" actId="478"/>
          <ac:spMkLst>
            <pc:docMk/>
            <pc:sldMk cId="657098336" sldId="329"/>
            <ac:spMk id="4" creationId="{AC21C45E-C8CF-4E09-A853-C749C1C4D095}"/>
          </ac:spMkLst>
        </pc:spChg>
        <pc:spChg chg="add mod">
          <ac:chgData name="Sarah Dennis" userId="804bbf24ad12b8a5" providerId="LiveId" clId="{B4FE861C-B0E5-478D-94A5-5AFBCFD63289}" dt="2026-07-06T21:57:45.453" v="156" actId="1076"/>
          <ac:spMkLst>
            <pc:docMk/>
            <pc:sldMk cId="657098336" sldId="329"/>
            <ac:spMk id="9" creationId="{7C052591-09F0-AB8F-6975-3FDEAEF7B935}"/>
          </ac:spMkLst>
        </pc:spChg>
        <pc:spChg chg="add mod">
          <ac:chgData name="Sarah Dennis" userId="804bbf24ad12b8a5" providerId="LiveId" clId="{B4FE861C-B0E5-478D-94A5-5AFBCFD63289}" dt="2026-07-06T21:58:39.888" v="182" actId="20577"/>
          <ac:spMkLst>
            <pc:docMk/>
            <pc:sldMk cId="657098336" sldId="329"/>
            <ac:spMk id="10" creationId="{A14BBABB-1E7F-B99A-C55B-4AF6F38DA0EC}"/>
          </ac:spMkLst>
        </pc:spChg>
        <pc:spChg chg="add mod">
          <ac:chgData name="Sarah Dennis" userId="804bbf24ad12b8a5" providerId="LiveId" clId="{B4FE861C-B0E5-478D-94A5-5AFBCFD63289}" dt="2026-07-06T21:59:34.504" v="324" actId="1076"/>
          <ac:spMkLst>
            <pc:docMk/>
            <pc:sldMk cId="657098336" sldId="329"/>
            <ac:spMk id="11" creationId="{4AB14D30-E824-C361-3774-BAFC0D469BB8}"/>
          </ac:spMkLst>
        </pc:spChg>
        <pc:spChg chg="add mod">
          <ac:chgData name="Sarah Dennis" userId="804bbf24ad12b8a5" providerId="LiveId" clId="{B4FE861C-B0E5-478D-94A5-5AFBCFD63289}" dt="2026-07-06T22:00:27.176" v="447" actId="1076"/>
          <ac:spMkLst>
            <pc:docMk/>
            <pc:sldMk cId="657098336" sldId="329"/>
            <ac:spMk id="12" creationId="{7EB26E44-2369-7540-D865-A8585C1CDC5C}"/>
          </ac:spMkLst>
        </pc:spChg>
        <pc:picChg chg="add mod">
          <ac:chgData name="Sarah Dennis" userId="804bbf24ad12b8a5" providerId="LiveId" clId="{B4FE861C-B0E5-478D-94A5-5AFBCFD63289}" dt="2026-07-06T21:56:12.298" v="66" actId="14100"/>
          <ac:picMkLst>
            <pc:docMk/>
            <pc:sldMk cId="657098336" sldId="329"/>
            <ac:picMk id="6" creationId="{849A4768-E2E3-4E75-39AC-42A8B5EAECC9}"/>
          </ac:picMkLst>
        </pc:picChg>
        <pc:picChg chg="add mod">
          <ac:chgData name="Sarah Dennis" userId="804bbf24ad12b8a5" providerId="LiveId" clId="{B4FE861C-B0E5-478D-94A5-5AFBCFD63289}" dt="2026-07-06T21:56:27.930" v="70" actId="1076"/>
          <ac:picMkLst>
            <pc:docMk/>
            <pc:sldMk cId="657098336" sldId="329"/>
            <ac:picMk id="8" creationId="{6DB0BB00-6920-22AE-BD60-ABFB468EEA9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7/12/2026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7/12/2026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2124663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15</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16</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17</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hyperlink" Target="https://www.nps.gov/jomu/learn/historyculture/who-was-john-muir.ht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johnmuirtrust.org/award" TargetMode="Externa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3.jp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 Id="rId5" Type="http://schemas.openxmlformats.org/officeDocument/2006/relationships/image" Target="../media/image25.jpg"/><Relationship Id="rId4" Type="http://schemas.openxmlformats.org/officeDocument/2006/relationships/image" Target="../media/image24.jp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g"/></Relationships>
</file>

<file path=ppt/slides/_rels/slide12.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3.jp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2.xml"/><Relationship Id="rId6" Type="http://schemas.openxmlformats.org/officeDocument/2006/relationships/image" Target="../media/image44.jpg"/><Relationship Id="rId5" Type="http://schemas.openxmlformats.org/officeDocument/2006/relationships/image" Target="../media/image43.jpg"/><Relationship Id="rId4" Type="http://schemas.openxmlformats.org/officeDocument/2006/relationships/image" Target="../media/image42.jpg"/></Relationships>
</file>

<file path=ppt/slides/_rels/slide15.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46.jpg"/></Relationships>
</file>

<file path=ppt/slides/_rels/slide16.xml.rels><?xml version="1.0" encoding="UTF-8" standalone="yes"?>
<Relationships xmlns="http://schemas.openxmlformats.org/package/2006/relationships"><Relationship Id="rId3" Type="http://schemas.openxmlformats.org/officeDocument/2006/relationships/image" Target="../media/image47.jpg"/><Relationship Id="rId7" Type="http://schemas.openxmlformats.org/officeDocument/2006/relationships/image" Target="../media/image51.jp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50.jpg"/><Relationship Id="rId5" Type="http://schemas.openxmlformats.org/officeDocument/2006/relationships/image" Target="../media/image49.jpg"/><Relationship Id="rId4" Type="http://schemas.openxmlformats.org/officeDocument/2006/relationships/image" Target="../media/image48.jpg"/></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28.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1264671-F967-4DCC-3676-43B348585A94}"/>
              </a:ext>
            </a:extLst>
          </p:cNvPr>
          <p:cNvSpPr/>
          <p:nvPr/>
        </p:nvSpPr>
        <p:spPr>
          <a:xfrm>
            <a:off x="215085" y="5934670"/>
            <a:ext cx="981505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John Muir Award by Kaitlin Dennis</a:t>
            </a:r>
          </a:p>
        </p:txBody>
      </p:sp>
      <p:sp>
        <p:nvSpPr>
          <p:cNvPr id="9" name="Explosion: 14 Points 8">
            <a:extLst>
              <a:ext uri="{FF2B5EF4-FFF2-40B4-BE49-F238E27FC236}">
                <a16:creationId xmlns:a16="http://schemas.microsoft.com/office/drawing/2014/main" id="{DFE9F302-1EBB-A04A-26FD-97E8CD345062}"/>
              </a:ext>
            </a:extLst>
          </p:cNvPr>
          <p:cNvSpPr/>
          <p:nvPr/>
        </p:nvSpPr>
        <p:spPr>
          <a:xfrm rot="475646">
            <a:off x="2203745" y="-118759"/>
            <a:ext cx="7837343" cy="2470264"/>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B02839F-012C-2106-18D9-DB9560397CEC}"/>
              </a:ext>
            </a:extLst>
          </p:cNvPr>
          <p:cNvSpPr/>
          <p:nvPr/>
        </p:nvSpPr>
        <p:spPr>
          <a:xfrm>
            <a:off x="3749603" y="608541"/>
            <a:ext cx="4102854" cy="1015663"/>
          </a:xfrm>
          <a:prstGeom prst="rect">
            <a:avLst/>
          </a:prstGeom>
          <a:noFill/>
        </p:spPr>
        <p:txBody>
          <a:bodyPr wrap="none" lIns="91440" tIns="45720" rIns="91440" bIns="45720">
            <a:spAutoFit/>
          </a:bodyPr>
          <a:lstStyle/>
          <a:p>
            <a:pPr algn="ctr"/>
            <a:r>
              <a:rPr lang="en-US" sz="6000" b="1" cap="none" spc="0" dirty="0">
                <a:ln w="0"/>
                <a:solidFill>
                  <a:schemeClr val="tx1"/>
                </a:solidFill>
                <a:effectLst>
                  <a:outerShdw blurRad="38100" dist="19050" dir="2700000" algn="tl" rotWithShape="0">
                    <a:schemeClr val="dk1">
                      <a:alpha val="40000"/>
                    </a:schemeClr>
                  </a:outerShdw>
                </a:effectLst>
              </a:rPr>
              <a:t>Brynmill Park</a:t>
            </a:r>
          </a:p>
        </p:txBody>
      </p:sp>
      <p:pic>
        <p:nvPicPr>
          <p:cNvPr id="11" name="Picture 10">
            <a:extLst>
              <a:ext uri="{FF2B5EF4-FFF2-40B4-BE49-F238E27FC236}">
                <a16:creationId xmlns:a16="http://schemas.microsoft.com/office/drawing/2014/main" id="{49E2EE5C-A688-37CC-C8BF-FE1C8E0D5A15}"/>
              </a:ext>
            </a:extLst>
          </p:cNvPr>
          <p:cNvPicPr>
            <a:picLocks noChangeAspect="1"/>
          </p:cNvPicPr>
          <p:nvPr/>
        </p:nvPicPr>
        <p:blipFill>
          <a:blip r:embed="rId2"/>
          <a:srcRect t="14271" b="13374"/>
          <a:stretch>
            <a:fillRect/>
          </a:stretch>
        </p:blipFill>
        <p:spPr>
          <a:xfrm>
            <a:off x="283911" y="2607925"/>
            <a:ext cx="4989166" cy="2851872"/>
          </a:xfrm>
          <a:prstGeom prst="rect">
            <a:avLst/>
          </a:prstGeom>
        </p:spPr>
      </p:pic>
      <p:pic>
        <p:nvPicPr>
          <p:cNvPr id="13" name="Picture 12">
            <a:extLst>
              <a:ext uri="{FF2B5EF4-FFF2-40B4-BE49-F238E27FC236}">
                <a16:creationId xmlns:a16="http://schemas.microsoft.com/office/drawing/2014/main" id="{1CDCCE02-1358-6460-2BE2-9918562D13C3}"/>
              </a:ext>
            </a:extLst>
          </p:cNvPr>
          <p:cNvPicPr>
            <a:picLocks noChangeAspect="1"/>
          </p:cNvPicPr>
          <p:nvPr/>
        </p:nvPicPr>
        <p:blipFill>
          <a:blip r:embed="rId3"/>
          <a:stretch>
            <a:fillRect/>
          </a:stretch>
        </p:blipFill>
        <p:spPr>
          <a:xfrm>
            <a:off x="6365772" y="2445418"/>
            <a:ext cx="5143500" cy="3176886"/>
          </a:xfrm>
          <a:prstGeom prst="rect">
            <a:avLst/>
          </a:prstGeom>
        </p:spPr>
      </p:pic>
    </p:spTree>
    <p:extLst>
      <p:ext uri="{BB962C8B-B14F-4D97-AF65-F5344CB8AC3E}">
        <p14:creationId xmlns:p14="http://schemas.microsoft.com/office/powerpoint/2010/main" val="2399357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6C0B309-23FE-7D8D-AF1C-3F259804F219}"/>
              </a:ext>
            </a:extLst>
          </p:cNvPr>
          <p:cNvSpPr/>
          <p:nvPr/>
        </p:nvSpPr>
        <p:spPr>
          <a:xfrm>
            <a:off x="-409987" y="1490008"/>
            <a:ext cx="8315532" cy="1938992"/>
          </a:xfrm>
          <a:prstGeom prst="rect">
            <a:avLst/>
          </a:prstGeom>
          <a:noFill/>
        </p:spPr>
        <p:txBody>
          <a:bodyPr wrap="square" lIns="91440" tIns="45720" rIns="91440" bIns="45720">
            <a:spAutoFit/>
          </a:bodyPr>
          <a:lstStyle/>
          <a:p>
            <a:pPr algn="ctr"/>
            <a:r>
              <a:rPr lang="en-US" sz="60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Sustainability in the Early years at Brynmill Park</a:t>
            </a:r>
          </a:p>
        </p:txBody>
      </p:sp>
      <p:pic>
        <p:nvPicPr>
          <p:cNvPr id="8" name="Picture 7">
            <a:extLst>
              <a:ext uri="{FF2B5EF4-FFF2-40B4-BE49-F238E27FC236}">
                <a16:creationId xmlns:a16="http://schemas.microsoft.com/office/drawing/2014/main" id="{2DE58CF7-5183-5493-90E0-3E16B6705075}"/>
              </a:ext>
            </a:extLst>
          </p:cNvPr>
          <p:cNvPicPr>
            <a:picLocks noChangeAspect="1"/>
          </p:cNvPicPr>
          <p:nvPr/>
        </p:nvPicPr>
        <p:blipFill>
          <a:blip r:embed="rId3"/>
          <a:srcRect l="-3058" t="12301" r="3058" b="26624"/>
          <a:stretch>
            <a:fillRect/>
          </a:stretch>
        </p:blipFill>
        <p:spPr>
          <a:xfrm>
            <a:off x="78658" y="3571923"/>
            <a:ext cx="5069143" cy="2790064"/>
          </a:xfrm>
          <a:prstGeom prst="rect">
            <a:avLst/>
          </a:prstGeom>
        </p:spPr>
      </p:pic>
      <p:pic>
        <p:nvPicPr>
          <p:cNvPr id="10" name="Picture 9">
            <a:extLst>
              <a:ext uri="{FF2B5EF4-FFF2-40B4-BE49-F238E27FC236}">
                <a16:creationId xmlns:a16="http://schemas.microsoft.com/office/drawing/2014/main" id="{8AB57BAB-7163-74B8-7230-C428416F3C59}"/>
              </a:ext>
            </a:extLst>
          </p:cNvPr>
          <p:cNvPicPr>
            <a:picLocks noChangeAspect="1"/>
          </p:cNvPicPr>
          <p:nvPr/>
        </p:nvPicPr>
        <p:blipFill>
          <a:blip r:embed="rId4"/>
          <a:stretch>
            <a:fillRect/>
          </a:stretch>
        </p:blipFill>
        <p:spPr>
          <a:xfrm>
            <a:off x="7785488" y="586485"/>
            <a:ext cx="4138782" cy="3104086"/>
          </a:xfrm>
          <a:prstGeom prst="rect">
            <a:avLst/>
          </a:prstGeom>
        </p:spPr>
      </p:pic>
      <p:sp>
        <p:nvSpPr>
          <p:cNvPr id="2" name="TextBox 1">
            <a:extLst>
              <a:ext uri="{FF2B5EF4-FFF2-40B4-BE49-F238E27FC236}">
                <a16:creationId xmlns:a16="http://schemas.microsoft.com/office/drawing/2014/main" id="{B84496E2-5254-79A8-CA57-AF32C190B03D}"/>
              </a:ext>
            </a:extLst>
          </p:cNvPr>
          <p:cNvSpPr txBox="1"/>
          <p:nvPr/>
        </p:nvSpPr>
        <p:spPr>
          <a:xfrm>
            <a:off x="7627573" y="4566285"/>
            <a:ext cx="4296697" cy="2185214"/>
          </a:xfrm>
          <a:prstGeom prst="rect">
            <a:avLst/>
          </a:prstGeom>
          <a:noFill/>
        </p:spPr>
        <p:txBody>
          <a:bodyPr wrap="square" rtlCol="0">
            <a:spAutoFit/>
          </a:bodyPr>
          <a:lstStyle/>
          <a:p>
            <a:r>
              <a:rPr lang="en-US" sz="4400" b="1" dirty="0"/>
              <a:t>By Kaitlin Dennis </a:t>
            </a:r>
          </a:p>
          <a:p>
            <a:r>
              <a:rPr lang="en-US" sz="4400" b="1" dirty="0"/>
              <a:t>2209042</a:t>
            </a:r>
          </a:p>
          <a:p>
            <a:r>
              <a:rPr lang="en-US" sz="2400" b="1" dirty="0"/>
              <a:t>I have used AI for a few cartoon images </a:t>
            </a:r>
            <a:endParaRPr lang="en-GB" sz="2400" b="1" dirty="0"/>
          </a:p>
        </p:txBody>
      </p:sp>
      <p:sp>
        <p:nvSpPr>
          <p:cNvPr id="3" name="Rectangle 2">
            <a:extLst>
              <a:ext uri="{FF2B5EF4-FFF2-40B4-BE49-F238E27FC236}">
                <a16:creationId xmlns:a16="http://schemas.microsoft.com/office/drawing/2014/main" id="{0492B221-A471-B244-533E-32998271B12F}"/>
              </a:ext>
            </a:extLst>
          </p:cNvPr>
          <p:cNvSpPr/>
          <p:nvPr/>
        </p:nvSpPr>
        <p:spPr>
          <a:xfrm>
            <a:off x="188461" y="95126"/>
            <a:ext cx="2572756" cy="1446550"/>
          </a:xfrm>
          <a:prstGeom prst="rect">
            <a:avLst/>
          </a:prstGeom>
          <a:noFill/>
        </p:spPr>
        <p:txBody>
          <a:bodyPr wrap="none" lIns="91440" tIns="45720" rIns="91440" bIns="45720">
            <a:spAutoFit/>
          </a:bodyPr>
          <a:lstStyle/>
          <a:p>
            <a:pPr algn="ctr"/>
            <a:r>
              <a:rPr lang="en-US" sz="4400" b="0" u="sng" cap="none" spc="0" dirty="0">
                <a:ln w="0"/>
                <a:solidFill>
                  <a:schemeClr val="tx1"/>
                </a:solidFill>
                <a:effectLst>
                  <a:outerShdw blurRad="38100" dist="19050" dir="2700000" algn="tl" rotWithShape="0">
                    <a:schemeClr val="dk1">
                      <a:alpha val="40000"/>
                    </a:schemeClr>
                  </a:outerShdw>
                </a:effectLst>
              </a:rPr>
              <a:t>ECEY6005</a:t>
            </a:r>
          </a:p>
          <a:p>
            <a:pPr algn="ctr"/>
            <a:r>
              <a:rPr lang="en-US" sz="4400" u="sng" dirty="0">
                <a:ln w="0"/>
                <a:effectLst>
                  <a:outerShdw blurRad="38100" dist="19050" dir="2700000" algn="tl" rotWithShape="0">
                    <a:schemeClr val="dk1">
                      <a:alpha val="40000"/>
                    </a:schemeClr>
                  </a:outerShdw>
                </a:effectLst>
              </a:rPr>
              <a:t>Part 1</a:t>
            </a:r>
            <a:endParaRPr lang="en-US" sz="4400" b="0" u="sng"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96717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AF0D6F-0E5F-3951-70D6-2F766862917B}"/>
              </a:ext>
            </a:extLst>
          </p:cNvPr>
          <p:cNvSpPr/>
          <p:nvPr/>
        </p:nvSpPr>
        <p:spPr>
          <a:xfrm>
            <a:off x="3758539" y="96316"/>
            <a:ext cx="4075155" cy="1323439"/>
          </a:xfrm>
          <a:prstGeom prst="rect">
            <a:avLst/>
          </a:prstGeom>
          <a:noFill/>
        </p:spPr>
        <p:txBody>
          <a:bodyPr wrap="none" lIns="91440" tIns="45720" rIns="91440" bIns="45720">
            <a:spAutoFit/>
          </a:bodyPr>
          <a:lstStyle/>
          <a:p>
            <a:pPr algn="ctr"/>
            <a:r>
              <a:rPr lang="en-US" sz="8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John Muir</a:t>
            </a:r>
          </a:p>
        </p:txBody>
      </p:sp>
      <p:pic>
        <p:nvPicPr>
          <p:cNvPr id="6" name="Picture 5">
            <a:extLst>
              <a:ext uri="{FF2B5EF4-FFF2-40B4-BE49-F238E27FC236}">
                <a16:creationId xmlns:a16="http://schemas.microsoft.com/office/drawing/2014/main" id="{84A2EE7C-AE26-D967-7235-A516053085C9}"/>
              </a:ext>
            </a:extLst>
          </p:cNvPr>
          <p:cNvPicPr>
            <a:picLocks noChangeAspect="1"/>
          </p:cNvPicPr>
          <p:nvPr/>
        </p:nvPicPr>
        <p:blipFill>
          <a:blip r:embed="rId2"/>
          <a:stretch>
            <a:fillRect/>
          </a:stretch>
        </p:blipFill>
        <p:spPr>
          <a:xfrm>
            <a:off x="139602" y="4104123"/>
            <a:ext cx="3360682" cy="2649982"/>
          </a:xfrm>
          <a:prstGeom prst="rect">
            <a:avLst/>
          </a:prstGeom>
        </p:spPr>
      </p:pic>
      <p:pic>
        <p:nvPicPr>
          <p:cNvPr id="8" name="Picture 7">
            <a:extLst>
              <a:ext uri="{FF2B5EF4-FFF2-40B4-BE49-F238E27FC236}">
                <a16:creationId xmlns:a16="http://schemas.microsoft.com/office/drawing/2014/main" id="{3B5A9FBA-A872-B909-5B65-2C1FAFC4DD72}"/>
              </a:ext>
            </a:extLst>
          </p:cNvPr>
          <p:cNvPicPr>
            <a:picLocks noChangeAspect="1"/>
          </p:cNvPicPr>
          <p:nvPr/>
        </p:nvPicPr>
        <p:blipFill>
          <a:blip r:embed="rId3"/>
          <a:srcRect l="24534" t="5019" b="9963"/>
          <a:stretch>
            <a:fillRect/>
          </a:stretch>
        </p:blipFill>
        <p:spPr>
          <a:xfrm>
            <a:off x="8101781" y="145477"/>
            <a:ext cx="3700432" cy="2762865"/>
          </a:xfrm>
          <a:prstGeom prst="rect">
            <a:avLst/>
          </a:prstGeom>
        </p:spPr>
      </p:pic>
      <p:sp>
        <p:nvSpPr>
          <p:cNvPr id="9" name="TextBox 8">
            <a:extLst>
              <a:ext uri="{FF2B5EF4-FFF2-40B4-BE49-F238E27FC236}">
                <a16:creationId xmlns:a16="http://schemas.microsoft.com/office/drawing/2014/main" id="{7FBED870-C2EE-781C-B7D4-2ECF667BF37A}"/>
              </a:ext>
            </a:extLst>
          </p:cNvPr>
          <p:cNvSpPr txBox="1"/>
          <p:nvPr/>
        </p:nvSpPr>
        <p:spPr>
          <a:xfrm>
            <a:off x="139602" y="1526909"/>
            <a:ext cx="6017342" cy="2554545"/>
          </a:xfrm>
          <a:prstGeom prst="rect">
            <a:avLst/>
          </a:prstGeom>
          <a:noFill/>
        </p:spPr>
        <p:txBody>
          <a:bodyPr wrap="square" rtlCol="0">
            <a:spAutoFit/>
          </a:bodyPr>
          <a:lstStyle/>
          <a:p>
            <a:r>
              <a:rPr lang="en-US" sz="1600" dirty="0">
                <a:latin typeface="Arial Rounded MT Bold" panose="020F0704030504030204" pitchFamily="34" charset="0"/>
              </a:rPr>
              <a:t>John Muir (1838–1914) was a Scottish-born American naturalist, writer, explorer, and conservationist who is widely regarded as one of the pioneers of the modern environmental movement. After immigrating to the United States as a child, he developed a deep love for the natural world, especially the mountains, forests, and wilderness of the American West. Muir believed that nature had immense spiritual, scientific, and personal value and should be protected for future generations rather than exploited for profit.</a:t>
            </a:r>
            <a:endParaRPr lang="en-GB" sz="1600" dirty="0">
              <a:latin typeface="Arial Rounded MT Bold" panose="020F0704030504030204" pitchFamily="34" charset="0"/>
            </a:endParaRPr>
          </a:p>
        </p:txBody>
      </p:sp>
      <p:sp>
        <p:nvSpPr>
          <p:cNvPr id="10" name="TextBox 9">
            <a:extLst>
              <a:ext uri="{FF2B5EF4-FFF2-40B4-BE49-F238E27FC236}">
                <a16:creationId xmlns:a16="http://schemas.microsoft.com/office/drawing/2014/main" id="{B86330C0-6267-4630-0C1F-A0696034C836}"/>
              </a:ext>
            </a:extLst>
          </p:cNvPr>
          <p:cNvSpPr txBox="1"/>
          <p:nvPr/>
        </p:nvSpPr>
        <p:spPr>
          <a:xfrm>
            <a:off x="6317226" y="3281516"/>
            <a:ext cx="5735172" cy="2585323"/>
          </a:xfrm>
          <a:prstGeom prst="rect">
            <a:avLst/>
          </a:prstGeom>
          <a:noFill/>
        </p:spPr>
        <p:txBody>
          <a:bodyPr wrap="square" rtlCol="0">
            <a:spAutoFit/>
          </a:bodyPr>
          <a:lstStyle/>
          <a:p>
            <a:r>
              <a:rPr lang="en-US" dirty="0">
                <a:latin typeface="Arial Rounded MT Bold" panose="020F0704030504030204" pitchFamily="34" charset="0"/>
              </a:rPr>
              <a:t>He was particularly passionate about preserving wild places such as Yosemite Valley, and his powerful writings inspired countless people to appreciate the beauty of nature. Through his advocacy and the founding of the Sierra Club, Muir played a major role in the creation and protection of America's national parks, leaving a legacy that continues to influence conservation efforts around the world.</a:t>
            </a:r>
            <a:endParaRPr lang="en-GB" dirty="0">
              <a:latin typeface="Arial Rounded MT Bold" panose="020F0704030504030204" pitchFamily="34" charset="0"/>
            </a:endParaRPr>
          </a:p>
        </p:txBody>
      </p:sp>
      <p:sp>
        <p:nvSpPr>
          <p:cNvPr id="11" name="TextBox 10">
            <a:extLst>
              <a:ext uri="{FF2B5EF4-FFF2-40B4-BE49-F238E27FC236}">
                <a16:creationId xmlns:a16="http://schemas.microsoft.com/office/drawing/2014/main" id="{ECA68AAC-6B8B-BE3F-4F27-3CEA003EAD67}"/>
              </a:ext>
            </a:extLst>
          </p:cNvPr>
          <p:cNvSpPr txBox="1"/>
          <p:nvPr/>
        </p:nvSpPr>
        <p:spPr>
          <a:xfrm>
            <a:off x="5466736" y="6135981"/>
            <a:ext cx="6725264" cy="738664"/>
          </a:xfrm>
          <a:prstGeom prst="rect">
            <a:avLst/>
          </a:prstGeom>
          <a:noFill/>
        </p:spPr>
        <p:txBody>
          <a:bodyPr wrap="square" rtlCol="0">
            <a:spAutoFit/>
          </a:bodyPr>
          <a:lstStyle/>
          <a:p>
            <a:r>
              <a:rPr lang="en-US" sz="1400" dirty="0"/>
              <a:t>National Park Service (2025) Who Was John Muir? U.S. Department of the Interior. Available at: </a:t>
            </a:r>
            <a:r>
              <a:rPr lang="en-US" sz="1400" dirty="0">
                <a:hlinkClick r:id="rId4"/>
              </a:rPr>
              <a:t>https://www.nps.gov/jomu/learn/historyculture/who-was-john-muir.htm</a:t>
            </a:r>
            <a:r>
              <a:rPr lang="en-US" sz="1400" dirty="0"/>
              <a:t> [Accessed: July 2026].</a:t>
            </a:r>
            <a:endParaRPr lang="en-GB" sz="1400" dirty="0"/>
          </a:p>
        </p:txBody>
      </p:sp>
    </p:spTree>
    <p:extLst>
      <p:ext uri="{BB962C8B-B14F-4D97-AF65-F5344CB8AC3E}">
        <p14:creationId xmlns:p14="http://schemas.microsoft.com/office/powerpoint/2010/main" val="63095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4F448DE-C9E6-0698-926B-F0E7C5B379EA}"/>
              </a:ext>
            </a:extLst>
          </p:cNvPr>
          <p:cNvSpPr/>
          <p:nvPr/>
        </p:nvSpPr>
        <p:spPr>
          <a:xfrm>
            <a:off x="2161747" y="233967"/>
            <a:ext cx="8379795" cy="923330"/>
          </a:xfrm>
          <a:prstGeom prst="rect">
            <a:avLst/>
          </a:prstGeom>
          <a:noFill/>
        </p:spPr>
        <p:txBody>
          <a:bodyPr wrap="none" lIns="91440" tIns="45720" rIns="91440" bIns="45720">
            <a:spAutoFit/>
          </a:bodyPr>
          <a:lstStyle/>
          <a:p>
            <a:pPr algn="ctr"/>
            <a:r>
              <a:rPr lang="en-US" sz="5400" b="1" u="sng"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What is the John Muir Award?</a:t>
            </a:r>
          </a:p>
        </p:txBody>
      </p:sp>
      <p:sp>
        <p:nvSpPr>
          <p:cNvPr id="5" name="TextBox 4">
            <a:extLst>
              <a:ext uri="{FF2B5EF4-FFF2-40B4-BE49-F238E27FC236}">
                <a16:creationId xmlns:a16="http://schemas.microsoft.com/office/drawing/2014/main" id="{18BCAC10-D753-8232-8427-7F05864A8D40}"/>
              </a:ext>
            </a:extLst>
          </p:cNvPr>
          <p:cNvSpPr txBox="1"/>
          <p:nvPr/>
        </p:nvSpPr>
        <p:spPr>
          <a:xfrm>
            <a:off x="4149213" y="1536174"/>
            <a:ext cx="7944464" cy="4401205"/>
          </a:xfrm>
          <a:prstGeom prst="rect">
            <a:avLst/>
          </a:prstGeom>
          <a:noFill/>
        </p:spPr>
        <p:txBody>
          <a:bodyPr wrap="square" rtlCol="0">
            <a:spAutoFit/>
          </a:bodyPr>
          <a:lstStyle/>
          <a:p>
            <a:r>
              <a:rPr lang="en-US" sz="2000" dirty="0">
                <a:latin typeface="Arial Rounded MT Bold" panose="020F0704030504030204" pitchFamily="34" charset="0"/>
              </a:rPr>
              <a:t>The John Muir Award is an environmental award scheme developed by the John Muir Trust to encourage people of all ages to connect with and care for nature. Inspired by the conservation values of John Muir, the award promotes learning through direct experiences in wild places. Participants complete four key challenges: discovering a wild place, exploring it through meaningful activities, taking action to conserve it, and sharing their experiences with others. Rather than assessing academic ability, the award recognises personal achievement, environmental awareness, and a commitment to protecting natural environments. It is widely used by schools, colleges, youth organisation, and community groups to promote outdoor learning, conservation, and wellbeing.</a:t>
            </a:r>
            <a:endParaRPr lang="en-GB" sz="2000" dirty="0">
              <a:latin typeface="Arial Rounded MT Bold" panose="020F0704030504030204" pitchFamily="34" charset="0"/>
            </a:endParaRPr>
          </a:p>
        </p:txBody>
      </p:sp>
      <p:sp>
        <p:nvSpPr>
          <p:cNvPr id="6" name="TextBox 5">
            <a:extLst>
              <a:ext uri="{FF2B5EF4-FFF2-40B4-BE49-F238E27FC236}">
                <a16:creationId xmlns:a16="http://schemas.microsoft.com/office/drawing/2014/main" id="{9E65F1B8-8F92-69D5-ACF0-527732ED2285}"/>
              </a:ext>
            </a:extLst>
          </p:cNvPr>
          <p:cNvSpPr txBox="1"/>
          <p:nvPr/>
        </p:nvSpPr>
        <p:spPr>
          <a:xfrm>
            <a:off x="5879691" y="6086168"/>
            <a:ext cx="7177548" cy="646331"/>
          </a:xfrm>
          <a:prstGeom prst="rect">
            <a:avLst/>
          </a:prstGeom>
          <a:noFill/>
        </p:spPr>
        <p:txBody>
          <a:bodyPr wrap="square" rtlCol="0">
            <a:spAutoFit/>
          </a:bodyPr>
          <a:lstStyle/>
          <a:p>
            <a:r>
              <a:rPr lang="en-US" dirty="0"/>
              <a:t>John Muir Trust (no date) John Muir Award. Available at: </a:t>
            </a:r>
            <a:r>
              <a:rPr lang="en-US" dirty="0">
                <a:hlinkClick r:id="rId2"/>
              </a:rPr>
              <a:t>https://www.johnmuirtrust.org/award</a:t>
            </a:r>
            <a:r>
              <a:rPr lang="en-US" dirty="0"/>
              <a:t>.  [Accessed:  July 2026].</a:t>
            </a:r>
            <a:endParaRPr lang="en-GB" dirty="0"/>
          </a:p>
        </p:txBody>
      </p:sp>
      <p:pic>
        <p:nvPicPr>
          <p:cNvPr id="8" name="Picture 7">
            <a:extLst>
              <a:ext uri="{FF2B5EF4-FFF2-40B4-BE49-F238E27FC236}">
                <a16:creationId xmlns:a16="http://schemas.microsoft.com/office/drawing/2014/main" id="{2F40C5AC-51BC-2C82-4547-6CAA479E94DB}"/>
              </a:ext>
            </a:extLst>
          </p:cNvPr>
          <p:cNvPicPr>
            <a:picLocks noChangeAspect="1"/>
          </p:cNvPicPr>
          <p:nvPr/>
        </p:nvPicPr>
        <p:blipFill>
          <a:blip r:embed="rId3"/>
          <a:stretch>
            <a:fillRect/>
          </a:stretch>
        </p:blipFill>
        <p:spPr>
          <a:xfrm>
            <a:off x="368971" y="1289692"/>
            <a:ext cx="3441291" cy="2883761"/>
          </a:xfrm>
          <a:prstGeom prst="rect">
            <a:avLst/>
          </a:prstGeom>
        </p:spPr>
      </p:pic>
      <p:pic>
        <p:nvPicPr>
          <p:cNvPr id="10" name="Picture 9">
            <a:extLst>
              <a:ext uri="{FF2B5EF4-FFF2-40B4-BE49-F238E27FC236}">
                <a16:creationId xmlns:a16="http://schemas.microsoft.com/office/drawing/2014/main" id="{BE6AEA44-C7EB-13F0-C14E-106146E429BC}"/>
              </a:ext>
            </a:extLst>
          </p:cNvPr>
          <p:cNvPicPr>
            <a:picLocks noChangeAspect="1"/>
          </p:cNvPicPr>
          <p:nvPr/>
        </p:nvPicPr>
        <p:blipFill>
          <a:blip r:embed="rId4"/>
          <a:stretch>
            <a:fillRect/>
          </a:stretch>
        </p:blipFill>
        <p:spPr>
          <a:xfrm>
            <a:off x="852183" y="4305849"/>
            <a:ext cx="2619128" cy="2318184"/>
          </a:xfrm>
          <a:prstGeom prst="rect">
            <a:avLst/>
          </a:prstGeom>
        </p:spPr>
      </p:pic>
    </p:spTree>
    <p:extLst>
      <p:ext uri="{BB962C8B-B14F-4D97-AF65-F5344CB8AC3E}">
        <p14:creationId xmlns:p14="http://schemas.microsoft.com/office/powerpoint/2010/main" val="1072992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6" name="Arrow: Pentagon 5">
            <a:extLst>
              <a:ext uri="{FF2B5EF4-FFF2-40B4-BE49-F238E27FC236}">
                <a16:creationId xmlns:a16="http://schemas.microsoft.com/office/drawing/2014/main" id="{1711B40E-7C4E-B353-19DB-55CFD52E9108}"/>
              </a:ext>
            </a:extLst>
          </p:cNvPr>
          <p:cNvSpPr/>
          <p:nvPr/>
        </p:nvSpPr>
        <p:spPr>
          <a:xfrm rot="314491">
            <a:off x="93407" y="229447"/>
            <a:ext cx="3859162" cy="1333882"/>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C5400B8-A969-1EC9-7191-6CE89C6C7157}"/>
              </a:ext>
            </a:extLst>
          </p:cNvPr>
          <p:cNvSpPr/>
          <p:nvPr/>
        </p:nvSpPr>
        <p:spPr>
          <a:xfrm rot="395940">
            <a:off x="249558" y="229447"/>
            <a:ext cx="3335465" cy="1200329"/>
          </a:xfrm>
          <a:prstGeom prst="rect">
            <a:avLst/>
          </a:prstGeom>
          <a:noFill/>
        </p:spPr>
        <p:txBody>
          <a:bodyPr wrap="none" lIns="91440" tIns="45720" rIns="91440" bIns="45720">
            <a:spAutoFit/>
          </a:bodyPr>
          <a:lstStyle/>
          <a:p>
            <a:pPr algn="ctr"/>
            <a:r>
              <a:rPr lang="en-US" sz="7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Discover</a:t>
            </a:r>
          </a:p>
        </p:txBody>
      </p:sp>
      <p:sp>
        <p:nvSpPr>
          <p:cNvPr id="3" name="TextBox 2">
            <a:extLst>
              <a:ext uri="{FF2B5EF4-FFF2-40B4-BE49-F238E27FC236}">
                <a16:creationId xmlns:a16="http://schemas.microsoft.com/office/drawing/2014/main" id="{C514530A-55C2-59A2-3F18-1D069C7EF9B0}"/>
              </a:ext>
            </a:extLst>
          </p:cNvPr>
          <p:cNvSpPr txBox="1"/>
          <p:nvPr/>
        </p:nvSpPr>
        <p:spPr>
          <a:xfrm>
            <a:off x="5997677" y="55960"/>
            <a:ext cx="6002687" cy="2554545"/>
          </a:xfrm>
          <a:prstGeom prst="rect">
            <a:avLst/>
          </a:prstGeom>
          <a:noFill/>
        </p:spPr>
        <p:txBody>
          <a:bodyPr wrap="square" rtlCol="0">
            <a:spAutoFit/>
          </a:bodyPr>
          <a:lstStyle/>
          <a:p>
            <a:r>
              <a:rPr lang="en-US" sz="1600" dirty="0">
                <a:latin typeface="Arial Rounded MT Bold" panose="020F0704030504030204" pitchFamily="34" charset="0"/>
              </a:rPr>
              <a:t>Brynmill Park was established in 1872 as a Victorian public park to provide recreational space for the growing community of Brynmill. Originally centered around a reservoir that was later converted into an ornamental lake, the park has remained an important green space in Swansea for over 150 years. It has undergone several improvements throughout its history, including a major restoration completed in the late 2000s to preserve its historic character while enhancing facilities for visitors and wildlife.</a:t>
            </a:r>
            <a:endParaRPr lang="en-GB" sz="1600" dirty="0">
              <a:latin typeface="Arial Rounded MT Bold" panose="020F0704030504030204" pitchFamily="34" charset="0"/>
            </a:endParaRPr>
          </a:p>
        </p:txBody>
      </p:sp>
      <p:sp>
        <p:nvSpPr>
          <p:cNvPr id="4" name="TextBox 3">
            <a:extLst>
              <a:ext uri="{FF2B5EF4-FFF2-40B4-BE49-F238E27FC236}">
                <a16:creationId xmlns:a16="http://schemas.microsoft.com/office/drawing/2014/main" id="{00721C34-BFDC-BF18-82E1-DF477BA4A78B}"/>
              </a:ext>
            </a:extLst>
          </p:cNvPr>
          <p:cNvSpPr txBox="1"/>
          <p:nvPr/>
        </p:nvSpPr>
        <p:spPr>
          <a:xfrm>
            <a:off x="191636" y="2199968"/>
            <a:ext cx="5643716" cy="4524315"/>
          </a:xfrm>
          <a:prstGeom prst="rect">
            <a:avLst/>
          </a:prstGeom>
          <a:noFill/>
        </p:spPr>
        <p:txBody>
          <a:bodyPr wrap="square" rtlCol="0">
            <a:spAutoFit/>
          </a:bodyPr>
          <a:lstStyle/>
          <a:p>
            <a:r>
              <a:rPr lang="en-US" sz="1600" dirty="0">
                <a:latin typeface="Arial Rounded MT Bold" panose="020F0704030504030204" pitchFamily="34" charset="0"/>
              </a:rPr>
              <a:t>I chose Brynmill Park for my John Muir award project because it has significant personal meaning to me. Throughout my childhood. my family and I regularly spent time exploring local parks, often making a day of visiting different parks on long walks together which we use to call a ‘Park Crawl’. Brynmill Park was always a key part of those outings, and many of my happiest childhood memories are associated with the lake, open green spaces, and peaceful surroundings. Revisiting the park as an adult has brought back so many memories and flashbacks. It is also a space where I developed an early connection with the natural environment. Selecting Brynmill Park for this project felt like a natural choice, as it combines personal significance with an opportunity to reflect on the value of accessible green spaces in supporting wellbeing, creating lasting memories, and fostering an appreciation for nature.</a:t>
            </a:r>
            <a:endParaRPr lang="en-GB" sz="1600" dirty="0">
              <a:latin typeface="Arial Rounded MT Bold" panose="020F0704030504030204" pitchFamily="34" charset="0"/>
            </a:endParaRPr>
          </a:p>
        </p:txBody>
      </p:sp>
      <p:pic>
        <p:nvPicPr>
          <p:cNvPr id="8" name="Picture 7">
            <a:extLst>
              <a:ext uri="{FF2B5EF4-FFF2-40B4-BE49-F238E27FC236}">
                <a16:creationId xmlns:a16="http://schemas.microsoft.com/office/drawing/2014/main" id="{86BAFF5F-BEB7-4244-6BF8-0ECADF13AB8A}"/>
              </a:ext>
            </a:extLst>
          </p:cNvPr>
          <p:cNvPicPr>
            <a:picLocks noChangeAspect="1"/>
          </p:cNvPicPr>
          <p:nvPr/>
        </p:nvPicPr>
        <p:blipFill>
          <a:blip r:embed="rId3"/>
          <a:stretch>
            <a:fillRect/>
          </a:stretch>
        </p:blipFill>
        <p:spPr>
          <a:xfrm>
            <a:off x="5766005" y="3004533"/>
            <a:ext cx="2461873" cy="3282497"/>
          </a:xfrm>
          <a:prstGeom prst="rect">
            <a:avLst/>
          </a:prstGeom>
        </p:spPr>
      </p:pic>
      <p:pic>
        <p:nvPicPr>
          <p:cNvPr id="10" name="Picture 9">
            <a:extLst>
              <a:ext uri="{FF2B5EF4-FFF2-40B4-BE49-F238E27FC236}">
                <a16:creationId xmlns:a16="http://schemas.microsoft.com/office/drawing/2014/main" id="{9DFFB752-DC15-B7A4-EFD2-DAF83CA98C89}"/>
              </a:ext>
            </a:extLst>
          </p:cNvPr>
          <p:cNvPicPr>
            <a:picLocks noChangeAspect="1"/>
          </p:cNvPicPr>
          <p:nvPr/>
        </p:nvPicPr>
        <p:blipFill>
          <a:blip r:embed="rId4"/>
          <a:srcRect t="23585" b="30322"/>
          <a:stretch>
            <a:fillRect/>
          </a:stretch>
        </p:blipFill>
        <p:spPr>
          <a:xfrm>
            <a:off x="8482156" y="2436720"/>
            <a:ext cx="3311730" cy="2035277"/>
          </a:xfrm>
          <a:prstGeom prst="rect">
            <a:avLst/>
          </a:prstGeom>
        </p:spPr>
      </p:pic>
      <p:pic>
        <p:nvPicPr>
          <p:cNvPr id="12" name="Picture 11">
            <a:extLst>
              <a:ext uri="{FF2B5EF4-FFF2-40B4-BE49-F238E27FC236}">
                <a16:creationId xmlns:a16="http://schemas.microsoft.com/office/drawing/2014/main" id="{1865C7B0-8817-1763-B384-003510AE139C}"/>
              </a:ext>
            </a:extLst>
          </p:cNvPr>
          <p:cNvPicPr>
            <a:picLocks noChangeAspect="1"/>
          </p:cNvPicPr>
          <p:nvPr/>
        </p:nvPicPr>
        <p:blipFill>
          <a:blip r:embed="rId5"/>
          <a:srcRect t="28100" b="21864"/>
          <a:stretch>
            <a:fillRect/>
          </a:stretch>
        </p:blipFill>
        <p:spPr>
          <a:xfrm>
            <a:off x="8682502" y="4636727"/>
            <a:ext cx="3245642" cy="2165313"/>
          </a:xfrm>
          <a:prstGeom prst="rect">
            <a:avLst/>
          </a:prstGeom>
        </p:spPr>
      </p:pic>
    </p:spTree>
    <p:extLst>
      <p:ext uri="{BB962C8B-B14F-4D97-AF65-F5344CB8AC3E}">
        <p14:creationId xmlns:p14="http://schemas.microsoft.com/office/powerpoint/2010/main" val="1338167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F2517B-A08B-6421-268A-84177DB5F066}"/>
              </a:ext>
            </a:extLst>
          </p:cNvPr>
          <p:cNvPicPr>
            <a:picLocks noChangeAspect="1"/>
          </p:cNvPicPr>
          <p:nvPr/>
        </p:nvPicPr>
        <p:blipFill>
          <a:blip r:embed="rId2"/>
          <a:stretch>
            <a:fillRect/>
          </a:stretch>
        </p:blipFill>
        <p:spPr>
          <a:xfrm>
            <a:off x="74299" y="458839"/>
            <a:ext cx="5567515" cy="3206135"/>
          </a:xfrm>
          <a:prstGeom prst="rect">
            <a:avLst/>
          </a:prstGeom>
        </p:spPr>
      </p:pic>
      <p:sp>
        <p:nvSpPr>
          <p:cNvPr id="6" name="TextBox 5">
            <a:extLst>
              <a:ext uri="{FF2B5EF4-FFF2-40B4-BE49-F238E27FC236}">
                <a16:creationId xmlns:a16="http://schemas.microsoft.com/office/drawing/2014/main" id="{CA024548-2317-2A63-9495-D54C3D2F4259}"/>
              </a:ext>
            </a:extLst>
          </p:cNvPr>
          <p:cNvSpPr txBox="1"/>
          <p:nvPr/>
        </p:nvSpPr>
        <p:spPr>
          <a:xfrm>
            <a:off x="74299" y="3832123"/>
            <a:ext cx="5860026" cy="1754326"/>
          </a:xfrm>
          <a:prstGeom prst="rect">
            <a:avLst/>
          </a:prstGeom>
          <a:noFill/>
        </p:spPr>
        <p:txBody>
          <a:bodyPr wrap="square" rtlCol="0">
            <a:spAutoFit/>
          </a:bodyPr>
          <a:lstStyle/>
          <a:p>
            <a:r>
              <a:rPr lang="en-US" dirty="0">
                <a:latin typeface="Arial Rounded MT Bold" panose="020F0704030504030204" pitchFamily="34" charset="0"/>
              </a:rPr>
              <a:t>I also chose Brynmill Park because it is local to where I live. Its close proximity has allowed me to visit it regularly, creating a strong personal connection with the park.  This is an overview of the park and what you can find and see when visiting. </a:t>
            </a:r>
            <a:endParaRPr lang="en-GB" dirty="0">
              <a:latin typeface="Arial Rounded MT Bold" panose="020F0704030504030204" pitchFamily="34" charset="0"/>
            </a:endParaRPr>
          </a:p>
        </p:txBody>
      </p:sp>
      <p:pic>
        <p:nvPicPr>
          <p:cNvPr id="8" name="Picture 7">
            <a:extLst>
              <a:ext uri="{FF2B5EF4-FFF2-40B4-BE49-F238E27FC236}">
                <a16:creationId xmlns:a16="http://schemas.microsoft.com/office/drawing/2014/main" id="{86E2E8FF-7687-698D-B888-A91887BA4B7A}"/>
              </a:ext>
            </a:extLst>
          </p:cNvPr>
          <p:cNvPicPr>
            <a:picLocks noChangeAspect="1"/>
          </p:cNvPicPr>
          <p:nvPr/>
        </p:nvPicPr>
        <p:blipFill>
          <a:blip r:embed="rId3"/>
          <a:stretch>
            <a:fillRect/>
          </a:stretch>
        </p:blipFill>
        <p:spPr>
          <a:xfrm>
            <a:off x="5966990" y="3371647"/>
            <a:ext cx="5989036" cy="3408514"/>
          </a:xfrm>
          <a:prstGeom prst="rect">
            <a:avLst/>
          </a:prstGeom>
        </p:spPr>
      </p:pic>
      <p:sp>
        <p:nvSpPr>
          <p:cNvPr id="9" name="TextBox 8">
            <a:extLst>
              <a:ext uri="{FF2B5EF4-FFF2-40B4-BE49-F238E27FC236}">
                <a16:creationId xmlns:a16="http://schemas.microsoft.com/office/drawing/2014/main" id="{DC4C48EF-96AA-BDEB-C46D-17DA49CF3F25}"/>
              </a:ext>
            </a:extLst>
          </p:cNvPr>
          <p:cNvSpPr txBox="1"/>
          <p:nvPr/>
        </p:nvSpPr>
        <p:spPr>
          <a:xfrm>
            <a:off x="5966990" y="251171"/>
            <a:ext cx="6150711" cy="3139321"/>
          </a:xfrm>
          <a:prstGeom prst="rect">
            <a:avLst/>
          </a:prstGeom>
          <a:noFill/>
        </p:spPr>
        <p:txBody>
          <a:bodyPr wrap="square" rtlCol="0">
            <a:spAutoFit/>
          </a:bodyPr>
          <a:lstStyle/>
          <a:p>
            <a:r>
              <a:rPr lang="en-US" dirty="0">
                <a:latin typeface="Arial Rounded MT Bold" panose="020F0704030504030204" pitchFamily="34" charset="0"/>
              </a:rPr>
              <a:t>Walking from my home to Brynmill Park was much easier than I had anticipated. Although we would make some stops along the way, including visits to </a:t>
            </a:r>
            <a:r>
              <a:rPr lang="en-US" dirty="0" err="1">
                <a:latin typeface="Arial Rounded MT Bold" panose="020F0704030504030204" pitchFamily="34" charset="0"/>
              </a:rPr>
              <a:t>Cwmdonkin</a:t>
            </a:r>
            <a:r>
              <a:rPr lang="en-US" dirty="0">
                <a:latin typeface="Arial Rounded MT Bold" panose="020F0704030504030204" pitchFamily="34" charset="0"/>
              </a:rPr>
              <a:t> Park and other local green spaces, the journey did not take very long. The walk gave me the opportunity to appreciate how connected these parks are within my local area and highlighted the accessibility of green spaces close to where I live. It also reminded me of the walks I used to take with my family, making the journey itself just as meaningful as reaching Brynmill Park.</a:t>
            </a:r>
            <a:endParaRPr lang="en-GB" dirty="0">
              <a:latin typeface="Arial Rounded MT Bold" panose="020F0704030504030204" pitchFamily="34" charset="0"/>
            </a:endParaRPr>
          </a:p>
        </p:txBody>
      </p:sp>
    </p:spTree>
    <p:extLst>
      <p:ext uri="{BB962C8B-B14F-4D97-AF65-F5344CB8AC3E}">
        <p14:creationId xmlns:p14="http://schemas.microsoft.com/office/powerpoint/2010/main" val="242461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Notched Right 8">
            <a:extLst>
              <a:ext uri="{FF2B5EF4-FFF2-40B4-BE49-F238E27FC236}">
                <a16:creationId xmlns:a16="http://schemas.microsoft.com/office/drawing/2014/main" id="{9CF4EF09-78B9-0B7B-CA9E-224DB79FAED5}"/>
              </a:ext>
            </a:extLst>
          </p:cNvPr>
          <p:cNvSpPr/>
          <p:nvPr/>
        </p:nvSpPr>
        <p:spPr>
          <a:xfrm rot="10440847">
            <a:off x="8642946" y="-22553"/>
            <a:ext cx="3430045" cy="2461758"/>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2F198F-D0B3-15B2-7307-601ACC80678A}"/>
              </a:ext>
            </a:extLst>
          </p:cNvPr>
          <p:cNvSpPr/>
          <p:nvPr/>
        </p:nvSpPr>
        <p:spPr>
          <a:xfrm rot="21005891">
            <a:off x="8868523" y="700495"/>
            <a:ext cx="2646878" cy="1015663"/>
          </a:xfrm>
          <a:prstGeom prst="rect">
            <a:avLst/>
          </a:prstGeom>
          <a:noFill/>
        </p:spPr>
        <p:txBody>
          <a:bodyPr wrap="none" lIns="91440" tIns="45720" rIns="91440" bIns="45720">
            <a:spAutoFit/>
          </a:bodyPr>
          <a:lstStyle/>
          <a:p>
            <a:pPr algn="ctr"/>
            <a:r>
              <a:rPr lang="en-US" sz="58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Explore!</a:t>
            </a:r>
          </a:p>
        </p:txBody>
      </p:sp>
      <p:sp>
        <p:nvSpPr>
          <p:cNvPr id="2" name="TextBox 1">
            <a:extLst>
              <a:ext uri="{FF2B5EF4-FFF2-40B4-BE49-F238E27FC236}">
                <a16:creationId xmlns:a16="http://schemas.microsoft.com/office/drawing/2014/main" id="{2880892C-0B10-6D53-B7EF-6B95E12024EA}"/>
              </a:ext>
            </a:extLst>
          </p:cNvPr>
          <p:cNvSpPr txBox="1"/>
          <p:nvPr/>
        </p:nvSpPr>
        <p:spPr>
          <a:xfrm>
            <a:off x="378276" y="3535889"/>
            <a:ext cx="7049996" cy="3170099"/>
          </a:xfrm>
          <a:prstGeom prst="rect">
            <a:avLst/>
          </a:prstGeom>
          <a:noFill/>
        </p:spPr>
        <p:txBody>
          <a:bodyPr wrap="square" rtlCol="0">
            <a:spAutoFit/>
          </a:bodyPr>
          <a:lstStyle/>
          <a:p>
            <a:r>
              <a:rPr lang="en-US" sz="2000" dirty="0">
                <a:latin typeface="Arial Rounded MT Bold" panose="020F0704030504030204" pitchFamily="34" charset="0"/>
              </a:rPr>
              <a:t>When I explored Brynmill Park, I took the time to look closely at my surroundings and appreciate the different features of the area. The park felt peaceful and welcoming, with its mixture of greenery, trees, flowers, and open spaces creating a calming atmosphere. Walking around allowed me to see the park from different viewpoints and notice small details that I might usually overlook. I enjoyed taking in the scenery and seeing how the natural environment came together to create such a pleasant and relaxing place.</a:t>
            </a:r>
            <a:endParaRPr lang="en-GB" sz="2000" dirty="0">
              <a:latin typeface="Arial Rounded MT Bold" panose="020F0704030504030204" pitchFamily="34" charset="0"/>
            </a:endParaRPr>
          </a:p>
        </p:txBody>
      </p:sp>
      <p:pic>
        <p:nvPicPr>
          <p:cNvPr id="4" name="Picture 3">
            <a:extLst>
              <a:ext uri="{FF2B5EF4-FFF2-40B4-BE49-F238E27FC236}">
                <a16:creationId xmlns:a16="http://schemas.microsoft.com/office/drawing/2014/main" id="{6A5B16EA-0E32-39DC-A2D7-B2F70626AF17}"/>
              </a:ext>
            </a:extLst>
          </p:cNvPr>
          <p:cNvPicPr>
            <a:picLocks noChangeAspect="1"/>
          </p:cNvPicPr>
          <p:nvPr/>
        </p:nvPicPr>
        <p:blipFill>
          <a:blip r:embed="rId3"/>
          <a:stretch>
            <a:fillRect/>
          </a:stretch>
        </p:blipFill>
        <p:spPr>
          <a:xfrm>
            <a:off x="378275" y="302319"/>
            <a:ext cx="2809131" cy="3019793"/>
          </a:xfrm>
          <a:prstGeom prst="rect">
            <a:avLst/>
          </a:prstGeom>
        </p:spPr>
      </p:pic>
      <p:pic>
        <p:nvPicPr>
          <p:cNvPr id="6" name="Picture 5">
            <a:extLst>
              <a:ext uri="{FF2B5EF4-FFF2-40B4-BE49-F238E27FC236}">
                <a16:creationId xmlns:a16="http://schemas.microsoft.com/office/drawing/2014/main" id="{86626A64-BA15-0B11-5069-37061D118579}"/>
              </a:ext>
            </a:extLst>
          </p:cNvPr>
          <p:cNvPicPr>
            <a:picLocks noChangeAspect="1"/>
          </p:cNvPicPr>
          <p:nvPr/>
        </p:nvPicPr>
        <p:blipFill>
          <a:blip r:embed="rId4"/>
          <a:stretch>
            <a:fillRect/>
          </a:stretch>
        </p:blipFill>
        <p:spPr>
          <a:xfrm>
            <a:off x="4427764" y="302318"/>
            <a:ext cx="3148693" cy="3019794"/>
          </a:xfrm>
          <a:prstGeom prst="rect">
            <a:avLst/>
          </a:prstGeom>
        </p:spPr>
      </p:pic>
      <p:pic>
        <p:nvPicPr>
          <p:cNvPr id="10" name="Picture 9">
            <a:extLst>
              <a:ext uri="{FF2B5EF4-FFF2-40B4-BE49-F238E27FC236}">
                <a16:creationId xmlns:a16="http://schemas.microsoft.com/office/drawing/2014/main" id="{749555C3-5669-FC58-D16B-F5BF977C85BB}"/>
              </a:ext>
            </a:extLst>
          </p:cNvPr>
          <p:cNvPicPr>
            <a:picLocks noChangeAspect="1"/>
          </p:cNvPicPr>
          <p:nvPr/>
        </p:nvPicPr>
        <p:blipFill>
          <a:blip r:embed="rId5"/>
          <a:stretch>
            <a:fillRect/>
          </a:stretch>
        </p:blipFill>
        <p:spPr>
          <a:xfrm>
            <a:off x="8270421" y="2611343"/>
            <a:ext cx="2898322" cy="3864429"/>
          </a:xfrm>
          <a:prstGeom prst="rect">
            <a:avLst/>
          </a:prstGeom>
        </p:spPr>
      </p:pic>
    </p:spTree>
    <p:extLst>
      <p:ext uri="{BB962C8B-B14F-4D97-AF65-F5344CB8AC3E}">
        <p14:creationId xmlns:p14="http://schemas.microsoft.com/office/powerpoint/2010/main" val="586478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20BA1E-3141-DD2C-9FDA-28DB0D9315F3}"/>
              </a:ext>
            </a:extLst>
          </p:cNvPr>
          <p:cNvPicPr>
            <a:picLocks noChangeAspect="1"/>
          </p:cNvPicPr>
          <p:nvPr/>
        </p:nvPicPr>
        <p:blipFill>
          <a:blip r:embed="rId2"/>
          <a:srcRect l="23195" r="14883"/>
          <a:stretch>
            <a:fillRect/>
          </a:stretch>
        </p:blipFill>
        <p:spPr>
          <a:xfrm>
            <a:off x="359229" y="208869"/>
            <a:ext cx="3243943" cy="2543175"/>
          </a:xfrm>
          <a:prstGeom prst="rect">
            <a:avLst/>
          </a:prstGeom>
        </p:spPr>
      </p:pic>
      <p:sp>
        <p:nvSpPr>
          <p:cNvPr id="6" name="TextBox 5">
            <a:extLst>
              <a:ext uri="{FF2B5EF4-FFF2-40B4-BE49-F238E27FC236}">
                <a16:creationId xmlns:a16="http://schemas.microsoft.com/office/drawing/2014/main" id="{B4713AD6-FEEB-8AEB-28E4-59FB9B0DB16B}"/>
              </a:ext>
            </a:extLst>
          </p:cNvPr>
          <p:cNvSpPr txBox="1"/>
          <p:nvPr/>
        </p:nvSpPr>
        <p:spPr>
          <a:xfrm>
            <a:off x="3713164" y="187794"/>
            <a:ext cx="3243943" cy="2585323"/>
          </a:xfrm>
          <a:prstGeom prst="rect">
            <a:avLst/>
          </a:prstGeom>
          <a:noFill/>
        </p:spPr>
        <p:txBody>
          <a:bodyPr wrap="square" rtlCol="0">
            <a:spAutoFit/>
          </a:bodyPr>
          <a:lstStyle/>
          <a:p>
            <a:r>
              <a:rPr lang="en-US" dirty="0">
                <a:latin typeface="Arial Rounded MT Bold" panose="020F0704030504030204" pitchFamily="34" charset="0"/>
              </a:rPr>
              <a:t>While taking a stroll through Brynmill Park, I noticed how many different sounds surrounded me. I could hear the birds singing in the trees, creating a peaceful and natural atmosphere as I walked through the park. </a:t>
            </a:r>
            <a:endParaRPr lang="en-GB" dirty="0">
              <a:latin typeface="Arial Rounded MT Bold" panose="020F0704030504030204" pitchFamily="34" charset="0"/>
            </a:endParaRPr>
          </a:p>
        </p:txBody>
      </p:sp>
      <p:sp>
        <p:nvSpPr>
          <p:cNvPr id="7" name="TextBox 6">
            <a:extLst>
              <a:ext uri="{FF2B5EF4-FFF2-40B4-BE49-F238E27FC236}">
                <a16:creationId xmlns:a16="http://schemas.microsoft.com/office/drawing/2014/main" id="{53F9B0AA-D670-C034-3195-270669533ABE}"/>
              </a:ext>
            </a:extLst>
          </p:cNvPr>
          <p:cNvSpPr txBox="1"/>
          <p:nvPr/>
        </p:nvSpPr>
        <p:spPr>
          <a:xfrm>
            <a:off x="8850086" y="2828835"/>
            <a:ext cx="3320143" cy="1200329"/>
          </a:xfrm>
          <a:prstGeom prst="rect">
            <a:avLst/>
          </a:prstGeom>
          <a:noFill/>
        </p:spPr>
        <p:txBody>
          <a:bodyPr wrap="square" rtlCol="0">
            <a:spAutoFit/>
          </a:bodyPr>
          <a:lstStyle/>
          <a:p>
            <a:r>
              <a:rPr lang="en-US" dirty="0">
                <a:latin typeface="Arial Rounded MT Bold" panose="020F0704030504030204" pitchFamily="34" charset="0"/>
              </a:rPr>
              <a:t>The quiet buzzing and movement of insects added to the feeling of being surrounded by nature. </a:t>
            </a:r>
            <a:endParaRPr lang="en-GB" dirty="0">
              <a:latin typeface="Arial Rounded MT Bold" panose="020F0704030504030204" pitchFamily="34" charset="0"/>
            </a:endParaRPr>
          </a:p>
        </p:txBody>
      </p:sp>
      <p:sp>
        <p:nvSpPr>
          <p:cNvPr id="8" name="TextBox 7">
            <a:extLst>
              <a:ext uri="{FF2B5EF4-FFF2-40B4-BE49-F238E27FC236}">
                <a16:creationId xmlns:a16="http://schemas.microsoft.com/office/drawing/2014/main" id="{75B96101-BC4D-5CE1-F989-6142A6063783}"/>
              </a:ext>
            </a:extLst>
          </p:cNvPr>
          <p:cNvSpPr txBox="1"/>
          <p:nvPr/>
        </p:nvSpPr>
        <p:spPr>
          <a:xfrm>
            <a:off x="5929042" y="4875074"/>
            <a:ext cx="2645228" cy="1477328"/>
          </a:xfrm>
          <a:prstGeom prst="rect">
            <a:avLst/>
          </a:prstGeom>
          <a:noFill/>
        </p:spPr>
        <p:txBody>
          <a:bodyPr wrap="square" rtlCol="0">
            <a:spAutoFit/>
          </a:bodyPr>
          <a:lstStyle/>
          <a:p>
            <a:r>
              <a:rPr lang="en-US" dirty="0">
                <a:latin typeface="Arial Rounded MT Bold" panose="020F0704030504030204" pitchFamily="34" charset="0"/>
              </a:rPr>
              <a:t>I also heard the ducks near the water, splashing creating a lively part of the environment.</a:t>
            </a:r>
            <a:endParaRPr lang="en-GB" dirty="0">
              <a:latin typeface="Arial Rounded MT Bold" panose="020F0704030504030204" pitchFamily="34" charset="0"/>
            </a:endParaRPr>
          </a:p>
        </p:txBody>
      </p:sp>
      <p:sp>
        <p:nvSpPr>
          <p:cNvPr id="9" name="TextBox 8">
            <a:extLst>
              <a:ext uri="{FF2B5EF4-FFF2-40B4-BE49-F238E27FC236}">
                <a16:creationId xmlns:a16="http://schemas.microsoft.com/office/drawing/2014/main" id="{684DEE01-6342-F42D-F3C3-1B13D9FF07AF}"/>
              </a:ext>
            </a:extLst>
          </p:cNvPr>
          <p:cNvSpPr txBox="1"/>
          <p:nvPr/>
        </p:nvSpPr>
        <p:spPr>
          <a:xfrm>
            <a:off x="0" y="3037114"/>
            <a:ext cx="3124200" cy="3416320"/>
          </a:xfrm>
          <a:prstGeom prst="rect">
            <a:avLst/>
          </a:prstGeom>
          <a:noFill/>
        </p:spPr>
        <p:txBody>
          <a:bodyPr wrap="square" rtlCol="0">
            <a:spAutoFit/>
          </a:bodyPr>
          <a:lstStyle/>
          <a:p>
            <a:r>
              <a:rPr lang="en-US" dirty="0">
                <a:latin typeface="Arial Rounded MT Bold" panose="020F0704030504030204" pitchFamily="34" charset="0"/>
              </a:rPr>
              <a:t>In the distance, I could hear children playing in the park and field, laughing, running around, and enjoying themselves. All of these sounds came together to create a welcoming and vibrant atmosphere, making my walk through Brynmill Park feel relaxing while still full of life.</a:t>
            </a:r>
            <a:endParaRPr lang="en-GB" dirty="0">
              <a:latin typeface="Arial Rounded MT Bold" panose="020F0704030504030204" pitchFamily="34" charset="0"/>
            </a:endParaRPr>
          </a:p>
        </p:txBody>
      </p:sp>
      <p:pic>
        <p:nvPicPr>
          <p:cNvPr id="11" name="Picture 10">
            <a:extLst>
              <a:ext uri="{FF2B5EF4-FFF2-40B4-BE49-F238E27FC236}">
                <a16:creationId xmlns:a16="http://schemas.microsoft.com/office/drawing/2014/main" id="{2ED8D4F9-5F05-4756-46FA-24A6CAA1AB78}"/>
              </a:ext>
            </a:extLst>
          </p:cNvPr>
          <p:cNvPicPr>
            <a:picLocks noChangeAspect="1"/>
          </p:cNvPicPr>
          <p:nvPr/>
        </p:nvPicPr>
        <p:blipFill>
          <a:blip r:embed="rId3"/>
          <a:srcRect l="10635" t="29206" r="30371" b="33175"/>
          <a:stretch>
            <a:fillRect/>
          </a:stretch>
        </p:blipFill>
        <p:spPr>
          <a:xfrm>
            <a:off x="8850086" y="172129"/>
            <a:ext cx="3034393" cy="2579915"/>
          </a:xfrm>
          <a:prstGeom prst="rect">
            <a:avLst/>
          </a:prstGeom>
        </p:spPr>
      </p:pic>
      <p:sp>
        <p:nvSpPr>
          <p:cNvPr id="18" name="Arrow: Right 17">
            <a:extLst>
              <a:ext uri="{FF2B5EF4-FFF2-40B4-BE49-F238E27FC236}">
                <a16:creationId xmlns:a16="http://schemas.microsoft.com/office/drawing/2014/main" id="{AA219332-4D4C-419E-1C4D-4EFB39A7A739}"/>
              </a:ext>
            </a:extLst>
          </p:cNvPr>
          <p:cNvSpPr/>
          <p:nvPr/>
        </p:nvSpPr>
        <p:spPr>
          <a:xfrm rot="530610">
            <a:off x="8324870" y="824407"/>
            <a:ext cx="1831031" cy="360136"/>
          </a:xfrm>
          <a:prstGeom prst="rightArrow">
            <a:avLst>
              <a:gd name="adj1" fmla="val 53770"/>
              <a:gd name="adj2" fmla="val 50000"/>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4341DA33-5AC0-50F8-0599-774C16332012}"/>
              </a:ext>
            </a:extLst>
          </p:cNvPr>
          <p:cNvPicPr>
            <a:picLocks noChangeAspect="1"/>
          </p:cNvPicPr>
          <p:nvPr/>
        </p:nvPicPr>
        <p:blipFill>
          <a:blip r:embed="rId4"/>
          <a:stretch>
            <a:fillRect/>
          </a:stretch>
        </p:blipFill>
        <p:spPr>
          <a:xfrm>
            <a:off x="3124200" y="3033096"/>
            <a:ext cx="2529026" cy="2543175"/>
          </a:xfrm>
          <a:prstGeom prst="rect">
            <a:avLst/>
          </a:prstGeom>
        </p:spPr>
      </p:pic>
      <p:pic>
        <p:nvPicPr>
          <p:cNvPr id="23" name="Picture 22">
            <a:extLst>
              <a:ext uri="{FF2B5EF4-FFF2-40B4-BE49-F238E27FC236}">
                <a16:creationId xmlns:a16="http://schemas.microsoft.com/office/drawing/2014/main" id="{55BC1BF8-AFA5-285A-DDBF-7AD39095951F}"/>
              </a:ext>
            </a:extLst>
          </p:cNvPr>
          <p:cNvPicPr>
            <a:picLocks noChangeAspect="1"/>
          </p:cNvPicPr>
          <p:nvPr/>
        </p:nvPicPr>
        <p:blipFill>
          <a:blip r:embed="rId5"/>
          <a:srcRect l="4074" t="26874" r="15079" b="43540"/>
          <a:stretch>
            <a:fillRect/>
          </a:stretch>
        </p:blipFill>
        <p:spPr>
          <a:xfrm>
            <a:off x="8574270" y="4173311"/>
            <a:ext cx="3374570" cy="2543175"/>
          </a:xfrm>
          <a:prstGeom prst="rect">
            <a:avLst/>
          </a:prstGeom>
        </p:spPr>
      </p:pic>
    </p:spTree>
    <p:extLst>
      <p:ext uri="{BB962C8B-B14F-4D97-AF65-F5344CB8AC3E}">
        <p14:creationId xmlns:p14="http://schemas.microsoft.com/office/powerpoint/2010/main" val="1238667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D9D279-B7AA-0A0D-54F7-0ECDDF256352}"/>
              </a:ext>
            </a:extLst>
          </p:cNvPr>
          <p:cNvPicPr>
            <a:picLocks noChangeAspect="1"/>
          </p:cNvPicPr>
          <p:nvPr/>
        </p:nvPicPr>
        <p:blipFill>
          <a:blip r:embed="rId2"/>
          <a:srcRect l="5556" t="34603" r="26296" b="24762"/>
          <a:stretch>
            <a:fillRect/>
          </a:stretch>
        </p:blipFill>
        <p:spPr>
          <a:xfrm>
            <a:off x="174173" y="163286"/>
            <a:ext cx="3276600" cy="2764971"/>
          </a:xfrm>
          <a:prstGeom prst="rect">
            <a:avLst/>
          </a:prstGeom>
        </p:spPr>
      </p:pic>
      <p:pic>
        <p:nvPicPr>
          <p:cNvPr id="7" name="Picture 6">
            <a:extLst>
              <a:ext uri="{FF2B5EF4-FFF2-40B4-BE49-F238E27FC236}">
                <a16:creationId xmlns:a16="http://schemas.microsoft.com/office/drawing/2014/main" id="{ED4F0F90-A772-898F-4E25-672D92A2A4E2}"/>
              </a:ext>
            </a:extLst>
          </p:cNvPr>
          <p:cNvPicPr>
            <a:picLocks noChangeAspect="1"/>
          </p:cNvPicPr>
          <p:nvPr/>
        </p:nvPicPr>
        <p:blipFill>
          <a:blip r:embed="rId3"/>
          <a:srcRect l="30317" t="28412" r="5979" b="31429"/>
          <a:stretch>
            <a:fillRect/>
          </a:stretch>
        </p:blipFill>
        <p:spPr>
          <a:xfrm>
            <a:off x="8741228" y="337458"/>
            <a:ext cx="3095627" cy="2920789"/>
          </a:xfrm>
          <a:prstGeom prst="rect">
            <a:avLst/>
          </a:prstGeom>
        </p:spPr>
      </p:pic>
      <p:pic>
        <p:nvPicPr>
          <p:cNvPr id="9" name="Picture 8">
            <a:extLst>
              <a:ext uri="{FF2B5EF4-FFF2-40B4-BE49-F238E27FC236}">
                <a16:creationId xmlns:a16="http://schemas.microsoft.com/office/drawing/2014/main" id="{0CD4174F-91AC-A57B-298E-3BE8044B7D2E}"/>
              </a:ext>
            </a:extLst>
          </p:cNvPr>
          <p:cNvPicPr>
            <a:picLocks noChangeAspect="1"/>
          </p:cNvPicPr>
          <p:nvPr/>
        </p:nvPicPr>
        <p:blipFill>
          <a:blip r:embed="rId4"/>
          <a:srcRect l="15502" t="35714" r="20794" b="29048"/>
          <a:stretch>
            <a:fillRect/>
          </a:stretch>
        </p:blipFill>
        <p:spPr>
          <a:xfrm>
            <a:off x="32659" y="4278086"/>
            <a:ext cx="3559627" cy="2416628"/>
          </a:xfrm>
          <a:prstGeom prst="rect">
            <a:avLst/>
          </a:prstGeom>
        </p:spPr>
      </p:pic>
      <p:sp>
        <p:nvSpPr>
          <p:cNvPr id="10" name="TextBox 9">
            <a:extLst>
              <a:ext uri="{FF2B5EF4-FFF2-40B4-BE49-F238E27FC236}">
                <a16:creationId xmlns:a16="http://schemas.microsoft.com/office/drawing/2014/main" id="{2891AC02-BF49-9FC2-43A2-306B9F87587A}"/>
              </a:ext>
            </a:extLst>
          </p:cNvPr>
          <p:cNvSpPr txBox="1"/>
          <p:nvPr/>
        </p:nvSpPr>
        <p:spPr>
          <a:xfrm>
            <a:off x="3875315" y="728629"/>
            <a:ext cx="4865913" cy="4801314"/>
          </a:xfrm>
          <a:prstGeom prst="rect">
            <a:avLst/>
          </a:prstGeom>
          <a:noFill/>
        </p:spPr>
        <p:txBody>
          <a:bodyPr wrap="square" rtlCol="0">
            <a:spAutoFit/>
          </a:bodyPr>
          <a:lstStyle/>
          <a:p>
            <a:r>
              <a:rPr lang="en-US" dirty="0">
                <a:latin typeface="Arial Rounded MT Bold" panose="020F0704030504030204" pitchFamily="34" charset="0"/>
              </a:rPr>
              <a:t>While exploring Brynmill Park, I took the time to look closely at my surroundings and search for different living creatures hidden within the environment. I looked carefully around the trees, flowers, grass, and water, hoping to spot insects, birds, or other wildlife that might be nearby. I found it interesting to slow down and pay attention to the smaller details of nature that are often easy to miss. However, I was slightly disappointed that I did not see as many living things as I had hoped to find. Even though I did not discover a wide variety of creatures, the experience still made me appreciate the wildlife that was present and encouraged me to look more carefully at the natural world around me.</a:t>
            </a:r>
            <a:endParaRPr lang="en-GB" dirty="0">
              <a:latin typeface="Arial Rounded MT Bold" panose="020F0704030504030204" pitchFamily="34" charset="0"/>
            </a:endParaRPr>
          </a:p>
        </p:txBody>
      </p:sp>
      <p:pic>
        <p:nvPicPr>
          <p:cNvPr id="12" name="Picture 11">
            <a:extLst>
              <a:ext uri="{FF2B5EF4-FFF2-40B4-BE49-F238E27FC236}">
                <a16:creationId xmlns:a16="http://schemas.microsoft.com/office/drawing/2014/main" id="{1B48664D-4270-53BF-7077-04CF9893447B}"/>
              </a:ext>
            </a:extLst>
          </p:cNvPr>
          <p:cNvPicPr>
            <a:picLocks noChangeAspect="1"/>
          </p:cNvPicPr>
          <p:nvPr/>
        </p:nvPicPr>
        <p:blipFill>
          <a:blip r:embed="rId5"/>
          <a:srcRect t="11818" b="15019"/>
          <a:stretch>
            <a:fillRect/>
          </a:stretch>
        </p:blipFill>
        <p:spPr>
          <a:xfrm>
            <a:off x="8741228" y="3498343"/>
            <a:ext cx="3276601" cy="3196371"/>
          </a:xfrm>
          <a:prstGeom prst="rect">
            <a:avLst/>
          </a:prstGeom>
        </p:spPr>
      </p:pic>
    </p:spTree>
    <p:extLst>
      <p:ext uri="{BB962C8B-B14F-4D97-AF65-F5344CB8AC3E}">
        <p14:creationId xmlns:p14="http://schemas.microsoft.com/office/powerpoint/2010/main" val="268300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9EE832-A0B0-D9FB-7832-F1B77A82955C}"/>
              </a:ext>
            </a:extLst>
          </p:cNvPr>
          <p:cNvSpPr/>
          <p:nvPr/>
        </p:nvSpPr>
        <p:spPr>
          <a:xfrm>
            <a:off x="3989755" y="0"/>
            <a:ext cx="8202245" cy="923330"/>
          </a:xfrm>
          <a:prstGeom prst="rect">
            <a:avLst/>
          </a:prstGeom>
          <a:noFill/>
        </p:spPr>
        <p:txBody>
          <a:bodyPr wrap="none" lIns="91440" tIns="45720" rIns="91440" bIns="45720">
            <a:spAutoFit/>
          </a:bodyPr>
          <a:lstStyle/>
          <a:p>
            <a:pPr algn="ctr"/>
            <a:r>
              <a:rPr lang="en-US" sz="5400" b="1" u="sng"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Arial Rounded MT Bold" panose="020F0704030504030204" pitchFamily="34" charset="0"/>
              </a:rPr>
              <a:t>Reggio Emilia Approach</a:t>
            </a:r>
          </a:p>
        </p:txBody>
      </p:sp>
      <p:sp>
        <p:nvSpPr>
          <p:cNvPr id="5" name="TextBox 4">
            <a:extLst>
              <a:ext uri="{FF2B5EF4-FFF2-40B4-BE49-F238E27FC236}">
                <a16:creationId xmlns:a16="http://schemas.microsoft.com/office/drawing/2014/main" id="{B050009D-CF82-03C8-D326-DFC11ED3933C}"/>
              </a:ext>
            </a:extLst>
          </p:cNvPr>
          <p:cNvSpPr txBox="1"/>
          <p:nvPr/>
        </p:nvSpPr>
        <p:spPr>
          <a:xfrm>
            <a:off x="4109885" y="1022769"/>
            <a:ext cx="5919019" cy="2062103"/>
          </a:xfrm>
          <a:prstGeom prst="rect">
            <a:avLst/>
          </a:prstGeom>
          <a:noFill/>
        </p:spPr>
        <p:txBody>
          <a:bodyPr wrap="square" rtlCol="0">
            <a:spAutoFit/>
          </a:bodyPr>
          <a:lstStyle/>
          <a:p>
            <a:r>
              <a:rPr lang="en-US" sz="1600" dirty="0">
                <a:latin typeface="Arial Rounded MT Bold" panose="020F0704030504030204" pitchFamily="34" charset="0"/>
              </a:rPr>
              <a:t>The Reggio Emilia approach </a:t>
            </a:r>
            <a:r>
              <a:rPr lang="en-US" sz="1600" dirty="0" err="1">
                <a:latin typeface="Arial Rounded MT Bold" panose="020F0704030504030204" pitchFamily="34" charset="0"/>
              </a:rPr>
              <a:t>emphasises</a:t>
            </a:r>
            <a:r>
              <a:rPr lang="en-US" sz="1600" dirty="0">
                <a:latin typeface="Arial Rounded MT Bold" panose="020F0704030504030204" pitchFamily="34" charset="0"/>
              </a:rPr>
              <a:t> that children learn best through exploration, play, and meaningful, hands-on experiences rather than formal instruction. Instead of following a fixed curriculum, educators observe children's interests and use these as the foundation for planning projects and creating meaningful learning opportunities that encourage curiosity, creativity, and active participation</a:t>
            </a:r>
            <a:endParaRPr lang="en-GB" sz="1600" dirty="0">
              <a:latin typeface="Arial Rounded MT Bold" panose="020F0704030504030204" pitchFamily="34" charset="0"/>
            </a:endParaRPr>
          </a:p>
        </p:txBody>
      </p:sp>
      <p:pic>
        <p:nvPicPr>
          <p:cNvPr id="7" name="Picture 6">
            <a:extLst>
              <a:ext uri="{FF2B5EF4-FFF2-40B4-BE49-F238E27FC236}">
                <a16:creationId xmlns:a16="http://schemas.microsoft.com/office/drawing/2014/main" id="{35515DA8-94A8-A3EB-94B9-9EBFB5F9679B}"/>
              </a:ext>
            </a:extLst>
          </p:cNvPr>
          <p:cNvPicPr>
            <a:picLocks noChangeAspect="1"/>
          </p:cNvPicPr>
          <p:nvPr/>
        </p:nvPicPr>
        <p:blipFill>
          <a:blip r:embed="rId2"/>
          <a:stretch>
            <a:fillRect/>
          </a:stretch>
        </p:blipFill>
        <p:spPr>
          <a:xfrm>
            <a:off x="144175" y="147484"/>
            <a:ext cx="3845580" cy="2576819"/>
          </a:xfrm>
          <a:prstGeom prst="rect">
            <a:avLst/>
          </a:prstGeom>
        </p:spPr>
      </p:pic>
      <p:sp>
        <p:nvSpPr>
          <p:cNvPr id="8" name="TextBox 7">
            <a:extLst>
              <a:ext uri="{FF2B5EF4-FFF2-40B4-BE49-F238E27FC236}">
                <a16:creationId xmlns:a16="http://schemas.microsoft.com/office/drawing/2014/main" id="{71F61A96-839C-B188-7E26-EC355BC15418}"/>
              </a:ext>
            </a:extLst>
          </p:cNvPr>
          <p:cNvSpPr txBox="1"/>
          <p:nvPr/>
        </p:nvSpPr>
        <p:spPr>
          <a:xfrm>
            <a:off x="7069394" y="2974819"/>
            <a:ext cx="5043950" cy="3785652"/>
          </a:xfrm>
          <a:prstGeom prst="rect">
            <a:avLst/>
          </a:prstGeom>
          <a:noFill/>
        </p:spPr>
        <p:txBody>
          <a:bodyPr wrap="square" rtlCol="0">
            <a:spAutoFit/>
          </a:bodyPr>
          <a:lstStyle/>
          <a:p>
            <a:r>
              <a:rPr lang="en-US" sz="1600" dirty="0">
                <a:latin typeface="Arial Rounded MT Bold" panose="020F0704030504030204" pitchFamily="34" charset="0"/>
              </a:rPr>
              <a:t>I chose to draw some of the flowers and surroundings of Brynmill Park because I wanted to capture the small details of nature that are often overlooked. I am not the best when it comes to drawing, and I sometimes find it difficult to get things exactly how I imagine them, but I found the process really enjoyable. Sitting back, taking in the view, and spending time observing the flowers, trees, and scenery made it a relaxing and fun experience. Even though my drawings may not be perfect, I enjoyed being able to slow down and appreciate the beauty of the park in a different way. It was rewarding to create something based on my own perspective and memories of the place.</a:t>
            </a:r>
            <a:endParaRPr lang="en-GB" sz="1600" dirty="0">
              <a:latin typeface="Arial Rounded MT Bold" panose="020F0704030504030204" pitchFamily="34" charset="0"/>
            </a:endParaRPr>
          </a:p>
        </p:txBody>
      </p:sp>
      <p:pic>
        <p:nvPicPr>
          <p:cNvPr id="3" name="Picture 2">
            <a:extLst>
              <a:ext uri="{FF2B5EF4-FFF2-40B4-BE49-F238E27FC236}">
                <a16:creationId xmlns:a16="http://schemas.microsoft.com/office/drawing/2014/main" id="{A0AAD0D7-8E76-74D3-82C9-A7D49CC52D43}"/>
              </a:ext>
            </a:extLst>
          </p:cNvPr>
          <p:cNvPicPr>
            <a:picLocks noChangeAspect="1"/>
          </p:cNvPicPr>
          <p:nvPr/>
        </p:nvPicPr>
        <p:blipFill>
          <a:blip r:embed="rId3"/>
          <a:srcRect b="3405"/>
          <a:stretch>
            <a:fillRect/>
          </a:stretch>
        </p:blipFill>
        <p:spPr>
          <a:xfrm rot="16200000">
            <a:off x="1823300" y="2061645"/>
            <a:ext cx="3673690" cy="5919019"/>
          </a:xfrm>
          <a:prstGeom prst="rect">
            <a:avLst/>
          </a:prstGeom>
        </p:spPr>
      </p:pic>
    </p:spTree>
    <p:extLst>
      <p:ext uri="{BB962C8B-B14F-4D97-AF65-F5344CB8AC3E}">
        <p14:creationId xmlns:p14="http://schemas.microsoft.com/office/powerpoint/2010/main" val="1223220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7ACFE1-3840-7E12-4CFB-A908230AEA4F}"/>
              </a:ext>
            </a:extLst>
          </p:cNvPr>
          <p:cNvSpPr/>
          <p:nvPr/>
        </p:nvSpPr>
        <p:spPr>
          <a:xfrm>
            <a:off x="1194850" y="0"/>
            <a:ext cx="9802299" cy="923330"/>
          </a:xfrm>
          <a:prstGeom prst="rect">
            <a:avLst/>
          </a:prstGeom>
          <a:noFill/>
        </p:spPr>
        <p:txBody>
          <a:bodyPr wrap="none" lIns="91440" tIns="45720" rIns="91440" bIns="45720">
            <a:spAutoFit/>
          </a:bodyPr>
          <a:lstStyle/>
          <a:p>
            <a:pPr algn="ctr"/>
            <a:r>
              <a:rPr lang="en-US" sz="5400" b="1" u="sng"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Some of the other things I spotted!!</a:t>
            </a:r>
          </a:p>
        </p:txBody>
      </p:sp>
      <p:pic>
        <p:nvPicPr>
          <p:cNvPr id="6" name="Picture 5">
            <a:extLst>
              <a:ext uri="{FF2B5EF4-FFF2-40B4-BE49-F238E27FC236}">
                <a16:creationId xmlns:a16="http://schemas.microsoft.com/office/drawing/2014/main" id="{7CEE565C-DBA7-DE3A-BFD0-D99BDC1F35A4}"/>
              </a:ext>
            </a:extLst>
          </p:cNvPr>
          <p:cNvPicPr>
            <a:picLocks noChangeAspect="1"/>
          </p:cNvPicPr>
          <p:nvPr/>
        </p:nvPicPr>
        <p:blipFill>
          <a:blip r:embed="rId3"/>
          <a:stretch>
            <a:fillRect/>
          </a:stretch>
        </p:blipFill>
        <p:spPr>
          <a:xfrm>
            <a:off x="269422" y="1531257"/>
            <a:ext cx="2778579" cy="2583543"/>
          </a:xfrm>
          <a:prstGeom prst="rect">
            <a:avLst/>
          </a:prstGeom>
        </p:spPr>
      </p:pic>
      <p:pic>
        <p:nvPicPr>
          <p:cNvPr id="8" name="Picture 7">
            <a:extLst>
              <a:ext uri="{FF2B5EF4-FFF2-40B4-BE49-F238E27FC236}">
                <a16:creationId xmlns:a16="http://schemas.microsoft.com/office/drawing/2014/main" id="{85542581-0108-878C-5404-67E32453A6A0}"/>
              </a:ext>
            </a:extLst>
          </p:cNvPr>
          <p:cNvPicPr>
            <a:picLocks noChangeAspect="1"/>
          </p:cNvPicPr>
          <p:nvPr/>
        </p:nvPicPr>
        <p:blipFill>
          <a:blip r:embed="rId4"/>
          <a:stretch>
            <a:fillRect/>
          </a:stretch>
        </p:blipFill>
        <p:spPr>
          <a:xfrm>
            <a:off x="4384221" y="3254828"/>
            <a:ext cx="3181350" cy="3396343"/>
          </a:xfrm>
          <a:prstGeom prst="rect">
            <a:avLst/>
          </a:prstGeom>
        </p:spPr>
      </p:pic>
      <p:pic>
        <p:nvPicPr>
          <p:cNvPr id="10" name="Picture 9">
            <a:extLst>
              <a:ext uri="{FF2B5EF4-FFF2-40B4-BE49-F238E27FC236}">
                <a16:creationId xmlns:a16="http://schemas.microsoft.com/office/drawing/2014/main" id="{71DC94D4-EAC0-339B-6DA8-2C3253D4C30D}"/>
              </a:ext>
            </a:extLst>
          </p:cNvPr>
          <p:cNvPicPr>
            <a:picLocks noChangeAspect="1"/>
          </p:cNvPicPr>
          <p:nvPr/>
        </p:nvPicPr>
        <p:blipFill>
          <a:blip r:embed="rId5"/>
          <a:stretch>
            <a:fillRect/>
          </a:stretch>
        </p:blipFill>
        <p:spPr>
          <a:xfrm>
            <a:off x="8901791" y="1197428"/>
            <a:ext cx="2702379" cy="3058886"/>
          </a:xfrm>
          <a:prstGeom prst="rect">
            <a:avLst/>
          </a:prstGeom>
        </p:spPr>
      </p:pic>
      <p:sp>
        <p:nvSpPr>
          <p:cNvPr id="2" name="Rectangle 1">
            <a:extLst>
              <a:ext uri="{FF2B5EF4-FFF2-40B4-BE49-F238E27FC236}">
                <a16:creationId xmlns:a16="http://schemas.microsoft.com/office/drawing/2014/main" id="{C1023E6C-B693-DD39-C5F2-4DB24AC99CF4}"/>
              </a:ext>
            </a:extLst>
          </p:cNvPr>
          <p:cNvSpPr/>
          <p:nvPr/>
        </p:nvSpPr>
        <p:spPr>
          <a:xfrm>
            <a:off x="0" y="4261062"/>
            <a:ext cx="4154920" cy="923330"/>
          </a:xfrm>
          <a:prstGeom prst="rect">
            <a:avLst/>
          </a:prstGeom>
          <a:noFill/>
        </p:spPr>
        <p:txBody>
          <a:bodyPr wrap="none" lIns="91440" tIns="45720" rIns="91440" bIns="45720">
            <a:spAutoFit/>
          </a:bodyPr>
          <a:lstStyle/>
          <a:p>
            <a:pPr algn="ctr"/>
            <a:r>
              <a:rPr lang="en-US" sz="5400" b="1" dirty="0">
                <a:ln w="0"/>
                <a:effectLst>
                  <a:outerShdw blurRad="38100" dist="19050" dir="2700000" algn="tl" rotWithShape="0">
                    <a:schemeClr val="dk1">
                      <a:alpha val="40000"/>
                    </a:schemeClr>
                  </a:outerShdw>
                </a:effectLst>
              </a:rPr>
              <a:t>Spotted Laurel</a:t>
            </a:r>
          </a:p>
        </p:txBody>
      </p:sp>
      <p:sp>
        <p:nvSpPr>
          <p:cNvPr id="3" name="Rectangle 2">
            <a:extLst>
              <a:ext uri="{FF2B5EF4-FFF2-40B4-BE49-F238E27FC236}">
                <a16:creationId xmlns:a16="http://schemas.microsoft.com/office/drawing/2014/main" id="{DC227235-59D3-5167-2D23-978BF7D1440E}"/>
              </a:ext>
            </a:extLst>
          </p:cNvPr>
          <p:cNvSpPr/>
          <p:nvPr/>
        </p:nvSpPr>
        <p:spPr>
          <a:xfrm>
            <a:off x="4085115" y="2043103"/>
            <a:ext cx="3779561" cy="923330"/>
          </a:xfrm>
          <a:prstGeom prst="rect">
            <a:avLst/>
          </a:prstGeom>
          <a:noFill/>
        </p:spPr>
        <p:txBody>
          <a:bodyPr wrap="none" lIns="91440" tIns="45720" rIns="91440" bIns="45720">
            <a:spAutoFit/>
          </a:bodyPr>
          <a:lstStyle/>
          <a:p>
            <a:pPr algn="ctr"/>
            <a:r>
              <a:rPr lang="en-US" sz="5400" b="1" dirty="0">
                <a:ln w="0"/>
                <a:effectLst>
                  <a:outerShdw blurRad="38100" dist="19050" dir="2700000" algn="tl" rotWithShape="0">
                    <a:schemeClr val="dk1">
                      <a:alpha val="40000"/>
                    </a:schemeClr>
                  </a:outerShdw>
                </a:effectLst>
              </a:rPr>
              <a:t>Wildlife Pond</a:t>
            </a:r>
            <a:endParaRPr lang="en-US" sz="5400" b="1"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65E6ED1F-6DBC-60A7-3362-360F2B6E752C}"/>
              </a:ext>
            </a:extLst>
          </p:cNvPr>
          <p:cNvSpPr/>
          <p:nvPr/>
        </p:nvSpPr>
        <p:spPr>
          <a:xfrm>
            <a:off x="8552963" y="4582816"/>
            <a:ext cx="3400033" cy="1754326"/>
          </a:xfrm>
          <a:prstGeom prst="rect">
            <a:avLst/>
          </a:prstGeom>
          <a:noFill/>
        </p:spPr>
        <p:txBody>
          <a:bodyPr wrap="none" lIns="91440" tIns="45720" rIns="91440" bIns="45720">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Hydrangea </a:t>
            </a:r>
          </a:p>
          <a:p>
            <a:pPr algn="ctr"/>
            <a:r>
              <a:rPr lang="en-US" sz="5400" b="1" cap="none" spc="0" dirty="0">
                <a:ln w="0"/>
                <a:solidFill>
                  <a:schemeClr val="tx1"/>
                </a:solidFill>
                <a:effectLst>
                  <a:outerShdw blurRad="38100" dist="19050" dir="2700000" algn="tl" rotWithShape="0">
                    <a:schemeClr val="dk1">
                      <a:alpha val="40000"/>
                    </a:schemeClr>
                  </a:outerShdw>
                </a:effectLst>
              </a:rPr>
              <a:t>macrophylla</a:t>
            </a:r>
          </a:p>
        </p:txBody>
      </p:sp>
    </p:spTree>
    <p:extLst>
      <p:ext uri="{BB962C8B-B14F-4D97-AF65-F5344CB8AC3E}">
        <p14:creationId xmlns:p14="http://schemas.microsoft.com/office/powerpoint/2010/main" val="1824881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4F0F04F-75DD-E3D7-0682-7E5396F17324}"/>
              </a:ext>
            </a:extLst>
          </p:cNvPr>
          <p:cNvPicPr>
            <a:picLocks noChangeAspect="1"/>
          </p:cNvPicPr>
          <p:nvPr/>
        </p:nvPicPr>
        <p:blipFill>
          <a:blip r:embed="rId2"/>
          <a:srcRect b="27554"/>
          <a:stretch>
            <a:fillRect/>
          </a:stretch>
        </p:blipFill>
        <p:spPr>
          <a:xfrm>
            <a:off x="247650" y="141514"/>
            <a:ext cx="3486150" cy="2547257"/>
          </a:xfrm>
          <a:prstGeom prst="rect">
            <a:avLst/>
          </a:prstGeom>
        </p:spPr>
      </p:pic>
      <p:pic>
        <p:nvPicPr>
          <p:cNvPr id="9" name="Picture 8">
            <a:extLst>
              <a:ext uri="{FF2B5EF4-FFF2-40B4-BE49-F238E27FC236}">
                <a16:creationId xmlns:a16="http://schemas.microsoft.com/office/drawing/2014/main" id="{D403BC61-152E-E69A-3376-1EE8D51528D1}"/>
              </a:ext>
            </a:extLst>
          </p:cNvPr>
          <p:cNvPicPr>
            <a:picLocks noChangeAspect="1"/>
          </p:cNvPicPr>
          <p:nvPr/>
        </p:nvPicPr>
        <p:blipFill>
          <a:blip r:embed="rId3"/>
          <a:srcRect l="25450" t="20794" r="26931" b="42063"/>
          <a:stretch>
            <a:fillRect/>
          </a:stretch>
        </p:blipFill>
        <p:spPr>
          <a:xfrm>
            <a:off x="4918982" y="1706598"/>
            <a:ext cx="2449287" cy="2547257"/>
          </a:xfrm>
          <a:prstGeom prst="rect">
            <a:avLst/>
          </a:prstGeom>
        </p:spPr>
      </p:pic>
      <p:pic>
        <p:nvPicPr>
          <p:cNvPr id="11" name="Picture 10">
            <a:extLst>
              <a:ext uri="{FF2B5EF4-FFF2-40B4-BE49-F238E27FC236}">
                <a16:creationId xmlns:a16="http://schemas.microsoft.com/office/drawing/2014/main" id="{B05953B9-9C0B-74E1-5AFD-B51686598917}"/>
              </a:ext>
            </a:extLst>
          </p:cNvPr>
          <p:cNvPicPr>
            <a:picLocks noChangeAspect="1"/>
          </p:cNvPicPr>
          <p:nvPr/>
        </p:nvPicPr>
        <p:blipFill>
          <a:blip r:embed="rId4"/>
          <a:srcRect b="23649"/>
          <a:stretch>
            <a:fillRect/>
          </a:stretch>
        </p:blipFill>
        <p:spPr>
          <a:xfrm>
            <a:off x="9184822" y="141513"/>
            <a:ext cx="2502192" cy="2547257"/>
          </a:xfrm>
          <a:prstGeom prst="rect">
            <a:avLst/>
          </a:prstGeom>
        </p:spPr>
      </p:pic>
      <p:pic>
        <p:nvPicPr>
          <p:cNvPr id="13" name="Picture 12">
            <a:extLst>
              <a:ext uri="{FF2B5EF4-FFF2-40B4-BE49-F238E27FC236}">
                <a16:creationId xmlns:a16="http://schemas.microsoft.com/office/drawing/2014/main" id="{132A5895-5232-DD71-96B3-372BB10F09D8}"/>
              </a:ext>
            </a:extLst>
          </p:cNvPr>
          <p:cNvPicPr>
            <a:picLocks noChangeAspect="1"/>
          </p:cNvPicPr>
          <p:nvPr/>
        </p:nvPicPr>
        <p:blipFill>
          <a:blip r:embed="rId5"/>
          <a:stretch>
            <a:fillRect/>
          </a:stretch>
        </p:blipFill>
        <p:spPr>
          <a:xfrm>
            <a:off x="316520" y="4060371"/>
            <a:ext cx="3348410" cy="2111829"/>
          </a:xfrm>
          <a:prstGeom prst="rect">
            <a:avLst/>
          </a:prstGeom>
        </p:spPr>
      </p:pic>
      <p:pic>
        <p:nvPicPr>
          <p:cNvPr id="15" name="Picture 14">
            <a:extLst>
              <a:ext uri="{FF2B5EF4-FFF2-40B4-BE49-F238E27FC236}">
                <a16:creationId xmlns:a16="http://schemas.microsoft.com/office/drawing/2014/main" id="{3C967DD2-71F2-84EE-0FE0-85494A2EBE87}"/>
              </a:ext>
            </a:extLst>
          </p:cNvPr>
          <p:cNvPicPr>
            <a:picLocks noChangeAspect="1"/>
          </p:cNvPicPr>
          <p:nvPr/>
        </p:nvPicPr>
        <p:blipFill>
          <a:blip r:embed="rId6"/>
          <a:stretch>
            <a:fillRect/>
          </a:stretch>
        </p:blipFill>
        <p:spPr>
          <a:xfrm>
            <a:off x="8869136" y="3483430"/>
            <a:ext cx="2571750" cy="2688770"/>
          </a:xfrm>
          <a:prstGeom prst="rect">
            <a:avLst/>
          </a:prstGeom>
        </p:spPr>
      </p:pic>
      <p:sp>
        <p:nvSpPr>
          <p:cNvPr id="2" name="Rectangle 1">
            <a:extLst>
              <a:ext uri="{FF2B5EF4-FFF2-40B4-BE49-F238E27FC236}">
                <a16:creationId xmlns:a16="http://schemas.microsoft.com/office/drawing/2014/main" id="{82676FD8-02C2-B0B2-2BF8-F94F61263B88}"/>
              </a:ext>
            </a:extLst>
          </p:cNvPr>
          <p:cNvSpPr/>
          <p:nvPr/>
        </p:nvSpPr>
        <p:spPr>
          <a:xfrm>
            <a:off x="-24137" y="2613821"/>
            <a:ext cx="4192686" cy="1446550"/>
          </a:xfrm>
          <a:prstGeom prst="rect">
            <a:avLst/>
          </a:prstGeom>
          <a:noFill/>
        </p:spPr>
        <p:txBody>
          <a:bodyPr wrap="none" lIns="91440" tIns="45720" rIns="91440" bIns="45720">
            <a:spAutoFit/>
          </a:bodyPr>
          <a:lstStyle/>
          <a:p>
            <a:pPr algn="ctr"/>
            <a:r>
              <a:rPr lang="en-US" sz="4400" b="1" cap="none" spc="0" dirty="0" err="1">
                <a:ln w="0"/>
                <a:solidFill>
                  <a:schemeClr val="tx1"/>
                </a:solidFill>
                <a:effectLst>
                  <a:outerShdw blurRad="38100" dist="19050" dir="2700000" algn="tl" rotWithShape="0">
                    <a:schemeClr val="dk1">
                      <a:alpha val="40000"/>
                    </a:schemeClr>
                  </a:outerShdw>
                </a:effectLst>
              </a:rPr>
              <a:t>Gunnera</a:t>
            </a:r>
            <a:r>
              <a:rPr lang="en-US" sz="4400" b="1" cap="none" spc="0" dirty="0">
                <a:ln w="0"/>
                <a:solidFill>
                  <a:schemeClr val="tx1"/>
                </a:solidFill>
                <a:effectLst>
                  <a:outerShdw blurRad="38100" dist="19050" dir="2700000" algn="tl" rotWithShape="0">
                    <a:schemeClr val="dk1">
                      <a:alpha val="40000"/>
                    </a:schemeClr>
                  </a:outerShdw>
                </a:effectLst>
              </a:rPr>
              <a:t> </a:t>
            </a:r>
            <a:r>
              <a:rPr lang="en-US" sz="4400" b="1" cap="none" spc="0" dirty="0" err="1">
                <a:ln w="0"/>
                <a:solidFill>
                  <a:schemeClr val="tx1"/>
                </a:solidFill>
                <a:effectLst>
                  <a:outerShdw blurRad="38100" dist="19050" dir="2700000" algn="tl" rotWithShape="0">
                    <a:schemeClr val="dk1">
                      <a:alpha val="40000"/>
                    </a:schemeClr>
                  </a:outerShdw>
                </a:effectLst>
              </a:rPr>
              <a:t>Manicata</a:t>
            </a:r>
            <a:endParaRPr lang="en-US" sz="4400" b="1" cap="none" spc="0" dirty="0">
              <a:ln w="0"/>
              <a:solidFill>
                <a:schemeClr val="tx1"/>
              </a:solidFill>
              <a:effectLst>
                <a:outerShdw blurRad="38100" dist="19050" dir="2700000" algn="tl" rotWithShape="0">
                  <a:schemeClr val="dk1">
                    <a:alpha val="40000"/>
                  </a:schemeClr>
                </a:outerShdw>
              </a:effectLst>
            </a:endParaRPr>
          </a:p>
          <a:p>
            <a:pPr algn="ctr"/>
            <a:r>
              <a:rPr lang="en-US" sz="4400" b="1" dirty="0">
                <a:ln w="0"/>
                <a:effectLst>
                  <a:outerShdw blurRad="38100" dist="19050" dir="2700000" algn="tl" rotWithShape="0">
                    <a:schemeClr val="dk1">
                      <a:alpha val="40000"/>
                    </a:schemeClr>
                  </a:outerShdw>
                </a:effectLst>
              </a:rPr>
              <a:t>Giant rhubarb</a:t>
            </a:r>
            <a:endParaRPr lang="en-US" sz="4400" b="1" cap="none" spc="0" dirty="0">
              <a:ln w="0"/>
              <a:solidFill>
                <a:schemeClr val="tx1"/>
              </a:solidFill>
              <a:effectLst>
                <a:outerShdw blurRad="38100" dist="19050" dir="2700000" algn="tl" rotWithShape="0">
                  <a:schemeClr val="dk1">
                    <a:alpha val="40000"/>
                  </a:schemeClr>
                </a:outerShdw>
              </a:effectLst>
            </a:endParaRPr>
          </a:p>
        </p:txBody>
      </p:sp>
      <p:sp>
        <p:nvSpPr>
          <p:cNvPr id="3" name="Rectangle 2">
            <a:extLst>
              <a:ext uri="{FF2B5EF4-FFF2-40B4-BE49-F238E27FC236}">
                <a16:creationId xmlns:a16="http://schemas.microsoft.com/office/drawing/2014/main" id="{16E9A4C0-452B-4D25-56B3-3D29770ACD10}"/>
              </a:ext>
            </a:extLst>
          </p:cNvPr>
          <p:cNvSpPr/>
          <p:nvPr/>
        </p:nvSpPr>
        <p:spPr>
          <a:xfrm>
            <a:off x="4134145" y="4214175"/>
            <a:ext cx="4135939" cy="769441"/>
          </a:xfrm>
          <a:prstGeom prst="rect">
            <a:avLst/>
          </a:prstGeom>
          <a:noFill/>
        </p:spPr>
        <p:txBody>
          <a:bodyPr wrap="none" lIns="91440" tIns="45720" rIns="91440" bIns="45720">
            <a:spAutoFit/>
          </a:bodyPr>
          <a:lstStyle/>
          <a:p>
            <a:pPr algn="ctr"/>
            <a:r>
              <a:rPr lang="en-US" sz="4400" b="1" cap="none" spc="0" dirty="0">
                <a:ln w="0"/>
                <a:solidFill>
                  <a:schemeClr val="tx1"/>
                </a:solidFill>
                <a:effectLst>
                  <a:outerShdw blurRad="38100" dist="19050" dir="2700000" algn="tl" rotWithShape="0">
                    <a:schemeClr val="dk1">
                      <a:alpha val="40000"/>
                    </a:schemeClr>
                  </a:outerShdw>
                </a:effectLst>
              </a:rPr>
              <a:t>Hemerocallis fulva</a:t>
            </a:r>
          </a:p>
        </p:txBody>
      </p:sp>
      <p:sp>
        <p:nvSpPr>
          <p:cNvPr id="4" name="Rectangle 3">
            <a:extLst>
              <a:ext uri="{FF2B5EF4-FFF2-40B4-BE49-F238E27FC236}">
                <a16:creationId xmlns:a16="http://schemas.microsoft.com/office/drawing/2014/main" id="{806847A4-AE9D-C26B-373D-5022E4FEED00}"/>
              </a:ext>
            </a:extLst>
          </p:cNvPr>
          <p:cNvSpPr/>
          <p:nvPr/>
        </p:nvSpPr>
        <p:spPr>
          <a:xfrm>
            <a:off x="7095211" y="578096"/>
            <a:ext cx="2089611" cy="923330"/>
          </a:xfrm>
          <a:prstGeom prst="rect">
            <a:avLst/>
          </a:prstGeom>
          <a:noFill/>
        </p:spPr>
        <p:txBody>
          <a:bodyPr wrap="none" lIns="91440" tIns="45720" rIns="91440" bIns="45720">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Fuchsia</a:t>
            </a:r>
          </a:p>
        </p:txBody>
      </p:sp>
      <p:sp>
        <p:nvSpPr>
          <p:cNvPr id="5" name="Rectangle 4">
            <a:extLst>
              <a:ext uri="{FF2B5EF4-FFF2-40B4-BE49-F238E27FC236}">
                <a16:creationId xmlns:a16="http://schemas.microsoft.com/office/drawing/2014/main" id="{87393F22-B391-EDD2-09D5-1ED8E0A65DB9}"/>
              </a:ext>
            </a:extLst>
          </p:cNvPr>
          <p:cNvSpPr/>
          <p:nvPr/>
        </p:nvSpPr>
        <p:spPr>
          <a:xfrm>
            <a:off x="2498353" y="6106283"/>
            <a:ext cx="2802370" cy="923330"/>
          </a:xfrm>
          <a:prstGeom prst="rect">
            <a:avLst/>
          </a:prstGeom>
          <a:noFill/>
        </p:spPr>
        <p:txBody>
          <a:bodyPr wrap="none" lIns="91440" tIns="45720" rIns="91440" bIns="45720">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Cranesbill</a:t>
            </a:r>
          </a:p>
        </p:txBody>
      </p:sp>
      <p:sp>
        <p:nvSpPr>
          <p:cNvPr id="6" name="Rectangle 5">
            <a:extLst>
              <a:ext uri="{FF2B5EF4-FFF2-40B4-BE49-F238E27FC236}">
                <a16:creationId xmlns:a16="http://schemas.microsoft.com/office/drawing/2014/main" id="{4A03767B-E655-2815-C46F-F7847DCFD3ED}"/>
              </a:ext>
            </a:extLst>
          </p:cNvPr>
          <p:cNvSpPr/>
          <p:nvPr/>
        </p:nvSpPr>
        <p:spPr>
          <a:xfrm>
            <a:off x="7687509" y="5965219"/>
            <a:ext cx="1929759" cy="923330"/>
          </a:xfrm>
          <a:prstGeom prst="rect">
            <a:avLst/>
          </a:prstGeom>
          <a:noFill/>
        </p:spPr>
        <p:txBody>
          <a:bodyPr wrap="none" lIns="91440" tIns="45720" rIns="91440" bIns="45720">
            <a:spAutoFit/>
          </a:bodyPr>
          <a:lstStyle/>
          <a:p>
            <a:pPr algn="ctr"/>
            <a:r>
              <a:rPr lang="en-US" sz="5400" b="1" cap="none" spc="0" dirty="0">
                <a:ln w="0"/>
                <a:solidFill>
                  <a:schemeClr val="tx1"/>
                </a:solidFill>
                <a:effectLst>
                  <a:outerShdw blurRad="38100" dist="19050" dir="2700000" algn="tl" rotWithShape="0">
                    <a:schemeClr val="dk1">
                      <a:alpha val="40000"/>
                    </a:schemeClr>
                  </a:outerShdw>
                </a:effectLst>
              </a:rPr>
              <a:t>Tutsan</a:t>
            </a:r>
          </a:p>
        </p:txBody>
      </p:sp>
    </p:spTree>
    <p:extLst>
      <p:ext uri="{BB962C8B-B14F-4D97-AF65-F5344CB8AC3E}">
        <p14:creationId xmlns:p14="http://schemas.microsoft.com/office/powerpoint/2010/main" val="3052114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5E1A2F-FE4A-EC4D-CE91-CBDB9282F09C}"/>
              </a:ext>
            </a:extLst>
          </p:cNvPr>
          <p:cNvSpPr txBox="1"/>
          <p:nvPr/>
        </p:nvSpPr>
        <p:spPr>
          <a:xfrm>
            <a:off x="3265715" y="1792495"/>
            <a:ext cx="5595258" cy="3416320"/>
          </a:xfrm>
          <a:prstGeom prst="rect">
            <a:avLst/>
          </a:prstGeom>
          <a:noFill/>
        </p:spPr>
        <p:txBody>
          <a:bodyPr wrap="square" rtlCol="0">
            <a:spAutoFit/>
          </a:bodyPr>
          <a:lstStyle/>
          <a:p>
            <a:r>
              <a:rPr lang="en-US" dirty="0">
                <a:latin typeface="Arial Rounded MT Bold" panose="020F0704030504030204" pitchFamily="34" charset="0"/>
              </a:rPr>
              <a:t>Unfortunately, while exploring Brynmill Park, I noticed some litter that had been left behind and dumped next to the bins. Seeing this was disappointing, as the park is a beautiful natural space that should be looked after and respected.</a:t>
            </a:r>
          </a:p>
          <a:p>
            <a:endParaRPr lang="en-US" dirty="0">
              <a:latin typeface="Arial Rounded MT Bold" panose="020F0704030504030204" pitchFamily="34" charset="0"/>
            </a:endParaRPr>
          </a:p>
          <a:p>
            <a:r>
              <a:rPr lang="en-US" dirty="0">
                <a:latin typeface="Arial Rounded MT Bold" panose="020F0704030504030204" pitchFamily="34" charset="0"/>
              </a:rPr>
              <a:t>Although this was a negative part of my experience, it also reminded me of the importance of protecting and caring for local outdoor spaces so that everyone can continue to enjoy the</a:t>
            </a:r>
            <a:endParaRPr lang="en-GB" dirty="0">
              <a:latin typeface="Arial Rounded MT Bold" panose="020F0704030504030204" pitchFamily="34" charset="0"/>
            </a:endParaRPr>
          </a:p>
        </p:txBody>
      </p:sp>
      <p:pic>
        <p:nvPicPr>
          <p:cNvPr id="6" name="Picture 5">
            <a:extLst>
              <a:ext uri="{FF2B5EF4-FFF2-40B4-BE49-F238E27FC236}">
                <a16:creationId xmlns:a16="http://schemas.microsoft.com/office/drawing/2014/main" id="{341281C8-8F1B-5E87-ADCB-BD26F6E139BB}"/>
              </a:ext>
            </a:extLst>
          </p:cNvPr>
          <p:cNvPicPr>
            <a:picLocks noChangeAspect="1"/>
          </p:cNvPicPr>
          <p:nvPr/>
        </p:nvPicPr>
        <p:blipFill>
          <a:blip r:embed="rId2"/>
          <a:stretch>
            <a:fillRect/>
          </a:stretch>
        </p:blipFill>
        <p:spPr>
          <a:xfrm>
            <a:off x="323851" y="239486"/>
            <a:ext cx="2843893" cy="3015343"/>
          </a:xfrm>
          <a:prstGeom prst="rect">
            <a:avLst/>
          </a:prstGeom>
        </p:spPr>
      </p:pic>
      <p:pic>
        <p:nvPicPr>
          <p:cNvPr id="8" name="Picture 7">
            <a:extLst>
              <a:ext uri="{FF2B5EF4-FFF2-40B4-BE49-F238E27FC236}">
                <a16:creationId xmlns:a16="http://schemas.microsoft.com/office/drawing/2014/main" id="{383AAE6E-06A1-B948-45FF-A4CEE359D750}"/>
              </a:ext>
            </a:extLst>
          </p:cNvPr>
          <p:cNvPicPr>
            <a:picLocks noChangeAspect="1"/>
          </p:cNvPicPr>
          <p:nvPr/>
        </p:nvPicPr>
        <p:blipFill>
          <a:blip r:embed="rId3"/>
          <a:srcRect l="22487" t="16984" r="14021" b="42539"/>
          <a:stretch>
            <a:fillRect/>
          </a:stretch>
        </p:blipFill>
        <p:spPr>
          <a:xfrm>
            <a:off x="8926286" y="3886200"/>
            <a:ext cx="3112035" cy="2645230"/>
          </a:xfrm>
          <a:prstGeom prst="rect">
            <a:avLst/>
          </a:prstGeom>
        </p:spPr>
      </p:pic>
      <p:pic>
        <p:nvPicPr>
          <p:cNvPr id="10" name="Picture 9">
            <a:extLst>
              <a:ext uri="{FF2B5EF4-FFF2-40B4-BE49-F238E27FC236}">
                <a16:creationId xmlns:a16="http://schemas.microsoft.com/office/drawing/2014/main" id="{71E75457-3E19-225E-7106-1981623295C7}"/>
              </a:ext>
            </a:extLst>
          </p:cNvPr>
          <p:cNvPicPr>
            <a:picLocks noChangeAspect="1"/>
          </p:cNvPicPr>
          <p:nvPr/>
        </p:nvPicPr>
        <p:blipFill>
          <a:blip r:embed="rId4"/>
          <a:srcRect l="4286" t="7302" r="4762" b="6826"/>
          <a:stretch>
            <a:fillRect/>
          </a:stretch>
        </p:blipFill>
        <p:spPr>
          <a:xfrm>
            <a:off x="9258298" y="117440"/>
            <a:ext cx="2609851" cy="2464100"/>
          </a:xfrm>
          <a:prstGeom prst="rect">
            <a:avLst/>
          </a:prstGeom>
        </p:spPr>
      </p:pic>
      <p:pic>
        <p:nvPicPr>
          <p:cNvPr id="12" name="Picture 11">
            <a:extLst>
              <a:ext uri="{FF2B5EF4-FFF2-40B4-BE49-F238E27FC236}">
                <a16:creationId xmlns:a16="http://schemas.microsoft.com/office/drawing/2014/main" id="{F9CF689B-EB34-4985-E204-2745066F1670}"/>
              </a:ext>
            </a:extLst>
          </p:cNvPr>
          <p:cNvPicPr>
            <a:picLocks noChangeAspect="1"/>
          </p:cNvPicPr>
          <p:nvPr/>
        </p:nvPicPr>
        <p:blipFill>
          <a:blip r:embed="rId5"/>
          <a:stretch>
            <a:fillRect/>
          </a:stretch>
        </p:blipFill>
        <p:spPr>
          <a:xfrm>
            <a:off x="487140" y="4150180"/>
            <a:ext cx="2381250" cy="2381250"/>
          </a:xfrm>
          <a:prstGeom prst="rect">
            <a:avLst/>
          </a:prstGeom>
        </p:spPr>
      </p:pic>
    </p:spTree>
    <p:extLst>
      <p:ext uri="{BB962C8B-B14F-4D97-AF65-F5344CB8AC3E}">
        <p14:creationId xmlns:p14="http://schemas.microsoft.com/office/powerpoint/2010/main" val="3201760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D0BECE-93B0-92CD-AA9E-9CDDCB51040A}"/>
              </a:ext>
            </a:extLst>
          </p:cNvPr>
          <p:cNvPicPr>
            <a:picLocks noChangeAspect="1"/>
          </p:cNvPicPr>
          <p:nvPr/>
        </p:nvPicPr>
        <p:blipFill>
          <a:blip r:embed="rId2"/>
          <a:stretch>
            <a:fillRect/>
          </a:stretch>
        </p:blipFill>
        <p:spPr>
          <a:xfrm>
            <a:off x="323850" y="293914"/>
            <a:ext cx="3259190" cy="2514601"/>
          </a:xfrm>
          <a:prstGeom prst="rect">
            <a:avLst/>
          </a:prstGeom>
        </p:spPr>
      </p:pic>
      <p:pic>
        <p:nvPicPr>
          <p:cNvPr id="7" name="Picture 6">
            <a:extLst>
              <a:ext uri="{FF2B5EF4-FFF2-40B4-BE49-F238E27FC236}">
                <a16:creationId xmlns:a16="http://schemas.microsoft.com/office/drawing/2014/main" id="{FE171DE2-A984-647D-CF3F-4A78817EED22}"/>
              </a:ext>
            </a:extLst>
          </p:cNvPr>
          <p:cNvPicPr>
            <a:picLocks noChangeAspect="1"/>
          </p:cNvPicPr>
          <p:nvPr/>
        </p:nvPicPr>
        <p:blipFill>
          <a:blip r:embed="rId3"/>
          <a:srcRect b="23670"/>
          <a:stretch>
            <a:fillRect/>
          </a:stretch>
        </p:blipFill>
        <p:spPr>
          <a:xfrm>
            <a:off x="149679" y="3429000"/>
            <a:ext cx="2898319" cy="3015345"/>
          </a:xfrm>
          <a:prstGeom prst="rect">
            <a:avLst/>
          </a:prstGeom>
        </p:spPr>
      </p:pic>
      <p:pic>
        <p:nvPicPr>
          <p:cNvPr id="9" name="Picture 8">
            <a:extLst>
              <a:ext uri="{FF2B5EF4-FFF2-40B4-BE49-F238E27FC236}">
                <a16:creationId xmlns:a16="http://schemas.microsoft.com/office/drawing/2014/main" id="{10176998-9690-DBCC-ABEA-C43F5CBBCD6F}"/>
              </a:ext>
            </a:extLst>
          </p:cNvPr>
          <p:cNvPicPr>
            <a:picLocks noChangeAspect="1"/>
          </p:cNvPicPr>
          <p:nvPr/>
        </p:nvPicPr>
        <p:blipFill>
          <a:blip r:embed="rId4"/>
          <a:stretch>
            <a:fillRect/>
          </a:stretch>
        </p:blipFill>
        <p:spPr>
          <a:xfrm>
            <a:off x="9220201" y="187741"/>
            <a:ext cx="2724150" cy="3000829"/>
          </a:xfrm>
          <a:prstGeom prst="rect">
            <a:avLst/>
          </a:prstGeom>
        </p:spPr>
      </p:pic>
      <p:pic>
        <p:nvPicPr>
          <p:cNvPr id="11" name="Picture 10">
            <a:extLst>
              <a:ext uri="{FF2B5EF4-FFF2-40B4-BE49-F238E27FC236}">
                <a16:creationId xmlns:a16="http://schemas.microsoft.com/office/drawing/2014/main" id="{A6D6D450-01AF-4181-02EA-91F0AF363AC7}"/>
              </a:ext>
            </a:extLst>
          </p:cNvPr>
          <p:cNvPicPr>
            <a:picLocks noChangeAspect="1"/>
          </p:cNvPicPr>
          <p:nvPr/>
        </p:nvPicPr>
        <p:blipFill>
          <a:blip r:embed="rId5"/>
          <a:srcRect t="22073" r="60168" b="17210"/>
          <a:stretch>
            <a:fillRect/>
          </a:stretch>
        </p:blipFill>
        <p:spPr>
          <a:xfrm>
            <a:off x="4490357" y="76200"/>
            <a:ext cx="3137806" cy="2514600"/>
          </a:xfrm>
          <a:prstGeom prst="rect">
            <a:avLst/>
          </a:prstGeom>
        </p:spPr>
      </p:pic>
      <p:pic>
        <p:nvPicPr>
          <p:cNvPr id="13" name="Picture 12">
            <a:extLst>
              <a:ext uri="{FF2B5EF4-FFF2-40B4-BE49-F238E27FC236}">
                <a16:creationId xmlns:a16="http://schemas.microsoft.com/office/drawing/2014/main" id="{6501D047-828D-E709-40D0-D7A53073A661}"/>
              </a:ext>
            </a:extLst>
          </p:cNvPr>
          <p:cNvPicPr>
            <a:picLocks noChangeAspect="1"/>
          </p:cNvPicPr>
          <p:nvPr/>
        </p:nvPicPr>
        <p:blipFill>
          <a:blip r:embed="rId6"/>
          <a:stretch>
            <a:fillRect/>
          </a:stretch>
        </p:blipFill>
        <p:spPr>
          <a:xfrm>
            <a:off x="8958942" y="3788229"/>
            <a:ext cx="3083379" cy="2656116"/>
          </a:xfrm>
          <a:prstGeom prst="rect">
            <a:avLst/>
          </a:prstGeom>
        </p:spPr>
      </p:pic>
      <p:sp>
        <p:nvSpPr>
          <p:cNvPr id="14" name="TextBox 13">
            <a:extLst>
              <a:ext uri="{FF2B5EF4-FFF2-40B4-BE49-F238E27FC236}">
                <a16:creationId xmlns:a16="http://schemas.microsoft.com/office/drawing/2014/main" id="{E33DADF2-FA8B-D396-DF0B-BB199C903121}"/>
              </a:ext>
            </a:extLst>
          </p:cNvPr>
          <p:cNvSpPr txBox="1"/>
          <p:nvPr/>
        </p:nvSpPr>
        <p:spPr>
          <a:xfrm>
            <a:off x="3313338" y="3188570"/>
            <a:ext cx="5491843" cy="3416320"/>
          </a:xfrm>
          <a:prstGeom prst="rect">
            <a:avLst/>
          </a:prstGeom>
          <a:noFill/>
        </p:spPr>
        <p:txBody>
          <a:bodyPr wrap="square" rtlCol="0">
            <a:spAutoFit/>
          </a:bodyPr>
          <a:lstStyle/>
          <a:p>
            <a:r>
              <a:rPr lang="en-US" dirty="0">
                <a:latin typeface="Arial Rounded MT Bold" panose="020F0704030504030204" pitchFamily="34" charset="0"/>
              </a:rPr>
              <a:t>While exploring Brynmill Park, I noticed that although there were many beautiful areas filled with healthy plants, flowers, and greenery, there were also some sections that looked less cared for. I spotted areas where some of the plants appeared to be dying or where the surroundings looked slightly unkept and neglected. It was a contrast to the more </a:t>
            </a:r>
            <a:r>
              <a:rPr lang="en-US" dirty="0" err="1">
                <a:latin typeface="Arial Rounded MT Bold" panose="020F0704030504030204" pitchFamily="34" charset="0"/>
              </a:rPr>
              <a:t>colourful</a:t>
            </a:r>
            <a:r>
              <a:rPr lang="en-US" dirty="0">
                <a:latin typeface="Arial Rounded MT Bold" panose="020F0704030504030204" pitchFamily="34" charset="0"/>
              </a:rPr>
              <a:t> and well-maintained parts of the park that I had seen. Seeing these areas made me think about how much care and attention natural spaces need to stay healthy.</a:t>
            </a:r>
            <a:endParaRPr lang="en-GB" dirty="0">
              <a:latin typeface="Arial Rounded MT Bold" panose="020F0704030504030204" pitchFamily="34" charset="0"/>
            </a:endParaRPr>
          </a:p>
        </p:txBody>
      </p:sp>
    </p:spTree>
    <p:extLst>
      <p:ext uri="{BB962C8B-B14F-4D97-AF65-F5344CB8AC3E}">
        <p14:creationId xmlns:p14="http://schemas.microsoft.com/office/powerpoint/2010/main" val="3075277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lowchart: Sequential Access Storage 9">
            <a:extLst>
              <a:ext uri="{FF2B5EF4-FFF2-40B4-BE49-F238E27FC236}">
                <a16:creationId xmlns:a16="http://schemas.microsoft.com/office/drawing/2014/main" id="{C11FBB7F-47D3-AA1E-A7BF-77EBAE058727}"/>
              </a:ext>
            </a:extLst>
          </p:cNvPr>
          <p:cNvSpPr/>
          <p:nvPr/>
        </p:nvSpPr>
        <p:spPr>
          <a:xfrm>
            <a:off x="69709" y="69101"/>
            <a:ext cx="3805605" cy="1999185"/>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FA16960-5689-14B3-9366-5AB2547D2F8D}"/>
              </a:ext>
            </a:extLst>
          </p:cNvPr>
          <p:cNvSpPr/>
          <p:nvPr/>
        </p:nvSpPr>
        <p:spPr>
          <a:xfrm>
            <a:off x="208599" y="564499"/>
            <a:ext cx="3527824" cy="1107996"/>
          </a:xfrm>
          <a:prstGeom prst="rect">
            <a:avLst/>
          </a:prstGeom>
          <a:noFill/>
        </p:spPr>
        <p:txBody>
          <a:bodyPr wrap="none" lIns="91440" tIns="45720" rIns="91440" bIns="45720">
            <a:spAutoFit/>
          </a:bodyPr>
          <a:lstStyle/>
          <a:p>
            <a:pPr algn="ctr"/>
            <a:r>
              <a:rPr lang="en-US" sz="6600" b="1" cap="none" spc="0" dirty="0">
                <a:ln w="0"/>
                <a:solidFill>
                  <a:schemeClr val="tx1"/>
                </a:solidFill>
                <a:effectLst>
                  <a:outerShdw blurRad="38100" dist="19050" dir="2700000" algn="tl" rotWithShape="0">
                    <a:schemeClr val="dk1">
                      <a:alpha val="40000"/>
                    </a:schemeClr>
                  </a:outerShdw>
                </a:effectLst>
              </a:rPr>
              <a:t>Conserve!</a:t>
            </a:r>
          </a:p>
        </p:txBody>
      </p:sp>
      <p:pic>
        <p:nvPicPr>
          <p:cNvPr id="3" name="Picture 2">
            <a:extLst>
              <a:ext uri="{FF2B5EF4-FFF2-40B4-BE49-F238E27FC236}">
                <a16:creationId xmlns:a16="http://schemas.microsoft.com/office/drawing/2014/main" id="{4868FD5D-47F7-B87A-1648-E45632FD2603}"/>
              </a:ext>
            </a:extLst>
          </p:cNvPr>
          <p:cNvPicPr>
            <a:picLocks noChangeAspect="1"/>
          </p:cNvPicPr>
          <p:nvPr/>
        </p:nvPicPr>
        <p:blipFill>
          <a:blip r:embed="rId3"/>
          <a:srcRect l="19416" b="13968"/>
          <a:stretch>
            <a:fillRect/>
          </a:stretch>
        </p:blipFill>
        <p:spPr>
          <a:xfrm>
            <a:off x="8849323" y="155707"/>
            <a:ext cx="3082117" cy="3110007"/>
          </a:xfrm>
          <a:prstGeom prst="rect">
            <a:avLst/>
          </a:prstGeom>
        </p:spPr>
      </p:pic>
      <p:pic>
        <p:nvPicPr>
          <p:cNvPr id="5" name="Picture 4">
            <a:extLst>
              <a:ext uri="{FF2B5EF4-FFF2-40B4-BE49-F238E27FC236}">
                <a16:creationId xmlns:a16="http://schemas.microsoft.com/office/drawing/2014/main" id="{60D5C38C-4BCC-A55A-5F4A-3F255F48DD61}"/>
              </a:ext>
            </a:extLst>
          </p:cNvPr>
          <p:cNvPicPr>
            <a:picLocks noChangeAspect="1"/>
          </p:cNvPicPr>
          <p:nvPr/>
        </p:nvPicPr>
        <p:blipFill>
          <a:blip r:embed="rId4"/>
          <a:srcRect l="9896" t="3809" r="11995" b="30636"/>
          <a:stretch>
            <a:fillRect/>
          </a:stretch>
        </p:blipFill>
        <p:spPr>
          <a:xfrm>
            <a:off x="105607" y="2607608"/>
            <a:ext cx="3207177" cy="3588979"/>
          </a:xfrm>
          <a:prstGeom prst="rect">
            <a:avLst/>
          </a:prstGeom>
        </p:spPr>
      </p:pic>
      <p:sp>
        <p:nvSpPr>
          <p:cNvPr id="7" name="TextBox 6">
            <a:extLst>
              <a:ext uri="{FF2B5EF4-FFF2-40B4-BE49-F238E27FC236}">
                <a16:creationId xmlns:a16="http://schemas.microsoft.com/office/drawing/2014/main" id="{0AA2E9CE-4653-CDF3-FC08-9CF367E2F366}"/>
              </a:ext>
            </a:extLst>
          </p:cNvPr>
          <p:cNvSpPr txBox="1"/>
          <p:nvPr/>
        </p:nvSpPr>
        <p:spPr>
          <a:xfrm>
            <a:off x="3342678" y="2367890"/>
            <a:ext cx="5617029" cy="4247317"/>
          </a:xfrm>
          <a:prstGeom prst="rect">
            <a:avLst/>
          </a:prstGeom>
          <a:noFill/>
        </p:spPr>
        <p:txBody>
          <a:bodyPr wrap="square">
            <a:spAutoFit/>
          </a:bodyPr>
          <a:lstStyle/>
          <a:p>
            <a:r>
              <a:rPr lang="en-US" dirty="0">
                <a:latin typeface="Arial Rounded MT Bold" panose="020F0704030504030204" pitchFamily="34" charset="0"/>
              </a:rPr>
              <a:t>After seeing the rubbish that had been left around Brynmill Park, I decided to make another visit and take action to help improve the area. I brought along some bags and gloves so that I could safely collect the litter that had been left behind. While picking up the rubbish, I felt like I was making a small but positive difference and helping to care for the environment. Once I had collected the litter, I took it home so that I could sort through it and separate the items that could be recycled. This experience made me </a:t>
            </a:r>
            <a:r>
              <a:rPr lang="en-US" dirty="0" err="1">
                <a:latin typeface="Arial Rounded MT Bold" panose="020F0704030504030204" pitchFamily="34" charset="0"/>
              </a:rPr>
              <a:t>realise</a:t>
            </a:r>
            <a:r>
              <a:rPr lang="en-US" dirty="0">
                <a:latin typeface="Arial Rounded MT Bold" panose="020F0704030504030204" pitchFamily="34" charset="0"/>
              </a:rPr>
              <a:t> how important it is to take responsibility for the spaces we use and how even small actions can help protect and improve the natural environment.</a:t>
            </a:r>
            <a:endParaRPr lang="en-GB" dirty="0">
              <a:latin typeface="Arial Rounded MT Bold" panose="020F0704030504030204" pitchFamily="34" charset="0"/>
            </a:endParaRPr>
          </a:p>
        </p:txBody>
      </p:sp>
    </p:spTree>
    <p:extLst>
      <p:ext uri="{BB962C8B-B14F-4D97-AF65-F5344CB8AC3E}">
        <p14:creationId xmlns:p14="http://schemas.microsoft.com/office/powerpoint/2010/main" val="2222324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E34F9E-5D6C-08D7-DB0B-04BA9A724816}"/>
              </a:ext>
            </a:extLst>
          </p:cNvPr>
          <p:cNvSpPr txBox="1"/>
          <p:nvPr/>
        </p:nvSpPr>
        <p:spPr>
          <a:xfrm>
            <a:off x="3268925" y="293915"/>
            <a:ext cx="5331278" cy="5078313"/>
          </a:xfrm>
          <a:prstGeom prst="rect">
            <a:avLst/>
          </a:prstGeom>
          <a:noFill/>
        </p:spPr>
        <p:txBody>
          <a:bodyPr wrap="square" rtlCol="0">
            <a:spAutoFit/>
          </a:bodyPr>
          <a:lstStyle/>
          <a:p>
            <a:r>
              <a:rPr lang="en-US" dirty="0">
                <a:latin typeface="Arial Rounded MT Bold" panose="020F0704030504030204" pitchFamily="34" charset="0"/>
              </a:rPr>
              <a:t>I also decided to take some seeds with me to scatter around areas of the park that I felt could benefit from some extra </a:t>
            </a:r>
            <a:r>
              <a:rPr lang="en-US" dirty="0" err="1">
                <a:latin typeface="Arial Rounded MT Bold" panose="020F0704030504030204" pitchFamily="34" charset="0"/>
              </a:rPr>
              <a:t>colour</a:t>
            </a:r>
            <a:r>
              <a:rPr lang="en-US" dirty="0">
                <a:latin typeface="Arial Rounded MT Bold" panose="020F0704030504030204" pitchFamily="34" charset="0"/>
              </a:rPr>
              <a:t> and life. After noticing some spaces that looked a little empty or lacked plant growth, I wanted to do something positive that could help improve the environment. Planting and spreading the seeds gave me the opportunity to contribute to the park in a small but meaningful way. </a:t>
            </a:r>
          </a:p>
          <a:p>
            <a:endParaRPr lang="en-US" dirty="0">
              <a:latin typeface="Arial Rounded MT Bold" panose="020F0704030504030204" pitchFamily="34" charset="0"/>
            </a:endParaRPr>
          </a:p>
          <a:p>
            <a:r>
              <a:rPr lang="en-US" dirty="0">
                <a:latin typeface="Arial Rounded MT Bold" panose="020F0704030504030204" pitchFamily="34" charset="0"/>
              </a:rPr>
              <a:t>I understand that there is no guarantee they will grow, but I am hopeful that, over time, one of my patches will become successful and bring more </a:t>
            </a:r>
            <a:r>
              <a:rPr lang="en-US" dirty="0" err="1">
                <a:latin typeface="Arial Rounded MT Bold" panose="020F0704030504030204" pitchFamily="34" charset="0"/>
              </a:rPr>
              <a:t>colour</a:t>
            </a:r>
            <a:r>
              <a:rPr lang="en-US" dirty="0">
                <a:latin typeface="Arial Rounded MT Bold" panose="020F0704030504030204" pitchFamily="34" charset="0"/>
              </a:rPr>
              <a:t> and wildlife into the area. I would like to return later down the line to see if the seeds have developed and to see the impact that my small effort has had on the park.</a:t>
            </a:r>
            <a:endParaRPr lang="en-GB" dirty="0">
              <a:latin typeface="Arial Rounded MT Bold" panose="020F0704030504030204" pitchFamily="34" charset="0"/>
            </a:endParaRPr>
          </a:p>
        </p:txBody>
      </p:sp>
      <p:pic>
        <p:nvPicPr>
          <p:cNvPr id="4" name="Picture 3">
            <a:extLst>
              <a:ext uri="{FF2B5EF4-FFF2-40B4-BE49-F238E27FC236}">
                <a16:creationId xmlns:a16="http://schemas.microsoft.com/office/drawing/2014/main" id="{63EA1FDD-1E6F-0782-AA7E-B2CCD05C7468}"/>
              </a:ext>
            </a:extLst>
          </p:cNvPr>
          <p:cNvPicPr>
            <a:picLocks noChangeAspect="1"/>
          </p:cNvPicPr>
          <p:nvPr/>
        </p:nvPicPr>
        <p:blipFill>
          <a:blip r:embed="rId3"/>
          <a:stretch>
            <a:fillRect/>
          </a:stretch>
        </p:blipFill>
        <p:spPr>
          <a:xfrm>
            <a:off x="498021" y="326572"/>
            <a:ext cx="2220686" cy="2960914"/>
          </a:xfrm>
          <a:prstGeom prst="rect">
            <a:avLst/>
          </a:prstGeom>
        </p:spPr>
      </p:pic>
      <p:pic>
        <p:nvPicPr>
          <p:cNvPr id="6" name="Picture 5">
            <a:extLst>
              <a:ext uri="{FF2B5EF4-FFF2-40B4-BE49-F238E27FC236}">
                <a16:creationId xmlns:a16="http://schemas.microsoft.com/office/drawing/2014/main" id="{40D118A9-B3E1-7FDC-3C7E-DB1C4CB80420}"/>
              </a:ext>
            </a:extLst>
          </p:cNvPr>
          <p:cNvPicPr>
            <a:picLocks noChangeAspect="1"/>
          </p:cNvPicPr>
          <p:nvPr/>
        </p:nvPicPr>
        <p:blipFill>
          <a:blip r:embed="rId4"/>
          <a:srcRect b="24345"/>
          <a:stretch>
            <a:fillRect/>
          </a:stretch>
        </p:blipFill>
        <p:spPr>
          <a:xfrm>
            <a:off x="162306" y="3614056"/>
            <a:ext cx="2892115" cy="2917372"/>
          </a:xfrm>
          <a:prstGeom prst="rect">
            <a:avLst/>
          </a:prstGeom>
        </p:spPr>
      </p:pic>
      <p:pic>
        <p:nvPicPr>
          <p:cNvPr id="8" name="Picture 7">
            <a:extLst>
              <a:ext uri="{FF2B5EF4-FFF2-40B4-BE49-F238E27FC236}">
                <a16:creationId xmlns:a16="http://schemas.microsoft.com/office/drawing/2014/main" id="{15917863-B7E9-589D-263C-433E690F5A4A}"/>
              </a:ext>
            </a:extLst>
          </p:cNvPr>
          <p:cNvPicPr>
            <a:picLocks noChangeAspect="1"/>
          </p:cNvPicPr>
          <p:nvPr/>
        </p:nvPicPr>
        <p:blipFill>
          <a:blip r:embed="rId5"/>
          <a:stretch>
            <a:fillRect/>
          </a:stretch>
        </p:blipFill>
        <p:spPr>
          <a:xfrm>
            <a:off x="8814707" y="195942"/>
            <a:ext cx="3061607" cy="2177142"/>
          </a:xfrm>
          <a:prstGeom prst="rect">
            <a:avLst/>
          </a:prstGeom>
        </p:spPr>
      </p:pic>
      <p:pic>
        <p:nvPicPr>
          <p:cNvPr id="10" name="Picture 9">
            <a:extLst>
              <a:ext uri="{FF2B5EF4-FFF2-40B4-BE49-F238E27FC236}">
                <a16:creationId xmlns:a16="http://schemas.microsoft.com/office/drawing/2014/main" id="{A6E6CED5-B978-9809-BCA4-95AB7486C808}"/>
              </a:ext>
            </a:extLst>
          </p:cNvPr>
          <p:cNvPicPr>
            <a:picLocks noChangeAspect="1"/>
          </p:cNvPicPr>
          <p:nvPr/>
        </p:nvPicPr>
        <p:blipFill>
          <a:blip r:embed="rId6"/>
          <a:stretch>
            <a:fillRect/>
          </a:stretch>
        </p:blipFill>
        <p:spPr>
          <a:xfrm>
            <a:off x="8814707" y="2583542"/>
            <a:ext cx="3061607" cy="2347687"/>
          </a:xfrm>
          <a:prstGeom prst="rect">
            <a:avLst/>
          </a:prstGeom>
        </p:spPr>
      </p:pic>
      <p:pic>
        <p:nvPicPr>
          <p:cNvPr id="12" name="Picture 11">
            <a:extLst>
              <a:ext uri="{FF2B5EF4-FFF2-40B4-BE49-F238E27FC236}">
                <a16:creationId xmlns:a16="http://schemas.microsoft.com/office/drawing/2014/main" id="{B3B70206-A42A-8D50-AD36-7B14AE07F99C}"/>
              </a:ext>
            </a:extLst>
          </p:cNvPr>
          <p:cNvPicPr>
            <a:picLocks noChangeAspect="1"/>
          </p:cNvPicPr>
          <p:nvPr/>
        </p:nvPicPr>
        <p:blipFill>
          <a:blip r:embed="rId7"/>
          <a:stretch>
            <a:fillRect/>
          </a:stretch>
        </p:blipFill>
        <p:spPr>
          <a:xfrm>
            <a:off x="5988887" y="5122698"/>
            <a:ext cx="3148694" cy="1621971"/>
          </a:xfrm>
          <a:prstGeom prst="rect">
            <a:avLst/>
          </a:prstGeom>
        </p:spPr>
      </p:pic>
    </p:spTree>
    <p:extLst>
      <p:ext uri="{BB962C8B-B14F-4D97-AF65-F5344CB8AC3E}">
        <p14:creationId xmlns:p14="http://schemas.microsoft.com/office/powerpoint/2010/main" val="520000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rrow: Striped Right 3">
            <a:extLst>
              <a:ext uri="{FF2B5EF4-FFF2-40B4-BE49-F238E27FC236}">
                <a16:creationId xmlns:a16="http://schemas.microsoft.com/office/drawing/2014/main" id="{990B4DF8-7B0B-6B1C-CF7E-3664C3771AC5}"/>
              </a:ext>
            </a:extLst>
          </p:cNvPr>
          <p:cNvSpPr/>
          <p:nvPr/>
        </p:nvSpPr>
        <p:spPr>
          <a:xfrm rot="382650">
            <a:off x="132142" y="138705"/>
            <a:ext cx="3430339" cy="2465439"/>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656E4678-40D0-41E1-4E89-27A2AA68CC9D}"/>
              </a:ext>
            </a:extLst>
          </p:cNvPr>
          <p:cNvSpPr/>
          <p:nvPr/>
        </p:nvSpPr>
        <p:spPr>
          <a:xfrm rot="312031">
            <a:off x="687150" y="656755"/>
            <a:ext cx="2578270" cy="1323439"/>
          </a:xfrm>
          <a:prstGeom prst="rect">
            <a:avLst/>
          </a:prstGeom>
          <a:noFill/>
        </p:spPr>
        <p:txBody>
          <a:bodyPr wrap="none" lIns="91440" tIns="45720" rIns="91440" bIns="45720">
            <a:spAutoFit/>
          </a:bodyPr>
          <a:lstStyle/>
          <a:p>
            <a:pPr algn="ctr"/>
            <a:r>
              <a:rPr lang="en-US" sz="8000" b="1" cap="none" spc="0" dirty="0">
                <a:ln w="22225">
                  <a:solidFill>
                    <a:schemeClr val="accent2"/>
                  </a:solidFill>
                  <a:prstDash val="solid"/>
                </a:ln>
                <a:solidFill>
                  <a:schemeClr val="accent2">
                    <a:lumMod val="40000"/>
                    <a:lumOff val="60000"/>
                  </a:schemeClr>
                </a:solidFill>
                <a:effectLst/>
              </a:rPr>
              <a:t>Share</a:t>
            </a:r>
            <a:r>
              <a:rPr lang="en-US" sz="5400" b="1" cap="none" spc="0" dirty="0">
                <a:ln w="22225">
                  <a:solidFill>
                    <a:schemeClr val="accent2"/>
                  </a:solidFill>
                  <a:prstDash val="solid"/>
                </a:ln>
                <a:solidFill>
                  <a:schemeClr val="accent2">
                    <a:lumMod val="40000"/>
                    <a:lumOff val="60000"/>
                  </a:schemeClr>
                </a:solidFill>
                <a:effectLst/>
              </a:rPr>
              <a:t> </a:t>
            </a:r>
          </a:p>
        </p:txBody>
      </p:sp>
      <p:sp>
        <p:nvSpPr>
          <p:cNvPr id="5" name="TextBox 4">
            <a:extLst>
              <a:ext uri="{FF2B5EF4-FFF2-40B4-BE49-F238E27FC236}">
                <a16:creationId xmlns:a16="http://schemas.microsoft.com/office/drawing/2014/main" id="{96A647BD-7A5F-6468-E07D-AD545EB2ED3A}"/>
              </a:ext>
            </a:extLst>
          </p:cNvPr>
          <p:cNvSpPr txBox="1"/>
          <p:nvPr/>
        </p:nvSpPr>
        <p:spPr>
          <a:xfrm>
            <a:off x="4445001" y="136071"/>
            <a:ext cx="7721248" cy="3139321"/>
          </a:xfrm>
          <a:prstGeom prst="rect">
            <a:avLst/>
          </a:prstGeom>
          <a:noFill/>
        </p:spPr>
        <p:txBody>
          <a:bodyPr wrap="square" rtlCol="0">
            <a:spAutoFit/>
          </a:bodyPr>
          <a:lstStyle/>
          <a:p>
            <a:r>
              <a:rPr lang="en-US" dirty="0">
                <a:latin typeface="Arial Rounded MT Bold" panose="020F0704030504030204" pitchFamily="34" charset="0"/>
              </a:rPr>
              <a:t>I decided to share my experience of completing this award with my family, especially my nieces and nephews, as they love visiting parks and exploring new places. I wanted to tell them about everything I had discovered during my time in Brynmill Park, from observing the wildlife and plants to helping clean up the area and adding some new seeds to the environment. Sharing my experience with them made me realize how important it is to encourage younger generations to appreciate and care for nature. I hope that by talking about what I did, I can inspire them to explore outdoor spaces, respect the environment, and enjoy the beauty that parks and natural areas have to offer.</a:t>
            </a:r>
            <a:endParaRPr lang="en-GB" dirty="0">
              <a:latin typeface="Arial Rounded MT Bold" panose="020F0704030504030204" pitchFamily="34" charset="0"/>
            </a:endParaRPr>
          </a:p>
        </p:txBody>
      </p:sp>
      <p:sp>
        <p:nvSpPr>
          <p:cNvPr id="6" name="TextBox 5">
            <a:extLst>
              <a:ext uri="{FF2B5EF4-FFF2-40B4-BE49-F238E27FC236}">
                <a16:creationId xmlns:a16="http://schemas.microsoft.com/office/drawing/2014/main" id="{58F58880-A868-D697-8A70-B600E7F5B585}"/>
              </a:ext>
            </a:extLst>
          </p:cNvPr>
          <p:cNvSpPr txBox="1"/>
          <p:nvPr/>
        </p:nvSpPr>
        <p:spPr>
          <a:xfrm>
            <a:off x="25752" y="3552391"/>
            <a:ext cx="7859486" cy="3139321"/>
          </a:xfrm>
          <a:prstGeom prst="rect">
            <a:avLst/>
          </a:prstGeom>
          <a:noFill/>
        </p:spPr>
        <p:txBody>
          <a:bodyPr wrap="square" rtlCol="0">
            <a:spAutoFit/>
          </a:bodyPr>
          <a:lstStyle/>
          <a:p>
            <a:r>
              <a:rPr lang="en-US" dirty="0">
                <a:latin typeface="Arial Rounded MT Bold" panose="020F0704030504030204" pitchFamily="34" charset="0"/>
              </a:rPr>
              <a:t>I also shared my experience with my nursery setting, where I was able to encourage children to become involved in planting and growing their own plants. I enjoyed showing them the importance of caring for nature and helping them understand how small actions can make a positive difference to the environment. The children were excited to get involved, plant their own seeds, and learn how plants grow over time. It was rewarding to see their curiosity and enthusiasm as they explored the process of growing something themselves. This experience allowed me to pass on what I had learned and encourage the children to appreciate nature, look after living things, and enjoy being outside.</a:t>
            </a:r>
            <a:endParaRPr lang="en-GB" dirty="0">
              <a:latin typeface="Arial Rounded MT Bold" panose="020F0704030504030204" pitchFamily="34" charset="0"/>
            </a:endParaRPr>
          </a:p>
        </p:txBody>
      </p:sp>
      <p:pic>
        <p:nvPicPr>
          <p:cNvPr id="8" name="Picture 7">
            <a:extLst>
              <a:ext uri="{FF2B5EF4-FFF2-40B4-BE49-F238E27FC236}">
                <a16:creationId xmlns:a16="http://schemas.microsoft.com/office/drawing/2014/main" id="{E409C987-4CD8-455D-7DE7-25DBE3D5BF85}"/>
              </a:ext>
            </a:extLst>
          </p:cNvPr>
          <p:cNvPicPr>
            <a:picLocks noChangeAspect="1"/>
          </p:cNvPicPr>
          <p:nvPr/>
        </p:nvPicPr>
        <p:blipFill>
          <a:blip r:embed="rId3"/>
          <a:srcRect l="9523" t="13889" r="9523" b="13704"/>
          <a:stretch>
            <a:fillRect/>
          </a:stretch>
        </p:blipFill>
        <p:spPr>
          <a:xfrm>
            <a:off x="8305625" y="3552391"/>
            <a:ext cx="3360108" cy="3005374"/>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9A4768-E2E3-4E75-39AC-42A8B5EAECC9}"/>
              </a:ext>
            </a:extLst>
          </p:cNvPr>
          <p:cNvPicPr>
            <a:picLocks noChangeAspect="1"/>
          </p:cNvPicPr>
          <p:nvPr/>
        </p:nvPicPr>
        <p:blipFill>
          <a:blip r:embed="rId2"/>
          <a:stretch>
            <a:fillRect/>
          </a:stretch>
        </p:blipFill>
        <p:spPr>
          <a:xfrm>
            <a:off x="1042307" y="330200"/>
            <a:ext cx="3246664" cy="3523343"/>
          </a:xfrm>
          <a:prstGeom prst="rect">
            <a:avLst/>
          </a:prstGeom>
        </p:spPr>
      </p:pic>
      <p:pic>
        <p:nvPicPr>
          <p:cNvPr id="8" name="Picture 7">
            <a:extLst>
              <a:ext uri="{FF2B5EF4-FFF2-40B4-BE49-F238E27FC236}">
                <a16:creationId xmlns:a16="http://schemas.microsoft.com/office/drawing/2014/main" id="{6DB0BB00-6920-22AE-BD60-ABFB468EEA97}"/>
              </a:ext>
            </a:extLst>
          </p:cNvPr>
          <p:cNvPicPr>
            <a:picLocks noChangeAspect="1"/>
          </p:cNvPicPr>
          <p:nvPr/>
        </p:nvPicPr>
        <p:blipFill>
          <a:blip r:embed="rId3"/>
          <a:stretch>
            <a:fillRect/>
          </a:stretch>
        </p:blipFill>
        <p:spPr>
          <a:xfrm>
            <a:off x="6942364" y="283028"/>
            <a:ext cx="3388179" cy="3145972"/>
          </a:xfrm>
          <a:prstGeom prst="rect">
            <a:avLst/>
          </a:prstGeom>
        </p:spPr>
      </p:pic>
      <p:sp>
        <p:nvSpPr>
          <p:cNvPr id="9" name="TextBox 8">
            <a:extLst>
              <a:ext uri="{FF2B5EF4-FFF2-40B4-BE49-F238E27FC236}">
                <a16:creationId xmlns:a16="http://schemas.microsoft.com/office/drawing/2014/main" id="{7C052591-09F0-AB8F-6975-3FDEAEF7B935}"/>
              </a:ext>
            </a:extLst>
          </p:cNvPr>
          <p:cNvSpPr txBox="1"/>
          <p:nvPr/>
        </p:nvSpPr>
        <p:spPr>
          <a:xfrm>
            <a:off x="7460797" y="4887686"/>
            <a:ext cx="4626428" cy="1200329"/>
          </a:xfrm>
          <a:prstGeom prst="rect">
            <a:avLst/>
          </a:prstGeom>
          <a:noFill/>
        </p:spPr>
        <p:txBody>
          <a:bodyPr wrap="square" rtlCol="0">
            <a:spAutoFit/>
          </a:bodyPr>
          <a:lstStyle/>
          <a:p>
            <a:r>
              <a:rPr lang="en-US" sz="2400" dirty="0">
                <a:latin typeface="Arial Rounded MT Bold" panose="020F0704030504030204" pitchFamily="34" charset="0"/>
              </a:rPr>
              <a:t>All photos were taken by me during my visits at Brynmill Park.</a:t>
            </a:r>
            <a:endParaRPr lang="en-GB" sz="2400" dirty="0">
              <a:latin typeface="Arial Rounded MT Bold" panose="020F0704030504030204" pitchFamily="34" charset="0"/>
            </a:endParaRPr>
          </a:p>
        </p:txBody>
      </p:sp>
      <p:sp>
        <p:nvSpPr>
          <p:cNvPr id="10" name="Rectangle 9">
            <a:extLst>
              <a:ext uri="{FF2B5EF4-FFF2-40B4-BE49-F238E27FC236}">
                <a16:creationId xmlns:a16="http://schemas.microsoft.com/office/drawing/2014/main" id="{A14BBABB-1E7F-B99A-C55B-4AF6F38DA0EC}"/>
              </a:ext>
            </a:extLst>
          </p:cNvPr>
          <p:cNvSpPr/>
          <p:nvPr/>
        </p:nvSpPr>
        <p:spPr>
          <a:xfrm>
            <a:off x="8865753" y="5993563"/>
            <a:ext cx="3212611" cy="769441"/>
          </a:xfrm>
          <a:prstGeom prst="rect">
            <a:avLst/>
          </a:prstGeom>
          <a:noFill/>
        </p:spPr>
        <p:txBody>
          <a:bodyPr wrap="none" lIns="91440" tIns="45720" rIns="91440" bIns="45720">
            <a:spAutoFit/>
          </a:bodyPr>
          <a:lstStyle/>
          <a:p>
            <a:pPr algn="ctr"/>
            <a:r>
              <a:rPr lang="en-US" sz="4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Thank you &lt;3</a:t>
            </a:r>
          </a:p>
        </p:txBody>
      </p:sp>
      <p:sp>
        <p:nvSpPr>
          <p:cNvPr id="11" name="TextBox 10">
            <a:extLst>
              <a:ext uri="{FF2B5EF4-FFF2-40B4-BE49-F238E27FC236}">
                <a16:creationId xmlns:a16="http://schemas.microsoft.com/office/drawing/2014/main" id="{4AB14D30-E824-C361-3774-BAFC0D469BB8}"/>
              </a:ext>
            </a:extLst>
          </p:cNvPr>
          <p:cNvSpPr txBox="1"/>
          <p:nvPr/>
        </p:nvSpPr>
        <p:spPr>
          <a:xfrm>
            <a:off x="1042307" y="3914392"/>
            <a:ext cx="3407228" cy="1477328"/>
          </a:xfrm>
          <a:prstGeom prst="rect">
            <a:avLst/>
          </a:prstGeom>
          <a:noFill/>
        </p:spPr>
        <p:txBody>
          <a:bodyPr wrap="square" rtlCol="0">
            <a:spAutoFit/>
          </a:bodyPr>
          <a:lstStyle/>
          <a:p>
            <a:r>
              <a:rPr lang="en-US" dirty="0">
                <a:latin typeface="Arial Rounded MT Bold" panose="020F0704030504030204" pitchFamily="34" charset="0"/>
              </a:rPr>
              <a:t>This Leaf is a memory for me because as a child I used to call these banana leaves and this has always stuck with me when I see them.</a:t>
            </a:r>
            <a:endParaRPr lang="en-GB" dirty="0">
              <a:latin typeface="Arial Rounded MT Bold" panose="020F0704030504030204" pitchFamily="34" charset="0"/>
            </a:endParaRPr>
          </a:p>
        </p:txBody>
      </p:sp>
      <p:sp>
        <p:nvSpPr>
          <p:cNvPr id="12" name="TextBox 11">
            <a:extLst>
              <a:ext uri="{FF2B5EF4-FFF2-40B4-BE49-F238E27FC236}">
                <a16:creationId xmlns:a16="http://schemas.microsoft.com/office/drawing/2014/main" id="{7EB26E44-2369-7540-D865-A8585C1CDC5C}"/>
              </a:ext>
            </a:extLst>
          </p:cNvPr>
          <p:cNvSpPr txBox="1"/>
          <p:nvPr/>
        </p:nvSpPr>
        <p:spPr>
          <a:xfrm>
            <a:off x="6942364" y="3558178"/>
            <a:ext cx="4084865" cy="1200329"/>
          </a:xfrm>
          <a:prstGeom prst="rect">
            <a:avLst/>
          </a:prstGeom>
          <a:noFill/>
        </p:spPr>
        <p:txBody>
          <a:bodyPr wrap="square" rtlCol="0">
            <a:spAutoFit/>
          </a:bodyPr>
          <a:lstStyle/>
          <a:p>
            <a:r>
              <a:rPr lang="en-US" dirty="0">
                <a:latin typeface="Arial Rounded MT Bold" panose="020F0704030504030204" pitchFamily="34" charset="0"/>
              </a:rPr>
              <a:t>A childhood memory traying to make leaf chains and seeing how making I could knot together before they would snap.</a:t>
            </a:r>
            <a:endParaRPr lang="en-GB" dirty="0">
              <a:latin typeface="Arial Rounded MT Bold" panose="020F0704030504030204" pitchFamily="34" charset="0"/>
            </a:endParaRPr>
          </a:p>
        </p:txBody>
      </p:sp>
    </p:spTree>
    <p:extLst>
      <p:ext uri="{BB962C8B-B14F-4D97-AF65-F5344CB8AC3E}">
        <p14:creationId xmlns:p14="http://schemas.microsoft.com/office/powerpoint/2010/main" val="657098336"/>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{528DDB9C-546B-4569-A6F6-308F9B0F041E}TF1ed9553b-00c4-4092-846a-c8f7f2908f3beecd942f_win32-8e33096c3cfc</Template>
  <TotalTime>0</TotalTime>
  <Words>2152</Words>
  <Application>Microsoft Office PowerPoint</Application>
  <PresentationFormat>Widescreen</PresentationFormat>
  <Paragraphs>64</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Rounded MT Bold</vt:lpstr>
      <vt:lpstr>Calibri</vt:lpstr>
      <vt:lpstr>Courier New</vt:lpstr>
      <vt:lpstr>Gill Sans Nova Light</vt:lpstr>
      <vt:lpstr>Sagona Book</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Dennis</dc:creator>
  <cp:lastModifiedBy>Sarah Dennis</cp:lastModifiedBy>
  <cp:revision>3</cp:revision>
  <dcterms:created xsi:type="dcterms:W3CDTF">2026-07-05T17:25:54Z</dcterms:created>
  <dcterms:modified xsi:type="dcterms:W3CDTF">2026-07-12T16:35:04Z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