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3" r:id="rId17"/>
    <p:sldId id="274" r:id="rId18"/>
    <p:sldId id="268"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51E03-83E9-4C35-84D3-15E1C01DA473}" type="doc">
      <dgm:prSet loTypeId="urn:microsoft.com/office/officeart/2016/7/layout/RepeatingBendingProcessNew" loCatId="process" qsTypeId="urn:microsoft.com/office/officeart/2005/8/quickstyle/simple5" qsCatId="simple" csTypeId="urn:microsoft.com/office/officeart/2005/8/colors/accent3_1" csCatId="accent3"/>
      <dgm:spPr/>
      <dgm:t>
        <a:bodyPr/>
        <a:lstStyle/>
        <a:p>
          <a:endParaRPr lang="en-US"/>
        </a:p>
      </dgm:t>
    </dgm:pt>
    <dgm:pt modelId="{B6558014-9BF1-414F-BD72-23C3C5172CCC}">
      <dgm:prSet/>
      <dgm:spPr/>
      <dgm:t>
        <a:bodyPr/>
        <a:lstStyle/>
        <a:p>
          <a:r>
            <a:rPr lang="en-GB"/>
            <a:t>“Why couldn’t skincare products be packaged in refillable containers and marketed without making women feel horrible about themselves?” (Garner, 2011). </a:t>
          </a:r>
          <a:endParaRPr lang="en-US"/>
        </a:p>
      </dgm:t>
    </dgm:pt>
    <dgm:pt modelId="{06D367F4-7D0F-488D-B344-C9000EF3C6E6}" type="parTrans" cxnId="{A817F45C-3B92-4E58-97E7-F833DDED0F9E}">
      <dgm:prSet/>
      <dgm:spPr/>
      <dgm:t>
        <a:bodyPr/>
        <a:lstStyle/>
        <a:p>
          <a:endParaRPr lang="en-US"/>
        </a:p>
      </dgm:t>
    </dgm:pt>
    <dgm:pt modelId="{CEA77CF3-D320-4289-93BA-C8F08164EA10}" type="sibTrans" cxnId="{A817F45C-3B92-4E58-97E7-F833DDED0F9E}">
      <dgm:prSet/>
      <dgm:spPr/>
      <dgm:t>
        <a:bodyPr/>
        <a:lstStyle/>
        <a:p>
          <a:endParaRPr lang="en-US"/>
        </a:p>
      </dgm:t>
    </dgm:pt>
    <dgm:pt modelId="{3427C20B-2363-4225-BEB7-E47BF79D3B8D}">
      <dgm:prSet/>
      <dgm:spPr/>
      <dgm:t>
        <a:bodyPr/>
        <a:lstStyle/>
        <a:p>
          <a:r>
            <a:rPr lang="en-GB"/>
            <a:t>Anita founded The Body Shop in 1976, initially, to provide for her family. However, she had a new way of looking at doing business and she had a goal of providing change socially and environmentally. </a:t>
          </a:r>
          <a:endParaRPr lang="en-US"/>
        </a:p>
      </dgm:t>
    </dgm:pt>
    <dgm:pt modelId="{976CD00C-7BF7-4A0E-A708-0FCDA4D0701C}" type="parTrans" cxnId="{D73540D2-A404-4591-89FA-DB089E790F92}">
      <dgm:prSet/>
      <dgm:spPr/>
      <dgm:t>
        <a:bodyPr/>
        <a:lstStyle/>
        <a:p>
          <a:endParaRPr lang="en-US"/>
        </a:p>
      </dgm:t>
    </dgm:pt>
    <dgm:pt modelId="{2EB7CC38-CD07-4981-A29A-9324AA8ABFF6}" type="sibTrans" cxnId="{D73540D2-A404-4591-89FA-DB089E790F92}">
      <dgm:prSet/>
      <dgm:spPr/>
      <dgm:t>
        <a:bodyPr/>
        <a:lstStyle/>
        <a:p>
          <a:endParaRPr lang="en-US"/>
        </a:p>
      </dgm:t>
    </dgm:pt>
    <dgm:pt modelId="{3C7ED54C-C612-431F-8351-078E89396D41}">
      <dgm:prSet/>
      <dgm:spPr/>
      <dgm:t>
        <a:bodyPr/>
        <a:lstStyle/>
        <a:p>
          <a:r>
            <a:rPr lang="en-GB"/>
            <a:t>Now The Body Shop has approximately 3000 stores in 65 countries and employs over 22,000 people. (The Body Shop, 2017). </a:t>
          </a:r>
          <a:endParaRPr lang="en-US"/>
        </a:p>
      </dgm:t>
    </dgm:pt>
    <dgm:pt modelId="{EBB11BE7-733B-4C76-92ED-0EA7456407F6}" type="parTrans" cxnId="{20E672C5-31BE-4F31-B909-3698296D05F2}">
      <dgm:prSet/>
      <dgm:spPr/>
      <dgm:t>
        <a:bodyPr/>
        <a:lstStyle/>
        <a:p>
          <a:endParaRPr lang="en-US"/>
        </a:p>
      </dgm:t>
    </dgm:pt>
    <dgm:pt modelId="{24335003-324E-4B57-9D34-A00E67BC6C56}" type="sibTrans" cxnId="{20E672C5-31BE-4F31-B909-3698296D05F2}">
      <dgm:prSet/>
      <dgm:spPr/>
      <dgm:t>
        <a:bodyPr/>
        <a:lstStyle/>
        <a:p>
          <a:endParaRPr lang="en-US"/>
        </a:p>
      </dgm:t>
    </dgm:pt>
    <dgm:pt modelId="{9ECBB57B-FD73-45D5-81D1-85B24A49B3F5}">
      <dgm:prSet/>
      <dgm:spPr/>
      <dgm:t>
        <a:bodyPr/>
        <a:lstStyle/>
        <a:p>
          <a:r>
            <a:rPr lang="en-GB"/>
            <a:t>The question is how much has The Body Shop and Anita’s entrepreneurship changed the UK and other countries economically and socially? </a:t>
          </a:r>
          <a:endParaRPr lang="en-US"/>
        </a:p>
      </dgm:t>
    </dgm:pt>
    <dgm:pt modelId="{8E2170BF-CBA2-43C5-B63B-07E435FEEA90}" type="parTrans" cxnId="{2AEF62D3-37C2-4453-9988-941E45978D2C}">
      <dgm:prSet/>
      <dgm:spPr/>
      <dgm:t>
        <a:bodyPr/>
        <a:lstStyle/>
        <a:p>
          <a:endParaRPr lang="en-US"/>
        </a:p>
      </dgm:t>
    </dgm:pt>
    <dgm:pt modelId="{F53EB597-CAD8-4815-A165-3C596B7F267B}" type="sibTrans" cxnId="{2AEF62D3-37C2-4453-9988-941E45978D2C}">
      <dgm:prSet/>
      <dgm:spPr/>
      <dgm:t>
        <a:bodyPr/>
        <a:lstStyle/>
        <a:p>
          <a:endParaRPr lang="en-US"/>
        </a:p>
      </dgm:t>
    </dgm:pt>
    <dgm:pt modelId="{4BD8C5C0-A664-4476-9648-748AF8F58EA8}" type="pres">
      <dgm:prSet presAssocID="{BA951E03-83E9-4C35-84D3-15E1C01DA473}" presName="Name0" presStyleCnt="0">
        <dgm:presLayoutVars>
          <dgm:dir/>
          <dgm:resizeHandles val="exact"/>
        </dgm:presLayoutVars>
      </dgm:prSet>
      <dgm:spPr/>
    </dgm:pt>
    <dgm:pt modelId="{7ACD8B18-0455-4A3B-B10F-839F36C51CC3}" type="pres">
      <dgm:prSet presAssocID="{B6558014-9BF1-414F-BD72-23C3C5172CCC}" presName="node" presStyleLbl="node1" presStyleIdx="0" presStyleCnt="4">
        <dgm:presLayoutVars>
          <dgm:bulletEnabled val="1"/>
        </dgm:presLayoutVars>
      </dgm:prSet>
      <dgm:spPr/>
    </dgm:pt>
    <dgm:pt modelId="{98FF3F10-A750-4D8E-ADE5-094BCE1A145A}" type="pres">
      <dgm:prSet presAssocID="{CEA77CF3-D320-4289-93BA-C8F08164EA10}" presName="sibTrans" presStyleLbl="sibTrans1D1" presStyleIdx="0" presStyleCnt="3"/>
      <dgm:spPr/>
    </dgm:pt>
    <dgm:pt modelId="{08F3BC5F-F0AB-470E-8F35-90E49CEE14BF}" type="pres">
      <dgm:prSet presAssocID="{CEA77CF3-D320-4289-93BA-C8F08164EA10}" presName="connectorText" presStyleLbl="sibTrans1D1" presStyleIdx="0" presStyleCnt="3"/>
      <dgm:spPr/>
    </dgm:pt>
    <dgm:pt modelId="{87124775-C278-4EFF-9D43-9C7734D5664F}" type="pres">
      <dgm:prSet presAssocID="{3427C20B-2363-4225-BEB7-E47BF79D3B8D}" presName="node" presStyleLbl="node1" presStyleIdx="1" presStyleCnt="4">
        <dgm:presLayoutVars>
          <dgm:bulletEnabled val="1"/>
        </dgm:presLayoutVars>
      </dgm:prSet>
      <dgm:spPr/>
    </dgm:pt>
    <dgm:pt modelId="{9E287481-0C69-4042-B074-D735E43DEC1E}" type="pres">
      <dgm:prSet presAssocID="{2EB7CC38-CD07-4981-A29A-9324AA8ABFF6}" presName="sibTrans" presStyleLbl="sibTrans1D1" presStyleIdx="1" presStyleCnt="3"/>
      <dgm:spPr/>
    </dgm:pt>
    <dgm:pt modelId="{C6ED9BC0-0ADD-4C30-A75F-3349BCA9E28E}" type="pres">
      <dgm:prSet presAssocID="{2EB7CC38-CD07-4981-A29A-9324AA8ABFF6}" presName="connectorText" presStyleLbl="sibTrans1D1" presStyleIdx="1" presStyleCnt="3"/>
      <dgm:spPr/>
    </dgm:pt>
    <dgm:pt modelId="{18BA4FDD-B5B0-452C-86A7-1E6188D567E6}" type="pres">
      <dgm:prSet presAssocID="{3C7ED54C-C612-431F-8351-078E89396D41}" presName="node" presStyleLbl="node1" presStyleIdx="2" presStyleCnt="4">
        <dgm:presLayoutVars>
          <dgm:bulletEnabled val="1"/>
        </dgm:presLayoutVars>
      </dgm:prSet>
      <dgm:spPr/>
    </dgm:pt>
    <dgm:pt modelId="{13D676BD-515B-45DC-96B7-57F9F094ED08}" type="pres">
      <dgm:prSet presAssocID="{24335003-324E-4B57-9D34-A00E67BC6C56}" presName="sibTrans" presStyleLbl="sibTrans1D1" presStyleIdx="2" presStyleCnt="3"/>
      <dgm:spPr/>
    </dgm:pt>
    <dgm:pt modelId="{CD893D94-6E41-4551-8585-A8DFFB34A61C}" type="pres">
      <dgm:prSet presAssocID="{24335003-324E-4B57-9D34-A00E67BC6C56}" presName="connectorText" presStyleLbl="sibTrans1D1" presStyleIdx="2" presStyleCnt="3"/>
      <dgm:spPr/>
    </dgm:pt>
    <dgm:pt modelId="{37A9563A-1002-4299-AADD-BE1D589CAA94}" type="pres">
      <dgm:prSet presAssocID="{9ECBB57B-FD73-45D5-81D1-85B24A49B3F5}" presName="node" presStyleLbl="node1" presStyleIdx="3" presStyleCnt="4">
        <dgm:presLayoutVars>
          <dgm:bulletEnabled val="1"/>
        </dgm:presLayoutVars>
      </dgm:prSet>
      <dgm:spPr/>
    </dgm:pt>
  </dgm:ptLst>
  <dgm:cxnLst>
    <dgm:cxn modelId="{515CB706-8EA2-4E4C-97FA-1E6793F1130D}" type="presOf" srcId="{3427C20B-2363-4225-BEB7-E47BF79D3B8D}" destId="{87124775-C278-4EFF-9D43-9C7734D5664F}" srcOrd="0" destOrd="0" presId="urn:microsoft.com/office/officeart/2016/7/layout/RepeatingBendingProcessNew"/>
    <dgm:cxn modelId="{2B316018-33E1-43E5-B5ED-FE1EDC039194}" type="presOf" srcId="{2EB7CC38-CD07-4981-A29A-9324AA8ABFF6}" destId="{C6ED9BC0-0ADD-4C30-A75F-3349BCA9E28E}" srcOrd="1" destOrd="0" presId="urn:microsoft.com/office/officeart/2016/7/layout/RepeatingBendingProcessNew"/>
    <dgm:cxn modelId="{87741D24-FBD9-42A2-8591-40E9B36769A9}" type="presOf" srcId="{CEA77CF3-D320-4289-93BA-C8F08164EA10}" destId="{98FF3F10-A750-4D8E-ADE5-094BCE1A145A}" srcOrd="0" destOrd="0" presId="urn:microsoft.com/office/officeart/2016/7/layout/RepeatingBendingProcessNew"/>
    <dgm:cxn modelId="{A817F45C-3B92-4E58-97E7-F833DDED0F9E}" srcId="{BA951E03-83E9-4C35-84D3-15E1C01DA473}" destId="{B6558014-9BF1-414F-BD72-23C3C5172CCC}" srcOrd="0" destOrd="0" parTransId="{06D367F4-7D0F-488D-B344-C9000EF3C6E6}" sibTransId="{CEA77CF3-D320-4289-93BA-C8F08164EA10}"/>
    <dgm:cxn modelId="{E7E18A6D-A813-4578-84E9-D9407B59444F}" type="presOf" srcId="{24335003-324E-4B57-9D34-A00E67BC6C56}" destId="{13D676BD-515B-45DC-96B7-57F9F094ED08}" srcOrd="0" destOrd="0" presId="urn:microsoft.com/office/officeart/2016/7/layout/RepeatingBendingProcessNew"/>
    <dgm:cxn modelId="{726A9E76-F9A2-405E-9A3F-1B0413D99BC0}" type="presOf" srcId="{CEA77CF3-D320-4289-93BA-C8F08164EA10}" destId="{08F3BC5F-F0AB-470E-8F35-90E49CEE14BF}" srcOrd="1" destOrd="0" presId="urn:microsoft.com/office/officeart/2016/7/layout/RepeatingBendingProcessNew"/>
    <dgm:cxn modelId="{1F898C58-CA40-45D9-BE87-841013D02FE2}" type="presOf" srcId="{BA951E03-83E9-4C35-84D3-15E1C01DA473}" destId="{4BD8C5C0-A664-4476-9648-748AF8F58EA8}" srcOrd="0" destOrd="0" presId="urn:microsoft.com/office/officeart/2016/7/layout/RepeatingBendingProcessNew"/>
    <dgm:cxn modelId="{7AD7C87B-5DD7-4AA0-8F2B-6820A15BE523}" type="presOf" srcId="{24335003-324E-4B57-9D34-A00E67BC6C56}" destId="{CD893D94-6E41-4551-8585-A8DFFB34A61C}" srcOrd="1" destOrd="0" presId="urn:microsoft.com/office/officeart/2016/7/layout/RepeatingBendingProcessNew"/>
    <dgm:cxn modelId="{049C6CA2-89D6-4CB8-B767-99E053942A94}" type="presOf" srcId="{2EB7CC38-CD07-4981-A29A-9324AA8ABFF6}" destId="{9E287481-0C69-4042-B074-D735E43DEC1E}" srcOrd="0" destOrd="0" presId="urn:microsoft.com/office/officeart/2016/7/layout/RepeatingBendingProcessNew"/>
    <dgm:cxn modelId="{751A8CA4-833F-4414-91C2-26B1B403F0B3}" type="presOf" srcId="{B6558014-9BF1-414F-BD72-23C3C5172CCC}" destId="{7ACD8B18-0455-4A3B-B10F-839F36C51CC3}" srcOrd="0" destOrd="0" presId="urn:microsoft.com/office/officeart/2016/7/layout/RepeatingBendingProcessNew"/>
    <dgm:cxn modelId="{AEEB7DB8-7D3F-45B9-9BE8-19D7117C7732}" type="presOf" srcId="{3C7ED54C-C612-431F-8351-078E89396D41}" destId="{18BA4FDD-B5B0-452C-86A7-1E6188D567E6}" srcOrd="0" destOrd="0" presId="urn:microsoft.com/office/officeart/2016/7/layout/RepeatingBendingProcessNew"/>
    <dgm:cxn modelId="{20E672C5-31BE-4F31-B909-3698296D05F2}" srcId="{BA951E03-83E9-4C35-84D3-15E1C01DA473}" destId="{3C7ED54C-C612-431F-8351-078E89396D41}" srcOrd="2" destOrd="0" parTransId="{EBB11BE7-733B-4C76-92ED-0EA7456407F6}" sibTransId="{24335003-324E-4B57-9D34-A00E67BC6C56}"/>
    <dgm:cxn modelId="{B4F6B3C7-3091-4F4F-960C-783F842F2CF5}" type="presOf" srcId="{9ECBB57B-FD73-45D5-81D1-85B24A49B3F5}" destId="{37A9563A-1002-4299-AADD-BE1D589CAA94}" srcOrd="0" destOrd="0" presId="urn:microsoft.com/office/officeart/2016/7/layout/RepeatingBendingProcessNew"/>
    <dgm:cxn modelId="{D73540D2-A404-4591-89FA-DB089E790F92}" srcId="{BA951E03-83E9-4C35-84D3-15E1C01DA473}" destId="{3427C20B-2363-4225-BEB7-E47BF79D3B8D}" srcOrd="1" destOrd="0" parTransId="{976CD00C-7BF7-4A0E-A708-0FCDA4D0701C}" sibTransId="{2EB7CC38-CD07-4981-A29A-9324AA8ABFF6}"/>
    <dgm:cxn modelId="{2AEF62D3-37C2-4453-9988-941E45978D2C}" srcId="{BA951E03-83E9-4C35-84D3-15E1C01DA473}" destId="{9ECBB57B-FD73-45D5-81D1-85B24A49B3F5}" srcOrd="3" destOrd="0" parTransId="{8E2170BF-CBA2-43C5-B63B-07E435FEEA90}" sibTransId="{F53EB597-CAD8-4815-A165-3C596B7F267B}"/>
    <dgm:cxn modelId="{1B927A94-929B-43A7-96FC-ED263A524A72}" type="presParOf" srcId="{4BD8C5C0-A664-4476-9648-748AF8F58EA8}" destId="{7ACD8B18-0455-4A3B-B10F-839F36C51CC3}" srcOrd="0" destOrd="0" presId="urn:microsoft.com/office/officeart/2016/7/layout/RepeatingBendingProcessNew"/>
    <dgm:cxn modelId="{8B9C806C-1B3C-4FCB-B46B-36F252562FC5}" type="presParOf" srcId="{4BD8C5C0-A664-4476-9648-748AF8F58EA8}" destId="{98FF3F10-A750-4D8E-ADE5-094BCE1A145A}" srcOrd="1" destOrd="0" presId="urn:microsoft.com/office/officeart/2016/7/layout/RepeatingBendingProcessNew"/>
    <dgm:cxn modelId="{2A5B4BA2-C078-4DE6-ABB5-6CC967308EFE}" type="presParOf" srcId="{98FF3F10-A750-4D8E-ADE5-094BCE1A145A}" destId="{08F3BC5F-F0AB-470E-8F35-90E49CEE14BF}" srcOrd="0" destOrd="0" presId="urn:microsoft.com/office/officeart/2016/7/layout/RepeatingBendingProcessNew"/>
    <dgm:cxn modelId="{CA881574-30DD-48DA-BDE1-43181271B592}" type="presParOf" srcId="{4BD8C5C0-A664-4476-9648-748AF8F58EA8}" destId="{87124775-C278-4EFF-9D43-9C7734D5664F}" srcOrd="2" destOrd="0" presId="urn:microsoft.com/office/officeart/2016/7/layout/RepeatingBendingProcessNew"/>
    <dgm:cxn modelId="{8B6A9A9E-4FB7-4ACC-AE83-AA2FDCBE8759}" type="presParOf" srcId="{4BD8C5C0-A664-4476-9648-748AF8F58EA8}" destId="{9E287481-0C69-4042-B074-D735E43DEC1E}" srcOrd="3" destOrd="0" presId="urn:microsoft.com/office/officeart/2016/7/layout/RepeatingBendingProcessNew"/>
    <dgm:cxn modelId="{6AD299D7-8AFD-426E-8A61-522C8B0F7952}" type="presParOf" srcId="{9E287481-0C69-4042-B074-D735E43DEC1E}" destId="{C6ED9BC0-0ADD-4C30-A75F-3349BCA9E28E}" srcOrd="0" destOrd="0" presId="urn:microsoft.com/office/officeart/2016/7/layout/RepeatingBendingProcessNew"/>
    <dgm:cxn modelId="{6876D315-0B02-4661-B489-56FCF787D4FD}" type="presParOf" srcId="{4BD8C5C0-A664-4476-9648-748AF8F58EA8}" destId="{18BA4FDD-B5B0-452C-86A7-1E6188D567E6}" srcOrd="4" destOrd="0" presId="urn:microsoft.com/office/officeart/2016/7/layout/RepeatingBendingProcessNew"/>
    <dgm:cxn modelId="{8F9798CE-4338-4670-9F37-C482A0838596}" type="presParOf" srcId="{4BD8C5C0-A664-4476-9648-748AF8F58EA8}" destId="{13D676BD-515B-45DC-96B7-57F9F094ED08}" srcOrd="5" destOrd="0" presId="urn:microsoft.com/office/officeart/2016/7/layout/RepeatingBendingProcessNew"/>
    <dgm:cxn modelId="{36EB5478-8B01-4D02-8E4B-96495A556F0D}" type="presParOf" srcId="{13D676BD-515B-45DC-96B7-57F9F094ED08}" destId="{CD893D94-6E41-4551-8585-A8DFFB34A61C}" srcOrd="0" destOrd="0" presId="urn:microsoft.com/office/officeart/2016/7/layout/RepeatingBendingProcessNew"/>
    <dgm:cxn modelId="{B111F3CB-2253-4368-A360-5E86092F39F3}" type="presParOf" srcId="{4BD8C5C0-A664-4476-9648-748AF8F58EA8}" destId="{37A9563A-1002-4299-AADD-BE1D589CAA94}"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F3F10-A750-4D8E-ADE5-094BCE1A145A}">
      <dsp:nvSpPr>
        <dsp:cNvPr id="0" name=""/>
        <dsp:cNvSpPr/>
      </dsp:nvSpPr>
      <dsp:spPr>
        <a:xfrm>
          <a:off x="2528355" y="1365381"/>
          <a:ext cx="551063" cy="91440"/>
        </a:xfrm>
        <a:custGeom>
          <a:avLst/>
          <a:gdLst/>
          <a:ahLst/>
          <a:cxnLst/>
          <a:rect l="0" t="0" r="0" b="0"/>
          <a:pathLst>
            <a:path>
              <a:moveTo>
                <a:pt x="0" y="45720"/>
              </a:moveTo>
              <a:lnTo>
                <a:pt x="551063"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9345" y="1408193"/>
        <a:ext cx="29083" cy="5816"/>
      </dsp:txXfrm>
    </dsp:sp>
    <dsp:sp modelId="{7ACD8B18-0455-4A3B-B10F-839F36C51CC3}">
      <dsp:nvSpPr>
        <dsp:cNvPr id="0" name=""/>
        <dsp:cNvSpPr/>
      </dsp:nvSpPr>
      <dsp:spPr>
        <a:xfrm>
          <a:off x="1184" y="652410"/>
          <a:ext cx="2528971" cy="1517382"/>
        </a:xfrm>
        <a:prstGeom prst="rect">
          <a:avLst/>
        </a:prstGeom>
        <a:gradFill rotWithShape="0">
          <a:gsLst>
            <a:gs pos="0">
              <a:schemeClr val="lt1">
                <a:hueOff val="0"/>
                <a:satOff val="0"/>
                <a:lumOff val="0"/>
                <a:alphaOff val="0"/>
                <a:tint val="100000"/>
                <a:shade val="85000"/>
                <a:satMod val="100000"/>
                <a:lumMod val="100000"/>
              </a:schemeClr>
            </a:gs>
            <a:gs pos="100000">
              <a:schemeClr val="l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l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3922" tIns="130078" rIns="123922" bIns="130078" numCol="1" spcCol="1270" anchor="ctr" anchorCtr="0">
          <a:noAutofit/>
        </a:bodyPr>
        <a:lstStyle/>
        <a:p>
          <a:pPr marL="0" lvl="0" indent="0" algn="ctr" defTabSz="622300">
            <a:lnSpc>
              <a:spcPct val="90000"/>
            </a:lnSpc>
            <a:spcBef>
              <a:spcPct val="0"/>
            </a:spcBef>
            <a:spcAft>
              <a:spcPct val="35000"/>
            </a:spcAft>
            <a:buNone/>
          </a:pPr>
          <a:r>
            <a:rPr lang="en-GB" sz="1400" kern="1200"/>
            <a:t>“Why couldn’t skincare products be packaged in refillable containers and marketed without making women feel horrible about themselves?” (Garner, 2011). </a:t>
          </a:r>
          <a:endParaRPr lang="en-US" sz="1400" kern="1200"/>
        </a:p>
      </dsp:txBody>
      <dsp:txXfrm>
        <a:off x="1184" y="652410"/>
        <a:ext cx="2528971" cy="1517382"/>
      </dsp:txXfrm>
    </dsp:sp>
    <dsp:sp modelId="{9E287481-0C69-4042-B074-D735E43DEC1E}">
      <dsp:nvSpPr>
        <dsp:cNvPr id="0" name=""/>
        <dsp:cNvSpPr/>
      </dsp:nvSpPr>
      <dsp:spPr>
        <a:xfrm>
          <a:off x="1265670" y="2167993"/>
          <a:ext cx="3110634" cy="551063"/>
        </a:xfrm>
        <a:custGeom>
          <a:avLst/>
          <a:gdLst/>
          <a:ahLst/>
          <a:cxnLst/>
          <a:rect l="0" t="0" r="0" b="0"/>
          <a:pathLst>
            <a:path>
              <a:moveTo>
                <a:pt x="3110634" y="0"/>
              </a:moveTo>
              <a:lnTo>
                <a:pt x="3110634" y="292631"/>
              </a:lnTo>
              <a:lnTo>
                <a:pt x="0" y="292631"/>
              </a:lnTo>
              <a:lnTo>
                <a:pt x="0" y="551063"/>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1873" y="2440616"/>
        <a:ext cx="158227" cy="5816"/>
      </dsp:txXfrm>
    </dsp:sp>
    <dsp:sp modelId="{87124775-C278-4EFF-9D43-9C7734D5664F}">
      <dsp:nvSpPr>
        <dsp:cNvPr id="0" name=""/>
        <dsp:cNvSpPr/>
      </dsp:nvSpPr>
      <dsp:spPr>
        <a:xfrm>
          <a:off x="3111819" y="652410"/>
          <a:ext cx="2528971" cy="1517382"/>
        </a:xfrm>
        <a:prstGeom prst="rect">
          <a:avLst/>
        </a:prstGeom>
        <a:gradFill rotWithShape="0">
          <a:gsLst>
            <a:gs pos="0">
              <a:schemeClr val="lt1">
                <a:hueOff val="0"/>
                <a:satOff val="0"/>
                <a:lumOff val="0"/>
                <a:alphaOff val="0"/>
                <a:tint val="100000"/>
                <a:shade val="85000"/>
                <a:satMod val="100000"/>
                <a:lumMod val="100000"/>
              </a:schemeClr>
            </a:gs>
            <a:gs pos="100000">
              <a:schemeClr val="l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l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3922" tIns="130078" rIns="123922" bIns="130078" numCol="1" spcCol="1270" anchor="ctr" anchorCtr="0">
          <a:noAutofit/>
        </a:bodyPr>
        <a:lstStyle/>
        <a:p>
          <a:pPr marL="0" lvl="0" indent="0" algn="ctr" defTabSz="622300">
            <a:lnSpc>
              <a:spcPct val="90000"/>
            </a:lnSpc>
            <a:spcBef>
              <a:spcPct val="0"/>
            </a:spcBef>
            <a:spcAft>
              <a:spcPct val="35000"/>
            </a:spcAft>
            <a:buNone/>
          </a:pPr>
          <a:r>
            <a:rPr lang="en-GB" sz="1400" kern="1200"/>
            <a:t>Anita founded The Body Shop in 1976, initially, to provide for her family. However, she had a new way of looking at doing business and she had a goal of providing change socially and environmentally. </a:t>
          </a:r>
          <a:endParaRPr lang="en-US" sz="1400" kern="1200"/>
        </a:p>
      </dsp:txBody>
      <dsp:txXfrm>
        <a:off x="3111819" y="652410"/>
        <a:ext cx="2528971" cy="1517382"/>
      </dsp:txXfrm>
    </dsp:sp>
    <dsp:sp modelId="{13D676BD-515B-45DC-96B7-57F9F094ED08}">
      <dsp:nvSpPr>
        <dsp:cNvPr id="0" name=""/>
        <dsp:cNvSpPr/>
      </dsp:nvSpPr>
      <dsp:spPr>
        <a:xfrm>
          <a:off x="2528355" y="3464428"/>
          <a:ext cx="551063" cy="91440"/>
        </a:xfrm>
        <a:custGeom>
          <a:avLst/>
          <a:gdLst/>
          <a:ahLst/>
          <a:cxnLst/>
          <a:rect l="0" t="0" r="0" b="0"/>
          <a:pathLst>
            <a:path>
              <a:moveTo>
                <a:pt x="0" y="45720"/>
              </a:moveTo>
              <a:lnTo>
                <a:pt x="551063"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9345" y="3507239"/>
        <a:ext cx="29083" cy="5816"/>
      </dsp:txXfrm>
    </dsp:sp>
    <dsp:sp modelId="{18BA4FDD-B5B0-452C-86A7-1E6188D567E6}">
      <dsp:nvSpPr>
        <dsp:cNvPr id="0" name=""/>
        <dsp:cNvSpPr/>
      </dsp:nvSpPr>
      <dsp:spPr>
        <a:xfrm>
          <a:off x="1184" y="2751456"/>
          <a:ext cx="2528971" cy="1517382"/>
        </a:xfrm>
        <a:prstGeom prst="rect">
          <a:avLst/>
        </a:prstGeom>
        <a:gradFill rotWithShape="0">
          <a:gsLst>
            <a:gs pos="0">
              <a:schemeClr val="lt1">
                <a:hueOff val="0"/>
                <a:satOff val="0"/>
                <a:lumOff val="0"/>
                <a:alphaOff val="0"/>
                <a:tint val="100000"/>
                <a:shade val="85000"/>
                <a:satMod val="100000"/>
                <a:lumMod val="100000"/>
              </a:schemeClr>
            </a:gs>
            <a:gs pos="100000">
              <a:schemeClr val="l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l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3922" tIns="130078" rIns="123922" bIns="130078" numCol="1" spcCol="1270" anchor="ctr" anchorCtr="0">
          <a:noAutofit/>
        </a:bodyPr>
        <a:lstStyle/>
        <a:p>
          <a:pPr marL="0" lvl="0" indent="0" algn="ctr" defTabSz="622300">
            <a:lnSpc>
              <a:spcPct val="90000"/>
            </a:lnSpc>
            <a:spcBef>
              <a:spcPct val="0"/>
            </a:spcBef>
            <a:spcAft>
              <a:spcPct val="35000"/>
            </a:spcAft>
            <a:buNone/>
          </a:pPr>
          <a:r>
            <a:rPr lang="en-GB" sz="1400" kern="1200"/>
            <a:t>Now The Body Shop has approximately 3000 stores in 65 countries and employs over 22,000 people. (The Body Shop, 2017). </a:t>
          </a:r>
          <a:endParaRPr lang="en-US" sz="1400" kern="1200"/>
        </a:p>
      </dsp:txBody>
      <dsp:txXfrm>
        <a:off x="1184" y="2751456"/>
        <a:ext cx="2528971" cy="1517382"/>
      </dsp:txXfrm>
    </dsp:sp>
    <dsp:sp modelId="{37A9563A-1002-4299-AADD-BE1D589CAA94}">
      <dsp:nvSpPr>
        <dsp:cNvPr id="0" name=""/>
        <dsp:cNvSpPr/>
      </dsp:nvSpPr>
      <dsp:spPr>
        <a:xfrm>
          <a:off x="3111819" y="2751456"/>
          <a:ext cx="2528971" cy="1517382"/>
        </a:xfrm>
        <a:prstGeom prst="rect">
          <a:avLst/>
        </a:prstGeom>
        <a:gradFill rotWithShape="0">
          <a:gsLst>
            <a:gs pos="0">
              <a:schemeClr val="lt1">
                <a:hueOff val="0"/>
                <a:satOff val="0"/>
                <a:lumOff val="0"/>
                <a:alphaOff val="0"/>
                <a:tint val="100000"/>
                <a:shade val="85000"/>
                <a:satMod val="100000"/>
                <a:lumMod val="100000"/>
              </a:schemeClr>
            </a:gs>
            <a:gs pos="100000">
              <a:schemeClr val="lt1">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lt1">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23922" tIns="130078" rIns="123922" bIns="130078" numCol="1" spcCol="1270" anchor="ctr" anchorCtr="0">
          <a:noAutofit/>
        </a:bodyPr>
        <a:lstStyle/>
        <a:p>
          <a:pPr marL="0" lvl="0" indent="0" algn="ctr" defTabSz="622300">
            <a:lnSpc>
              <a:spcPct val="90000"/>
            </a:lnSpc>
            <a:spcBef>
              <a:spcPct val="0"/>
            </a:spcBef>
            <a:spcAft>
              <a:spcPct val="35000"/>
            </a:spcAft>
            <a:buNone/>
          </a:pPr>
          <a:r>
            <a:rPr lang="en-GB" sz="1400" kern="1200"/>
            <a:t>The question is how much has The Body Shop and Anita’s entrepreneurship changed the UK and other countries economically and socially? </a:t>
          </a:r>
          <a:endParaRPr lang="en-US" sz="1400" kern="1200"/>
        </a:p>
      </dsp:txBody>
      <dsp:txXfrm>
        <a:off x="3111819" y="2751456"/>
        <a:ext cx="2528971" cy="151738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1/6/2018</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38FF0-D042-456C-84EA-B0E8194920DC}"/>
              </a:ext>
            </a:extLst>
          </p:cNvPr>
          <p:cNvSpPr>
            <a:spLocks noGrp="1"/>
          </p:cNvSpPr>
          <p:nvPr>
            <p:ph type="ctrTitle"/>
          </p:nvPr>
        </p:nvSpPr>
        <p:spPr>
          <a:xfrm>
            <a:off x="457200" y="4960137"/>
            <a:ext cx="11584745" cy="1463040"/>
          </a:xfrm>
        </p:spPr>
        <p:txBody>
          <a:bodyPr>
            <a:normAutofit fontScale="90000"/>
          </a:bodyPr>
          <a:lstStyle/>
          <a:p>
            <a:r>
              <a:rPr lang="en-GB" sz="4000" dirty="0"/>
              <a:t>How Anita Roddick has identified enterprise opportunities which have led to economic and/ or social change for a region.</a:t>
            </a:r>
            <a:br>
              <a:rPr lang="en-GB" sz="4000" dirty="0"/>
            </a:br>
            <a:r>
              <a:rPr lang="en-GB" sz="2000" dirty="0"/>
              <a:t>By Rhian Davies   Student number: 1706958  </a:t>
            </a:r>
            <a:endParaRPr lang="en-GB" dirty="0"/>
          </a:p>
        </p:txBody>
      </p:sp>
    </p:spTree>
    <p:extLst>
      <p:ext uri="{BB962C8B-B14F-4D97-AF65-F5344CB8AC3E}">
        <p14:creationId xmlns:p14="http://schemas.microsoft.com/office/powerpoint/2010/main" val="1005709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22F06-6017-4361-8872-E0E2CEB20B4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4EBCA-8336-4797-B8FC-4484226322BE}"/>
              </a:ext>
            </a:extLst>
          </p:cNvPr>
          <p:cNvSpPr>
            <a:spLocks noGrp="1"/>
          </p:cNvSpPr>
          <p:nvPr>
            <p:ph type="title"/>
          </p:nvPr>
        </p:nvSpPr>
        <p:spPr>
          <a:xfrm>
            <a:off x="643468" y="643467"/>
            <a:ext cx="3415612" cy="5571066"/>
          </a:xfrm>
        </p:spPr>
        <p:txBody>
          <a:bodyPr>
            <a:normAutofit/>
          </a:bodyPr>
          <a:lstStyle/>
          <a:p>
            <a:r>
              <a:rPr lang="en-GB">
                <a:solidFill>
                  <a:srgbClr val="FFFFFF"/>
                </a:solidFill>
              </a:rPr>
              <a:t>Anita Roddick’s Idea</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182708469"/>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61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936958-1A6E-4841-8289-4F7904B204E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96451F-B44A-451D-AA20-B1DAA958C3F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3">
            <a:extLst>
              <a:ext uri="{FF2B5EF4-FFF2-40B4-BE49-F238E27FC236}">
                <a16:creationId xmlns:a16="http://schemas.microsoft.com/office/drawing/2014/main" id="{2033E876-9C10-4610-867C-3F1C1290E0C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solidFill>
              <a:srgbClr val="21FFB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logo&#10;&#10;Description generated with high confidence">
            <a:extLst>
              <a:ext uri="{FF2B5EF4-FFF2-40B4-BE49-F238E27FC236}">
                <a16:creationId xmlns:a16="http://schemas.microsoft.com/office/drawing/2014/main" id="{287F8DFC-4A26-4865-AEF4-7D1DE4D5F511}"/>
              </a:ext>
            </a:extLst>
          </p:cNvPr>
          <p:cNvPicPr>
            <a:picLocks noChangeAspect="1"/>
          </p:cNvPicPr>
          <p:nvPr/>
        </p:nvPicPr>
        <p:blipFill>
          <a:blip r:embed="rId2"/>
          <a:stretch>
            <a:fillRect/>
          </a:stretch>
        </p:blipFill>
        <p:spPr>
          <a:xfrm>
            <a:off x="1120477" y="1584984"/>
            <a:ext cx="9951041" cy="3681885"/>
          </a:xfrm>
          <a:prstGeom prst="rect">
            <a:avLst/>
          </a:prstGeom>
        </p:spPr>
      </p:pic>
      <p:sp>
        <p:nvSpPr>
          <p:cNvPr id="6" name="TextBox 5">
            <a:extLst>
              <a:ext uri="{FF2B5EF4-FFF2-40B4-BE49-F238E27FC236}">
                <a16:creationId xmlns:a16="http://schemas.microsoft.com/office/drawing/2014/main" id="{098C91AA-AE90-44E8-A1DC-50712C6E0A73}"/>
              </a:ext>
            </a:extLst>
          </p:cNvPr>
          <p:cNvSpPr txBox="1"/>
          <p:nvPr/>
        </p:nvSpPr>
        <p:spPr>
          <a:xfrm>
            <a:off x="8257735" y="5641145"/>
            <a:ext cx="2813783" cy="369332"/>
          </a:xfrm>
          <a:prstGeom prst="rect">
            <a:avLst/>
          </a:prstGeom>
          <a:noFill/>
        </p:spPr>
        <p:txBody>
          <a:bodyPr wrap="square" rtlCol="0">
            <a:spAutoFit/>
          </a:bodyPr>
          <a:lstStyle/>
          <a:p>
            <a:r>
              <a:rPr lang="en-GB" dirty="0"/>
              <a:t>(The Body Shop, 2017)</a:t>
            </a:r>
          </a:p>
        </p:txBody>
      </p:sp>
    </p:spTree>
    <p:extLst>
      <p:ext uri="{BB962C8B-B14F-4D97-AF65-F5344CB8AC3E}">
        <p14:creationId xmlns:p14="http://schemas.microsoft.com/office/powerpoint/2010/main" val="1674520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6EE670A-A41A-44AD-BC1C-2090365EB5B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D7B666-D5E6-48CE-B26A-FB5E5C34AF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8D7548-55E1-4D9C-9D7D-FE8EF58321A9}"/>
              </a:ext>
            </a:extLst>
          </p:cNvPr>
          <p:cNvSpPr>
            <a:spLocks noGrp="1"/>
          </p:cNvSpPr>
          <p:nvPr>
            <p:ph type="title"/>
          </p:nvPr>
        </p:nvSpPr>
        <p:spPr>
          <a:xfrm>
            <a:off x="1024128" y="585216"/>
            <a:ext cx="8018272" cy="1499616"/>
          </a:xfrm>
        </p:spPr>
        <p:txBody>
          <a:bodyPr>
            <a:normAutofit/>
          </a:bodyPr>
          <a:lstStyle/>
          <a:p>
            <a:r>
              <a:rPr lang="en-GB"/>
              <a:t>Economic development</a:t>
            </a:r>
          </a:p>
        </p:txBody>
      </p:sp>
      <p:sp>
        <p:nvSpPr>
          <p:cNvPr id="3" name="Content Placeholder 2">
            <a:extLst>
              <a:ext uri="{FF2B5EF4-FFF2-40B4-BE49-F238E27FC236}">
                <a16:creationId xmlns:a16="http://schemas.microsoft.com/office/drawing/2014/main" id="{27F3500D-E9BB-45D5-8692-60E74AC59D1D}"/>
              </a:ext>
            </a:extLst>
          </p:cNvPr>
          <p:cNvSpPr>
            <a:spLocks noGrp="1"/>
          </p:cNvSpPr>
          <p:nvPr>
            <p:ph idx="1"/>
          </p:nvPr>
        </p:nvSpPr>
        <p:spPr>
          <a:xfrm>
            <a:off x="1024128" y="2286000"/>
            <a:ext cx="8018271" cy="4023360"/>
          </a:xfrm>
        </p:spPr>
        <p:txBody>
          <a:bodyPr>
            <a:normAutofit/>
          </a:bodyPr>
          <a:lstStyle/>
          <a:p>
            <a:r>
              <a:rPr lang="en-GB" dirty="0"/>
              <a:t>Economic development can be described as:</a:t>
            </a:r>
          </a:p>
          <a:p>
            <a:endParaRPr lang="en-GB" dirty="0"/>
          </a:p>
          <a:p>
            <a:r>
              <a:rPr lang="en-GB" dirty="0"/>
              <a:t> “increase in the wealth of a country measured both in quantitative and qualitative measures. The quantitative refers to the increase in financial wealth of a country while the qualitative measure refers to the improved quality of life of the country's citizens” (Seedat, 2017). </a:t>
            </a:r>
          </a:p>
        </p:txBody>
      </p:sp>
    </p:spTree>
    <p:extLst>
      <p:ext uri="{BB962C8B-B14F-4D97-AF65-F5344CB8AC3E}">
        <p14:creationId xmlns:p14="http://schemas.microsoft.com/office/powerpoint/2010/main" val="2125386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319E6BB3-DF2B-4751-97C5-B3DB949AED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3">
            <a:extLst>
              <a:ext uri="{FF2B5EF4-FFF2-40B4-BE49-F238E27FC236}">
                <a16:creationId xmlns:a16="http://schemas.microsoft.com/office/drawing/2014/main" id="{CBDDD243-ED5F-4896-B18B-ABCF4B7E12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A61721DD-D110-44EE-82A7-D56AB687E61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29" name="Content Placeholder 4">
            <a:extLst>
              <a:ext uri="{FF2B5EF4-FFF2-40B4-BE49-F238E27FC236}">
                <a16:creationId xmlns:a16="http://schemas.microsoft.com/office/drawing/2014/main" id="{5C81596F-9C77-4CB9-87D9-BE22679584C1}"/>
              </a:ext>
            </a:extLst>
          </p:cNvPr>
          <p:cNvPicPr>
            <a:picLocks noChangeAspect="1"/>
          </p:cNvPicPr>
          <p:nvPr/>
        </p:nvPicPr>
        <p:blipFill>
          <a:blip r:embed="rId2"/>
          <a:stretch>
            <a:fillRect/>
          </a:stretch>
        </p:blipFill>
        <p:spPr>
          <a:xfrm>
            <a:off x="6471795" y="643467"/>
            <a:ext cx="4638968" cy="3606798"/>
          </a:xfrm>
          <a:prstGeom prst="rect">
            <a:avLst/>
          </a:prstGeom>
        </p:spPr>
      </p:pic>
      <p:sp>
        <p:nvSpPr>
          <p:cNvPr id="2" name="Title 1">
            <a:extLst>
              <a:ext uri="{FF2B5EF4-FFF2-40B4-BE49-F238E27FC236}">
                <a16:creationId xmlns:a16="http://schemas.microsoft.com/office/drawing/2014/main" id="{957DCB55-6A54-4B9F-805F-42F45EE8EA21}"/>
              </a:ext>
            </a:extLst>
          </p:cNvPr>
          <p:cNvSpPr>
            <a:spLocks noGrp="1"/>
          </p:cNvSpPr>
          <p:nvPr>
            <p:ph type="title"/>
          </p:nvPr>
        </p:nvSpPr>
        <p:spPr>
          <a:xfrm>
            <a:off x="1024128" y="4911819"/>
            <a:ext cx="9720072" cy="1499616"/>
          </a:xfrm>
        </p:spPr>
        <p:txBody>
          <a:bodyPr>
            <a:normAutofit/>
          </a:bodyPr>
          <a:lstStyle/>
          <a:p>
            <a:r>
              <a:rPr lang="en-GB" dirty="0">
                <a:solidFill>
                  <a:srgbClr val="FFFFFF"/>
                </a:solidFill>
              </a:rPr>
              <a:t>LINEAR STAGEs OF GROWTH MODEL </a:t>
            </a:r>
          </a:p>
        </p:txBody>
      </p:sp>
      <p:sp>
        <p:nvSpPr>
          <p:cNvPr id="30" name="Content Placeholder 18"/>
          <p:cNvSpPr>
            <a:spLocks noGrp="1"/>
          </p:cNvSpPr>
          <p:nvPr>
            <p:ph idx="1"/>
          </p:nvPr>
        </p:nvSpPr>
        <p:spPr>
          <a:xfrm>
            <a:off x="365760" y="281354"/>
            <a:ext cx="5408507" cy="3968911"/>
          </a:xfrm>
        </p:spPr>
        <p:txBody>
          <a:bodyPr anchor="ctr">
            <a:normAutofit/>
          </a:bodyPr>
          <a:lstStyle/>
          <a:p>
            <a:r>
              <a:rPr lang="en-US" sz="2000" dirty="0"/>
              <a:t>The Linear Stages of Growth Models were depicted by both Rostow’s Model of Development and The Harrod-</a:t>
            </a:r>
            <a:r>
              <a:rPr lang="en-US" sz="2000" dirty="0" err="1"/>
              <a:t>Domar</a:t>
            </a:r>
            <a:r>
              <a:rPr lang="en-US" sz="2000" dirty="0"/>
              <a:t> Model. Both Rostow (1960) and Harrod-</a:t>
            </a:r>
            <a:r>
              <a:rPr lang="en-US" sz="2000" dirty="0" err="1"/>
              <a:t>Domar</a:t>
            </a:r>
            <a:r>
              <a:rPr lang="en-US" sz="2000" dirty="0"/>
              <a:t> (1948) suggested that economic development was directly impacted by investment and that capital was the driving force of investment.</a:t>
            </a:r>
          </a:p>
          <a:p>
            <a:r>
              <a:rPr lang="en-US" sz="2000" dirty="0"/>
              <a:t>Anita Roddick’s Body Shop £8.2 million in capital to the UK’s economy by taxes in 2015 alone. Thus proposing that Anita Roddick did change the economy in the UK with this theory (The Body Shop, 2017).</a:t>
            </a:r>
          </a:p>
        </p:txBody>
      </p:sp>
      <p:sp>
        <p:nvSpPr>
          <p:cNvPr id="5" name="TextBox 4">
            <a:extLst>
              <a:ext uri="{FF2B5EF4-FFF2-40B4-BE49-F238E27FC236}">
                <a16:creationId xmlns:a16="http://schemas.microsoft.com/office/drawing/2014/main" id="{797C74A7-BEEF-4071-8B7F-99238A7A9B7A}"/>
              </a:ext>
            </a:extLst>
          </p:cNvPr>
          <p:cNvSpPr txBox="1"/>
          <p:nvPr/>
        </p:nvSpPr>
        <p:spPr>
          <a:xfrm>
            <a:off x="10259667" y="4125892"/>
            <a:ext cx="1702191" cy="369332"/>
          </a:xfrm>
          <a:prstGeom prst="rect">
            <a:avLst/>
          </a:prstGeom>
          <a:noFill/>
        </p:spPr>
        <p:txBody>
          <a:bodyPr wrap="square" rtlCol="0">
            <a:spAutoFit/>
          </a:bodyPr>
          <a:lstStyle/>
          <a:p>
            <a:r>
              <a:rPr lang="en-GB" dirty="0"/>
              <a:t>(Rostow, 1960) </a:t>
            </a:r>
          </a:p>
        </p:txBody>
      </p:sp>
    </p:spTree>
    <p:extLst>
      <p:ext uri="{BB962C8B-B14F-4D97-AF65-F5344CB8AC3E}">
        <p14:creationId xmlns:p14="http://schemas.microsoft.com/office/powerpoint/2010/main" val="3633515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D5066-8EFC-45EC-AFEF-7C062AB02CB5}"/>
              </a:ext>
            </a:extLst>
          </p:cNvPr>
          <p:cNvSpPr>
            <a:spLocks noGrp="1"/>
          </p:cNvSpPr>
          <p:nvPr>
            <p:ph type="title"/>
          </p:nvPr>
        </p:nvSpPr>
        <p:spPr/>
        <p:txBody>
          <a:bodyPr/>
          <a:lstStyle/>
          <a:p>
            <a:r>
              <a:rPr lang="en-GB" dirty="0"/>
              <a:t>Critiques of the Linear growth models</a:t>
            </a:r>
          </a:p>
        </p:txBody>
      </p:sp>
      <p:sp>
        <p:nvSpPr>
          <p:cNvPr id="3" name="Content Placeholder 2">
            <a:extLst>
              <a:ext uri="{FF2B5EF4-FFF2-40B4-BE49-F238E27FC236}">
                <a16:creationId xmlns:a16="http://schemas.microsoft.com/office/drawing/2014/main" id="{ACF47BAE-F5D7-4B0C-8426-5A9740D15181}"/>
              </a:ext>
            </a:extLst>
          </p:cNvPr>
          <p:cNvSpPr>
            <a:spLocks noGrp="1"/>
          </p:cNvSpPr>
          <p:nvPr>
            <p:ph idx="1"/>
          </p:nvPr>
        </p:nvSpPr>
        <p:spPr/>
        <p:txBody>
          <a:bodyPr>
            <a:normAutofit/>
          </a:bodyPr>
          <a:lstStyle/>
          <a:p>
            <a:pPr>
              <a:buFont typeface="Wingdings" panose="05000000000000000000" pitchFamily="2" charset="2"/>
              <a:buChar char="§"/>
            </a:pPr>
            <a:r>
              <a:rPr lang="en-GB" sz="2800" dirty="0"/>
              <a:t> Outdated – as the economic platform changes so regularly it is to be assumed that the Linear Growth Models will be unrelatable to modernised businesses and economy. </a:t>
            </a:r>
          </a:p>
          <a:p>
            <a:pPr marL="0" indent="0">
              <a:buNone/>
            </a:pPr>
            <a:endParaRPr lang="en-GB" sz="1600" dirty="0"/>
          </a:p>
          <a:p>
            <a:pPr>
              <a:buFont typeface="Wingdings" panose="05000000000000000000" pitchFamily="2" charset="2"/>
              <a:buChar char="§"/>
            </a:pPr>
            <a:r>
              <a:rPr lang="en-GB" sz="2800" dirty="0"/>
              <a:t>Unrelatable- the models are usually used to represent how under-developed countries transform into developed countries. As the UK was already had a developed economy when Anita started The Body Shop it is suitable to suggest that these models may not be comparative to economic development of the UK.</a:t>
            </a:r>
          </a:p>
        </p:txBody>
      </p:sp>
    </p:spTree>
    <p:extLst>
      <p:ext uri="{BB962C8B-B14F-4D97-AF65-F5344CB8AC3E}">
        <p14:creationId xmlns:p14="http://schemas.microsoft.com/office/powerpoint/2010/main" val="3045888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319E6BB3-DF2B-4751-97C5-B3DB949AED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3">
            <a:extLst>
              <a:ext uri="{FF2B5EF4-FFF2-40B4-BE49-F238E27FC236}">
                <a16:creationId xmlns:a16="http://schemas.microsoft.com/office/drawing/2014/main" id="{CBDDD243-ED5F-4896-B18B-ABCF4B7E12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A61721DD-D110-44EE-82A7-D56AB687E61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7DCB55-6A54-4B9F-805F-42F45EE8EA21}"/>
              </a:ext>
            </a:extLst>
          </p:cNvPr>
          <p:cNvSpPr>
            <a:spLocks noGrp="1"/>
          </p:cNvSpPr>
          <p:nvPr>
            <p:ph type="title"/>
          </p:nvPr>
        </p:nvSpPr>
        <p:spPr>
          <a:xfrm>
            <a:off x="1024128" y="4911819"/>
            <a:ext cx="9720072" cy="1499616"/>
          </a:xfrm>
        </p:spPr>
        <p:txBody>
          <a:bodyPr>
            <a:normAutofit/>
          </a:bodyPr>
          <a:lstStyle/>
          <a:p>
            <a:r>
              <a:rPr lang="en-GB" dirty="0">
                <a:solidFill>
                  <a:srgbClr val="FFFFFF"/>
                </a:solidFill>
              </a:rPr>
              <a:t>Seers (1979) alternative development objectives</a:t>
            </a:r>
          </a:p>
        </p:txBody>
      </p:sp>
      <p:sp>
        <p:nvSpPr>
          <p:cNvPr id="30" name="Content Placeholder 18"/>
          <p:cNvSpPr>
            <a:spLocks noGrp="1"/>
          </p:cNvSpPr>
          <p:nvPr>
            <p:ph idx="1"/>
          </p:nvPr>
        </p:nvSpPr>
        <p:spPr>
          <a:xfrm>
            <a:off x="418865" y="685638"/>
            <a:ext cx="10930597" cy="3147646"/>
          </a:xfrm>
        </p:spPr>
        <p:txBody>
          <a:bodyPr anchor="ctr">
            <a:normAutofit/>
          </a:bodyPr>
          <a:lstStyle/>
          <a:p>
            <a:pPr algn="ctr">
              <a:buFont typeface="Wingdings" panose="05000000000000000000" pitchFamily="2" charset="2"/>
              <a:buChar char="§"/>
            </a:pPr>
            <a:r>
              <a:rPr lang="en-US" sz="2400" dirty="0"/>
              <a:t>Poverty </a:t>
            </a:r>
          </a:p>
          <a:p>
            <a:pPr algn="ctr">
              <a:buFont typeface="Wingdings" panose="05000000000000000000" pitchFamily="2" charset="2"/>
              <a:buChar char="§"/>
            </a:pPr>
            <a:r>
              <a:rPr lang="en-US" sz="2400" dirty="0"/>
              <a:t>Inequality</a:t>
            </a:r>
          </a:p>
          <a:p>
            <a:pPr algn="ctr">
              <a:buFont typeface="Wingdings" panose="05000000000000000000" pitchFamily="2" charset="2"/>
              <a:buChar char="§"/>
            </a:pPr>
            <a:r>
              <a:rPr lang="en-US" sz="2400" dirty="0"/>
              <a:t>Unemployment</a:t>
            </a:r>
          </a:p>
          <a:p>
            <a:pPr marL="0" indent="0">
              <a:buNone/>
            </a:pPr>
            <a:endParaRPr lang="en-US" sz="2400" dirty="0"/>
          </a:p>
          <a:p>
            <a:pPr marL="0" indent="0">
              <a:buNone/>
            </a:pPr>
            <a:r>
              <a:rPr lang="en-US" sz="2400" dirty="0"/>
              <a:t>Seers (1979) believed that </a:t>
            </a:r>
            <a:r>
              <a:rPr lang="en-GB" sz="2400" dirty="0"/>
              <a:t>conquering these issues would lead to economic growth and would bring actual improvement to peoples’ lives thus creating economic development. </a:t>
            </a:r>
            <a:endParaRPr lang="en-US" sz="2400" dirty="0"/>
          </a:p>
        </p:txBody>
      </p:sp>
    </p:spTree>
    <p:extLst>
      <p:ext uri="{BB962C8B-B14F-4D97-AF65-F5344CB8AC3E}">
        <p14:creationId xmlns:p14="http://schemas.microsoft.com/office/powerpoint/2010/main" val="40920469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Freeform 16">
            <a:extLst>
              <a:ext uri="{FF2B5EF4-FFF2-40B4-BE49-F238E27FC236}">
                <a16:creationId xmlns:a16="http://schemas.microsoft.com/office/drawing/2014/main" id="{A10C41F2-1746-4431-9B52-B9F147A896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8">
            <a:extLst>
              <a:ext uri="{FF2B5EF4-FFF2-40B4-BE49-F238E27FC236}">
                <a16:creationId xmlns:a16="http://schemas.microsoft.com/office/drawing/2014/main" id="{A24A153C-9BEC-46E7-9AA4-DFC65A2B1A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99237721-19CF-41B1-AA0A-E1E1A8282D5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01DEF4D-F8FA-426E-8962-CBBE4C159698}"/>
              </a:ext>
            </a:extLst>
          </p:cNvPr>
          <p:cNvSpPr>
            <a:spLocks noGrp="1"/>
          </p:cNvSpPr>
          <p:nvPr>
            <p:ph type="title"/>
          </p:nvPr>
        </p:nvSpPr>
        <p:spPr>
          <a:xfrm>
            <a:off x="4219803" y="4735775"/>
            <a:ext cx="7006998" cy="1245732"/>
          </a:xfrm>
        </p:spPr>
        <p:txBody>
          <a:bodyPr anchor="t">
            <a:noAutofit/>
          </a:bodyPr>
          <a:lstStyle/>
          <a:p>
            <a:r>
              <a:rPr lang="en-GB" sz="4000" dirty="0">
                <a:solidFill>
                  <a:schemeClr val="bg1"/>
                </a:solidFill>
              </a:rPr>
              <a:t>Anita Roddick and Seers (1979) Alternative development objectives</a:t>
            </a:r>
          </a:p>
        </p:txBody>
      </p:sp>
      <p:sp>
        <p:nvSpPr>
          <p:cNvPr id="3" name="Content Placeholder 2">
            <a:extLst>
              <a:ext uri="{FF2B5EF4-FFF2-40B4-BE49-F238E27FC236}">
                <a16:creationId xmlns:a16="http://schemas.microsoft.com/office/drawing/2014/main" id="{037BB24A-6558-4852-8763-339DF525C02E}"/>
              </a:ext>
            </a:extLst>
          </p:cNvPr>
          <p:cNvSpPr>
            <a:spLocks noGrp="1"/>
          </p:cNvSpPr>
          <p:nvPr>
            <p:ph idx="1"/>
          </p:nvPr>
        </p:nvSpPr>
        <p:spPr>
          <a:xfrm>
            <a:off x="4219802" y="965864"/>
            <a:ext cx="7006998" cy="3450370"/>
          </a:xfrm>
        </p:spPr>
        <p:txBody>
          <a:bodyPr anchor="b">
            <a:normAutofit lnSpcReduction="10000"/>
          </a:bodyPr>
          <a:lstStyle/>
          <a:p>
            <a:r>
              <a:rPr lang="en-GB" sz="2000" dirty="0">
                <a:solidFill>
                  <a:srgbClr val="FFFFFF"/>
                </a:solidFill>
              </a:rPr>
              <a:t>Anita Roddick’s entrepreneurial ideas satisfied Seers (1979) alternative development objectives:</a:t>
            </a:r>
          </a:p>
          <a:p>
            <a:pPr>
              <a:buFont typeface="Arial" panose="020B0604020202020204" pitchFamily="34" charset="0"/>
              <a:buChar char="•"/>
            </a:pPr>
            <a:r>
              <a:rPr lang="en-GB" sz="2000" dirty="0">
                <a:solidFill>
                  <a:srgbClr val="FFFFFF"/>
                </a:solidFill>
              </a:rPr>
              <a:t>UNEMPLOYMENT – The Body Shop employed 2500 people in their shops, manufacturing and administration in 2015 alone. This number would be much higher considering the time span that The Body Shop has been in operation. </a:t>
            </a:r>
          </a:p>
          <a:p>
            <a:pPr>
              <a:buFont typeface="Arial" panose="020B0604020202020204" pitchFamily="34" charset="0"/>
              <a:buChar char="•"/>
            </a:pPr>
            <a:r>
              <a:rPr lang="en-GB" sz="2000" dirty="0">
                <a:solidFill>
                  <a:srgbClr val="FFFFFF"/>
                </a:solidFill>
              </a:rPr>
              <a:t>POVERTY- The employees that worked at The Body Shop had an income which meant that they were less likely to be in poverty.</a:t>
            </a:r>
          </a:p>
          <a:p>
            <a:pPr>
              <a:buFont typeface="Arial" panose="020B0604020202020204" pitchFamily="34" charset="0"/>
              <a:buChar char="•"/>
            </a:pPr>
            <a:r>
              <a:rPr lang="en-GB" sz="2000" dirty="0">
                <a:solidFill>
                  <a:srgbClr val="FFFFFF"/>
                </a:solidFill>
              </a:rPr>
              <a:t>INEQUALITY- Anita introduced the ‘Body Shop Party’ area to the business which allowed full time mothers to gain employment while still having the flexibility of looking after their children. </a:t>
            </a:r>
          </a:p>
        </p:txBody>
      </p:sp>
    </p:spTree>
    <p:extLst>
      <p:ext uri="{BB962C8B-B14F-4D97-AF65-F5344CB8AC3E}">
        <p14:creationId xmlns:p14="http://schemas.microsoft.com/office/powerpoint/2010/main" val="2777869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EE670A-A41A-44AD-BC1C-2090365EB5B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D7B666-D5E6-48CE-B26A-FB5E5C34AF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D4CFB4-CCC7-4AE4-A4E9-F933E4847417}"/>
              </a:ext>
            </a:extLst>
          </p:cNvPr>
          <p:cNvSpPr>
            <a:spLocks noGrp="1"/>
          </p:cNvSpPr>
          <p:nvPr>
            <p:ph type="title"/>
          </p:nvPr>
        </p:nvSpPr>
        <p:spPr>
          <a:xfrm>
            <a:off x="1024128" y="585216"/>
            <a:ext cx="8018272" cy="1499616"/>
          </a:xfrm>
        </p:spPr>
        <p:txBody>
          <a:bodyPr>
            <a:normAutofit/>
          </a:bodyPr>
          <a:lstStyle/>
          <a:p>
            <a:r>
              <a:rPr lang="en-GB" dirty="0" err="1"/>
              <a:t>Achuapa</a:t>
            </a:r>
            <a:r>
              <a:rPr lang="en-GB" dirty="0"/>
              <a:t> in Nicaragua </a:t>
            </a:r>
          </a:p>
        </p:txBody>
      </p:sp>
      <p:sp>
        <p:nvSpPr>
          <p:cNvPr id="3" name="Content Placeholder 2">
            <a:extLst>
              <a:ext uri="{FF2B5EF4-FFF2-40B4-BE49-F238E27FC236}">
                <a16:creationId xmlns:a16="http://schemas.microsoft.com/office/drawing/2014/main" id="{C7B2B898-8459-4E3E-BAE0-BE7D07DA2D3A}"/>
              </a:ext>
            </a:extLst>
          </p:cNvPr>
          <p:cNvSpPr>
            <a:spLocks noGrp="1"/>
          </p:cNvSpPr>
          <p:nvPr>
            <p:ph idx="1"/>
          </p:nvPr>
        </p:nvSpPr>
        <p:spPr>
          <a:xfrm>
            <a:off x="1024128" y="2286000"/>
            <a:ext cx="8018271" cy="4023360"/>
          </a:xfrm>
        </p:spPr>
        <p:txBody>
          <a:bodyPr>
            <a:normAutofit lnSpcReduction="10000"/>
          </a:bodyPr>
          <a:lstStyle/>
          <a:p>
            <a:r>
              <a:rPr lang="en-GB" dirty="0"/>
              <a:t>Anita Roddick was also passionate about having alliances with other countries to manufacture core ingredients for her products. Her idea was to go directly to the manufactures instead of using middle-man distributors. </a:t>
            </a:r>
          </a:p>
          <a:p>
            <a:r>
              <a:rPr lang="en-GB" dirty="0" err="1"/>
              <a:t>Achuapa</a:t>
            </a:r>
            <a:r>
              <a:rPr lang="en-GB" dirty="0"/>
              <a:t> in Nicaragua is a small but poor community that produces Sesame oil. </a:t>
            </a:r>
          </a:p>
          <a:p>
            <a:r>
              <a:rPr lang="en-GB" dirty="0"/>
              <a:t>The International Dependence Models state that “The poor countries are said to be dependent on the developed countries for market and capital” (Dang et al, 2015).  This capital allowed underdeveloped regions to create economic development. </a:t>
            </a:r>
          </a:p>
          <a:p>
            <a:r>
              <a:rPr lang="en-GB" dirty="0"/>
              <a:t>These models are usually criticised as in practice, richer countries take advantage of poorer areas and exploit them for their resources. </a:t>
            </a:r>
          </a:p>
        </p:txBody>
      </p:sp>
    </p:spTree>
    <p:extLst>
      <p:ext uri="{BB962C8B-B14F-4D97-AF65-F5344CB8AC3E}">
        <p14:creationId xmlns:p14="http://schemas.microsoft.com/office/powerpoint/2010/main" val="2108192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EE670A-A41A-44AD-BC1C-2090365EB5B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D7B666-D5E6-48CE-B26A-FB5E5C34AF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D4CFB4-CCC7-4AE4-A4E9-F933E4847417}"/>
              </a:ext>
            </a:extLst>
          </p:cNvPr>
          <p:cNvSpPr>
            <a:spLocks noGrp="1"/>
          </p:cNvSpPr>
          <p:nvPr>
            <p:ph type="title"/>
          </p:nvPr>
        </p:nvSpPr>
        <p:spPr>
          <a:xfrm>
            <a:off x="1024128" y="585216"/>
            <a:ext cx="8018272" cy="1499616"/>
          </a:xfrm>
        </p:spPr>
        <p:txBody>
          <a:bodyPr>
            <a:normAutofit/>
          </a:bodyPr>
          <a:lstStyle/>
          <a:p>
            <a:r>
              <a:rPr lang="en-GB" dirty="0" err="1"/>
              <a:t>Achuapa</a:t>
            </a:r>
            <a:r>
              <a:rPr lang="en-GB" dirty="0"/>
              <a:t> in Nicaragua </a:t>
            </a:r>
          </a:p>
        </p:txBody>
      </p:sp>
      <p:sp>
        <p:nvSpPr>
          <p:cNvPr id="3" name="Content Placeholder 2">
            <a:extLst>
              <a:ext uri="{FF2B5EF4-FFF2-40B4-BE49-F238E27FC236}">
                <a16:creationId xmlns:a16="http://schemas.microsoft.com/office/drawing/2014/main" id="{C7B2B898-8459-4E3E-BAE0-BE7D07DA2D3A}"/>
              </a:ext>
            </a:extLst>
          </p:cNvPr>
          <p:cNvSpPr>
            <a:spLocks noGrp="1"/>
          </p:cNvSpPr>
          <p:nvPr>
            <p:ph idx="1"/>
          </p:nvPr>
        </p:nvSpPr>
        <p:spPr>
          <a:xfrm>
            <a:off x="1024128" y="2286000"/>
            <a:ext cx="8018271" cy="4023360"/>
          </a:xfrm>
        </p:spPr>
        <p:txBody>
          <a:bodyPr>
            <a:normAutofit/>
          </a:bodyPr>
          <a:lstStyle/>
          <a:p>
            <a:r>
              <a:rPr lang="en-GB" dirty="0"/>
              <a:t>Anita, however, developed Fair Trade deals with the people of </a:t>
            </a:r>
            <a:r>
              <a:rPr lang="en-GB" dirty="0" err="1"/>
              <a:t>Achuapa</a:t>
            </a:r>
            <a:r>
              <a:rPr lang="en-GB" dirty="0"/>
              <a:t>. </a:t>
            </a:r>
            <a:endParaRPr lang="en-GB" sz="1000" dirty="0"/>
          </a:p>
          <a:p>
            <a:r>
              <a:rPr lang="en-GB" dirty="0"/>
              <a:t>By 2001, 130 farmers worked full-time to supply her firm's entire quota. Today, </a:t>
            </a:r>
            <a:r>
              <a:rPr lang="en-GB" dirty="0" err="1"/>
              <a:t>Achuapa</a:t>
            </a:r>
            <a:r>
              <a:rPr lang="en-GB" dirty="0"/>
              <a:t> has a new medical centre, a school and even its own small bank, which provides small loans at preferential rates” (</a:t>
            </a:r>
            <a:r>
              <a:rPr lang="en-GB" dirty="0" err="1"/>
              <a:t>McCarthey</a:t>
            </a:r>
            <a:r>
              <a:rPr lang="en-GB" dirty="0"/>
              <a:t>, 2007). </a:t>
            </a:r>
            <a:endParaRPr lang="en-GB" sz="1000" dirty="0"/>
          </a:p>
          <a:p>
            <a:r>
              <a:rPr lang="en-GB" dirty="0"/>
              <a:t>From this it can be seen that Anita opportunity of dealing internationally meant that the economy of </a:t>
            </a:r>
            <a:r>
              <a:rPr lang="en-GB" dirty="0" err="1"/>
              <a:t>Achuapa</a:t>
            </a:r>
            <a:r>
              <a:rPr lang="en-GB" dirty="0"/>
              <a:t> was improved significantly. </a:t>
            </a:r>
          </a:p>
          <a:p>
            <a:r>
              <a:rPr lang="en-GB" dirty="0"/>
              <a:t>Anita also created Fair Trade deals with many other underdeveloped countries. </a:t>
            </a:r>
          </a:p>
        </p:txBody>
      </p:sp>
    </p:spTree>
    <p:extLst>
      <p:ext uri="{BB962C8B-B14F-4D97-AF65-F5344CB8AC3E}">
        <p14:creationId xmlns:p14="http://schemas.microsoft.com/office/powerpoint/2010/main" val="1605105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20F6923-DC2F-4143-ACA0-519D0FE6C7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19B32C-704E-4A0B-BD7B-186B70511A5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AA7C513-277B-4325-9779-116946C0D31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AB88A-BB75-4D83-A5DF-15F267095118}"/>
              </a:ext>
            </a:extLst>
          </p:cNvPr>
          <p:cNvSpPr>
            <a:spLocks noGrp="1"/>
          </p:cNvSpPr>
          <p:nvPr>
            <p:ph type="title"/>
          </p:nvPr>
        </p:nvSpPr>
        <p:spPr>
          <a:xfrm>
            <a:off x="4178301" y="4391025"/>
            <a:ext cx="7192110" cy="1738808"/>
          </a:xfrm>
        </p:spPr>
        <p:txBody>
          <a:bodyPr>
            <a:normAutofit/>
          </a:bodyPr>
          <a:lstStyle/>
          <a:p>
            <a:r>
              <a:rPr lang="en-GB" dirty="0">
                <a:solidFill>
                  <a:srgbClr val="FFFFFF"/>
                </a:solidFill>
              </a:rPr>
              <a:t>SOCIAL DEVELOPMENT</a:t>
            </a:r>
          </a:p>
        </p:txBody>
      </p:sp>
      <p:sp>
        <p:nvSpPr>
          <p:cNvPr id="3" name="Content Placeholder 2">
            <a:extLst>
              <a:ext uri="{FF2B5EF4-FFF2-40B4-BE49-F238E27FC236}">
                <a16:creationId xmlns:a16="http://schemas.microsoft.com/office/drawing/2014/main" id="{8D088788-D928-47F4-9A3A-B55F0D47E3D1}"/>
              </a:ext>
            </a:extLst>
          </p:cNvPr>
          <p:cNvSpPr>
            <a:spLocks noGrp="1"/>
          </p:cNvSpPr>
          <p:nvPr>
            <p:ph idx="1"/>
          </p:nvPr>
        </p:nvSpPr>
        <p:spPr>
          <a:xfrm>
            <a:off x="1128098" y="1294229"/>
            <a:ext cx="9920901" cy="2233246"/>
          </a:xfrm>
        </p:spPr>
        <p:txBody>
          <a:bodyPr anchor="ctr">
            <a:normAutofit lnSpcReduction="10000"/>
          </a:bodyPr>
          <a:lstStyle/>
          <a:p>
            <a:pPr marL="0" indent="0">
              <a:buNone/>
            </a:pPr>
            <a:r>
              <a:rPr lang="en-GB" dirty="0"/>
              <a:t>Social development can be defined as “putting people at the centre of development” (Davis, 2004).  </a:t>
            </a:r>
          </a:p>
          <a:p>
            <a:pPr marL="0" indent="0">
              <a:buNone/>
            </a:pPr>
            <a:r>
              <a:rPr lang="en-GB" dirty="0"/>
              <a:t>It can be created by changing institutionalised social norms to move on with views, trend and the social environment. </a:t>
            </a:r>
          </a:p>
          <a:p>
            <a:pPr marL="0" indent="0">
              <a:buNone/>
            </a:pPr>
            <a:r>
              <a:rPr lang="en-GB" dirty="0"/>
              <a:t>Social develop is necessary so that their can be an improvement in “wellbeing of every individual so that they can reach their full potential” (Government of New Brunswick). </a:t>
            </a:r>
          </a:p>
          <a:p>
            <a:endParaRPr lang="en-GB" dirty="0"/>
          </a:p>
          <a:p>
            <a:endParaRPr lang="en-GB" dirty="0"/>
          </a:p>
        </p:txBody>
      </p:sp>
    </p:spTree>
    <p:extLst>
      <p:ext uri="{BB962C8B-B14F-4D97-AF65-F5344CB8AC3E}">
        <p14:creationId xmlns:p14="http://schemas.microsoft.com/office/powerpoint/2010/main" val="1330896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C1D59-A7AF-42E4-BDAB-8EDEB7A7677A}"/>
              </a:ext>
            </a:extLst>
          </p:cNvPr>
          <p:cNvSpPr>
            <a:spLocks noGrp="1"/>
          </p:cNvSpPr>
          <p:nvPr>
            <p:ph type="title"/>
          </p:nvPr>
        </p:nvSpPr>
        <p:spPr>
          <a:xfrm>
            <a:off x="1024128" y="469861"/>
            <a:ext cx="9720072" cy="1499616"/>
          </a:xfrm>
        </p:spPr>
        <p:txBody>
          <a:bodyPr/>
          <a:lstStyle/>
          <a:p>
            <a:r>
              <a:rPr lang="en-GB" dirty="0"/>
              <a:t>SOCIAL DEVELOPMENT AND WELLBEING</a:t>
            </a:r>
          </a:p>
        </p:txBody>
      </p:sp>
      <p:sp>
        <p:nvSpPr>
          <p:cNvPr id="3" name="Content Placeholder 2">
            <a:extLst>
              <a:ext uri="{FF2B5EF4-FFF2-40B4-BE49-F238E27FC236}">
                <a16:creationId xmlns:a16="http://schemas.microsoft.com/office/drawing/2014/main" id="{F960CE61-7D49-41AF-A942-0AA0B3AB816C}"/>
              </a:ext>
            </a:extLst>
          </p:cNvPr>
          <p:cNvSpPr>
            <a:spLocks noGrp="1"/>
          </p:cNvSpPr>
          <p:nvPr>
            <p:ph idx="1"/>
          </p:nvPr>
        </p:nvSpPr>
        <p:spPr>
          <a:xfrm>
            <a:off x="1024128" y="1969477"/>
            <a:ext cx="9720073" cy="4783015"/>
          </a:xfrm>
        </p:spPr>
        <p:txBody>
          <a:bodyPr>
            <a:normAutofit fontScale="85000" lnSpcReduction="20000"/>
          </a:bodyPr>
          <a:lstStyle/>
          <a:p>
            <a:r>
              <a:rPr lang="en-GB" dirty="0"/>
              <a:t>Many of the definitions of social development convey that wellbeing of a nation is its main consideration.</a:t>
            </a:r>
          </a:p>
          <a:p>
            <a:r>
              <a:rPr lang="en-GB" dirty="0"/>
              <a:t>The </a:t>
            </a:r>
            <a:r>
              <a:rPr lang="en-GB" dirty="0" err="1"/>
              <a:t>Center</a:t>
            </a:r>
            <a:r>
              <a:rPr lang="en-GB" dirty="0"/>
              <a:t> of Disease Prevention carried out studies which concluded that the wellbeing of a person depended on 7 factors:</a:t>
            </a:r>
          </a:p>
          <a:p>
            <a:pPr>
              <a:buFont typeface="Wingdings" panose="05000000000000000000" pitchFamily="2" charset="2"/>
              <a:buChar char="§"/>
            </a:pPr>
            <a:r>
              <a:rPr lang="en-GB" dirty="0"/>
              <a:t>Self-perceived health</a:t>
            </a:r>
          </a:p>
          <a:p>
            <a:pPr>
              <a:buFont typeface="Wingdings" panose="05000000000000000000" pitchFamily="2" charset="2"/>
              <a:buChar char="§"/>
            </a:pPr>
            <a:r>
              <a:rPr lang="en-GB" dirty="0"/>
              <a:t>Longevity</a:t>
            </a:r>
          </a:p>
          <a:p>
            <a:pPr>
              <a:buFont typeface="Wingdings" panose="05000000000000000000" pitchFamily="2" charset="2"/>
              <a:buChar char="§"/>
            </a:pPr>
            <a:r>
              <a:rPr lang="en-GB" dirty="0"/>
              <a:t>Healthy behaviours</a:t>
            </a:r>
          </a:p>
          <a:p>
            <a:pPr>
              <a:buFont typeface="Wingdings" panose="05000000000000000000" pitchFamily="2" charset="2"/>
              <a:buChar char="§"/>
            </a:pPr>
            <a:r>
              <a:rPr lang="en-GB" dirty="0"/>
              <a:t>Mental and physical illness</a:t>
            </a:r>
          </a:p>
          <a:p>
            <a:pPr>
              <a:buFont typeface="Wingdings" panose="05000000000000000000" pitchFamily="2" charset="2"/>
              <a:buChar char="§"/>
            </a:pPr>
            <a:r>
              <a:rPr lang="en-GB" dirty="0"/>
              <a:t>Social connectedness</a:t>
            </a:r>
          </a:p>
          <a:p>
            <a:pPr>
              <a:buFont typeface="Wingdings" panose="05000000000000000000" pitchFamily="2" charset="2"/>
              <a:buChar char="§"/>
            </a:pPr>
            <a:r>
              <a:rPr lang="en-GB" dirty="0"/>
              <a:t>Productivity</a:t>
            </a:r>
          </a:p>
          <a:p>
            <a:pPr>
              <a:buFont typeface="Wingdings" panose="05000000000000000000" pitchFamily="2" charset="2"/>
              <a:buChar char="§"/>
            </a:pPr>
            <a:r>
              <a:rPr lang="en-GB" dirty="0"/>
              <a:t>Factors in the social and physical environment</a:t>
            </a:r>
          </a:p>
          <a:p>
            <a:pPr>
              <a:buFont typeface="Wingdings" panose="05000000000000000000" pitchFamily="2" charset="2"/>
              <a:buChar char="§"/>
            </a:pPr>
            <a:endParaRPr lang="en-GB" dirty="0"/>
          </a:p>
          <a:p>
            <a:pPr marL="0" indent="0">
              <a:buNone/>
            </a:pPr>
            <a:r>
              <a:rPr lang="en-GB" dirty="0"/>
              <a:t>Anita Roddick’s enterprise opportunities directly impacted some of these factors. </a:t>
            </a:r>
          </a:p>
        </p:txBody>
      </p:sp>
    </p:spTree>
    <p:extLst>
      <p:ext uri="{BB962C8B-B14F-4D97-AF65-F5344CB8AC3E}">
        <p14:creationId xmlns:p14="http://schemas.microsoft.com/office/powerpoint/2010/main" val="2090434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319E6BB3-DF2B-4751-97C5-B3DB949AED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3">
            <a:extLst>
              <a:ext uri="{FF2B5EF4-FFF2-40B4-BE49-F238E27FC236}">
                <a16:creationId xmlns:a16="http://schemas.microsoft.com/office/drawing/2014/main" id="{CBDDD243-ED5F-4896-B18B-ABCF4B7E12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A61721DD-D110-44EE-82A7-D56AB687E61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7DCB55-6A54-4B9F-805F-42F45EE8EA21}"/>
              </a:ext>
            </a:extLst>
          </p:cNvPr>
          <p:cNvSpPr>
            <a:spLocks noGrp="1"/>
          </p:cNvSpPr>
          <p:nvPr>
            <p:ph type="title"/>
          </p:nvPr>
        </p:nvSpPr>
        <p:spPr>
          <a:xfrm>
            <a:off x="1024128" y="4911819"/>
            <a:ext cx="9720072" cy="1499616"/>
          </a:xfrm>
        </p:spPr>
        <p:txBody>
          <a:bodyPr>
            <a:normAutofit/>
          </a:bodyPr>
          <a:lstStyle/>
          <a:p>
            <a:r>
              <a:rPr lang="en-GB" dirty="0">
                <a:solidFill>
                  <a:srgbClr val="FFFFFF"/>
                </a:solidFill>
              </a:rPr>
              <a:t>HEALTHY BEHAVIOURS AND SOCIAL ENTERPRISE</a:t>
            </a:r>
          </a:p>
        </p:txBody>
      </p:sp>
      <p:sp>
        <p:nvSpPr>
          <p:cNvPr id="30" name="Content Placeholder 18"/>
          <p:cNvSpPr>
            <a:spLocks noGrp="1"/>
          </p:cNvSpPr>
          <p:nvPr>
            <p:ph idx="1"/>
          </p:nvPr>
        </p:nvSpPr>
        <p:spPr>
          <a:xfrm>
            <a:off x="418865" y="685638"/>
            <a:ext cx="10930597" cy="3147646"/>
          </a:xfrm>
        </p:spPr>
        <p:txBody>
          <a:bodyPr anchor="ctr">
            <a:normAutofit/>
          </a:bodyPr>
          <a:lstStyle/>
          <a:p>
            <a:pPr marL="0" indent="0" algn="ctr">
              <a:buNone/>
            </a:pPr>
            <a:r>
              <a:rPr lang="en-GB" dirty="0"/>
              <a:t>“A business that is profit orientated and also people and environmental oriented. Basically has a good impact on people’s lives” (Loos, 2017). This is an interpretation of the concept of social enterprise.</a:t>
            </a:r>
          </a:p>
          <a:p>
            <a:pPr marL="0" indent="0" algn="ctr">
              <a:buNone/>
            </a:pPr>
            <a:endParaRPr lang="en-GB" dirty="0"/>
          </a:p>
          <a:p>
            <a:pPr marL="0" indent="0" algn="ctr">
              <a:buNone/>
            </a:pPr>
            <a:r>
              <a:rPr lang="en-GB" dirty="0"/>
              <a:t>It was suggested that suggested that Anita was integral in initiating the change in the social norm to the “vigilante consumer - keen to buy brands that reflected their belief system” (</a:t>
            </a:r>
            <a:r>
              <a:rPr lang="en-GB" dirty="0" err="1"/>
              <a:t>Siegle</a:t>
            </a:r>
            <a:r>
              <a:rPr lang="en-GB" dirty="0"/>
              <a:t>, 2007). Moreover, she is even thought of as “first Brit to be a true social entrepreneur” (Franks, 2005). </a:t>
            </a:r>
          </a:p>
          <a:p>
            <a:pPr marL="0" indent="0" algn="ctr">
              <a:buNone/>
            </a:pPr>
            <a:r>
              <a:rPr lang="en-GB" dirty="0">
                <a:solidFill>
                  <a:schemeClr val="accent1">
                    <a:lumMod val="75000"/>
                  </a:schemeClr>
                </a:solidFill>
              </a:rPr>
              <a:t>The Body Shop was one of the first companies to be very successful by being a social enterprise.</a:t>
            </a:r>
          </a:p>
        </p:txBody>
      </p:sp>
    </p:spTree>
    <p:extLst>
      <p:ext uri="{BB962C8B-B14F-4D97-AF65-F5344CB8AC3E}">
        <p14:creationId xmlns:p14="http://schemas.microsoft.com/office/powerpoint/2010/main" val="233667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319E6BB3-DF2B-4751-97C5-B3DB949AED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3">
            <a:extLst>
              <a:ext uri="{FF2B5EF4-FFF2-40B4-BE49-F238E27FC236}">
                <a16:creationId xmlns:a16="http://schemas.microsoft.com/office/drawing/2014/main" id="{CBDDD243-ED5F-4896-B18B-ABCF4B7E12C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A61721DD-D110-44EE-82A7-D56AB687E61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7DCB55-6A54-4B9F-805F-42F45EE8EA21}"/>
              </a:ext>
            </a:extLst>
          </p:cNvPr>
          <p:cNvSpPr>
            <a:spLocks noGrp="1"/>
          </p:cNvSpPr>
          <p:nvPr>
            <p:ph type="title"/>
          </p:nvPr>
        </p:nvSpPr>
        <p:spPr>
          <a:xfrm>
            <a:off x="1024128" y="4911819"/>
            <a:ext cx="9720072" cy="1499616"/>
          </a:xfrm>
        </p:spPr>
        <p:txBody>
          <a:bodyPr>
            <a:normAutofit/>
          </a:bodyPr>
          <a:lstStyle/>
          <a:p>
            <a:r>
              <a:rPr lang="en-GB" dirty="0">
                <a:solidFill>
                  <a:srgbClr val="FFFFFF"/>
                </a:solidFill>
              </a:rPr>
              <a:t>HEALTHY BEHAVIOURS AND SOCIAL ENTERPRISE</a:t>
            </a:r>
          </a:p>
        </p:txBody>
      </p:sp>
      <p:sp>
        <p:nvSpPr>
          <p:cNvPr id="30" name="Content Placeholder 18"/>
          <p:cNvSpPr>
            <a:spLocks noGrp="1"/>
          </p:cNvSpPr>
          <p:nvPr>
            <p:ph idx="1"/>
          </p:nvPr>
        </p:nvSpPr>
        <p:spPr>
          <a:xfrm>
            <a:off x="418865" y="685638"/>
            <a:ext cx="10930597" cy="3147646"/>
          </a:xfrm>
        </p:spPr>
        <p:txBody>
          <a:bodyPr anchor="ctr">
            <a:normAutofit/>
          </a:bodyPr>
          <a:lstStyle/>
          <a:p>
            <a:pPr marL="0" indent="0">
              <a:buNone/>
            </a:pPr>
            <a:r>
              <a:rPr lang="en-GB" dirty="0"/>
              <a:t> In 2012 a Government Small Business Survey found that there were over 70,000 social enterprises in the UK and these businesses employed over 1 million people and contributed £18.5 billion to the UK economy.</a:t>
            </a:r>
          </a:p>
          <a:p>
            <a:pPr marL="0" indent="0">
              <a:buNone/>
            </a:pPr>
            <a:endParaRPr lang="en-GB" sz="1050" dirty="0"/>
          </a:p>
          <a:p>
            <a:pPr marL="0" indent="0">
              <a:buNone/>
            </a:pPr>
            <a:r>
              <a:rPr lang="en-GB" dirty="0"/>
              <a:t>This illustrates the magnitude to which Anita’s enterprise opportunities changed the social economy of Britain. These new social enterprises will be changing social norms and making people’s lives better. They will also be promoting healthy behaviours and in turn increasing wellbeing.</a:t>
            </a:r>
            <a:endParaRPr lang="en-GB" dirty="0">
              <a:solidFill>
                <a:schemeClr val="accent1">
                  <a:lumMod val="75000"/>
                </a:schemeClr>
              </a:solidFill>
            </a:endParaRPr>
          </a:p>
        </p:txBody>
      </p:sp>
    </p:spTree>
    <p:extLst>
      <p:ext uri="{BB962C8B-B14F-4D97-AF65-F5344CB8AC3E}">
        <p14:creationId xmlns:p14="http://schemas.microsoft.com/office/powerpoint/2010/main" val="1775038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Freeform 16">
            <a:extLst>
              <a:ext uri="{FF2B5EF4-FFF2-40B4-BE49-F238E27FC236}">
                <a16:creationId xmlns:a16="http://schemas.microsoft.com/office/drawing/2014/main" id="{A10C41F2-1746-4431-9B52-B9F147A896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8">
            <a:extLst>
              <a:ext uri="{FF2B5EF4-FFF2-40B4-BE49-F238E27FC236}">
                <a16:creationId xmlns:a16="http://schemas.microsoft.com/office/drawing/2014/main" id="{A24A153C-9BEC-46E7-9AA4-DFC65A2B1A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99237721-19CF-41B1-AA0A-E1E1A8282D5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9A22E49-F86C-43F3-A0ED-4216463A0438}"/>
              </a:ext>
            </a:extLst>
          </p:cNvPr>
          <p:cNvSpPr>
            <a:spLocks noGrp="1"/>
          </p:cNvSpPr>
          <p:nvPr>
            <p:ph type="title"/>
          </p:nvPr>
        </p:nvSpPr>
        <p:spPr>
          <a:xfrm>
            <a:off x="4219802" y="4704626"/>
            <a:ext cx="7006998" cy="1029679"/>
          </a:xfrm>
        </p:spPr>
        <p:txBody>
          <a:bodyPr anchor="t">
            <a:normAutofit fontScale="90000"/>
          </a:bodyPr>
          <a:lstStyle/>
          <a:p>
            <a:br>
              <a:rPr lang="en-GB" dirty="0">
                <a:solidFill>
                  <a:schemeClr val="bg1"/>
                </a:solidFill>
              </a:rPr>
            </a:br>
            <a:r>
              <a:rPr lang="en-GB" dirty="0">
                <a:solidFill>
                  <a:schemeClr val="bg1"/>
                </a:solidFill>
              </a:rPr>
              <a:t>Animal testing and the body shop</a:t>
            </a:r>
          </a:p>
        </p:txBody>
      </p:sp>
      <p:sp>
        <p:nvSpPr>
          <p:cNvPr id="3" name="Content Placeholder 2">
            <a:extLst>
              <a:ext uri="{FF2B5EF4-FFF2-40B4-BE49-F238E27FC236}">
                <a16:creationId xmlns:a16="http://schemas.microsoft.com/office/drawing/2014/main" id="{37147D7D-9E47-49C1-8085-FFEC0C0DA375}"/>
              </a:ext>
            </a:extLst>
          </p:cNvPr>
          <p:cNvSpPr>
            <a:spLocks noGrp="1"/>
          </p:cNvSpPr>
          <p:nvPr>
            <p:ph idx="1"/>
          </p:nvPr>
        </p:nvSpPr>
        <p:spPr>
          <a:xfrm>
            <a:off x="4219802" y="965864"/>
            <a:ext cx="7006998" cy="3450370"/>
          </a:xfrm>
        </p:spPr>
        <p:txBody>
          <a:bodyPr anchor="b">
            <a:normAutofit/>
          </a:bodyPr>
          <a:lstStyle/>
          <a:p>
            <a:pPr marL="0" indent="0">
              <a:buNone/>
            </a:pPr>
            <a:r>
              <a:rPr lang="en-GB" sz="2000" dirty="0">
                <a:solidFill>
                  <a:srgbClr val="FFFFFF"/>
                </a:solidFill>
              </a:rPr>
              <a:t>Anita said no to animal testing on her cosmetic products</a:t>
            </a:r>
          </a:p>
          <a:p>
            <a:pPr marL="0" indent="0">
              <a:buNone/>
            </a:pPr>
            <a:r>
              <a:rPr lang="en-GB" sz="2000" dirty="0"/>
              <a:t>At this time, most cosmetics were animal tested and there were many animal testing laboratories in Britain. In spite of this, Anita wanted to have no part in this industry and so devised new ways in which products could be tested without the necessities of animals to do so (</a:t>
            </a:r>
            <a:r>
              <a:rPr lang="en-GB" sz="2000" dirty="0" err="1"/>
              <a:t>McCarthey</a:t>
            </a:r>
            <a:r>
              <a:rPr lang="en-GB" sz="2000" dirty="0"/>
              <a:t>, 2017). </a:t>
            </a:r>
          </a:p>
          <a:p>
            <a:pPr marL="0" indent="0">
              <a:buNone/>
            </a:pPr>
            <a:r>
              <a:rPr lang="en-GB" sz="2000" dirty="0">
                <a:solidFill>
                  <a:schemeClr val="bg1"/>
                </a:solidFill>
              </a:rPr>
              <a:t>This change in stance also created a pressure group which eventually got animal testing banned in the UK. </a:t>
            </a:r>
          </a:p>
          <a:p>
            <a:pPr marL="0" indent="0">
              <a:buNone/>
            </a:pPr>
            <a:r>
              <a:rPr lang="en-GB" sz="2000" dirty="0"/>
              <a:t>This provided an ethical environmental change which improved physical and social factors hence enhancing social development</a:t>
            </a:r>
          </a:p>
        </p:txBody>
      </p:sp>
    </p:spTree>
    <p:extLst>
      <p:ext uri="{BB962C8B-B14F-4D97-AF65-F5344CB8AC3E}">
        <p14:creationId xmlns:p14="http://schemas.microsoft.com/office/powerpoint/2010/main" val="2383489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EE670A-A41A-44AD-BC1C-2090365EB5B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7D7B666-D5E6-48CE-B26A-FB5E5C34AF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FE5AE4-ED3D-49BD-8D8F-89B7DECAE0BB}"/>
              </a:ext>
            </a:extLst>
          </p:cNvPr>
          <p:cNvSpPr>
            <a:spLocks noGrp="1"/>
          </p:cNvSpPr>
          <p:nvPr>
            <p:ph type="title"/>
          </p:nvPr>
        </p:nvSpPr>
        <p:spPr>
          <a:xfrm>
            <a:off x="1024128" y="585216"/>
            <a:ext cx="8018272" cy="1499616"/>
          </a:xfrm>
        </p:spPr>
        <p:txBody>
          <a:bodyPr>
            <a:normAutofit/>
          </a:bodyPr>
          <a:lstStyle/>
          <a:p>
            <a:r>
              <a:rPr lang="en-GB" dirty="0"/>
              <a:t>LIMITATIONS</a:t>
            </a:r>
          </a:p>
        </p:txBody>
      </p:sp>
      <p:sp>
        <p:nvSpPr>
          <p:cNvPr id="3" name="Content Placeholder 2">
            <a:extLst>
              <a:ext uri="{FF2B5EF4-FFF2-40B4-BE49-F238E27FC236}">
                <a16:creationId xmlns:a16="http://schemas.microsoft.com/office/drawing/2014/main" id="{2ADB223F-A51A-4650-85E0-044989884568}"/>
              </a:ext>
            </a:extLst>
          </p:cNvPr>
          <p:cNvSpPr>
            <a:spLocks noGrp="1"/>
          </p:cNvSpPr>
          <p:nvPr>
            <p:ph idx="1"/>
          </p:nvPr>
        </p:nvSpPr>
        <p:spPr>
          <a:xfrm>
            <a:off x="1024128" y="2286000"/>
            <a:ext cx="8018271" cy="4023360"/>
          </a:xfrm>
        </p:spPr>
        <p:txBody>
          <a:bodyPr>
            <a:normAutofit/>
          </a:bodyPr>
          <a:lstStyle/>
          <a:p>
            <a:pPr>
              <a:buFont typeface="Wingdings" panose="05000000000000000000" pitchFamily="2" charset="2"/>
              <a:buChar char="§"/>
            </a:pPr>
            <a:r>
              <a:rPr lang="en-GB" dirty="0"/>
              <a:t> The theory of ‘Creative Destruction’ lays some doubt to how much The Body Shop changed the UK’s economy. This is because the success of The Body Shop would have been the demise of other businesses as consumers may have chosen not to shop with them due to ethical decision. </a:t>
            </a:r>
          </a:p>
          <a:p>
            <a:pPr>
              <a:buFont typeface="Wingdings" panose="05000000000000000000" pitchFamily="2" charset="2"/>
              <a:buChar char="§"/>
            </a:pPr>
            <a:r>
              <a:rPr lang="en-GB" dirty="0"/>
              <a:t>Equally laboratories were shut down when animal testing were banned in the UK resulting in job loss and economic monetary loss. However, this can be balanced by jobs in new ethical sectors. </a:t>
            </a:r>
          </a:p>
          <a:p>
            <a:pPr>
              <a:buFont typeface="Wingdings" panose="05000000000000000000" pitchFamily="2" charset="2"/>
              <a:buChar char="§"/>
            </a:pPr>
            <a:r>
              <a:rPr lang="en-GB" dirty="0"/>
              <a:t>Many of the concepts are theoretical, subjective and unquantifiable. For example; wellbeing can have different meaning to different people and communities.</a:t>
            </a:r>
          </a:p>
        </p:txBody>
      </p:sp>
    </p:spTree>
    <p:extLst>
      <p:ext uri="{BB962C8B-B14F-4D97-AF65-F5344CB8AC3E}">
        <p14:creationId xmlns:p14="http://schemas.microsoft.com/office/powerpoint/2010/main" val="811798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04C54D-ADD2-4ADB-890D-8D9F015DD0E1}"/>
              </a:ext>
            </a:extLst>
          </p:cNvPr>
          <p:cNvSpPr>
            <a:spLocks noGrp="1"/>
          </p:cNvSpPr>
          <p:nvPr>
            <p:ph type="title"/>
          </p:nvPr>
        </p:nvSpPr>
        <p:spPr>
          <a:xfrm>
            <a:off x="964788" y="804333"/>
            <a:ext cx="3391900" cy="5249334"/>
          </a:xfrm>
        </p:spPr>
        <p:txBody>
          <a:bodyPr>
            <a:normAutofit/>
          </a:bodyPr>
          <a:lstStyle/>
          <a:p>
            <a:pPr algn="ctr"/>
            <a:r>
              <a:rPr lang="en-GB" dirty="0">
                <a:solidFill>
                  <a:srgbClr val="FFFFFF"/>
                </a:solidFill>
              </a:rPr>
              <a:t>CONCLUSION</a:t>
            </a:r>
          </a:p>
        </p:txBody>
      </p:sp>
      <p:sp>
        <p:nvSpPr>
          <p:cNvPr id="3" name="Content Placeholder 2">
            <a:extLst>
              <a:ext uri="{FF2B5EF4-FFF2-40B4-BE49-F238E27FC236}">
                <a16:creationId xmlns:a16="http://schemas.microsoft.com/office/drawing/2014/main" id="{13582753-FE70-4A70-BC86-A1CD22C6ABBD}"/>
              </a:ext>
            </a:extLst>
          </p:cNvPr>
          <p:cNvSpPr>
            <a:spLocks noGrp="1"/>
          </p:cNvSpPr>
          <p:nvPr>
            <p:ph idx="1"/>
          </p:nvPr>
        </p:nvSpPr>
        <p:spPr>
          <a:xfrm>
            <a:off x="4951048" y="804333"/>
            <a:ext cx="6306003" cy="5249334"/>
          </a:xfrm>
        </p:spPr>
        <p:txBody>
          <a:bodyPr anchor="ctr">
            <a:normAutofit/>
          </a:bodyPr>
          <a:lstStyle/>
          <a:p>
            <a:r>
              <a:rPr lang="en-GB" dirty="0" err="1"/>
              <a:t>Schumpter</a:t>
            </a:r>
            <a:r>
              <a:rPr lang="en-GB" dirty="0"/>
              <a:t> (1947) Creative response shows a link between entrepreneurship and economic development.</a:t>
            </a:r>
          </a:p>
          <a:p>
            <a:r>
              <a:rPr lang="en-GB" dirty="0"/>
              <a:t>These links can suggest that economy and social development can be influenced by business people’s ideas and enterprises. </a:t>
            </a:r>
          </a:p>
          <a:p>
            <a:r>
              <a:rPr lang="en-GB" dirty="0"/>
              <a:t>Although the extent to how these enterprises have helped development is unquantifiable is it suitable to assume that entrepreneurship can change these concept. </a:t>
            </a:r>
          </a:p>
          <a:p>
            <a:r>
              <a:rPr lang="en-GB" dirty="0"/>
              <a:t>it is certain that Anita’s entrepreneurship and enterprise was influential of its time and also has inspired many to follow in her footsteps to try and make the world a better place. In my opinion, this can only be a positive response. </a:t>
            </a:r>
          </a:p>
        </p:txBody>
      </p:sp>
    </p:spTree>
    <p:extLst>
      <p:ext uri="{BB962C8B-B14F-4D97-AF65-F5344CB8AC3E}">
        <p14:creationId xmlns:p14="http://schemas.microsoft.com/office/powerpoint/2010/main" val="584208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6392E-609B-47A6-9022-9494F6CA2C71}"/>
              </a:ext>
            </a:extLst>
          </p:cNvPr>
          <p:cNvSpPr>
            <a:spLocks noGrp="1"/>
          </p:cNvSpPr>
          <p:nvPr>
            <p:ph type="title"/>
          </p:nvPr>
        </p:nvSpPr>
        <p:spPr/>
        <p:txBody>
          <a:bodyPr/>
          <a:lstStyle/>
          <a:p>
            <a:r>
              <a:rPr lang="en-GB" dirty="0" err="1"/>
              <a:t>REferences</a:t>
            </a:r>
            <a:endParaRPr lang="en-GB" dirty="0"/>
          </a:p>
        </p:txBody>
      </p:sp>
      <p:sp>
        <p:nvSpPr>
          <p:cNvPr id="3" name="Content Placeholder 2">
            <a:extLst>
              <a:ext uri="{FF2B5EF4-FFF2-40B4-BE49-F238E27FC236}">
                <a16:creationId xmlns:a16="http://schemas.microsoft.com/office/drawing/2014/main" id="{4EBB851B-C365-4861-84B9-A9C4A746C96E}"/>
              </a:ext>
            </a:extLst>
          </p:cNvPr>
          <p:cNvSpPr>
            <a:spLocks noGrp="1"/>
          </p:cNvSpPr>
          <p:nvPr>
            <p:ph idx="1"/>
          </p:nvPr>
        </p:nvSpPr>
        <p:spPr/>
        <p:txBody>
          <a:bodyPr>
            <a:normAutofit fontScale="55000" lnSpcReduction="20000"/>
          </a:bodyPr>
          <a:lstStyle/>
          <a:p>
            <a:r>
              <a:rPr lang="en-US" dirty="0" err="1"/>
              <a:t>Bakomora</a:t>
            </a:r>
            <a:r>
              <a:rPr lang="en-US" dirty="0"/>
              <a:t>, B (2017). Week 5, Activity 1 Forum. UWTSD PT/MBA 2017</a:t>
            </a:r>
            <a:endParaRPr lang="en-GB" dirty="0"/>
          </a:p>
          <a:p>
            <a:r>
              <a:rPr lang="en-GB" dirty="0" err="1"/>
              <a:t>Center</a:t>
            </a:r>
            <a:r>
              <a:rPr lang="en-GB" dirty="0"/>
              <a:t> of Disease Prevention. (2006). </a:t>
            </a:r>
            <a:r>
              <a:rPr lang="en-GB" i="1" dirty="0"/>
              <a:t>Wellbeing Concepts .</a:t>
            </a:r>
            <a:r>
              <a:rPr lang="en-GB" dirty="0"/>
              <a:t> Available: www.cdc.gov/hrqol/wellbeing.htm. Last accessed 27th Dec 2017.</a:t>
            </a:r>
          </a:p>
          <a:p>
            <a:r>
              <a:rPr lang="en-US" dirty="0"/>
              <a:t>Chenery, H. B. (1960). </a:t>
            </a:r>
            <a:r>
              <a:rPr lang="en-US" i="1" dirty="0"/>
              <a:t>Patterns of industrial growth.</a:t>
            </a:r>
            <a:r>
              <a:rPr lang="en-US" dirty="0"/>
              <a:t> The American Economic Review, 50(4), p624–654.</a:t>
            </a:r>
            <a:endParaRPr lang="en-GB" dirty="0"/>
          </a:p>
          <a:p>
            <a:r>
              <a:rPr lang="en-US" dirty="0"/>
              <a:t>Dang, G. (2015). </a:t>
            </a:r>
            <a:r>
              <a:rPr lang="en-US" i="1" dirty="0" err="1"/>
              <a:t>Infastructure</a:t>
            </a:r>
            <a:r>
              <a:rPr lang="en-US" i="1" dirty="0"/>
              <a:t> Investments in Developing Economies</a:t>
            </a:r>
            <a:r>
              <a:rPr lang="en-US" dirty="0"/>
              <a:t> . Case of Vietnam. 14 (1), p12.</a:t>
            </a:r>
            <a:endParaRPr lang="en-GB" dirty="0"/>
          </a:p>
          <a:p>
            <a:r>
              <a:rPr lang="en-US" dirty="0"/>
              <a:t>Davies, R (2017). Week 5, Activity 1 Forum. UWTSD PT/MBA 2017</a:t>
            </a:r>
            <a:endParaRPr lang="en-GB" dirty="0"/>
          </a:p>
          <a:p>
            <a:r>
              <a:rPr lang="en-US" dirty="0"/>
              <a:t>Davies, R (2017). Week 8, Activity 1 Forum. UWTSD PT/MBA 2017</a:t>
            </a:r>
            <a:endParaRPr lang="en-GB" dirty="0"/>
          </a:p>
          <a:p>
            <a:r>
              <a:rPr lang="en-US" dirty="0"/>
              <a:t>Davis, G. (2004). </a:t>
            </a:r>
            <a:r>
              <a:rPr lang="en-US" i="1" dirty="0"/>
              <a:t>A History of the Social Development Network in the World Bank. </a:t>
            </a:r>
            <a:r>
              <a:rPr lang="en-US" dirty="0"/>
              <a:t>Washington D.C.: The World Bank, Social Development. 56 (1), pg7-8.</a:t>
            </a:r>
            <a:endParaRPr lang="en-GB" dirty="0"/>
          </a:p>
          <a:p>
            <a:r>
              <a:rPr lang="en-US" dirty="0" err="1"/>
              <a:t>Dunnell</a:t>
            </a:r>
            <a:r>
              <a:rPr lang="en-US" dirty="0"/>
              <a:t>, K. (2009). </a:t>
            </a:r>
            <a:r>
              <a:rPr lang="en-US" i="1" dirty="0"/>
              <a:t>National </a:t>
            </a:r>
            <a:r>
              <a:rPr lang="en-US" i="1" dirty="0" err="1"/>
              <a:t>Statisticians's</a:t>
            </a:r>
            <a:r>
              <a:rPr lang="en-US" i="1" dirty="0"/>
              <a:t> article: measuring regional economic </a:t>
            </a:r>
            <a:r>
              <a:rPr lang="en-US" i="1" dirty="0" err="1"/>
              <a:t>performace</a:t>
            </a:r>
            <a:r>
              <a:rPr lang="en-US" dirty="0"/>
              <a:t>. Economic and </a:t>
            </a:r>
            <a:r>
              <a:rPr lang="en-US" dirty="0" err="1"/>
              <a:t>Labour</a:t>
            </a:r>
            <a:r>
              <a:rPr lang="en-US" dirty="0"/>
              <a:t> Review. 3 (1), p21</a:t>
            </a:r>
            <a:endParaRPr lang="en-GB" dirty="0"/>
          </a:p>
          <a:p>
            <a:r>
              <a:rPr lang="en-US" dirty="0"/>
              <a:t>Garner, S. (2011). </a:t>
            </a:r>
            <a:r>
              <a:rPr lang="en-US" i="1" dirty="0"/>
              <a:t>Entrepreneurial inspiration – Anita Roddick and The Body Shop.</a:t>
            </a:r>
            <a:r>
              <a:rPr lang="en-US" dirty="0"/>
              <a:t> Available: http://canadianentrepreneurtraining.com/entrepreneurial-inspiration-anita-roddick-and-the-body-shop/. Last accessed 29th Dec 2017.</a:t>
            </a:r>
            <a:endParaRPr lang="en-GB" dirty="0"/>
          </a:p>
          <a:p>
            <a:r>
              <a:rPr lang="en-GB" dirty="0" err="1"/>
              <a:t>Goverment</a:t>
            </a:r>
            <a:r>
              <a:rPr lang="en-GB" dirty="0"/>
              <a:t> of New Brunswick. (2008). </a:t>
            </a:r>
            <a:r>
              <a:rPr lang="en-GB" i="1" dirty="0"/>
              <a:t>What is social development?.</a:t>
            </a:r>
            <a:r>
              <a:rPr lang="en-GB" dirty="0"/>
              <a:t> Available: http://www2.gnb.ca/content/gnb/en/departments/esic/overview/content/what_is_social_development.html. Last accessed 27th Dec 2017.</a:t>
            </a:r>
          </a:p>
          <a:p>
            <a:r>
              <a:rPr lang="en-US" dirty="0"/>
              <a:t>Harrod, R. F. (1948). </a:t>
            </a:r>
            <a:r>
              <a:rPr lang="en-US" i="1" dirty="0"/>
              <a:t>Towards a dynamic economics, some recent developments of economic theory and their application to policy</a:t>
            </a:r>
            <a:r>
              <a:rPr lang="en-US" dirty="0"/>
              <a:t>. London: Macmillan.</a:t>
            </a:r>
            <a:endParaRPr lang="en-GB" dirty="0"/>
          </a:p>
          <a:p>
            <a:r>
              <a:rPr lang="en-US" dirty="0"/>
              <a:t> </a:t>
            </a:r>
            <a:endParaRPr lang="en-GB" dirty="0"/>
          </a:p>
        </p:txBody>
      </p:sp>
    </p:spTree>
    <p:extLst>
      <p:ext uri="{BB962C8B-B14F-4D97-AF65-F5344CB8AC3E}">
        <p14:creationId xmlns:p14="http://schemas.microsoft.com/office/powerpoint/2010/main" val="4241053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6392E-609B-47A6-9022-9494F6CA2C71}"/>
              </a:ext>
            </a:extLst>
          </p:cNvPr>
          <p:cNvSpPr>
            <a:spLocks noGrp="1"/>
          </p:cNvSpPr>
          <p:nvPr>
            <p:ph type="title"/>
          </p:nvPr>
        </p:nvSpPr>
        <p:spPr/>
        <p:txBody>
          <a:bodyPr/>
          <a:lstStyle/>
          <a:p>
            <a:r>
              <a:rPr lang="en-GB" dirty="0" err="1"/>
              <a:t>REferences</a:t>
            </a:r>
            <a:endParaRPr lang="en-GB" dirty="0"/>
          </a:p>
        </p:txBody>
      </p:sp>
      <p:sp>
        <p:nvSpPr>
          <p:cNvPr id="3" name="Content Placeholder 2">
            <a:extLst>
              <a:ext uri="{FF2B5EF4-FFF2-40B4-BE49-F238E27FC236}">
                <a16:creationId xmlns:a16="http://schemas.microsoft.com/office/drawing/2014/main" id="{4EBB851B-C365-4861-84B9-A9C4A746C96E}"/>
              </a:ext>
            </a:extLst>
          </p:cNvPr>
          <p:cNvSpPr>
            <a:spLocks noGrp="1"/>
          </p:cNvSpPr>
          <p:nvPr>
            <p:ph idx="1"/>
          </p:nvPr>
        </p:nvSpPr>
        <p:spPr/>
        <p:txBody>
          <a:bodyPr>
            <a:normAutofit fontScale="55000" lnSpcReduction="20000"/>
          </a:bodyPr>
          <a:lstStyle/>
          <a:p>
            <a:endParaRPr lang="en-GB" dirty="0"/>
          </a:p>
          <a:p>
            <a:r>
              <a:rPr lang="en-US" dirty="0"/>
              <a:t>Loos, S (2017). Week 8, Activity 1 Forum. UWTSD PT/MBA 2017</a:t>
            </a:r>
            <a:endParaRPr lang="en-GB" dirty="0"/>
          </a:p>
          <a:p>
            <a:r>
              <a:rPr lang="en-GB" dirty="0" err="1"/>
              <a:t>Naudé</a:t>
            </a:r>
            <a:r>
              <a:rPr lang="en-GB" dirty="0"/>
              <a:t>, W. A. (Ed.). (2010). </a:t>
            </a:r>
            <a:r>
              <a:rPr lang="en-GB" i="1" dirty="0"/>
              <a:t>Entrepreneurship and economic development</a:t>
            </a:r>
            <a:r>
              <a:rPr lang="en-GB" dirty="0"/>
              <a:t>. Palgrave Macmillan</a:t>
            </a:r>
          </a:p>
          <a:p>
            <a:r>
              <a:rPr lang="en-US" dirty="0"/>
              <a:t>Roddick, A. (1984). </a:t>
            </a:r>
            <a:r>
              <a:rPr lang="en-US" i="1" dirty="0"/>
              <a:t>Dame Anita Roddick</a:t>
            </a:r>
            <a:r>
              <a:rPr lang="en-US" dirty="0"/>
              <a:t>. Available: http://www.thebodyshop.co.nz/AboutUs/DameAnitaRoddick. Last accessed 29th Dec 2017.</a:t>
            </a:r>
          </a:p>
          <a:p>
            <a:r>
              <a:rPr lang="en-US" dirty="0"/>
              <a:t>Roddick, A. (2001). </a:t>
            </a:r>
            <a:r>
              <a:rPr lang="en-US" i="1" dirty="0"/>
              <a:t>About Dame Anita Roddick.</a:t>
            </a:r>
            <a:r>
              <a:rPr lang="en-US" dirty="0"/>
              <a:t> Available: http://www.anitaroddick.com/aboutanita.php. Last accessed 30th Oct 2017.</a:t>
            </a:r>
            <a:endParaRPr lang="en-GB" dirty="0"/>
          </a:p>
          <a:p>
            <a:r>
              <a:rPr lang="en-US" dirty="0"/>
              <a:t>Rostow, W. W. (1960). </a:t>
            </a:r>
            <a:r>
              <a:rPr lang="en-US" i="1" dirty="0"/>
              <a:t>The stages of economic growth: A non-communist manifesto.</a:t>
            </a:r>
            <a:r>
              <a:rPr lang="en-US" dirty="0"/>
              <a:t> Cambridge: Cambridge University Press.</a:t>
            </a:r>
            <a:endParaRPr lang="en-GB" dirty="0"/>
          </a:p>
          <a:p>
            <a:r>
              <a:rPr lang="en-US" dirty="0"/>
              <a:t>Seedat, S (2017). Week 5, Activity 1 Forum. UWTSD PT/MBA 2017</a:t>
            </a:r>
            <a:endParaRPr lang="en-GB" dirty="0"/>
          </a:p>
          <a:p>
            <a:r>
              <a:rPr lang="en-GB" dirty="0"/>
              <a:t>Schumpeter, J. A. (1947). </a:t>
            </a:r>
            <a:r>
              <a:rPr lang="en-GB" i="1" dirty="0"/>
              <a:t>The creative response in economic history.</a:t>
            </a:r>
            <a:r>
              <a:rPr lang="en-GB" dirty="0"/>
              <a:t> The Journal of Economic History, 7(02), 149-159</a:t>
            </a:r>
          </a:p>
          <a:p>
            <a:r>
              <a:rPr lang="en-GB" dirty="0" err="1"/>
              <a:t>Siegle</a:t>
            </a:r>
            <a:r>
              <a:rPr lang="en-GB" dirty="0"/>
              <a:t>, L. (2007). </a:t>
            </a:r>
            <a:r>
              <a:rPr lang="en-GB" i="1" dirty="0"/>
              <a:t>And this time, it's personal</a:t>
            </a:r>
            <a:r>
              <a:rPr lang="en-GB" dirty="0"/>
              <a:t> . Available: https://www.theguardian.com/environment/2007/feb/18/ethicalliving.lifeandhealth2. Last accessed 4th Jan 2018.</a:t>
            </a:r>
          </a:p>
          <a:p>
            <a:r>
              <a:rPr lang="en-US" dirty="0" err="1"/>
              <a:t>Soni</a:t>
            </a:r>
            <a:r>
              <a:rPr lang="en-US" dirty="0"/>
              <a:t>, P. and </a:t>
            </a:r>
            <a:r>
              <a:rPr lang="en-US" dirty="0" err="1"/>
              <a:t>Karodia</a:t>
            </a:r>
            <a:r>
              <a:rPr lang="en-US" dirty="0"/>
              <a:t>, A.M., PHD., 2014. </a:t>
            </a:r>
            <a:r>
              <a:rPr lang="en-US" i="1" dirty="0"/>
              <a:t>Entrepreneurship and Economic Development. </a:t>
            </a:r>
            <a:r>
              <a:rPr lang="en-US" dirty="0"/>
              <a:t>Kuwait Chapter of the Arabian Journal of Business and Management Review, 3(9), pp. 1-5.</a:t>
            </a:r>
            <a:endParaRPr lang="en-GB" dirty="0"/>
          </a:p>
          <a:p>
            <a:r>
              <a:rPr lang="en-US" dirty="0"/>
              <a:t> </a:t>
            </a:r>
            <a:endParaRPr lang="en-GB" dirty="0"/>
          </a:p>
        </p:txBody>
      </p:sp>
    </p:spTree>
    <p:extLst>
      <p:ext uri="{BB962C8B-B14F-4D97-AF65-F5344CB8AC3E}">
        <p14:creationId xmlns:p14="http://schemas.microsoft.com/office/powerpoint/2010/main" val="36840416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1495</TotalTime>
  <Words>1992</Words>
  <Application>Microsoft Office PowerPoint</Application>
  <PresentationFormat>Widescreen</PresentationFormat>
  <Paragraphs>104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Tw Cen MT</vt:lpstr>
      <vt:lpstr>Tw Cen MT Condensed</vt:lpstr>
      <vt:lpstr>Wingdings</vt:lpstr>
      <vt:lpstr>Wingdings 3</vt:lpstr>
      <vt:lpstr>Integral</vt:lpstr>
      <vt:lpstr>How Anita Roddick has identified enterprise opportunities which have led to economic and/ or social change for a region. By Rhian Davies   Student number: 1706958  </vt:lpstr>
      <vt:lpstr>Anita Roddick’s Idea</vt:lpstr>
      <vt:lpstr>PowerPoint Presentation</vt:lpstr>
      <vt:lpstr>Economic development</vt:lpstr>
      <vt:lpstr>LINEAR STAGEs OF GROWTH MODEL </vt:lpstr>
      <vt:lpstr>Critiques of the Linear growth models</vt:lpstr>
      <vt:lpstr>Seers (1979) alternative development objectives</vt:lpstr>
      <vt:lpstr>Anita Roddick and Seers (1979) Alternative development objectives</vt:lpstr>
      <vt:lpstr>Achuapa in Nicaragua </vt:lpstr>
      <vt:lpstr>Achuapa in Nicaragua </vt:lpstr>
      <vt:lpstr>SOCIAL DEVELOPMENT</vt:lpstr>
      <vt:lpstr>SOCIAL DEVELOPMENT AND WELLBEING</vt:lpstr>
      <vt:lpstr>HEALTHY BEHAVIOURS AND SOCIAL ENTERPRISE</vt:lpstr>
      <vt:lpstr>HEALTHY BEHAVIOURS AND SOCIAL ENTERPRISE</vt:lpstr>
      <vt:lpstr> Animal testing and the body shop</vt:lpstr>
      <vt:lpstr>LIMITATIONS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Anita Roddick has identified enterprise opportunities which have led to economic and/ or social change for a region. By Rhian Davies   Student number: 1706958  </dc:title>
  <dc:creator>Rhian Davies</dc:creator>
  <cp:lastModifiedBy>Rhian Davies</cp:lastModifiedBy>
  <cp:revision>16</cp:revision>
  <dcterms:created xsi:type="dcterms:W3CDTF">2018-01-06T12:23:17Z</dcterms:created>
  <dcterms:modified xsi:type="dcterms:W3CDTF">2018-01-07T13:19:05Z</dcterms:modified>
</cp:coreProperties>
</file>