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Lst>
  <p:sldSz cy="5143500" cx="9144000"/>
  <p:notesSz cx="6858000" cy="9144000"/>
  <p:embeddedFontLst>
    <p:embeddedFont>
      <p:font typeface="Open Sans"/>
      <p:regular r:id="rId7"/>
      <p:bold r:id="rId8"/>
      <p:italic r:id="rId9"/>
      <p:boldItalic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0" Type="http://schemas.openxmlformats.org/officeDocument/2006/relationships/font" Target="fonts/OpenSans-boldItalic.fntdata"/><Relationship Id="rId9" Type="http://schemas.openxmlformats.org/officeDocument/2006/relationships/font" Target="fonts/OpenSans-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font" Target="fonts/OpenSans-regular.fntdata"/><Relationship Id="rId8" Type="http://schemas.openxmlformats.org/officeDocument/2006/relationships/font" Target="fonts/OpenSans-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132675" y="69600"/>
            <a:ext cx="8818800" cy="967800"/>
          </a:xfrm>
          <a:prstGeom prst="rect">
            <a:avLst/>
          </a:prstGeom>
          <a:solidFill>
            <a:srgbClr val="1C4587"/>
          </a:solidFill>
        </p:spPr>
        <p:txBody>
          <a:bodyPr anchorCtr="0" anchor="t" bIns="91425" lIns="91425" spcFirstLastPara="1" rIns="91425" wrap="square" tIns="91425">
            <a:noAutofit/>
          </a:bodyPr>
          <a:lstStyle/>
          <a:p>
            <a:pPr indent="0" lvl="0" marL="0" rtl="0" algn="ctr">
              <a:spcBef>
                <a:spcPts val="0"/>
              </a:spcBef>
              <a:spcAft>
                <a:spcPts val="0"/>
              </a:spcAft>
              <a:buSzPts val="990"/>
              <a:buNone/>
            </a:pPr>
            <a:r>
              <a:rPr b="1" lang="en-GB" sz="1588">
                <a:solidFill>
                  <a:schemeClr val="lt1"/>
                </a:solidFill>
              </a:rPr>
              <a:t>EMPOWERING OLDER PEOPLE: A CRITICAL EVALUATION OF CARE, SUPPORT AND INDEPENDENCE</a:t>
            </a:r>
            <a:endParaRPr b="1" sz="1588">
              <a:solidFill>
                <a:schemeClr val="lt1"/>
              </a:solidFill>
            </a:endParaRPr>
          </a:p>
          <a:p>
            <a:pPr indent="0" lvl="0" marL="0" rtl="0" algn="ctr">
              <a:spcBef>
                <a:spcPts val="0"/>
              </a:spcBef>
              <a:spcAft>
                <a:spcPts val="0"/>
              </a:spcAft>
              <a:buSzPts val="990"/>
              <a:buNone/>
            </a:pPr>
            <a:r>
              <a:rPr b="1" lang="en-GB" sz="1188">
                <a:solidFill>
                  <a:schemeClr val="lt1"/>
                </a:solidFill>
              </a:rPr>
              <a:t>PRESENTED BY: GRACE NUWABINE</a:t>
            </a:r>
            <a:endParaRPr b="1" sz="1188">
              <a:solidFill>
                <a:schemeClr val="lt1"/>
              </a:solidFill>
            </a:endParaRPr>
          </a:p>
          <a:p>
            <a:pPr indent="0" lvl="0" marL="0" rtl="0" algn="ctr">
              <a:spcBef>
                <a:spcPts val="0"/>
              </a:spcBef>
              <a:spcAft>
                <a:spcPts val="0"/>
              </a:spcAft>
              <a:buSzPts val="990"/>
              <a:buNone/>
            </a:pPr>
            <a:r>
              <a:rPr b="1" lang="en-GB" sz="1188">
                <a:solidFill>
                  <a:schemeClr val="lt1"/>
                </a:solidFill>
              </a:rPr>
              <a:t>STUDENT NUMBER: </a:t>
            </a:r>
            <a:r>
              <a:rPr b="1" lang="en-GB" sz="1100">
                <a:solidFill>
                  <a:schemeClr val="lt1"/>
                </a:solidFill>
              </a:rPr>
              <a:t>2231407</a:t>
            </a:r>
            <a:endParaRPr b="1" sz="1188">
              <a:solidFill>
                <a:schemeClr val="lt1"/>
              </a:solidFill>
            </a:endParaRPr>
          </a:p>
          <a:p>
            <a:pPr indent="0" lvl="0" marL="0" rtl="0" algn="ctr">
              <a:spcBef>
                <a:spcPts val="0"/>
              </a:spcBef>
              <a:spcAft>
                <a:spcPts val="0"/>
              </a:spcAft>
              <a:buSzPts val="990"/>
              <a:buNone/>
            </a:pPr>
            <a:r>
              <a:t/>
            </a:r>
            <a:endParaRPr sz="1588">
              <a:solidFill>
                <a:schemeClr val="lt1"/>
              </a:solidFill>
            </a:endParaRPr>
          </a:p>
        </p:txBody>
      </p:sp>
      <p:sp>
        <p:nvSpPr>
          <p:cNvPr id="55" name="Google Shape;55;p13"/>
          <p:cNvSpPr txBox="1"/>
          <p:nvPr/>
        </p:nvSpPr>
        <p:spPr>
          <a:xfrm>
            <a:off x="97893" y="1130776"/>
            <a:ext cx="3046200" cy="1860000"/>
          </a:xfrm>
          <a:prstGeom prst="rect">
            <a:avLst/>
          </a:prstGeom>
          <a:noFill/>
          <a:ln cap="flat" cmpd="sng" w="9525">
            <a:solidFill>
              <a:schemeClr val="dk1"/>
            </a:solidFill>
            <a:prstDash val="solid"/>
            <a:round/>
            <a:headEnd len="sm" w="sm" type="none"/>
            <a:tailEnd len="sm" w="sm" type="none"/>
          </a:ln>
        </p:spPr>
        <p:txBody>
          <a:bodyPr anchorCtr="0" anchor="t" bIns="92800" lIns="92800" spcFirstLastPara="1" rIns="92800" wrap="square" tIns="92800">
            <a:noAutofit/>
          </a:bodyPr>
          <a:lstStyle/>
          <a:p>
            <a:pPr indent="0" lvl="0" marL="0" rtl="0" algn="l">
              <a:spcBef>
                <a:spcPts val="0"/>
              </a:spcBef>
              <a:spcAft>
                <a:spcPts val="0"/>
              </a:spcAft>
              <a:buNone/>
            </a:pPr>
            <a:r>
              <a:t/>
            </a:r>
            <a:endParaRPr sz="1827">
              <a:solidFill>
                <a:schemeClr val="dk2"/>
              </a:solidFill>
            </a:endParaRPr>
          </a:p>
          <a:p>
            <a:pPr indent="0" lvl="0" marL="0" rtl="0" algn="l">
              <a:spcBef>
                <a:spcPts val="0"/>
              </a:spcBef>
              <a:spcAft>
                <a:spcPts val="0"/>
              </a:spcAft>
              <a:buNone/>
            </a:pPr>
            <a:r>
              <a:rPr lang="en-GB" sz="761">
                <a:solidFill>
                  <a:srgbClr val="172B4D"/>
                </a:solidFill>
                <a:highlight>
                  <a:srgbClr val="FFFFFF"/>
                </a:highlight>
                <a:latin typeface="Open Sans"/>
                <a:ea typeface="Open Sans"/>
                <a:cs typeface="Open Sans"/>
                <a:sym typeface="Open Sans"/>
              </a:rPr>
              <a:t>Over </a:t>
            </a:r>
            <a:r>
              <a:rPr b="1" lang="en-GB" sz="761">
                <a:solidFill>
                  <a:srgbClr val="172B4D"/>
                </a:solidFill>
                <a:highlight>
                  <a:srgbClr val="FFFFFF"/>
                </a:highlight>
                <a:latin typeface="Open Sans"/>
                <a:ea typeface="Open Sans"/>
                <a:cs typeface="Open Sans"/>
                <a:sym typeface="Open Sans"/>
              </a:rPr>
              <a:t>10 million people</a:t>
            </a:r>
            <a:r>
              <a:rPr lang="en-GB" sz="761">
                <a:solidFill>
                  <a:srgbClr val="172B4D"/>
                </a:solidFill>
                <a:highlight>
                  <a:srgbClr val="FFFFFF"/>
                </a:highlight>
                <a:latin typeface="Open Sans"/>
                <a:ea typeface="Open Sans"/>
                <a:cs typeface="Open Sans"/>
                <a:sym typeface="Open Sans"/>
              </a:rPr>
              <a:t> are currently aged 65 and over, making up 18% of the population (Centre for Ageing Better, 2025). This goes a long way to show how much the older people have an increasing demand for health and social care systems that support their wellbeing, autonomy and dignity. </a:t>
            </a:r>
            <a:endParaRPr sz="761">
              <a:solidFill>
                <a:srgbClr val="172B4D"/>
              </a:solidFill>
              <a:highlight>
                <a:srgbClr val="FFFFFF"/>
              </a:highlight>
              <a:latin typeface="Open Sans"/>
              <a:ea typeface="Open Sans"/>
              <a:cs typeface="Open Sans"/>
              <a:sym typeface="Open Sans"/>
            </a:endParaRPr>
          </a:p>
          <a:p>
            <a:pPr indent="0" lvl="0" marL="0" rtl="0" algn="l">
              <a:spcBef>
                <a:spcPts val="0"/>
              </a:spcBef>
              <a:spcAft>
                <a:spcPts val="0"/>
              </a:spcAft>
              <a:buNone/>
            </a:pPr>
            <a:r>
              <a:t/>
            </a:r>
            <a:endParaRPr sz="761">
              <a:solidFill>
                <a:srgbClr val="172B4D"/>
              </a:solidFill>
              <a:highlight>
                <a:srgbClr val="FFFFFF"/>
              </a:highlight>
              <a:latin typeface="Open Sans"/>
              <a:ea typeface="Open Sans"/>
              <a:cs typeface="Open Sans"/>
              <a:sym typeface="Open Sans"/>
            </a:endParaRPr>
          </a:p>
          <a:p>
            <a:pPr indent="0" lvl="0" marL="0" rtl="0" algn="l">
              <a:spcBef>
                <a:spcPts val="0"/>
              </a:spcBef>
              <a:spcAft>
                <a:spcPts val="0"/>
              </a:spcAft>
              <a:buNone/>
            </a:pPr>
            <a:r>
              <a:rPr b="1" lang="en-GB" sz="761">
                <a:solidFill>
                  <a:srgbClr val="172B4D"/>
                </a:solidFill>
                <a:highlight>
                  <a:srgbClr val="FFFFFF"/>
                </a:highlight>
                <a:latin typeface="Open Sans"/>
                <a:ea typeface="Open Sans"/>
                <a:cs typeface="Open Sans"/>
                <a:sym typeface="Open Sans"/>
              </a:rPr>
              <a:t>The purpose of this presentation:</a:t>
            </a:r>
            <a:r>
              <a:rPr lang="en-GB" sz="761">
                <a:solidFill>
                  <a:srgbClr val="172B4D"/>
                </a:solidFill>
                <a:highlight>
                  <a:srgbClr val="FFFFFF"/>
                </a:highlight>
                <a:latin typeface="Open Sans"/>
                <a:ea typeface="Open Sans"/>
                <a:cs typeface="Open Sans"/>
                <a:sym typeface="Open Sans"/>
              </a:rPr>
              <a:t> Critically evaluate care, empowerment and support needs of older people, review the effectiveness of current UK policies and interventions, explore relevant theories, </a:t>
            </a:r>
            <a:r>
              <a:rPr lang="en-GB" sz="761">
                <a:solidFill>
                  <a:srgbClr val="172B4D"/>
                </a:solidFill>
                <a:highlight>
                  <a:srgbClr val="FFFFFF"/>
                </a:highlight>
                <a:latin typeface="Open Sans"/>
                <a:ea typeface="Open Sans"/>
                <a:cs typeface="Open Sans"/>
                <a:sym typeface="Open Sans"/>
              </a:rPr>
              <a:t>identify</a:t>
            </a:r>
            <a:r>
              <a:rPr lang="en-GB" sz="761">
                <a:solidFill>
                  <a:srgbClr val="172B4D"/>
                </a:solidFill>
                <a:highlight>
                  <a:srgbClr val="FFFFFF"/>
                </a:highlight>
                <a:latin typeface="Open Sans"/>
                <a:ea typeface="Open Sans"/>
                <a:cs typeface="Open Sans"/>
                <a:sym typeface="Open Sans"/>
              </a:rPr>
              <a:t> challenges to independence and functional ability, provide evidence based recommendations for improvement</a:t>
            </a:r>
            <a:endParaRPr sz="761">
              <a:solidFill>
                <a:schemeClr val="dk1"/>
              </a:solidFill>
            </a:endParaRPr>
          </a:p>
        </p:txBody>
      </p:sp>
      <p:sp>
        <p:nvSpPr>
          <p:cNvPr id="56" name="Google Shape;56;p13"/>
          <p:cNvSpPr txBox="1"/>
          <p:nvPr/>
        </p:nvSpPr>
        <p:spPr>
          <a:xfrm>
            <a:off x="108907" y="3084903"/>
            <a:ext cx="3046200" cy="2019600"/>
          </a:xfrm>
          <a:prstGeom prst="rect">
            <a:avLst/>
          </a:prstGeom>
          <a:noFill/>
          <a:ln cap="flat" cmpd="sng" w="9525">
            <a:solidFill>
              <a:schemeClr val="dk1"/>
            </a:solidFill>
            <a:prstDash val="solid"/>
            <a:round/>
            <a:headEnd len="sm" w="sm" type="none"/>
            <a:tailEnd len="sm" w="sm" type="none"/>
          </a:ln>
        </p:spPr>
        <p:txBody>
          <a:bodyPr anchorCtr="0" anchor="t" bIns="92800" lIns="92800" spcFirstLastPara="1" rIns="92800" wrap="square" tIns="92800">
            <a:noAutofit/>
          </a:bodyPr>
          <a:lstStyle/>
          <a:p>
            <a:pPr indent="0" lvl="0" marL="0" rtl="0" algn="l">
              <a:spcBef>
                <a:spcPts val="0"/>
              </a:spcBef>
              <a:spcAft>
                <a:spcPts val="0"/>
              </a:spcAft>
              <a:buNone/>
            </a:pPr>
            <a:r>
              <a:t/>
            </a:r>
            <a:endParaRPr sz="1827">
              <a:solidFill>
                <a:schemeClr val="dk2"/>
              </a:solidFill>
            </a:endParaRPr>
          </a:p>
          <a:p>
            <a:pPr indent="0" lvl="0" marL="0" rtl="0" algn="l">
              <a:spcBef>
                <a:spcPts val="0"/>
              </a:spcBef>
              <a:spcAft>
                <a:spcPts val="0"/>
              </a:spcAft>
              <a:buNone/>
            </a:pPr>
            <a:r>
              <a:rPr b="1" lang="en-GB" sz="727">
                <a:solidFill>
                  <a:schemeClr val="dk1"/>
                </a:solidFill>
              </a:rPr>
              <a:t>Physical and Health Barriers</a:t>
            </a:r>
            <a:endParaRPr b="1"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Falls are major causes of injury related death in people over 75 (NICE,2025)</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Frailty affects mobility </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Sensory impairments limits social participation</a:t>
            </a:r>
            <a:endParaRPr sz="727">
              <a:solidFill>
                <a:schemeClr val="dk1"/>
              </a:solidFill>
            </a:endParaRPr>
          </a:p>
          <a:p>
            <a:pPr indent="0" lvl="0" marL="0" rtl="0" algn="l">
              <a:spcBef>
                <a:spcPts val="0"/>
              </a:spcBef>
              <a:spcAft>
                <a:spcPts val="0"/>
              </a:spcAft>
              <a:buNone/>
            </a:pPr>
            <a:r>
              <a:rPr b="1" lang="en-GB" sz="727">
                <a:solidFill>
                  <a:schemeClr val="dk1"/>
                </a:solidFill>
              </a:rPr>
              <a:t>Other Barriers</a:t>
            </a:r>
            <a:endParaRPr b="1"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Problems with accessing </a:t>
            </a:r>
            <a:r>
              <a:rPr lang="en-GB" sz="727">
                <a:solidFill>
                  <a:schemeClr val="dk1"/>
                </a:solidFill>
              </a:rPr>
              <a:t>housing</a:t>
            </a:r>
            <a:r>
              <a:rPr lang="en-GB" sz="727">
                <a:solidFill>
                  <a:schemeClr val="dk1"/>
                </a:solidFill>
              </a:rPr>
              <a:t> and fund help due to high number of dependants on the government.</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Most older people find it difficult to use digital services which makes some interventions difficult.</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Under treatment in health care (British Geriatrics Society, 2020)</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Workforce shortages which affect care of older people in different health and social care systems.</a:t>
            </a:r>
            <a:endParaRPr sz="727">
              <a:solidFill>
                <a:schemeClr val="dk1"/>
              </a:solidFill>
            </a:endParaRPr>
          </a:p>
        </p:txBody>
      </p:sp>
      <p:sp>
        <p:nvSpPr>
          <p:cNvPr id="57" name="Google Shape;57;p13"/>
          <p:cNvSpPr txBox="1"/>
          <p:nvPr/>
        </p:nvSpPr>
        <p:spPr>
          <a:xfrm>
            <a:off x="3232669" y="3051695"/>
            <a:ext cx="2869800" cy="2019600"/>
          </a:xfrm>
          <a:prstGeom prst="rect">
            <a:avLst/>
          </a:prstGeom>
          <a:noFill/>
          <a:ln cap="flat" cmpd="sng" w="9525">
            <a:solidFill>
              <a:schemeClr val="dk1"/>
            </a:solidFill>
            <a:prstDash val="solid"/>
            <a:round/>
            <a:headEnd len="sm" w="sm" type="none"/>
            <a:tailEnd len="sm" w="sm" type="none"/>
          </a:ln>
        </p:spPr>
        <p:txBody>
          <a:bodyPr anchorCtr="0" anchor="t" bIns="92800" lIns="92800" spcFirstLastPara="1" rIns="92800" wrap="square" tIns="92800">
            <a:noAutofit/>
          </a:bodyPr>
          <a:lstStyle/>
          <a:p>
            <a:pPr indent="0" lvl="0" marL="0" rtl="0" algn="l">
              <a:spcBef>
                <a:spcPts val="0"/>
              </a:spcBef>
              <a:spcAft>
                <a:spcPts val="0"/>
              </a:spcAft>
              <a:buNone/>
            </a:pPr>
            <a:r>
              <a:t/>
            </a:r>
            <a:endParaRPr sz="1827">
              <a:solidFill>
                <a:schemeClr val="dk2"/>
              </a:solidFill>
            </a:endParaRPr>
          </a:p>
          <a:p>
            <a:pPr indent="-274768" lvl="0" marL="457200" rtl="0" algn="l">
              <a:spcBef>
                <a:spcPts val="0"/>
              </a:spcBef>
              <a:spcAft>
                <a:spcPts val="0"/>
              </a:spcAft>
              <a:buClr>
                <a:schemeClr val="dk1"/>
              </a:buClr>
              <a:buSzPts val="727"/>
              <a:buChar char="●"/>
            </a:pPr>
            <a:r>
              <a:rPr lang="en-GB" sz="727">
                <a:solidFill>
                  <a:schemeClr val="dk1"/>
                </a:solidFill>
              </a:rPr>
              <a:t>Long term funding for older people care</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Enforcement of anti ageing standards in care and social settings</a:t>
            </a:r>
            <a:r>
              <a:rPr lang="en-GB" sz="727">
                <a:solidFill>
                  <a:schemeClr val="dk1"/>
                </a:solidFill>
              </a:rPr>
              <a:t> (Equality Act, 2010)</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Care plans should be designed by both the older people and their carers to enhance autonomy and improve choice making.</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Provide digital education to older people to help them get access to digital help.</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Involve older people in research targeted to help their wellbeing.</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Financial aid for unpaid carers.</a:t>
            </a:r>
            <a:endParaRPr sz="727">
              <a:solidFill>
                <a:schemeClr val="dk1"/>
              </a:solidFill>
            </a:endParaRPr>
          </a:p>
          <a:p>
            <a:pPr indent="-274768" lvl="0" marL="457200" rtl="0" algn="l">
              <a:spcBef>
                <a:spcPts val="0"/>
              </a:spcBef>
              <a:spcAft>
                <a:spcPts val="0"/>
              </a:spcAft>
              <a:buClr>
                <a:schemeClr val="dk1"/>
              </a:buClr>
              <a:buSzPts val="727"/>
              <a:buChar char="●"/>
            </a:pPr>
            <a:r>
              <a:rPr lang="en-GB" sz="727">
                <a:solidFill>
                  <a:schemeClr val="dk1"/>
                </a:solidFill>
              </a:rPr>
              <a:t>Improve social and community networks and events to help reduce isolation and promote social interactions.</a:t>
            </a:r>
            <a:endParaRPr sz="727">
              <a:solidFill>
                <a:schemeClr val="dk1"/>
              </a:solidFill>
            </a:endParaRPr>
          </a:p>
        </p:txBody>
      </p:sp>
      <p:sp>
        <p:nvSpPr>
          <p:cNvPr id="58" name="Google Shape;58;p13"/>
          <p:cNvSpPr txBox="1"/>
          <p:nvPr/>
        </p:nvSpPr>
        <p:spPr>
          <a:xfrm>
            <a:off x="6179825" y="3051700"/>
            <a:ext cx="2869800" cy="2091900"/>
          </a:xfrm>
          <a:prstGeom prst="rect">
            <a:avLst/>
          </a:prstGeom>
          <a:noFill/>
          <a:ln cap="flat" cmpd="sng" w="9525">
            <a:solidFill>
              <a:schemeClr val="dk1"/>
            </a:solidFill>
            <a:prstDash val="solid"/>
            <a:round/>
            <a:headEnd len="sm" w="sm" type="none"/>
            <a:tailEnd len="sm" w="sm" type="none"/>
          </a:ln>
        </p:spPr>
        <p:txBody>
          <a:bodyPr anchorCtr="0" anchor="t" bIns="92800" lIns="92800" spcFirstLastPara="1" rIns="92800" wrap="square" tIns="92800">
            <a:noAutofit/>
          </a:bodyPr>
          <a:lstStyle/>
          <a:p>
            <a:pPr indent="0" lvl="0" marL="0" rtl="0" algn="l">
              <a:spcBef>
                <a:spcPts val="0"/>
              </a:spcBef>
              <a:spcAft>
                <a:spcPts val="0"/>
              </a:spcAft>
              <a:buNone/>
            </a:pPr>
            <a:r>
              <a:t/>
            </a:r>
            <a:endParaRPr sz="1827">
              <a:solidFill>
                <a:schemeClr val="dk2"/>
              </a:solidFill>
            </a:endParaRPr>
          </a:p>
          <a:p>
            <a:pPr indent="0" lvl="0" marL="0" rtl="0" algn="l">
              <a:spcBef>
                <a:spcPts val="0"/>
              </a:spcBef>
              <a:spcAft>
                <a:spcPts val="0"/>
              </a:spcAft>
              <a:buNone/>
            </a:pPr>
            <a:r>
              <a:rPr lang="en-GB" sz="727">
                <a:solidFill>
                  <a:schemeClr val="dk1"/>
                </a:solidFill>
              </a:rPr>
              <a:t>The Key to empowering and supporting older people requires a step back to evaluate current interventions and policies, improving on it to help improve their independence, autonomy, choice and empowerment.</a:t>
            </a:r>
            <a:endParaRPr sz="727">
              <a:solidFill>
                <a:schemeClr val="dk1"/>
              </a:solidFill>
            </a:endParaRPr>
          </a:p>
          <a:p>
            <a:pPr indent="0" lvl="0" marL="0" rtl="0" algn="l">
              <a:spcBef>
                <a:spcPts val="0"/>
              </a:spcBef>
              <a:spcAft>
                <a:spcPts val="0"/>
              </a:spcAft>
              <a:buNone/>
            </a:pPr>
            <a:r>
              <a:rPr b="1" lang="en-GB" sz="727">
                <a:solidFill>
                  <a:schemeClr val="dk1"/>
                </a:solidFill>
              </a:rPr>
              <a:t>References</a:t>
            </a:r>
            <a:endParaRPr b="1" sz="727">
              <a:solidFill>
                <a:schemeClr val="dk1"/>
              </a:solidFill>
            </a:endParaRPr>
          </a:p>
          <a:p>
            <a:pPr indent="-260350" lvl="0" marL="457200" rtl="0" algn="l">
              <a:spcBef>
                <a:spcPts val="0"/>
              </a:spcBef>
              <a:spcAft>
                <a:spcPts val="0"/>
              </a:spcAft>
              <a:buClr>
                <a:schemeClr val="dk1"/>
              </a:buClr>
              <a:buSzPts val="500"/>
              <a:buFont typeface="Open Sans"/>
              <a:buChar char="●"/>
            </a:pPr>
            <a:r>
              <a:rPr lang="en-GB" sz="500">
                <a:solidFill>
                  <a:schemeClr val="dk1"/>
                </a:solidFill>
                <a:latin typeface="Open Sans"/>
                <a:ea typeface="Open Sans"/>
                <a:cs typeface="Open Sans"/>
                <a:sym typeface="Open Sans"/>
              </a:rPr>
              <a:t>British Geriatrics Society (2025) BGS key messages: End of life care. Available at: https://www.bgs.org.uk/bgs-key-messages-end-of-life-care</a:t>
            </a:r>
            <a:endParaRPr sz="500">
              <a:solidFill>
                <a:schemeClr val="dk1"/>
              </a:solidFill>
              <a:latin typeface="Open Sans"/>
              <a:ea typeface="Open Sans"/>
              <a:cs typeface="Open Sans"/>
              <a:sym typeface="Open Sans"/>
            </a:endParaRPr>
          </a:p>
          <a:p>
            <a:pPr indent="-260350" lvl="0" marL="457200" rtl="0" algn="l">
              <a:spcBef>
                <a:spcPts val="0"/>
              </a:spcBef>
              <a:spcAft>
                <a:spcPts val="0"/>
              </a:spcAft>
              <a:buClr>
                <a:schemeClr val="dk1"/>
              </a:buClr>
              <a:buSzPts val="500"/>
              <a:buFont typeface="Open Sans"/>
              <a:buChar char="●"/>
            </a:pPr>
            <a:r>
              <a:rPr lang="en-GB" sz="500">
                <a:solidFill>
                  <a:schemeClr val="dk1"/>
                </a:solidFill>
                <a:latin typeface="Open Sans"/>
                <a:ea typeface="Open Sans"/>
                <a:cs typeface="Open Sans"/>
                <a:sym typeface="Open Sans"/>
              </a:rPr>
              <a:t>Care Act (2014) c. 23. Available at: https://www.legislation.gov.uk/ukpga/2014/23/contents (Accessed: 14 March 2026)</a:t>
            </a:r>
            <a:endParaRPr sz="500">
              <a:solidFill>
                <a:schemeClr val="dk1"/>
              </a:solidFill>
              <a:latin typeface="Open Sans"/>
              <a:ea typeface="Open Sans"/>
              <a:cs typeface="Open Sans"/>
              <a:sym typeface="Open Sans"/>
            </a:endParaRPr>
          </a:p>
          <a:p>
            <a:pPr indent="-260350" lvl="0" marL="457200" rtl="0" algn="l">
              <a:spcBef>
                <a:spcPts val="0"/>
              </a:spcBef>
              <a:spcAft>
                <a:spcPts val="0"/>
              </a:spcAft>
              <a:buClr>
                <a:schemeClr val="dk1"/>
              </a:buClr>
              <a:buSzPts val="500"/>
              <a:buFont typeface="Open Sans"/>
              <a:buChar char="●"/>
            </a:pPr>
            <a:r>
              <a:rPr lang="en-GB" sz="500">
                <a:solidFill>
                  <a:schemeClr val="dk1"/>
                </a:solidFill>
                <a:latin typeface="Open Sans"/>
                <a:ea typeface="Open Sans"/>
                <a:cs typeface="Open Sans"/>
                <a:sym typeface="Open Sans"/>
              </a:rPr>
              <a:t>Clegg, Andrew et al. (2013) The Lancet, Volume 381, Issue 9868, 752 - 762</a:t>
            </a:r>
            <a:endParaRPr sz="500">
              <a:solidFill>
                <a:schemeClr val="dk1"/>
              </a:solidFill>
              <a:latin typeface="Open Sans"/>
              <a:ea typeface="Open Sans"/>
              <a:cs typeface="Open Sans"/>
              <a:sym typeface="Open Sans"/>
            </a:endParaRPr>
          </a:p>
          <a:p>
            <a:pPr indent="-260350" lvl="0" marL="457200" rtl="0" algn="l">
              <a:spcBef>
                <a:spcPts val="0"/>
              </a:spcBef>
              <a:spcAft>
                <a:spcPts val="0"/>
              </a:spcAft>
              <a:buClr>
                <a:schemeClr val="dk1"/>
              </a:buClr>
              <a:buSzPts val="500"/>
              <a:buFont typeface="Open Sans"/>
              <a:buChar char="●"/>
            </a:pPr>
            <a:r>
              <a:rPr lang="en-GB" sz="500">
                <a:solidFill>
                  <a:schemeClr val="dk1"/>
                </a:solidFill>
                <a:latin typeface="Open Sans"/>
                <a:ea typeface="Open Sans"/>
                <a:cs typeface="Open Sans"/>
                <a:sym typeface="Open Sans"/>
              </a:rPr>
              <a:t>Centre For Ageing Better (2025) Our Ageing Population | The State of Ageing 2023-24</a:t>
            </a:r>
            <a:endParaRPr sz="500">
              <a:solidFill>
                <a:schemeClr val="dk1"/>
              </a:solidFill>
              <a:latin typeface="Open Sans"/>
              <a:ea typeface="Open Sans"/>
              <a:cs typeface="Open Sans"/>
              <a:sym typeface="Open Sans"/>
            </a:endParaRPr>
          </a:p>
          <a:p>
            <a:pPr indent="-260350" lvl="0" marL="457200" rtl="0" algn="l">
              <a:spcBef>
                <a:spcPts val="0"/>
              </a:spcBef>
              <a:spcAft>
                <a:spcPts val="0"/>
              </a:spcAft>
              <a:buClr>
                <a:schemeClr val="dk1"/>
              </a:buClr>
              <a:buSzPts val="500"/>
              <a:buFont typeface="Open Sans"/>
              <a:buChar char="●"/>
            </a:pPr>
            <a:r>
              <a:rPr lang="en-GB" sz="500">
                <a:solidFill>
                  <a:schemeClr val="dk1"/>
                </a:solidFill>
                <a:latin typeface="Open Sans"/>
                <a:ea typeface="Open Sans"/>
                <a:cs typeface="Open Sans"/>
                <a:sym typeface="Open Sans"/>
              </a:rPr>
              <a:t>Equality Act (2010) c. 15. Available at: https://www.legislation.gov.uk/ukpga/2010/15/contents (Accessed: 14 March 2026)</a:t>
            </a:r>
            <a:endParaRPr sz="500">
              <a:solidFill>
                <a:schemeClr val="dk1"/>
              </a:solidFill>
              <a:latin typeface="Open Sans"/>
              <a:ea typeface="Open Sans"/>
              <a:cs typeface="Open Sans"/>
              <a:sym typeface="Open Sans"/>
            </a:endParaRPr>
          </a:p>
          <a:p>
            <a:pPr indent="-260350" lvl="0" marL="457200" rtl="0" algn="l">
              <a:spcBef>
                <a:spcPts val="0"/>
              </a:spcBef>
              <a:spcAft>
                <a:spcPts val="0"/>
              </a:spcAft>
              <a:buClr>
                <a:schemeClr val="dk1"/>
              </a:buClr>
              <a:buSzPts val="500"/>
              <a:buFont typeface="Open Sans"/>
              <a:buChar char="●"/>
            </a:pPr>
            <a:r>
              <a:rPr lang="en-GB" sz="500">
                <a:solidFill>
                  <a:schemeClr val="dk1"/>
                </a:solidFill>
                <a:highlight>
                  <a:srgbClr val="FFFFFF"/>
                </a:highlight>
                <a:latin typeface="Open Sans"/>
                <a:ea typeface="Open Sans"/>
                <a:cs typeface="Open Sans"/>
                <a:sym typeface="Open Sans"/>
              </a:rPr>
              <a:t>NHS England (2026) Supporting people living with frailty. </a:t>
            </a:r>
            <a:endParaRPr sz="500">
              <a:solidFill>
                <a:schemeClr val="dk1"/>
              </a:solidFill>
              <a:highlight>
                <a:srgbClr val="FFFFFF"/>
              </a:highlight>
              <a:latin typeface="Open Sans"/>
              <a:ea typeface="Open Sans"/>
              <a:cs typeface="Open Sans"/>
              <a:sym typeface="Open Sans"/>
            </a:endParaRPr>
          </a:p>
          <a:p>
            <a:pPr indent="-260350" lvl="0" marL="457200" rtl="0" algn="l">
              <a:spcBef>
                <a:spcPts val="0"/>
              </a:spcBef>
              <a:spcAft>
                <a:spcPts val="0"/>
              </a:spcAft>
              <a:buClr>
                <a:schemeClr val="dk1"/>
              </a:buClr>
              <a:buSzPts val="500"/>
              <a:buFont typeface="Open Sans"/>
              <a:buChar char="●"/>
            </a:pPr>
            <a:r>
              <a:rPr lang="en-GB" sz="500">
                <a:solidFill>
                  <a:schemeClr val="dk1"/>
                </a:solidFill>
                <a:highlight>
                  <a:srgbClr val="FFFFFF"/>
                </a:highlight>
                <a:latin typeface="Open Sans"/>
                <a:ea typeface="Open Sans"/>
                <a:cs typeface="Open Sans"/>
                <a:sym typeface="Open Sans"/>
              </a:rPr>
              <a:t>NICE (2025) Falls: assessment and prevention in older people and in people 50 and over at higher risk</a:t>
            </a:r>
            <a:endParaRPr sz="500">
              <a:solidFill>
                <a:schemeClr val="dk1"/>
              </a:solidFill>
              <a:highlight>
                <a:srgbClr val="FFFFFF"/>
              </a:highlight>
              <a:latin typeface="Open Sans"/>
              <a:ea typeface="Open Sans"/>
              <a:cs typeface="Open Sans"/>
              <a:sym typeface="Open Sans"/>
            </a:endParaRPr>
          </a:p>
          <a:p>
            <a:pPr indent="-260350" lvl="0" marL="457200" rtl="0" algn="l">
              <a:spcBef>
                <a:spcPts val="0"/>
              </a:spcBef>
              <a:spcAft>
                <a:spcPts val="0"/>
              </a:spcAft>
              <a:buClr>
                <a:schemeClr val="dk1"/>
              </a:buClr>
              <a:buSzPts val="500"/>
              <a:buFont typeface="Open Sans"/>
              <a:buChar char="●"/>
            </a:pPr>
            <a:r>
              <a:rPr lang="en-GB" sz="500">
                <a:solidFill>
                  <a:schemeClr val="dk1"/>
                </a:solidFill>
                <a:highlight>
                  <a:srgbClr val="FFFFFF"/>
                </a:highlight>
                <a:latin typeface="Open Sans"/>
                <a:ea typeface="Open Sans"/>
                <a:cs typeface="Open Sans"/>
                <a:sym typeface="Open Sans"/>
              </a:rPr>
              <a:t>Oliver, M. (1990) The Politics of Disablement. Basingstoke: Macmillan.</a:t>
            </a:r>
            <a:endParaRPr sz="500">
              <a:solidFill>
                <a:schemeClr val="dk1"/>
              </a:solidFill>
              <a:highlight>
                <a:srgbClr val="FFFFFF"/>
              </a:highlight>
              <a:latin typeface="Open Sans"/>
              <a:ea typeface="Open Sans"/>
              <a:cs typeface="Open Sans"/>
              <a:sym typeface="Open Sans"/>
            </a:endParaRPr>
          </a:p>
          <a:p>
            <a:pPr indent="0" lvl="0" marL="0" rtl="0" algn="l">
              <a:spcBef>
                <a:spcPts val="0"/>
              </a:spcBef>
              <a:spcAft>
                <a:spcPts val="0"/>
              </a:spcAft>
              <a:buClr>
                <a:schemeClr val="dk1"/>
              </a:buClr>
              <a:buSzPts val="1100"/>
              <a:buFont typeface="Arial"/>
              <a:buNone/>
            </a:pPr>
            <a:r>
              <a:t/>
            </a:r>
            <a:endParaRPr sz="500">
              <a:solidFill>
                <a:srgbClr val="172B4D"/>
              </a:solidFill>
              <a:highlight>
                <a:srgbClr val="FFFFFF"/>
              </a:highlight>
              <a:latin typeface="Open Sans"/>
              <a:ea typeface="Open Sans"/>
              <a:cs typeface="Open Sans"/>
              <a:sym typeface="Open Sans"/>
            </a:endParaRPr>
          </a:p>
          <a:p>
            <a:pPr indent="0" lvl="0" marL="0" rtl="0" algn="l">
              <a:spcBef>
                <a:spcPts val="0"/>
              </a:spcBef>
              <a:spcAft>
                <a:spcPts val="0"/>
              </a:spcAft>
              <a:buNone/>
            </a:pPr>
            <a:r>
              <a:t/>
            </a:r>
            <a:endParaRPr b="1" sz="727">
              <a:solidFill>
                <a:schemeClr val="dk1"/>
              </a:solidFill>
            </a:endParaRPr>
          </a:p>
          <a:p>
            <a:pPr indent="0" lvl="0" marL="0" rtl="0" algn="l">
              <a:spcBef>
                <a:spcPts val="0"/>
              </a:spcBef>
              <a:spcAft>
                <a:spcPts val="0"/>
              </a:spcAft>
              <a:buNone/>
            </a:pPr>
            <a:r>
              <a:t/>
            </a:r>
            <a:endParaRPr b="1" sz="727">
              <a:solidFill>
                <a:schemeClr val="dk1"/>
              </a:solidFill>
            </a:endParaRPr>
          </a:p>
        </p:txBody>
      </p:sp>
      <p:sp>
        <p:nvSpPr>
          <p:cNvPr id="59" name="Google Shape;59;p13"/>
          <p:cNvSpPr txBox="1"/>
          <p:nvPr/>
        </p:nvSpPr>
        <p:spPr>
          <a:xfrm>
            <a:off x="3221790" y="1108119"/>
            <a:ext cx="2869800" cy="1887600"/>
          </a:xfrm>
          <a:prstGeom prst="rect">
            <a:avLst/>
          </a:prstGeom>
          <a:noFill/>
          <a:ln cap="flat" cmpd="sng" w="9525">
            <a:solidFill>
              <a:schemeClr val="dk1"/>
            </a:solidFill>
            <a:prstDash val="solid"/>
            <a:round/>
            <a:headEnd len="sm" w="sm" type="none"/>
            <a:tailEnd len="sm" w="sm" type="none"/>
          </a:ln>
        </p:spPr>
        <p:txBody>
          <a:bodyPr anchorCtr="0" anchor="t" bIns="92800" lIns="92800" spcFirstLastPara="1" rIns="92800" wrap="square" tIns="92800">
            <a:noAutofit/>
          </a:bodyPr>
          <a:lstStyle/>
          <a:p>
            <a:pPr indent="0" lvl="0" marL="0" rtl="0" algn="l">
              <a:spcBef>
                <a:spcPts val="0"/>
              </a:spcBef>
              <a:spcAft>
                <a:spcPts val="0"/>
              </a:spcAft>
              <a:buNone/>
            </a:pPr>
            <a:r>
              <a:t/>
            </a:r>
            <a:endParaRPr sz="1827">
              <a:solidFill>
                <a:schemeClr val="dk2"/>
              </a:solidFill>
            </a:endParaRPr>
          </a:p>
          <a:p>
            <a:pPr indent="0" lvl="0" marL="0" rtl="0" algn="l">
              <a:spcBef>
                <a:spcPts val="0"/>
              </a:spcBef>
              <a:spcAft>
                <a:spcPts val="0"/>
              </a:spcAft>
              <a:buNone/>
            </a:pPr>
            <a:r>
              <a:rPr b="1" lang="en-GB" sz="710">
                <a:solidFill>
                  <a:schemeClr val="dk1"/>
                </a:solidFill>
              </a:rPr>
              <a:t>Maintaining Functional Ability</a:t>
            </a:r>
            <a:r>
              <a:rPr lang="en-GB" sz="710">
                <a:solidFill>
                  <a:schemeClr val="dk1"/>
                </a:solidFill>
              </a:rPr>
              <a:t>: Evidence has suggested that targeted interventions such as physiotherapy, occupational therapy and assistive technology help preserve daily functioning (Clegg et al., 2013).</a:t>
            </a:r>
            <a:endParaRPr sz="710">
              <a:solidFill>
                <a:schemeClr val="dk1"/>
              </a:solidFill>
            </a:endParaRPr>
          </a:p>
          <a:p>
            <a:pPr indent="0" lvl="0" marL="0" rtl="0" algn="l">
              <a:spcBef>
                <a:spcPts val="0"/>
              </a:spcBef>
              <a:spcAft>
                <a:spcPts val="0"/>
              </a:spcAft>
              <a:buNone/>
            </a:pPr>
            <a:r>
              <a:t/>
            </a:r>
            <a:endParaRPr sz="710">
              <a:solidFill>
                <a:schemeClr val="dk1"/>
              </a:solidFill>
            </a:endParaRPr>
          </a:p>
          <a:p>
            <a:pPr indent="0" lvl="0" marL="0" rtl="0" algn="l">
              <a:spcBef>
                <a:spcPts val="0"/>
              </a:spcBef>
              <a:spcAft>
                <a:spcPts val="0"/>
              </a:spcAft>
              <a:buNone/>
            </a:pPr>
            <a:r>
              <a:rPr b="1" lang="en-GB" sz="710">
                <a:solidFill>
                  <a:schemeClr val="dk1"/>
                </a:solidFill>
              </a:rPr>
              <a:t>Independence and Autonomy:</a:t>
            </a:r>
            <a:r>
              <a:rPr lang="en-GB" sz="710">
                <a:solidFill>
                  <a:schemeClr val="dk1"/>
                </a:solidFill>
              </a:rPr>
              <a:t> The Care Act 2014 emphasises on wellbeing and autonomy being legal rights. Person centred approach helps preserve individual respect and preferences.</a:t>
            </a:r>
            <a:endParaRPr sz="710">
              <a:solidFill>
                <a:schemeClr val="dk1"/>
              </a:solidFill>
            </a:endParaRPr>
          </a:p>
          <a:p>
            <a:pPr indent="0" lvl="0" marL="0" rtl="0" algn="l">
              <a:spcBef>
                <a:spcPts val="0"/>
              </a:spcBef>
              <a:spcAft>
                <a:spcPts val="0"/>
              </a:spcAft>
              <a:buNone/>
            </a:pPr>
            <a:r>
              <a:rPr lang="en-GB" sz="710">
                <a:solidFill>
                  <a:schemeClr val="dk1"/>
                </a:solidFill>
              </a:rPr>
              <a:t> </a:t>
            </a:r>
            <a:endParaRPr sz="710">
              <a:solidFill>
                <a:schemeClr val="dk1"/>
              </a:solidFill>
            </a:endParaRPr>
          </a:p>
          <a:p>
            <a:pPr indent="0" lvl="0" marL="0" rtl="0" algn="l">
              <a:spcBef>
                <a:spcPts val="0"/>
              </a:spcBef>
              <a:spcAft>
                <a:spcPts val="0"/>
              </a:spcAft>
              <a:buNone/>
            </a:pPr>
            <a:r>
              <a:rPr b="1" lang="en-GB" sz="710">
                <a:solidFill>
                  <a:schemeClr val="dk1"/>
                </a:solidFill>
              </a:rPr>
              <a:t>Freedom and Choice:</a:t>
            </a:r>
            <a:r>
              <a:rPr lang="en-GB" sz="710">
                <a:solidFill>
                  <a:schemeClr val="dk1"/>
                </a:solidFill>
              </a:rPr>
              <a:t> The Social Model of Disability as stated in Oliver (1990), argues that barriers are structural not individual. Empowering the older people is more about removing society and environment obstacles instead of emphasising on their age as a factor.</a:t>
            </a:r>
            <a:endParaRPr sz="710">
              <a:solidFill>
                <a:schemeClr val="dk1"/>
              </a:solidFill>
            </a:endParaRPr>
          </a:p>
          <a:p>
            <a:pPr indent="0" lvl="0" marL="0" rtl="0" algn="l">
              <a:spcBef>
                <a:spcPts val="0"/>
              </a:spcBef>
              <a:spcAft>
                <a:spcPts val="0"/>
              </a:spcAft>
              <a:buNone/>
            </a:pPr>
            <a:r>
              <a:t/>
            </a:r>
            <a:endParaRPr sz="710">
              <a:solidFill>
                <a:schemeClr val="dk1"/>
              </a:solidFill>
            </a:endParaRPr>
          </a:p>
        </p:txBody>
      </p:sp>
      <p:sp>
        <p:nvSpPr>
          <p:cNvPr id="60" name="Google Shape;60;p13"/>
          <p:cNvSpPr txBox="1"/>
          <p:nvPr/>
        </p:nvSpPr>
        <p:spPr>
          <a:xfrm>
            <a:off x="6169089" y="1103182"/>
            <a:ext cx="2869800" cy="1887600"/>
          </a:xfrm>
          <a:prstGeom prst="rect">
            <a:avLst/>
          </a:prstGeom>
          <a:noFill/>
          <a:ln cap="flat" cmpd="sng" w="9525">
            <a:solidFill>
              <a:schemeClr val="dk1"/>
            </a:solidFill>
            <a:prstDash val="solid"/>
            <a:round/>
            <a:headEnd len="sm" w="sm" type="none"/>
            <a:tailEnd len="sm" w="sm" type="none"/>
          </a:ln>
        </p:spPr>
        <p:txBody>
          <a:bodyPr anchorCtr="0" anchor="t" bIns="92800" lIns="92800" spcFirstLastPara="1" rIns="92800" wrap="square" tIns="92800">
            <a:noAutofit/>
          </a:bodyPr>
          <a:lstStyle/>
          <a:p>
            <a:pPr indent="0" lvl="0" marL="0" rtl="0" algn="l">
              <a:spcBef>
                <a:spcPts val="0"/>
              </a:spcBef>
              <a:spcAft>
                <a:spcPts val="0"/>
              </a:spcAft>
              <a:buNone/>
            </a:pPr>
            <a:r>
              <a:t/>
            </a:r>
            <a:endParaRPr sz="1827">
              <a:solidFill>
                <a:schemeClr val="dk2"/>
              </a:solidFill>
            </a:endParaRPr>
          </a:p>
          <a:p>
            <a:pPr indent="0" lvl="0" marL="0" rtl="0" algn="l">
              <a:spcBef>
                <a:spcPts val="0"/>
              </a:spcBef>
              <a:spcAft>
                <a:spcPts val="0"/>
              </a:spcAft>
              <a:buNone/>
            </a:pPr>
            <a:r>
              <a:rPr b="1" lang="en-GB" sz="710">
                <a:solidFill>
                  <a:schemeClr val="dk1"/>
                </a:solidFill>
              </a:rPr>
              <a:t>Current UK Interventions</a:t>
            </a:r>
            <a:endParaRPr b="1" sz="710">
              <a:solidFill>
                <a:schemeClr val="dk1"/>
              </a:solidFill>
            </a:endParaRPr>
          </a:p>
          <a:p>
            <a:pPr indent="-277157" lvl="0" marL="464077" rtl="0" algn="l">
              <a:spcBef>
                <a:spcPts val="0"/>
              </a:spcBef>
              <a:spcAft>
                <a:spcPts val="0"/>
              </a:spcAft>
              <a:buClr>
                <a:schemeClr val="dk1"/>
              </a:buClr>
              <a:buSzPts val="711"/>
              <a:buChar char="●"/>
            </a:pPr>
            <a:r>
              <a:rPr b="1" lang="en-GB" sz="710">
                <a:solidFill>
                  <a:schemeClr val="dk1"/>
                </a:solidFill>
              </a:rPr>
              <a:t>NHS 10 Year Health Plan: </a:t>
            </a:r>
            <a:r>
              <a:rPr lang="en-GB" sz="710">
                <a:solidFill>
                  <a:schemeClr val="dk1"/>
                </a:solidFill>
              </a:rPr>
              <a:t>Digital interventions, community and sickness prevention.</a:t>
            </a:r>
            <a:endParaRPr sz="710">
              <a:solidFill>
                <a:schemeClr val="dk1"/>
              </a:solidFill>
            </a:endParaRPr>
          </a:p>
          <a:p>
            <a:pPr indent="-277157" lvl="0" marL="464077" rtl="0" algn="l">
              <a:spcBef>
                <a:spcPts val="0"/>
              </a:spcBef>
              <a:spcAft>
                <a:spcPts val="0"/>
              </a:spcAft>
              <a:buClr>
                <a:schemeClr val="dk1"/>
              </a:buClr>
              <a:buSzPts val="711"/>
              <a:buChar char="●"/>
            </a:pPr>
            <a:r>
              <a:rPr b="1" lang="en-GB" sz="710">
                <a:solidFill>
                  <a:schemeClr val="dk1"/>
                </a:solidFill>
              </a:rPr>
              <a:t>Care Act 2014: </a:t>
            </a:r>
            <a:r>
              <a:rPr lang="en-GB" sz="710">
                <a:solidFill>
                  <a:schemeClr val="dk1"/>
                </a:solidFill>
              </a:rPr>
              <a:t>Focuses on wellbeing, autonomy, care and finance</a:t>
            </a:r>
            <a:endParaRPr sz="710">
              <a:solidFill>
                <a:schemeClr val="dk1"/>
              </a:solidFill>
            </a:endParaRPr>
          </a:p>
          <a:p>
            <a:pPr indent="-277157" lvl="0" marL="464077" rtl="0" algn="l">
              <a:spcBef>
                <a:spcPts val="0"/>
              </a:spcBef>
              <a:spcAft>
                <a:spcPts val="0"/>
              </a:spcAft>
              <a:buClr>
                <a:schemeClr val="dk1"/>
              </a:buClr>
              <a:buSzPts val="711"/>
              <a:buChar char="●"/>
            </a:pPr>
            <a:r>
              <a:rPr b="1" lang="en-GB" sz="710">
                <a:solidFill>
                  <a:schemeClr val="dk1"/>
                </a:solidFill>
              </a:rPr>
              <a:t>Digital Interventions:</a:t>
            </a:r>
            <a:r>
              <a:rPr lang="en-GB" sz="710">
                <a:solidFill>
                  <a:schemeClr val="dk1"/>
                </a:solidFill>
              </a:rPr>
              <a:t> </a:t>
            </a:r>
            <a:r>
              <a:rPr lang="en-GB" sz="710">
                <a:solidFill>
                  <a:schemeClr val="dk1"/>
                </a:solidFill>
                <a:highlight>
                  <a:srgbClr val="FFFFFF"/>
                </a:highlight>
              </a:rPr>
              <a:t>electronic Frailty Index (eFI) for identification and proactive care(NHS England, 2026).</a:t>
            </a:r>
            <a:endParaRPr sz="710">
              <a:solidFill>
                <a:schemeClr val="dk1"/>
              </a:solidFill>
              <a:highlight>
                <a:srgbClr val="FFFFFF"/>
              </a:highlight>
            </a:endParaRPr>
          </a:p>
          <a:p>
            <a:pPr indent="-277157" lvl="0" marL="464077" rtl="0" algn="l">
              <a:spcBef>
                <a:spcPts val="0"/>
              </a:spcBef>
              <a:spcAft>
                <a:spcPts val="0"/>
              </a:spcAft>
              <a:buClr>
                <a:schemeClr val="dk1"/>
              </a:buClr>
              <a:buSzPts val="711"/>
              <a:buChar char="●"/>
            </a:pPr>
            <a:r>
              <a:rPr b="1" lang="en-GB" sz="710">
                <a:solidFill>
                  <a:schemeClr val="dk1"/>
                </a:solidFill>
                <a:highlight>
                  <a:srgbClr val="FFFFFF"/>
                </a:highlight>
              </a:rPr>
              <a:t>NICE Guideline</a:t>
            </a:r>
            <a:r>
              <a:rPr lang="en-GB" sz="710">
                <a:solidFill>
                  <a:schemeClr val="dk1"/>
                </a:solidFill>
                <a:highlight>
                  <a:srgbClr val="FFFFFF"/>
                </a:highlight>
              </a:rPr>
              <a:t>: Interventions to reduce falls and fall risks (NICE,2025).</a:t>
            </a:r>
            <a:endParaRPr sz="710">
              <a:solidFill>
                <a:schemeClr val="dk1"/>
              </a:solidFill>
              <a:highlight>
                <a:srgbClr val="FFFFFF"/>
              </a:highlight>
            </a:endParaRPr>
          </a:p>
          <a:p>
            <a:pPr indent="0" lvl="0" marL="0" rtl="0" algn="l">
              <a:spcBef>
                <a:spcPts val="0"/>
              </a:spcBef>
              <a:spcAft>
                <a:spcPts val="0"/>
              </a:spcAft>
              <a:buNone/>
            </a:pPr>
            <a:r>
              <a:t/>
            </a:r>
            <a:endParaRPr sz="710">
              <a:solidFill>
                <a:schemeClr val="dk1"/>
              </a:solidFill>
              <a:highlight>
                <a:srgbClr val="FFFFFF"/>
              </a:highlight>
            </a:endParaRPr>
          </a:p>
          <a:p>
            <a:pPr indent="0" lvl="0" marL="0" rtl="0" algn="l">
              <a:spcBef>
                <a:spcPts val="0"/>
              </a:spcBef>
              <a:spcAft>
                <a:spcPts val="0"/>
              </a:spcAft>
              <a:buNone/>
            </a:pPr>
            <a:r>
              <a:rPr b="1" lang="en-GB" sz="710">
                <a:solidFill>
                  <a:schemeClr val="dk1"/>
                </a:solidFill>
                <a:highlight>
                  <a:srgbClr val="FFFFFF"/>
                </a:highlight>
              </a:rPr>
              <a:t>Effectiveness</a:t>
            </a:r>
            <a:endParaRPr b="1" sz="710">
              <a:solidFill>
                <a:schemeClr val="dk1"/>
              </a:solidFill>
              <a:highlight>
                <a:srgbClr val="FFFFFF"/>
              </a:highlight>
            </a:endParaRPr>
          </a:p>
          <a:p>
            <a:pPr indent="0" lvl="0" marL="0" rtl="0" algn="l">
              <a:spcBef>
                <a:spcPts val="0"/>
              </a:spcBef>
              <a:spcAft>
                <a:spcPts val="0"/>
              </a:spcAft>
              <a:buNone/>
            </a:pPr>
            <a:r>
              <a:rPr lang="en-GB" sz="710">
                <a:solidFill>
                  <a:schemeClr val="dk1"/>
                </a:solidFill>
                <a:highlight>
                  <a:srgbClr val="FFFFFF"/>
                </a:highlight>
              </a:rPr>
              <a:t>These interventions  help reduce dependency, reduce risks that affect health of older people, help improve care, promote choice and wellbeing of older people.</a:t>
            </a:r>
            <a:endParaRPr sz="710">
              <a:solidFill>
                <a:schemeClr val="dk1"/>
              </a:solidFill>
              <a:highlight>
                <a:srgbClr val="FFFFFF"/>
              </a:highlight>
            </a:endParaRPr>
          </a:p>
          <a:p>
            <a:pPr indent="0" lvl="0" marL="0" rtl="0" algn="l">
              <a:spcBef>
                <a:spcPts val="0"/>
              </a:spcBef>
              <a:spcAft>
                <a:spcPts val="0"/>
              </a:spcAft>
              <a:buNone/>
            </a:pPr>
            <a:r>
              <a:t/>
            </a:r>
            <a:endParaRPr sz="710">
              <a:solidFill>
                <a:schemeClr val="dk1"/>
              </a:solidFill>
              <a:highlight>
                <a:srgbClr val="FFFFFF"/>
              </a:highlight>
            </a:endParaRPr>
          </a:p>
          <a:p>
            <a:pPr indent="0" lvl="0" marL="0" rtl="0" algn="l">
              <a:spcBef>
                <a:spcPts val="0"/>
              </a:spcBef>
              <a:spcAft>
                <a:spcPts val="0"/>
              </a:spcAft>
              <a:buNone/>
            </a:pPr>
            <a:r>
              <a:t/>
            </a:r>
            <a:endParaRPr sz="710">
              <a:solidFill>
                <a:schemeClr val="dk1"/>
              </a:solidFill>
              <a:highlight>
                <a:srgbClr val="FFFFFF"/>
              </a:highlight>
            </a:endParaRPr>
          </a:p>
        </p:txBody>
      </p:sp>
      <p:sp>
        <p:nvSpPr>
          <p:cNvPr id="61" name="Google Shape;61;p13"/>
          <p:cNvSpPr txBox="1"/>
          <p:nvPr/>
        </p:nvSpPr>
        <p:spPr>
          <a:xfrm>
            <a:off x="97868" y="1141814"/>
            <a:ext cx="3046200" cy="298200"/>
          </a:xfrm>
          <a:prstGeom prst="rect">
            <a:avLst/>
          </a:prstGeom>
          <a:solidFill>
            <a:srgbClr val="1C4587"/>
          </a:solidFill>
          <a:ln>
            <a:noFill/>
          </a:ln>
        </p:spPr>
        <p:txBody>
          <a:bodyPr anchorCtr="0" anchor="t" bIns="92800" lIns="92800" spcFirstLastPara="1" rIns="92800" wrap="square" tIns="92800">
            <a:noAutofit/>
          </a:bodyPr>
          <a:lstStyle/>
          <a:p>
            <a:pPr indent="0" lvl="0" marL="0" rtl="0" algn="ctr">
              <a:spcBef>
                <a:spcPts val="0"/>
              </a:spcBef>
              <a:spcAft>
                <a:spcPts val="0"/>
              </a:spcAft>
              <a:buNone/>
            </a:pPr>
            <a:r>
              <a:rPr b="1" lang="en-GB" sz="1015">
                <a:solidFill>
                  <a:schemeClr val="lt1"/>
                </a:solidFill>
              </a:rPr>
              <a:t>INTRODUCTION</a:t>
            </a:r>
            <a:endParaRPr b="1" sz="1015">
              <a:solidFill>
                <a:schemeClr val="lt1"/>
              </a:solidFill>
            </a:endParaRPr>
          </a:p>
        </p:txBody>
      </p:sp>
      <p:sp>
        <p:nvSpPr>
          <p:cNvPr id="62" name="Google Shape;62;p13"/>
          <p:cNvSpPr txBox="1"/>
          <p:nvPr/>
        </p:nvSpPr>
        <p:spPr>
          <a:xfrm>
            <a:off x="3221786" y="1103192"/>
            <a:ext cx="2869800" cy="298200"/>
          </a:xfrm>
          <a:prstGeom prst="rect">
            <a:avLst/>
          </a:prstGeom>
          <a:solidFill>
            <a:srgbClr val="1C4587"/>
          </a:solidFill>
          <a:ln>
            <a:noFill/>
          </a:ln>
        </p:spPr>
        <p:txBody>
          <a:bodyPr anchorCtr="0" anchor="t" bIns="92800" lIns="92800" spcFirstLastPara="1" rIns="92800" wrap="square" tIns="92800">
            <a:noAutofit/>
          </a:bodyPr>
          <a:lstStyle/>
          <a:p>
            <a:pPr indent="0" lvl="0" marL="0" rtl="0" algn="ctr">
              <a:spcBef>
                <a:spcPts val="0"/>
              </a:spcBef>
              <a:spcAft>
                <a:spcPts val="0"/>
              </a:spcAft>
              <a:buNone/>
            </a:pPr>
            <a:r>
              <a:rPr b="1" lang="en-GB" sz="1015">
                <a:solidFill>
                  <a:schemeClr val="lt1"/>
                </a:solidFill>
              </a:rPr>
              <a:t>EMPOWERMENT AND SUPPORT NEEDS</a:t>
            </a:r>
            <a:endParaRPr b="1" sz="1015">
              <a:solidFill>
                <a:schemeClr val="lt1"/>
              </a:solidFill>
            </a:endParaRPr>
          </a:p>
        </p:txBody>
      </p:sp>
      <p:sp>
        <p:nvSpPr>
          <p:cNvPr id="63" name="Google Shape;63;p13"/>
          <p:cNvSpPr txBox="1"/>
          <p:nvPr/>
        </p:nvSpPr>
        <p:spPr>
          <a:xfrm>
            <a:off x="6169084" y="1108701"/>
            <a:ext cx="2869800" cy="298200"/>
          </a:xfrm>
          <a:prstGeom prst="rect">
            <a:avLst/>
          </a:prstGeom>
          <a:solidFill>
            <a:srgbClr val="1C4587"/>
          </a:solidFill>
          <a:ln>
            <a:noFill/>
          </a:ln>
        </p:spPr>
        <p:txBody>
          <a:bodyPr anchorCtr="0" anchor="t" bIns="92800" lIns="92800" spcFirstLastPara="1" rIns="92800" wrap="square" tIns="92800">
            <a:noAutofit/>
          </a:bodyPr>
          <a:lstStyle/>
          <a:p>
            <a:pPr indent="0" lvl="0" marL="0" rtl="0" algn="ctr">
              <a:spcBef>
                <a:spcPts val="0"/>
              </a:spcBef>
              <a:spcAft>
                <a:spcPts val="0"/>
              </a:spcAft>
              <a:buNone/>
            </a:pPr>
            <a:r>
              <a:rPr b="1" lang="en-GB" sz="913">
                <a:solidFill>
                  <a:schemeClr val="lt1"/>
                </a:solidFill>
              </a:rPr>
              <a:t>APPROACHES, INTERVENTIONS AND POLICY</a:t>
            </a:r>
            <a:endParaRPr b="1" sz="913">
              <a:solidFill>
                <a:schemeClr val="lt1"/>
              </a:solidFill>
            </a:endParaRPr>
          </a:p>
        </p:txBody>
      </p:sp>
      <p:sp>
        <p:nvSpPr>
          <p:cNvPr id="64" name="Google Shape;64;p13"/>
          <p:cNvSpPr txBox="1"/>
          <p:nvPr/>
        </p:nvSpPr>
        <p:spPr>
          <a:xfrm>
            <a:off x="98172" y="3084903"/>
            <a:ext cx="3046200" cy="298200"/>
          </a:xfrm>
          <a:prstGeom prst="rect">
            <a:avLst/>
          </a:prstGeom>
          <a:solidFill>
            <a:srgbClr val="1C4587"/>
          </a:solidFill>
          <a:ln>
            <a:noFill/>
          </a:ln>
        </p:spPr>
        <p:txBody>
          <a:bodyPr anchorCtr="0" anchor="t" bIns="92800" lIns="92800" spcFirstLastPara="1" rIns="92800" wrap="square" tIns="92800">
            <a:noAutofit/>
          </a:bodyPr>
          <a:lstStyle/>
          <a:p>
            <a:pPr indent="0" lvl="0" marL="0" rtl="0" algn="ctr">
              <a:spcBef>
                <a:spcPts val="0"/>
              </a:spcBef>
              <a:spcAft>
                <a:spcPts val="0"/>
              </a:spcAft>
              <a:buNone/>
            </a:pPr>
            <a:r>
              <a:rPr b="1" lang="en-GB" sz="1015">
                <a:solidFill>
                  <a:schemeClr val="lt1"/>
                </a:solidFill>
              </a:rPr>
              <a:t>CHALLENGES TO INDEPENDENCE</a:t>
            </a:r>
            <a:endParaRPr b="1" sz="1015">
              <a:solidFill>
                <a:schemeClr val="lt1"/>
              </a:solidFill>
            </a:endParaRPr>
          </a:p>
        </p:txBody>
      </p:sp>
      <p:sp>
        <p:nvSpPr>
          <p:cNvPr id="65" name="Google Shape;65;p13"/>
          <p:cNvSpPr txBox="1"/>
          <p:nvPr/>
        </p:nvSpPr>
        <p:spPr>
          <a:xfrm>
            <a:off x="3227305" y="3050397"/>
            <a:ext cx="2869800" cy="298200"/>
          </a:xfrm>
          <a:prstGeom prst="rect">
            <a:avLst/>
          </a:prstGeom>
          <a:solidFill>
            <a:srgbClr val="1C4587"/>
          </a:solidFill>
          <a:ln>
            <a:noFill/>
          </a:ln>
        </p:spPr>
        <p:txBody>
          <a:bodyPr anchorCtr="0" anchor="t" bIns="92800" lIns="92800" spcFirstLastPara="1" rIns="92800" wrap="square" tIns="92800">
            <a:noAutofit/>
          </a:bodyPr>
          <a:lstStyle/>
          <a:p>
            <a:pPr indent="0" lvl="0" marL="0" rtl="0" algn="ctr">
              <a:spcBef>
                <a:spcPts val="0"/>
              </a:spcBef>
              <a:spcAft>
                <a:spcPts val="0"/>
              </a:spcAft>
              <a:buNone/>
            </a:pPr>
            <a:r>
              <a:rPr b="1" lang="en-GB" sz="1218">
                <a:solidFill>
                  <a:schemeClr val="lt1"/>
                </a:solidFill>
              </a:rPr>
              <a:t>RECOMMENDATIONS</a:t>
            </a:r>
            <a:endParaRPr b="1" sz="1218">
              <a:solidFill>
                <a:schemeClr val="lt1"/>
              </a:solidFill>
            </a:endParaRPr>
          </a:p>
        </p:txBody>
      </p:sp>
      <p:sp>
        <p:nvSpPr>
          <p:cNvPr id="66" name="Google Shape;66;p13"/>
          <p:cNvSpPr txBox="1"/>
          <p:nvPr/>
        </p:nvSpPr>
        <p:spPr>
          <a:xfrm>
            <a:off x="6179819" y="3050392"/>
            <a:ext cx="2869800" cy="298200"/>
          </a:xfrm>
          <a:prstGeom prst="rect">
            <a:avLst/>
          </a:prstGeom>
          <a:solidFill>
            <a:srgbClr val="1C4587"/>
          </a:solidFill>
          <a:ln>
            <a:noFill/>
          </a:ln>
        </p:spPr>
        <p:txBody>
          <a:bodyPr anchorCtr="0" anchor="t" bIns="92800" lIns="92800" spcFirstLastPara="1" rIns="92800" wrap="square" tIns="92800">
            <a:noAutofit/>
          </a:bodyPr>
          <a:lstStyle/>
          <a:p>
            <a:pPr indent="0" lvl="0" marL="0" rtl="0" algn="ctr">
              <a:spcBef>
                <a:spcPts val="0"/>
              </a:spcBef>
              <a:spcAft>
                <a:spcPts val="0"/>
              </a:spcAft>
              <a:buNone/>
            </a:pPr>
            <a:r>
              <a:rPr b="1" lang="en-GB" sz="1116">
                <a:solidFill>
                  <a:schemeClr val="lt1"/>
                </a:solidFill>
              </a:rPr>
              <a:t>CONCLUSION AND REFERENCES</a:t>
            </a:r>
            <a:endParaRPr b="1" sz="1116">
              <a:solidFill>
                <a:schemeClr val="lt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