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80" d="100"/>
          <a:sy n="80" d="100"/>
        </p:scale>
        <p:origin x="-2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Graph 1 Relationship between grip strength and arm girth</a:t>
            </a:r>
          </a:p>
        </c:rich>
      </c:tx>
      <c:layout/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Forearm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0"/>
          </c:trendline>
          <c:xVal>
            <c:numRef>
              <c:f>Sheet1!$A$2:$A$14</c:f>
              <c:numCache>
                <c:formatCode>General</c:formatCode>
                <c:ptCount val="13"/>
                <c:pt idx="0">
                  <c:v>45</c:v>
                </c:pt>
                <c:pt idx="1">
                  <c:v>43</c:v>
                </c:pt>
                <c:pt idx="2">
                  <c:v>31</c:v>
                </c:pt>
                <c:pt idx="3">
                  <c:v>43</c:v>
                </c:pt>
                <c:pt idx="4">
                  <c:v>26</c:v>
                </c:pt>
                <c:pt idx="5">
                  <c:v>15</c:v>
                </c:pt>
                <c:pt idx="6">
                  <c:v>60</c:v>
                </c:pt>
                <c:pt idx="7">
                  <c:v>34</c:v>
                </c:pt>
                <c:pt idx="8">
                  <c:v>41</c:v>
                </c:pt>
                <c:pt idx="9">
                  <c:v>36</c:v>
                </c:pt>
                <c:pt idx="10">
                  <c:v>51</c:v>
                </c:pt>
                <c:pt idx="11">
                  <c:v>53</c:v>
                </c:pt>
                <c:pt idx="12">
                  <c:v>29</c:v>
                </c:pt>
              </c:numCache>
            </c:numRef>
          </c:xVal>
          <c:yVal>
            <c:numRef>
              <c:f>Sheet1!$B$2:$B$14</c:f>
              <c:numCache>
                <c:formatCode>General</c:formatCode>
                <c:ptCount val="13"/>
                <c:pt idx="0">
                  <c:v>24</c:v>
                </c:pt>
                <c:pt idx="1">
                  <c:v>23</c:v>
                </c:pt>
                <c:pt idx="2">
                  <c:v>23</c:v>
                </c:pt>
                <c:pt idx="3">
                  <c:v>25</c:v>
                </c:pt>
                <c:pt idx="4">
                  <c:v>21</c:v>
                </c:pt>
                <c:pt idx="5">
                  <c:v>20</c:v>
                </c:pt>
                <c:pt idx="6">
                  <c:v>30</c:v>
                </c:pt>
                <c:pt idx="7">
                  <c:v>22</c:v>
                </c:pt>
                <c:pt idx="8">
                  <c:v>26</c:v>
                </c:pt>
                <c:pt idx="9">
                  <c:v>23</c:v>
                </c:pt>
                <c:pt idx="10">
                  <c:v>27</c:v>
                </c:pt>
                <c:pt idx="11">
                  <c:v>29</c:v>
                </c:pt>
                <c:pt idx="12">
                  <c:v>20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7174272"/>
        <c:axId val="77176192"/>
      </c:scatterChart>
      <c:valAx>
        <c:axId val="77174272"/>
        <c:scaling>
          <c:orientation val="minMax"/>
        </c:scaling>
        <c:delete val="0"/>
        <c:axPos val="b"/>
        <c:majorGridlines/>
        <c:min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Grip strength (kgf)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77176192"/>
        <c:crosses val="autoZero"/>
        <c:crossBetween val="midCat"/>
      </c:valAx>
      <c:valAx>
        <c:axId val="77176192"/>
        <c:scaling>
          <c:orientation val="minMax"/>
        </c:scaling>
        <c:delete val="0"/>
        <c:axPos val="l"/>
        <c:majorGridlines/>
        <c:min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Arm grirth (cm)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77174272"/>
        <c:crosses val="autoZero"/>
        <c:crossBetween val="midCat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4194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796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507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696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746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254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862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048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750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911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067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4FBE90-4E4D-4A47-BC10-5AA857620967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298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404665"/>
            <a:ext cx="7772400" cy="792088"/>
          </a:xfrm>
        </p:spPr>
        <p:txBody>
          <a:bodyPr/>
          <a:lstStyle/>
          <a:p>
            <a:r>
              <a:rPr lang="en-GB" dirty="0" smtClean="0"/>
              <a:t>Correlations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1484784"/>
            <a:ext cx="8280920" cy="432048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>
                <a:solidFill>
                  <a:srgbClr val="FF0000"/>
                </a:solidFill>
              </a:rPr>
              <a:t>Correlations determine the relationship between variables</a:t>
            </a:r>
            <a:endParaRPr lang="en-GB" sz="24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https://www.biomedware.com/files/documentation/spacestat/interface/Views/correlation_examp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2204864"/>
            <a:ext cx="8430205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8783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of Correlations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To determine how one variable changes in relationship to another variable.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HOWEVER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The relationship may not be causal!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6753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Calculating a Correlation - 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If the data is interval then use </a:t>
            </a:r>
            <a:r>
              <a:rPr lang="en-GB" dirty="0" err="1" smtClean="0">
                <a:solidFill>
                  <a:srgbClr val="FF0000"/>
                </a:solidFill>
              </a:rPr>
              <a:t>Pearsons</a:t>
            </a:r>
            <a:r>
              <a:rPr lang="en-GB" dirty="0" smtClean="0">
                <a:solidFill>
                  <a:srgbClr val="FF0000"/>
                </a:solidFill>
              </a:rPr>
              <a:t> moment correlation.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smtClean="0"/>
              <a:t>If the data is ordinal then use </a:t>
            </a:r>
            <a:r>
              <a:rPr lang="en-GB" dirty="0" smtClean="0">
                <a:solidFill>
                  <a:srgbClr val="0070C0"/>
                </a:solidFill>
              </a:rPr>
              <a:t>spearman rank order correlation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282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Correlation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 smtClean="0"/>
              <a:t>Parametric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Pearson’s Moment Correlation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 smtClean="0"/>
          </a:p>
          <a:p>
            <a:r>
              <a:rPr lang="en-GB" dirty="0" smtClean="0">
                <a:solidFill>
                  <a:srgbClr val="7030A0"/>
                </a:solidFill>
              </a:rPr>
              <a:t>BMI </a:t>
            </a:r>
            <a:r>
              <a:rPr lang="en-GB" dirty="0" smtClean="0">
                <a:solidFill>
                  <a:srgbClr val="7030A0"/>
                </a:solidFill>
              </a:rPr>
              <a:t>to percentage body fat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Leg strength and jump height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Calorific intake and weight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Child age and coordination</a:t>
            </a:r>
          </a:p>
          <a:p>
            <a:r>
              <a:rPr lang="en-GB" dirty="0" smtClean="0">
                <a:solidFill>
                  <a:srgbClr val="7030A0"/>
                </a:solidFill>
              </a:rPr>
              <a:t>Arm length and climbing </a:t>
            </a:r>
            <a:r>
              <a:rPr lang="en-GB" dirty="0" smtClean="0">
                <a:solidFill>
                  <a:srgbClr val="7030A0"/>
                </a:solidFill>
              </a:rPr>
              <a:t>speed</a:t>
            </a:r>
            <a:endParaRPr lang="en-GB" dirty="0" smtClean="0">
              <a:solidFill>
                <a:srgbClr val="7030A0"/>
              </a:solidFill>
            </a:endParaRPr>
          </a:p>
          <a:p>
            <a:r>
              <a:rPr lang="en-GB" dirty="0" smtClean="0">
                <a:solidFill>
                  <a:srgbClr val="7030A0"/>
                </a:solidFill>
              </a:rPr>
              <a:t>Training intensity and injury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 smtClean="0"/>
              <a:t>Non Parametric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Spearman’s Rank Order</a:t>
            </a:r>
          </a:p>
          <a:p>
            <a:pPr marL="0" indent="0" algn="ctr">
              <a:buNone/>
            </a:pPr>
            <a:endParaRPr lang="en-GB" dirty="0" smtClean="0"/>
          </a:p>
          <a:p>
            <a:r>
              <a:rPr lang="en-GB" dirty="0" smtClean="0">
                <a:solidFill>
                  <a:srgbClr val="00B050"/>
                </a:solidFill>
              </a:rPr>
              <a:t>Five a day v Fruit &amp;  Veg Consumption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Order a person scores compared to other participants.</a:t>
            </a:r>
            <a:endParaRPr lang="en-GB" dirty="0">
              <a:solidFill>
                <a:srgbClr val="00B050"/>
              </a:solidFill>
            </a:endParaRPr>
          </a:p>
          <a:p>
            <a:r>
              <a:rPr lang="en-GB" dirty="0" smtClean="0">
                <a:solidFill>
                  <a:srgbClr val="00B050"/>
                </a:solidFill>
              </a:rPr>
              <a:t>Likert Scale Questionnaires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Any categorical data comparisons i.e. 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levels of body mass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Age range</a:t>
            </a:r>
          </a:p>
          <a:p>
            <a:pPr algn="ctr"/>
            <a:endParaRPr lang="en-GB" dirty="0" smtClean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045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Is there a relationship between grip strength and arm girth?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Data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6230367"/>
              </p:ext>
            </p:extLst>
          </p:nvPr>
        </p:nvGraphicFramePr>
        <p:xfrm>
          <a:off x="2915816" y="1628800"/>
          <a:ext cx="3240360" cy="460850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20180"/>
                <a:gridCol w="1620180"/>
              </a:tblGrid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Grip St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Forearm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45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24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43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23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31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23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43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25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26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21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15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20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60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30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34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22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41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26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36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23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51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27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53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29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29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80278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en-GB" sz="3600" dirty="0" smtClean="0"/>
              <a:t>Conducting a Bivariate Correlation is SPSS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Enter variable view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Under name</a:t>
            </a:r>
          </a:p>
          <a:p>
            <a:pPr marL="0" indent="0">
              <a:buNone/>
            </a:pPr>
            <a:r>
              <a:rPr lang="en-GB" dirty="0" smtClean="0"/>
              <a:t>Row 1 - grip</a:t>
            </a:r>
          </a:p>
          <a:p>
            <a:pPr marL="0" indent="0">
              <a:buNone/>
            </a:pPr>
            <a:r>
              <a:rPr lang="en-GB" dirty="0" smtClean="0"/>
              <a:t>Row 2 - forearm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In measure </a:t>
            </a:r>
            <a:r>
              <a:rPr lang="en-GB" dirty="0" smtClean="0"/>
              <a:t>for each select scale data.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Enter data view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4041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You’ll see grip and forearm now as column headings.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Copy data across from spread sheet.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Click</a:t>
            </a:r>
          </a:p>
          <a:p>
            <a:pPr>
              <a:buFont typeface="+mj-lt"/>
              <a:buAutoNum type="arabicPeriod"/>
            </a:pPr>
            <a:r>
              <a:rPr lang="en-GB" sz="2400" dirty="0" smtClean="0"/>
              <a:t>Analyse</a:t>
            </a:r>
          </a:p>
          <a:p>
            <a:pPr>
              <a:buFont typeface="+mj-lt"/>
              <a:buAutoNum type="arabicPeriod"/>
            </a:pPr>
            <a:r>
              <a:rPr lang="en-GB" sz="2400" dirty="0" smtClean="0"/>
              <a:t>correlate</a:t>
            </a:r>
          </a:p>
          <a:p>
            <a:pPr>
              <a:buFont typeface="+mj-lt"/>
              <a:buAutoNum type="arabicPeriod"/>
            </a:pPr>
            <a:r>
              <a:rPr lang="en-GB" sz="2400" dirty="0" smtClean="0"/>
              <a:t>Bivariate</a:t>
            </a:r>
          </a:p>
          <a:p>
            <a:pPr>
              <a:buFont typeface="+mj-lt"/>
              <a:buAutoNum type="arabicPeriod"/>
            </a:pPr>
            <a:r>
              <a:rPr lang="en-GB" sz="2400" dirty="0" err="1" smtClean="0"/>
              <a:t>Pearsons</a:t>
            </a:r>
            <a:r>
              <a:rPr lang="en-GB" sz="2400" dirty="0" smtClean="0"/>
              <a:t> (as data is scale / interval) and tick 2 tailed and flag significance</a:t>
            </a:r>
          </a:p>
          <a:p>
            <a:pPr>
              <a:buFont typeface="+mj-lt"/>
              <a:buAutoNum type="arabicPeriod"/>
            </a:pPr>
            <a:r>
              <a:rPr lang="en-GB" sz="2400" dirty="0" smtClean="0"/>
              <a:t>In options tick means and SD’s- continue</a:t>
            </a:r>
          </a:p>
          <a:p>
            <a:pPr>
              <a:buFont typeface="+mj-lt"/>
              <a:buAutoNum type="arabicPeriod"/>
            </a:pPr>
            <a:r>
              <a:rPr lang="en-GB" sz="2400" dirty="0" smtClean="0"/>
              <a:t>Move the variables across into variables box</a:t>
            </a:r>
          </a:p>
          <a:p>
            <a:pPr marL="0" indent="0">
              <a:buNone/>
            </a:pPr>
            <a:r>
              <a:rPr lang="en-GB" sz="3600" dirty="0" smtClean="0"/>
              <a:t>Press ok</a:t>
            </a:r>
          </a:p>
        </p:txBody>
      </p:sp>
    </p:spTree>
    <p:extLst>
      <p:ext uri="{BB962C8B-B14F-4D97-AF65-F5344CB8AC3E}">
        <p14:creationId xmlns:p14="http://schemas.microsoft.com/office/powerpoint/2010/main" val="1007180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SPSS output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521" y="5013176"/>
            <a:ext cx="8229600" cy="14687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000" dirty="0" smtClean="0"/>
              <a:t>The values required are;</a:t>
            </a:r>
          </a:p>
          <a:p>
            <a:pPr marL="0" indent="0">
              <a:buNone/>
            </a:pPr>
            <a:r>
              <a:rPr lang="en-GB" sz="2000" dirty="0" smtClean="0"/>
              <a:t>	the correlation (</a:t>
            </a:r>
            <a:r>
              <a:rPr lang="en-GB" sz="2000" dirty="0" err="1" smtClean="0"/>
              <a:t>r-value</a:t>
            </a:r>
            <a:r>
              <a:rPr lang="en-GB" sz="2000" dirty="0"/>
              <a:t>)</a:t>
            </a:r>
            <a:r>
              <a:rPr lang="en-GB" sz="2000" dirty="0" smtClean="0"/>
              <a:t> = 0.919</a:t>
            </a:r>
          </a:p>
          <a:p>
            <a:pPr marL="0" indent="0">
              <a:buNone/>
            </a:pPr>
            <a:r>
              <a:rPr lang="en-GB" sz="2000" dirty="0" smtClean="0"/>
              <a:t>	Significance (p)	</a:t>
            </a:r>
            <a:r>
              <a:rPr lang="en-GB" sz="2000" dirty="0"/>
              <a:t> </a:t>
            </a:r>
            <a:r>
              <a:rPr lang="en-GB" sz="2000" dirty="0" smtClean="0"/>
              <a:t>           p &lt; 0.000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** indicates this is significant at the p&lt;0.1 level </a:t>
            </a:r>
            <a:r>
              <a:rPr lang="en-GB" sz="2000" dirty="0" err="1" smtClean="0"/>
              <a:t>i.e</a:t>
            </a:r>
            <a:r>
              <a:rPr lang="en-GB" sz="2000" dirty="0" smtClean="0"/>
              <a:t> the two values are 	correlated</a:t>
            </a:r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323528" y="980729"/>
            <a:ext cx="3312368" cy="196977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en-GB" sz="1200" b="1" dirty="0" smtClean="0"/>
          </a:p>
          <a:p>
            <a:r>
              <a:rPr lang="en-GB" sz="1200" b="1" dirty="0" smtClean="0"/>
              <a:t>Descriptive Statistics</a:t>
            </a:r>
            <a:r>
              <a:rPr lang="en-GB" sz="1200" dirty="0" smtClean="0"/>
              <a:t>	</a:t>
            </a:r>
          </a:p>
          <a:p>
            <a:r>
              <a:rPr lang="en-GB" sz="1200" dirty="0" smtClean="0"/>
              <a:t>	Mean	Std. Deviation	 N	</a:t>
            </a:r>
          </a:p>
          <a:p>
            <a:r>
              <a:rPr lang="en-GB" sz="1400" dirty="0" smtClean="0"/>
              <a:t>grip	39.0000	12.23383	13	</a:t>
            </a:r>
          </a:p>
          <a:p>
            <a:r>
              <a:rPr lang="en-GB" sz="1400" dirty="0" smtClean="0"/>
              <a:t>forearm	24.0769	3.20056	13</a:t>
            </a:r>
            <a:r>
              <a:rPr lang="en-GB" sz="1200" dirty="0" smtClean="0"/>
              <a:t>	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707904" y="1028343"/>
            <a:ext cx="4752528" cy="415498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en-GB" sz="2000" b="1" dirty="0"/>
          </a:p>
          <a:p>
            <a:r>
              <a:rPr lang="en-GB" sz="1600" b="1" dirty="0"/>
              <a:t>Correlations</a:t>
            </a:r>
            <a:r>
              <a:rPr lang="en-GB" sz="1600" dirty="0"/>
              <a:t>	</a:t>
            </a:r>
          </a:p>
          <a:p>
            <a:r>
              <a:rPr lang="en-GB" sz="1600" dirty="0"/>
              <a:t>	grip	forearm	</a:t>
            </a:r>
          </a:p>
          <a:p>
            <a:r>
              <a:rPr lang="en-GB" sz="1600" dirty="0"/>
              <a:t>grip	Pearson Correlation	1	</a:t>
            </a:r>
            <a:r>
              <a:rPr lang="en-GB" sz="1600" dirty="0">
                <a:solidFill>
                  <a:srgbClr val="FF0000"/>
                </a:solidFill>
              </a:rPr>
              <a:t>.919</a:t>
            </a:r>
            <a:r>
              <a:rPr lang="en-GB" sz="1600" baseline="30000" dirty="0">
                <a:solidFill>
                  <a:srgbClr val="FF0000"/>
                </a:solidFill>
              </a:rPr>
              <a:t>**</a:t>
            </a:r>
            <a:r>
              <a:rPr lang="en-GB" sz="1600" dirty="0"/>
              <a:t>	</a:t>
            </a:r>
          </a:p>
          <a:p>
            <a:r>
              <a:rPr lang="en-GB" sz="1600" dirty="0"/>
              <a:t>	Sig. (2-tailed)		</a:t>
            </a:r>
            <a:r>
              <a:rPr lang="en-GB" sz="1600" dirty="0">
                <a:solidFill>
                  <a:srgbClr val="FF0000"/>
                </a:solidFill>
              </a:rPr>
              <a:t>.000</a:t>
            </a:r>
            <a:r>
              <a:rPr lang="en-GB" sz="1600" dirty="0"/>
              <a:t>	</a:t>
            </a:r>
          </a:p>
          <a:p>
            <a:r>
              <a:rPr lang="en-GB" sz="1600" dirty="0"/>
              <a:t>	N	13	13	</a:t>
            </a:r>
          </a:p>
          <a:p>
            <a:r>
              <a:rPr lang="en-GB" sz="1600" dirty="0"/>
              <a:t>forearm	Pearson Correlation	</a:t>
            </a:r>
            <a:r>
              <a:rPr lang="en-GB" sz="1600" dirty="0">
                <a:solidFill>
                  <a:srgbClr val="FF0000"/>
                </a:solidFill>
              </a:rPr>
              <a:t>.919</a:t>
            </a:r>
            <a:r>
              <a:rPr lang="en-GB" sz="1600" baseline="30000" dirty="0">
                <a:solidFill>
                  <a:srgbClr val="FF0000"/>
                </a:solidFill>
              </a:rPr>
              <a:t>**</a:t>
            </a:r>
            <a:r>
              <a:rPr lang="en-GB" sz="1600" dirty="0"/>
              <a:t>	1	</a:t>
            </a:r>
          </a:p>
          <a:p>
            <a:r>
              <a:rPr lang="en-GB" sz="1600" dirty="0"/>
              <a:t>	Sig. (2-tailed)	</a:t>
            </a:r>
            <a:r>
              <a:rPr lang="en-GB" sz="1600" dirty="0">
                <a:solidFill>
                  <a:srgbClr val="FF0000"/>
                </a:solidFill>
              </a:rPr>
              <a:t>.000</a:t>
            </a:r>
            <a:r>
              <a:rPr lang="en-GB" sz="1600" dirty="0"/>
              <a:t>		</a:t>
            </a:r>
          </a:p>
          <a:p>
            <a:r>
              <a:rPr lang="en-GB" sz="1600" dirty="0"/>
              <a:t>	N	13	13	</a:t>
            </a:r>
          </a:p>
          <a:p>
            <a:r>
              <a:rPr lang="en-GB" sz="1600" dirty="0"/>
              <a:t>**. Correlation is significant at the 0.01 level (2-tailed).</a:t>
            </a:r>
          </a:p>
          <a:p>
            <a:r>
              <a:rPr lang="en-GB" sz="2000" dirty="0"/>
              <a:t>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7431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Probability values(p)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Statistical analysis works on probabilities that outcomes are related or not.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In social sciences these are determined to be;</a:t>
            </a:r>
          </a:p>
          <a:p>
            <a:pPr marL="0" indent="0" algn="ctr">
              <a:buNone/>
            </a:pPr>
            <a:r>
              <a:rPr lang="en-GB" dirty="0"/>
              <a:t>	</a:t>
            </a:r>
            <a:r>
              <a:rPr lang="en-GB" dirty="0" smtClean="0"/>
              <a:t>P&lt;0.05   &amp;  P&lt;0.01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This means that we are confident 95 / 99 time out of a hundred that the scores are related.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71659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 use of the r values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The correlation, r score provides a indication of relationship.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r</a:t>
            </a:r>
            <a:r>
              <a:rPr lang="en-GB" baseline="30000" dirty="0" smtClean="0">
                <a:solidFill>
                  <a:srgbClr val="FF0000"/>
                </a:solidFill>
              </a:rPr>
              <a:t>2</a:t>
            </a:r>
            <a:r>
              <a:rPr lang="en-GB" dirty="0" smtClean="0">
                <a:solidFill>
                  <a:srgbClr val="FF0000"/>
                </a:solidFill>
              </a:rPr>
              <a:t> is and indication of variance.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If </a:t>
            </a:r>
            <a:r>
              <a:rPr lang="en-GB" dirty="0" smtClean="0"/>
              <a:t>the r score is 0.919 then r</a:t>
            </a:r>
            <a:r>
              <a:rPr lang="en-GB" baseline="30000" dirty="0" smtClean="0"/>
              <a:t>2</a:t>
            </a:r>
            <a:r>
              <a:rPr lang="en-GB" dirty="0" smtClean="0"/>
              <a:t> is 0.84.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800" dirty="0" smtClean="0">
                <a:solidFill>
                  <a:srgbClr val="FF0000"/>
                </a:solidFill>
              </a:rPr>
              <a:t>This means that 84% of the variability between the two variable is accounted for and 16% is something else.</a:t>
            </a:r>
            <a:endParaRPr lang="en-GB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18696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Do people who finish first in a standing long jump also jump highest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</a:t>
            </a:r>
            <a:r>
              <a:rPr lang="en-GB" dirty="0" smtClean="0"/>
              <a:t>data is </a:t>
            </a:r>
            <a:r>
              <a:rPr lang="en-GB" dirty="0" smtClean="0"/>
              <a:t>Ordinal – Spearman’s rank order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Data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8966955"/>
              </p:ext>
            </p:extLst>
          </p:nvPr>
        </p:nvGraphicFramePr>
        <p:xfrm>
          <a:off x="3419872" y="2204866"/>
          <a:ext cx="3384376" cy="44005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92188"/>
                <a:gridCol w="1692188"/>
              </a:tblGrid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MLJ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MVJ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1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3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2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2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3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5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4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1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5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6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6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4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7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7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8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8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9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10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10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11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11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12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12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13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13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9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35645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88640"/>
            <a:ext cx="8229600" cy="576064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Input data same as before but select ordinal data in measure.</a:t>
            </a:r>
          </a:p>
          <a:p>
            <a:r>
              <a:rPr lang="en-GB" sz="2800" dirty="0" smtClean="0"/>
              <a:t>Copy data across</a:t>
            </a:r>
          </a:p>
          <a:p>
            <a:r>
              <a:rPr lang="en-GB" sz="2800" dirty="0" smtClean="0"/>
              <a:t>Conduct test in same manner but select spearman ranks order</a:t>
            </a:r>
            <a:endParaRPr lang="en-GB" sz="28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5508712"/>
              </p:ext>
            </p:extLst>
          </p:nvPr>
        </p:nvGraphicFramePr>
        <p:xfrm>
          <a:off x="1115616" y="2564901"/>
          <a:ext cx="6120680" cy="252902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51241"/>
                <a:gridCol w="1551241"/>
                <a:gridCol w="1551241"/>
                <a:gridCol w="733842"/>
                <a:gridCol w="733115"/>
              </a:tblGrid>
              <a:tr h="239054"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Correlations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59257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</a:rPr>
                        <a:t> 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ljranks</a:t>
                      </a:r>
                      <a:endParaRPr lang="en-GB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vjranks</a:t>
                      </a:r>
                      <a:endParaRPr lang="en-GB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>
                    <a:solidFill>
                      <a:srgbClr val="FFC000"/>
                    </a:solidFill>
                  </a:tcPr>
                </a:tc>
              </a:tr>
              <a:tr h="239054">
                <a:tc rowSpan="6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Spearman's rho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tc rowSpan="3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>
                          <a:effectLst/>
                        </a:rPr>
                        <a:t>ljranks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Correlation Coefficient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1.000</a:t>
                      </a:r>
                      <a:endParaRPr lang="en-GB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solidFill>
                            <a:srgbClr val="FF0000"/>
                          </a:solidFill>
                          <a:effectLst/>
                        </a:rPr>
                        <a:t>.885</a:t>
                      </a:r>
                      <a:r>
                        <a:rPr lang="en-GB" sz="1800" b="1" baseline="30000" dirty="0">
                          <a:solidFill>
                            <a:srgbClr val="FF0000"/>
                          </a:solidFill>
                          <a:effectLst/>
                        </a:rPr>
                        <a:t>**</a:t>
                      </a:r>
                      <a:endParaRPr lang="en-GB" sz="2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</a:tr>
              <a:tr h="23905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Sig. (2-tailed)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.</a:t>
                      </a:r>
                      <a:endParaRPr lang="en-GB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2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</a:tr>
              <a:tr h="23905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N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13</a:t>
                      </a:r>
                      <a:endParaRPr lang="en-GB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13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</a:tr>
              <a:tr h="23905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vjranks</a:t>
                      </a:r>
                      <a:endParaRPr lang="en-GB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Correlation Coefficient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.885</a:t>
                      </a:r>
                      <a:r>
                        <a:rPr lang="en-GB" sz="1200" b="1" baseline="30000">
                          <a:effectLst/>
                        </a:rPr>
                        <a:t>**</a:t>
                      </a:r>
                      <a:endParaRPr lang="en-GB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1.000</a:t>
                      </a:r>
                      <a:endParaRPr lang="en-GB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</a:tr>
              <a:tr h="23905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Sig. (2-tailed)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.000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.</a:t>
                      </a:r>
                      <a:endParaRPr lang="en-GB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</a:tr>
              <a:tr h="23905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N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13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13</a:t>
                      </a:r>
                      <a:endParaRPr lang="en-GB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</a:tr>
              <a:tr h="505129">
                <a:tc gridSpan="5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**. Correlation is significant at the 0.01 level (2-tailed).</a:t>
                      </a:r>
                      <a:endParaRPr lang="en-GB" sz="1800" b="1" dirty="0">
                        <a:effectLst/>
                      </a:endParaRPr>
                    </a:p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971600" y="5229200"/>
            <a:ext cx="66247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u="sng" dirty="0"/>
              <a:t>Reporting the Data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r>
              <a:rPr lang="en-US" dirty="0"/>
              <a:t>There is a positive correlation </a:t>
            </a:r>
            <a:r>
              <a:rPr lang="en-US" dirty="0" smtClean="0"/>
              <a:t>between long jump and vertical jump positions </a:t>
            </a:r>
            <a:r>
              <a:rPr lang="en-US" dirty="0" smtClean="0">
                <a:solidFill>
                  <a:srgbClr val="FF0000"/>
                </a:solidFill>
              </a:rPr>
              <a:t>(r=0.885, n=13, p&lt;0.01).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8980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Plotting a correlation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4868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Often a very good way to see and interpret the data</a:t>
            </a:r>
            <a:endParaRPr lang="en-GB" sz="2800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72622612"/>
              </p:ext>
            </p:extLst>
          </p:nvPr>
        </p:nvGraphicFramePr>
        <p:xfrm>
          <a:off x="1115616" y="2276872"/>
          <a:ext cx="7776864" cy="44644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7260433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Predictive correlations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 smtClean="0"/>
              <a:t>If the correlation and r</a:t>
            </a:r>
            <a:r>
              <a:rPr lang="en-GB" baseline="30000" dirty="0" smtClean="0"/>
              <a:t>2</a:t>
            </a:r>
            <a:r>
              <a:rPr lang="en-GB" dirty="0" smtClean="0"/>
              <a:t> is high then the use of </a:t>
            </a:r>
            <a:r>
              <a:rPr lang="en-GB" dirty="0" smtClean="0">
                <a:solidFill>
                  <a:srgbClr val="FF0000"/>
                </a:solidFill>
              </a:rPr>
              <a:t>regression analysis </a:t>
            </a:r>
            <a:r>
              <a:rPr lang="en-GB" dirty="0" smtClean="0"/>
              <a:t>may be useful;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i.e. the ability to predict one score from the other – regression equation.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So if we want to predict arm girth from strength</a:t>
            </a:r>
          </a:p>
        </p:txBody>
      </p:sp>
    </p:spTree>
    <p:extLst>
      <p:ext uri="{BB962C8B-B14F-4D97-AF65-F5344CB8AC3E}">
        <p14:creationId xmlns:p14="http://schemas.microsoft.com/office/powerpoint/2010/main" val="20476176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SPSS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Using grip and forearm data.</a:t>
            </a:r>
          </a:p>
          <a:p>
            <a:pPr marL="0" indent="0">
              <a:buNone/>
            </a:pPr>
            <a:r>
              <a:rPr lang="en-GB" dirty="0" smtClean="0"/>
              <a:t>X= grip</a:t>
            </a:r>
          </a:p>
          <a:p>
            <a:pPr marL="0" indent="0">
              <a:buNone/>
            </a:pPr>
            <a:r>
              <a:rPr lang="en-GB" dirty="0" smtClean="0"/>
              <a:t>Y = forearm size</a:t>
            </a:r>
          </a:p>
          <a:p>
            <a:pPr marL="0" indent="0">
              <a:buNone/>
            </a:pPr>
            <a:r>
              <a:rPr lang="en-GB" sz="1800" dirty="0" smtClean="0"/>
              <a:t>Analyse</a:t>
            </a:r>
          </a:p>
          <a:p>
            <a:pPr marL="0" indent="0">
              <a:buNone/>
            </a:pPr>
            <a:r>
              <a:rPr lang="en-GB" sz="1800" dirty="0" smtClean="0"/>
              <a:t>Regression</a:t>
            </a:r>
          </a:p>
          <a:p>
            <a:pPr marL="0" indent="0">
              <a:buNone/>
            </a:pPr>
            <a:r>
              <a:rPr lang="en-GB" sz="1800" dirty="0" smtClean="0"/>
              <a:t>Linear</a:t>
            </a:r>
          </a:p>
          <a:p>
            <a:pPr marL="0" indent="0">
              <a:buNone/>
            </a:pPr>
            <a:r>
              <a:rPr lang="en-GB" sz="1800" dirty="0" smtClean="0"/>
              <a:t>Move X </a:t>
            </a:r>
            <a:r>
              <a:rPr lang="en-GB" sz="1800" dirty="0"/>
              <a:t>a</a:t>
            </a:r>
            <a:r>
              <a:rPr lang="en-GB" sz="1800" dirty="0" smtClean="0"/>
              <a:t>s independent (grip)</a:t>
            </a:r>
          </a:p>
          <a:p>
            <a:pPr marL="0" indent="0">
              <a:buNone/>
            </a:pPr>
            <a:r>
              <a:rPr lang="en-GB" sz="1800" dirty="0" smtClean="0"/>
              <a:t>Move Y as dependent (forearm)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smtClean="0"/>
              <a:t>Press ok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185381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SPSS output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You get lots of tables – </a:t>
            </a:r>
            <a:r>
              <a:rPr lang="en-GB" u="sng" dirty="0" smtClean="0"/>
              <a:t>use Coefficients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Linear </a:t>
            </a:r>
            <a:r>
              <a:rPr lang="en-GB" sz="2800" dirty="0" smtClean="0"/>
              <a:t>regression equation</a:t>
            </a:r>
          </a:p>
          <a:p>
            <a:pPr marL="0" indent="0" algn="ctr">
              <a:buNone/>
            </a:pPr>
            <a:r>
              <a:rPr lang="en-GB" sz="2800" dirty="0" smtClean="0">
                <a:solidFill>
                  <a:srgbClr val="FF0000"/>
                </a:solidFill>
              </a:rPr>
              <a:t>Y = constant </a:t>
            </a:r>
            <a:r>
              <a:rPr lang="en-GB" sz="2800" dirty="0" smtClean="0">
                <a:solidFill>
                  <a:srgbClr val="FF0000"/>
                </a:solidFill>
              </a:rPr>
              <a:t>+ </a:t>
            </a:r>
            <a:r>
              <a:rPr lang="en-GB" sz="2800" dirty="0" smtClean="0">
                <a:solidFill>
                  <a:srgbClr val="FF0000"/>
                </a:solidFill>
              </a:rPr>
              <a:t>(coefficient </a:t>
            </a:r>
            <a:r>
              <a:rPr lang="en-GB" sz="2000" dirty="0" smtClean="0">
                <a:solidFill>
                  <a:srgbClr val="FF0000"/>
                </a:solidFill>
              </a:rPr>
              <a:t>x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2800" dirty="0" smtClean="0">
                <a:solidFill>
                  <a:srgbClr val="FF0000"/>
                </a:solidFill>
              </a:rPr>
              <a:t>X)</a:t>
            </a:r>
          </a:p>
          <a:p>
            <a:pPr marL="0" indent="0">
              <a:buNone/>
            </a:pPr>
            <a:r>
              <a:rPr lang="en-GB" sz="2800" dirty="0" smtClean="0"/>
              <a:t>To predict forearm girth from grip strength or vice versa use</a:t>
            </a:r>
          </a:p>
          <a:p>
            <a:pPr marL="0" indent="0" algn="ctr">
              <a:buNone/>
            </a:pPr>
            <a:r>
              <a:rPr lang="en-GB" sz="2800" dirty="0" smtClean="0">
                <a:solidFill>
                  <a:srgbClr val="7030A0"/>
                </a:solidFill>
              </a:rPr>
              <a:t>Forearm </a:t>
            </a:r>
            <a:r>
              <a:rPr lang="en-GB" sz="2800" dirty="0" smtClean="0">
                <a:solidFill>
                  <a:srgbClr val="7030A0"/>
                </a:solidFill>
              </a:rPr>
              <a:t>girth = </a:t>
            </a:r>
            <a:r>
              <a:rPr lang="en-GB" sz="2800" dirty="0" smtClean="0">
                <a:solidFill>
                  <a:srgbClr val="7030A0"/>
                </a:solidFill>
              </a:rPr>
              <a:t>(</a:t>
            </a:r>
            <a:r>
              <a:rPr lang="en-GB" sz="2800" dirty="0" smtClean="0">
                <a:solidFill>
                  <a:srgbClr val="7030A0"/>
                </a:solidFill>
              </a:rPr>
              <a:t>0.241 </a:t>
            </a:r>
            <a:r>
              <a:rPr lang="en-GB" sz="2800" dirty="0" smtClean="0">
                <a:solidFill>
                  <a:srgbClr val="7030A0"/>
                </a:solidFill>
              </a:rPr>
              <a:t>X ST</a:t>
            </a:r>
            <a:r>
              <a:rPr lang="en-GB" sz="2800" dirty="0" smtClean="0">
                <a:solidFill>
                  <a:srgbClr val="7030A0"/>
                </a:solidFill>
              </a:rPr>
              <a:t>) </a:t>
            </a:r>
            <a:r>
              <a:rPr lang="en-GB" sz="2800" dirty="0">
                <a:solidFill>
                  <a:srgbClr val="7030A0"/>
                </a:solidFill>
              </a:rPr>
              <a:t>+ </a:t>
            </a:r>
            <a:r>
              <a:rPr lang="en-GB" sz="2800" dirty="0" smtClean="0">
                <a:solidFill>
                  <a:srgbClr val="7030A0"/>
                </a:solidFill>
              </a:rPr>
              <a:t>14.7</a:t>
            </a:r>
            <a:endParaRPr lang="en-GB" sz="2800" dirty="0">
              <a:solidFill>
                <a:srgbClr val="7030A0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9182010"/>
              </p:ext>
            </p:extLst>
          </p:nvPr>
        </p:nvGraphicFramePr>
        <p:xfrm>
          <a:off x="1475656" y="1556792"/>
          <a:ext cx="6264697" cy="288032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31363"/>
                <a:gridCol w="931363"/>
                <a:gridCol w="931363"/>
                <a:gridCol w="1024287"/>
                <a:gridCol w="929605"/>
                <a:gridCol w="805699"/>
                <a:gridCol w="711017"/>
              </a:tblGrid>
              <a:tr h="321706">
                <a:tc gridSpan="7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Coefficients</a:t>
                      </a:r>
                      <a:r>
                        <a:rPr lang="en-GB" sz="1800" baseline="30000" dirty="0" err="1">
                          <a:effectLst/>
                        </a:rPr>
                        <a:t>a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79779">
                <a:tc rowSpan="2" grid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Model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Unstandardized Coefficients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0070C0"/>
                          </a:solidFill>
                          <a:effectLst/>
                        </a:rPr>
                        <a:t>Standardized Coefficients</a:t>
                      </a:r>
                      <a:endParaRPr lang="en-GB" sz="1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0070C0"/>
                          </a:solidFill>
                          <a:effectLst/>
                        </a:rPr>
                        <a:t>t</a:t>
                      </a:r>
                      <a:endParaRPr lang="en-GB" sz="2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0070C0"/>
                          </a:solidFill>
                          <a:effectLst/>
                        </a:rPr>
                        <a:t>Sig.</a:t>
                      </a:r>
                      <a:endParaRPr lang="en-GB" sz="2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321706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B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7030A0"/>
                          </a:solidFill>
                          <a:effectLst/>
                        </a:rPr>
                        <a:t>Std. Error</a:t>
                      </a:r>
                      <a:endParaRPr lang="en-GB" sz="2800" dirty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0070C0"/>
                          </a:solidFill>
                          <a:effectLst/>
                        </a:rPr>
                        <a:t>Beta</a:t>
                      </a:r>
                      <a:endParaRPr lang="en-GB" sz="2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73368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(Constant)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14.696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7030A0"/>
                          </a:solidFill>
                          <a:effectLst/>
                        </a:rPr>
                        <a:t>1.264</a:t>
                      </a:r>
                      <a:endParaRPr lang="en-GB" sz="3200" dirty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32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solidFill>
                            <a:srgbClr val="0070C0"/>
                          </a:solidFill>
                          <a:effectLst/>
                        </a:rPr>
                        <a:t>11.63</a:t>
                      </a:r>
                      <a:endParaRPr lang="en-GB" sz="32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0070C0"/>
                          </a:solidFill>
                          <a:effectLst/>
                        </a:rPr>
                        <a:t>.000</a:t>
                      </a:r>
                      <a:endParaRPr lang="en-GB" sz="32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2170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grip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.241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7030A0"/>
                          </a:solidFill>
                          <a:effectLst/>
                        </a:rPr>
                        <a:t>.031</a:t>
                      </a:r>
                      <a:endParaRPr lang="en-GB" sz="3200" dirty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solidFill>
                            <a:srgbClr val="0070C0"/>
                          </a:solidFill>
                          <a:effectLst/>
                        </a:rPr>
                        <a:t>.919</a:t>
                      </a:r>
                      <a:endParaRPr lang="en-GB" sz="320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solidFill>
                            <a:srgbClr val="0070C0"/>
                          </a:solidFill>
                          <a:effectLst/>
                        </a:rPr>
                        <a:t>7.754</a:t>
                      </a:r>
                      <a:endParaRPr lang="en-GB" sz="320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0070C0"/>
                          </a:solidFill>
                          <a:effectLst/>
                        </a:rPr>
                        <a:t>.000</a:t>
                      </a:r>
                      <a:endParaRPr lang="en-GB" sz="32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662056">
                <a:tc gridSpan="7"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a. </a:t>
                      </a:r>
                      <a:endParaRPr lang="en-GB" sz="900" dirty="0" smtClean="0">
                        <a:effectLst/>
                      </a:endParaRPr>
                    </a:p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smtClean="0">
                          <a:solidFill>
                            <a:srgbClr val="FF0000"/>
                          </a:solidFill>
                          <a:effectLst/>
                        </a:rPr>
                        <a:t>Dependent </a:t>
                      </a:r>
                      <a:r>
                        <a:rPr lang="en-GB" sz="2400" dirty="0">
                          <a:solidFill>
                            <a:srgbClr val="FF0000"/>
                          </a:solidFill>
                          <a:effectLst/>
                        </a:rPr>
                        <a:t>Variable: forearm</a:t>
                      </a:r>
                      <a:endParaRPr lang="en-GB" sz="3600" dirty="0">
                        <a:solidFill>
                          <a:srgbClr val="FF0000"/>
                        </a:solidFill>
                        <a:effectLst/>
                      </a:endParaRPr>
                    </a:p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40563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666</Words>
  <Application>Microsoft Office PowerPoint</Application>
  <PresentationFormat>On-screen Show (4:3)</PresentationFormat>
  <Paragraphs>242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Correlations</vt:lpstr>
      <vt:lpstr>Use of Correlations</vt:lpstr>
      <vt:lpstr>Calculating a Correlation - r</vt:lpstr>
      <vt:lpstr>Examples of Correlation</vt:lpstr>
      <vt:lpstr>Is there a relationship between grip strength and arm girth?</vt:lpstr>
      <vt:lpstr>Conducting a Bivariate Correlation is SPSS</vt:lpstr>
      <vt:lpstr>PowerPoint Presentation</vt:lpstr>
      <vt:lpstr>SPSS output</vt:lpstr>
      <vt:lpstr>Probability values(p)</vt:lpstr>
      <vt:lpstr>Addition use of the r values</vt:lpstr>
      <vt:lpstr>Do people who finish first in a standing long jump also jump highest</vt:lpstr>
      <vt:lpstr>PowerPoint Presentation</vt:lpstr>
      <vt:lpstr>Plotting a correlation</vt:lpstr>
      <vt:lpstr>Predictive correlations</vt:lpstr>
      <vt:lpstr>Using SPSS</vt:lpstr>
      <vt:lpstr>SPSS output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Correlations</dc:title>
  <dc:creator>Administrator</dc:creator>
  <cp:lastModifiedBy>Administrator</cp:lastModifiedBy>
  <cp:revision>16</cp:revision>
  <dcterms:created xsi:type="dcterms:W3CDTF">2015-11-10T19:40:33Z</dcterms:created>
  <dcterms:modified xsi:type="dcterms:W3CDTF">2018-02-11T17:28:11Z</dcterms:modified>
</cp:coreProperties>
</file>