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9" r:id="rId3"/>
    <p:sldId id="257" r:id="rId4"/>
    <p:sldId id="260" r:id="rId5"/>
    <p:sldId id="261" r:id="rId6"/>
    <p:sldId id="262" r:id="rId7"/>
    <p:sldId id="258" r:id="rId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0" d="100"/>
          <a:sy n="40" d="100"/>
        </p:scale>
        <p:origin x="-82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931F26-F232-410B-BA67-FB388B8A37A0}" type="datetimeFigureOut">
              <a:rPr lang="en-GB" smtClean="0"/>
              <a:t>08/08/2012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A19D49-9027-4CA8-BF6B-8BD83B74F06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931F26-F232-410B-BA67-FB388B8A37A0}" type="datetimeFigureOut">
              <a:rPr lang="en-GB" smtClean="0"/>
              <a:t>08/08/2012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A19D49-9027-4CA8-BF6B-8BD83B74F06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931F26-F232-410B-BA67-FB388B8A37A0}" type="datetimeFigureOut">
              <a:rPr lang="en-GB" smtClean="0"/>
              <a:t>08/08/2012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A19D49-9027-4CA8-BF6B-8BD83B74F06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931F26-F232-410B-BA67-FB388B8A37A0}" type="datetimeFigureOut">
              <a:rPr lang="en-GB" smtClean="0"/>
              <a:t>08/08/2012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A19D49-9027-4CA8-BF6B-8BD83B74F06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931F26-F232-410B-BA67-FB388B8A37A0}" type="datetimeFigureOut">
              <a:rPr lang="en-GB" smtClean="0"/>
              <a:t>08/08/2012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A19D49-9027-4CA8-BF6B-8BD83B74F06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931F26-F232-410B-BA67-FB388B8A37A0}" type="datetimeFigureOut">
              <a:rPr lang="en-GB" smtClean="0"/>
              <a:t>08/08/2012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A19D49-9027-4CA8-BF6B-8BD83B74F06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931F26-F232-410B-BA67-FB388B8A37A0}" type="datetimeFigureOut">
              <a:rPr lang="en-GB" smtClean="0"/>
              <a:t>08/08/2012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A19D49-9027-4CA8-BF6B-8BD83B74F06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931F26-F232-410B-BA67-FB388B8A37A0}" type="datetimeFigureOut">
              <a:rPr lang="en-GB" smtClean="0"/>
              <a:t>08/08/2012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A19D49-9027-4CA8-BF6B-8BD83B74F06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931F26-F232-410B-BA67-FB388B8A37A0}" type="datetimeFigureOut">
              <a:rPr lang="en-GB" smtClean="0"/>
              <a:t>08/08/2012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A19D49-9027-4CA8-BF6B-8BD83B74F06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931F26-F232-410B-BA67-FB388B8A37A0}" type="datetimeFigureOut">
              <a:rPr lang="en-GB" smtClean="0"/>
              <a:t>08/08/2012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A19D49-9027-4CA8-BF6B-8BD83B74F06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931F26-F232-410B-BA67-FB388B8A37A0}" type="datetimeFigureOut">
              <a:rPr lang="en-GB" smtClean="0"/>
              <a:t>08/08/2012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A19D49-9027-4CA8-BF6B-8BD83B74F06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C931F26-F232-410B-BA67-FB388B8A37A0}" type="datetimeFigureOut">
              <a:rPr lang="en-GB" smtClean="0"/>
              <a:t>08/08/2012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8A19D49-9027-4CA8-BF6B-8BD83B74F061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Bluestone 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Developments and Stage 3 investments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Developments 2011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Spring 2011 -60 new lodges</a:t>
            </a:r>
          </a:p>
          <a:p>
            <a:r>
              <a:rPr lang="en-GB" dirty="0" smtClean="0"/>
              <a:t> </a:t>
            </a:r>
            <a:r>
              <a:rPr lang="en-GB" dirty="0"/>
              <a:t>£8m investment </a:t>
            </a:r>
            <a:endParaRPr lang="en-GB" dirty="0" smtClean="0"/>
          </a:p>
          <a:p>
            <a:r>
              <a:rPr lang="en-GB" dirty="0" smtClean="0"/>
              <a:t>280 </a:t>
            </a:r>
            <a:r>
              <a:rPr lang="en-GB" dirty="0"/>
              <a:t>lodges, cottages and apartments </a:t>
            </a:r>
          </a:p>
          <a:p>
            <a:r>
              <a:rPr lang="en-GB" dirty="0" smtClean="0"/>
              <a:t>1,400 </a:t>
            </a:r>
            <a:r>
              <a:rPr lang="en-GB" dirty="0"/>
              <a:t>bed </a:t>
            </a:r>
            <a:r>
              <a:rPr lang="en-GB" dirty="0" smtClean="0"/>
              <a:t>spaces</a:t>
            </a:r>
          </a:p>
          <a:p>
            <a:r>
              <a:rPr lang="en-GB" dirty="0"/>
              <a:t>UK-wide marketing and PR </a:t>
            </a:r>
            <a:r>
              <a:rPr lang="en-GB" dirty="0" smtClean="0"/>
              <a:t>campaign</a:t>
            </a:r>
          </a:p>
          <a:p>
            <a:r>
              <a:rPr lang="en-GB" dirty="0" smtClean="0"/>
              <a:t>Aim to increase brand </a:t>
            </a:r>
            <a:r>
              <a:rPr lang="en-GB" dirty="0"/>
              <a:t>awareness in key regions including London, Oxfordshire, the Midlands, the M4 corridor, south-west England and throughout Wales.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2011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Most successful year</a:t>
            </a:r>
          </a:p>
          <a:p>
            <a:r>
              <a:rPr lang="en-GB" dirty="0" smtClean="0"/>
              <a:t>Key phases 100% occupancy</a:t>
            </a:r>
          </a:p>
          <a:p>
            <a:r>
              <a:rPr lang="en-GB" dirty="0"/>
              <a:t>65,393 guests </a:t>
            </a:r>
            <a:endParaRPr lang="en-GB" dirty="0" smtClean="0"/>
          </a:p>
          <a:p>
            <a:r>
              <a:rPr lang="en-GB" dirty="0" smtClean="0"/>
              <a:t>27% increase on 2010</a:t>
            </a:r>
          </a:p>
          <a:p>
            <a:r>
              <a:rPr lang="en-GB" dirty="0" smtClean="0"/>
              <a:t>40% increase in </a:t>
            </a:r>
            <a:r>
              <a:rPr lang="en-GB" dirty="0" err="1" smtClean="0"/>
              <a:t>accomodation</a:t>
            </a:r>
            <a:r>
              <a:rPr lang="en-GB" dirty="0" smtClean="0"/>
              <a:t> revenue</a:t>
            </a:r>
          </a:p>
          <a:p>
            <a:r>
              <a:rPr lang="en-GB" dirty="0" smtClean="0"/>
              <a:t>£2m increase on 2010</a:t>
            </a:r>
          </a:p>
          <a:p>
            <a:r>
              <a:rPr lang="en-GB" dirty="0" smtClean="0"/>
              <a:t>Children staying increased by 29%</a:t>
            </a:r>
          </a:p>
          <a:p>
            <a:r>
              <a:rPr lang="en-GB" dirty="0" smtClean="0"/>
              <a:t>44</a:t>
            </a:r>
            <a:r>
              <a:rPr lang="en-GB" dirty="0"/>
              <a:t>% of guests to the resort </a:t>
            </a:r>
            <a:r>
              <a:rPr lang="en-GB" dirty="0" smtClean="0"/>
              <a:t>said </a:t>
            </a:r>
            <a:r>
              <a:rPr lang="en-GB" dirty="0"/>
              <a:t>they had not been to Pembrokeshire before. 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2012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Aim to penetrate new markets</a:t>
            </a:r>
          </a:p>
          <a:p>
            <a:r>
              <a:rPr lang="en-GB" dirty="0"/>
              <a:t>E</a:t>
            </a:r>
            <a:r>
              <a:rPr lang="en-GB" dirty="0" smtClean="0"/>
              <a:t>mphasis </a:t>
            </a:r>
            <a:r>
              <a:rPr lang="en-GB" dirty="0"/>
              <a:t>on “free range” short breaks for generational families and “frazzled urbanites</a:t>
            </a:r>
            <a:r>
              <a:rPr lang="en-GB" dirty="0" smtClean="0"/>
              <a:t>”</a:t>
            </a:r>
          </a:p>
          <a:p>
            <a:r>
              <a:rPr lang="en-GB" dirty="0" smtClean="0"/>
              <a:t> </a:t>
            </a:r>
            <a:r>
              <a:rPr lang="en-GB" dirty="0"/>
              <a:t>“Let’s Play” </a:t>
            </a:r>
            <a:r>
              <a:rPr lang="en-GB" dirty="0" smtClean="0"/>
              <a:t>campaign nationwide </a:t>
            </a:r>
            <a:r>
              <a:rPr lang="en-GB" dirty="0"/>
              <a:t>television advertising during the Christmas </a:t>
            </a:r>
            <a:r>
              <a:rPr lang="en-GB" dirty="0" smtClean="0"/>
              <a:t>break attracted </a:t>
            </a:r>
            <a:r>
              <a:rPr lang="en-GB" dirty="0"/>
              <a:t>52% more bookings compared to the previous year</a:t>
            </a:r>
            <a:r>
              <a:rPr lang="en-GB" dirty="0" smtClean="0"/>
              <a:t>.</a:t>
            </a:r>
          </a:p>
          <a:p>
            <a:r>
              <a:rPr lang="en-GB" dirty="0" smtClean="0"/>
              <a:t>Business in the Community’s </a:t>
            </a:r>
            <a:r>
              <a:rPr lang="en-GB" smtClean="0"/>
              <a:t>Wales and UK </a:t>
            </a:r>
            <a:r>
              <a:rPr lang="en-GB" dirty="0" smtClean="0"/>
              <a:t>award as an Exemplar of Excellence in Rural Development </a:t>
            </a:r>
            <a:endParaRPr lang="en-GB" dirty="0"/>
          </a:p>
          <a:p>
            <a:endParaRPr lang="en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Corporate and Business Market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</a:t>
            </a:r>
            <a:r>
              <a:rPr lang="en-GB" dirty="0" smtClean="0"/>
              <a:t>ange </a:t>
            </a:r>
            <a:r>
              <a:rPr lang="en-GB" dirty="0"/>
              <a:t>of business and corporate facilities for meetings, conferences, corporate events and incentives. </a:t>
            </a:r>
            <a:endParaRPr lang="en-GB" dirty="0" smtClean="0"/>
          </a:p>
          <a:p>
            <a:r>
              <a:rPr lang="en-GB" dirty="0" smtClean="0"/>
              <a:t>It </a:t>
            </a:r>
            <a:r>
              <a:rPr lang="en-GB" dirty="0"/>
              <a:t>has already attracted several blue-chip companies and film companies to the resort and is anticipating further growth within this market during 2012.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Comments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328592"/>
          </a:xfrm>
        </p:spPr>
        <p:txBody>
          <a:bodyPr>
            <a:normAutofit fontScale="85000" lnSpcReduction="20000"/>
          </a:bodyPr>
          <a:lstStyle/>
          <a:p>
            <a:r>
              <a:rPr lang="en-GB" dirty="0" smtClean="0"/>
              <a:t> </a:t>
            </a:r>
            <a:r>
              <a:rPr lang="en-GB" dirty="0"/>
              <a:t>“We are challenging conventional luxury short breaks within the UK market with our free range back to nature approach</a:t>
            </a:r>
          </a:p>
          <a:p>
            <a:r>
              <a:rPr lang="en-GB" dirty="0"/>
              <a:t>“We’re focussing our attention on generational families who can come together at Bluestone to enjoy a luxury break together with a choice of activities for all ages.</a:t>
            </a:r>
          </a:p>
          <a:p>
            <a:r>
              <a:rPr lang="en-GB" dirty="0"/>
              <a:t>“It’s a market that’s growing, particularly with the increasing emphasis on domestic holidays</a:t>
            </a:r>
            <a:r>
              <a:rPr lang="en-GB" dirty="0" smtClean="0"/>
              <a:t>.”</a:t>
            </a:r>
          </a:p>
          <a:p>
            <a:r>
              <a:rPr lang="en-GB" dirty="0"/>
              <a:t>We are also seeing a growth in the frazzled urbanite market – couples, groups and friends – who want to escape the urban jungle for a mix of challenging, fun and relaxing breaks while having the luxuries and comfort they expect.”</a:t>
            </a:r>
            <a:endParaRPr lang="en-GB" dirty="0" smtClean="0"/>
          </a:p>
          <a:p>
            <a:r>
              <a:rPr lang="en-GB" dirty="0" smtClean="0">
                <a:solidFill>
                  <a:srgbClr val="FF0000"/>
                </a:solidFill>
              </a:rPr>
              <a:t>Pamela Joseph Bluestone Commercial Director </a:t>
            </a:r>
            <a:endParaRPr lang="en-GB" dirty="0">
              <a:solidFill>
                <a:srgbClr val="FF0000"/>
              </a:solidFill>
            </a:endParaRPr>
          </a:p>
          <a:p>
            <a:endParaRPr lang="en-GB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3</a:t>
            </a:r>
            <a:r>
              <a:rPr lang="en-GB" baseline="30000" dirty="0" smtClean="0"/>
              <a:t>rd</a:t>
            </a:r>
            <a:r>
              <a:rPr lang="en-GB" dirty="0" smtClean="0"/>
              <a:t> Phase Plans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 smtClean="0"/>
              <a:t>Staycation</a:t>
            </a:r>
            <a:r>
              <a:rPr lang="en-GB" dirty="0" smtClean="0"/>
              <a:t> market</a:t>
            </a:r>
          </a:p>
          <a:p>
            <a:r>
              <a:rPr lang="en-GB" dirty="0" smtClean="0"/>
              <a:t>Additional 70-100 lodges circa £7m</a:t>
            </a:r>
          </a:p>
          <a:p>
            <a:r>
              <a:rPr lang="en-GB" dirty="0" smtClean="0"/>
              <a:t>Search for investors</a:t>
            </a:r>
          </a:p>
          <a:p>
            <a:r>
              <a:rPr lang="en-GB" dirty="0" smtClean="0"/>
              <a:t>HBOS and Finance Wales have significant investment and debt in Bluestone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</TotalTime>
  <Words>354</Words>
  <Application>Microsoft Office PowerPoint</Application>
  <PresentationFormat>On-screen Show (4:3)</PresentationFormat>
  <Paragraphs>37</Paragraphs>
  <Slides>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Office Theme</vt:lpstr>
      <vt:lpstr>Bluestone </vt:lpstr>
      <vt:lpstr>Developments 2011</vt:lpstr>
      <vt:lpstr>2011</vt:lpstr>
      <vt:lpstr>2012</vt:lpstr>
      <vt:lpstr>Corporate and Business Market</vt:lpstr>
      <vt:lpstr>Comments</vt:lpstr>
      <vt:lpstr>3rd Phase Plans</vt:lpstr>
    </vt:vector>
  </TitlesOfParts>
  <Company>Swansea Metropolitan University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Bluestone </dc:title>
  <dc:creator>J Jones</dc:creator>
  <cp:lastModifiedBy>J Jones</cp:lastModifiedBy>
  <cp:revision>2</cp:revision>
  <dcterms:created xsi:type="dcterms:W3CDTF">2012-08-08T10:53:25Z</dcterms:created>
  <dcterms:modified xsi:type="dcterms:W3CDTF">2012-08-08T11:11:24Z</dcterms:modified>
</cp:coreProperties>
</file>