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665" autoAdjust="0"/>
  </p:normalViewPr>
  <p:slideViewPr>
    <p:cSldViewPr snapToGrid="0">
      <p:cViewPr varScale="1">
        <p:scale>
          <a:sx n="55" d="100"/>
          <a:sy n="55" d="100"/>
        </p:scale>
        <p:origin x="174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516E9E-FCEA-4C61-8C04-B547851622AB}" type="datetimeFigureOut">
              <a:rPr lang="en-GB" smtClean="0"/>
              <a:t>01/08/2026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492EF2-6A91-4F45-8782-3D2E5B264D8F}" type="slidenum">
              <a:rPr lang="en-GB" smtClean="0"/>
              <a:t>‹#›</a:t>
            </a:fld>
            <a:endParaRPr lang="en-GB"/>
          </a:p>
        </p:txBody>
      </p:sp>
    </p:spTree>
    <p:extLst>
      <p:ext uri="{BB962C8B-B14F-4D97-AF65-F5344CB8AC3E}">
        <p14:creationId xmlns:p14="http://schemas.microsoft.com/office/powerpoint/2010/main" val="1148077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13" Type="http://schemas.openxmlformats.org/officeDocument/2006/relationships/hyperlink" Target="https://www.who.int/publications/i/item/9789240020924" TargetMode="External"/><Relationship Id="rId3" Type="http://schemas.openxmlformats.org/officeDocument/2006/relationships/hyperlink" Target="https://www.gov.uk/government/publications/data-saves-lives-reshaping-health-and-social-care-with-data" TargetMode="External"/><Relationship Id="rId7" Type="http://schemas.openxmlformats.org/officeDocument/2006/relationships/hyperlink" Target="https://www.nice.org.uk/about/what-we-do/our-programmes/evidence-standards-framework-for-digital-health-technologies" TargetMode="External"/><Relationship Id="rId12" Type="http://schemas.openxmlformats.org/officeDocument/2006/relationships/hyperlink" Target="https://topol.hee.nhs.uk/?utm_source=chatgpt.com"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ncsc.gov.uk/" TargetMode="External"/><Relationship Id="rId11" Type="http://schemas.openxmlformats.org/officeDocument/2006/relationships/hyperlink" Target="https://www.kingsfund.org.uk/" TargetMode="External"/><Relationship Id="rId5" Type="http://schemas.openxmlformats.org/officeDocument/2006/relationships/hyperlink" Target="https://www.health.org.uk/" TargetMode="External"/><Relationship Id="rId10" Type="http://schemas.openxmlformats.org/officeDocument/2006/relationships/hyperlink" Target="https://www.oecd.org/health/health-at-a-glance" TargetMode="External"/><Relationship Id="rId4" Type="http://schemas.openxmlformats.org/officeDocument/2006/relationships/hyperlink" Target="https://www.hee.nhs.uk/" TargetMode="External"/><Relationship Id="rId9" Type="http://schemas.openxmlformats.org/officeDocument/2006/relationships/hyperlink" Target="https://www.england.nhs.uk/digitaltechnology/connecting-care/frontline-digitisa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morning/afternoon, dear teachers and peers. I am Elisabete and I would like to welcome you to my presentation about Electronic Health Records, also named EHRs. In the following minutes, I will examine how EHRs improve digital transformation in UK health and social care. Also, I will present their influence on delivery of service care, patients, workforce, and communities and future improvements.</a:t>
            </a:r>
          </a:p>
        </p:txBody>
      </p:sp>
      <p:sp>
        <p:nvSpPr>
          <p:cNvPr id="4" name="Slide Number Placeholder 3"/>
          <p:cNvSpPr>
            <a:spLocks noGrp="1"/>
          </p:cNvSpPr>
          <p:nvPr>
            <p:ph type="sldNum" sz="quarter" idx="10"/>
          </p:nvPr>
        </p:nvSpPr>
        <p:spPr/>
        <p:txBody>
          <a:bodyPr/>
          <a:lstStyle/>
          <a:p>
            <a:fld id="{34492EF2-6A91-4F45-8782-3D2E5B264D8F}" type="slidenum">
              <a:rPr lang="en-GB" smtClean="0"/>
              <a:t>1</a:t>
            </a:fld>
            <a:endParaRPr lang="en-GB"/>
          </a:p>
        </p:txBody>
      </p:sp>
    </p:spTree>
    <p:extLst>
      <p:ext uri="{BB962C8B-B14F-4D97-AF65-F5344CB8AC3E}">
        <p14:creationId xmlns:p14="http://schemas.microsoft.com/office/powerpoint/2010/main" val="150086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Electronic Health Records (EHRs) are known as secure digital systems that help healthcare organisations collect and store patient data, unlike the use of paper records. Also, EHRs consist of medicines, medical history, test outcomes, and treatment plans. Through EHRs, healthcare professionals can rapidly view all the information required in order to provide more efficient and safer care.</a:t>
            </a:r>
          </a:p>
          <a:p>
            <a:r>
              <a:rPr lang="en-GB" sz="1200" kern="1200" dirty="0">
                <a:solidFill>
                  <a:schemeClr val="tx1"/>
                </a:solidFill>
                <a:effectLst/>
                <a:latin typeface="Arial" panose="020B0604020202020204" pitchFamily="34" charset="0"/>
                <a:ea typeface="+mn-ea"/>
                <a:cs typeface="Arial" panose="020B0604020202020204" pitchFamily="34" charset="0"/>
              </a:rPr>
              <a:t>Recently, the NHS has focused on the use of EHRs, considering them as a key part of its digital transformation approaches. Communication between healthcare professionals and collaboration between healthcare organisations have been major benefits of the EHRs. This presentation will show the influence of EHRs on the healthcare workforce, service delivery, patients, and communities. Moreover, I will analyse the major benefits, challenges and recommendations in order to propose a better improvement for the future (</a:t>
            </a:r>
            <a:r>
              <a:rPr lang="en-GB" sz="1200" kern="1200" dirty="0" err="1">
                <a:solidFill>
                  <a:schemeClr val="tx1"/>
                </a:solidFill>
                <a:effectLst/>
                <a:latin typeface="Arial" panose="020B0604020202020204" pitchFamily="34" charset="0"/>
                <a:ea typeface="+mn-ea"/>
                <a:cs typeface="Arial" panose="020B0604020202020204" pitchFamily="34" charset="0"/>
              </a:rPr>
              <a:t>Topol</a:t>
            </a:r>
            <a:r>
              <a:rPr lang="en-GB" sz="1200" kern="1200" dirty="0">
                <a:solidFill>
                  <a:schemeClr val="tx1"/>
                </a:solidFill>
                <a:effectLst/>
                <a:latin typeface="Arial" panose="020B0604020202020204" pitchFamily="34" charset="0"/>
                <a:ea typeface="+mn-ea"/>
                <a:cs typeface="Arial" panose="020B0604020202020204" pitchFamily="34" charset="0"/>
              </a:rPr>
              <a:t>, 2019; NHS England, 2019).</a:t>
            </a:r>
          </a:p>
        </p:txBody>
      </p:sp>
      <p:sp>
        <p:nvSpPr>
          <p:cNvPr id="4" name="Slide Number Placeholder 3"/>
          <p:cNvSpPr>
            <a:spLocks noGrp="1"/>
          </p:cNvSpPr>
          <p:nvPr>
            <p:ph type="sldNum" sz="quarter" idx="10"/>
          </p:nvPr>
        </p:nvSpPr>
        <p:spPr/>
        <p:txBody>
          <a:bodyPr/>
          <a:lstStyle/>
          <a:p>
            <a:fld id="{34492EF2-6A91-4F45-8782-3D2E5B264D8F}" type="slidenum">
              <a:rPr lang="en-GB" smtClean="0"/>
              <a:t>2</a:t>
            </a:fld>
            <a:endParaRPr lang="en-GB"/>
          </a:p>
        </p:txBody>
      </p:sp>
    </p:spTree>
    <p:extLst>
      <p:ext uri="{BB962C8B-B14F-4D97-AF65-F5344CB8AC3E}">
        <p14:creationId xmlns:p14="http://schemas.microsoft.com/office/powerpoint/2010/main" val="1878889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Electronic Health Records are very critical parts of the NHS digital transformation. They can substitute traditional paper records with better and more secure electronic systems. These systems help authorised healthcare professionals access patient data more rapidly. Through EHRs, communication between health organisations, communities, GP surgeries, and social care organisations is improved.</a:t>
            </a:r>
          </a:p>
          <a:p>
            <a:r>
              <a:rPr lang="en-GB" sz="1200" kern="1200" dirty="0">
                <a:solidFill>
                  <a:schemeClr val="tx1"/>
                </a:solidFill>
                <a:effectLst/>
                <a:latin typeface="+mn-lt"/>
                <a:ea typeface="+mn-ea"/>
                <a:cs typeface="+mn-cs"/>
              </a:rPr>
              <a:t>The long-term plan of the NHS motivates different healthcare institutions to continue the application of digital technologies in order to provide better patient care. Also, with the Frontline Digitisation Program, the NHS trusts were helped in the introduction of modern electronic patient record systems. With these systems, organisations improved information sharing and helped healthcare professionals make better and faster clinical decisions. So, healthcare services are more related, and patients can receive more informed and coordinated care by different health organisations (NHS England, 2025; Department of Health and Social Care, 2022).</a:t>
            </a:r>
            <a:endParaRPr lang="en-GB" dirty="0"/>
          </a:p>
        </p:txBody>
      </p:sp>
      <p:sp>
        <p:nvSpPr>
          <p:cNvPr id="4" name="Slide Number Placeholder 3"/>
          <p:cNvSpPr>
            <a:spLocks noGrp="1"/>
          </p:cNvSpPr>
          <p:nvPr>
            <p:ph type="sldNum" sz="quarter" idx="10"/>
          </p:nvPr>
        </p:nvSpPr>
        <p:spPr/>
        <p:txBody>
          <a:bodyPr/>
          <a:lstStyle/>
          <a:p>
            <a:fld id="{34492EF2-6A91-4F45-8782-3D2E5B264D8F}" type="slidenum">
              <a:rPr lang="en-GB" smtClean="0"/>
              <a:t>3</a:t>
            </a:fld>
            <a:endParaRPr lang="en-GB"/>
          </a:p>
        </p:txBody>
      </p:sp>
    </p:spTree>
    <p:extLst>
      <p:ext uri="{BB962C8B-B14F-4D97-AF65-F5344CB8AC3E}">
        <p14:creationId xmlns:p14="http://schemas.microsoft.com/office/powerpoint/2010/main" val="61067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Electronic Health Records contribute to healthcare organisations. Considered the biggest advantage is the rapid access to all patients’ data. Through these systems, nurses and doctors do not need to look through long paper records, as the patient information is contained in a digital database. So, they can save time and make faster clinical decisions.</a:t>
            </a:r>
          </a:p>
          <a:p>
            <a:r>
              <a:rPr lang="en-GB" sz="1200" kern="1200" dirty="0">
                <a:solidFill>
                  <a:schemeClr val="tx1"/>
                </a:solidFill>
                <a:effectLst/>
                <a:latin typeface="+mn-lt"/>
                <a:ea typeface="+mn-ea"/>
                <a:cs typeface="+mn-cs"/>
              </a:rPr>
              <a:t>Communication between healthcare professionals is also improved by the EHRs because all the participants can see the same information. Therefore, collaboration is better, and communication errors decreased. Patient safety is another advantage provided by the EHRs. In addition, electronic records help healthcare staff decrease medication errors and repetition of tests. This contributes to better quality clinical decisions. In general, EHRs improve healthcare organisations regarding safer delivery of care and efficient patient outcomes (Health Foundation, 2021; Alder, Zhu and Van </a:t>
            </a:r>
            <a:r>
              <a:rPr lang="en-GB" sz="1200" kern="1200" dirty="0" err="1">
                <a:solidFill>
                  <a:schemeClr val="tx1"/>
                </a:solidFill>
                <a:effectLst/>
                <a:latin typeface="+mn-lt"/>
                <a:ea typeface="+mn-ea"/>
                <a:cs typeface="+mn-cs"/>
              </a:rPr>
              <a:t>Rosendaal</a:t>
            </a:r>
            <a:r>
              <a:rPr lang="en-GB" sz="1200" kern="1200" dirty="0">
                <a:solidFill>
                  <a:schemeClr val="tx1"/>
                </a:solidFill>
                <a:effectLst/>
                <a:latin typeface="+mn-lt"/>
                <a:ea typeface="+mn-ea"/>
                <a:cs typeface="+mn-cs"/>
              </a:rPr>
              <a:t>, 2022).</a:t>
            </a:r>
          </a:p>
        </p:txBody>
      </p:sp>
      <p:sp>
        <p:nvSpPr>
          <p:cNvPr id="4" name="Slide Number Placeholder 3"/>
          <p:cNvSpPr>
            <a:spLocks noGrp="1"/>
          </p:cNvSpPr>
          <p:nvPr>
            <p:ph type="sldNum" sz="quarter" idx="10"/>
          </p:nvPr>
        </p:nvSpPr>
        <p:spPr/>
        <p:txBody>
          <a:bodyPr/>
          <a:lstStyle/>
          <a:p>
            <a:fld id="{34492EF2-6A91-4F45-8782-3D2E5B264D8F}" type="slidenum">
              <a:rPr lang="en-GB" smtClean="0"/>
              <a:t>4</a:t>
            </a:fld>
            <a:endParaRPr lang="en-GB"/>
          </a:p>
        </p:txBody>
      </p:sp>
    </p:spTree>
    <p:extLst>
      <p:ext uri="{BB962C8B-B14F-4D97-AF65-F5344CB8AC3E}">
        <p14:creationId xmlns:p14="http://schemas.microsoft.com/office/powerpoint/2010/main" val="1115875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EHRs produce better outcomes of healthcare in different ways. Moreover, it improved the healthcare staff’s communication and cooperation. So, teamwork between doctors, nurses, and other healthcare professionals is quite better. Secondly, EHRs help organisations' employees access patient information faster and suggest efficient treatment. In addition, patients also receive safer care, less repeated sets, and higher consistency of care. Lastly, local communities also improve because digital records help the NHS understand health tendencies and initiate services more efficiently. Through these improvements, the healthcare quality in the NHS is better. The WHO (2021) indicates that it is crucial for healthcare organisations to consistently improve digital systems. Therefore, all patients receive the equal standard of care despite their treatment (</a:t>
            </a:r>
            <a:r>
              <a:rPr lang="en-GB" sz="1200" kern="1200" dirty="0" err="1">
                <a:solidFill>
                  <a:schemeClr val="tx1"/>
                </a:solidFill>
                <a:effectLst/>
                <a:latin typeface="+mn-lt"/>
                <a:ea typeface="+mn-ea"/>
                <a:cs typeface="+mn-cs"/>
              </a:rPr>
              <a:t>Topol</a:t>
            </a:r>
            <a:r>
              <a:rPr lang="en-GB" sz="1200" kern="1200" dirty="0">
                <a:solidFill>
                  <a:schemeClr val="tx1"/>
                </a:solidFill>
                <a:effectLst/>
                <a:latin typeface="+mn-lt"/>
                <a:ea typeface="+mn-ea"/>
                <a:cs typeface="+mn-cs"/>
              </a:rPr>
              <a:t>, 2019; NHS England, 2025).</a:t>
            </a:r>
          </a:p>
        </p:txBody>
      </p:sp>
      <p:sp>
        <p:nvSpPr>
          <p:cNvPr id="4" name="Slide Number Placeholder 3"/>
          <p:cNvSpPr>
            <a:spLocks noGrp="1"/>
          </p:cNvSpPr>
          <p:nvPr>
            <p:ph type="sldNum" sz="quarter" idx="10"/>
          </p:nvPr>
        </p:nvSpPr>
        <p:spPr/>
        <p:txBody>
          <a:bodyPr/>
          <a:lstStyle/>
          <a:p>
            <a:fld id="{34492EF2-6A91-4F45-8782-3D2E5B264D8F}" type="slidenum">
              <a:rPr lang="en-GB" smtClean="0"/>
              <a:t>5</a:t>
            </a:fld>
            <a:endParaRPr lang="en-GB"/>
          </a:p>
        </p:txBody>
      </p:sp>
    </p:spTree>
    <p:extLst>
      <p:ext uri="{BB962C8B-B14F-4D97-AF65-F5344CB8AC3E}">
        <p14:creationId xmlns:p14="http://schemas.microsoft.com/office/powerpoint/2010/main" val="38994008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Challenges can also be faced by the use of EHRs. For example, the cost of introducing and maintaining digital systems can be very disturbing for healthcare organisations. NHS trusts also should offer consistent staff training programs due to the specifics of the new software, and they should learn how to implement it properly. Also, another issue that rises is cybersecurity. Healthcare companies should protect confidential patient information from cyberattacks and data breaches (The King's Fund, 2022). Moreover, the different electronic systems might not interconnect. This will decrease the level of information sharing and pose difficulties between departments. Due to the limited digital skills and access by some patients, healthcare services might not produce better outcomes. Such challenges indicate that to achieve successful digital transformation, healthcare organisations should invest consistently, support their staff, and use safe technology (Department of Health and Social Care, 2022; National Cyber Security Centre, 2023).</a:t>
            </a:r>
          </a:p>
        </p:txBody>
      </p:sp>
      <p:sp>
        <p:nvSpPr>
          <p:cNvPr id="4" name="Slide Number Placeholder 3"/>
          <p:cNvSpPr>
            <a:spLocks noGrp="1"/>
          </p:cNvSpPr>
          <p:nvPr>
            <p:ph type="sldNum" sz="quarter" idx="10"/>
          </p:nvPr>
        </p:nvSpPr>
        <p:spPr/>
        <p:txBody>
          <a:bodyPr/>
          <a:lstStyle/>
          <a:p>
            <a:fld id="{34492EF2-6A91-4F45-8782-3D2E5B264D8F}" type="slidenum">
              <a:rPr lang="en-GB" smtClean="0"/>
              <a:t>6</a:t>
            </a:fld>
            <a:endParaRPr lang="en-GB"/>
          </a:p>
        </p:txBody>
      </p:sp>
    </p:spTree>
    <p:extLst>
      <p:ext uri="{BB962C8B-B14F-4D97-AF65-F5344CB8AC3E}">
        <p14:creationId xmlns:p14="http://schemas.microsoft.com/office/powerpoint/2010/main" val="4243460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provide a better outcome, several recommendations are given based on the future use of Electronic Health Records in the NHS. First, healthcare organisations must consistently invest in modern digital technology to substitute old systems. Second, various electronic systems must be integrated so the healthcare professionals can easily share patient information. Third, employees must be provided with regular training programs in order to understand better the system and improve their digital skills. Also, cybersecurity should be a key priority in protecting confidential patient data. Moreover, healthcare institutions should support patients with limited digital skills to decrease digital inequality. Based on these recommendations, the NHS will improve patient safety, raise staff confidence, and continue providing high-quality healthcare services (Health Education England, 2020; NHS England, 2025; NICE, 2022).</a:t>
            </a:r>
          </a:p>
        </p:txBody>
      </p:sp>
      <p:sp>
        <p:nvSpPr>
          <p:cNvPr id="4" name="Slide Number Placeholder 3"/>
          <p:cNvSpPr>
            <a:spLocks noGrp="1"/>
          </p:cNvSpPr>
          <p:nvPr>
            <p:ph type="sldNum" sz="quarter" idx="10"/>
          </p:nvPr>
        </p:nvSpPr>
        <p:spPr/>
        <p:txBody>
          <a:bodyPr/>
          <a:lstStyle/>
          <a:p>
            <a:fld id="{34492EF2-6A91-4F45-8782-3D2E5B264D8F}" type="slidenum">
              <a:rPr lang="en-GB" smtClean="0"/>
              <a:t>7</a:t>
            </a:fld>
            <a:endParaRPr lang="en-GB"/>
          </a:p>
        </p:txBody>
      </p:sp>
    </p:spTree>
    <p:extLst>
      <p:ext uri="{BB962C8B-B14F-4D97-AF65-F5344CB8AC3E}">
        <p14:creationId xmlns:p14="http://schemas.microsoft.com/office/powerpoint/2010/main" val="2470327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492EF2-6A91-4F45-8782-3D2E5B264D8F}" type="slidenum">
              <a:rPr lang="en-GB" smtClean="0"/>
              <a:t>8</a:t>
            </a:fld>
            <a:endParaRPr lang="en-GB"/>
          </a:p>
        </p:txBody>
      </p:sp>
    </p:spTree>
    <p:extLst>
      <p:ext uri="{BB962C8B-B14F-4D97-AF65-F5344CB8AC3E}">
        <p14:creationId xmlns:p14="http://schemas.microsoft.com/office/powerpoint/2010/main" val="4218470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Alder, S., Zhu, Y. and Van </a:t>
            </a:r>
            <a:r>
              <a:rPr lang="en-US" dirty="0" err="1"/>
              <a:t>Rosendaal</a:t>
            </a:r>
            <a:r>
              <a:rPr lang="en-US" dirty="0"/>
              <a:t>, G. (2022) </a:t>
            </a:r>
            <a:r>
              <a:rPr lang="en-US" i="1" dirty="0"/>
              <a:t>Electronic health record implementation and its impact on healthcare quality and patient safety: A systematic review</a:t>
            </a:r>
            <a:r>
              <a:rPr lang="en-US" dirty="0"/>
              <a:t>. </a:t>
            </a:r>
            <a:r>
              <a:rPr lang="en-US" i="1" dirty="0"/>
              <a:t>Journal of Medical Systems</a:t>
            </a:r>
            <a:r>
              <a:rPr lang="en-US" dirty="0"/>
              <a:t>, 46(8), pp. 1–14.</a:t>
            </a:r>
          </a:p>
          <a:p>
            <a:r>
              <a:rPr lang="en-US" dirty="0"/>
              <a:t>Department of Health and Social Care (2022) </a:t>
            </a:r>
            <a:r>
              <a:rPr lang="en-US" i="1" dirty="0"/>
              <a:t>Data saves lives: Reshaping health and social care with data</a:t>
            </a:r>
            <a:r>
              <a:rPr lang="en-US" dirty="0"/>
              <a:t>. London: Department of Health and Social Care. Available at: </a:t>
            </a:r>
            <a:r>
              <a:rPr lang="en-US" dirty="0">
                <a:hlinkClick r:id="rId3"/>
              </a:rPr>
              <a:t>https://www.gov.uk/government/publications/data-saves-lives-reshaping-health-and-social-care-with-data</a:t>
            </a:r>
            <a:r>
              <a:rPr lang="en-US" dirty="0"/>
              <a:t> (Accessed: 9 July 2026).</a:t>
            </a:r>
          </a:p>
          <a:p>
            <a:r>
              <a:rPr lang="en-US" dirty="0"/>
              <a:t>Health Education England (2020) </a:t>
            </a:r>
            <a:r>
              <a:rPr lang="en-US" i="1" dirty="0"/>
              <a:t>The </a:t>
            </a:r>
            <a:r>
              <a:rPr lang="en-US" i="1" dirty="0" err="1"/>
              <a:t>Topol</a:t>
            </a:r>
            <a:r>
              <a:rPr lang="en-US" i="1" dirty="0"/>
              <a:t> Digital Fellowship: Preparing the digital healthcare workforce</a:t>
            </a:r>
            <a:r>
              <a:rPr lang="en-US" dirty="0"/>
              <a:t>. London: Health Education England. Available at: </a:t>
            </a:r>
            <a:r>
              <a:rPr lang="en-US" dirty="0">
                <a:hlinkClick r:id="rId4"/>
              </a:rPr>
              <a:t>https://www.hee.nhs.uk</a:t>
            </a:r>
            <a:r>
              <a:rPr lang="en-US" dirty="0"/>
              <a:t> (Accessed: 9 July 2026).</a:t>
            </a:r>
          </a:p>
          <a:p>
            <a:r>
              <a:rPr lang="en-US" dirty="0"/>
              <a:t>Health Foundation (2021) </a:t>
            </a:r>
            <a:r>
              <a:rPr lang="en-US" i="1" dirty="0"/>
              <a:t>Building a healthier UK: The role of digital technology in improving health and care</a:t>
            </a:r>
            <a:r>
              <a:rPr lang="en-US" dirty="0"/>
              <a:t>. London: The Health Foundation. Available at: </a:t>
            </a:r>
            <a:r>
              <a:rPr lang="en-US" dirty="0">
                <a:hlinkClick r:id="rId5"/>
              </a:rPr>
              <a:t>https://www.health.org.uk</a:t>
            </a:r>
            <a:r>
              <a:rPr lang="en-US" dirty="0"/>
              <a:t> (Accessed: 9 July 2026).</a:t>
            </a:r>
          </a:p>
          <a:p>
            <a:r>
              <a:rPr lang="en-US" dirty="0"/>
              <a:t>National Cyber Security Centre (2023) </a:t>
            </a:r>
            <a:r>
              <a:rPr lang="en-US" i="1" dirty="0"/>
              <a:t>Cyber security for health and social care</a:t>
            </a:r>
            <a:r>
              <a:rPr lang="en-US" dirty="0"/>
              <a:t>. London: National Cyber Security Centre. Available at: </a:t>
            </a:r>
            <a:r>
              <a:rPr lang="en-US" dirty="0">
                <a:hlinkClick r:id="rId6"/>
              </a:rPr>
              <a:t>https://www.ncsc.gov.uk</a:t>
            </a:r>
            <a:r>
              <a:rPr lang="en-US" dirty="0"/>
              <a:t> (Accessed: 9 July 2026).</a:t>
            </a:r>
          </a:p>
          <a:p>
            <a:r>
              <a:rPr lang="en-US" dirty="0"/>
              <a:t>National Institute for Health and Care Excellence (NICE) (2022) </a:t>
            </a:r>
            <a:r>
              <a:rPr lang="en-US" i="1" dirty="0"/>
              <a:t>Evidence standards framework for digital health technologies</a:t>
            </a:r>
            <a:r>
              <a:rPr lang="en-US" dirty="0"/>
              <a:t>. London: NICE. Available at: </a:t>
            </a:r>
            <a:r>
              <a:rPr lang="en-US" dirty="0">
                <a:hlinkClick r:id="rId7"/>
              </a:rPr>
              <a:t>https://www.nice.org.uk/about/what-we-do/our-programmes/evidence-standards-framework-for-digital-health-technologies</a:t>
            </a:r>
            <a:r>
              <a:rPr lang="en-US" dirty="0"/>
              <a:t> (Accessed: 9 July 2026).</a:t>
            </a:r>
          </a:p>
          <a:p>
            <a:r>
              <a:rPr lang="en-US" dirty="0"/>
              <a:t>NHS England (2019) </a:t>
            </a:r>
            <a:r>
              <a:rPr lang="en-US" i="1" dirty="0"/>
              <a:t>The NHS Long Term Plan</a:t>
            </a:r>
            <a:r>
              <a:rPr lang="en-US" dirty="0"/>
              <a:t>. London: NHS England. Available at: </a:t>
            </a:r>
            <a:r>
              <a:rPr lang="en-US" dirty="0">
                <a:hlinkClick r:id="rId8"/>
              </a:rPr>
              <a:t>https://www.longtermplan.nhs.uk</a:t>
            </a:r>
            <a:r>
              <a:rPr lang="en-US" dirty="0"/>
              <a:t> (Accessed: 9 July 2026).</a:t>
            </a:r>
          </a:p>
          <a:p>
            <a:r>
              <a:rPr lang="en-US" dirty="0"/>
              <a:t>NHS England (2025) </a:t>
            </a:r>
            <a:r>
              <a:rPr lang="en-US" i="1" dirty="0"/>
              <a:t>Frontline </a:t>
            </a:r>
            <a:r>
              <a:rPr lang="en-US" i="1" dirty="0" err="1"/>
              <a:t>Digitisation</a:t>
            </a:r>
            <a:r>
              <a:rPr lang="en-US" i="1" dirty="0"/>
              <a:t> </a:t>
            </a:r>
            <a:r>
              <a:rPr lang="en-US" i="1" dirty="0" err="1"/>
              <a:t>Programme</a:t>
            </a:r>
            <a:r>
              <a:rPr lang="en-US" dirty="0"/>
              <a:t>. London: NHS England. Available at: </a:t>
            </a:r>
            <a:r>
              <a:rPr lang="en-US" dirty="0">
                <a:hlinkClick r:id="rId9"/>
              </a:rPr>
              <a:t>https://www.england.nhs.uk/digitaltechnology/connecting-care/frontline-digitisation</a:t>
            </a:r>
            <a:r>
              <a:rPr lang="en-US" dirty="0"/>
              <a:t> (Accessed: 9 July 2026).</a:t>
            </a:r>
          </a:p>
          <a:p>
            <a:r>
              <a:rPr lang="en-US" dirty="0"/>
              <a:t>Organisation for Economic Co-operation and Development (OECD) (2023) </a:t>
            </a:r>
            <a:r>
              <a:rPr lang="en-US" i="1" dirty="0"/>
              <a:t>Health at a Glance 2023: OECD Indicators</a:t>
            </a:r>
            <a:r>
              <a:rPr lang="en-US" dirty="0"/>
              <a:t>. Paris: OECD Publishing. Available at: </a:t>
            </a:r>
            <a:r>
              <a:rPr lang="en-US" dirty="0">
                <a:hlinkClick r:id="rId10"/>
              </a:rPr>
              <a:t>https://www.oecd.org/health/health-at-a-glance</a:t>
            </a:r>
            <a:r>
              <a:rPr lang="en-US" dirty="0"/>
              <a:t> (Accessed: 9 July 2026).</a:t>
            </a:r>
          </a:p>
          <a:p>
            <a:r>
              <a:rPr lang="en-US" dirty="0"/>
              <a:t>The King's Fund (2022) </a:t>
            </a:r>
            <a:r>
              <a:rPr lang="en-US" i="1" dirty="0"/>
              <a:t>Digital change in health and social care</a:t>
            </a:r>
            <a:r>
              <a:rPr lang="en-US" dirty="0"/>
              <a:t>. London: The King's Fund. Available at: </a:t>
            </a:r>
            <a:r>
              <a:rPr lang="en-US" dirty="0">
                <a:hlinkClick r:id="rId11"/>
              </a:rPr>
              <a:t>https://www.kingsfund.org.uk</a:t>
            </a:r>
            <a:r>
              <a:rPr lang="en-US" dirty="0"/>
              <a:t> (Accessed: 9 July 2026).</a:t>
            </a:r>
          </a:p>
          <a:p>
            <a:r>
              <a:rPr lang="en-US" dirty="0" err="1"/>
              <a:t>Topol</a:t>
            </a:r>
            <a:r>
              <a:rPr lang="en-US" dirty="0"/>
              <a:t>, E. (2019) </a:t>
            </a:r>
            <a:r>
              <a:rPr lang="en-US" i="1" dirty="0"/>
              <a:t>The </a:t>
            </a:r>
            <a:r>
              <a:rPr lang="en-US" i="1" dirty="0" err="1"/>
              <a:t>Topol</a:t>
            </a:r>
            <a:r>
              <a:rPr lang="en-US" i="1" dirty="0"/>
              <a:t> Review: Preparing the healthcare workforce to deliver the digital future</a:t>
            </a:r>
            <a:r>
              <a:rPr lang="en-US" dirty="0"/>
              <a:t>. London: Health Education England. Available at: </a:t>
            </a:r>
            <a:r>
              <a:rPr lang="en-US" dirty="0">
                <a:hlinkClick r:id="rId12"/>
              </a:rPr>
              <a:t>https://topol.hee.nhs.uk</a:t>
            </a:r>
            <a:r>
              <a:rPr lang="en-US" dirty="0"/>
              <a:t> (Accessed: 9 July 2026).</a:t>
            </a:r>
          </a:p>
          <a:p>
            <a:r>
              <a:rPr lang="en-US" dirty="0"/>
              <a:t>World Health Organization (2021) </a:t>
            </a:r>
            <a:r>
              <a:rPr lang="en-US" i="1" dirty="0"/>
              <a:t>Global strategy on digital health 2020–2025</a:t>
            </a:r>
            <a:r>
              <a:rPr lang="en-US" dirty="0"/>
              <a:t>. Geneva: World Health Organization. Available at: </a:t>
            </a:r>
            <a:r>
              <a:rPr lang="en-US" dirty="0">
                <a:hlinkClick r:id="rId13"/>
              </a:rPr>
              <a:t>https://www.who.int/publications/i/item/9789240020924</a:t>
            </a:r>
            <a:r>
              <a:rPr lang="en-US" dirty="0"/>
              <a:t> (Accessed: 9 July 2026).</a:t>
            </a:r>
          </a:p>
        </p:txBody>
      </p:sp>
      <p:sp>
        <p:nvSpPr>
          <p:cNvPr id="4" name="Slide Number Placeholder 3"/>
          <p:cNvSpPr>
            <a:spLocks noGrp="1"/>
          </p:cNvSpPr>
          <p:nvPr>
            <p:ph type="sldNum" sz="quarter" idx="10"/>
          </p:nvPr>
        </p:nvSpPr>
        <p:spPr/>
        <p:txBody>
          <a:bodyPr/>
          <a:lstStyle/>
          <a:p>
            <a:fld id="{34492EF2-6A91-4F45-8782-3D2E5B264D8F}" type="slidenum">
              <a:rPr lang="en-GB" smtClean="0"/>
              <a:t>9</a:t>
            </a:fld>
            <a:endParaRPr lang="en-GB"/>
          </a:p>
        </p:txBody>
      </p:sp>
    </p:spTree>
    <p:extLst>
      <p:ext uri="{BB962C8B-B14F-4D97-AF65-F5344CB8AC3E}">
        <p14:creationId xmlns:p14="http://schemas.microsoft.com/office/powerpoint/2010/main" val="2393128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50C18A8-CA50-4476-9543-0BFB505B85BB}" type="datetimeFigureOut">
              <a:rPr lang="en-GB" smtClean="0"/>
              <a:t>01/08/2026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2960881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0C18A8-CA50-4476-9543-0BFB505B85BB}" type="datetimeFigureOut">
              <a:rPr lang="en-GB" smtClean="0"/>
              <a:t>01/08/2026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2087158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0C18A8-CA50-4476-9543-0BFB505B85BB}" type="datetimeFigureOut">
              <a:rPr lang="en-GB" smtClean="0"/>
              <a:t>01/08/2026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519028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50C18A8-CA50-4476-9543-0BFB505B85BB}" type="datetimeFigureOut">
              <a:rPr lang="en-GB" smtClean="0"/>
              <a:t>01/08/2026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1664502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50C18A8-CA50-4476-9543-0BFB505B85BB}" type="datetimeFigureOut">
              <a:rPr lang="en-GB" smtClean="0"/>
              <a:t>01/08/2026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3899255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50C18A8-CA50-4476-9543-0BFB505B85BB}" type="datetimeFigureOut">
              <a:rPr lang="en-GB" smtClean="0"/>
              <a:t>01/08/2026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4114800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0C18A8-CA50-4476-9543-0BFB505B85BB}" type="datetimeFigureOut">
              <a:rPr lang="en-GB" smtClean="0"/>
              <a:t>01/08/2026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4169320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0C18A8-CA50-4476-9543-0BFB505B85BB}" type="datetimeFigureOut">
              <a:rPr lang="en-GB" smtClean="0"/>
              <a:t>01/08/2026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447137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0C18A8-CA50-4476-9543-0BFB505B85BB}" type="datetimeFigureOut">
              <a:rPr lang="en-GB" smtClean="0"/>
              <a:t>01/08/2026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219251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0C18A8-CA50-4476-9543-0BFB505B85BB}" type="datetimeFigureOut">
              <a:rPr lang="en-GB" smtClean="0"/>
              <a:t>01/08/2026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924201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0C18A8-CA50-4476-9543-0BFB505B85BB}" type="datetimeFigureOut">
              <a:rPr lang="en-GB" smtClean="0"/>
              <a:t>01/08/2026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674A5E-AF59-48FF-AF97-A7BE4A2B6D61}" type="slidenum">
              <a:rPr lang="en-GB" smtClean="0"/>
              <a:t>‹#›</a:t>
            </a:fld>
            <a:endParaRPr lang="en-GB"/>
          </a:p>
        </p:txBody>
      </p:sp>
    </p:spTree>
    <p:extLst>
      <p:ext uri="{BB962C8B-B14F-4D97-AF65-F5344CB8AC3E}">
        <p14:creationId xmlns:p14="http://schemas.microsoft.com/office/powerpoint/2010/main" val="1191135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0C18A8-CA50-4476-9543-0BFB505B85BB}" type="datetimeFigureOut">
              <a:rPr lang="en-GB" smtClean="0"/>
              <a:t>01/08/2026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674A5E-AF59-48FF-AF97-A7BE4A2B6D61}" type="slidenum">
              <a:rPr lang="en-GB" smtClean="0"/>
              <a:t>‹#›</a:t>
            </a:fld>
            <a:endParaRPr lang="en-GB"/>
          </a:p>
        </p:txBody>
      </p:sp>
    </p:spTree>
    <p:extLst>
      <p:ext uri="{BB962C8B-B14F-4D97-AF65-F5344CB8AC3E}">
        <p14:creationId xmlns:p14="http://schemas.microsoft.com/office/powerpoint/2010/main" val="9130627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13" Type="http://schemas.openxmlformats.org/officeDocument/2006/relationships/hyperlink" Target="https://www.who.int/publications/i/item/9789240020924" TargetMode="External"/><Relationship Id="rId3" Type="http://schemas.openxmlformats.org/officeDocument/2006/relationships/hyperlink" Target="https://www.gov.uk/government/publications/data-saves-lives-reshaping-health-and-social-care-with-data" TargetMode="External"/><Relationship Id="rId7" Type="http://schemas.openxmlformats.org/officeDocument/2006/relationships/hyperlink" Target="https://www.nice.org.uk/about/what-we-do/our-programmes/evidence-standards-framework-for-digital-health-technologies" TargetMode="External"/><Relationship Id="rId12" Type="http://schemas.openxmlformats.org/officeDocument/2006/relationships/hyperlink" Target="https://topol.hee.nhs.uk/?utm_source=chatgpt.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ncsc.gov.uk/" TargetMode="External"/><Relationship Id="rId11" Type="http://schemas.openxmlformats.org/officeDocument/2006/relationships/hyperlink" Target="https://www.kingsfund.org.uk/" TargetMode="External"/><Relationship Id="rId5" Type="http://schemas.openxmlformats.org/officeDocument/2006/relationships/hyperlink" Target="https://www.health.org.uk/" TargetMode="External"/><Relationship Id="rId10" Type="http://schemas.openxmlformats.org/officeDocument/2006/relationships/hyperlink" Target="https://www.oecd.org/health/health-at-a-glance" TargetMode="External"/><Relationship Id="rId4" Type="http://schemas.openxmlformats.org/officeDocument/2006/relationships/hyperlink" Target="https://www.hee.nhs.uk/" TargetMode="External"/><Relationship Id="rId9" Type="http://schemas.openxmlformats.org/officeDocument/2006/relationships/hyperlink" Target="https://www.england.nhs.uk/digitaltechnology/connecting-care/frontline-digitisation" TargetMode="External"/><Relationship Id="rId1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77780"/>
            <a:ext cx="9144000" cy="1542460"/>
          </a:xfrm>
        </p:spPr>
        <p:txBody>
          <a:bodyPr>
            <a:noAutofit/>
          </a:bodyPr>
          <a:lstStyle/>
          <a:p>
            <a:r>
              <a:rPr lang="en-US" sz="4400" b="1" dirty="0">
                <a:latin typeface="Agency FB" panose="020B0503020202020204" pitchFamily="34" charset="0"/>
              </a:rPr>
              <a:t>Electronic Health Records (EHRs)</a:t>
            </a:r>
            <a:br>
              <a:rPr lang="en-US" sz="4400" b="1" dirty="0">
                <a:latin typeface="Agency FB" panose="020B0503020202020204" pitchFamily="34" charset="0"/>
              </a:rPr>
            </a:br>
            <a:r>
              <a:rPr lang="en-US" sz="4400" b="1" dirty="0">
                <a:latin typeface="Agency FB" panose="020B0503020202020204" pitchFamily="34" charset="0"/>
              </a:rPr>
              <a:t>A Critical Evaluation of Digital Transformation within UK Health and Social Care</a:t>
            </a:r>
            <a:endParaRPr lang="en-GB" sz="4400" b="1" dirty="0">
              <a:latin typeface="Agency FB" panose="020B0503020202020204" pitchFamily="34" charset="0"/>
            </a:endParaRPr>
          </a:p>
        </p:txBody>
      </p:sp>
      <p:sp>
        <p:nvSpPr>
          <p:cNvPr id="3" name="Subtitle 2"/>
          <p:cNvSpPr>
            <a:spLocks noGrp="1"/>
          </p:cNvSpPr>
          <p:nvPr>
            <p:ph type="subTitle" idx="1"/>
          </p:nvPr>
        </p:nvSpPr>
        <p:spPr>
          <a:xfrm>
            <a:off x="1524000" y="4508012"/>
            <a:ext cx="9144000" cy="2247865"/>
          </a:xfrm>
        </p:spPr>
        <p:txBody>
          <a:bodyPr>
            <a:normAutofit/>
          </a:bodyPr>
          <a:lstStyle/>
          <a:p>
            <a:r>
              <a:rPr lang="en-US" b="1" dirty="0">
                <a:latin typeface="Agency FB" panose="020B0503020202020204" pitchFamily="34" charset="0"/>
              </a:rPr>
              <a:t>Module: BMHP6026 – Digital Transformation in the Health and Care Professions</a:t>
            </a:r>
          </a:p>
          <a:p>
            <a:r>
              <a:rPr lang="en-US" b="1" dirty="0">
                <a:latin typeface="Agency FB" panose="020B0503020202020204" pitchFamily="34" charset="0"/>
              </a:rPr>
              <a:t>Student ID: 2336792</a:t>
            </a:r>
          </a:p>
          <a:p>
            <a:r>
              <a:rPr lang="en-US" b="1" dirty="0">
                <a:latin typeface="Agency FB" panose="020B0503020202020204" pitchFamily="34" charset="0"/>
              </a:rPr>
              <a:t>Lecturer Name: Ping Wu</a:t>
            </a:r>
          </a:p>
          <a:p>
            <a:r>
              <a:rPr lang="en-US" b="1" dirty="0">
                <a:latin typeface="Agency FB" panose="020B0503020202020204" pitchFamily="34" charset="0"/>
              </a:rPr>
              <a:t>Student Name: Elisabete Nobrega</a:t>
            </a:r>
          </a:p>
        </p:txBody>
      </p:sp>
      <p:pic>
        <p:nvPicPr>
          <p:cNvPr id="5" name="Picture 4"/>
          <p:cNvPicPr>
            <a:picLocks noChangeAspect="1"/>
          </p:cNvPicPr>
          <p:nvPr/>
        </p:nvPicPr>
        <p:blipFill>
          <a:blip r:embed="rId3"/>
          <a:stretch>
            <a:fillRect/>
          </a:stretch>
        </p:blipFill>
        <p:spPr>
          <a:xfrm>
            <a:off x="10120762" y="102124"/>
            <a:ext cx="1930499" cy="749339"/>
          </a:xfrm>
          <a:prstGeom prst="rect">
            <a:avLst/>
          </a:prstGeom>
        </p:spPr>
      </p:pic>
      <p:pic>
        <p:nvPicPr>
          <p:cNvPr id="6" name="Picture 5"/>
          <p:cNvPicPr>
            <a:picLocks noChangeAspect="1"/>
          </p:cNvPicPr>
          <p:nvPr/>
        </p:nvPicPr>
        <p:blipFill>
          <a:blip r:embed="rId4"/>
          <a:stretch>
            <a:fillRect/>
          </a:stretch>
        </p:blipFill>
        <p:spPr>
          <a:xfrm>
            <a:off x="3581271" y="2036360"/>
            <a:ext cx="5029458" cy="2355532"/>
          </a:xfrm>
          <a:prstGeom prst="rect">
            <a:avLst/>
          </a:prstGeom>
        </p:spPr>
      </p:pic>
    </p:spTree>
    <p:extLst>
      <p:ext uri="{BB962C8B-B14F-4D97-AF65-F5344CB8AC3E}">
        <p14:creationId xmlns:p14="http://schemas.microsoft.com/office/powerpoint/2010/main" val="31301843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8999"/>
            <a:ext cx="10515600" cy="1325563"/>
          </a:xfrm>
        </p:spPr>
        <p:txBody>
          <a:bodyPr>
            <a:normAutofit/>
          </a:bodyPr>
          <a:lstStyle/>
          <a:p>
            <a:r>
              <a:rPr lang="en-GB" b="1" dirty="0">
                <a:latin typeface="Agency FB" panose="020B0503020202020204" pitchFamily="34" charset="0"/>
              </a:rPr>
              <a:t>Introduction</a:t>
            </a:r>
            <a:endParaRPr lang="en-GB" sz="4800" b="1" dirty="0">
              <a:latin typeface="Agency FB" panose="020B0503020202020204" pitchFamily="34" charset="0"/>
            </a:endParaRPr>
          </a:p>
        </p:txBody>
      </p:sp>
      <p:sp>
        <p:nvSpPr>
          <p:cNvPr id="3" name="Content Placeholder 2"/>
          <p:cNvSpPr>
            <a:spLocks noGrp="1"/>
          </p:cNvSpPr>
          <p:nvPr>
            <p:ph idx="1"/>
          </p:nvPr>
        </p:nvSpPr>
        <p:spPr>
          <a:xfrm>
            <a:off x="838200" y="1825625"/>
            <a:ext cx="6555377" cy="2341426"/>
          </a:xfrm>
        </p:spPr>
        <p:txBody>
          <a:bodyPr>
            <a:normAutofit lnSpcReduction="10000"/>
          </a:bodyPr>
          <a:lstStyle/>
          <a:p>
            <a:pPr lvl="0">
              <a:buFont typeface="Wingdings" panose="05000000000000000000" pitchFamily="2" charset="2"/>
              <a:buChar char="v"/>
            </a:pPr>
            <a:r>
              <a:rPr lang="en-GB" b="1" dirty="0">
                <a:latin typeface="Agency FB" panose="020B0503020202020204" pitchFamily="34" charset="0"/>
              </a:rPr>
              <a:t>What are Electronic Health Records (EHRs)? </a:t>
            </a:r>
          </a:p>
          <a:p>
            <a:pPr lvl="0">
              <a:buFont typeface="Wingdings" panose="05000000000000000000" pitchFamily="2" charset="2"/>
              <a:buChar char="v"/>
            </a:pPr>
            <a:r>
              <a:rPr lang="en-GB" b="1" dirty="0">
                <a:latin typeface="Agency FB" panose="020B0503020202020204" pitchFamily="34" charset="0"/>
              </a:rPr>
              <a:t>Secure digital patient information</a:t>
            </a:r>
          </a:p>
          <a:p>
            <a:pPr lvl="0">
              <a:buFont typeface="Wingdings" panose="05000000000000000000" pitchFamily="2" charset="2"/>
              <a:buChar char="v"/>
            </a:pPr>
            <a:r>
              <a:rPr lang="en-GB" b="1" dirty="0">
                <a:latin typeface="Agency FB" panose="020B0503020202020204" pitchFamily="34" charset="0"/>
              </a:rPr>
              <a:t>Part of NHS digital transformation</a:t>
            </a:r>
          </a:p>
          <a:p>
            <a:pPr lvl="0">
              <a:buFont typeface="Wingdings" panose="05000000000000000000" pitchFamily="2" charset="2"/>
              <a:buChar char="v"/>
            </a:pPr>
            <a:r>
              <a:rPr lang="en-GB" b="1" dirty="0">
                <a:latin typeface="Agency FB" panose="020B0503020202020204" pitchFamily="34" charset="0"/>
              </a:rPr>
              <a:t>Aim of the presentation</a:t>
            </a:r>
          </a:p>
          <a:p>
            <a:pPr lvl="0">
              <a:buFont typeface="Wingdings" panose="05000000000000000000" pitchFamily="2" charset="2"/>
              <a:buChar char="v"/>
            </a:pPr>
            <a:r>
              <a:rPr lang="en-GB" b="1" dirty="0">
                <a:latin typeface="Agency FB" panose="020B0503020202020204" pitchFamily="34" charset="0"/>
              </a:rPr>
              <a:t>Key areas of evaluation</a:t>
            </a:r>
          </a:p>
        </p:txBody>
      </p:sp>
      <p:pic>
        <p:nvPicPr>
          <p:cNvPr id="4" name="Picture 3"/>
          <p:cNvPicPr>
            <a:picLocks noChangeAspect="1"/>
          </p:cNvPicPr>
          <p:nvPr/>
        </p:nvPicPr>
        <p:blipFill>
          <a:blip r:embed="rId3"/>
          <a:stretch>
            <a:fillRect/>
          </a:stretch>
        </p:blipFill>
        <p:spPr>
          <a:xfrm>
            <a:off x="10146888" y="177936"/>
            <a:ext cx="1930499" cy="749339"/>
          </a:xfrm>
          <a:prstGeom prst="rect">
            <a:avLst/>
          </a:prstGeom>
        </p:spPr>
      </p:pic>
      <p:pic>
        <p:nvPicPr>
          <p:cNvPr id="5" name="Picture 4"/>
          <p:cNvPicPr>
            <a:picLocks noChangeAspect="1"/>
          </p:cNvPicPr>
          <p:nvPr/>
        </p:nvPicPr>
        <p:blipFill>
          <a:blip r:embed="rId4"/>
          <a:stretch>
            <a:fillRect/>
          </a:stretch>
        </p:blipFill>
        <p:spPr>
          <a:xfrm>
            <a:off x="838200" y="4544583"/>
            <a:ext cx="3064486" cy="1438206"/>
          </a:xfrm>
          <a:prstGeom prst="rect">
            <a:avLst/>
          </a:prstGeom>
        </p:spPr>
      </p:pic>
      <p:pic>
        <p:nvPicPr>
          <p:cNvPr id="6" name="Picture 5"/>
          <p:cNvPicPr>
            <a:picLocks noChangeAspect="1"/>
          </p:cNvPicPr>
          <p:nvPr/>
        </p:nvPicPr>
        <p:blipFill>
          <a:blip r:embed="rId5"/>
          <a:stretch>
            <a:fillRect/>
          </a:stretch>
        </p:blipFill>
        <p:spPr>
          <a:xfrm>
            <a:off x="5323535" y="4545396"/>
            <a:ext cx="3571545" cy="1438206"/>
          </a:xfrm>
          <a:prstGeom prst="rect">
            <a:avLst/>
          </a:prstGeom>
        </p:spPr>
      </p:pic>
      <p:pic>
        <p:nvPicPr>
          <p:cNvPr id="7" name="Picture 6"/>
          <p:cNvPicPr>
            <a:picLocks noChangeAspect="1"/>
          </p:cNvPicPr>
          <p:nvPr/>
        </p:nvPicPr>
        <p:blipFill>
          <a:blip r:embed="rId6"/>
          <a:stretch>
            <a:fillRect/>
          </a:stretch>
        </p:blipFill>
        <p:spPr>
          <a:xfrm>
            <a:off x="7680959" y="1664562"/>
            <a:ext cx="3238259" cy="2222570"/>
          </a:xfrm>
          <a:prstGeom prst="rect">
            <a:avLst/>
          </a:prstGeom>
        </p:spPr>
      </p:pic>
    </p:spTree>
    <p:extLst>
      <p:ext uri="{BB962C8B-B14F-4D97-AF65-F5344CB8AC3E}">
        <p14:creationId xmlns:p14="http://schemas.microsoft.com/office/powerpoint/2010/main" val="3247675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8999"/>
            <a:ext cx="10515600" cy="1325563"/>
          </a:xfrm>
        </p:spPr>
        <p:txBody>
          <a:bodyPr/>
          <a:lstStyle/>
          <a:p>
            <a:r>
              <a:rPr lang="en-GB" b="1" dirty="0">
                <a:latin typeface="Agency FB" panose="020B0503020202020204" pitchFamily="34" charset="0"/>
              </a:rPr>
              <a:t>Electronic Health Records in the NHS</a:t>
            </a:r>
          </a:p>
        </p:txBody>
      </p:sp>
      <p:sp>
        <p:nvSpPr>
          <p:cNvPr id="3" name="Content Placeholder 2"/>
          <p:cNvSpPr>
            <a:spLocks noGrp="1"/>
          </p:cNvSpPr>
          <p:nvPr>
            <p:ph idx="1"/>
          </p:nvPr>
        </p:nvSpPr>
        <p:spPr>
          <a:xfrm>
            <a:off x="3464923" y="1664562"/>
            <a:ext cx="5262154" cy="2824752"/>
          </a:xfrm>
        </p:spPr>
        <p:txBody>
          <a:bodyPr/>
          <a:lstStyle/>
          <a:p>
            <a:pPr lvl="0">
              <a:buFont typeface="Wingdings" panose="05000000000000000000" pitchFamily="2" charset="2"/>
              <a:buChar char="v"/>
            </a:pPr>
            <a:r>
              <a:rPr lang="en-GB" b="1" dirty="0">
                <a:latin typeface="Agency FB" panose="020B0503020202020204" pitchFamily="34" charset="0"/>
              </a:rPr>
              <a:t>Replace paper records </a:t>
            </a:r>
          </a:p>
          <a:p>
            <a:pPr lvl="0">
              <a:buFont typeface="Wingdings" panose="05000000000000000000" pitchFamily="2" charset="2"/>
              <a:buChar char="v"/>
            </a:pPr>
            <a:r>
              <a:rPr lang="en-GB" b="1" dirty="0">
                <a:latin typeface="Agency FB" panose="020B0503020202020204" pitchFamily="34" charset="0"/>
              </a:rPr>
              <a:t>NHS Long Term Plan </a:t>
            </a:r>
          </a:p>
          <a:p>
            <a:pPr lvl="0">
              <a:buFont typeface="Wingdings" panose="05000000000000000000" pitchFamily="2" charset="2"/>
              <a:buChar char="v"/>
            </a:pPr>
            <a:r>
              <a:rPr lang="en-GB" b="1" dirty="0">
                <a:latin typeface="Agency FB" panose="020B0503020202020204" pitchFamily="34" charset="0"/>
              </a:rPr>
              <a:t>Frontline Digitisation Program </a:t>
            </a:r>
          </a:p>
          <a:p>
            <a:pPr lvl="0">
              <a:buFont typeface="Wingdings" panose="05000000000000000000" pitchFamily="2" charset="2"/>
              <a:buChar char="v"/>
            </a:pPr>
            <a:r>
              <a:rPr lang="en-GB" b="1" dirty="0">
                <a:latin typeface="Agency FB" panose="020B0503020202020204" pitchFamily="34" charset="0"/>
              </a:rPr>
              <a:t>Better information sharing </a:t>
            </a:r>
          </a:p>
          <a:p>
            <a:pPr>
              <a:buFont typeface="Wingdings" panose="05000000000000000000" pitchFamily="2" charset="2"/>
              <a:buChar char="v"/>
            </a:pPr>
            <a:r>
              <a:rPr lang="en-GB" b="1" dirty="0">
                <a:latin typeface="Agency FB" panose="020B0503020202020204" pitchFamily="34" charset="0"/>
              </a:rPr>
              <a:t>Integrated healthcare </a:t>
            </a:r>
          </a:p>
        </p:txBody>
      </p:sp>
      <p:pic>
        <p:nvPicPr>
          <p:cNvPr id="4" name="Picture 3"/>
          <p:cNvPicPr>
            <a:picLocks noChangeAspect="1"/>
          </p:cNvPicPr>
          <p:nvPr/>
        </p:nvPicPr>
        <p:blipFill>
          <a:blip r:embed="rId3"/>
          <a:stretch>
            <a:fillRect/>
          </a:stretch>
        </p:blipFill>
        <p:spPr>
          <a:xfrm>
            <a:off x="10146888" y="177936"/>
            <a:ext cx="1930499" cy="749339"/>
          </a:xfrm>
          <a:prstGeom prst="rect">
            <a:avLst/>
          </a:prstGeom>
        </p:spPr>
      </p:pic>
      <p:pic>
        <p:nvPicPr>
          <p:cNvPr id="5" name="Picture 4"/>
          <p:cNvPicPr>
            <a:picLocks noChangeAspect="1"/>
          </p:cNvPicPr>
          <p:nvPr/>
        </p:nvPicPr>
        <p:blipFill>
          <a:blip r:embed="rId4"/>
          <a:stretch>
            <a:fillRect/>
          </a:stretch>
        </p:blipFill>
        <p:spPr>
          <a:xfrm>
            <a:off x="564099" y="1825625"/>
            <a:ext cx="2353064" cy="2014855"/>
          </a:xfrm>
          <a:prstGeom prst="rect">
            <a:avLst/>
          </a:prstGeom>
        </p:spPr>
      </p:pic>
      <p:pic>
        <p:nvPicPr>
          <p:cNvPr id="6" name="Picture 5"/>
          <p:cNvPicPr>
            <a:picLocks noChangeAspect="1"/>
          </p:cNvPicPr>
          <p:nvPr/>
        </p:nvPicPr>
        <p:blipFill>
          <a:blip r:embed="rId5"/>
          <a:stretch>
            <a:fillRect/>
          </a:stretch>
        </p:blipFill>
        <p:spPr>
          <a:xfrm>
            <a:off x="8543692" y="1825625"/>
            <a:ext cx="3417461" cy="2014855"/>
          </a:xfrm>
          <a:prstGeom prst="rect">
            <a:avLst/>
          </a:prstGeom>
        </p:spPr>
      </p:pic>
      <p:pic>
        <p:nvPicPr>
          <p:cNvPr id="7" name="Picture 6"/>
          <p:cNvPicPr>
            <a:picLocks noChangeAspect="1"/>
          </p:cNvPicPr>
          <p:nvPr/>
        </p:nvPicPr>
        <p:blipFill>
          <a:blip r:embed="rId6"/>
          <a:stretch>
            <a:fillRect/>
          </a:stretch>
        </p:blipFill>
        <p:spPr>
          <a:xfrm>
            <a:off x="3934119" y="4383518"/>
            <a:ext cx="4323762" cy="2160973"/>
          </a:xfrm>
          <a:prstGeom prst="rect">
            <a:avLst/>
          </a:prstGeom>
        </p:spPr>
      </p:pic>
    </p:spTree>
    <p:extLst>
      <p:ext uri="{BB962C8B-B14F-4D97-AF65-F5344CB8AC3E}">
        <p14:creationId xmlns:p14="http://schemas.microsoft.com/office/powerpoint/2010/main" val="711580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8999"/>
            <a:ext cx="10515600" cy="1325563"/>
          </a:xfrm>
        </p:spPr>
        <p:txBody>
          <a:bodyPr/>
          <a:lstStyle/>
          <a:p>
            <a:r>
              <a:rPr lang="en-GB" b="1" dirty="0">
                <a:latin typeface="Agency FB" panose="020B0503020202020204" pitchFamily="34" charset="0"/>
              </a:rPr>
              <a:t>Faster access to records</a:t>
            </a:r>
          </a:p>
        </p:txBody>
      </p:sp>
      <p:sp>
        <p:nvSpPr>
          <p:cNvPr id="3" name="Content Placeholder 2"/>
          <p:cNvSpPr>
            <a:spLocks noGrp="1"/>
          </p:cNvSpPr>
          <p:nvPr>
            <p:ph idx="1"/>
          </p:nvPr>
        </p:nvSpPr>
        <p:spPr>
          <a:xfrm>
            <a:off x="838200" y="1825625"/>
            <a:ext cx="4112623" cy="3177449"/>
          </a:xfrm>
        </p:spPr>
        <p:txBody>
          <a:bodyPr/>
          <a:lstStyle/>
          <a:p>
            <a:pPr lvl="0">
              <a:buFont typeface="Wingdings" panose="05000000000000000000" pitchFamily="2" charset="2"/>
              <a:buChar char="v"/>
            </a:pPr>
            <a:r>
              <a:rPr lang="en-GB" b="1" dirty="0">
                <a:latin typeface="Agency FB" panose="020B0503020202020204" pitchFamily="34" charset="0"/>
              </a:rPr>
              <a:t>Better communication </a:t>
            </a:r>
          </a:p>
          <a:p>
            <a:pPr lvl="0">
              <a:buFont typeface="Wingdings" panose="05000000000000000000" pitchFamily="2" charset="2"/>
              <a:buChar char="v"/>
            </a:pPr>
            <a:r>
              <a:rPr lang="en-GB" b="1" dirty="0">
                <a:latin typeface="Agency FB" panose="020B0503020202020204" pitchFamily="34" charset="0"/>
              </a:rPr>
              <a:t>Improved teamwork </a:t>
            </a:r>
          </a:p>
          <a:p>
            <a:pPr lvl="0">
              <a:buFont typeface="Wingdings" panose="05000000000000000000" pitchFamily="2" charset="2"/>
              <a:buChar char="v"/>
            </a:pPr>
            <a:r>
              <a:rPr lang="en-GB" b="1" dirty="0">
                <a:latin typeface="Agency FB" panose="020B0503020202020204" pitchFamily="34" charset="0"/>
              </a:rPr>
              <a:t>Better clinical decisions </a:t>
            </a:r>
          </a:p>
          <a:p>
            <a:pPr>
              <a:buFont typeface="Wingdings" panose="05000000000000000000" pitchFamily="2" charset="2"/>
              <a:buChar char="v"/>
            </a:pPr>
            <a:r>
              <a:rPr lang="en-GB" b="1" dirty="0">
                <a:latin typeface="Agency FB" panose="020B0503020202020204" pitchFamily="34" charset="0"/>
              </a:rPr>
              <a:t>Increased patient safety </a:t>
            </a:r>
          </a:p>
        </p:txBody>
      </p:sp>
      <p:pic>
        <p:nvPicPr>
          <p:cNvPr id="4" name="Picture 3"/>
          <p:cNvPicPr>
            <a:picLocks noChangeAspect="1"/>
          </p:cNvPicPr>
          <p:nvPr/>
        </p:nvPicPr>
        <p:blipFill>
          <a:blip r:embed="rId3"/>
          <a:stretch>
            <a:fillRect/>
          </a:stretch>
        </p:blipFill>
        <p:spPr>
          <a:xfrm>
            <a:off x="10146888" y="177936"/>
            <a:ext cx="1930499" cy="749339"/>
          </a:xfrm>
          <a:prstGeom prst="rect">
            <a:avLst/>
          </a:prstGeom>
        </p:spPr>
      </p:pic>
      <p:pic>
        <p:nvPicPr>
          <p:cNvPr id="5" name="Picture 4"/>
          <p:cNvPicPr>
            <a:picLocks noChangeAspect="1"/>
          </p:cNvPicPr>
          <p:nvPr/>
        </p:nvPicPr>
        <p:blipFill>
          <a:blip r:embed="rId4"/>
          <a:stretch>
            <a:fillRect/>
          </a:stretch>
        </p:blipFill>
        <p:spPr>
          <a:xfrm>
            <a:off x="1031186" y="4283325"/>
            <a:ext cx="3631963" cy="1439497"/>
          </a:xfrm>
          <a:prstGeom prst="rect">
            <a:avLst/>
          </a:prstGeom>
        </p:spPr>
      </p:pic>
      <p:pic>
        <p:nvPicPr>
          <p:cNvPr id="6" name="Picture 5"/>
          <p:cNvPicPr>
            <a:picLocks noChangeAspect="1"/>
          </p:cNvPicPr>
          <p:nvPr/>
        </p:nvPicPr>
        <p:blipFill>
          <a:blip r:embed="rId5"/>
          <a:stretch>
            <a:fillRect/>
          </a:stretch>
        </p:blipFill>
        <p:spPr>
          <a:xfrm>
            <a:off x="6048158" y="1664562"/>
            <a:ext cx="3640118" cy="2140122"/>
          </a:xfrm>
          <a:prstGeom prst="rect">
            <a:avLst/>
          </a:prstGeom>
        </p:spPr>
      </p:pic>
      <p:pic>
        <p:nvPicPr>
          <p:cNvPr id="7" name="Picture 6"/>
          <p:cNvPicPr>
            <a:picLocks noChangeAspect="1"/>
          </p:cNvPicPr>
          <p:nvPr/>
        </p:nvPicPr>
        <p:blipFill>
          <a:blip r:embed="rId6"/>
          <a:stretch>
            <a:fillRect/>
          </a:stretch>
        </p:blipFill>
        <p:spPr>
          <a:xfrm>
            <a:off x="6387736" y="3891372"/>
            <a:ext cx="2960962" cy="2477750"/>
          </a:xfrm>
          <a:prstGeom prst="rect">
            <a:avLst/>
          </a:prstGeom>
        </p:spPr>
      </p:pic>
    </p:spTree>
    <p:extLst>
      <p:ext uri="{BB962C8B-B14F-4D97-AF65-F5344CB8AC3E}">
        <p14:creationId xmlns:p14="http://schemas.microsoft.com/office/powerpoint/2010/main" val="3442986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8999"/>
            <a:ext cx="10515600" cy="1325563"/>
          </a:xfrm>
        </p:spPr>
        <p:txBody>
          <a:bodyPr/>
          <a:lstStyle/>
          <a:p>
            <a:r>
              <a:rPr lang="en-GB" b="1" dirty="0">
                <a:latin typeface="Agency FB" panose="020B0503020202020204" pitchFamily="34" charset="0"/>
              </a:rPr>
              <a:t>Impact on Healthcare</a:t>
            </a:r>
          </a:p>
        </p:txBody>
      </p:sp>
      <p:sp>
        <p:nvSpPr>
          <p:cNvPr id="3" name="Content Placeholder 2"/>
          <p:cNvSpPr>
            <a:spLocks noGrp="1"/>
          </p:cNvSpPr>
          <p:nvPr>
            <p:ph idx="1"/>
          </p:nvPr>
        </p:nvSpPr>
        <p:spPr>
          <a:xfrm>
            <a:off x="7067006" y="1825625"/>
            <a:ext cx="4286794" cy="2615746"/>
          </a:xfrm>
        </p:spPr>
        <p:txBody>
          <a:bodyPr/>
          <a:lstStyle/>
          <a:p>
            <a:pPr lvl="0">
              <a:buFont typeface="Wingdings" panose="05000000000000000000" pitchFamily="2" charset="2"/>
              <a:buChar char="v"/>
            </a:pPr>
            <a:r>
              <a:rPr lang="en-GB" b="1" dirty="0">
                <a:latin typeface="Agency FB" panose="020B0503020202020204" pitchFamily="34" charset="0"/>
              </a:rPr>
              <a:t>Workforce</a:t>
            </a:r>
          </a:p>
          <a:p>
            <a:pPr lvl="0">
              <a:buFont typeface="Wingdings" panose="05000000000000000000" pitchFamily="2" charset="2"/>
              <a:buChar char="v"/>
            </a:pPr>
            <a:r>
              <a:rPr lang="en-GB" b="1" dirty="0">
                <a:latin typeface="Agency FB" panose="020B0503020202020204" pitchFamily="34" charset="0"/>
              </a:rPr>
              <a:t>Service delivery</a:t>
            </a:r>
          </a:p>
          <a:p>
            <a:pPr lvl="0">
              <a:buFont typeface="Wingdings" panose="05000000000000000000" pitchFamily="2" charset="2"/>
              <a:buChar char="v"/>
            </a:pPr>
            <a:r>
              <a:rPr lang="en-GB" b="1" dirty="0">
                <a:latin typeface="Agency FB" panose="020B0503020202020204" pitchFamily="34" charset="0"/>
              </a:rPr>
              <a:t>Patients</a:t>
            </a:r>
          </a:p>
          <a:p>
            <a:pPr lvl="0">
              <a:buFont typeface="Wingdings" panose="05000000000000000000" pitchFamily="2" charset="2"/>
              <a:buChar char="v"/>
            </a:pPr>
            <a:r>
              <a:rPr lang="en-GB" b="1" dirty="0">
                <a:latin typeface="Agency FB" panose="020B0503020202020204" pitchFamily="34" charset="0"/>
              </a:rPr>
              <a:t>Communities</a:t>
            </a:r>
          </a:p>
          <a:p>
            <a:pPr lvl="0">
              <a:buFont typeface="Wingdings" panose="05000000000000000000" pitchFamily="2" charset="2"/>
              <a:buChar char="v"/>
            </a:pPr>
            <a:r>
              <a:rPr lang="en-GB" b="1" dirty="0">
                <a:latin typeface="Agency FB" panose="020B0503020202020204" pitchFamily="34" charset="0"/>
              </a:rPr>
              <a:t>Better quality of care</a:t>
            </a:r>
          </a:p>
        </p:txBody>
      </p:sp>
      <p:pic>
        <p:nvPicPr>
          <p:cNvPr id="4" name="Picture 3"/>
          <p:cNvPicPr>
            <a:picLocks noChangeAspect="1"/>
          </p:cNvPicPr>
          <p:nvPr/>
        </p:nvPicPr>
        <p:blipFill>
          <a:blip r:embed="rId3"/>
          <a:stretch>
            <a:fillRect/>
          </a:stretch>
        </p:blipFill>
        <p:spPr>
          <a:xfrm>
            <a:off x="10146888" y="177936"/>
            <a:ext cx="1930499" cy="749339"/>
          </a:xfrm>
          <a:prstGeom prst="rect">
            <a:avLst/>
          </a:prstGeom>
        </p:spPr>
      </p:pic>
      <p:pic>
        <p:nvPicPr>
          <p:cNvPr id="5" name="Picture 4"/>
          <p:cNvPicPr>
            <a:picLocks noChangeAspect="1"/>
          </p:cNvPicPr>
          <p:nvPr/>
        </p:nvPicPr>
        <p:blipFill>
          <a:blip r:embed="rId4"/>
          <a:stretch>
            <a:fillRect/>
          </a:stretch>
        </p:blipFill>
        <p:spPr>
          <a:xfrm>
            <a:off x="5617030" y="4549026"/>
            <a:ext cx="4631652" cy="1722713"/>
          </a:xfrm>
          <a:prstGeom prst="rect">
            <a:avLst/>
          </a:prstGeom>
        </p:spPr>
      </p:pic>
      <p:pic>
        <p:nvPicPr>
          <p:cNvPr id="6" name="Picture 5"/>
          <p:cNvPicPr>
            <a:picLocks noChangeAspect="1"/>
          </p:cNvPicPr>
          <p:nvPr/>
        </p:nvPicPr>
        <p:blipFill>
          <a:blip r:embed="rId5"/>
          <a:stretch>
            <a:fillRect/>
          </a:stretch>
        </p:blipFill>
        <p:spPr>
          <a:xfrm>
            <a:off x="492796" y="1825625"/>
            <a:ext cx="2682731" cy="1431335"/>
          </a:xfrm>
          <a:prstGeom prst="rect">
            <a:avLst/>
          </a:prstGeom>
        </p:spPr>
      </p:pic>
      <p:pic>
        <p:nvPicPr>
          <p:cNvPr id="7" name="Picture 6"/>
          <p:cNvPicPr>
            <a:picLocks noChangeAspect="1"/>
          </p:cNvPicPr>
          <p:nvPr/>
        </p:nvPicPr>
        <p:blipFill>
          <a:blip r:embed="rId6"/>
          <a:stretch>
            <a:fillRect/>
          </a:stretch>
        </p:blipFill>
        <p:spPr>
          <a:xfrm>
            <a:off x="492796" y="4114800"/>
            <a:ext cx="3733009" cy="1558222"/>
          </a:xfrm>
          <a:prstGeom prst="rect">
            <a:avLst/>
          </a:prstGeom>
        </p:spPr>
      </p:pic>
      <p:pic>
        <p:nvPicPr>
          <p:cNvPr id="8" name="Picture 7"/>
          <p:cNvPicPr>
            <a:picLocks noChangeAspect="1"/>
          </p:cNvPicPr>
          <p:nvPr/>
        </p:nvPicPr>
        <p:blipFill>
          <a:blip r:embed="rId7"/>
          <a:stretch>
            <a:fillRect/>
          </a:stretch>
        </p:blipFill>
        <p:spPr>
          <a:xfrm>
            <a:off x="3967793" y="1825625"/>
            <a:ext cx="2708477" cy="1688284"/>
          </a:xfrm>
          <a:prstGeom prst="rect">
            <a:avLst/>
          </a:prstGeom>
        </p:spPr>
      </p:pic>
    </p:spTree>
    <p:extLst>
      <p:ext uri="{BB962C8B-B14F-4D97-AF65-F5344CB8AC3E}">
        <p14:creationId xmlns:p14="http://schemas.microsoft.com/office/powerpoint/2010/main" val="4241014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8999"/>
            <a:ext cx="10515600" cy="1325563"/>
          </a:xfrm>
        </p:spPr>
        <p:txBody>
          <a:bodyPr/>
          <a:lstStyle/>
          <a:p>
            <a:r>
              <a:rPr lang="en-GB" b="1" dirty="0">
                <a:latin typeface="Agency FB" panose="020B0503020202020204" pitchFamily="34" charset="0"/>
              </a:rPr>
              <a:t>Challenges of Electronic Health Records</a:t>
            </a:r>
          </a:p>
        </p:txBody>
      </p:sp>
      <p:sp>
        <p:nvSpPr>
          <p:cNvPr id="3" name="Content Placeholder 2"/>
          <p:cNvSpPr>
            <a:spLocks noGrp="1"/>
          </p:cNvSpPr>
          <p:nvPr>
            <p:ph idx="1"/>
          </p:nvPr>
        </p:nvSpPr>
        <p:spPr>
          <a:xfrm>
            <a:off x="838200" y="1825625"/>
            <a:ext cx="3942806" cy="3347266"/>
          </a:xfrm>
        </p:spPr>
        <p:txBody>
          <a:bodyPr/>
          <a:lstStyle/>
          <a:p>
            <a:pPr lvl="0"/>
            <a:r>
              <a:rPr lang="en-GB" b="1" dirty="0">
                <a:latin typeface="Agency FB" panose="020B0503020202020204" pitchFamily="34" charset="0"/>
              </a:rPr>
              <a:t>High implementation costs</a:t>
            </a:r>
          </a:p>
          <a:p>
            <a:pPr lvl="0"/>
            <a:r>
              <a:rPr lang="en-GB" b="1" dirty="0">
                <a:latin typeface="Agency FB" panose="020B0503020202020204" pitchFamily="34" charset="0"/>
              </a:rPr>
              <a:t>Staff training</a:t>
            </a:r>
          </a:p>
          <a:p>
            <a:pPr lvl="0"/>
            <a:r>
              <a:rPr lang="en-GB" b="1" dirty="0">
                <a:latin typeface="Agency FB" panose="020B0503020202020204" pitchFamily="34" charset="0"/>
              </a:rPr>
              <a:t>Cybersecurity</a:t>
            </a:r>
          </a:p>
          <a:p>
            <a:pPr lvl="0"/>
            <a:r>
              <a:rPr lang="en-GB" b="1" dirty="0">
                <a:latin typeface="Agency FB" panose="020B0503020202020204" pitchFamily="34" charset="0"/>
              </a:rPr>
              <a:t>Data privacy</a:t>
            </a:r>
          </a:p>
          <a:p>
            <a:pPr lvl="0"/>
            <a:r>
              <a:rPr lang="en-GB" b="1" dirty="0">
                <a:latin typeface="Agency FB" panose="020B0503020202020204" pitchFamily="34" charset="0"/>
              </a:rPr>
              <a:t>System integration</a:t>
            </a:r>
          </a:p>
          <a:p>
            <a:pPr lvl="0"/>
            <a:r>
              <a:rPr lang="en-GB" b="1" dirty="0">
                <a:latin typeface="Agency FB" panose="020B0503020202020204" pitchFamily="34" charset="0"/>
              </a:rPr>
              <a:t>Digital exclusion</a:t>
            </a:r>
          </a:p>
        </p:txBody>
      </p:sp>
      <p:pic>
        <p:nvPicPr>
          <p:cNvPr id="4" name="Picture 3"/>
          <p:cNvPicPr>
            <a:picLocks noChangeAspect="1"/>
          </p:cNvPicPr>
          <p:nvPr/>
        </p:nvPicPr>
        <p:blipFill>
          <a:blip r:embed="rId3"/>
          <a:stretch>
            <a:fillRect/>
          </a:stretch>
        </p:blipFill>
        <p:spPr>
          <a:xfrm>
            <a:off x="10146888" y="177936"/>
            <a:ext cx="1930499" cy="749339"/>
          </a:xfrm>
          <a:prstGeom prst="rect">
            <a:avLst/>
          </a:prstGeom>
        </p:spPr>
      </p:pic>
      <p:pic>
        <p:nvPicPr>
          <p:cNvPr id="5" name="Picture 4"/>
          <p:cNvPicPr>
            <a:picLocks noChangeAspect="1"/>
          </p:cNvPicPr>
          <p:nvPr/>
        </p:nvPicPr>
        <p:blipFill>
          <a:blip r:embed="rId4"/>
          <a:stretch>
            <a:fillRect/>
          </a:stretch>
        </p:blipFill>
        <p:spPr>
          <a:xfrm>
            <a:off x="4941519" y="1825625"/>
            <a:ext cx="2692427" cy="1583781"/>
          </a:xfrm>
          <a:prstGeom prst="rect">
            <a:avLst/>
          </a:prstGeom>
        </p:spPr>
      </p:pic>
      <p:pic>
        <p:nvPicPr>
          <p:cNvPr id="6" name="Picture 5"/>
          <p:cNvPicPr>
            <a:picLocks noChangeAspect="1"/>
          </p:cNvPicPr>
          <p:nvPr/>
        </p:nvPicPr>
        <p:blipFill>
          <a:blip r:embed="rId5"/>
          <a:stretch>
            <a:fillRect/>
          </a:stretch>
        </p:blipFill>
        <p:spPr>
          <a:xfrm>
            <a:off x="4941519" y="3889435"/>
            <a:ext cx="2692427" cy="1599462"/>
          </a:xfrm>
          <a:prstGeom prst="rect">
            <a:avLst/>
          </a:prstGeom>
        </p:spPr>
      </p:pic>
      <p:pic>
        <p:nvPicPr>
          <p:cNvPr id="7" name="Picture 6"/>
          <p:cNvPicPr>
            <a:picLocks noChangeAspect="1"/>
          </p:cNvPicPr>
          <p:nvPr/>
        </p:nvPicPr>
        <p:blipFill>
          <a:blip r:embed="rId6"/>
          <a:stretch>
            <a:fillRect/>
          </a:stretch>
        </p:blipFill>
        <p:spPr>
          <a:xfrm>
            <a:off x="8418521" y="1825625"/>
            <a:ext cx="2745246" cy="1547430"/>
          </a:xfrm>
          <a:prstGeom prst="rect">
            <a:avLst/>
          </a:prstGeom>
        </p:spPr>
      </p:pic>
      <p:pic>
        <p:nvPicPr>
          <p:cNvPr id="8" name="Picture 7"/>
          <p:cNvPicPr>
            <a:picLocks noChangeAspect="1"/>
          </p:cNvPicPr>
          <p:nvPr/>
        </p:nvPicPr>
        <p:blipFill>
          <a:blip r:embed="rId7"/>
          <a:stretch>
            <a:fillRect/>
          </a:stretch>
        </p:blipFill>
        <p:spPr>
          <a:xfrm>
            <a:off x="8418521" y="3889435"/>
            <a:ext cx="2745246" cy="1599462"/>
          </a:xfrm>
          <a:prstGeom prst="rect">
            <a:avLst/>
          </a:prstGeom>
        </p:spPr>
      </p:pic>
    </p:spTree>
    <p:extLst>
      <p:ext uri="{BB962C8B-B14F-4D97-AF65-F5344CB8AC3E}">
        <p14:creationId xmlns:p14="http://schemas.microsoft.com/office/powerpoint/2010/main" val="2828943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8999"/>
            <a:ext cx="10515600" cy="1325563"/>
          </a:xfrm>
        </p:spPr>
        <p:txBody>
          <a:bodyPr/>
          <a:lstStyle/>
          <a:p>
            <a:r>
              <a:rPr lang="en-GB" b="1" dirty="0">
                <a:latin typeface="Agency FB" panose="020B0503020202020204" pitchFamily="34" charset="0"/>
              </a:rPr>
              <a:t>Recommendations</a:t>
            </a:r>
          </a:p>
        </p:txBody>
      </p:sp>
      <p:sp>
        <p:nvSpPr>
          <p:cNvPr id="3" name="Content Placeholder 2"/>
          <p:cNvSpPr>
            <a:spLocks noGrp="1"/>
          </p:cNvSpPr>
          <p:nvPr>
            <p:ph idx="1"/>
          </p:nvPr>
        </p:nvSpPr>
        <p:spPr>
          <a:xfrm>
            <a:off x="7108372" y="1825625"/>
            <a:ext cx="4465320" cy="3242764"/>
          </a:xfrm>
        </p:spPr>
        <p:txBody>
          <a:bodyPr/>
          <a:lstStyle/>
          <a:p>
            <a:pPr lvl="0"/>
            <a:r>
              <a:rPr lang="en-GB" b="1" dirty="0">
                <a:latin typeface="Agency FB" panose="020B0503020202020204" pitchFamily="34" charset="0"/>
              </a:rPr>
              <a:t>Continue NHS investment </a:t>
            </a:r>
          </a:p>
          <a:p>
            <a:pPr lvl="0"/>
            <a:r>
              <a:rPr lang="en-GB" b="1" dirty="0">
                <a:latin typeface="Agency FB" panose="020B0503020202020204" pitchFamily="34" charset="0"/>
              </a:rPr>
              <a:t>Improve system integration </a:t>
            </a:r>
          </a:p>
          <a:p>
            <a:pPr lvl="0"/>
            <a:r>
              <a:rPr lang="en-GB" b="1" dirty="0">
                <a:latin typeface="Agency FB" panose="020B0503020202020204" pitchFamily="34" charset="0"/>
              </a:rPr>
              <a:t>Increase staff training </a:t>
            </a:r>
          </a:p>
          <a:p>
            <a:pPr lvl="0"/>
            <a:r>
              <a:rPr lang="en-GB" b="1" dirty="0">
                <a:latin typeface="Agency FB" panose="020B0503020202020204" pitchFamily="34" charset="0"/>
              </a:rPr>
              <a:t>Strengthen cybersecurity </a:t>
            </a:r>
          </a:p>
          <a:p>
            <a:r>
              <a:rPr lang="en-GB" b="1" dirty="0">
                <a:latin typeface="Agency FB" panose="020B0503020202020204" pitchFamily="34" charset="0"/>
              </a:rPr>
              <a:t>Support digital inclusion </a:t>
            </a:r>
          </a:p>
        </p:txBody>
      </p:sp>
      <p:pic>
        <p:nvPicPr>
          <p:cNvPr id="4" name="Picture 3"/>
          <p:cNvPicPr>
            <a:picLocks noChangeAspect="1"/>
          </p:cNvPicPr>
          <p:nvPr/>
        </p:nvPicPr>
        <p:blipFill>
          <a:blip r:embed="rId3"/>
          <a:stretch>
            <a:fillRect/>
          </a:stretch>
        </p:blipFill>
        <p:spPr>
          <a:xfrm>
            <a:off x="10146888" y="177936"/>
            <a:ext cx="1930499" cy="749339"/>
          </a:xfrm>
          <a:prstGeom prst="rect">
            <a:avLst/>
          </a:prstGeom>
        </p:spPr>
      </p:pic>
      <p:pic>
        <p:nvPicPr>
          <p:cNvPr id="5" name="Picture 4"/>
          <p:cNvPicPr>
            <a:picLocks noChangeAspect="1"/>
          </p:cNvPicPr>
          <p:nvPr/>
        </p:nvPicPr>
        <p:blipFill>
          <a:blip r:embed="rId4"/>
          <a:stretch>
            <a:fillRect/>
          </a:stretch>
        </p:blipFill>
        <p:spPr>
          <a:xfrm>
            <a:off x="550311" y="1825625"/>
            <a:ext cx="2872157" cy="1575635"/>
          </a:xfrm>
          <a:prstGeom prst="rect">
            <a:avLst/>
          </a:prstGeom>
        </p:spPr>
      </p:pic>
      <p:pic>
        <p:nvPicPr>
          <p:cNvPr id="6" name="Picture 5"/>
          <p:cNvPicPr>
            <a:picLocks noChangeAspect="1"/>
          </p:cNvPicPr>
          <p:nvPr/>
        </p:nvPicPr>
        <p:blipFill>
          <a:blip r:embed="rId5"/>
          <a:stretch>
            <a:fillRect/>
          </a:stretch>
        </p:blipFill>
        <p:spPr>
          <a:xfrm>
            <a:off x="4103686" y="1825624"/>
            <a:ext cx="2284051" cy="1996549"/>
          </a:xfrm>
          <a:prstGeom prst="rect">
            <a:avLst/>
          </a:prstGeom>
        </p:spPr>
      </p:pic>
      <p:pic>
        <p:nvPicPr>
          <p:cNvPr id="7" name="Picture 6"/>
          <p:cNvPicPr>
            <a:picLocks noChangeAspect="1"/>
          </p:cNvPicPr>
          <p:nvPr/>
        </p:nvPicPr>
        <p:blipFill>
          <a:blip r:embed="rId6"/>
          <a:stretch>
            <a:fillRect/>
          </a:stretch>
        </p:blipFill>
        <p:spPr>
          <a:xfrm>
            <a:off x="550311" y="4179282"/>
            <a:ext cx="2936747" cy="1778214"/>
          </a:xfrm>
          <a:prstGeom prst="rect">
            <a:avLst/>
          </a:prstGeom>
        </p:spPr>
      </p:pic>
      <p:pic>
        <p:nvPicPr>
          <p:cNvPr id="8" name="Picture 7"/>
          <p:cNvPicPr>
            <a:picLocks noChangeAspect="1"/>
          </p:cNvPicPr>
          <p:nvPr/>
        </p:nvPicPr>
        <p:blipFill>
          <a:blip r:embed="rId7"/>
          <a:stretch>
            <a:fillRect/>
          </a:stretch>
        </p:blipFill>
        <p:spPr>
          <a:xfrm>
            <a:off x="4103686" y="4349931"/>
            <a:ext cx="2284051" cy="1607565"/>
          </a:xfrm>
          <a:prstGeom prst="rect">
            <a:avLst/>
          </a:prstGeom>
        </p:spPr>
      </p:pic>
    </p:spTree>
    <p:extLst>
      <p:ext uri="{BB962C8B-B14F-4D97-AF65-F5344CB8AC3E}">
        <p14:creationId xmlns:p14="http://schemas.microsoft.com/office/powerpoint/2010/main" val="4153813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8999"/>
            <a:ext cx="10515600" cy="1325563"/>
          </a:xfrm>
        </p:spPr>
        <p:txBody>
          <a:bodyPr/>
          <a:lstStyle/>
          <a:p>
            <a:r>
              <a:rPr lang="en-GB" b="1" dirty="0">
                <a:latin typeface="Agency FB" panose="020B0503020202020204" pitchFamily="34" charset="0"/>
              </a:rPr>
              <a:t>Conclusion</a:t>
            </a:r>
          </a:p>
        </p:txBody>
      </p:sp>
      <p:sp>
        <p:nvSpPr>
          <p:cNvPr id="3" name="Content Placeholder 2"/>
          <p:cNvSpPr>
            <a:spLocks noGrp="1"/>
          </p:cNvSpPr>
          <p:nvPr>
            <p:ph idx="1"/>
          </p:nvPr>
        </p:nvSpPr>
        <p:spPr>
          <a:xfrm>
            <a:off x="838199" y="1825624"/>
            <a:ext cx="5405847" cy="2236925"/>
          </a:xfrm>
        </p:spPr>
        <p:txBody>
          <a:bodyPr>
            <a:normAutofit/>
          </a:bodyPr>
          <a:lstStyle/>
          <a:p>
            <a:pPr lvl="0">
              <a:buFont typeface="Wingdings" panose="05000000000000000000" pitchFamily="2" charset="2"/>
              <a:buChar char="v"/>
            </a:pPr>
            <a:r>
              <a:rPr lang="en-GB" b="1" dirty="0">
                <a:latin typeface="Agency FB" panose="020B0503020202020204" pitchFamily="34" charset="0"/>
              </a:rPr>
              <a:t>EHRs have transformed NHS healthcare </a:t>
            </a:r>
          </a:p>
          <a:p>
            <a:pPr lvl="0">
              <a:buFont typeface="Wingdings" panose="05000000000000000000" pitchFamily="2" charset="2"/>
              <a:buChar char="v"/>
            </a:pPr>
            <a:r>
              <a:rPr lang="en-GB" b="1" dirty="0">
                <a:latin typeface="Agency FB" panose="020B0503020202020204" pitchFamily="34" charset="0"/>
              </a:rPr>
              <a:t>Benefits are greater than challenges </a:t>
            </a:r>
          </a:p>
          <a:p>
            <a:pPr lvl="0">
              <a:buFont typeface="Wingdings" panose="05000000000000000000" pitchFamily="2" charset="2"/>
              <a:buChar char="v"/>
            </a:pPr>
            <a:r>
              <a:rPr lang="en-GB" b="1" dirty="0">
                <a:latin typeface="Agency FB" panose="020B0503020202020204" pitchFamily="34" charset="0"/>
              </a:rPr>
              <a:t>Future success depends on investment </a:t>
            </a:r>
          </a:p>
          <a:p>
            <a:pPr lvl="0">
              <a:buFont typeface="Wingdings" panose="05000000000000000000" pitchFamily="2" charset="2"/>
              <a:buChar char="v"/>
            </a:pPr>
            <a:r>
              <a:rPr lang="en-GB" b="1" dirty="0">
                <a:latin typeface="Agency FB" panose="020B0503020202020204" pitchFamily="34" charset="0"/>
              </a:rPr>
              <a:t>Digital transformation will continue </a:t>
            </a:r>
          </a:p>
        </p:txBody>
      </p:sp>
      <p:pic>
        <p:nvPicPr>
          <p:cNvPr id="4" name="Picture 3"/>
          <p:cNvPicPr>
            <a:picLocks noChangeAspect="1"/>
          </p:cNvPicPr>
          <p:nvPr/>
        </p:nvPicPr>
        <p:blipFill>
          <a:blip r:embed="rId3"/>
          <a:stretch>
            <a:fillRect/>
          </a:stretch>
        </p:blipFill>
        <p:spPr>
          <a:xfrm>
            <a:off x="10146888" y="177936"/>
            <a:ext cx="1930499" cy="749339"/>
          </a:xfrm>
          <a:prstGeom prst="rect">
            <a:avLst/>
          </a:prstGeom>
        </p:spPr>
      </p:pic>
    </p:spTree>
    <p:extLst>
      <p:ext uri="{BB962C8B-B14F-4D97-AF65-F5344CB8AC3E}">
        <p14:creationId xmlns:p14="http://schemas.microsoft.com/office/powerpoint/2010/main" val="1926330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537" y="0"/>
            <a:ext cx="10515600" cy="1325563"/>
          </a:xfrm>
        </p:spPr>
        <p:txBody>
          <a:bodyPr/>
          <a:lstStyle/>
          <a:p>
            <a:r>
              <a:rPr lang="en-GB" b="1" dirty="0">
                <a:latin typeface="Agency FB" panose="020B0503020202020204" pitchFamily="34" charset="0"/>
              </a:rPr>
              <a:t>References</a:t>
            </a:r>
          </a:p>
        </p:txBody>
      </p:sp>
      <p:sp>
        <p:nvSpPr>
          <p:cNvPr id="3" name="Content Placeholder 2"/>
          <p:cNvSpPr>
            <a:spLocks noGrp="1"/>
          </p:cNvSpPr>
          <p:nvPr>
            <p:ph idx="1"/>
          </p:nvPr>
        </p:nvSpPr>
        <p:spPr>
          <a:xfrm>
            <a:off x="596537" y="1105211"/>
            <a:ext cx="10515600" cy="4351338"/>
          </a:xfrm>
        </p:spPr>
        <p:txBody>
          <a:bodyPr>
            <a:noAutofit/>
          </a:bodyPr>
          <a:lstStyle/>
          <a:p>
            <a:pPr marL="0" indent="0">
              <a:buNone/>
            </a:pPr>
            <a:r>
              <a:rPr lang="en-US" sz="1400" dirty="0">
                <a:latin typeface="Agency FB" panose="020B0503020202020204" pitchFamily="34" charset="0"/>
              </a:rPr>
              <a:t>Alder, S., Zhu, Y. and Van </a:t>
            </a:r>
            <a:r>
              <a:rPr lang="en-US" sz="1400" dirty="0" err="1">
                <a:latin typeface="Agency FB" panose="020B0503020202020204" pitchFamily="34" charset="0"/>
              </a:rPr>
              <a:t>Rosendaal</a:t>
            </a:r>
            <a:r>
              <a:rPr lang="en-US" sz="1400" dirty="0">
                <a:latin typeface="Agency FB" panose="020B0503020202020204" pitchFamily="34" charset="0"/>
              </a:rPr>
              <a:t>, G. (2022) </a:t>
            </a:r>
            <a:r>
              <a:rPr lang="en-US" sz="1400" i="1" dirty="0">
                <a:latin typeface="Agency FB" panose="020B0503020202020204" pitchFamily="34" charset="0"/>
              </a:rPr>
              <a:t>Electronic health record implementation and its impact on healthcare quality and patient safety: A systematic review</a:t>
            </a:r>
            <a:r>
              <a:rPr lang="en-US" sz="1400" dirty="0">
                <a:latin typeface="Agency FB" panose="020B0503020202020204" pitchFamily="34" charset="0"/>
              </a:rPr>
              <a:t>. </a:t>
            </a:r>
            <a:r>
              <a:rPr lang="en-US" sz="1400" i="1" dirty="0">
                <a:latin typeface="Agency FB" panose="020B0503020202020204" pitchFamily="34" charset="0"/>
              </a:rPr>
              <a:t>Journal of Medical Systems</a:t>
            </a:r>
            <a:r>
              <a:rPr lang="en-US" sz="1400" dirty="0">
                <a:latin typeface="Agency FB" panose="020B0503020202020204" pitchFamily="34" charset="0"/>
              </a:rPr>
              <a:t>, 46(8), pp. 1–14.</a:t>
            </a:r>
          </a:p>
          <a:p>
            <a:pPr marL="0" indent="0">
              <a:buNone/>
            </a:pPr>
            <a:r>
              <a:rPr lang="en-US" sz="1400" dirty="0">
                <a:latin typeface="Agency FB" panose="020B0503020202020204" pitchFamily="34" charset="0"/>
              </a:rPr>
              <a:t>Department of Health and Social Care (2022) </a:t>
            </a:r>
            <a:r>
              <a:rPr lang="en-US" sz="1400" i="1" dirty="0">
                <a:latin typeface="Agency FB" panose="020B0503020202020204" pitchFamily="34" charset="0"/>
              </a:rPr>
              <a:t>Data saves lives: Reshaping health and social care with data</a:t>
            </a:r>
            <a:r>
              <a:rPr lang="en-US" sz="1400" dirty="0">
                <a:latin typeface="Agency FB" panose="020B0503020202020204" pitchFamily="34" charset="0"/>
              </a:rPr>
              <a:t>. London: Department of Health and Social Care. Available at: </a:t>
            </a:r>
            <a:r>
              <a:rPr lang="en-US" sz="1400" dirty="0">
                <a:latin typeface="Agency FB" panose="020B0503020202020204" pitchFamily="34" charset="0"/>
                <a:hlinkClick r:id="rId3"/>
              </a:rPr>
              <a:t>https://www.gov.uk/government/publications/data-saves-lives-reshaping-health-and-social-care-with-data</a:t>
            </a:r>
            <a:r>
              <a:rPr lang="en-US" sz="1400" dirty="0">
                <a:latin typeface="Agency FB" panose="020B0503020202020204" pitchFamily="34" charset="0"/>
              </a:rPr>
              <a:t> (Accessed: 9 July 2026).</a:t>
            </a:r>
          </a:p>
          <a:p>
            <a:pPr marL="0" indent="0">
              <a:buNone/>
            </a:pPr>
            <a:r>
              <a:rPr lang="en-US" sz="1400" dirty="0">
                <a:latin typeface="Agency FB" panose="020B0503020202020204" pitchFamily="34" charset="0"/>
              </a:rPr>
              <a:t>Health Education England (2020) </a:t>
            </a:r>
            <a:r>
              <a:rPr lang="en-US" sz="1400" i="1" dirty="0">
                <a:latin typeface="Agency FB" panose="020B0503020202020204" pitchFamily="34" charset="0"/>
              </a:rPr>
              <a:t>The </a:t>
            </a:r>
            <a:r>
              <a:rPr lang="en-US" sz="1400" i="1" dirty="0" err="1">
                <a:latin typeface="Agency FB" panose="020B0503020202020204" pitchFamily="34" charset="0"/>
              </a:rPr>
              <a:t>Topol</a:t>
            </a:r>
            <a:r>
              <a:rPr lang="en-US" sz="1400" i="1" dirty="0">
                <a:latin typeface="Agency FB" panose="020B0503020202020204" pitchFamily="34" charset="0"/>
              </a:rPr>
              <a:t> Digital Fellowship: Preparing the digital healthcare workforce</a:t>
            </a:r>
            <a:r>
              <a:rPr lang="en-US" sz="1400" dirty="0">
                <a:latin typeface="Agency FB" panose="020B0503020202020204" pitchFamily="34" charset="0"/>
              </a:rPr>
              <a:t>. London: Health Education England. Available at: </a:t>
            </a:r>
            <a:r>
              <a:rPr lang="en-US" sz="1400" dirty="0">
                <a:latin typeface="Agency FB" panose="020B0503020202020204" pitchFamily="34" charset="0"/>
                <a:hlinkClick r:id="rId4"/>
              </a:rPr>
              <a:t>https://www.hee.nhs.uk</a:t>
            </a:r>
            <a:r>
              <a:rPr lang="en-US" sz="1400" dirty="0">
                <a:latin typeface="Agency FB" panose="020B0503020202020204" pitchFamily="34" charset="0"/>
              </a:rPr>
              <a:t> (Accessed: 9 July 2026).</a:t>
            </a:r>
          </a:p>
          <a:p>
            <a:pPr marL="0" indent="0">
              <a:buNone/>
            </a:pPr>
            <a:r>
              <a:rPr lang="en-US" sz="1400" dirty="0">
                <a:latin typeface="Agency FB" panose="020B0503020202020204" pitchFamily="34" charset="0"/>
              </a:rPr>
              <a:t>Health Foundation (2021) </a:t>
            </a:r>
            <a:r>
              <a:rPr lang="en-US" sz="1400" i="1" dirty="0">
                <a:latin typeface="Agency FB" panose="020B0503020202020204" pitchFamily="34" charset="0"/>
              </a:rPr>
              <a:t>Building a healthier UK: The role of digital technology in improving health and care</a:t>
            </a:r>
            <a:r>
              <a:rPr lang="en-US" sz="1400" dirty="0">
                <a:latin typeface="Agency FB" panose="020B0503020202020204" pitchFamily="34" charset="0"/>
              </a:rPr>
              <a:t>. London: The Health Foundation. Available at: </a:t>
            </a:r>
            <a:r>
              <a:rPr lang="en-US" sz="1400" dirty="0">
                <a:latin typeface="Agency FB" panose="020B0503020202020204" pitchFamily="34" charset="0"/>
                <a:hlinkClick r:id="rId5"/>
              </a:rPr>
              <a:t>https://www.health.org.uk</a:t>
            </a:r>
            <a:r>
              <a:rPr lang="en-US" sz="1400" dirty="0">
                <a:latin typeface="Agency FB" panose="020B0503020202020204" pitchFamily="34" charset="0"/>
              </a:rPr>
              <a:t> (Accessed: 9 July 2026).</a:t>
            </a:r>
          </a:p>
          <a:p>
            <a:pPr marL="0" indent="0">
              <a:buNone/>
            </a:pPr>
            <a:r>
              <a:rPr lang="en-US" sz="1400" dirty="0">
                <a:latin typeface="Agency FB" panose="020B0503020202020204" pitchFamily="34" charset="0"/>
              </a:rPr>
              <a:t>National Cyber Security Centre (2023) </a:t>
            </a:r>
            <a:r>
              <a:rPr lang="en-US" sz="1400" i="1" dirty="0">
                <a:latin typeface="Agency FB" panose="020B0503020202020204" pitchFamily="34" charset="0"/>
              </a:rPr>
              <a:t>Cyber security for health and social care</a:t>
            </a:r>
            <a:r>
              <a:rPr lang="en-US" sz="1400" dirty="0">
                <a:latin typeface="Agency FB" panose="020B0503020202020204" pitchFamily="34" charset="0"/>
              </a:rPr>
              <a:t>. London: National Cyber Security Centre. Available at: </a:t>
            </a:r>
            <a:r>
              <a:rPr lang="en-US" sz="1400" dirty="0">
                <a:latin typeface="Agency FB" panose="020B0503020202020204" pitchFamily="34" charset="0"/>
                <a:hlinkClick r:id="rId6"/>
              </a:rPr>
              <a:t>https://www.ncsc.gov.uk</a:t>
            </a:r>
            <a:r>
              <a:rPr lang="en-US" sz="1400" dirty="0">
                <a:latin typeface="Agency FB" panose="020B0503020202020204" pitchFamily="34" charset="0"/>
              </a:rPr>
              <a:t> (Accessed: 9 July 2026).</a:t>
            </a:r>
          </a:p>
          <a:p>
            <a:pPr marL="0" indent="0">
              <a:buNone/>
            </a:pPr>
            <a:r>
              <a:rPr lang="en-US" sz="1400" dirty="0">
                <a:latin typeface="Agency FB" panose="020B0503020202020204" pitchFamily="34" charset="0"/>
              </a:rPr>
              <a:t>National Institute for Health and Care Excellence (NICE) (2022) </a:t>
            </a:r>
            <a:r>
              <a:rPr lang="en-US" sz="1400" i="1" dirty="0">
                <a:latin typeface="Agency FB" panose="020B0503020202020204" pitchFamily="34" charset="0"/>
              </a:rPr>
              <a:t>Evidence standards framework for digital health technologies</a:t>
            </a:r>
            <a:r>
              <a:rPr lang="en-US" sz="1400" dirty="0">
                <a:latin typeface="Agency FB" panose="020B0503020202020204" pitchFamily="34" charset="0"/>
              </a:rPr>
              <a:t>. London: NICE. Available at: </a:t>
            </a:r>
            <a:r>
              <a:rPr lang="en-US" sz="1400" dirty="0">
                <a:latin typeface="Agency FB" panose="020B0503020202020204" pitchFamily="34" charset="0"/>
                <a:hlinkClick r:id="rId7"/>
              </a:rPr>
              <a:t>https://www.nice.org.uk/about/what-we-do/our-programmes/evidence-standards-framework-for-digital-health-technologies</a:t>
            </a:r>
            <a:r>
              <a:rPr lang="en-US" sz="1400" dirty="0">
                <a:latin typeface="Agency FB" panose="020B0503020202020204" pitchFamily="34" charset="0"/>
              </a:rPr>
              <a:t> (Accessed: 9 July 2026).</a:t>
            </a:r>
          </a:p>
          <a:p>
            <a:pPr marL="0" indent="0">
              <a:buNone/>
            </a:pPr>
            <a:r>
              <a:rPr lang="en-US" sz="1400" dirty="0">
                <a:latin typeface="Agency FB" panose="020B0503020202020204" pitchFamily="34" charset="0"/>
              </a:rPr>
              <a:t>NHS England (2019) </a:t>
            </a:r>
            <a:r>
              <a:rPr lang="en-US" sz="1400" i="1" dirty="0">
                <a:latin typeface="Agency FB" panose="020B0503020202020204" pitchFamily="34" charset="0"/>
              </a:rPr>
              <a:t>The NHS Long Term Plan</a:t>
            </a:r>
            <a:r>
              <a:rPr lang="en-US" sz="1400" dirty="0">
                <a:latin typeface="Agency FB" panose="020B0503020202020204" pitchFamily="34" charset="0"/>
              </a:rPr>
              <a:t>. London: NHS England. Available at: </a:t>
            </a:r>
            <a:r>
              <a:rPr lang="en-US" sz="1400" dirty="0">
                <a:latin typeface="Agency FB" panose="020B0503020202020204" pitchFamily="34" charset="0"/>
                <a:hlinkClick r:id="rId8"/>
              </a:rPr>
              <a:t>https://www.longtermplan.nhs.uk</a:t>
            </a:r>
            <a:r>
              <a:rPr lang="en-US" sz="1400" dirty="0">
                <a:latin typeface="Agency FB" panose="020B0503020202020204" pitchFamily="34" charset="0"/>
              </a:rPr>
              <a:t> (Accessed: 9 July 2026).</a:t>
            </a:r>
          </a:p>
          <a:p>
            <a:pPr marL="0" indent="0">
              <a:buNone/>
            </a:pPr>
            <a:r>
              <a:rPr lang="en-US" sz="1400" dirty="0">
                <a:latin typeface="Agency FB" panose="020B0503020202020204" pitchFamily="34" charset="0"/>
              </a:rPr>
              <a:t>NHS England (2025) </a:t>
            </a:r>
            <a:r>
              <a:rPr lang="en-US" sz="1400" i="1" dirty="0">
                <a:latin typeface="Agency FB" panose="020B0503020202020204" pitchFamily="34" charset="0"/>
              </a:rPr>
              <a:t>Frontline </a:t>
            </a:r>
            <a:r>
              <a:rPr lang="en-US" sz="1400" i="1" dirty="0" err="1">
                <a:latin typeface="Agency FB" panose="020B0503020202020204" pitchFamily="34" charset="0"/>
              </a:rPr>
              <a:t>Digitisation</a:t>
            </a:r>
            <a:r>
              <a:rPr lang="en-US" sz="1400" i="1" dirty="0">
                <a:latin typeface="Agency FB" panose="020B0503020202020204" pitchFamily="34" charset="0"/>
              </a:rPr>
              <a:t> </a:t>
            </a:r>
            <a:r>
              <a:rPr lang="en-US" sz="1400" i="1" dirty="0" err="1">
                <a:latin typeface="Agency FB" panose="020B0503020202020204" pitchFamily="34" charset="0"/>
              </a:rPr>
              <a:t>Programme</a:t>
            </a:r>
            <a:r>
              <a:rPr lang="en-US" sz="1400" dirty="0">
                <a:latin typeface="Agency FB" panose="020B0503020202020204" pitchFamily="34" charset="0"/>
              </a:rPr>
              <a:t>. London: NHS England. Available at: </a:t>
            </a:r>
            <a:r>
              <a:rPr lang="en-US" sz="1400" dirty="0">
                <a:latin typeface="Agency FB" panose="020B0503020202020204" pitchFamily="34" charset="0"/>
                <a:hlinkClick r:id="rId9"/>
              </a:rPr>
              <a:t>https://www.england.nhs.uk/digitaltechnology/connecting-care/frontline-digitisation</a:t>
            </a:r>
            <a:r>
              <a:rPr lang="en-US" sz="1400" dirty="0">
                <a:latin typeface="Agency FB" panose="020B0503020202020204" pitchFamily="34" charset="0"/>
              </a:rPr>
              <a:t> (Accessed: 9 July 2026).</a:t>
            </a:r>
          </a:p>
          <a:p>
            <a:pPr marL="0" indent="0">
              <a:buNone/>
            </a:pPr>
            <a:r>
              <a:rPr lang="en-US" sz="1400" dirty="0">
                <a:latin typeface="Agency FB" panose="020B0503020202020204" pitchFamily="34" charset="0"/>
              </a:rPr>
              <a:t>Organisation for Economic Co-operation and Development (OECD) (2023) </a:t>
            </a:r>
            <a:r>
              <a:rPr lang="en-US" sz="1400" i="1" dirty="0">
                <a:latin typeface="Agency FB" panose="020B0503020202020204" pitchFamily="34" charset="0"/>
              </a:rPr>
              <a:t>Health at a Glance 2023: OECD Indicators</a:t>
            </a:r>
            <a:r>
              <a:rPr lang="en-US" sz="1400" dirty="0">
                <a:latin typeface="Agency FB" panose="020B0503020202020204" pitchFamily="34" charset="0"/>
              </a:rPr>
              <a:t>. Paris: OECD Publishing. Available at: </a:t>
            </a:r>
            <a:r>
              <a:rPr lang="en-US" sz="1400" dirty="0">
                <a:latin typeface="Agency FB" panose="020B0503020202020204" pitchFamily="34" charset="0"/>
                <a:hlinkClick r:id="rId10"/>
              </a:rPr>
              <a:t>https://www.oecd.org/health/health-at-a-glance</a:t>
            </a:r>
            <a:r>
              <a:rPr lang="en-US" sz="1400" dirty="0">
                <a:latin typeface="Agency FB" panose="020B0503020202020204" pitchFamily="34" charset="0"/>
              </a:rPr>
              <a:t> (Accessed: 9 July 2026).</a:t>
            </a:r>
          </a:p>
          <a:p>
            <a:pPr marL="0" indent="0">
              <a:buNone/>
            </a:pPr>
            <a:r>
              <a:rPr lang="en-US" sz="1400" dirty="0">
                <a:latin typeface="Agency FB" panose="020B0503020202020204" pitchFamily="34" charset="0"/>
              </a:rPr>
              <a:t>The King's Fund (2022) </a:t>
            </a:r>
            <a:r>
              <a:rPr lang="en-US" sz="1400" i="1" dirty="0">
                <a:latin typeface="Agency FB" panose="020B0503020202020204" pitchFamily="34" charset="0"/>
              </a:rPr>
              <a:t>Digital change in health and social care</a:t>
            </a:r>
            <a:r>
              <a:rPr lang="en-US" sz="1400" dirty="0">
                <a:latin typeface="Agency FB" panose="020B0503020202020204" pitchFamily="34" charset="0"/>
              </a:rPr>
              <a:t>. London: The King's Fund. Available at: </a:t>
            </a:r>
            <a:r>
              <a:rPr lang="en-US" sz="1400" dirty="0">
                <a:latin typeface="Agency FB" panose="020B0503020202020204" pitchFamily="34" charset="0"/>
                <a:hlinkClick r:id="rId11"/>
              </a:rPr>
              <a:t>https://www.kingsfund.org.uk</a:t>
            </a:r>
            <a:r>
              <a:rPr lang="en-US" sz="1400" dirty="0">
                <a:latin typeface="Agency FB" panose="020B0503020202020204" pitchFamily="34" charset="0"/>
              </a:rPr>
              <a:t> (Accessed: 9 July 2026).</a:t>
            </a:r>
          </a:p>
          <a:p>
            <a:pPr marL="0" indent="0">
              <a:buNone/>
            </a:pPr>
            <a:r>
              <a:rPr lang="en-US" sz="1400" dirty="0" err="1">
                <a:latin typeface="Agency FB" panose="020B0503020202020204" pitchFamily="34" charset="0"/>
              </a:rPr>
              <a:t>Topol</a:t>
            </a:r>
            <a:r>
              <a:rPr lang="en-US" sz="1400" dirty="0">
                <a:latin typeface="Agency FB" panose="020B0503020202020204" pitchFamily="34" charset="0"/>
              </a:rPr>
              <a:t>, E. (2019) </a:t>
            </a:r>
            <a:r>
              <a:rPr lang="en-US" sz="1400" i="1" dirty="0">
                <a:latin typeface="Agency FB" panose="020B0503020202020204" pitchFamily="34" charset="0"/>
              </a:rPr>
              <a:t>The </a:t>
            </a:r>
            <a:r>
              <a:rPr lang="en-US" sz="1400" i="1" dirty="0" err="1">
                <a:latin typeface="Agency FB" panose="020B0503020202020204" pitchFamily="34" charset="0"/>
              </a:rPr>
              <a:t>Topol</a:t>
            </a:r>
            <a:r>
              <a:rPr lang="en-US" sz="1400" i="1" dirty="0">
                <a:latin typeface="Agency FB" panose="020B0503020202020204" pitchFamily="34" charset="0"/>
              </a:rPr>
              <a:t> Review: Preparing the healthcare workforce to deliver the digital future</a:t>
            </a:r>
            <a:r>
              <a:rPr lang="en-US" sz="1400" dirty="0">
                <a:latin typeface="Agency FB" panose="020B0503020202020204" pitchFamily="34" charset="0"/>
              </a:rPr>
              <a:t>. London: Health Education England. Available at: </a:t>
            </a:r>
            <a:r>
              <a:rPr lang="en-US" sz="1400" dirty="0">
                <a:latin typeface="Agency FB" panose="020B0503020202020204" pitchFamily="34" charset="0"/>
                <a:hlinkClick r:id="rId12"/>
              </a:rPr>
              <a:t>https://topol.hee.nhs.uk</a:t>
            </a:r>
            <a:r>
              <a:rPr lang="en-US" sz="1400" dirty="0">
                <a:latin typeface="Agency FB" panose="020B0503020202020204" pitchFamily="34" charset="0"/>
              </a:rPr>
              <a:t> (Accessed: 9 July 2026).</a:t>
            </a:r>
          </a:p>
          <a:p>
            <a:pPr marL="0" indent="0">
              <a:buNone/>
            </a:pPr>
            <a:r>
              <a:rPr lang="en-US" sz="1400" dirty="0">
                <a:latin typeface="Agency FB" panose="020B0503020202020204" pitchFamily="34" charset="0"/>
              </a:rPr>
              <a:t>World Health Organization (2021) </a:t>
            </a:r>
            <a:r>
              <a:rPr lang="en-US" sz="1400" i="1" dirty="0">
                <a:latin typeface="Agency FB" panose="020B0503020202020204" pitchFamily="34" charset="0"/>
              </a:rPr>
              <a:t>Global strategy on digital health 2020–2025</a:t>
            </a:r>
            <a:r>
              <a:rPr lang="en-US" sz="1400" dirty="0">
                <a:latin typeface="Agency FB" panose="020B0503020202020204" pitchFamily="34" charset="0"/>
              </a:rPr>
              <a:t>. Geneva: World Health Organization. Available at: </a:t>
            </a:r>
            <a:r>
              <a:rPr lang="en-US" sz="1400" dirty="0">
                <a:latin typeface="Agency FB" panose="020B0503020202020204" pitchFamily="34" charset="0"/>
                <a:hlinkClick r:id="rId13"/>
              </a:rPr>
              <a:t>https://www.who.int/publications/i/item/9789240020924</a:t>
            </a:r>
            <a:r>
              <a:rPr lang="en-US" sz="1400" dirty="0">
                <a:latin typeface="Agency FB" panose="020B0503020202020204" pitchFamily="34" charset="0"/>
              </a:rPr>
              <a:t> (Accessed: 9 July 2026).</a:t>
            </a:r>
          </a:p>
        </p:txBody>
      </p:sp>
      <p:pic>
        <p:nvPicPr>
          <p:cNvPr id="4" name="Picture 3"/>
          <p:cNvPicPr>
            <a:picLocks noChangeAspect="1"/>
          </p:cNvPicPr>
          <p:nvPr/>
        </p:nvPicPr>
        <p:blipFill>
          <a:blip r:embed="rId14"/>
          <a:stretch>
            <a:fillRect/>
          </a:stretch>
        </p:blipFill>
        <p:spPr>
          <a:xfrm>
            <a:off x="10146888" y="177936"/>
            <a:ext cx="1930499" cy="749339"/>
          </a:xfrm>
          <a:prstGeom prst="rect">
            <a:avLst/>
          </a:prstGeom>
        </p:spPr>
      </p:pic>
    </p:spTree>
    <p:extLst>
      <p:ext uri="{BB962C8B-B14F-4D97-AF65-F5344CB8AC3E}">
        <p14:creationId xmlns:p14="http://schemas.microsoft.com/office/powerpoint/2010/main" val="1812128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2266</Words>
  <Application>Microsoft Office PowerPoint</Application>
  <PresentationFormat>Widescreen</PresentationFormat>
  <Paragraphs>90</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Agency FB</vt:lpstr>
      <vt:lpstr>Arial</vt:lpstr>
      <vt:lpstr>Calibri</vt:lpstr>
      <vt:lpstr>Calibri Light</vt:lpstr>
      <vt:lpstr>Wingdings</vt:lpstr>
      <vt:lpstr>Office Theme</vt:lpstr>
      <vt:lpstr>Electronic Health Records (EHRs) A Critical Evaluation of Digital Transformation within UK Health and Social Care</vt:lpstr>
      <vt:lpstr>Introduction</vt:lpstr>
      <vt:lpstr>Electronic Health Records in the NHS</vt:lpstr>
      <vt:lpstr>Faster access to records</vt:lpstr>
      <vt:lpstr>Impact on Healthcare</vt:lpstr>
      <vt:lpstr>Challenges of Electronic Health Records</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2026-07-10T08:58:02Z</dcterms:created>
  <dcterms:modified xsi:type="dcterms:W3CDTF">2026-08-01T16:15:34Z</dcterms:modified>
</cp:coreProperties>
</file>