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0AD19-F13D-4078-B3EA-CD7B50828D4E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06FC5E36-A10A-4E83-8697-435DEE3C0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58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0AD19-F13D-4078-B3EA-CD7B50828D4E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C5E36-A10A-4E83-8697-435DEE3C0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528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23E0AD19-F13D-4078-B3EA-CD7B50828D4E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06FC5E36-A10A-4E83-8697-435DEE3C0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7402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0AD19-F13D-4078-B3EA-CD7B50828D4E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C5E36-A10A-4E83-8697-435DEE3C0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58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0AD19-F13D-4078-B3EA-CD7B50828D4E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C5E36-A10A-4E83-8697-435DEE3C0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91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0AD19-F13D-4078-B3EA-CD7B50828D4E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C5E36-A10A-4E83-8697-435DEE3C0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130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0AD19-F13D-4078-B3EA-CD7B50828D4E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C5E36-A10A-4E83-8697-435DEE3C0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257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0AD19-F13D-4078-B3EA-CD7B50828D4E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C5E36-A10A-4E83-8697-435DEE3C0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373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0AD19-F13D-4078-B3EA-CD7B50828D4E}" type="datetimeFigureOut">
              <a:rPr lang="en-US" smtClean="0"/>
              <a:t>4/10/2026</a:t>
            </a:fld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C5E36-A10A-4E83-8697-435DEE3C0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488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0AD19-F13D-4078-B3EA-CD7B50828D4E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C5E36-A10A-4E83-8697-435DEE3C0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065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0AD19-F13D-4078-B3EA-CD7B50828D4E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C5E36-A10A-4E83-8697-435DEE3C0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265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23E0AD19-F13D-4078-B3EA-CD7B50828D4E}" type="datetimeFigureOut">
              <a:rPr lang="en-US" smtClean="0"/>
              <a:t>4/10/2026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06FC5E36-A10A-4E83-8697-435DEE3C06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634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318F0-DE6D-BE1C-B6EA-6A29617BC42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6000" dirty="0" err="1"/>
              <a:t>Organisational</a:t>
            </a:r>
            <a:r>
              <a:rPr lang="en-US" sz="6000" dirty="0"/>
              <a:t> Structure Design: Subway UK Case Study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CE1360-4050-8D9E-36B5-E8B440A410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3417" y="4468031"/>
            <a:ext cx="7891272" cy="1069848"/>
          </a:xfrm>
        </p:spPr>
        <p:txBody>
          <a:bodyPr>
            <a:normAutofit fontScale="25000" lnSpcReduction="20000"/>
          </a:bodyPr>
          <a:lstStyle/>
          <a:p>
            <a:r>
              <a:rPr lang="en-US" sz="7200" dirty="0"/>
              <a:t>BA HONS BUSINESS MANAGEMENT</a:t>
            </a:r>
          </a:p>
          <a:p>
            <a:r>
              <a:rPr lang="en-US" sz="7200" dirty="0"/>
              <a:t>LCBB4009 UNDERSTANDING ORGANISATIONAL STRUCTURE AND CULTURE</a:t>
            </a:r>
          </a:p>
          <a:p>
            <a:r>
              <a:rPr lang="en-US" sz="7200" dirty="0"/>
              <a:t>SORINA CRAESCU </a:t>
            </a:r>
          </a:p>
          <a:p>
            <a:r>
              <a:rPr lang="en-US" sz="7200" dirty="0"/>
              <a:t>STUDENT ID: 2429530</a:t>
            </a:r>
          </a:p>
          <a:p>
            <a:r>
              <a:rPr lang="en-US" sz="7200" dirty="0"/>
              <a:t>SUBMISSION DATE: 10-04-2026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8E0516-9AC0-B6D9-F99A-E88DEE5B65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4944" y="90319"/>
            <a:ext cx="2920770" cy="11621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CA43757-C046-6C5D-C9D6-7EA4BEDD5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1560" y="-257452"/>
            <a:ext cx="3302493" cy="1857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311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72A18-D67B-1A98-A6AD-E9ED403C7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WHAT WILL BE COVERED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88CCF-7080-0DA8-F27E-FF7BE2AC8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ORGANISATIONAL STRUCTURE &amp; IMPORTANCE</a:t>
            </a:r>
          </a:p>
          <a:p>
            <a:r>
              <a:rPr lang="en-US" dirty="0"/>
              <a:t>FUNCTIONAL STRUCTURE (SUBWAY UK)</a:t>
            </a:r>
          </a:p>
          <a:p>
            <a:r>
              <a:rPr lang="en-US" dirty="0"/>
              <a:t>DIVISIONAL STRUCTURE (GEOGRAPHIC / PRODUCT)</a:t>
            </a:r>
          </a:p>
          <a:p>
            <a:r>
              <a:rPr lang="en-US" dirty="0"/>
              <a:t>MATRIX STRUCTURE (PROJECT-BASED SUBWAY UK)</a:t>
            </a:r>
          </a:p>
          <a:p>
            <a:r>
              <a:rPr lang="en-US" dirty="0"/>
              <a:t>COMPARISON &amp; CRITICAL DISCUSSION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REFERENCES </a:t>
            </a:r>
          </a:p>
          <a:p>
            <a:r>
              <a:rPr lang="en-US" dirty="0"/>
              <a:t>Q&amp;A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9568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09AB4-A1E1-47D6-9A78-B79592EF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ORGANISATIONAL STRUCTURE &amp; IMPORTANCE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D09B8-EACA-CCF7-3971-2F9BBABA4F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1100" b="1" dirty="0"/>
              <a:t>Key Definition</a:t>
            </a:r>
          </a:p>
          <a:p>
            <a:r>
              <a:rPr lang="en-US" sz="1100" dirty="0"/>
              <a:t>The formal framework that establishes the distribution of responsibilities, power, and communication inside a company is known as </a:t>
            </a:r>
            <a:r>
              <a:rPr lang="en-US" sz="1100" dirty="0" err="1"/>
              <a:t>organisational</a:t>
            </a:r>
            <a:r>
              <a:rPr lang="en-US" sz="1100" dirty="0"/>
              <a:t> structure (Daft, 2021).</a:t>
            </a:r>
          </a:p>
          <a:p>
            <a:r>
              <a:rPr lang="en-US" sz="1100" dirty="0"/>
              <a:t>An </a:t>
            </a:r>
            <a:r>
              <a:rPr lang="en-US" sz="1100" dirty="0" err="1"/>
              <a:t>organisational</a:t>
            </a:r>
            <a:r>
              <a:rPr lang="en-US" sz="1100" dirty="0"/>
              <a:t> chart shows the structure and reporting lines inside the company.</a:t>
            </a:r>
          </a:p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r>
              <a:rPr lang="en-US" sz="1100" b="1" dirty="0"/>
              <a:t>Relevance to Subway UK</a:t>
            </a:r>
          </a:p>
          <a:p>
            <a:r>
              <a:rPr lang="en-US" sz="1100" dirty="0"/>
              <a:t>Guarantees uniformity in operations among franchise locations</a:t>
            </a:r>
          </a:p>
          <a:p>
            <a:r>
              <a:rPr lang="en-US" sz="1100" dirty="0"/>
              <a:t>Enhances communication between franchisees and headquarters</a:t>
            </a:r>
          </a:p>
          <a:p>
            <a:r>
              <a:rPr lang="en-US" sz="1100" dirty="0"/>
              <a:t>Increases supply chain coordination and service delivery efficiency</a:t>
            </a:r>
          </a:p>
          <a:p>
            <a:r>
              <a:rPr lang="en-US" sz="1100" dirty="0"/>
              <a:t>Promotes strategic coherence among UK locations</a:t>
            </a:r>
          </a:p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r>
              <a:rPr lang="en-US" sz="1100" b="1" dirty="0"/>
              <a:t>Theoretical Connection</a:t>
            </a:r>
          </a:p>
          <a:p>
            <a:r>
              <a:rPr lang="en-US" sz="1100" dirty="0"/>
              <a:t>According to Mintzberg (2020), coordinating mechanisms (direct supervision, </a:t>
            </a:r>
            <a:r>
              <a:rPr lang="en-US" sz="1100" dirty="0" err="1"/>
              <a:t>standardisation</a:t>
            </a:r>
            <a:r>
              <a:rPr lang="en-US" sz="1100" dirty="0"/>
              <a:t>, mutual adjustment) are shaped by structure.</a:t>
            </a:r>
          </a:p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r>
              <a:rPr lang="en-US" sz="1100" b="1" dirty="0"/>
              <a:t>Why it's important</a:t>
            </a:r>
          </a:p>
          <a:p>
            <a:r>
              <a:rPr lang="en-US" sz="1100" dirty="0"/>
              <a:t>In fast-food operations, inadequate organization causes delays, role conflict, and inefficiency (Jones &amp; George, 2023).</a:t>
            </a:r>
          </a:p>
        </p:txBody>
      </p:sp>
    </p:spTree>
    <p:extLst>
      <p:ext uri="{BB962C8B-B14F-4D97-AF65-F5344CB8AC3E}">
        <p14:creationId xmlns:p14="http://schemas.microsoft.com/office/powerpoint/2010/main" val="3510220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90D72-6E2A-05BC-4B4A-90690B2A4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FUNCTIONAL STRUCTURE (SUBWAY UK)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D6C87-010E-B5CE-174F-34A02D1EE4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1200" b="1" dirty="0"/>
              <a:t>Definition</a:t>
            </a:r>
          </a:p>
          <a:p>
            <a:r>
              <a:rPr lang="en-US" sz="1200" dirty="0"/>
              <a:t>Groups workers according to </a:t>
            </a:r>
            <a:r>
              <a:rPr lang="en-US" sz="1200" dirty="0" err="1"/>
              <a:t>specialised</a:t>
            </a:r>
            <a:r>
              <a:rPr lang="en-US" sz="1200" dirty="0"/>
              <a:t> roles (e.g., marketing, operations, HR).</a:t>
            </a:r>
          </a:p>
          <a:p>
            <a:r>
              <a:rPr lang="en-US" sz="1200" dirty="0"/>
              <a:t>Operations Management, Marketing, Human Resources, Finance, and Supply Chain comprise the Subway Application UK Head Office</a:t>
            </a:r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sz="1200" b="1" dirty="0"/>
              <a:t>Benefits</a:t>
            </a:r>
          </a:p>
          <a:p>
            <a:endParaRPr lang="en-US" sz="1200" dirty="0"/>
          </a:p>
          <a:p>
            <a:r>
              <a:rPr lang="en-US" sz="1200" dirty="0"/>
              <a:t>Excellent </a:t>
            </a:r>
            <a:r>
              <a:rPr lang="en-US" sz="1200" dirty="0" err="1"/>
              <a:t>specialisation</a:t>
            </a:r>
            <a:r>
              <a:rPr lang="en-US" sz="1200" dirty="0"/>
              <a:t> and efficiency (Robbins &amp; Coulter, 2021)</a:t>
            </a:r>
          </a:p>
          <a:p>
            <a:r>
              <a:rPr lang="en-US" sz="1200" dirty="0"/>
              <a:t>Clearly defined lines of power</a:t>
            </a:r>
          </a:p>
          <a:p>
            <a:endParaRPr lang="en-US" sz="1200" dirty="0"/>
          </a:p>
          <a:p>
            <a:pPr marL="0" indent="0">
              <a:buNone/>
            </a:pPr>
            <a:r>
              <a:rPr lang="en-US" sz="1200" b="1" dirty="0"/>
              <a:t>Drawbacks</a:t>
            </a:r>
          </a:p>
          <a:p>
            <a:endParaRPr lang="en-US" sz="1200" dirty="0"/>
          </a:p>
          <a:p>
            <a:r>
              <a:rPr lang="en-US" sz="1200" dirty="0"/>
              <a:t>Interdepartmental communication is slow.</a:t>
            </a:r>
          </a:p>
          <a:p>
            <a:r>
              <a:rPr lang="en-US" sz="1200" dirty="0"/>
              <a:t>Inadequate function coordination</a:t>
            </a:r>
          </a:p>
          <a:p>
            <a:r>
              <a:rPr lang="en-US" sz="1200" dirty="0"/>
              <a:t>Application Perspective</a:t>
            </a:r>
          </a:p>
          <a:p>
            <a:r>
              <a:rPr lang="en-US" sz="1200" dirty="0"/>
              <a:t>Adequate for the uniform UK operational model of Subway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6C8D11-B3E5-962C-1397-09C60CD2D3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188" y="3651454"/>
            <a:ext cx="4746964" cy="3164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630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9F0A9-40BB-0594-A2DE-995F4388E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4939" y="626675"/>
            <a:ext cx="8802121" cy="474156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DIVISIONAL STRUCTURE (GEOGRAPHIC / PRODUCT)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DEC5A-7313-D016-9390-B463F4BAF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307" y="1403604"/>
            <a:ext cx="11953693" cy="40507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100" b="1" dirty="0"/>
              <a:t>Definition</a:t>
            </a:r>
          </a:p>
          <a:p>
            <a:endParaRPr lang="en-US" sz="1100" dirty="0"/>
          </a:p>
          <a:p>
            <a:r>
              <a:rPr lang="en-US" sz="1100" dirty="0"/>
              <a:t>Products, services, or geography are used to divide an organization (Daft, 2021).</a:t>
            </a:r>
          </a:p>
          <a:p>
            <a:r>
              <a:rPr lang="en-US" sz="1100" dirty="0"/>
              <a:t>Application for Subway UK</a:t>
            </a:r>
          </a:p>
          <a:p>
            <a:r>
              <a:rPr lang="en-US" sz="1100" dirty="0"/>
              <a:t>Divisions according to:</a:t>
            </a:r>
          </a:p>
          <a:p>
            <a:r>
              <a:rPr lang="en-US" sz="1100" dirty="0"/>
              <a:t>London Metro Operations Southern UK Region Northern UK Region Franchise vs. Corporate Stores</a:t>
            </a:r>
          </a:p>
          <a:p>
            <a:endParaRPr lang="en-US" sz="1100" dirty="0"/>
          </a:p>
          <a:p>
            <a:pPr marL="0" indent="0">
              <a:buNone/>
            </a:pPr>
            <a:r>
              <a:rPr lang="en-US" sz="1100" b="1" dirty="0"/>
              <a:t>Benefits</a:t>
            </a:r>
          </a:p>
          <a:p>
            <a:endParaRPr lang="en-US" sz="1100" dirty="0"/>
          </a:p>
          <a:p>
            <a:r>
              <a:rPr lang="en-US" sz="1100" dirty="0"/>
              <a:t>Local sensitivity to client preferences</a:t>
            </a:r>
          </a:p>
          <a:p>
            <a:r>
              <a:rPr lang="en-US" sz="1100" dirty="0"/>
              <a:t>quicker regional decision-making (</a:t>
            </a:r>
            <a:r>
              <a:rPr lang="en-US" sz="1100" dirty="0" err="1"/>
              <a:t>Hitt</a:t>
            </a:r>
            <a:r>
              <a:rPr lang="en-US" sz="1100" dirty="0"/>
              <a:t> et al., 2020)</a:t>
            </a:r>
          </a:p>
          <a:p>
            <a:endParaRPr lang="en-US" sz="1100" dirty="0"/>
          </a:p>
          <a:p>
            <a:pPr marL="0" indent="0">
              <a:buNone/>
            </a:pPr>
            <a:r>
              <a:rPr lang="en-US" sz="1100" b="1" dirty="0"/>
              <a:t>Drawbacks</a:t>
            </a:r>
          </a:p>
          <a:p>
            <a:endParaRPr lang="en-US" sz="1100" dirty="0"/>
          </a:p>
          <a:p>
            <a:r>
              <a:rPr lang="en-US" sz="1100" dirty="0"/>
              <a:t>Resource duplication</a:t>
            </a:r>
          </a:p>
          <a:p>
            <a:r>
              <a:rPr lang="en-US" sz="1100" dirty="0"/>
              <a:t>Increased operating expenses</a:t>
            </a:r>
          </a:p>
          <a:p>
            <a:r>
              <a:rPr lang="en-US" sz="1100" dirty="0"/>
              <a:t>Application Perspective</a:t>
            </a:r>
          </a:p>
          <a:p>
            <a:r>
              <a:rPr lang="en-US" sz="1100" dirty="0"/>
              <a:t>Due of geographical variations in UK customer demand, this is beneficial for Subway.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D946D4-9173-0D12-9065-AD54D9164A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5153" y="3474375"/>
            <a:ext cx="5075438" cy="338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32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3123A-88BC-1BA2-960B-484EACC1D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6419" y="94015"/>
            <a:ext cx="9671348" cy="651710"/>
          </a:xfrm>
        </p:spPr>
        <p:txBody>
          <a:bodyPr>
            <a:noAutofit/>
          </a:bodyPr>
          <a:lstStyle/>
          <a:p>
            <a:pPr algn="ctr"/>
            <a:r>
              <a:rPr lang="en-US" sz="3600" dirty="0"/>
              <a:t>MATRIX STRUCTURE (PROJECT-BASED SUBWAY UK)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7F82C-856F-58DD-0E06-33440B7EA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081" y="745725"/>
            <a:ext cx="12415332" cy="405079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4800" b="1" dirty="0"/>
              <a:t>Definition</a:t>
            </a:r>
          </a:p>
          <a:p>
            <a:r>
              <a:rPr lang="en-US" sz="4800" dirty="0"/>
              <a:t>Integrates project-based and functional reporting lines (dual authority system)</a:t>
            </a:r>
          </a:p>
          <a:p>
            <a:r>
              <a:rPr lang="en-US" sz="4800" dirty="0"/>
              <a:t>Application for Subway UK</a:t>
            </a:r>
          </a:p>
          <a:p>
            <a:endParaRPr lang="en-US" sz="4800" dirty="0"/>
          </a:p>
          <a:p>
            <a:pPr marL="0" indent="0">
              <a:buNone/>
            </a:pPr>
            <a:r>
              <a:rPr lang="en-US" sz="4800" b="1" dirty="0" err="1"/>
              <a:t>Utilised</a:t>
            </a:r>
            <a:r>
              <a:rPr lang="en-US" sz="4800" b="1" dirty="0"/>
              <a:t> for:</a:t>
            </a:r>
          </a:p>
          <a:p>
            <a:endParaRPr lang="en-US" sz="4800" dirty="0"/>
          </a:p>
          <a:p>
            <a:r>
              <a:rPr lang="en-US" sz="4800" dirty="0"/>
              <a:t>Innovative menu initiatives</a:t>
            </a:r>
          </a:p>
          <a:p>
            <a:r>
              <a:rPr lang="en-US" sz="4800" dirty="0"/>
              <a:t>Launch of a digital ordering system</a:t>
            </a:r>
          </a:p>
          <a:p>
            <a:r>
              <a:rPr lang="en-US" sz="4800" dirty="0"/>
              <a:t>Advertising campaigns</a:t>
            </a:r>
          </a:p>
          <a:p>
            <a:endParaRPr lang="en-US" sz="4800" dirty="0"/>
          </a:p>
          <a:p>
            <a:pPr marL="0" indent="0">
              <a:buNone/>
            </a:pPr>
            <a:r>
              <a:rPr lang="en-US" sz="4800" b="1" dirty="0"/>
              <a:t>Benefits</a:t>
            </a:r>
          </a:p>
          <a:p>
            <a:endParaRPr lang="en-US" sz="4800" dirty="0"/>
          </a:p>
          <a:p>
            <a:r>
              <a:rPr lang="en-US" sz="4800" dirty="0"/>
              <a:t>Promotes cooperation across functional boundaries</a:t>
            </a:r>
          </a:p>
          <a:p>
            <a:r>
              <a:rPr lang="en-US" sz="4800" dirty="0"/>
              <a:t>Effective sharing of resources (Burke, 2020)</a:t>
            </a:r>
          </a:p>
          <a:p>
            <a:endParaRPr lang="en-US" sz="4800" dirty="0"/>
          </a:p>
          <a:p>
            <a:pPr marL="0" indent="0">
              <a:buNone/>
            </a:pPr>
            <a:r>
              <a:rPr lang="en-US" sz="4800" b="1" dirty="0"/>
              <a:t>Drawbacks</a:t>
            </a:r>
          </a:p>
          <a:p>
            <a:endParaRPr lang="en-US" sz="4800" dirty="0"/>
          </a:p>
          <a:p>
            <a:r>
              <a:rPr lang="en-US" sz="4800" dirty="0"/>
              <a:t>Confusion between two authorities</a:t>
            </a:r>
          </a:p>
          <a:p>
            <a:r>
              <a:rPr lang="en-US" sz="4800" dirty="0"/>
              <a:t>Priority conflicts in decision-making</a:t>
            </a:r>
          </a:p>
          <a:p>
            <a:r>
              <a:rPr lang="en-US" sz="4800" dirty="0"/>
              <a:t>Increased expenses for coordinating</a:t>
            </a:r>
          </a:p>
          <a:p>
            <a:r>
              <a:rPr lang="en-US" sz="4800" dirty="0"/>
              <a:t>Critical Perspective</a:t>
            </a:r>
          </a:p>
          <a:p>
            <a:r>
              <a:rPr lang="en-US" sz="4800" dirty="0"/>
              <a:t>According to Mintzberg (2020), matrix architectures work well in dynamic settings but poorly in regular, steady activities like fast food</a:t>
            </a:r>
            <a:r>
              <a:rPr lang="en-US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8DF1C4-19D0-841E-43C3-BBE23FD9CF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4773" y="1566032"/>
            <a:ext cx="6297227" cy="4198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76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CF96B-9BDF-0031-3DF0-AB1AF561C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COMPARISON &amp; CRITICAL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8A053-E7E9-8830-D029-8CE2DB22A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934977"/>
            <a:ext cx="10058400" cy="40507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dirty="0"/>
              <a:t>Functional vs. Divisional vs. Matrix </a:t>
            </a:r>
          </a:p>
          <a:p>
            <a:r>
              <a:rPr lang="en-US" sz="1400" dirty="0"/>
              <a:t>Functional: Optimal for </a:t>
            </a:r>
            <a:r>
              <a:rPr lang="en-US" sz="1400" dirty="0" err="1"/>
              <a:t>standardisation</a:t>
            </a:r>
            <a:r>
              <a:rPr lang="en-US" sz="1400" dirty="0"/>
              <a:t>, efficiency-focused</a:t>
            </a:r>
          </a:p>
          <a:p>
            <a:r>
              <a:rPr lang="en-US" sz="1400" dirty="0"/>
              <a:t>Divisional: Enhances responsiveness, customer-focused</a:t>
            </a:r>
          </a:p>
          <a:p>
            <a:r>
              <a:rPr lang="en-US" sz="1400" dirty="0"/>
              <a:t>Matrix: Innovation-oriented, increases adaptability</a:t>
            </a:r>
          </a:p>
          <a:p>
            <a:endParaRPr lang="en-US" sz="1400" dirty="0"/>
          </a:p>
          <a:p>
            <a:pPr marL="0" indent="0">
              <a:buNone/>
            </a:pPr>
            <a:r>
              <a:rPr lang="en-US" sz="1400" b="1" dirty="0"/>
              <a:t>Subway UK application</a:t>
            </a:r>
          </a:p>
          <a:p>
            <a:r>
              <a:rPr lang="en-US" sz="1400" dirty="0"/>
              <a:t>Functional: essential daily tasks</a:t>
            </a:r>
          </a:p>
          <a:p>
            <a:r>
              <a:rPr lang="en-US" sz="1400" dirty="0"/>
              <a:t>Regional franchise management is divisional.</a:t>
            </a:r>
          </a:p>
          <a:p>
            <a:r>
              <a:rPr lang="en-US" sz="1400" dirty="0"/>
              <a:t>Innovation and strategic projects make up the matrix.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b="1" dirty="0"/>
              <a:t>Critical Assessment</a:t>
            </a:r>
          </a:p>
          <a:p>
            <a:r>
              <a:rPr lang="en-US" sz="1400" dirty="0"/>
              <a:t>Subway mostly uses a hybrid approach that combines franchising and functionality.</a:t>
            </a:r>
          </a:p>
          <a:p>
            <a:r>
              <a:rPr lang="en-US" sz="1400" dirty="0"/>
              <a:t>Because franchise systems are complicated, matrix structures are restricted.</a:t>
            </a:r>
          </a:p>
          <a:p>
            <a:r>
              <a:rPr lang="en-US" sz="1400" dirty="0"/>
              <a:t>The contingency theory method (structure relies on environment) is the most appropriate (Donaldson, 2021).</a:t>
            </a:r>
          </a:p>
        </p:txBody>
      </p:sp>
    </p:spTree>
    <p:extLst>
      <p:ext uri="{BB962C8B-B14F-4D97-AF65-F5344CB8AC3E}">
        <p14:creationId xmlns:p14="http://schemas.microsoft.com/office/powerpoint/2010/main" val="115064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3B5A9-D89A-61C2-49B0-8F7B1E97C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2E512-5802-852C-6A4B-E4110A03B9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Efficiency, communication, and decision-making are all directly impacted by </a:t>
            </a:r>
            <a:r>
              <a:rPr lang="en-US" dirty="0" err="1"/>
              <a:t>organisational</a:t>
            </a:r>
            <a:r>
              <a:rPr lang="en-US" dirty="0"/>
              <a:t> structure.</a:t>
            </a:r>
          </a:p>
          <a:p>
            <a:r>
              <a:rPr lang="en-US" dirty="0"/>
              <a:t>Subway UK employs a hybrid </a:t>
            </a:r>
            <a:r>
              <a:rPr lang="en-US" dirty="0" err="1"/>
              <a:t>organisational</a:t>
            </a:r>
            <a:r>
              <a:rPr lang="en-US" dirty="0"/>
              <a:t> structure that combines divisional and functional components.</a:t>
            </a:r>
          </a:p>
          <a:p>
            <a:r>
              <a:rPr lang="en-US" dirty="0"/>
              <a:t>While matrix structures encourage creativity, they are less appropriate for daily tasks.</a:t>
            </a:r>
          </a:p>
          <a:p>
            <a:r>
              <a:rPr lang="en-US" dirty="0"/>
              <a:t>Effectiveness varies depending on the environment and </a:t>
            </a:r>
            <a:r>
              <a:rPr lang="en-US" dirty="0" err="1"/>
              <a:t>organisational</a:t>
            </a:r>
            <a:r>
              <a:rPr lang="en-US" dirty="0"/>
              <a:t> aims; no single structure is ideal.</a:t>
            </a:r>
          </a:p>
          <a:p>
            <a:r>
              <a:rPr lang="en-US" dirty="0"/>
              <a:t>Consistency in customer service and franchise success are enhanced by strong structural alignment.</a:t>
            </a:r>
          </a:p>
        </p:txBody>
      </p:sp>
    </p:spTree>
    <p:extLst>
      <p:ext uri="{BB962C8B-B14F-4D97-AF65-F5344CB8AC3E}">
        <p14:creationId xmlns:p14="http://schemas.microsoft.com/office/powerpoint/2010/main" val="3241419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5C19AE-E4F8-9E13-D181-D51991F46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3478F-01A7-B78D-AAF2-BDFC9B4A3F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Burke, W. (2020) Organization Change: Theory and Practice. 5th </a:t>
            </a:r>
            <a:r>
              <a:rPr lang="en-US" dirty="0" err="1"/>
              <a:t>edn</a:t>
            </a:r>
            <a:r>
              <a:rPr lang="en-US" dirty="0"/>
              <a:t>. London: Sage.</a:t>
            </a:r>
          </a:p>
          <a:p>
            <a:r>
              <a:rPr lang="en-US" dirty="0"/>
              <a:t>Daft, R.L. (2021) Organization Theory and Design. 13th </a:t>
            </a:r>
            <a:r>
              <a:rPr lang="en-US" dirty="0" err="1"/>
              <a:t>edn</a:t>
            </a:r>
            <a:r>
              <a:rPr lang="en-US" dirty="0"/>
              <a:t>. Boston: Cengage Learning.</a:t>
            </a:r>
          </a:p>
          <a:p>
            <a:r>
              <a:rPr lang="en-US" dirty="0"/>
              <a:t>Donaldson, L. (2021) Contingency Theory of Organizations. Cambridge: Cambridge University Press.</a:t>
            </a:r>
          </a:p>
          <a:p>
            <a:r>
              <a:rPr lang="en-US" dirty="0" err="1"/>
              <a:t>Hitt</a:t>
            </a:r>
            <a:r>
              <a:rPr lang="en-US" dirty="0"/>
              <a:t>, M.A., Miller, C.C. and Colella, A. (2020) Organizational Behavior. 5th </a:t>
            </a:r>
            <a:r>
              <a:rPr lang="en-US" dirty="0" err="1"/>
              <a:t>edn</a:t>
            </a:r>
            <a:r>
              <a:rPr lang="en-US" dirty="0"/>
              <a:t>. Hoboken: Wiley.</a:t>
            </a:r>
          </a:p>
          <a:p>
            <a:r>
              <a:rPr lang="en-US" dirty="0"/>
              <a:t>Jones, G.R. and George, J.M. (2023) Contemporary Management. 11th </a:t>
            </a:r>
            <a:r>
              <a:rPr lang="en-US" dirty="0" err="1"/>
              <a:t>edn</a:t>
            </a:r>
            <a:r>
              <a:rPr lang="en-US" dirty="0"/>
              <a:t>. New York: McGraw-Hill.</a:t>
            </a:r>
          </a:p>
          <a:p>
            <a:r>
              <a:rPr lang="en-US" dirty="0"/>
              <a:t>Mintzberg, H. (2020) Understanding Organizations…Finally!. London: Oxford University Press.</a:t>
            </a:r>
          </a:p>
          <a:p>
            <a:r>
              <a:rPr lang="en-US" dirty="0"/>
              <a:t>Robbins, S.P. and Coulter, M. (2021) Management. 15th </a:t>
            </a:r>
            <a:r>
              <a:rPr lang="en-US" dirty="0" err="1"/>
              <a:t>edn</a:t>
            </a:r>
            <a:r>
              <a:rPr lang="en-US" dirty="0"/>
              <a:t>. Harlow: Pearson.</a:t>
            </a:r>
          </a:p>
          <a:p>
            <a:r>
              <a:rPr lang="en-US" dirty="0"/>
              <a:t>Subway UK (2025) Corporate Information and Franchise Structure. Available at: https://www.subway.com (Accessed: 10 April 2026).</a:t>
            </a:r>
          </a:p>
        </p:txBody>
      </p:sp>
    </p:spTree>
    <p:extLst>
      <p:ext uri="{BB962C8B-B14F-4D97-AF65-F5344CB8AC3E}">
        <p14:creationId xmlns:p14="http://schemas.microsoft.com/office/powerpoint/2010/main" val="7359300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A1E37-8247-6C3F-A486-D46AADAB7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QUESTIONS TIME!</a:t>
            </a:r>
          </a:p>
        </p:txBody>
      </p:sp>
    </p:spTree>
    <p:extLst>
      <p:ext uri="{BB962C8B-B14F-4D97-AF65-F5344CB8AC3E}">
        <p14:creationId xmlns:p14="http://schemas.microsoft.com/office/powerpoint/2010/main" val="1442709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31</TotalTime>
  <Words>810</Words>
  <Application>Microsoft Office PowerPoint</Application>
  <PresentationFormat>Widescreen</PresentationFormat>
  <Paragraphs>120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Rockwell</vt:lpstr>
      <vt:lpstr>Rockwell Condensed</vt:lpstr>
      <vt:lpstr>Wingdings</vt:lpstr>
      <vt:lpstr>Wood Type</vt:lpstr>
      <vt:lpstr>Organisational Structure Design: Subway UK Case Study</vt:lpstr>
      <vt:lpstr>WHAT WILL BE COVERED TODAY</vt:lpstr>
      <vt:lpstr>ORGANISATIONAL STRUCTURE &amp; IMPORTANCE</vt:lpstr>
      <vt:lpstr>FUNCTIONAL STRUCTURE (SUBWAY UK)</vt:lpstr>
      <vt:lpstr>DIVISIONAL STRUCTURE (GEOGRAPHIC / PRODUCT)</vt:lpstr>
      <vt:lpstr>MATRIX STRUCTURE (PROJECT-BASED SUBWAY UK)</vt:lpstr>
      <vt:lpstr>COMPARISON &amp; CRITICAL DISCUSSION</vt:lpstr>
      <vt:lpstr>conclusion</vt:lpstr>
      <vt:lpstr>REFERENCES</vt:lpstr>
      <vt:lpstr>QUESTIONS TIME!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Structure Design: Subway UK Case Study</dc:title>
  <dc:creator>klm</dc:creator>
  <cp:lastModifiedBy>klm</cp:lastModifiedBy>
  <cp:revision>1</cp:revision>
  <dcterms:created xsi:type="dcterms:W3CDTF">2026-04-10T10:00:14Z</dcterms:created>
  <dcterms:modified xsi:type="dcterms:W3CDTF">2026-04-10T10:31:51Z</dcterms:modified>
</cp:coreProperties>
</file>