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59"/>
  </p:notesMasterIdLst>
  <p:handoutMasterIdLst>
    <p:handoutMasterId r:id="rId60"/>
  </p:handoutMasterIdLst>
  <p:sldIdLst>
    <p:sldId id="256" r:id="rId2"/>
    <p:sldId id="314" r:id="rId3"/>
    <p:sldId id="315" r:id="rId4"/>
    <p:sldId id="312" r:id="rId5"/>
    <p:sldId id="259" r:id="rId6"/>
    <p:sldId id="316" r:id="rId7"/>
    <p:sldId id="317" r:id="rId8"/>
    <p:sldId id="318" r:id="rId9"/>
    <p:sldId id="320" r:id="rId10"/>
    <p:sldId id="321" r:id="rId11"/>
    <p:sldId id="322" r:id="rId12"/>
    <p:sldId id="323" r:id="rId13"/>
    <p:sldId id="337" r:id="rId14"/>
    <p:sldId id="324" r:id="rId15"/>
    <p:sldId id="325" r:id="rId16"/>
    <p:sldId id="326" r:id="rId17"/>
    <p:sldId id="327" r:id="rId18"/>
    <p:sldId id="328" r:id="rId19"/>
    <p:sldId id="338" r:id="rId20"/>
    <p:sldId id="329" r:id="rId21"/>
    <p:sldId id="330" r:id="rId22"/>
    <p:sldId id="339" r:id="rId23"/>
    <p:sldId id="340" r:id="rId24"/>
    <p:sldId id="342" r:id="rId25"/>
    <p:sldId id="341" r:id="rId26"/>
    <p:sldId id="332" r:id="rId27"/>
    <p:sldId id="343" r:id="rId28"/>
    <p:sldId id="344" r:id="rId29"/>
    <p:sldId id="333" r:id="rId30"/>
    <p:sldId id="334" r:id="rId31"/>
    <p:sldId id="280" r:id="rId32"/>
    <p:sldId id="281" r:id="rId33"/>
    <p:sldId id="282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295E24-F587-454C-9FDE-62B4624B14AC}" type="datetimeFigureOut">
              <a:rPr lang="en-GB" smtClean="0"/>
              <a:t>07/10/2016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4E4784-BA26-4F44-AEBE-1A707AA90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600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FEEEF6-9A5A-4B83-8426-0102009FFE28}" type="datetimeFigureOut">
              <a:rPr lang="en-GB" smtClean="0"/>
              <a:t>07/10/2016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8599D1-D2FE-4444-846F-E4C773C268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51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C6270-6471-45FD-9E9E-51B83CA7D32A}" type="datetime1">
              <a:rPr lang="en-GB" smtClean="0"/>
              <a:t>07/10/2016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260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A3E9C-45CA-412F-B8FE-411CBA369D2D}" type="datetime1">
              <a:rPr lang="en-GB" smtClean="0"/>
              <a:t>07/10/2016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452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D397F-1B1A-4F3C-8A2F-2C714053812D}" type="datetime1">
              <a:rPr lang="en-GB" smtClean="0"/>
              <a:t>07/10/2016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04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316E4-E1DB-4A99-A826-68C843DFD3E6}" type="datetime1">
              <a:rPr lang="en-GB" smtClean="0"/>
              <a:t>07/10/2016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96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3849-4741-40E5-87AF-54351E59008A}" type="datetime1">
              <a:rPr lang="en-GB" smtClean="0"/>
              <a:t>07/10/2016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221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B4834-D15C-4348-B8FC-26C7627C8CDF}" type="datetime1">
              <a:rPr lang="en-GB" smtClean="0"/>
              <a:t>07/10/2016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554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3BF69-901B-4D7B-8C27-8C16C541EF1A}" type="datetime1">
              <a:rPr lang="en-GB" smtClean="0"/>
              <a:t>07/10/2016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383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56CE0-D7E9-4508-9823-0FB730CE3FE3}" type="datetime1">
              <a:rPr lang="en-GB" smtClean="0"/>
              <a:t>07/10/2016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164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1E83A-A62F-4428-9528-127DF2877B19}" type="datetime1">
              <a:rPr lang="en-GB" smtClean="0"/>
              <a:t>07/10/2016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25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0CDD-13C8-47C2-9D1D-8168E1A78F23}" type="datetime1">
              <a:rPr lang="en-GB" smtClean="0"/>
              <a:t>07/10/2016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88348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0CDD-13C8-47C2-9D1D-8168E1A78F23}" type="datetime1">
              <a:rPr lang="en-GB" smtClean="0"/>
              <a:t>07/10/2016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424417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0CDD-13C8-47C2-9D1D-8168E1A78F23}" type="datetime1">
              <a:rPr lang="en-GB" smtClean="0"/>
              <a:t>07/10/2016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4420357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0CDD-13C8-47C2-9D1D-8168E1A78F23}" type="datetime1">
              <a:rPr lang="en-GB" smtClean="0"/>
              <a:t>07/10/2016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987118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0CDD-13C8-47C2-9D1D-8168E1A78F23}" type="datetime1">
              <a:rPr lang="en-GB" smtClean="0"/>
              <a:t>07/10/2016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959205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0CDD-13C8-47C2-9D1D-8168E1A78F23}" type="datetime1">
              <a:rPr lang="en-GB" smtClean="0"/>
              <a:t>07/10/2016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208596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A1D4A-2B5E-470D-8148-DA424007C8A8}" type="datetime1">
              <a:rPr lang="en-GB" smtClean="0"/>
              <a:t>07/10/2016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455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ED5D2-836A-4F9E-B2CA-A67A670FF6C0}" type="datetime1">
              <a:rPr lang="en-GB" smtClean="0"/>
              <a:t>07/10/2016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741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C360CDD-13C8-47C2-9D1D-8168E1A78F23}" type="datetime1">
              <a:rPr lang="en-GB" smtClean="0"/>
              <a:t>07/10/2016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6686880-D612-46BD-B8FF-C1B3D15BA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19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1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2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3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4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5.w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6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7.w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Project Cost Management and Budgeting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Marie Pitson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768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Previously we looked at…….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accounting </a:t>
            </a:r>
            <a:r>
              <a:rPr lang="en-GB" dirty="0" smtClean="0"/>
              <a:t>terminology and the financial statements, </a:t>
            </a:r>
            <a:r>
              <a:rPr lang="en-GB" dirty="0" smtClean="0"/>
              <a:t>and discussed </a:t>
            </a:r>
            <a:r>
              <a:rPr lang="en-GB" dirty="0" smtClean="0"/>
              <a:t>how the information contained within them aids management</a:t>
            </a:r>
          </a:p>
          <a:p>
            <a:r>
              <a:rPr lang="en-GB" dirty="0" smtClean="0"/>
              <a:t>Introduced the role of accounting in decision making and cost </a:t>
            </a:r>
            <a:r>
              <a:rPr lang="en-GB" dirty="0" smtClean="0"/>
              <a:t>accounting</a:t>
            </a:r>
          </a:p>
          <a:p>
            <a:r>
              <a:rPr lang="en-GB" dirty="0" smtClean="0"/>
              <a:t>accounting </a:t>
            </a:r>
            <a:r>
              <a:rPr lang="en-GB" dirty="0"/>
              <a:t>for labour costs</a:t>
            </a:r>
          </a:p>
          <a:p>
            <a:r>
              <a:rPr lang="en-GB" dirty="0"/>
              <a:t>Marginal and absorption costing</a:t>
            </a:r>
          </a:p>
          <a:p>
            <a:r>
              <a:rPr lang="en-GB" dirty="0"/>
              <a:t>Monitoring project expenditure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772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will look at…..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Break </a:t>
            </a:r>
            <a:r>
              <a:rPr lang="en-GB" dirty="0" smtClean="0"/>
              <a:t>even analysis</a:t>
            </a:r>
          </a:p>
          <a:p>
            <a:r>
              <a:rPr lang="en-GB" dirty="0" smtClean="0"/>
              <a:t>Make or buy decisions</a:t>
            </a:r>
          </a:p>
          <a:p>
            <a:r>
              <a:rPr lang="en-GB" dirty="0" smtClean="0"/>
              <a:t>Stages in budget preparation</a:t>
            </a:r>
          </a:p>
          <a:p>
            <a:r>
              <a:rPr lang="en-GB" dirty="0" smtClean="0"/>
              <a:t>Limiting factors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81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would we monitor project expenditure?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Project managers monitor project expenditures to verify that they’re in accordance with the project plan and, if they’re not, to address any deviations.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899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2800" b="1">
                <a:solidFill>
                  <a:schemeClr val="tx1"/>
                </a:solidFill>
              </a:rPr>
              <a:t>Monitoring Project Expenditure</a:t>
            </a:r>
            <a:endParaRPr lang="en-GB" b="1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</a:t>
            </a:fld>
            <a:endParaRPr lang="en-GB"/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676400" y="914400"/>
          <a:ext cx="5653088" cy="525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cument" r:id="rId3" imgW="5652360" imgH="5420880" progId="Word.Document.8">
                  <p:embed/>
                </p:oleObj>
              </mc:Choice>
              <mc:Fallback>
                <p:oleObj name="Document" r:id="rId3" imgW="5652360" imgH="542088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914400"/>
                        <a:ext cx="5653088" cy="525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9783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5150" y="1844675"/>
            <a:ext cx="6265863" cy="2663825"/>
          </a:xfrm>
        </p:spPr>
        <p:txBody>
          <a:bodyPr>
            <a:normAutofit/>
          </a:bodyPr>
          <a:lstStyle/>
          <a:p>
            <a:pPr marL="26988" algn="ctr" eaLnBrk="1" hangingPunct="1">
              <a:lnSpc>
                <a:spcPct val="80000"/>
              </a:lnSpc>
            </a:pPr>
            <a:endParaRPr lang="en-GB" altLang="en-US" sz="1600" dirty="0" smtClean="0">
              <a:solidFill>
                <a:srgbClr val="10181F"/>
              </a:solidFill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GB" altLang="en-US" sz="5000" dirty="0" smtClean="0">
                <a:solidFill>
                  <a:srgbClr val="10181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Break-Even  Analysis</a:t>
            </a:r>
          </a:p>
          <a:p>
            <a:pPr marL="26988" algn="ctr" eaLnBrk="1" hangingPunct="1">
              <a:lnSpc>
                <a:spcPct val="80000"/>
              </a:lnSpc>
            </a:pPr>
            <a:endParaRPr lang="en-GB" altLang="en-US" sz="5000" dirty="0" smtClean="0">
              <a:solidFill>
                <a:srgbClr val="10181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641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Introduction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4294967295"/>
          </p:nvPr>
        </p:nvSpPr>
        <p:spPr>
          <a:xfrm>
            <a:off x="1435100" y="1447800"/>
            <a:ext cx="7499350" cy="48006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smtClean="0"/>
              <a:t>An important part of running a company is the determination of how the company should be financed and how the prices of the products the company sells should be set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smtClean="0"/>
              <a:t>In order to do this properly a sound financial analysis is necessary</a:t>
            </a:r>
          </a:p>
        </p:txBody>
      </p:sp>
    </p:spTree>
    <p:extLst>
      <p:ext uri="{BB962C8B-B14F-4D97-AF65-F5344CB8AC3E}">
        <p14:creationId xmlns:p14="http://schemas.microsoft.com/office/powerpoint/2010/main" val="24502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Variable Costs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4294967295"/>
          </p:nvPr>
        </p:nvSpPr>
        <p:spPr>
          <a:xfrm>
            <a:off x="1435100" y="2060848"/>
            <a:ext cx="7499350" cy="4536802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dirty="0" smtClean="0"/>
              <a:t>These are roughly proportional to a company’s sales i.e. the cost per unit remains roughly constant</a:t>
            </a:r>
          </a:p>
          <a:p>
            <a:pPr eaLnBrk="1" hangingPunct="1"/>
            <a:r>
              <a:rPr lang="en-GB" altLang="en-US" dirty="0" smtClean="0"/>
              <a:t>E.g. If a car manufacturer makes more cars it will use more sheet metal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292600"/>
            <a:ext cx="381635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96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Fixed Costs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4294967295"/>
          </p:nvPr>
        </p:nvSpPr>
        <p:spPr>
          <a:xfrm>
            <a:off x="1476375" y="1988840"/>
            <a:ext cx="7497763" cy="4153198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dirty="0" smtClean="0"/>
              <a:t>Remain roughly the same regardless of the level of sales output</a:t>
            </a:r>
          </a:p>
          <a:p>
            <a:pPr eaLnBrk="1" hangingPunct="1"/>
            <a:endParaRPr lang="en-GB" altLang="en-US" dirty="0" smtClean="0"/>
          </a:p>
          <a:p>
            <a:pPr eaLnBrk="1" hangingPunct="1"/>
            <a:r>
              <a:rPr lang="en-GB" altLang="en-US" dirty="0" smtClean="0"/>
              <a:t>E.g. The cost of renting a factory to produce cars will not vary in line with the no of cars produced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313" y="4508500"/>
            <a:ext cx="30765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69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Contribution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2132856"/>
            <a:ext cx="749935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When the manufacturer sells a car it receives the selling price, which covers the variable costs of the car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As the selling price is greater than the variable costs there will also be money available to pay off the fixed costs incurred</a:t>
            </a:r>
          </a:p>
        </p:txBody>
      </p:sp>
    </p:spTree>
    <p:extLst>
      <p:ext uri="{BB962C8B-B14F-4D97-AF65-F5344CB8AC3E}">
        <p14:creationId xmlns:p14="http://schemas.microsoft.com/office/powerpoint/2010/main" val="8945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Break-Even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1916832"/>
            <a:ext cx="8466906" cy="433156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Break-even is the point at which neither a profit nor a loss is made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The break-even point is the output level (units manufactured or services provided) at which the income from sales is just enough to cover all the costs</a:t>
            </a:r>
          </a:p>
        </p:txBody>
      </p:sp>
    </p:spTree>
    <p:extLst>
      <p:ext uri="{BB962C8B-B14F-4D97-AF65-F5344CB8AC3E}">
        <p14:creationId xmlns:p14="http://schemas.microsoft.com/office/powerpoint/2010/main" val="107238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Break-Even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4294967295"/>
          </p:nvPr>
        </p:nvSpPr>
        <p:spPr>
          <a:xfrm>
            <a:off x="755576" y="2276872"/>
            <a:ext cx="8178874" cy="3971528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dirty="0" smtClean="0"/>
              <a:t>Break-even is the point at which the profit or (loss) is zero</a:t>
            </a:r>
          </a:p>
          <a:p>
            <a:pPr eaLnBrk="1" hangingPunct="1"/>
            <a:endParaRPr lang="en-GB" altLang="en-US" dirty="0" smtClean="0"/>
          </a:p>
          <a:p>
            <a:pPr eaLnBrk="1" hangingPunct="1"/>
            <a:r>
              <a:rPr lang="en-GB" altLang="en-US" dirty="0" smtClean="0"/>
              <a:t>The output level can be measured in a way that is appropriate for the particular business or organisation. It is commonly measured in units of output</a:t>
            </a:r>
          </a:p>
        </p:txBody>
      </p:sp>
    </p:spTree>
    <p:extLst>
      <p:ext uri="{BB962C8B-B14F-4D97-AF65-F5344CB8AC3E}">
        <p14:creationId xmlns:p14="http://schemas.microsoft.com/office/powerpoint/2010/main" val="319655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0"/>
              </a:rPr>
              <a:t>Break-Even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4294967295"/>
          </p:nvPr>
        </p:nvSpPr>
        <p:spPr>
          <a:xfrm>
            <a:off x="498475" y="2565400"/>
            <a:ext cx="8147050" cy="4824413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smtClean="0">
                <a:latin typeface="Gill Sans MT" panose="020B0502020104020203" pitchFamily="34" charset="0"/>
              </a:rPr>
              <a:t>The formula for break-even in units of output is:</a:t>
            </a:r>
          </a:p>
          <a:p>
            <a:pPr eaLnBrk="1" hangingPunct="1"/>
            <a:endParaRPr lang="en-GB" altLang="en-US" smtClean="0">
              <a:latin typeface="Gill Sans MT" panose="020B0502020104020203" pitchFamily="34" charset="0"/>
            </a:endParaRPr>
          </a:p>
          <a:p>
            <a:pPr eaLnBrk="1" hangingPunct="1"/>
            <a:r>
              <a:rPr lang="en-GB" altLang="en-US" smtClean="0">
                <a:latin typeface="Gill Sans MT" panose="020B0502020104020203" pitchFamily="34" charset="0"/>
              </a:rPr>
              <a:t>Breakeven point = Total fixed costs/contribution per unit</a:t>
            </a:r>
          </a:p>
          <a:p>
            <a:pPr eaLnBrk="1" hangingPunct="1"/>
            <a:endParaRPr lang="en-GB" altLang="en-US" smtClean="0">
              <a:latin typeface="Gill Sans MT" panose="020B0502020104020203" pitchFamily="34" charset="0"/>
            </a:endParaRPr>
          </a:p>
          <a:p>
            <a:pPr eaLnBrk="1" hangingPunct="1"/>
            <a:endParaRPr lang="en-GB" altLang="en-US" smtClean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54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Break-Even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39552" y="1844824"/>
            <a:ext cx="8394898" cy="440357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In order to use break-even analysis, we need to know:-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Selling price (per unit)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Costs of the product (Variable and Overhead Costs)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lvl="1" indent="-283464" eaLnBrk="1" fontAlgn="auto" hangingPunct="1">
              <a:spcBef>
                <a:spcPts val="600"/>
              </a:spcBef>
              <a:spcAft>
                <a:spcPts val="0"/>
              </a:spcAft>
              <a:buSzPct val="80000"/>
              <a:buFont typeface="Wingdings 2"/>
              <a:buChar char=""/>
              <a:defRPr/>
            </a:pPr>
            <a:r>
              <a:rPr lang="en-GB" sz="3500" dirty="0" smtClean="0">
                <a:ea typeface="+mn-ea"/>
              </a:rPr>
              <a:t>Limitations e.g. maximum </a:t>
            </a:r>
            <a:r>
              <a:rPr lang="en-GB" sz="3500" dirty="0">
                <a:ea typeface="+mn-ea"/>
              </a:rPr>
              <a:t>production </a:t>
            </a:r>
            <a:r>
              <a:rPr lang="en-GB" sz="3500" dirty="0" smtClean="0">
                <a:ea typeface="+mn-ea"/>
              </a:rPr>
              <a:t>capacity</a:t>
            </a:r>
          </a:p>
        </p:txBody>
      </p:sp>
    </p:spTree>
    <p:extLst>
      <p:ext uri="{BB962C8B-B14F-4D97-AF65-F5344CB8AC3E}">
        <p14:creationId xmlns:p14="http://schemas.microsoft.com/office/powerpoint/2010/main" val="355960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Interpretation of Break-Even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11560" y="2214694"/>
            <a:ext cx="8322890" cy="40337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Break-even analysis, can be used by all types of businesses and organisations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For example, a shop will wish to know the sales it has to make each week to meet costs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>
                <a:ea typeface="+mn-ea"/>
                <a:cs typeface="+mn-cs"/>
              </a:rPr>
              <a:t>Once the break-even has been reached, the additional contribution forms the </a:t>
            </a:r>
            <a:r>
              <a:rPr lang="en-GB" dirty="0" smtClean="0">
                <a:ea typeface="+mn-ea"/>
                <a:cs typeface="+mn-cs"/>
              </a:rPr>
              <a:t>profit</a:t>
            </a:r>
            <a:endParaRPr lang="en-GB" dirty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dirty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867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Limitations of Break-Even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39552" y="2214694"/>
            <a:ext cx="8394898" cy="40337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Most businesses sell more than one product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Sales are unlikely to be the same as output e.g. stock, waste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Products are not sold at the same price at different levels of output e.g. discounts</a:t>
            </a:r>
          </a:p>
        </p:txBody>
      </p:sp>
    </p:spTree>
    <p:extLst>
      <p:ext uri="{BB962C8B-B14F-4D97-AF65-F5344CB8AC3E}">
        <p14:creationId xmlns:p14="http://schemas.microsoft.com/office/powerpoint/2010/main" val="152884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Limitations of Break-Even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2214694"/>
            <a:ext cx="8466906" cy="40337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Variable costs do not always stay the same e.g. as output rises a business may benefit from lower costs due to buying power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It is a planning aid rather than a decision making tool</a:t>
            </a:r>
            <a:endParaRPr lang="en-GB" dirty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933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Margin of Safety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idx="4294967295"/>
          </p:nvPr>
        </p:nvSpPr>
        <p:spPr>
          <a:xfrm>
            <a:off x="685332" y="2214694"/>
            <a:ext cx="8249118" cy="4033705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dirty="0" smtClean="0"/>
              <a:t>The margin of safety is the amount by which sales exceed the break-even point </a:t>
            </a:r>
          </a:p>
          <a:p>
            <a:pPr eaLnBrk="1" hangingPunct="1"/>
            <a:r>
              <a:rPr lang="en-GB" altLang="en-US" dirty="0" smtClean="0"/>
              <a:t>Margin of safety can be expressed as:-</a:t>
            </a:r>
          </a:p>
          <a:p>
            <a:pPr eaLnBrk="1" hangingPunct="1"/>
            <a:r>
              <a:rPr lang="en-GB" altLang="en-US" dirty="0" smtClean="0"/>
              <a:t>A number of units</a:t>
            </a:r>
          </a:p>
          <a:p>
            <a:pPr eaLnBrk="1" hangingPunct="1"/>
            <a:r>
              <a:rPr lang="en-GB" altLang="en-US" dirty="0" smtClean="0"/>
              <a:t>A sales revenue amount</a:t>
            </a:r>
          </a:p>
          <a:p>
            <a:pPr eaLnBrk="1" hangingPunct="1"/>
            <a:r>
              <a:rPr lang="en-GB" altLang="en-US" dirty="0" smtClean="0"/>
              <a:t>A percentage, using the following formula</a:t>
            </a:r>
          </a:p>
        </p:txBody>
      </p:sp>
    </p:spTree>
    <p:extLst>
      <p:ext uri="{BB962C8B-B14F-4D97-AF65-F5344CB8AC3E}">
        <p14:creationId xmlns:p14="http://schemas.microsoft.com/office/powerpoint/2010/main" val="378587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0"/>
              </a:rPr>
              <a:t>Margin of Safety</a:t>
            </a:r>
          </a:p>
        </p:txBody>
      </p:sp>
      <p:sp>
        <p:nvSpPr>
          <p:cNvPr id="35842" name="Content Placeholder 2"/>
          <p:cNvSpPr>
            <a:spLocks noGrp="1"/>
          </p:cNvSpPr>
          <p:nvPr>
            <p:ph idx="4294967295"/>
          </p:nvPr>
        </p:nvSpPr>
        <p:spPr>
          <a:xfrm>
            <a:off x="498475" y="1762125"/>
            <a:ext cx="8147050" cy="4364038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US" altLang="en-US" smtClean="0"/>
              <a:t>Margin of safety = budgeted sales – breakeven</a:t>
            </a:r>
          </a:p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4301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Margin of Safety </a:t>
            </a:r>
          </a:p>
        </p:txBody>
      </p:sp>
      <p:sp>
        <p:nvSpPr>
          <p:cNvPr id="34818" name="Content Placeholder 2"/>
          <p:cNvSpPr>
            <a:spLocks noGrp="1"/>
          </p:cNvSpPr>
          <p:nvPr>
            <p:ph idx="4294967295"/>
          </p:nvPr>
        </p:nvSpPr>
        <p:spPr>
          <a:xfrm>
            <a:off x="467544" y="2060848"/>
            <a:ext cx="8466906" cy="4187552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dirty="0" smtClean="0"/>
              <a:t>This calculation is especially important in times of recession as it expresses to management the amount of the ‘cushion’ where current production/sales gives beyond the break-even point</a:t>
            </a: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508500"/>
            <a:ext cx="51117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12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Margin of Safety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95536" y="2214694"/>
            <a:ext cx="8538914" cy="40337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Where there is a comparison to be made between two or more products, each with different margins of safety, the product with the highest margin of safety is looked on favourably</a:t>
            </a: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dirty="0" smtClean="0"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GB" dirty="0" smtClean="0">
                <a:ea typeface="+mn-ea"/>
                <a:cs typeface="+mn-cs"/>
              </a:rPr>
              <a:t>However, margin of safety is only a factor in decision-making </a:t>
            </a:r>
            <a:endParaRPr lang="en-GB" dirty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751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0"/>
              </a:rPr>
              <a:t>Break-Even: Target Profit</a:t>
            </a:r>
          </a:p>
        </p:txBody>
      </p:sp>
      <p:sp>
        <p:nvSpPr>
          <p:cNvPr id="38914" name="Content Placeholder 2"/>
          <p:cNvSpPr>
            <a:spLocks noGrp="1"/>
          </p:cNvSpPr>
          <p:nvPr>
            <p:ph idx="4294967295"/>
          </p:nvPr>
        </p:nvSpPr>
        <p:spPr>
          <a:xfrm>
            <a:off x="467544" y="2214694"/>
            <a:ext cx="8466906" cy="4300405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dirty="0" smtClean="0">
                <a:latin typeface="Gill Sans MT" panose="020B0502020104020203" pitchFamily="34" charset="0"/>
              </a:rPr>
              <a:t>A further analysis of break-even is to calculate the output that needs to be sold in order to give a certain amount of profit – the target profit</a:t>
            </a:r>
          </a:p>
          <a:p>
            <a:pPr eaLnBrk="1" hangingPunct="1"/>
            <a:endParaRPr lang="en-GB" altLang="en-US" dirty="0" smtClean="0">
              <a:latin typeface="Gill Sans MT" panose="020B0502020104020203" pitchFamily="34" charset="0"/>
            </a:endParaRPr>
          </a:p>
          <a:p>
            <a:pPr eaLnBrk="1" hangingPunct="1"/>
            <a:r>
              <a:rPr lang="en-GB" altLang="en-US" dirty="0" smtClean="0">
                <a:latin typeface="Gill Sans MT" panose="020B0502020104020203" pitchFamily="34" charset="0"/>
              </a:rPr>
              <a:t>This is calculated as follows:</a:t>
            </a:r>
          </a:p>
        </p:txBody>
      </p:sp>
    </p:spTree>
    <p:extLst>
      <p:ext uri="{BB962C8B-B14F-4D97-AF65-F5344CB8AC3E}">
        <p14:creationId xmlns:p14="http://schemas.microsoft.com/office/powerpoint/2010/main" val="48351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GB" altLang="en-US" smtClean="0"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0"/>
              </a:rPr>
              <a:t>Break-Even: Target Profit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1619250" y="2276475"/>
          <a:ext cx="6913563" cy="2386014"/>
        </p:xfrm>
        <a:graphic>
          <a:graphicData uri="http://schemas.openxmlformats.org/drawingml/2006/table">
            <a:tbl>
              <a:tblPr/>
              <a:tblGrid>
                <a:gridCol w="6913563"/>
              </a:tblGrid>
              <a:tr h="795338">
                <a:tc>
                  <a:txBody>
                    <a:bodyPr/>
                    <a:lstStyle>
                      <a:lvl1pPr eaLnBrk="0" hangingPunct="0">
                        <a:spcBef>
                          <a:spcPts val="20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20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ts val="600"/>
                        </a:spcBef>
                        <a:buClr>
                          <a:srgbClr val="A49A85"/>
                        </a:buClr>
                        <a:buSzPct val="75000"/>
                        <a:buFont typeface="Wingdings 2" panose="05020102010507070707" pitchFamily="18" charset="2"/>
                        <a:defRPr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ts val="6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Clr>
                          <a:srgbClr val="A49A85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 panose="020B0502020104020203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Fixed Costs (£) + Target Profit (£)</a:t>
                      </a:r>
                    </a:p>
                  </a:txBody>
                  <a:tcPr marL="91451" marR="91451" marT="45731" marB="45731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795338">
                <a:tc>
                  <a:txBody>
                    <a:bodyPr/>
                    <a:lstStyle>
                      <a:lvl1pPr eaLnBrk="0" hangingPunct="0">
                        <a:spcBef>
                          <a:spcPts val="20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20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ts val="600"/>
                        </a:spcBef>
                        <a:buClr>
                          <a:srgbClr val="A49A85"/>
                        </a:buClr>
                        <a:buSzPct val="75000"/>
                        <a:buFont typeface="Wingdings 2" panose="05020102010507070707" pitchFamily="18" charset="2"/>
                        <a:defRPr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ts val="6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Clr>
                          <a:srgbClr val="A49A85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Contribution per unit (£)</a:t>
                      </a:r>
                    </a:p>
                  </a:txBody>
                  <a:tcPr marL="91451" marR="91451" marT="45731" marB="45731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795338">
                <a:tc>
                  <a:txBody>
                    <a:bodyPr/>
                    <a:lstStyle>
                      <a:lvl1pPr eaLnBrk="0" hangingPunct="0">
                        <a:spcBef>
                          <a:spcPts val="20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20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ts val="600"/>
                        </a:spcBef>
                        <a:buClr>
                          <a:srgbClr val="A49A85"/>
                        </a:buClr>
                        <a:buSzPct val="75000"/>
                        <a:buFont typeface="Wingdings 2" panose="05020102010507070707" pitchFamily="18" charset="2"/>
                        <a:defRPr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ts val="6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ts val="600"/>
                        </a:spcBef>
                        <a:buClr>
                          <a:srgbClr val="A49A85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ts val="600"/>
                        </a:spcBef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6D6452"/>
                        </a:buClr>
                        <a:buSzPct val="75000"/>
                        <a:buFont typeface="Wingdings 2" panose="05020102010507070707" pitchFamily="18" charset="2"/>
                        <a:defRPr sz="1600">
                          <a:solidFill>
                            <a:srgbClr val="6D6452"/>
                          </a:solidFill>
                          <a:latin typeface="Book Antiqua" panose="0204060205030503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= Number of units of output </a:t>
                      </a:r>
                    </a:p>
                  </a:txBody>
                  <a:tcPr marL="91451" marR="91451"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03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052736"/>
            <a:ext cx="8229600" cy="1224135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9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0"/>
              </a:rPr>
              <a:t>	Contribution to Sales Ratio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98475" y="2924943"/>
            <a:ext cx="8147050" cy="3201219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/>
              <a:buChar char=""/>
              <a:defRPr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  <a:cs typeface="+mn-cs"/>
              </a:rPr>
              <a:t>In break-even analysis, if fixed costs are known, we can use this ratio to find the sales value at which the business breaks-even</a:t>
            </a:r>
          </a:p>
          <a:p>
            <a:pPr marL="82296" indent="0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/>
              <a:buNone/>
              <a:defRPr/>
            </a:pPr>
            <a:endParaRPr lang="en-GB" dirty="0" smtClean="0">
              <a:solidFill>
                <a:schemeClr val="tx1">
                  <a:lumMod val="75000"/>
                  <a:lumOff val="25000"/>
                </a:schemeClr>
              </a:solidFill>
              <a:ea typeface="+mn-ea"/>
              <a:cs typeface="+mn-cs"/>
            </a:endParaRPr>
          </a:p>
          <a:p>
            <a:pPr marL="365760" indent="-283464" eaLnBrk="1" fontAlgn="auto" hangingPunct="1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/>
              <a:buChar char=""/>
              <a:defRPr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  <a:cs typeface="+mn-cs"/>
              </a:rPr>
              <a:t>Or the sales value to give a target amount of profit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38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900" smtClean="0"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0"/>
              </a:rPr>
              <a:t>	Contribution to Sales Ratio	</a:t>
            </a:r>
          </a:p>
        </p:txBody>
      </p:sp>
      <p:sp>
        <p:nvSpPr>
          <p:cNvPr id="41986" name="Content Placeholder 2"/>
          <p:cNvSpPr>
            <a:spLocks noGrp="1"/>
          </p:cNvSpPr>
          <p:nvPr>
            <p:ph idx="4294967295"/>
          </p:nvPr>
        </p:nvSpPr>
        <p:spPr>
          <a:xfrm>
            <a:off x="498475" y="1762125"/>
            <a:ext cx="8147050" cy="4364038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en-GB" altLang="en-US" smtClean="0">
              <a:latin typeface="Gill Sans MT" panose="020B0502020104020203" pitchFamily="34" charset="0"/>
            </a:endParaRPr>
          </a:p>
          <a:p>
            <a:pPr eaLnBrk="1" hangingPunct="1"/>
            <a:r>
              <a:rPr lang="en-GB" altLang="en-US" smtClean="0">
                <a:latin typeface="Gill Sans MT" panose="020B0502020104020203" pitchFamily="34" charset="0"/>
              </a:rPr>
              <a:t>The ratio, or percentage can be calculated on the basis of a single unit of production or for the whole business</a:t>
            </a:r>
          </a:p>
          <a:p>
            <a:pPr eaLnBrk="1" hangingPunct="1"/>
            <a:endParaRPr lang="en-GB" altLang="en-US" smtClean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57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GB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Contribution to Sales </a:t>
            </a:r>
            <a:r>
              <a:rPr lang="en-GB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Ratio (or P/V ratio)</a:t>
            </a:r>
            <a:endParaRPr lang="en-GB" altLang="en-US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8914" name="Content Placeholder 2"/>
          <p:cNvSpPr>
            <a:spLocks noGrp="1"/>
          </p:cNvSpPr>
          <p:nvPr>
            <p:ph idx="4294967295"/>
          </p:nvPr>
        </p:nvSpPr>
        <p:spPr>
          <a:xfrm>
            <a:off x="1435100" y="2276872"/>
            <a:ext cx="7499350" cy="3971528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altLang="en-US" dirty="0" smtClean="0"/>
              <a:t>This ratio expresses the amount of contribution in relation to the amount of the selling price:</a:t>
            </a:r>
          </a:p>
          <a:p>
            <a:pPr eaLnBrk="1" hangingPunct="1"/>
            <a:endParaRPr lang="en-GB" altLang="en-US" dirty="0" smtClean="0"/>
          </a:p>
          <a:p>
            <a:pPr eaLnBrk="1" hangingPunct="1"/>
            <a:endParaRPr lang="en-GB" altLang="en-US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79613" y="3500438"/>
          <a:ext cx="6096000" cy="19431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647700"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80716A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 panose="020B0502020104020203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Contribution (£)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647700"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80716A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Selling Price (£)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647700"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1pPr>
                      <a:lvl2pPr marL="742950" indent="-285750"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80716A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147C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  <a:ea typeface="MS PGothic" panose="020B0600070205080204" pitchFamily="34" charset="-128"/>
                          <a:cs typeface="Arial" panose="020B0604020202020204" pitchFamily="34" charset="0"/>
                        </a:rPr>
                        <a:t>= Contribution to sales ratio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4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CEECD202-909D-4AE2-BD10-817339D1976C}" type="datetime1">
              <a:rPr lang="en-GB" altLang="en-US" sz="1400">
                <a:latin typeface="Arial" panose="020B0604020202020204" pitchFamily="34" charset="0"/>
              </a:rPr>
              <a:pPr eaLnBrk="1" hangingPunct="1"/>
              <a:t>07/10/2016</a:t>
            </a:fld>
            <a:endParaRPr lang="en-GB" altLang="en-US" sz="140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D. Trenberth</a:t>
            </a:r>
          </a:p>
        </p:txBody>
      </p:sp>
      <p:sp>
        <p:nvSpPr>
          <p:cNvPr id="4403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985768A0-8E67-4426-B514-64BEB50729D8}" type="slidenum">
              <a:rPr lang="en-GB" altLang="en-US" sz="1400">
                <a:latin typeface="Arial" panose="020B0604020202020204" pitchFamily="34" charset="0"/>
              </a:rPr>
              <a:pPr eaLnBrk="1" hangingPunct="1"/>
              <a:t>27</a:t>
            </a:fld>
            <a:endParaRPr lang="en-GB" altLang="en-US" sz="1400">
              <a:latin typeface="Arial" panose="020B0604020202020204" pitchFamily="34" charset="0"/>
            </a:endParaRPr>
          </a:p>
        </p:txBody>
      </p:sp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>
                <a:latin typeface="Times New Roman" panose="02020603050405020304" pitchFamily="18" charset="0"/>
              </a:rPr>
              <a:t>Example:</a:t>
            </a:r>
          </a:p>
        </p:txBody>
      </p:sp>
      <p:pic>
        <p:nvPicPr>
          <p:cNvPr id="44037" name="Picture 4" descr="C:\WINDOWS\TEMP\\msotw9_temp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28800"/>
            <a:ext cx="79248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39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BFF9A7EC-119F-45FC-9FC4-9580FA6B729E}" type="datetime1">
              <a:rPr lang="en-GB" altLang="en-US" sz="1400">
                <a:latin typeface="Arial" panose="020B0604020202020204" pitchFamily="34" charset="0"/>
              </a:rPr>
              <a:pPr eaLnBrk="1" hangingPunct="1"/>
              <a:t>07/10/2016</a:t>
            </a:fld>
            <a:endParaRPr lang="en-GB" altLang="en-US" sz="140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D. Trenberth</a:t>
            </a:r>
          </a:p>
        </p:txBody>
      </p:sp>
      <p:sp>
        <p:nvSpPr>
          <p:cNvPr id="4505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8A945300-EF4A-4DD5-A668-0610F746180D}" type="slidenum">
              <a:rPr lang="en-GB" altLang="en-US" sz="1400">
                <a:latin typeface="Arial" panose="020B0604020202020204" pitchFamily="34" charset="0"/>
              </a:rPr>
              <a:pPr eaLnBrk="1" hangingPunct="1"/>
              <a:t>28</a:t>
            </a:fld>
            <a:endParaRPr lang="en-GB" altLang="en-US" sz="1400">
              <a:latin typeface="Arial" panose="020B0604020202020204" pitchFamily="34" charset="0"/>
            </a:endParaRPr>
          </a:p>
        </p:txBody>
      </p:sp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xfrm>
            <a:off x="1173163" y="457200"/>
            <a:ext cx="7772400" cy="685800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imes New Roman" panose="02020603050405020304" pitchFamily="18" charset="0"/>
              </a:rPr>
              <a:t>Solution:</a:t>
            </a:r>
          </a:p>
        </p:txBody>
      </p:sp>
      <p:pic>
        <p:nvPicPr>
          <p:cNvPr id="45061" name="Picture 4" descr="C:\WINDOWS\TEMP\\msotw9_temp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447800"/>
            <a:ext cx="784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174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29</a:t>
            </a:fld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069665" y="308877"/>
            <a:ext cx="6102424" cy="5756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1890395" algn="r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 Given the following information for product Z: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  <a:tabLst>
                <a:tab pos="1890395" algn="r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Selling price per unit	£20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  <a:tabLst>
                <a:tab pos="1890395" algn="r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Variable cost per unit	£12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  <a:tabLst>
                <a:tab pos="1890395" algn="r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Fixed costs		</a:t>
            </a:r>
            <a:r>
              <a:rPr lang="en-GB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£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100,000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Required: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Calculate the break-even point in terms of number of units.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3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Calculate the break-even point sales revenue.</a:t>
            </a:r>
            <a:endParaRPr lang="en-GB" sz="1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lphaLcParenR"/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Calculate the sales volume needed to achieve a profit of £20,000.</a:t>
            </a:r>
            <a:endParaRPr lang="en-GB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If budgeted sales are 16,000 units, what is the margin of safety, in units and as a  percentage?</a:t>
            </a:r>
            <a:endParaRPr lang="en-GB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lphaLcParenR"/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Calculate the contribution/sales ratio and use that to find the break-even revenue.</a:t>
            </a:r>
            <a:endParaRPr lang="en-GB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0680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30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124744"/>
            <a:ext cx="7272808" cy="413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6424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19200"/>
            <a:ext cx="7772400" cy="83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GB" sz="3600"/>
              <a:t>Profit Planning and the Break Even Point</a:t>
            </a: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S. J. Rees, University of Glamorgan, 1999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31</a:t>
            </a:fld>
            <a:endParaRPr lang="en-GB"/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765536"/>
              </p:ext>
            </p:extLst>
          </p:nvPr>
        </p:nvGraphicFramePr>
        <p:xfrm>
          <a:off x="1691680" y="2085378"/>
          <a:ext cx="7038975" cy="477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Document" r:id="rId3" imgW="7043760" imgH="4780800" progId="Word.Document.8">
                  <p:embed/>
                </p:oleObj>
              </mc:Choice>
              <mc:Fallback>
                <p:oleObj name="Document" r:id="rId3" imgW="7043760" imgH="478080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2085378"/>
                        <a:ext cx="7038975" cy="477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74466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/>
              <a:t>Profit Planning and Break Even Charts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0669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1744663" y="944563"/>
          <a:ext cx="5653087" cy="497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name="Document" r:id="rId3" imgW="5652360" imgH="4969800" progId="Word.Document.8">
                  <p:embed/>
                </p:oleObj>
              </mc:Choice>
              <mc:Fallback>
                <p:oleObj name="Document" r:id="rId3" imgW="5652360" imgH="496980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4663" y="944563"/>
                        <a:ext cx="5653087" cy="4970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2514600" y="1600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2514600" y="4495800"/>
            <a:ext cx="441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 flipV="1">
            <a:off x="2514600" y="1981200"/>
            <a:ext cx="419100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 flipV="1">
            <a:off x="2514600" y="2438400"/>
            <a:ext cx="41148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5638800" y="1752600"/>
            <a:ext cx="827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GB" sz="2400"/>
              <a:t>Sales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5943600" y="2514600"/>
            <a:ext cx="1460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GB" sz="2400"/>
              <a:t>Total Cost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9389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The Concept of Relevance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n-GB"/>
              <a:t>To be relevant, i.e. to affect a decision, a cost must be:</a:t>
            </a:r>
          </a:p>
          <a:p>
            <a:r>
              <a:rPr lang="en-GB"/>
              <a:t>Future</a:t>
            </a:r>
          </a:p>
          <a:p>
            <a:r>
              <a:rPr lang="en-GB"/>
              <a:t>A Cash Flow</a:t>
            </a:r>
          </a:p>
          <a:p>
            <a:r>
              <a:rPr lang="en-GB"/>
              <a:t>Incremental</a:t>
            </a:r>
          </a:p>
          <a:p>
            <a:pPr>
              <a:buFontTx/>
              <a:buNone/>
            </a:pPr>
            <a:r>
              <a:rPr lang="en-GB"/>
              <a:t>Sunk costs (previously spent or committed) are removed from the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3381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Make or Buy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3886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r>
              <a:rPr lang="en-GB" dirty="0"/>
              <a:t>Do we buy in or manufacture a component?</a:t>
            </a:r>
          </a:p>
          <a:p>
            <a:pPr>
              <a:buFontTx/>
              <a:buNone/>
            </a:pPr>
            <a:r>
              <a:rPr lang="en-GB" sz="2000" dirty="0" err="1"/>
              <a:t>E.g</a:t>
            </a:r>
            <a:r>
              <a:rPr lang="en-GB" sz="2000" dirty="0"/>
              <a:t>:  We are currently manufacturing a component. At present 20,000 are needed and the annual costs are reported to be:						</a:t>
            </a:r>
            <a:r>
              <a:rPr lang="en-GB" sz="2000" dirty="0" smtClean="0"/>
              <a:t>£</a:t>
            </a:r>
            <a:r>
              <a:rPr lang="en-GB" sz="2000" dirty="0"/>
              <a:t>000’s              </a:t>
            </a:r>
          </a:p>
          <a:p>
            <a:pPr>
              <a:buFontTx/>
              <a:buNone/>
            </a:pPr>
            <a:r>
              <a:rPr lang="en-GB" sz="2000" dirty="0"/>
              <a:t>Direct Materials				200</a:t>
            </a:r>
          </a:p>
          <a:p>
            <a:pPr>
              <a:buFontTx/>
              <a:buNone/>
            </a:pPr>
            <a:r>
              <a:rPr lang="en-GB" sz="2000" dirty="0"/>
              <a:t>Direct Wages				50</a:t>
            </a:r>
          </a:p>
          <a:p>
            <a:pPr>
              <a:buFontTx/>
              <a:buNone/>
            </a:pPr>
            <a:r>
              <a:rPr lang="en-GB" sz="2000" dirty="0"/>
              <a:t>Supervision				8</a:t>
            </a:r>
          </a:p>
          <a:p>
            <a:pPr>
              <a:buFontTx/>
              <a:buNone/>
            </a:pPr>
            <a:r>
              <a:rPr lang="en-GB" sz="2000" dirty="0"/>
              <a:t>Floor Space Occupancy		   	7</a:t>
            </a:r>
          </a:p>
          <a:p>
            <a:pPr>
              <a:buFontTx/>
              <a:buNone/>
            </a:pPr>
            <a:r>
              <a:rPr lang="en-GB" sz="2000" dirty="0"/>
              <a:t>The component could be purchased for £12.75 each.  Do we continue to manufacture?</a:t>
            </a:r>
            <a:endParaRPr lang="en-GB" dirty="0"/>
          </a:p>
          <a:p>
            <a:pPr>
              <a:buFontTx/>
              <a:buNone/>
            </a:pP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8515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Considerations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36</a:t>
            </a:fld>
            <a:endParaRPr lang="en-GB"/>
          </a:p>
        </p:txBody>
      </p:sp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1411288" y="2081213"/>
          <a:ext cx="6284912" cy="396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" name="Document" r:id="rId3" imgW="6881040" imgH="4018680" progId="Word.Document.8">
                  <p:embed/>
                </p:oleObj>
              </mc:Choice>
              <mc:Fallback>
                <p:oleObj name="Document" r:id="rId3" imgW="6881040" imgH="401868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1288" y="2081213"/>
                        <a:ext cx="6284912" cy="396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3954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At 20,000 Units Volume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37</a:t>
            </a:fld>
            <a:endParaRPr lang="en-GB"/>
          </a:p>
        </p:txBody>
      </p:sp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1287463" y="2628900"/>
          <a:ext cx="7019925" cy="299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Document" r:id="rId3" imgW="7144560" imgH="3054240" progId="Word.Document.8">
                  <p:embed/>
                </p:oleObj>
              </mc:Choice>
              <mc:Fallback>
                <p:oleObj name="Document" r:id="rId3" imgW="7144560" imgH="30542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7463" y="2628900"/>
                        <a:ext cx="7019925" cy="299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88637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906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At 40,000 Units p.a.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38</a:t>
            </a:fld>
            <a:endParaRPr lang="en-GB"/>
          </a:p>
        </p:txBody>
      </p:sp>
      <p:graphicFrame>
        <p:nvGraphicFramePr>
          <p:cNvPr id="33795" name="Object 3"/>
          <p:cNvGraphicFramePr>
            <a:graphicFrameLocks noChangeAspect="1"/>
          </p:cNvGraphicFramePr>
          <p:nvPr/>
        </p:nvGraphicFramePr>
        <p:xfrm>
          <a:off x="1217613" y="2433638"/>
          <a:ext cx="6226175" cy="368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" name="Document" r:id="rId3" imgW="6210360" imgH="3684960" progId="Word.Document.8">
                  <p:embed/>
                </p:oleObj>
              </mc:Choice>
              <mc:Fallback>
                <p:oleObj name="Document" r:id="rId3" imgW="6210360" imgH="368496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7613" y="2433638"/>
                        <a:ext cx="6226175" cy="3687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89135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990600"/>
            <a:ext cx="7772400" cy="431060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dirty="0"/>
              <a:t>This is a purely financial decision.  Other factors must be taken into account:</a:t>
            </a:r>
          </a:p>
          <a:p>
            <a:pPr lvl="1"/>
            <a:r>
              <a:rPr lang="en-GB" dirty="0" smtClean="0"/>
              <a:t>Reliability </a:t>
            </a:r>
            <a:r>
              <a:rPr lang="en-GB" dirty="0"/>
              <a:t>of outside product</a:t>
            </a:r>
          </a:p>
          <a:p>
            <a:pPr lvl="1"/>
            <a:r>
              <a:rPr lang="en-GB" dirty="0"/>
              <a:t>Ability of supplier to deliver to time and specification</a:t>
            </a:r>
          </a:p>
          <a:p>
            <a:pPr lvl="1"/>
            <a:r>
              <a:rPr lang="en-GB" dirty="0"/>
              <a:t>Potential loss if not delivered (particularly in the JIT environment)</a:t>
            </a:r>
          </a:p>
          <a:p>
            <a:pPr lvl="1"/>
            <a:r>
              <a:rPr lang="en-GB" dirty="0"/>
              <a:t>Other risks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178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Managing by the Numbers: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r>
              <a:rPr lang="en-GB" sz="2800"/>
              <a:t>Will allow a clear indication of where profit comes from, and allows decisions on an obvious, rational, basis</a:t>
            </a:r>
          </a:p>
          <a:p>
            <a:r>
              <a:rPr lang="en-GB" sz="2800"/>
              <a:t>May well result in a leaner, but more profitable, organisation</a:t>
            </a:r>
          </a:p>
          <a:p>
            <a:r>
              <a:rPr lang="en-GB" sz="2800"/>
              <a:t>Will make any successful organisation the darling of the banks/investors</a:t>
            </a:r>
          </a:p>
          <a:p>
            <a:r>
              <a:rPr lang="en-GB" sz="2800"/>
              <a:t>Can be fraught with problems in the long term</a:t>
            </a: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0764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Where the problems arise...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09600" y="1676400"/>
            <a:ext cx="7772400" cy="4343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r>
              <a:rPr lang="en-GB" sz="2800"/>
              <a:t>Increased volatility of employment</a:t>
            </a:r>
          </a:p>
          <a:p>
            <a:r>
              <a:rPr lang="en-GB" sz="2800"/>
              <a:t>Flight not fight (particularly under recession)</a:t>
            </a:r>
          </a:p>
          <a:p>
            <a:r>
              <a:rPr lang="en-GB" sz="2800"/>
              <a:t>Market share increase may decrease profitability in the short term (see Japanese industrial policy for details)</a:t>
            </a:r>
          </a:p>
          <a:p>
            <a:r>
              <a:rPr lang="en-GB" sz="2800"/>
              <a:t>Is money the only criterion for success (Yen Buddhism)?</a:t>
            </a:r>
          </a:p>
          <a:p>
            <a:r>
              <a:rPr lang="en-GB" sz="2800"/>
              <a:t>The good of the shareholders is not consonant with the good of the other corporate stakeholders</a:t>
            </a: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1556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906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sz="3600"/>
              <a:t>An Example - Selling Price Setting (Use Marginal Costing)</a:t>
            </a: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42</a:t>
            </a:fld>
            <a:endParaRPr lang="en-GB"/>
          </a:p>
        </p:txBody>
      </p:sp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1146175" y="1974850"/>
          <a:ext cx="7007225" cy="389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name="Document" r:id="rId3" imgW="6114240" imgH="3925800" progId="Word.Document.8">
                  <p:embed/>
                </p:oleObj>
              </mc:Choice>
              <mc:Fallback>
                <p:oleObj name="Document" r:id="rId3" imgW="6114240" imgH="392580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6175" y="1974850"/>
                        <a:ext cx="7007225" cy="389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649424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6858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Solution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43</a:t>
            </a:fld>
            <a:endParaRPr lang="en-GB"/>
          </a:p>
        </p:txBody>
      </p:sp>
      <p:graphicFrame>
        <p:nvGraphicFramePr>
          <p:cNvPr id="38915" name="Object 3"/>
          <p:cNvGraphicFramePr>
            <a:graphicFrameLocks noChangeAspect="1"/>
          </p:cNvGraphicFramePr>
          <p:nvPr/>
        </p:nvGraphicFramePr>
        <p:xfrm>
          <a:off x="914400" y="1447800"/>
          <a:ext cx="6684963" cy="460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Document" r:id="rId3" imgW="6798600" imgH="4827960" progId="Word.Document.8">
                  <p:embed/>
                </p:oleObj>
              </mc:Choice>
              <mc:Fallback>
                <p:oleObj name="Document" r:id="rId3" imgW="6798600" imgH="482796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447800"/>
                        <a:ext cx="6684963" cy="4603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31183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But note ...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algn="just"/>
            <a:r>
              <a:rPr lang="en-GB" sz="2800" dirty="0" smtClean="0"/>
              <a:t>Unwise </a:t>
            </a:r>
            <a:r>
              <a:rPr lang="en-GB" sz="2800" dirty="0"/>
              <a:t>to handle large contracts at this price - it may displace more profitable business. Sale at lower price should not be permitted to displace sales giving a higher rate of contribution.</a:t>
            </a:r>
          </a:p>
          <a:p>
            <a:pPr algn="just"/>
            <a:r>
              <a:rPr lang="en-GB" sz="2800" dirty="0" smtClean="0"/>
              <a:t>Price </a:t>
            </a:r>
            <a:r>
              <a:rPr lang="en-GB" sz="2800" dirty="0"/>
              <a:t>cutting can lead to a general reduction in prices either due to customers demanding comparable terms or due to competitors entering into a price war.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73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The Result?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Commonest problems of the </a:t>
            </a:r>
            <a:r>
              <a:rPr lang="en-GB" b="1" i="1"/>
              <a:t>end</a:t>
            </a:r>
            <a:r>
              <a:rPr lang="en-GB"/>
              <a:t> of a recession</a:t>
            </a:r>
          </a:p>
          <a:p>
            <a:pPr lvl="1"/>
            <a:r>
              <a:rPr lang="en-GB"/>
              <a:t>Companies stuck with low margin business cannot clear decks for profitable work</a:t>
            </a:r>
          </a:p>
          <a:p>
            <a:pPr lvl="1"/>
            <a:r>
              <a:rPr lang="en-GB"/>
              <a:t>Exposure on ongoing projects may be high</a:t>
            </a:r>
          </a:p>
          <a:p>
            <a:pPr lvl="1"/>
            <a:r>
              <a:rPr lang="en-GB"/>
              <a:t>Failure to predict end of recession leads to poor performance against new business</a:t>
            </a:r>
          </a:p>
          <a:p>
            <a:pPr lvl="1"/>
            <a:r>
              <a:rPr lang="en-GB"/>
              <a:t>Companies close </a:t>
            </a:r>
            <a:r>
              <a:rPr lang="en-GB" b="1" i="1"/>
              <a:t>because of recovery</a:t>
            </a: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1120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>
                <a:solidFill>
                  <a:schemeClr val="tx1"/>
                </a:solidFill>
              </a:rPr>
              <a:t>Budgeting &amp; variance analysis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3962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GB"/>
              <a:t>identify the stages involved in your project.</a:t>
            </a:r>
          </a:p>
          <a:p>
            <a:pPr lvl="3" algn="just"/>
            <a:endParaRPr lang="en-GB"/>
          </a:p>
          <a:p>
            <a:pPr algn="just"/>
            <a:r>
              <a:rPr lang="en-GB"/>
              <a:t>attempt to assess a cost for each activity in each stage (materials, equipment)</a:t>
            </a:r>
          </a:p>
          <a:p>
            <a:pPr lvl="3" algn="just"/>
            <a:endParaRPr lang="en-GB"/>
          </a:p>
          <a:p>
            <a:pPr algn="just"/>
            <a:r>
              <a:rPr lang="en-GB"/>
              <a:t>set an estimated budget for each stage.</a:t>
            </a:r>
          </a:p>
          <a:p>
            <a:pPr lvl="3" algn="just"/>
            <a:endParaRPr lang="en-GB"/>
          </a:p>
          <a:p>
            <a:pPr algn="just"/>
            <a:r>
              <a:rPr lang="en-GB"/>
              <a:t>record actual costs in each stage.</a:t>
            </a:r>
          </a:p>
          <a:p>
            <a:pPr lvl="3" algn="just"/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46324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>
                <a:solidFill>
                  <a:schemeClr val="tx1"/>
                </a:solidFill>
              </a:rPr>
              <a:t>Budgeting &amp; variance analysis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compare actual and estimated costs to extract variances.</a:t>
            </a:r>
          </a:p>
          <a:p>
            <a:pPr lvl="3"/>
            <a:endParaRPr lang="en-GB"/>
          </a:p>
          <a:p>
            <a:r>
              <a:rPr lang="en-GB"/>
              <a:t>attempt to explain causes of variances.</a:t>
            </a:r>
          </a:p>
          <a:p>
            <a:pPr lvl="3"/>
            <a:endParaRPr lang="en-GB"/>
          </a:p>
          <a:p>
            <a:r>
              <a:rPr lang="en-GB"/>
              <a:t>derive a budgeted cost structure for a full production run.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0353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>
                <a:solidFill>
                  <a:schemeClr val="tx1"/>
                </a:solidFill>
              </a:rPr>
              <a:t>Variance analysis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848600" cy="3962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GB"/>
              <a:t>Deviations between actual money value of an item and the corresponding budget are known as variances.  For effective action, we must identify:-</a:t>
            </a:r>
          </a:p>
          <a:p>
            <a:pPr lvl="1" algn="just"/>
            <a:r>
              <a:rPr lang="en-GB" sz="3200"/>
              <a:t>who was responsible for variance occurring</a:t>
            </a:r>
            <a:endParaRPr lang="en-GB"/>
          </a:p>
          <a:p>
            <a:pPr lvl="1" algn="just"/>
            <a:r>
              <a:rPr lang="en-GB" sz="3200"/>
              <a:t>why it occurred  -  analysis by cause</a:t>
            </a: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8523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/>
              <a:t>Variances Cont.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752600"/>
            <a:ext cx="7772400" cy="4343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GB"/>
              <a:t>Two main aspects in variance analysis:-</a:t>
            </a:r>
          </a:p>
          <a:p>
            <a:pPr algn="just"/>
            <a:endParaRPr lang="en-GB"/>
          </a:p>
          <a:p>
            <a:pPr lvl="1" algn="just"/>
            <a:r>
              <a:rPr lang="en-GB" i="1"/>
              <a:t>Pricing aspect</a:t>
            </a:r>
            <a:r>
              <a:rPr lang="en-GB"/>
              <a:t>  -  selling price per unit in case of sales, cost price per unit in case of materials, labour, and other expenses.</a:t>
            </a:r>
          </a:p>
          <a:p>
            <a:pPr lvl="2" algn="just"/>
            <a:endParaRPr lang="en-GB"/>
          </a:p>
          <a:p>
            <a:pPr lvl="1" algn="just"/>
            <a:r>
              <a:rPr lang="en-GB" i="1"/>
              <a:t>Physical aspect</a:t>
            </a:r>
            <a:r>
              <a:rPr lang="en-GB"/>
              <a:t> -  quantity of products sold, or materials used, or the hours worked etc.</a:t>
            </a:r>
          </a:p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0786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>
                <a:solidFill>
                  <a:schemeClr val="tx1"/>
                </a:solidFill>
              </a:rPr>
              <a:t>Budgets  - Why?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GB"/>
              <a:t>Plan</a:t>
            </a:r>
          </a:p>
          <a:p>
            <a:pPr algn="just"/>
            <a:r>
              <a:rPr lang="en-GB"/>
              <a:t>Measure</a:t>
            </a:r>
          </a:p>
          <a:p>
            <a:pPr algn="just"/>
            <a:r>
              <a:rPr lang="en-GB"/>
              <a:t>Compare</a:t>
            </a:r>
          </a:p>
          <a:p>
            <a:pPr algn="just"/>
            <a:r>
              <a:rPr lang="en-GB"/>
              <a:t>Analyse by causes</a:t>
            </a:r>
          </a:p>
          <a:p>
            <a:pPr algn="just"/>
            <a:r>
              <a:rPr lang="en-GB"/>
              <a:t>Take action &amp; revise.</a:t>
            </a:r>
          </a:p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274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>
                <a:solidFill>
                  <a:schemeClr val="tx1"/>
                </a:solidFill>
              </a:rPr>
              <a:t>Functional Budgets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>
              <a:buFontTx/>
              <a:buNone/>
            </a:pPr>
            <a:r>
              <a:rPr lang="en-GB" dirty="0" smtClean="0"/>
              <a:t>A functional budget is a document that applies to a limited area of the company.  It does not mean that the budget works, but that it applies to a function</a:t>
            </a:r>
          </a:p>
          <a:p>
            <a:pPr algn="just">
              <a:buFontTx/>
              <a:buNone/>
            </a:pPr>
            <a:r>
              <a:rPr lang="en-GB" dirty="0" smtClean="0"/>
              <a:t>(</a:t>
            </a:r>
            <a:r>
              <a:rPr lang="en-GB" dirty="0"/>
              <a:t>i) </a:t>
            </a:r>
            <a:r>
              <a:rPr lang="en-GB" dirty="0" smtClean="0"/>
              <a:t>Sales </a:t>
            </a:r>
            <a:r>
              <a:rPr lang="en-GB" dirty="0"/>
              <a:t>budget (quantity, prices, values)</a:t>
            </a:r>
          </a:p>
          <a:p>
            <a:pPr algn="just">
              <a:buFontTx/>
              <a:buNone/>
            </a:pPr>
            <a:r>
              <a:rPr lang="en-GB" dirty="0"/>
              <a:t>(ii) Production budget</a:t>
            </a:r>
          </a:p>
          <a:p>
            <a:pPr lvl="1" algn="just"/>
            <a:r>
              <a:rPr lang="en-GB" dirty="0"/>
              <a:t>Production budget</a:t>
            </a:r>
          </a:p>
          <a:p>
            <a:pPr lvl="1" algn="just"/>
            <a:r>
              <a:rPr lang="en-GB" dirty="0"/>
              <a:t>Plant utilisation</a:t>
            </a:r>
          </a:p>
          <a:p>
            <a:pPr lvl="1" algn="just"/>
            <a:r>
              <a:rPr lang="en-GB" dirty="0"/>
              <a:t>Production cost</a:t>
            </a:r>
          </a:p>
          <a:p>
            <a:pPr lvl="1" algn="just"/>
            <a:r>
              <a:rPr lang="en-GB" dirty="0"/>
              <a:t>Stock budget</a:t>
            </a:r>
          </a:p>
          <a:p>
            <a:pPr>
              <a:buFontTx/>
              <a:buNone/>
            </a:pPr>
            <a:r>
              <a:rPr lang="en-GB" dirty="0"/>
              <a:t>(iii)  Purchasing budget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53770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>
                <a:solidFill>
                  <a:schemeClr val="tx1"/>
                </a:solidFill>
              </a:rPr>
              <a:t>Functional Budgets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buFontTx/>
              <a:buNone/>
            </a:pPr>
            <a:r>
              <a:rPr lang="en-GB"/>
              <a:t>(iv) Direct labour budget</a:t>
            </a:r>
          </a:p>
          <a:p>
            <a:pPr algn="just">
              <a:buFontTx/>
              <a:buNone/>
            </a:pPr>
            <a:r>
              <a:rPr lang="en-GB"/>
              <a:t>(v) Admin expenses budget</a:t>
            </a:r>
          </a:p>
          <a:p>
            <a:pPr algn="just">
              <a:buFontTx/>
              <a:buNone/>
            </a:pPr>
            <a:r>
              <a:rPr lang="en-GB"/>
              <a:t>(vi) Selling &amp; Distribution expenses budget</a:t>
            </a:r>
          </a:p>
          <a:p>
            <a:pPr algn="just">
              <a:buFontTx/>
              <a:buNone/>
            </a:pPr>
            <a:r>
              <a:rPr lang="en-GB"/>
              <a:t>(vii) Research &amp; Development budget</a:t>
            </a:r>
          </a:p>
          <a:p>
            <a:pPr algn="just">
              <a:buFontTx/>
              <a:buNone/>
            </a:pPr>
            <a:r>
              <a:rPr lang="en-GB"/>
              <a:t>(viii) Working Capital budget</a:t>
            </a:r>
          </a:p>
          <a:p>
            <a:pPr algn="just">
              <a:buFontTx/>
              <a:buNone/>
            </a:pPr>
            <a:r>
              <a:rPr lang="en-GB"/>
              <a:t>(ix) Cash budget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37431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>
                <a:solidFill>
                  <a:schemeClr val="tx1"/>
                </a:solidFill>
              </a:rPr>
              <a:t>Stages In Budget Preparation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lvl="1" algn="just"/>
            <a:r>
              <a:rPr lang="en-GB" sz="2400"/>
              <a:t>Determine budget period</a:t>
            </a:r>
          </a:p>
          <a:p>
            <a:pPr lvl="1" algn="just"/>
            <a:r>
              <a:rPr lang="en-GB" sz="2400"/>
              <a:t>Identify limiting factors and principal budget factor.</a:t>
            </a:r>
          </a:p>
          <a:p>
            <a:pPr lvl="1" algn="just"/>
            <a:r>
              <a:rPr lang="en-GB" sz="2400"/>
              <a:t>Prepare "functional" budgets</a:t>
            </a:r>
          </a:p>
          <a:p>
            <a:pPr lvl="1" algn="just"/>
            <a:r>
              <a:rPr lang="en-GB" sz="2400"/>
              <a:t>Prepare a forecast P&amp;L account and balance sheet at year end</a:t>
            </a:r>
          </a:p>
          <a:p>
            <a:pPr lvl="1" algn="just"/>
            <a:r>
              <a:rPr lang="en-GB" sz="2400"/>
              <a:t>Calculate budgeted overhead rates.</a:t>
            </a:r>
          </a:p>
          <a:p>
            <a:pPr lvl="1" algn="just"/>
            <a:r>
              <a:rPr lang="en-GB" sz="2400"/>
              <a:t>Obtain approval of budget committee.</a:t>
            </a:r>
          </a:p>
          <a:p>
            <a:pPr lvl="1" algn="just"/>
            <a:r>
              <a:rPr lang="en-GB" sz="2400"/>
              <a:t>Obtain approval of MD/ board.</a:t>
            </a: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53824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b="1">
                <a:solidFill>
                  <a:schemeClr val="tx1"/>
                </a:solidFill>
              </a:rPr>
              <a:t>Limiting Factors</a:t>
            </a:r>
            <a:r>
              <a:rPr lang="en-GB">
                <a:solidFill>
                  <a:schemeClr val="tx1"/>
                </a:solidFill>
              </a:rPr>
              <a:t/>
            </a:r>
            <a:br>
              <a:rPr lang="en-GB">
                <a:solidFill>
                  <a:schemeClr val="tx1"/>
                </a:solidFill>
              </a:rPr>
            </a:br>
            <a:endParaRPr lang="en-GB">
              <a:solidFill>
                <a:schemeClr val="tx1"/>
              </a:solidFill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676400"/>
            <a:ext cx="7848600" cy="4343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r>
              <a:rPr lang="en-GB"/>
              <a:t>Any factor which restricts demand, production volume or any resource in such a way as to limit the activity of the company.</a:t>
            </a:r>
          </a:p>
          <a:p>
            <a:pPr algn="just"/>
            <a:r>
              <a:rPr lang="en-GB"/>
              <a:t>Management will seek to:</a:t>
            </a:r>
          </a:p>
          <a:p>
            <a:pPr lvl="1" algn="just">
              <a:buFontTx/>
              <a:buNone/>
            </a:pPr>
            <a:r>
              <a:rPr lang="en-GB"/>
              <a:t>(1)  Overcome the limitation, </a:t>
            </a:r>
          </a:p>
          <a:p>
            <a:pPr lvl="1" algn="just">
              <a:buFontTx/>
              <a:buNone/>
            </a:pPr>
            <a:r>
              <a:rPr lang="en-GB"/>
              <a:t>or</a:t>
            </a:r>
          </a:p>
          <a:p>
            <a:pPr lvl="1" algn="just">
              <a:buFontTx/>
              <a:buNone/>
            </a:pPr>
            <a:r>
              <a:rPr lang="en-GB"/>
              <a:t>(2)  Accept the limitation as outside the control of the organisation.</a:t>
            </a:r>
          </a:p>
          <a:p>
            <a:pPr>
              <a:buFontTx/>
              <a:buNone/>
            </a:pPr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36375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b="1">
                <a:solidFill>
                  <a:schemeClr val="tx1"/>
                </a:solidFill>
              </a:rPr>
              <a:t>Principal Budget Factor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3886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GB"/>
              <a:t>A limiting factor which cannot be overcome or avoided which will determine the form of the year's budget plan. The year's budgets are prepared around the principal budget factor.</a:t>
            </a:r>
          </a:p>
          <a:p>
            <a:pPr algn="just"/>
            <a:r>
              <a:rPr lang="en-GB"/>
              <a:t>The majority of companies have the SALES BUDGET as principal budget factor.</a:t>
            </a:r>
          </a:p>
          <a:p>
            <a:pPr>
              <a:buFontTx/>
              <a:buNone/>
            </a:pP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0038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858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b="1">
                <a:solidFill>
                  <a:schemeClr val="tx1"/>
                </a:solidFill>
              </a:rPr>
              <a:t>Preparing The Functional Budgets : Forecasting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85800" y="19812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r>
              <a:rPr lang="en-GB" i="1"/>
              <a:t>Sales Budget</a:t>
            </a:r>
          </a:p>
          <a:p>
            <a:pPr lvl="1" algn="just"/>
            <a:r>
              <a:rPr lang="en-GB"/>
              <a:t>Very difficult - depends on "uncontrollable" outside forces - unless have well filled order book several months ahead.</a:t>
            </a:r>
          </a:p>
          <a:p>
            <a:pPr lvl="2" algn="just">
              <a:buFontTx/>
              <a:buNone/>
            </a:pPr>
            <a:r>
              <a:rPr lang="en-GB"/>
              <a:t>(i) Statistical Analysis of Previous Years.</a:t>
            </a:r>
          </a:p>
          <a:p>
            <a:pPr lvl="2" algn="just">
              <a:buFontTx/>
              <a:buNone/>
            </a:pPr>
            <a:r>
              <a:rPr lang="en-GB"/>
              <a:t>(ii) Sales Staff Estimation.</a:t>
            </a:r>
          </a:p>
          <a:p>
            <a:pPr lvl="2" algn="just">
              <a:buFontTx/>
              <a:buNone/>
            </a:pPr>
            <a:r>
              <a:rPr lang="en-GB"/>
              <a:t>(iii) Internal/ External Market Research.</a:t>
            </a:r>
          </a:p>
          <a:p>
            <a:pPr lvl="2" algn="just">
              <a:buFontTx/>
              <a:buNone/>
            </a:pPr>
            <a:r>
              <a:rPr lang="en-GB"/>
              <a:t>(iv)Targeted Increase over Previous Year.</a:t>
            </a:r>
          </a:p>
          <a:p>
            <a:pPr lvl="2">
              <a:buFontTx/>
              <a:buNone/>
            </a:pPr>
            <a:r>
              <a:rPr lang="en-GB"/>
              <a:t>(v) Desired Sales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92722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914400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3600" b="1">
                <a:solidFill>
                  <a:schemeClr val="tx1"/>
                </a:solidFill>
              </a:rPr>
              <a:t>Preparing The Functional Budgets</a:t>
            </a:r>
            <a:endParaRPr lang="en-GB" b="1">
              <a:solidFill>
                <a:schemeClr val="tx1"/>
              </a:solidFill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304800" y="1676400"/>
            <a:ext cx="7772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GB" i="1"/>
              <a:t>Production Budget</a:t>
            </a:r>
          </a:p>
          <a:p>
            <a:pPr lvl="1" algn="just"/>
            <a:r>
              <a:rPr lang="en-GB"/>
              <a:t>Can production capacity support forecast sales and, if so, what production costs will we face?</a:t>
            </a:r>
          </a:p>
          <a:p>
            <a:pPr lvl="2" algn="just">
              <a:buFontTx/>
              <a:buNone/>
            </a:pPr>
            <a:r>
              <a:rPr lang="en-GB"/>
              <a:t>(i) Materials  -  volume and price?</a:t>
            </a:r>
          </a:p>
          <a:p>
            <a:pPr lvl="2" algn="just">
              <a:buFontTx/>
              <a:buNone/>
            </a:pPr>
            <a:r>
              <a:rPr lang="en-GB"/>
              <a:t>(ii) Productive workers - how many? What salary?</a:t>
            </a:r>
          </a:p>
          <a:p>
            <a:pPr lvl="2" algn="just">
              <a:buFontTx/>
              <a:buNone/>
            </a:pPr>
            <a:r>
              <a:rPr lang="en-GB"/>
              <a:t>(iii) Machines  -  how many? Operating cost?</a:t>
            </a:r>
          </a:p>
          <a:p>
            <a:pPr lvl="2" algn="just">
              <a:buFontTx/>
              <a:buNone/>
            </a:pPr>
            <a:r>
              <a:rPr lang="en-GB"/>
              <a:t>(iv) Facilities - operating cost?</a:t>
            </a:r>
          </a:p>
          <a:p>
            <a:pPr lvl="2" algn="just">
              <a:buFontTx/>
              <a:buNone/>
            </a:pPr>
            <a:r>
              <a:rPr lang="en-GB"/>
              <a:t>(v)Factory administration - which depts.? How much?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S. J. Rees, University of Glamorgan, 1999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6880-D612-46BD-B8FF-C1B3D15BAF73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26767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72</TotalTime>
  <Words>2050</Words>
  <Application>Microsoft Office PowerPoint</Application>
  <PresentationFormat>On-screen Show (4:3)</PresentationFormat>
  <Paragraphs>305</Paragraphs>
  <Slides>57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57</vt:i4>
      </vt:variant>
    </vt:vector>
  </HeadingPairs>
  <TitlesOfParts>
    <vt:vector size="67" baseType="lpstr">
      <vt:lpstr>MS PGothic</vt:lpstr>
      <vt:lpstr>Arial</vt:lpstr>
      <vt:lpstr>Calibri</vt:lpstr>
      <vt:lpstr>Gill Sans MT</vt:lpstr>
      <vt:lpstr>Times New Roman</vt:lpstr>
      <vt:lpstr>Tw Cen MT</vt:lpstr>
      <vt:lpstr>Wingdings 2</vt:lpstr>
      <vt:lpstr>Droplet</vt:lpstr>
      <vt:lpstr>Document</vt:lpstr>
      <vt:lpstr>Microsoft Equation 3.0</vt:lpstr>
      <vt:lpstr>Project Cost Management and Budgeting</vt:lpstr>
      <vt:lpstr>Previously we looked at…….</vt:lpstr>
      <vt:lpstr>Today we will look at…..</vt:lpstr>
      <vt:lpstr>Why would we monitor project expenditure?</vt:lpstr>
      <vt:lpstr>Monitoring Project Expenditure</vt:lpstr>
      <vt:lpstr>PowerPoint Presentation</vt:lpstr>
      <vt:lpstr>Introduction</vt:lpstr>
      <vt:lpstr>Variable Costs</vt:lpstr>
      <vt:lpstr>Fixed Costs</vt:lpstr>
      <vt:lpstr>Contribution </vt:lpstr>
      <vt:lpstr>Break-Even</vt:lpstr>
      <vt:lpstr>Break-Even</vt:lpstr>
      <vt:lpstr>Break-Even</vt:lpstr>
      <vt:lpstr>Break-Even</vt:lpstr>
      <vt:lpstr>Interpretation of Break-Even</vt:lpstr>
      <vt:lpstr>Limitations of Break-Even</vt:lpstr>
      <vt:lpstr>Limitations of Break-Even</vt:lpstr>
      <vt:lpstr>Margin of Safety</vt:lpstr>
      <vt:lpstr>Margin of Safety</vt:lpstr>
      <vt:lpstr>Margin of Safety </vt:lpstr>
      <vt:lpstr>Margin of Safety </vt:lpstr>
      <vt:lpstr>Break-Even: Target Profit</vt:lpstr>
      <vt:lpstr>Break-Even: Target Profit</vt:lpstr>
      <vt:lpstr> Contribution to Sales Ratio </vt:lpstr>
      <vt:lpstr> Contribution to Sales Ratio </vt:lpstr>
      <vt:lpstr>Contribution to Sales Ratio (or P/V ratio)</vt:lpstr>
      <vt:lpstr>Example:</vt:lpstr>
      <vt:lpstr>Solution:</vt:lpstr>
      <vt:lpstr>PowerPoint Presentation</vt:lpstr>
      <vt:lpstr>PowerPoint Presentation</vt:lpstr>
      <vt:lpstr>Profit Planning and the Break Even Point</vt:lpstr>
      <vt:lpstr>Profit Planning and Break Even Charts</vt:lpstr>
      <vt:lpstr>PowerPoint Presentation</vt:lpstr>
      <vt:lpstr>The Concept of Relevance</vt:lpstr>
      <vt:lpstr>Make or Buy Decisions</vt:lpstr>
      <vt:lpstr>Considerations</vt:lpstr>
      <vt:lpstr>At 20,000 Units Volume</vt:lpstr>
      <vt:lpstr>At 40,000 Units p.a.</vt:lpstr>
      <vt:lpstr>PowerPoint Presentation</vt:lpstr>
      <vt:lpstr>Managing by the Numbers:</vt:lpstr>
      <vt:lpstr>Where the problems arise...</vt:lpstr>
      <vt:lpstr>An Example - Selling Price Setting (Use Marginal Costing)</vt:lpstr>
      <vt:lpstr>Solution</vt:lpstr>
      <vt:lpstr>But note ...</vt:lpstr>
      <vt:lpstr>The Result?</vt:lpstr>
      <vt:lpstr>Budgeting &amp; variance analysis</vt:lpstr>
      <vt:lpstr>Budgeting &amp; variance analysis</vt:lpstr>
      <vt:lpstr>Variance analysis</vt:lpstr>
      <vt:lpstr>Variances Cont.</vt:lpstr>
      <vt:lpstr>Budgets  - Why?</vt:lpstr>
      <vt:lpstr>Functional Budgets</vt:lpstr>
      <vt:lpstr>Functional Budgets</vt:lpstr>
      <vt:lpstr>Stages In Budget Preparation</vt:lpstr>
      <vt:lpstr>Limiting Factors </vt:lpstr>
      <vt:lpstr>Principal Budget Factor</vt:lpstr>
      <vt:lpstr>Preparing The Functional Budgets : Forecasting</vt:lpstr>
      <vt:lpstr>Preparing The Functional Budgets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Cost Management and Budgeting</dc:title>
  <dc:creator>John Rees</dc:creator>
  <cp:lastModifiedBy>Marie Pitson</cp:lastModifiedBy>
  <cp:revision>4</cp:revision>
  <cp:lastPrinted>2016-10-07T07:32:48Z</cp:lastPrinted>
  <dcterms:created xsi:type="dcterms:W3CDTF">2014-10-07T12:53:28Z</dcterms:created>
  <dcterms:modified xsi:type="dcterms:W3CDTF">2016-10-07T08:08:02Z</dcterms:modified>
</cp:coreProperties>
</file>