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60" r:id="rId5"/>
    <p:sldId id="259" r:id="rId6"/>
    <p:sldId id="261" r:id="rId7"/>
    <p:sldId id="263" r:id="rId8"/>
    <p:sldId id="272" r:id="rId9"/>
    <p:sldId id="271" r:id="rId10"/>
    <p:sldId id="265" r:id="rId11"/>
    <p:sldId id="270"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showGuides="1">
      <p:cViewPr varScale="1">
        <p:scale>
          <a:sx n="62" d="100"/>
          <a:sy n="62" d="100"/>
        </p:scale>
        <p:origin x="828" y="4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4BCC4-ECEA-C359-8B67-9236F9E8F3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C4940F7-5151-450B-0D3A-2543F08276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1368C9-AD63-6E4B-668F-4E0B7355976A}"/>
              </a:ext>
            </a:extLst>
          </p:cNvPr>
          <p:cNvSpPr>
            <a:spLocks noGrp="1"/>
          </p:cNvSpPr>
          <p:nvPr>
            <p:ph type="dt" sz="half" idx="10"/>
          </p:nvPr>
        </p:nvSpPr>
        <p:spPr/>
        <p:txBody>
          <a:bodyPr/>
          <a:lstStyle/>
          <a:p>
            <a:fld id="{7E27D7CD-DF13-4A86-8089-C6EE9ADB004B}" type="datetimeFigureOut">
              <a:rPr lang="en-GB" smtClean="0"/>
              <a:t>10/11/2025</a:t>
            </a:fld>
            <a:endParaRPr lang="en-GB" dirty="0"/>
          </a:p>
        </p:txBody>
      </p:sp>
      <p:sp>
        <p:nvSpPr>
          <p:cNvPr id="5" name="Footer Placeholder 4">
            <a:extLst>
              <a:ext uri="{FF2B5EF4-FFF2-40B4-BE49-F238E27FC236}">
                <a16:creationId xmlns:a16="http://schemas.microsoft.com/office/drawing/2014/main" id="{B60B50A6-E0AC-AD94-098A-0D844BC1670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2DEC392-6EF6-83F8-1E9D-46EA1C3816B2}"/>
              </a:ext>
            </a:extLst>
          </p:cNvPr>
          <p:cNvSpPr>
            <a:spLocks noGrp="1"/>
          </p:cNvSpPr>
          <p:nvPr>
            <p:ph type="sldNum" sz="quarter" idx="12"/>
          </p:nvPr>
        </p:nvSpPr>
        <p:spPr/>
        <p:txBody>
          <a:bodyPr/>
          <a:lstStyle/>
          <a:p>
            <a:fld id="{9161325A-55AF-4992-BECF-DD92311F39B5}" type="slidenum">
              <a:rPr lang="en-GB" smtClean="0"/>
              <a:t>‹#›</a:t>
            </a:fld>
            <a:endParaRPr lang="en-GB" dirty="0"/>
          </a:p>
        </p:txBody>
      </p:sp>
    </p:spTree>
    <p:extLst>
      <p:ext uri="{BB962C8B-B14F-4D97-AF65-F5344CB8AC3E}">
        <p14:creationId xmlns:p14="http://schemas.microsoft.com/office/powerpoint/2010/main" val="1272379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DF9AE-B731-61D2-64C5-313A874C79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018260-2CD4-9109-6CA5-0804E1F3CC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1CAC61-C323-C5FB-0DCA-4F0F06158A8A}"/>
              </a:ext>
            </a:extLst>
          </p:cNvPr>
          <p:cNvSpPr>
            <a:spLocks noGrp="1"/>
          </p:cNvSpPr>
          <p:nvPr>
            <p:ph type="dt" sz="half" idx="10"/>
          </p:nvPr>
        </p:nvSpPr>
        <p:spPr/>
        <p:txBody>
          <a:bodyPr/>
          <a:lstStyle/>
          <a:p>
            <a:fld id="{7E27D7CD-DF13-4A86-8089-C6EE9ADB004B}" type="datetimeFigureOut">
              <a:rPr lang="en-GB" smtClean="0"/>
              <a:t>10/11/2025</a:t>
            </a:fld>
            <a:endParaRPr lang="en-GB" dirty="0"/>
          </a:p>
        </p:txBody>
      </p:sp>
      <p:sp>
        <p:nvSpPr>
          <p:cNvPr id="5" name="Footer Placeholder 4">
            <a:extLst>
              <a:ext uri="{FF2B5EF4-FFF2-40B4-BE49-F238E27FC236}">
                <a16:creationId xmlns:a16="http://schemas.microsoft.com/office/drawing/2014/main" id="{A09A8343-6C9D-C7D7-EC10-27B5A789EF8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DB237E3-C8F8-146B-7B00-101E3213C2F4}"/>
              </a:ext>
            </a:extLst>
          </p:cNvPr>
          <p:cNvSpPr>
            <a:spLocks noGrp="1"/>
          </p:cNvSpPr>
          <p:nvPr>
            <p:ph type="sldNum" sz="quarter" idx="12"/>
          </p:nvPr>
        </p:nvSpPr>
        <p:spPr/>
        <p:txBody>
          <a:bodyPr/>
          <a:lstStyle/>
          <a:p>
            <a:fld id="{9161325A-55AF-4992-BECF-DD92311F39B5}" type="slidenum">
              <a:rPr lang="en-GB" smtClean="0"/>
              <a:t>‹#›</a:t>
            </a:fld>
            <a:endParaRPr lang="en-GB" dirty="0"/>
          </a:p>
        </p:txBody>
      </p:sp>
    </p:spTree>
    <p:extLst>
      <p:ext uri="{BB962C8B-B14F-4D97-AF65-F5344CB8AC3E}">
        <p14:creationId xmlns:p14="http://schemas.microsoft.com/office/powerpoint/2010/main" val="27768542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03A77-C0CE-83D2-7546-6CC4551375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3BAB26-36AF-A392-262A-247887C0B05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A27F03-935F-164B-E9CC-2E72C883523B}"/>
              </a:ext>
            </a:extLst>
          </p:cNvPr>
          <p:cNvSpPr>
            <a:spLocks noGrp="1"/>
          </p:cNvSpPr>
          <p:nvPr>
            <p:ph type="dt" sz="half" idx="10"/>
          </p:nvPr>
        </p:nvSpPr>
        <p:spPr/>
        <p:txBody>
          <a:bodyPr/>
          <a:lstStyle/>
          <a:p>
            <a:fld id="{7E27D7CD-DF13-4A86-8089-C6EE9ADB004B}" type="datetimeFigureOut">
              <a:rPr lang="en-GB" smtClean="0"/>
              <a:t>10/11/2025</a:t>
            </a:fld>
            <a:endParaRPr lang="en-GB" dirty="0"/>
          </a:p>
        </p:txBody>
      </p:sp>
      <p:sp>
        <p:nvSpPr>
          <p:cNvPr id="5" name="Footer Placeholder 4">
            <a:extLst>
              <a:ext uri="{FF2B5EF4-FFF2-40B4-BE49-F238E27FC236}">
                <a16:creationId xmlns:a16="http://schemas.microsoft.com/office/drawing/2014/main" id="{1A61CC7A-80CE-B8C4-5154-D66C68D3D40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17FB658-709C-0E8C-40DC-D8A10B4082DC}"/>
              </a:ext>
            </a:extLst>
          </p:cNvPr>
          <p:cNvSpPr>
            <a:spLocks noGrp="1"/>
          </p:cNvSpPr>
          <p:nvPr>
            <p:ph type="sldNum" sz="quarter" idx="12"/>
          </p:nvPr>
        </p:nvSpPr>
        <p:spPr/>
        <p:txBody>
          <a:bodyPr/>
          <a:lstStyle/>
          <a:p>
            <a:fld id="{9161325A-55AF-4992-BECF-DD92311F39B5}" type="slidenum">
              <a:rPr lang="en-GB" smtClean="0"/>
              <a:t>‹#›</a:t>
            </a:fld>
            <a:endParaRPr lang="en-GB" dirty="0"/>
          </a:p>
        </p:txBody>
      </p:sp>
    </p:spTree>
    <p:extLst>
      <p:ext uri="{BB962C8B-B14F-4D97-AF65-F5344CB8AC3E}">
        <p14:creationId xmlns:p14="http://schemas.microsoft.com/office/powerpoint/2010/main" val="34571873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88408-FF29-4CD8-F476-0F0C76FF9F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5AFAC8-2BA4-80C6-86F4-5F3A629404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EFC8370-6A40-96E4-AE43-E1ED5B308E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E5ECF8-01AE-EBBC-44EC-00F2B99C705A}"/>
              </a:ext>
            </a:extLst>
          </p:cNvPr>
          <p:cNvSpPr>
            <a:spLocks noGrp="1"/>
          </p:cNvSpPr>
          <p:nvPr>
            <p:ph type="dt" sz="half" idx="10"/>
          </p:nvPr>
        </p:nvSpPr>
        <p:spPr/>
        <p:txBody>
          <a:bodyPr/>
          <a:lstStyle/>
          <a:p>
            <a:fld id="{7E27D7CD-DF13-4A86-8089-C6EE9ADB004B}" type="datetimeFigureOut">
              <a:rPr lang="en-GB" smtClean="0"/>
              <a:t>10/11/2025</a:t>
            </a:fld>
            <a:endParaRPr lang="en-GB" dirty="0"/>
          </a:p>
        </p:txBody>
      </p:sp>
      <p:sp>
        <p:nvSpPr>
          <p:cNvPr id="6" name="Footer Placeholder 5">
            <a:extLst>
              <a:ext uri="{FF2B5EF4-FFF2-40B4-BE49-F238E27FC236}">
                <a16:creationId xmlns:a16="http://schemas.microsoft.com/office/drawing/2014/main" id="{71F33F28-3A86-70B5-3FBF-6428720ABA5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851D76B-7C38-AB3A-3F3E-58A8B118D9CE}"/>
              </a:ext>
            </a:extLst>
          </p:cNvPr>
          <p:cNvSpPr>
            <a:spLocks noGrp="1"/>
          </p:cNvSpPr>
          <p:nvPr>
            <p:ph type="sldNum" sz="quarter" idx="12"/>
          </p:nvPr>
        </p:nvSpPr>
        <p:spPr/>
        <p:txBody>
          <a:bodyPr/>
          <a:lstStyle/>
          <a:p>
            <a:fld id="{9161325A-55AF-4992-BECF-DD92311F39B5}" type="slidenum">
              <a:rPr lang="en-GB" smtClean="0"/>
              <a:t>‹#›</a:t>
            </a:fld>
            <a:endParaRPr lang="en-GB" dirty="0"/>
          </a:p>
        </p:txBody>
      </p:sp>
    </p:spTree>
    <p:extLst>
      <p:ext uri="{BB962C8B-B14F-4D97-AF65-F5344CB8AC3E}">
        <p14:creationId xmlns:p14="http://schemas.microsoft.com/office/powerpoint/2010/main" val="3691923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6FCF-D1DE-97A2-47AA-09BE944074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CE4C76-5905-7E5A-83BB-DE08091FFA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FFF789-1685-6612-8378-A802F00A9A9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E0AB1A-D327-1A16-DB86-A9474416CF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59F2001-451C-F0CC-5F73-93F6EA882E9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8998517-920D-5675-A515-AA562DB01833}"/>
              </a:ext>
            </a:extLst>
          </p:cNvPr>
          <p:cNvSpPr>
            <a:spLocks noGrp="1"/>
          </p:cNvSpPr>
          <p:nvPr>
            <p:ph type="dt" sz="half" idx="10"/>
          </p:nvPr>
        </p:nvSpPr>
        <p:spPr/>
        <p:txBody>
          <a:bodyPr/>
          <a:lstStyle/>
          <a:p>
            <a:fld id="{7E27D7CD-DF13-4A86-8089-C6EE9ADB004B}" type="datetimeFigureOut">
              <a:rPr lang="en-GB" smtClean="0"/>
              <a:t>10/11/2025</a:t>
            </a:fld>
            <a:endParaRPr lang="en-GB" dirty="0"/>
          </a:p>
        </p:txBody>
      </p:sp>
      <p:sp>
        <p:nvSpPr>
          <p:cNvPr id="8" name="Footer Placeholder 7">
            <a:extLst>
              <a:ext uri="{FF2B5EF4-FFF2-40B4-BE49-F238E27FC236}">
                <a16:creationId xmlns:a16="http://schemas.microsoft.com/office/drawing/2014/main" id="{84CA7E2D-5BEC-0D25-7764-66377F4227C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1202DF86-99B0-76D1-544F-73E67B007512}"/>
              </a:ext>
            </a:extLst>
          </p:cNvPr>
          <p:cNvSpPr>
            <a:spLocks noGrp="1"/>
          </p:cNvSpPr>
          <p:nvPr>
            <p:ph type="sldNum" sz="quarter" idx="12"/>
          </p:nvPr>
        </p:nvSpPr>
        <p:spPr/>
        <p:txBody>
          <a:bodyPr/>
          <a:lstStyle/>
          <a:p>
            <a:fld id="{9161325A-55AF-4992-BECF-DD92311F39B5}" type="slidenum">
              <a:rPr lang="en-GB" smtClean="0"/>
              <a:t>‹#›</a:t>
            </a:fld>
            <a:endParaRPr lang="en-GB" dirty="0"/>
          </a:p>
        </p:txBody>
      </p:sp>
    </p:spTree>
    <p:extLst>
      <p:ext uri="{BB962C8B-B14F-4D97-AF65-F5344CB8AC3E}">
        <p14:creationId xmlns:p14="http://schemas.microsoft.com/office/powerpoint/2010/main" val="915968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C0FFB-0CDD-1B69-9B19-79B05AFCF31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BD73D-2AC6-0AD2-D787-ADCA1959B2CA}"/>
              </a:ext>
            </a:extLst>
          </p:cNvPr>
          <p:cNvSpPr>
            <a:spLocks noGrp="1"/>
          </p:cNvSpPr>
          <p:nvPr>
            <p:ph type="dt" sz="half" idx="10"/>
          </p:nvPr>
        </p:nvSpPr>
        <p:spPr/>
        <p:txBody>
          <a:bodyPr/>
          <a:lstStyle/>
          <a:p>
            <a:fld id="{7E27D7CD-DF13-4A86-8089-C6EE9ADB004B}" type="datetimeFigureOut">
              <a:rPr lang="en-GB" smtClean="0"/>
              <a:t>10/11/2025</a:t>
            </a:fld>
            <a:endParaRPr lang="en-GB" dirty="0"/>
          </a:p>
        </p:txBody>
      </p:sp>
      <p:sp>
        <p:nvSpPr>
          <p:cNvPr id="4" name="Footer Placeholder 3">
            <a:extLst>
              <a:ext uri="{FF2B5EF4-FFF2-40B4-BE49-F238E27FC236}">
                <a16:creationId xmlns:a16="http://schemas.microsoft.com/office/drawing/2014/main" id="{6301095A-E43D-34E3-E57D-DD859A7593B5}"/>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BE7016D-AF7C-EE35-B90F-111B186BCF40}"/>
              </a:ext>
            </a:extLst>
          </p:cNvPr>
          <p:cNvSpPr>
            <a:spLocks noGrp="1"/>
          </p:cNvSpPr>
          <p:nvPr>
            <p:ph type="sldNum" sz="quarter" idx="12"/>
          </p:nvPr>
        </p:nvSpPr>
        <p:spPr/>
        <p:txBody>
          <a:bodyPr/>
          <a:lstStyle/>
          <a:p>
            <a:fld id="{9161325A-55AF-4992-BECF-DD92311F39B5}" type="slidenum">
              <a:rPr lang="en-GB" smtClean="0"/>
              <a:t>‹#›</a:t>
            </a:fld>
            <a:endParaRPr lang="en-GB" dirty="0"/>
          </a:p>
        </p:txBody>
      </p:sp>
    </p:spTree>
    <p:extLst>
      <p:ext uri="{BB962C8B-B14F-4D97-AF65-F5344CB8AC3E}">
        <p14:creationId xmlns:p14="http://schemas.microsoft.com/office/powerpoint/2010/main" val="2887850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A5F42F-AAF1-51DD-1C0E-39E0A35BB8D9}"/>
              </a:ext>
            </a:extLst>
          </p:cNvPr>
          <p:cNvSpPr>
            <a:spLocks noGrp="1"/>
          </p:cNvSpPr>
          <p:nvPr>
            <p:ph type="dt" sz="half" idx="10"/>
          </p:nvPr>
        </p:nvSpPr>
        <p:spPr/>
        <p:txBody>
          <a:bodyPr/>
          <a:lstStyle/>
          <a:p>
            <a:fld id="{7E27D7CD-DF13-4A86-8089-C6EE9ADB004B}" type="datetimeFigureOut">
              <a:rPr lang="en-GB" smtClean="0"/>
              <a:t>10/11/2025</a:t>
            </a:fld>
            <a:endParaRPr lang="en-GB" dirty="0"/>
          </a:p>
        </p:txBody>
      </p:sp>
      <p:sp>
        <p:nvSpPr>
          <p:cNvPr id="3" name="Footer Placeholder 2">
            <a:extLst>
              <a:ext uri="{FF2B5EF4-FFF2-40B4-BE49-F238E27FC236}">
                <a16:creationId xmlns:a16="http://schemas.microsoft.com/office/drawing/2014/main" id="{1347A419-2363-5433-CC60-2EE900CEAFBD}"/>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9714C5C7-AA85-5089-BBAC-1FBD990A6E5E}"/>
              </a:ext>
            </a:extLst>
          </p:cNvPr>
          <p:cNvSpPr>
            <a:spLocks noGrp="1"/>
          </p:cNvSpPr>
          <p:nvPr>
            <p:ph type="sldNum" sz="quarter" idx="12"/>
          </p:nvPr>
        </p:nvSpPr>
        <p:spPr/>
        <p:txBody>
          <a:bodyPr/>
          <a:lstStyle/>
          <a:p>
            <a:fld id="{9161325A-55AF-4992-BECF-DD92311F39B5}" type="slidenum">
              <a:rPr lang="en-GB" smtClean="0"/>
              <a:t>‹#›</a:t>
            </a:fld>
            <a:endParaRPr lang="en-GB" dirty="0"/>
          </a:p>
        </p:txBody>
      </p:sp>
    </p:spTree>
    <p:extLst>
      <p:ext uri="{BB962C8B-B14F-4D97-AF65-F5344CB8AC3E}">
        <p14:creationId xmlns:p14="http://schemas.microsoft.com/office/powerpoint/2010/main" val="34160583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1F5BB-7803-B0DE-A9C6-60B4868B44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91FA788-A41C-20E2-8605-6D1E4BB74D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CA096E-0E46-2A16-3D34-EB3C9F7832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0A4695-94BA-428F-2695-CD6EA983167E}"/>
              </a:ext>
            </a:extLst>
          </p:cNvPr>
          <p:cNvSpPr>
            <a:spLocks noGrp="1"/>
          </p:cNvSpPr>
          <p:nvPr>
            <p:ph type="dt" sz="half" idx="10"/>
          </p:nvPr>
        </p:nvSpPr>
        <p:spPr/>
        <p:txBody>
          <a:bodyPr/>
          <a:lstStyle/>
          <a:p>
            <a:fld id="{7E27D7CD-DF13-4A86-8089-C6EE9ADB004B}" type="datetimeFigureOut">
              <a:rPr lang="en-GB" smtClean="0"/>
              <a:t>10/11/2025</a:t>
            </a:fld>
            <a:endParaRPr lang="en-GB" dirty="0"/>
          </a:p>
        </p:txBody>
      </p:sp>
      <p:sp>
        <p:nvSpPr>
          <p:cNvPr id="6" name="Footer Placeholder 5">
            <a:extLst>
              <a:ext uri="{FF2B5EF4-FFF2-40B4-BE49-F238E27FC236}">
                <a16:creationId xmlns:a16="http://schemas.microsoft.com/office/drawing/2014/main" id="{C78219BB-D748-DB94-6EA0-3B16FDF1937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F5B9678-EE84-1B37-4ABE-DF6E2287F5C0}"/>
              </a:ext>
            </a:extLst>
          </p:cNvPr>
          <p:cNvSpPr>
            <a:spLocks noGrp="1"/>
          </p:cNvSpPr>
          <p:nvPr>
            <p:ph type="sldNum" sz="quarter" idx="12"/>
          </p:nvPr>
        </p:nvSpPr>
        <p:spPr/>
        <p:txBody>
          <a:bodyPr/>
          <a:lstStyle/>
          <a:p>
            <a:fld id="{9161325A-55AF-4992-BECF-DD92311F39B5}" type="slidenum">
              <a:rPr lang="en-GB" smtClean="0"/>
              <a:t>‹#›</a:t>
            </a:fld>
            <a:endParaRPr lang="en-GB" dirty="0"/>
          </a:p>
        </p:txBody>
      </p:sp>
    </p:spTree>
    <p:extLst>
      <p:ext uri="{BB962C8B-B14F-4D97-AF65-F5344CB8AC3E}">
        <p14:creationId xmlns:p14="http://schemas.microsoft.com/office/powerpoint/2010/main" val="8216806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9FF33-A575-801E-4A46-EDE29B0E03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FA1B022-B4F2-ED9A-3981-5F6E87241BA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A5A522CB-519C-A00C-CC0B-FB661876DD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A5AA81-03D8-B011-D4D6-D47B785BD155}"/>
              </a:ext>
            </a:extLst>
          </p:cNvPr>
          <p:cNvSpPr>
            <a:spLocks noGrp="1"/>
          </p:cNvSpPr>
          <p:nvPr>
            <p:ph type="dt" sz="half" idx="10"/>
          </p:nvPr>
        </p:nvSpPr>
        <p:spPr/>
        <p:txBody>
          <a:bodyPr/>
          <a:lstStyle/>
          <a:p>
            <a:fld id="{7E27D7CD-DF13-4A86-8089-C6EE9ADB004B}" type="datetimeFigureOut">
              <a:rPr lang="en-GB" smtClean="0"/>
              <a:t>10/11/2025</a:t>
            </a:fld>
            <a:endParaRPr lang="en-GB" dirty="0"/>
          </a:p>
        </p:txBody>
      </p:sp>
      <p:sp>
        <p:nvSpPr>
          <p:cNvPr id="6" name="Footer Placeholder 5">
            <a:extLst>
              <a:ext uri="{FF2B5EF4-FFF2-40B4-BE49-F238E27FC236}">
                <a16:creationId xmlns:a16="http://schemas.microsoft.com/office/drawing/2014/main" id="{4544AF2B-70CA-1781-4379-3FF98AA485A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396BF46-7E9B-A030-6486-35ADF654EF16}"/>
              </a:ext>
            </a:extLst>
          </p:cNvPr>
          <p:cNvSpPr>
            <a:spLocks noGrp="1"/>
          </p:cNvSpPr>
          <p:nvPr>
            <p:ph type="sldNum" sz="quarter" idx="12"/>
          </p:nvPr>
        </p:nvSpPr>
        <p:spPr/>
        <p:txBody>
          <a:bodyPr/>
          <a:lstStyle/>
          <a:p>
            <a:fld id="{9161325A-55AF-4992-BECF-DD92311F39B5}" type="slidenum">
              <a:rPr lang="en-GB" smtClean="0"/>
              <a:t>‹#›</a:t>
            </a:fld>
            <a:endParaRPr lang="en-GB" dirty="0"/>
          </a:p>
        </p:txBody>
      </p:sp>
    </p:spTree>
    <p:extLst>
      <p:ext uri="{BB962C8B-B14F-4D97-AF65-F5344CB8AC3E}">
        <p14:creationId xmlns:p14="http://schemas.microsoft.com/office/powerpoint/2010/main" val="3214943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1BEA6-834E-72FD-8A10-8EA9D98F49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9958A3-49A3-1BBC-6095-20CAECD27E9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60493C-D429-7B81-6044-F3689699EA38}"/>
              </a:ext>
            </a:extLst>
          </p:cNvPr>
          <p:cNvSpPr>
            <a:spLocks noGrp="1"/>
          </p:cNvSpPr>
          <p:nvPr>
            <p:ph type="dt" sz="half" idx="10"/>
          </p:nvPr>
        </p:nvSpPr>
        <p:spPr/>
        <p:txBody>
          <a:bodyPr/>
          <a:lstStyle/>
          <a:p>
            <a:fld id="{7E27D7CD-DF13-4A86-8089-C6EE9ADB004B}" type="datetimeFigureOut">
              <a:rPr lang="en-GB" smtClean="0"/>
              <a:t>10/11/2025</a:t>
            </a:fld>
            <a:endParaRPr lang="en-GB" dirty="0"/>
          </a:p>
        </p:txBody>
      </p:sp>
      <p:sp>
        <p:nvSpPr>
          <p:cNvPr id="5" name="Footer Placeholder 4">
            <a:extLst>
              <a:ext uri="{FF2B5EF4-FFF2-40B4-BE49-F238E27FC236}">
                <a16:creationId xmlns:a16="http://schemas.microsoft.com/office/drawing/2014/main" id="{FE279A43-4960-FA3A-032A-416BDC2840F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100B40E-E253-FB1B-1F03-DDDA217BC6F4}"/>
              </a:ext>
            </a:extLst>
          </p:cNvPr>
          <p:cNvSpPr>
            <a:spLocks noGrp="1"/>
          </p:cNvSpPr>
          <p:nvPr>
            <p:ph type="sldNum" sz="quarter" idx="12"/>
          </p:nvPr>
        </p:nvSpPr>
        <p:spPr/>
        <p:txBody>
          <a:bodyPr/>
          <a:lstStyle/>
          <a:p>
            <a:fld id="{9161325A-55AF-4992-BECF-DD92311F39B5}" type="slidenum">
              <a:rPr lang="en-GB" smtClean="0"/>
              <a:t>‹#›</a:t>
            </a:fld>
            <a:endParaRPr lang="en-GB" dirty="0"/>
          </a:p>
        </p:txBody>
      </p:sp>
    </p:spTree>
    <p:extLst>
      <p:ext uri="{BB962C8B-B14F-4D97-AF65-F5344CB8AC3E}">
        <p14:creationId xmlns:p14="http://schemas.microsoft.com/office/powerpoint/2010/main" val="2491800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F7F5A3-7277-B893-C0E7-70DDEA8BC0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550F69-4E0A-9535-AB90-D7F11FDB16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3B8503-4FF1-5F59-C0B8-FE3C9B0F0B34}"/>
              </a:ext>
            </a:extLst>
          </p:cNvPr>
          <p:cNvSpPr>
            <a:spLocks noGrp="1"/>
          </p:cNvSpPr>
          <p:nvPr>
            <p:ph type="dt" sz="half" idx="10"/>
          </p:nvPr>
        </p:nvSpPr>
        <p:spPr/>
        <p:txBody>
          <a:bodyPr/>
          <a:lstStyle/>
          <a:p>
            <a:fld id="{7E27D7CD-DF13-4A86-8089-C6EE9ADB004B}" type="datetimeFigureOut">
              <a:rPr lang="en-GB" smtClean="0"/>
              <a:t>10/11/2025</a:t>
            </a:fld>
            <a:endParaRPr lang="en-GB" dirty="0"/>
          </a:p>
        </p:txBody>
      </p:sp>
      <p:sp>
        <p:nvSpPr>
          <p:cNvPr id="5" name="Footer Placeholder 4">
            <a:extLst>
              <a:ext uri="{FF2B5EF4-FFF2-40B4-BE49-F238E27FC236}">
                <a16:creationId xmlns:a16="http://schemas.microsoft.com/office/drawing/2014/main" id="{07CADCCC-FB47-91C8-EA14-6B59745BCF8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75974DE-977B-579A-355A-961643663881}"/>
              </a:ext>
            </a:extLst>
          </p:cNvPr>
          <p:cNvSpPr>
            <a:spLocks noGrp="1"/>
          </p:cNvSpPr>
          <p:nvPr>
            <p:ph type="sldNum" sz="quarter" idx="12"/>
          </p:nvPr>
        </p:nvSpPr>
        <p:spPr/>
        <p:txBody>
          <a:bodyPr/>
          <a:lstStyle/>
          <a:p>
            <a:fld id="{9161325A-55AF-4992-BECF-DD92311F39B5}" type="slidenum">
              <a:rPr lang="en-GB" smtClean="0"/>
              <a:t>‹#›</a:t>
            </a:fld>
            <a:endParaRPr lang="en-GB" dirty="0"/>
          </a:p>
        </p:txBody>
      </p:sp>
    </p:spTree>
    <p:extLst>
      <p:ext uri="{BB962C8B-B14F-4D97-AF65-F5344CB8AC3E}">
        <p14:creationId xmlns:p14="http://schemas.microsoft.com/office/powerpoint/2010/main" val="3479506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642726-A6B3-8471-33C5-10A3699821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D2546C-79EB-DCBE-DDD1-330C8329F9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17C757-03C3-4CF5-A873-ED226B2212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27D7CD-DF13-4A86-8089-C6EE9ADB004B}" type="datetimeFigureOut">
              <a:rPr lang="en-GB" smtClean="0"/>
              <a:t>10/11/2025</a:t>
            </a:fld>
            <a:endParaRPr lang="en-GB" dirty="0"/>
          </a:p>
        </p:txBody>
      </p:sp>
      <p:sp>
        <p:nvSpPr>
          <p:cNvPr id="5" name="Footer Placeholder 4">
            <a:extLst>
              <a:ext uri="{FF2B5EF4-FFF2-40B4-BE49-F238E27FC236}">
                <a16:creationId xmlns:a16="http://schemas.microsoft.com/office/drawing/2014/main" id="{27DC8F6F-7286-E43B-BC15-FD1D6A5942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B6B9315A-679E-EE62-677E-2DBA71171A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61325A-55AF-4992-BECF-DD92311F39B5}" type="slidenum">
              <a:rPr lang="en-GB" smtClean="0"/>
              <a:t>‹#›</a:t>
            </a:fld>
            <a:endParaRPr lang="en-GB" dirty="0"/>
          </a:p>
        </p:txBody>
      </p:sp>
    </p:spTree>
    <p:extLst>
      <p:ext uri="{BB962C8B-B14F-4D97-AF65-F5344CB8AC3E}">
        <p14:creationId xmlns:p14="http://schemas.microsoft.com/office/powerpoint/2010/main" val="11483641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cipd.co.uk/" TargetMode="External"/><Relationship Id="rId2" Type="http://schemas.openxmlformats.org/officeDocument/2006/relationships/hyperlink" Target="http://www.abbott.co.uk/"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picpedia.org/clipboard/project-management.html"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EBF7C578-290E-5B86-5E7A-B1682E621764}"/>
              </a:ext>
            </a:extLst>
          </p:cNvPr>
          <p:cNvSpPr>
            <a:spLocks noGrp="1"/>
          </p:cNvSpPr>
          <p:nvPr>
            <p:ph idx="1"/>
          </p:nvPr>
        </p:nvSpPr>
        <p:spPr>
          <a:xfrm>
            <a:off x="760562" y="1454689"/>
            <a:ext cx="10515600" cy="4351338"/>
          </a:xfrm>
        </p:spPr>
        <p:txBody>
          <a:bodyPr/>
          <a:lstStyle/>
          <a:p>
            <a:pPr marL="0" indent="0">
              <a:buNone/>
            </a:pPr>
            <a:r>
              <a:rPr lang="en-US" dirty="0"/>
              <a:t>                                            COVER PAGE </a:t>
            </a:r>
          </a:p>
          <a:p>
            <a:pPr marL="0" indent="0">
              <a:buNone/>
            </a:pPr>
            <a:endParaRPr lang="en-US" dirty="0"/>
          </a:p>
          <a:p>
            <a:pPr marL="0" indent="0">
              <a:buNone/>
            </a:pPr>
            <a:r>
              <a:rPr lang="en-US" dirty="0"/>
              <a:t>   Student Name: Diana Cunanan </a:t>
            </a:r>
          </a:p>
          <a:p>
            <a:pPr marL="0" indent="0">
              <a:buNone/>
            </a:pPr>
            <a:r>
              <a:rPr lang="en-US" dirty="0"/>
              <a:t>   Student Id: 2337317</a:t>
            </a:r>
          </a:p>
          <a:p>
            <a:pPr marL="0" indent="0">
              <a:buNone/>
            </a:pPr>
            <a:r>
              <a:rPr lang="en-US" dirty="0"/>
              <a:t>   Module Code: LCMM102</a:t>
            </a:r>
          </a:p>
          <a:p>
            <a:pPr marL="0" indent="0">
              <a:buNone/>
            </a:pPr>
            <a:r>
              <a:rPr lang="en-US" dirty="0"/>
              <a:t>   Module Title: Business Transformation Project </a:t>
            </a:r>
          </a:p>
          <a:p>
            <a:pPr marL="0" indent="0">
              <a:buNone/>
            </a:pPr>
            <a:r>
              <a:rPr lang="en-US" dirty="0"/>
              <a:t>   Moodle: Developing and Managing Individual and Team</a:t>
            </a:r>
          </a:p>
          <a:p>
            <a:pPr marL="0" indent="0">
              <a:buNone/>
            </a:pPr>
            <a:r>
              <a:rPr lang="en-US" dirty="0"/>
              <a:t>   Instructor: Mr. Toyin Adisa</a:t>
            </a:r>
          </a:p>
        </p:txBody>
      </p:sp>
    </p:spTree>
    <p:extLst>
      <p:ext uri="{BB962C8B-B14F-4D97-AF65-F5344CB8AC3E}">
        <p14:creationId xmlns:p14="http://schemas.microsoft.com/office/powerpoint/2010/main" val="2562668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ED6AC34-F2F0-45ED-4392-8A1A0F8019EE}"/>
              </a:ext>
            </a:extLst>
          </p:cNvPr>
          <p:cNvSpPr>
            <a:spLocks noGrp="1"/>
          </p:cNvSpPr>
          <p:nvPr>
            <p:ph type="title"/>
          </p:nvPr>
        </p:nvSpPr>
        <p:spPr/>
        <p:txBody>
          <a:bodyPr>
            <a:normAutofit/>
          </a:bodyPr>
          <a:lstStyle/>
          <a:p>
            <a:r>
              <a:rPr lang="en-US" sz="1800" dirty="0">
                <a:latin typeface="Arial Black" panose="020B0A04020102020204" pitchFamily="34" charset="0"/>
                <a:cs typeface="Arial" panose="020B0604020202020204" pitchFamily="34" charset="0"/>
              </a:rPr>
              <a:t>Table of contents</a:t>
            </a:r>
            <a:br>
              <a:rPr lang="en-US" sz="1800" dirty="0">
                <a:latin typeface="Arial Black" panose="020B0A04020102020204" pitchFamily="34" charset="0"/>
                <a:cs typeface="Arial" panose="020B0604020202020204" pitchFamily="34" charset="0"/>
              </a:rPr>
            </a:br>
            <a:endParaRPr lang="en-GB" sz="1800" dirty="0">
              <a:latin typeface="Arial Black" panose="020B0A040201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AEC76A2-C6AE-5171-D176-B3A58709ADF5}"/>
              </a:ext>
            </a:extLst>
          </p:cNvPr>
          <p:cNvSpPr>
            <a:spLocks noGrp="1"/>
          </p:cNvSpPr>
          <p:nvPr>
            <p:ph idx="1"/>
          </p:nvPr>
        </p:nvSpPr>
        <p:spPr/>
        <p:txBody>
          <a:bodyPr>
            <a:normAutofit fontScale="92500" lnSpcReduction="20000"/>
          </a:bodyPr>
          <a:lstStyle/>
          <a:p>
            <a:pPr marL="0" indent="0">
              <a:buNone/>
            </a:pPr>
            <a:r>
              <a:rPr lang="en-US" sz="1400" dirty="0">
                <a:latin typeface="Arial" panose="020B0604020202020204" pitchFamily="34" charset="0"/>
                <a:cs typeface="Arial" panose="020B0604020202020204" pitchFamily="34" charset="0"/>
              </a:rPr>
              <a:t>I.      Brief introduction of Abbott Laboratories London Uk</a:t>
            </a:r>
          </a:p>
          <a:p>
            <a:endParaRPr lang="en-US" sz="1400" dirty="0">
              <a:latin typeface="Arial" panose="020B0604020202020204" pitchFamily="34" charset="0"/>
              <a:cs typeface="Arial" panose="020B0604020202020204" pitchFamily="34" charset="0"/>
            </a:endParaRPr>
          </a:p>
          <a:p>
            <a:pPr marL="400050" indent="-400050">
              <a:buAutoNum type="romanUcPeriod" startAt="2"/>
            </a:pPr>
            <a:r>
              <a:rPr lang="en-US" sz="1400" dirty="0">
                <a:latin typeface="Arial" panose="020B0604020202020204" pitchFamily="34" charset="0"/>
                <a:cs typeface="Arial" panose="020B0604020202020204" pitchFamily="34" charset="0"/>
              </a:rPr>
              <a:t>Recruitment Process including Job Analysis, Job Description and Personal Application</a:t>
            </a:r>
          </a:p>
          <a:p>
            <a:pPr marL="400050" indent="-400050">
              <a:buAutoNum type="romanUcPeriod" startAt="2"/>
            </a:pPr>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III.     Different Types of Interview</a:t>
            </a:r>
          </a:p>
          <a:p>
            <a:pPr marL="0" indent="0">
              <a:buNone/>
            </a:pPr>
            <a:r>
              <a:rPr lang="en-US" sz="1400" dirty="0">
                <a:latin typeface="Arial" panose="020B0604020202020204" pitchFamily="34" charset="0"/>
                <a:cs typeface="Arial" panose="020B0604020202020204" pitchFamily="34" charset="0"/>
              </a:rPr>
              <a:t>             III.1.  Structure</a:t>
            </a:r>
            <a:endParaRPr lang="en-US" sz="15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             III. 2.  Panel</a:t>
            </a:r>
            <a:r>
              <a:rPr lang="en-US" sz="1800" dirty="0">
                <a:latin typeface="Arial" panose="020B0604020202020204" pitchFamily="34" charset="0"/>
                <a:cs typeface="Arial" panose="020B0604020202020204" pitchFamily="34" charset="0"/>
              </a:rPr>
              <a:t> </a:t>
            </a:r>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             III. 3.  Behavioral</a:t>
            </a:r>
          </a:p>
          <a:p>
            <a:pPr marL="0" indent="0">
              <a:buNone/>
            </a:pPr>
            <a:endParaRPr lang="en-US" sz="1400" dirty="0">
              <a:latin typeface="Arial" panose="020B0604020202020204" pitchFamily="34" charset="0"/>
              <a:cs typeface="Arial" panose="020B0604020202020204" pitchFamily="34" charset="0"/>
            </a:endParaRPr>
          </a:p>
          <a:p>
            <a:pPr marL="400050" indent="-400050">
              <a:buAutoNum type="romanUcPeriod" startAt="4"/>
            </a:pPr>
            <a:r>
              <a:rPr lang="en-US" sz="1400" dirty="0">
                <a:latin typeface="Arial" panose="020B0604020202020204" pitchFamily="34" charset="0"/>
                <a:cs typeface="Arial" panose="020B0604020202020204" pitchFamily="34" charset="0"/>
              </a:rPr>
              <a:t> Justifying the appropriate questioning technique ( Leading, Proving, Socratic )</a:t>
            </a:r>
          </a:p>
          <a:p>
            <a:pPr marL="400050" indent="-400050">
              <a:buAutoNum type="romanUcPeriod" startAt="4"/>
            </a:pPr>
            <a:endParaRPr lang="en-US" sz="19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V.       Comparison of Face to Face and  Online Interview in Recruiting Project Manager</a:t>
            </a:r>
          </a:p>
          <a:p>
            <a:pPr marL="342900" indent="-342900">
              <a:buAutoNum type="arabicPeriod" startAt="4"/>
            </a:pPr>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VI.      Conclusion</a:t>
            </a:r>
          </a:p>
          <a:p>
            <a:pPr marL="0" indent="0">
              <a:buNone/>
            </a:pPr>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VII.     List of Reference</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6907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9BE22-7367-FBE7-0406-73455BA612FD}"/>
              </a:ext>
            </a:extLst>
          </p:cNvPr>
          <p:cNvSpPr>
            <a:spLocks noGrp="1"/>
          </p:cNvSpPr>
          <p:nvPr>
            <p:ph type="title"/>
          </p:nvPr>
        </p:nvSpPr>
        <p:spPr>
          <a:xfrm>
            <a:off x="1038045" y="244355"/>
            <a:ext cx="10515600" cy="1325563"/>
          </a:xfrm>
        </p:spPr>
        <p:txBody>
          <a:bodyPr>
            <a:normAutofit/>
          </a:bodyPr>
          <a:lstStyle/>
          <a:p>
            <a:r>
              <a:rPr lang="en-US" sz="1800" dirty="0">
                <a:latin typeface="Arial Black" panose="020B0A04020102020204" pitchFamily="34" charset="0"/>
              </a:rPr>
              <a:t>Introduction:</a:t>
            </a:r>
            <a:endParaRPr lang="en-GB" sz="1800" dirty="0">
              <a:latin typeface="Arial Black" panose="020B0A04020102020204" pitchFamily="34" charset="0"/>
            </a:endParaRPr>
          </a:p>
        </p:txBody>
      </p:sp>
      <p:sp>
        <p:nvSpPr>
          <p:cNvPr id="3" name="Content Placeholder 2">
            <a:extLst>
              <a:ext uri="{FF2B5EF4-FFF2-40B4-BE49-F238E27FC236}">
                <a16:creationId xmlns:a16="http://schemas.microsoft.com/office/drawing/2014/main" id="{7FC98BF8-2955-E826-D2AA-88114376349C}"/>
              </a:ext>
            </a:extLst>
          </p:cNvPr>
          <p:cNvSpPr>
            <a:spLocks noGrp="1"/>
          </p:cNvSpPr>
          <p:nvPr>
            <p:ph idx="1"/>
          </p:nvPr>
        </p:nvSpPr>
        <p:spPr>
          <a:xfrm>
            <a:off x="838200" y="1558117"/>
            <a:ext cx="10515600" cy="4351338"/>
          </a:xfrm>
        </p:spPr>
        <p:txBody>
          <a:bodyPr>
            <a:normAutofit/>
          </a:bodyPr>
          <a:lstStyle/>
          <a:p>
            <a:r>
              <a:rPr lang="en-US" sz="1600" dirty="0">
                <a:latin typeface="Arial" panose="020B0604020202020204" pitchFamily="34" charset="0"/>
                <a:cs typeface="Arial" panose="020B0604020202020204" pitchFamily="34" charset="0"/>
              </a:rPr>
              <a:t>Abbott laboratories London is a leading \healthcare and medical device company </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The London branch focuses on diagnostics, medical devices, and innovation</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My presentation explores in recruitment of a project manager for business transformation of Abbott laboratories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Its aim to enhance operational efficiency and digital integration in Uk</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Project manager will oversee the alignment, process improvement and technology adoption </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Goal: Drive innovation and improve business performance</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0279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73A43-88CB-6D62-1EDF-1BBF1C913329}"/>
              </a:ext>
            </a:extLst>
          </p:cNvPr>
          <p:cNvSpPr>
            <a:spLocks noGrp="1"/>
          </p:cNvSpPr>
          <p:nvPr>
            <p:ph type="title"/>
          </p:nvPr>
        </p:nvSpPr>
        <p:spPr/>
        <p:txBody>
          <a:bodyPr>
            <a:normAutofit/>
          </a:bodyPr>
          <a:lstStyle/>
          <a:p>
            <a:r>
              <a:rPr lang="en-US" sz="1800" dirty="0">
                <a:latin typeface="Arial Black" panose="020B0A04020102020204" pitchFamily="34" charset="0"/>
                <a:cs typeface="Arial" panose="020B0604020202020204" pitchFamily="34" charset="0"/>
              </a:rPr>
              <a:t>Recruitment Process:</a:t>
            </a:r>
            <a:endParaRPr lang="en-GB" sz="1800" dirty="0">
              <a:latin typeface="Arial Black" panose="020B0A040201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3E92A24-6F41-0332-0F7B-860105D3A7C5}"/>
              </a:ext>
            </a:extLst>
          </p:cNvPr>
          <p:cNvSpPr>
            <a:spLocks noGrp="1"/>
          </p:cNvSpPr>
          <p:nvPr>
            <p:ph idx="1"/>
          </p:nvPr>
        </p:nvSpPr>
        <p:spPr>
          <a:xfrm>
            <a:off x="838200" y="1836642"/>
            <a:ext cx="10515600" cy="4351338"/>
          </a:xfrm>
        </p:spPr>
        <p:txBody>
          <a:bodyPr>
            <a:normAutofit/>
          </a:bodyPr>
          <a:lstStyle/>
          <a:p>
            <a:r>
              <a:rPr lang="en-US" sz="1600" dirty="0">
                <a:latin typeface="Arial" panose="020B0604020202020204" pitchFamily="34" charset="0"/>
                <a:cs typeface="Arial" panose="020B0604020202020204" pitchFamily="34" charset="0"/>
              </a:rPr>
              <a:t>JOB ANALYSIS  define as tasks, duties, and skills needed for specific role, it ensure recruitment aligns with abbot’s transformation strategy , method is interviews, role reviews, and future need analysis and the importance is to ensures the recruitment decisions support organizational goals, helps identify role expectations.  Benefit Abbott lab in improving operational efficiency, enhanced digital transformation, better alignment between people and process.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JOB DESCRIPTION Project manager (business transformation) report to; Head of Business Development  lead cross functional teams; develop project plans budgets, and manage stakeholder in communication and risk.</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PERSON SPECIFICATION Qualifications Degree in business , Management or related field</a:t>
            </a:r>
          </a:p>
          <a:p>
            <a:pPr marL="0" indent="0">
              <a:buNone/>
            </a:pPr>
            <a:r>
              <a:rPr lang="en-US" sz="1600" dirty="0">
                <a:latin typeface="Arial" panose="020B0604020202020204" pitchFamily="34" charset="0"/>
                <a:cs typeface="Arial" panose="020B0604020202020204" pitchFamily="34" charset="0"/>
              </a:rPr>
              <a:t>                                        PMP or Prince2 certification</a:t>
            </a:r>
          </a:p>
          <a:p>
            <a:pPr marL="0" indent="0">
              <a:buNone/>
            </a:pPr>
            <a:r>
              <a:rPr lang="en-US" sz="1600" dirty="0">
                <a:latin typeface="Arial" panose="020B0604020202020204" pitchFamily="34" charset="0"/>
                <a:cs typeface="Arial" panose="020B0604020202020204" pitchFamily="34" charset="0"/>
              </a:rPr>
              <a:t>                                        Skills and Competencies </a:t>
            </a:r>
          </a:p>
          <a:p>
            <a:pPr marL="0" indent="0">
              <a:buNone/>
            </a:pP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Abbott (2024)</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931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4F105-B6BB-7D61-066D-2006377F4E20}"/>
              </a:ext>
            </a:extLst>
          </p:cNvPr>
          <p:cNvSpPr>
            <a:spLocks noGrp="1"/>
          </p:cNvSpPr>
          <p:nvPr>
            <p:ph type="title"/>
          </p:nvPr>
        </p:nvSpPr>
        <p:spPr/>
        <p:txBody>
          <a:bodyPr>
            <a:normAutofit/>
          </a:bodyPr>
          <a:lstStyle/>
          <a:p>
            <a:r>
              <a:rPr lang="en-US" sz="1800" dirty="0">
                <a:latin typeface="Arial Black" panose="020B0A04020102020204" pitchFamily="34" charset="0"/>
                <a:cs typeface="Arial" panose="020B0604020202020204" pitchFamily="34" charset="0"/>
              </a:rPr>
              <a:t>3 Different types of interview:</a:t>
            </a:r>
            <a:endParaRPr lang="en-GB" sz="1800" dirty="0">
              <a:latin typeface="Arial Black" panose="020B0A040201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B402B9D7-9D9F-1EBD-1F6B-C67F3D52C03E}"/>
              </a:ext>
            </a:extLst>
          </p:cNvPr>
          <p:cNvSpPr>
            <a:spLocks noGrp="1"/>
          </p:cNvSpPr>
          <p:nvPr>
            <p:ph idx="1"/>
          </p:nvPr>
        </p:nvSpPr>
        <p:spPr/>
        <p:txBody>
          <a:bodyPr>
            <a:normAutofit/>
          </a:bodyPr>
          <a:lstStyle/>
          <a:p>
            <a:pPr marL="0" indent="0">
              <a:buNone/>
            </a:pPr>
            <a:r>
              <a:rPr lang="en-US" sz="1400" dirty="0">
                <a:latin typeface="Arial" panose="020B0604020202020204" pitchFamily="34" charset="0"/>
                <a:cs typeface="Arial" panose="020B0604020202020204" pitchFamily="34" charset="0"/>
              </a:rPr>
              <a:t>STRUCTURE Interview</a:t>
            </a:r>
          </a:p>
          <a:p>
            <a:pPr marL="0" indent="0">
              <a:buNone/>
            </a:pPr>
            <a:endParaRPr lang="en-US" sz="1400" dirty="0">
              <a:latin typeface="Arial" panose="020B0604020202020204" pitchFamily="34" charset="0"/>
              <a:cs typeface="Arial" panose="020B0604020202020204" pitchFamily="34" charset="0"/>
            </a:endParaRPr>
          </a:p>
          <a:p>
            <a:pPr marL="0" indent="0">
              <a:buNone/>
            </a:pPr>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        A formal interview where all candidates are asked same set of predetermined questions</a:t>
            </a:r>
          </a:p>
          <a:p>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        Purpose is to evaluate fairness, consistency, and objective evaluation</a:t>
            </a:r>
          </a:p>
          <a:p>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        An example at Abbott is identical competency-based questions on leadership, risk management, and communication</a:t>
            </a:r>
          </a:p>
          <a:p>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        Advantage is to reduces interviewers  bias</a:t>
            </a:r>
          </a:p>
          <a:p>
            <a:endParaRPr lang="en-GB" sz="1400" dirty="0">
              <a:latin typeface="Arial" panose="020B0604020202020204" pitchFamily="34" charset="0"/>
              <a:cs typeface="Arial" panose="020B0604020202020204" pitchFamily="34" charset="0"/>
            </a:endParaRPr>
          </a:p>
          <a:p>
            <a:pPr marL="0" indent="0">
              <a:buNone/>
            </a:pPr>
            <a:r>
              <a:rPr lang="en-GB" sz="140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D.K.&amp; Campion J.E. (1997)</a:t>
            </a:r>
          </a:p>
        </p:txBody>
      </p:sp>
    </p:spTree>
    <p:extLst>
      <p:ext uri="{BB962C8B-B14F-4D97-AF65-F5344CB8AC3E}">
        <p14:creationId xmlns:p14="http://schemas.microsoft.com/office/powerpoint/2010/main" val="2407054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48443-DF1D-8B86-4654-7C709353FECF}"/>
              </a:ext>
            </a:extLst>
          </p:cNvPr>
          <p:cNvSpPr>
            <a:spLocks noGrp="1"/>
          </p:cNvSpPr>
          <p:nvPr>
            <p:ph type="title"/>
          </p:nvPr>
        </p:nvSpPr>
        <p:spPr>
          <a:xfrm>
            <a:off x="838200" y="365125"/>
            <a:ext cx="10515600" cy="1325563"/>
          </a:xfrm>
        </p:spPr>
        <p:txBody>
          <a:bodyPr>
            <a:normAutofit fontScale="90000"/>
          </a:bodyPr>
          <a:lstStyle/>
          <a:p>
            <a:br>
              <a:rPr lang="en-US" dirty="0"/>
            </a:br>
            <a:br>
              <a:rPr lang="en-GB" dirty="0"/>
            </a:br>
            <a:r>
              <a:rPr lang="en-GB" sz="1400" dirty="0">
                <a:latin typeface="Arial" panose="020B0604020202020204" pitchFamily="34" charset="0"/>
                <a:cs typeface="Arial" panose="020B0604020202020204" pitchFamily="34" charset="0"/>
              </a:rPr>
              <a:t>PANEL Interview</a:t>
            </a:r>
            <a:br>
              <a:rPr lang="en-GB" sz="1400" dirty="0">
                <a:latin typeface="Arial" panose="020B0604020202020204" pitchFamily="34" charset="0"/>
                <a:cs typeface="Arial" panose="020B0604020202020204" pitchFamily="34" charset="0"/>
              </a:rPr>
            </a:br>
            <a:br>
              <a:rPr lang="en-GB" dirty="0"/>
            </a:br>
            <a:endParaRPr lang="en-GB" dirty="0"/>
          </a:p>
        </p:txBody>
      </p:sp>
      <p:sp>
        <p:nvSpPr>
          <p:cNvPr id="6" name="Content Placeholder 5">
            <a:extLst>
              <a:ext uri="{FF2B5EF4-FFF2-40B4-BE49-F238E27FC236}">
                <a16:creationId xmlns:a16="http://schemas.microsoft.com/office/drawing/2014/main" id="{FCCF922C-6C24-52F9-E04D-BEA36D56453A}"/>
              </a:ext>
            </a:extLst>
          </p:cNvPr>
          <p:cNvSpPr>
            <a:spLocks noGrp="1"/>
          </p:cNvSpPr>
          <p:nvPr>
            <p:ph idx="1"/>
          </p:nvPr>
        </p:nvSpPr>
        <p:spPr>
          <a:xfrm>
            <a:off x="838200" y="1704168"/>
            <a:ext cx="10515600" cy="4351338"/>
          </a:xfrm>
        </p:spPr>
        <p:txBody>
          <a:bodyPr>
            <a:normAutofit/>
          </a:bodyPr>
          <a:lstStyle/>
          <a:p>
            <a:r>
              <a:rPr lang="en-US" sz="1400" dirty="0">
                <a:latin typeface="Arial" panose="020B0604020202020204" pitchFamily="34" charset="0"/>
                <a:cs typeface="Arial" panose="020B0604020202020204" pitchFamily="34" charset="0"/>
              </a:rPr>
              <a:t>           An interview conducted by multiple assessors representing different departments</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           The purpose is to evaluate the candidate from the diverse perspective</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           An example in Abbott company is panel of HR ,transformation leader, and technical expert assessing</a:t>
            </a:r>
          </a:p>
          <a:p>
            <a:pPr marL="0" indent="0">
              <a:buNone/>
            </a:pPr>
            <a:r>
              <a:rPr lang="en-US" sz="1400" dirty="0">
                <a:latin typeface="Arial" panose="020B0604020202020204" pitchFamily="34" charset="0"/>
                <a:cs typeface="Arial" panose="020B0604020202020204" pitchFamily="34" charset="0"/>
              </a:rPr>
              <a:t>                leadership, adaptability and innovation</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           Advantage is to reduce single person bias and assessment focus</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           Provide comprehensive candidate evaluation</a:t>
            </a:r>
          </a:p>
          <a:p>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              Leashing (2014)</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717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D1AE5-3A06-C335-510F-F1565AE86699}"/>
              </a:ext>
            </a:extLst>
          </p:cNvPr>
          <p:cNvSpPr>
            <a:spLocks noGrp="1"/>
          </p:cNvSpPr>
          <p:nvPr>
            <p:ph type="title"/>
          </p:nvPr>
        </p:nvSpPr>
        <p:spPr/>
        <p:txBody>
          <a:bodyPr>
            <a:normAutofit/>
          </a:bodyPr>
          <a:lstStyle/>
          <a:p>
            <a:r>
              <a:rPr lang="en-US" sz="1400" dirty="0">
                <a:latin typeface="Arial" panose="020B0604020202020204" pitchFamily="34" charset="0"/>
                <a:cs typeface="Arial" panose="020B0604020202020204" pitchFamily="34" charset="0"/>
              </a:rPr>
              <a:t>  BEHAVIORAL  Interview:</a:t>
            </a:r>
            <a:endParaRPr lang="en-GB" sz="1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1750439-D4B2-350F-BFD4-A68D8FDFC04F}"/>
              </a:ext>
            </a:extLst>
          </p:cNvPr>
          <p:cNvSpPr>
            <a:spLocks noGrp="1"/>
          </p:cNvSpPr>
          <p:nvPr>
            <p:ph idx="1"/>
          </p:nvPr>
        </p:nvSpPr>
        <p:spPr>
          <a:xfrm>
            <a:off x="838200" y="1592712"/>
            <a:ext cx="10515600" cy="4351338"/>
          </a:xfrm>
        </p:spPr>
        <p:txBody>
          <a:bodyPr>
            <a:normAutofit/>
          </a:bodyPr>
          <a:lstStyle/>
          <a:p>
            <a:r>
              <a:rPr lang="en-US" sz="1400" dirty="0">
                <a:latin typeface="Arial" panose="020B0604020202020204" pitchFamily="34" charset="0"/>
                <a:cs typeface="Arial" panose="020B0604020202020204" pitchFamily="34" charset="0"/>
              </a:rPr>
              <a:t>        Focuses om assessing  past behaviors as predictors of future performance</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        Purpose is to evaluate how candidates handled real work</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         An example at Abbott company is asking a time you managed resistance during business transformation project</a:t>
            </a:r>
          </a:p>
          <a:p>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            Reveals real worlds experience</a:t>
            </a:r>
          </a:p>
          <a:p>
            <a:pPr marL="0" indent="0">
              <a:buNone/>
            </a:pPr>
            <a:r>
              <a:rPr lang="en-US" sz="1400" dirty="0">
                <a:latin typeface="Arial" panose="020B0604020202020204" pitchFamily="34" charset="0"/>
                <a:cs typeface="Arial" panose="020B0604020202020204" pitchFamily="34" charset="0"/>
              </a:rPr>
              <a:t> </a:t>
            </a:r>
          </a:p>
          <a:p>
            <a:r>
              <a:rPr lang="en-US" sz="1400" dirty="0">
                <a:latin typeface="Arial" panose="020B0604020202020204" pitchFamily="34" charset="0"/>
                <a:cs typeface="Arial" panose="020B0604020202020204" pitchFamily="34" charset="0"/>
              </a:rPr>
              <a:t>         Links behavior to role requirements</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         Armstrong (2020)</a:t>
            </a:r>
          </a:p>
          <a:p>
            <a:pPr marL="0" indent="0">
              <a:buNone/>
            </a:pPr>
            <a:r>
              <a:rPr lang="en-US" sz="1400"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7692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1B437-9B9F-76A7-9705-9FC342F4AA2A}"/>
              </a:ext>
            </a:extLst>
          </p:cNvPr>
          <p:cNvSpPr>
            <a:spLocks noGrp="1"/>
          </p:cNvSpPr>
          <p:nvPr>
            <p:ph type="title"/>
          </p:nvPr>
        </p:nvSpPr>
        <p:spPr/>
        <p:txBody>
          <a:bodyPr>
            <a:normAutofit/>
          </a:bodyPr>
          <a:lstStyle/>
          <a:p>
            <a:r>
              <a:rPr lang="en-US" sz="1800" dirty="0">
                <a:latin typeface="Arial Black" panose="020B0A04020102020204" pitchFamily="34" charset="0"/>
                <a:cs typeface="Aharoni" panose="02010803020104030203" pitchFamily="2" charset="-79"/>
              </a:rPr>
              <a:t>Appropriate questioning technique in </a:t>
            </a:r>
            <a:r>
              <a:rPr lang="en-US" sz="1800">
                <a:latin typeface="Arial Black" panose="020B0A04020102020204" pitchFamily="34" charset="0"/>
                <a:cs typeface="Aharoni" panose="02010803020104030203" pitchFamily="2" charset="-79"/>
              </a:rPr>
              <a:t>recruiting Project Manager</a:t>
            </a:r>
            <a:endParaRPr lang="en-GB" sz="1800">
              <a:latin typeface="Arial Black" panose="020B0A04020102020204" pitchFamily="34" charset="0"/>
              <a:cs typeface="Aharoni" panose="02010803020104030203" pitchFamily="2" charset="-79"/>
            </a:endParaRPr>
          </a:p>
        </p:txBody>
      </p:sp>
      <p:sp>
        <p:nvSpPr>
          <p:cNvPr id="3" name="Content Placeholder 2">
            <a:extLst>
              <a:ext uri="{FF2B5EF4-FFF2-40B4-BE49-F238E27FC236}">
                <a16:creationId xmlns:a16="http://schemas.microsoft.com/office/drawing/2014/main" id="{DB1FD5FF-F9E8-4DB3-0EC4-6AF4D6C8BABA}"/>
              </a:ext>
            </a:extLst>
          </p:cNvPr>
          <p:cNvSpPr>
            <a:spLocks noGrp="1"/>
          </p:cNvSpPr>
          <p:nvPr>
            <p:ph idx="1"/>
          </p:nvPr>
        </p:nvSpPr>
        <p:spPr>
          <a:xfrm>
            <a:off x="838200" y="1948915"/>
            <a:ext cx="10515600" cy="4351338"/>
          </a:xfrm>
        </p:spPr>
        <p:txBody>
          <a:bodyPr>
            <a:normAutofit/>
          </a:bodyPr>
          <a:lstStyle/>
          <a:p>
            <a:r>
              <a:rPr lang="en-US" sz="1400" dirty="0">
                <a:latin typeface="Arial" panose="020B0604020202020204" pitchFamily="34" charset="0"/>
                <a:cs typeface="Arial" panose="020B0604020202020204" pitchFamily="34" charset="0"/>
              </a:rPr>
              <a:t>PROBING QUESTIONING  is to gain deeper insight and clarity to the candidate experience</a:t>
            </a:r>
          </a:p>
          <a:p>
            <a:r>
              <a:rPr lang="en-US" sz="1400" dirty="0">
                <a:latin typeface="Arial" panose="020B0604020202020204" pitchFamily="34" charset="0"/>
                <a:cs typeface="Arial" panose="020B0604020202020204" pitchFamily="34" charset="0"/>
              </a:rPr>
              <a:t>An example is “Pls explain how you managed stakeholder conflicts in previous project?”</a:t>
            </a:r>
          </a:p>
          <a:p>
            <a:r>
              <a:rPr lang="en-US" sz="1400" dirty="0">
                <a:latin typeface="Arial" panose="020B0604020202020204" pitchFamily="34" charset="0"/>
                <a:cs typeface="Arial" panose="020B0604020202020204" pitchFamily="34" charset="0"/>
              </a:rPr>
              <a:t>Reveals depth of knowledge and decision approach </a:t>
            </a:r>
          </a:p>
          <a:p>
            <a:r>
              <a:rPr lang="en-US" sz="1400" dirty="0">
                <a:latin typeface="Arial" panose="020B0604020202020204" pitchFamily="34" charset="0"/>
                <a:cs typeface="Arial" panose="020B0604020202020204" pitchFamily="34" charset="0"/>
              </a:rPr>
              <a:t>Identify real world application of project management skills (Yates,2014).</a:t>
            </a: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LEADING QUESTIONING is to confirm understanding of specific competencies</a:t>
            </a:r>
          </a:p>
          <a:p>
            <a:r>
              <a:rPr lang="en-US" sz="1400" dirty="0">
                <a:latin typeface="Arial" panose="020B0604020202020204" pitchFamily="34" charset="0"/>
                <a:cs typeface="Arial" panose="020B0604020202020204" pitchFamily="34" charset="0"/>
              </a:rPr>
              <a:t>An example is “You value collaborative leadership, don’t you?”</a:t>
            </a:r>
          </a:p>
          <a:p>
            <a:r>
              <a:rPr lang="en-US" sz="1400" dirty="0">
                <a:latin typeface="Arial" panose="020B0604020202020204" pitchFamily="34" charset="0"/>
                <a:cs typeface="Arial" panose="020B0604020202020204" pitchFamily="34" charset="0"/>
              </a:rPr>
              <a:t>Use to confirm alignment with Abbots Laboratories culture and project values</a:t>
            </a:r>
          </a:p>
          <a:p>
            <a:r>
              <a:rPr lang="en-US" sz="1400" dirty="0">
                <a:latin typeface="Arial" panose="020B0604020202020204" pitchFamily="34" charset="0"/>
                <a:cs typeface="Arial" panose="020B0604020202020204" pitchFamily="34" charset="0"/>
              </a:rPr>
              <a:t>Encourage leadership and communication style (Foot &amp; Hook,2016)</a:t>
            </a: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3366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2659E7-9700-03BD-906C-02111AB95D05}"/>
              </a:ext>
            </a:extLst>
          </p:cNvPr>
          <p:cNvSpPr>
            <a:spLocks noGrp="1"/>
          </p:cNvSpPr>
          <p:nvPr>
            <p:ph idx="1"/>
          </p:nvPr>
        </p:nvSpPr>
        <p:spPr>
          <a:xfrm>
            <a:off x="838200" y="1253331"/>
            <a:ext cx="10515600" cy="4351338"/>
          </a:xfrm>
        </p:spPr>
        <p:txBody>
          <a:bodyPr>
            <a:normAutofit fontScale="92500" lnSpcReduction="20000"/>
          </a:bodyPr>
          <a:lstStyle/>
          <a:p>
            <a:r>
              <a:rPr lang="en-US" sz="1400" dirty="0">
                <a:latin typeface="Arial" panose="020B0604020202020204" pitchFamily="34" charset="0"/>
                <a:cs typeface="Arial" panose="020B0604020202020204" pitchFamily="34" charset="0"/>
              </a:rPr>
              <a:t>SOCRATIC QUESTIONING is a method of asking and the aim is to disciplined, probing questioning used to explore assumptions </a:t>
            </a:r>
          </a:p>
          <a:p>
            <a:pPr marL="0" indent="0">
              <a:buNone/>
            </a:pPr>
            <a:r>
              <a:rPr lang="en-US" sz="1400" dirty="0">
                <a:latin typeface="Arial" panose="020B0604020202020204" pitchFamily="34" charset="0"/>
                <a:cs typeface="Arial" panose="020B0604020202020204" pitchFamily="34" charset="0"/>
              </a:rPr>
              <a:t>     reasoning and evidence</a:t>
            </a:r>
          </a:p>
          <a:p>
            <a:pPr marL="0" indent="0">
              <a:buNone/>
            </a:pP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Encourage critical thinking and self reflection</a:t>
            </a:r>
          </a:p>
          <a:p>
            <a:pPr marL="0" indent="0">
              <a:buNone/>
            </a:pP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Focus on open minded question such as What do you mean by that ?   </a:t>
            </a:r>
          </a:p>
          <a:p>
            <a:pPr marL="0" indent="0">
              <a:buNone/>
            </a:pPr>
            <a:r>
              <a:rPr lang="en-US" sz="1400" dirty="0">
                <a:latin typeface="Arial" panose="020B0604020202020204" pitchFamily="34" charset="0"/>
                <a:cs typeface="Arial" panose="020B0604020202020204" pitchFamily="34" charset="0"/>
              </a:rPr>
              <a:t>                                                                       What evidence supports your view ?</a:t>
            </a:r>
          </a:p>
          <a:p>
            <a:pPr marL="0" indent="0">
              <a:buNone/>
            </a:pPr>
            <a:r>
              <a:rPr lang="en-US" sz="1400" dirty="0">
                <a:latin typeface="Arial" panose="020B0604020202020204" pitchFamily="34" charset="0"/>
                <a:cs typeface="Arial" panose="020B0604020202020204" pitchFamily="34" charset="0"/>
              </a:rPr>
              <a:t>                                                                       What assumptions are you making ?</a:t>
            </a:r>
          </a:p>
          <a:p>
            <a:pPr marL="0" indent="0">
              <a:buNone/>
            </a:pP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In Abbott’s Laboratory Project Manager recruitment  it helps leadership , problem solving and adaptability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Avoid rehearsed answers and promote authentic dialogue</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Encourage deeper evaluation of candidate reasoning </a:t>
            </a:r>
          </a:p>
          <a:p>
            <a:pPr marL="0" indent="0">
              <a:buNone/>
            </a:pP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Align candidate values and mindset of Abbott’s values and culture (Paul &amp; Elder,2007).</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9600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6331B-760E-5BC6-BA7F-889E4FC35514}"/>
              </a:ext>
            </a:extLst>
          </p:cNvPr>
          <p:cNvSpPr>
            <a:spLocks noGrp="1"/>
          </p:cNvSpPr>
          <p:nvPr>
            <p:ph type="title"/>
          </p:nvPr>
        </p:nvSpPr>
        <p:spPr/>
        <p:txBody>
          <a:bodyPr>
            <a:normAutofit/>
          </a:bodyPr>
          <a:lstStyle/>
          <a:p>
            <a:r>
              <a:rPr lang="en-US" sz="1800" dirty="0">
                <a:latin typeface="Arial Black" panose="020B0A04020102020204" pitchFamily="34" charset="0"/>
              </a:rPr>
              <a:t>Comparison of face to face and online interview in Project Manager:</a:t>
            </a:r>
            <a:endParaRPr lang="en-GB" sz="1800" dirty="0">
              <a:latin typeface="Arial Black" panose="020B0A04020102020204" pitchFamily="34" charset="0"/>
            </a:endParaRPr>
          </a:p>
        </p:txBody>
      </p:sp>
      <p:graphicFrame>
        <p:nvGraphicFramePr>
          <p:cNvPr id="4" name="Content Placeholder 3">
            <a:extLst>
              <a:ext uri="{FF2B5EF4-FFF2-40B4-BE49-F238E27FC236}">
                <a16:creationId xmlns:a16="http://schemas.microsoft.com/office/drawing/2014/main" id="{4ED4B665-470E-E686-1480-630051A9F0CD}"/>
              </a:ext>
            </a:extLst>
          </p:cNvPr>
          <p:cNvGraphicFramePr>
            <a:graphicFrameLocks noGrp="1"/>
          </p:cNvGraphicFramePr>
          <p:nvPr>
            <p:ph idx="1"/>
            <p:extLst>
              <p:ext uri="{D42A27DB-BD31-4B8C-83A1-F6EECF244321}">
                <p14:modId xmlns:p14="http://schemas.microsoft.com/office/powerpoint/2010/main" val="2110279973"/>
              </p:ext>
            </p:extLst>
          </p:nvPr>
        </p:nvGraphicFramePr>
        <p:xfrm>
          <a:off x="838200" y="1825625"/>
          <a:ext cx="10515597" cy="320548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2392557012"/>
                    </a:ext>
                  </a:extLst>
                </a:gridCol>
                <a:gridCol w="3505199">
                  <a:extLst>
                    <a:ext uri="{9D8B030D-6E8A-4147-A177-3AD203B41FA5}">
                      <a16:colId xmlns:a16="http://schemas.microsoft.com/office/drawing/2014/main" val="2803831680"/>
                    </a:ext>
                  </a:extLst>
                </a:gridCol>
                <a:gridCol w="3505199">
                  <a:extLst>
                    <a:ext uri="{9D8B030D-6E8A-4147-A177-3AD203B41FA5}">
                      <a16:colId xmlns:a16="http://schemas.microsoft.com/office/drawing/2014/main" val="661875948"/>
                    </a:ext>
                  </a:extLst>
                </a:gridCol>
              </a:tblGrid>
              <a:tr h="370840">
                <a:tc>
                  <a:txBody>
                    <a:bodyPr/>
                    <a:lstStyle/>
                    <a:p>
                      <a:r>
                        <a:rPr lang="en-US" dirty="0"/>
                        <a:t>    criteria</a:t>
                      </a:r>
                      <a:endParaRPr lang="en-GB" dirty="0"/>
                    </a:p>
                  </a:txBody>
                  <a:tcPr/>
                </a:tc>
                <a:tc>
                  <a:txBody>
                    <a:bodyPr/>
                    <a:lstStyle/>
                    <a:p>
                      <a:r>
                        <a:rPr lang="en-US" dirty="0"/>
                        <a:t>    interview </a:t>
                      </a:r>
                      <a:endParaRPr lang="en-GB" dirty="0"/>
                    </a:p>
                  </a:txBody>
                  <a:tcPr/>
                </a:tc>
                <a:tc>
                  <a:txBody>
                    <a:bodyPr/>
                    <a:lstStyle/>
                    <a:p>
                      <a:r>
                        <a:rPr lang="en-US" dirty="0"/>
                        <a:t>      online </a:t>
                      </a:r>
                      <a:endParaRPr lang="en-GB" dirty="0"/>
                    </a:p>
                  </a:txBody>
                  <a:tcPr/>
                </a:tc>
                <a:extLst>
                  <a:ext uri="{0D108BD9-81ED-4DB2-BD59-A6C34878D82A}">
                    <a16:rowId xmlns:a16="http://schemas.microsoft.com/office/drawing/2014/main" val="1963390707"/>
                  </a:ext>
                </a:extLst>
              </a:tr>
              <a:tr h="370840">
                <a:tc>
                  <a:txBody>
                    <a:bodyPr/>
                    <a:lstStyle/>
                    <a:p>
                      <a:r>
                        <a:rPr lang="en-US" dirty="0"/>
                        <a:t>  Interaction</a:t>
                      </a:r>
                      <a:endParaRPr lang="en-GB" dirty="0"/>
                    </a:p>
                  </a:txBody>
                  <a:tcPr/>
                </a:tc>
                <a:tc>
                  <a:txBody>
                    <a:bodyPr/>
                    <a:lstStyle/>
                    <a:p>
                      <a:r>
                        <a:rPr lang="en-US" dirty="0"/>
                        <a:t>Allows personal connection and better assessment of body language</a:t>
                      </a:r>
                      <a:endParaRPr lang="en-GB" dirty="0"/>
                    </a:p>
                  </a:txBody>
                  <a:tcPr/>
                </a:tc>
                <a:tc>
                  <a:txBody>
                    <a:bodyPr/>
                    <a:lstStyle/>
                    <a:p>
                      <a:r>
                        <a:rPr lang="en-US" dirty="0"/>
                        <a:t>Limited  non-cues; depend on technology</a:t>
                      </a:r>
                      <a:endParaRPr lang="en-GB" dirty="0"/>
                    </a:p>
                  </a:txBody>
                  <a:tcPr/>
                </a:tc>
                <a:extLst>
                  <a:ext uri="{0D108BD9-81ED-4DB2-BD59-A6C34878D82A}">
                    <a16:rowId xmlns:a16="http://schemas.microsoft.com/office/drawing/2014/main" val="818673190"/>
                  </a:ext>
                </a:extLst>
              </a:tr>
              <a:tr h="370840">
                <a:tc>
                  <a:txBody>
                    <a:bodyPr/>
                    <a:lstStyle/>
                    <a:p>
                      <a:r>
                        <a:rPr lang="en-US" dirty="0"/>
                        <a:t>  Convenience</a:t>
                      </a:r>
                      <a:endParaRPr lang="en-GB" dirty="0"/>
                    </a:p>
                  </a:txBody>
                  <a:tcPr/>
                </a:tc>
                <a:tc>
                  <a:txBody>
                    <a:bodyPr/>
                    <a:lstStyle/>
                    <a:p>
                      <a:r>
                        <a:rPr lang="en-US" dirty="0"/>
                        <a:t>Requires physical presence; time and cost for travel</a:t>
                      </a:r>
                      <a:endParaRPr lang="en-GB" dirty="0"/>
                    </a:p>
                  </a:txBody>
                  <a:tcPr/>
                </a:tc>
                <a:tc>
                  <a:txBody>
                    <a:bodyPr/>
                    <a:lstStyle/>
                    <a:p>
                      <a:r>
                        <a:rPr lang="en-US" dirty="0"/>
                        <a:t>Flexible, saved and cost for both sides</a:t>
                      </a:r>
                      <a:endParaRPr lang="en-GB" dirty="0"/>
                    </a:p>
                  </a:txBody>
                  <a:tcPr/>
                </a:tc>
                <a:extLst>
                  <a:ext uri="{0D108BD9-81ED-4DB2-BD59-A6C34878D82A}">
                    <a16:rowId xmlns:a16="http://schemas.microsoft.com/office/drawing/2014/main" val="1325189097"/>
                  </a:ext>
                </a:extLst>
              </a:tr>
              <a:tr h="370840">
                <a:tc>
                  <a:txBody>
                    <a:bodyPr/>
                    <a:lstStyle/>
                    <a:p>
                      <a:r>
                        <a:rPr lang="en-US" dirty="0"/>
                        <a:t>  Environment</a:t>
                      </a:r>
                      <a:endParaRPr lang="en-GB" dirty="0"/>
                    </a:p>
                  </a:txBody>
                  <a:tcPr/>
                </a:tc>
                <a:tc>
                  <a:txBody>
                    <a:bodyPr/>
                    <a:lstStyle/>
                    <a:p>
                      <a:r>
                        <a:rPr lang="en-US" dirty="0"/>
                        <a:t>Controlled, professional setting within Abbott office</a:t>
                      </a:r>
                      <a:endParaRPr lang="en-GB" dirty="0"/>
                    </a:p>
                  </a:txBody>
                  <a:tcPr/>
                </a:tc>
                <a:tc>
                  <a:txBody>
                    <a:bodyPr/>
                    <a:lstStyle/>
                    <a:p>
                      <a:r>
                        <a:rPr lang="en-US" dirty="0"/>
                        <a:t>May face technology issues or distant remotely</a:t>
                      </a:r>
                      <a:endParaRPr lang="en-GB" dirty="0"/>
                    </a:p>
                  </a:txBody>
                  <a:tcPr/>
                </a:tc>
                <a:extLst>
                  <a:ext uri="{0D108BD9-81ED-4DB2-BD59-A6C34878D82A}">
                    <a16:rowId xmlns:a16="http://schemas.microsoft.com/office/drawing/2014/main" val="2101508850"/>
                  </a:ext>
                </a:extLst>
              </a:tr>
              <a:tr h="370840">
                <a:tc>
                  <a:txBody>
                    <a:bodyPr/>
                    <a:lstStyle/>
                    <a:p>
                      <a:r>
                        <a:rPr lang="en-US" dirty="0"/>
                        <a:t>  Assessment Quality</a:t>
                      </a:r>
                      <a:endParaRPr lang="en-GB" dirty="0"/>
                    </a:p>
                  </a:txBody>
                  <a:tcPr/>
                </a:tc>
                <a:tc>
                  <a:txBody>
                    <a:bodyPr/>
                    <a:lstStyle/>
                    <a:p>
                      <a:r>
                        <a:rPr lang="en-US" dirty="0"/>
                        <a:t>Easier to build rapport and evaluate soft skills</a:t>
                      </a:r>
                      <a:endParaRPr lang="en-GB" dirty="0"/>
                    </a:p>
                  </a:txBody>
                  <a:tcPr/>
                </a:tc>
                <a:tc>
                  <a:txBody>
                    <a:bodyPr/>
                    <a:lstStyle/>
                    <a:p>
                      <a:r>
                        <a:rPr lang="en-US" dirty="0"/>
                        <a:t>Efficient for initial screening and candidates</a:t>
                      </a:r>
                      <a:endParaRPr lang="en-GB" dirty="0"/>
                    </a:p>
                  </a:txBody>
                  <a:tcPr/>
                </a:tc>
                <a:extLst>
                  <a:ext uri="{0D108BD9-81ED-4DB2-BD59-A6C34878D82A}">
                    <a16:rowId xmlns:a16="http://schemas.microsoft.com/office/drawing/2014/main" val="113683955"/>
                  </a:ext>
                </a:extLst>
              </a:tr>
            </a:tbl>
          </a:graphicData>
        </a:graphic>
      </p:graphicFrame>
    </p:spTree>
    <p:extLst>
      <p:ext uri="{BB962C8B-B14F-4D97-AF65-F5344CB8AC3E}">
        <p14:creationId xmlns:p14="http://schemas.microsoft.com/office/powerpoint/2010/main" val="29713849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BB50D-32A7-C672-8397-0E48F778CD94}"/>
              </a:ext>
            </a:extLst>
          </p:cNvPr>
          <p:cNvSpPr>
            <a:spLocks noGrp="1"/>
          </p:cNvSpPr>
          <p:nvPr>
            <p:ph type="title"/>
          </p:nvPr>
        </p:nvSpPr>
        <p:spPr>
          <a:xfrm>
            <a:off x="1002102" y="1546944"/>
            <a:ext cx="10515600" cy="1325563"/>
          </a:xfrm>
        </p:spPr>
        <p:txBody>
          <a:bodyPr>
            <a:normAutofit/>
          </a:bodyPr>
          <a:lstStyle/>
          <a:p>
            <a:r>
              <a:rPr lang="en-US" sz="1800" dirty="0">
                <a:latin typeface="Arial Black" panose="020B0A04020102020204" pitchFamily="34" charset="0"/>
              </a:rPr>
              <a:t>Conclusion:</a:t>
            </a:r>
            <a:endParaRPr lang="en-GB" sz="1800" dirty="0">
              <a:latin typeface="Arial Black" panose="020B0A04020102020204" pitchFamily="34" charset="0"/>
            </a:endParaRPr>
          </a:p>
        </p:txBody>
      </p:sp>
      <p:sp>
        <p:nvSpPr>
          <p:cNvPr id="3" name="Content Placeholder 2">
            <a:extLst>
              <a:ext uri="{FF2B5EF4-FFF2-40B4-BE49-F238E27FC236}">
                <a16:creationId xmlns:a16="http://schemas.microsoft.com/office/drawing/2014/main" id="{426D0FAE-A337-E9AF-1260-F197B6620A9B}"/>
              </a:ext>
            </a:extLst>
          </p:cNvPr>
          <p:cNvSpPr>
            <a:spLocks noGrp="1"/>
          </p:cNvSpPr>
          <p:nvPr>
            <p:ph idx="1"/>
          </p:nvPr>
        </p:nvSpPr>
        <p:spPr>
          <a:xfrm>
            <a:off x="1200509" y="2980426"/>
            <a:ext cx="10515600" cy="4351338"/>
          </a:xfrm>
        </p:spPr>
        <p:txBody>
          <a:bodyPr/>
          <a:lstStyle/>
          <a:p>
            <a:pPr marL="0" indent="0">
              <a:buNone/>
            </a:pPr>
            <a:r>
              <a:rPr lang="en-US" dirty="0"/>
              <a:t>          </a:t>
            </a:r>
            <a:r>
              <a:rPr lang="en-US" sz="1200" dirty="0">
                <a:latin typeface="Arial" panose="020B0604020202020204" pitchFamily="34" charset="0"/>
                <a:cs typeface="Arial" panose="020B0604020202020204" pitchFamily="34" charset="0"/>
              </a:rPr>
              <a:t>Recruiting project manager is vital for Abbott’s Laboratories transformation success. Ensure strategic alignment support future </a:t>
            </a:r>
          </a:p>
          <a:p>
            <a:pPr marL="0" indent="0">
              <a:buNone/>
            </a:pPr>
            <a:r>
              <a:rPr lang="en-US" sz="1200" dirty="0">
                <a:latin typeface="Arial" panose="020B0604020202020204" pitchFamily="34" charset="0"/>
                <a:cs typeface="Arial" panose="020B0604020202020204" pitchFamily="34" charset="0"/>
              </a:rPr>
              <a:t>        growth and competitive advantage in the Uk healthcare sector. </a:t>
            </a:r>
          </a:p>
          <a:p>
            <a:pPr marL="0" indent="0">
              <a:buNone/>
            </a:pPr>
            <a:r>
              <a:rPr lang="en-US" sz="1200" dirty="0">
                <a:latin typeface="Arial" panose="020B0604020202020204" pitchFamily="34" charset="0"/>
                <a:cs typeface="Arial" panose="020B0604020202020204" pitchFamily="34" charset="0"/>
              </a:rPr>
              <a:t>        </a:t>
            </a:r>
          </a:p>
          <a:p>
            <a:pPr marL="0" indent="0">
              <a:buNone/>
            </a:pPr>
            <a:r>
              <a:rPr lang="en-US" sz="1200" dirty="0">
                <a:latin typeface="Arial" panose="020B0604020202020204" pitchFamily="34" charset="0"/>
                <a:cs typeface="Arial" panose="020B0604020202020204" pitchFamily="34" charset="0"/>
              </a:rPr>
              <a:t>                   Using online interview for initial screening and face to face interview for final assessment to ensure thorough evaluation of </a:t>
            </a:r>
          </a:p>
          <a:p>
            <a:pPr marL="0" indent="0">
              <a:buNone/>
            </a:pPr>
            <a:r>
              <a:rPr lang="en-US" sz="1200" dirty="0">
                <a:latin typeface="Arial" panose="020B0604020202020204" pitchFamily="34" charset="0"/>
                <a:cs typeface="Arial" panose="020B0604020202020204" pitchFamily="34" charset="0"/>
              </a:rPr>
              <a:t>        leadership of communication skills  that will help company’s successful transformation. </a:t>
            </a:r>
          </a:p>
          <a:p>
            <a:pPr marL="0" indent="0">
              <a:buNone/>
            </a:pPr>
            <a:r>
              <a:rPr lang="en-US" sz="1200" dirty="0">
                <a:latin typeface="Arial" panose="020B0604020202020204" pitchFamily="34" charset="0"/>
                <a:cs typeface="Arial" panose="020B0604020202020204" pitchFamily="34" charset="0"/>
              </a:rPr>
              <a:t> </a:t>
            </a:r>
            <a:endParaRPr lang="en-GB" dirty="0"/>
          </a:p>
        </p:txBody>
      </p:sp>
    </p:spTree>
    <p:extLst>
      <p:ext uri="{BB962C8B-B14F-4D97-AF65-F5344CB8AC3E}">
        <p14:creationId xmlns:p14="http://schemas.microsoft.com/office/powerpoint/2010/main" val="1163802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ADAE6-E03D-3ED8-BEEF-785C8A7BC09C}"/>
              </a:ext>
            </a:extLst>
          </p:cNvPr>
          <p:cNvSpPr>
            <a:spLocks noGrp="1"/>
          </p:cNvSpPr>
          <p:nvPr>
            <p:ph type="title"/>
          </p:nvPr>
        </p:nvSpPr>
        <p:spPr/>
        <p:txBody>
          <a:bodyPr>
            <a:normAutofit/>
          </a:bodyPr>
          <a:lstStyle/>
          <a:p>
            <a:r>
              <a:rPr lang="en-US" sz="1800" dirty="0">
                <a:latin typeface="Arial Black" panose="020B0A04020102020204" pitchFamily="34" charset="0"/>
              </a:rPr>
              <a:t>List of reference </a:t>
            </a:r>
            <a:endParaRPr lang="en-GB" sz="1800" dirty="0">
              <a:latin typeface="Arial Black" panose="020B0A04020102020204" pitchFamily="34" charset="0"/>
            </a:endParaRPr>
          </a:p>
        </p:txBody>
      </p:sp>
      <p:sp>
        <p:nvSpPr>
          <p:cNvPr id="3" name="Content Placeholder 2">
            <a:extLst>
              <a:ext uri="{FF2B5EF4-FFF2-40B4-BE49-F238E27FC236}">
                <a16:creationId xmlns:a16="http://schemas.microsoft.com/office/drawing/2014/main" id="{E42481E7-B6D7-EA0A-7F2C-EF2936141D2D}"/>
              </a:ext>
            </a:extLst>
          </p:cNvPr>
          <p:cNvSpPr>
            <a:spLocks noGrp="1"/>
          </p:cNvSpPr>
          <p:nvPr>
            <p:ph idx="1"/>
          </p:nvPr>
        </p:nvSpPr>
        <p:spPr>
          <a:xfrm>
            <a:off x="930668" y="1906364"/>
            <a:ext cx="10515600" cy="4351338"/>
          </a:xfrm>
        </p:spPr>
        <p:txBody>
          <a:bodyPr>
            <a:normAutofit fontScale="62500" lnSpcReduction="20000"/>
          </a:bodyPr>
          <a:lstStyle/>
          <a:p>
            <a:pPr marL="0" indent="0">
              <a:buNone/>
            </a:pPr>
            <a:r>
              <a:rPr lang="en-US" sz="1800" dirty="0">
                <a:latin typeface="Arial" panose="020B0604020202020204" pitchFamily="34" charset="0"/>
                <a:cs typeface="Arial" panose="020B0604020202020204" pitchFamily="34" charset="0"/>
              </a:rPr>
              <a:t>1.       Abbott (2024) About Abbott Uk. Available at: https:// </a:t>
            </a:r>
            <a:r>
              <a:rPr lang="en-US" sz="1800" dirty="0">
                <a:latin typeface="Arial" panose="020B0604020202020204" pitchFamily="34" charset="0"/>
                <a:cs typeface="Arial" panose="020B0604020202020204" pitchFamily="34" charset="0"/>
                <a:hlinkClick r:id="rId2"/>
              </a:rPr>
              <a:t>www.abbott.co.uk</a:t>
            </a:r>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2.       Armstrong, M.&amp; Taylor, S. (2020)</a:t>
            </a:r>
          </a:p>
          <a:p>
            <a:pPr marL="0" indent="0">
              <a:buNone/>
            </a:pPr>
            <a:r>
              <a:rPr lang="en-US" sz="1800" dirty="0">
                <a:latin typeface="Arial" panose="020B0604020202020204" pitchFamily="34" charset="0"/>
                <a:cs typeface="Arial" panose="020B0604020202020204" pitchFamily="34" charset="0"/>
              </a:rPr>
              <a:t>          Armstrong’s Handbook of Human Resource Management Practice.</a:t>
            </a:r>
          </a:p>
          <a:p>
            <a:pPr marL="0" indent="0">
              <a:buNone/>
            </a:pPr>
            <a:r>
              <a:rPr lang="en-US" sz="1800" dirty="0">
                <a:latin typeface="Arial" panose="020B0604020202020204" pitchFamily="34" charset="0"/>
                <a:cs typeface="Arial" panose="020B0604020202020204" pitchFamily="34" charset="0"/>
              </a:rPr>
              <a:t>          London: Kogan Page.</a:t>
            </a:r>
          </a:p>
          <a:p>
            <a:pPr marL="342900" indent="-342900">
              <a:buAutoNum type="arabicPeriod" startAt="3"/>
            </a:pPr>
            <a:r>
              <a:rPr lang="en-US" sz="1800" dirty="0">
                <a:latin typeface="Arial" panose="020B0604020202020204" pitchFamily="34" charset="0"/>
                <a:cs typeface="Arial" panose="020B0604020202020204" pitchFamily="34" charset="0"/>
              </a:rPr>
              <a:t> Campion, M. A., Palmer, D. K., &amp; Campion, J. E. (1997). A review of structure </a:t>
            </a:r>
          </a:p>
          <a:p>
            <a:pPr marL="0" indent="0">
              <a:buNone/>
            </a:pPr>
            <a:r>
              <a:rPr lang="en-US" sz="1800" dirty="0">
                <a:latin typeface="Arial" panose="020B0604020202020204" pitchFamily="34" charset="0"/>
                <a:cs typeface="Arial" panose="020B0604020202020204" pitchFamily="34" charset="0"/>
              </a:rPr>
              <a:t>          in  the selection interview. Personnel Psychology, 50(3), 655-702.</a:t>
            </a:r>
          </a:p>
          <a:p>
            <a:pPr marL="342900" indent="-342900">
              <a:buAutoNum type="arabicPeriod" startAt="4"/>
            </a:pPr>
            <a:r>
              <a:rPr lang="en-US" sz="1800" dirty="0">
                <a:latin typeface="Arial" panose="020B0604020202020204" pitchFamily="34" charset="0"/>
                <a:cs typeface="Arial" panose="020B0604020202020204" pitchFamily="34" charset="0"/>
              </a:rPr>
              <a:t> Leva Shina, J., Hartwell, C. J., Morgeson, F. P., &amp; Campion, M. A. (2014). The</a:t>
            </a:r>
          </a:p>
          <a:p>
            <a:pPr marL="0" indent="0">
              <a:buNone/>
            </a:pPr>
            <a:r>
              <a:rPr lang="en-US" sz="1800" dirty="0">
                <a:latin typeface="Arial" panose="020B0604020202020204" pitchFamily="34" charset="0"/>
                <a:cs typeface="Arial" panose="020B0604020202020204" pitchFamily="34" charset="0"/>
              </a:rPr>
              <a:t>          structured employment interview: Narrative and quantitative review of the </a:t>
            </a:r>
          </a:p>
          <a:p>
            <a:pPr marL="0" indent="0">
              <a:buNone/>
            </a:pPr>
            <a:r>
              <a:rPr lang="en-US" sz="1800" dirty="0">
                <a:latin typeface="Arial" panose="020B0604020202020204" pitchFamily="34" charset="0"/>
                <a:cs typeface="Arial" panose="020B0604020202020204" pitchFamily="34" charset="0"/>
              </a:rPr>
              <a:t>          literature . Personnel Psychology, 67(1), 241-293.</a:t>
            </a:r>
          </a:p>
          <a:p>
            <a:pPr marL="342900" indent="-342900">
              <a:buAutoNum type="arabicPeriod" startAt="5"/>
            </a:pPr>
            <a:r>
              <a:rPr lang="en-US" sz="1800" dirty="0">
                <a:latin typeface="Arial" panose="020B0604020202020204" pitchFamily="34" charset="0"/>
                <a:cs typeface="Arial" panose="020B0604020202020204" pitchFamily="34" charset="0"/>
              </a:rPr>
              <a:t> Foot, M &amp; Hook, C. (2016). </a:t>
            </a:r>
            <a:r>
              <a:rPr lang="en-US" sz="1800" i="1" dirty="0">
                <a:latin typeface="Arial" panose="020B0604020202020204" pitchFamily="34" charset="0"/>
                <a:cs typeface="Arial" panose="020B0604020202020204" pitchFamily="34" charset="0"/>
              </a:rPr>
              <a:t>Introducing Human Resources Management. </a:t>
            </a:r>
          </a:p>
          <a:p>
            <a:pPr marL="0" indent="0">
              <a:buNone/>
            </a:pPr>
            <a:r>
              <a:rPr lang="en-US" sz="1800" i="1"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Pearson Education.</a:t>
            </a:r>
          </a:p>
          <a:p>
            <a:pPr marL="0" indent="0">
              <a:buNone/>
            </a:pPr>
            <a:r>
              <a:rPr lang="en-US" sz="1800" dirty="0">
                <a:latin typeface="Arial" panose="020B0604020202020204" pitchFamily="34" charset="0"/>
                <a:cs typeface="Arial" panose="020B0604020202020204" pitchFamily="34" charset="0"/>
              </a:rPr>
              <a:t>6.       Brookfield, S. D. (2012).</a:t>
            </a:r>
            <a:r>
              <a:rPr lang="en-US" sz="1800" i="1" dirty="0">
                <a:latin typeface="Arial" panose="020B0604020202020204" pitchFamily="34" charset="0"/>
                <a:cs typeface="Arial" panose="020B0604020202020204" pitchFamily="34" charset="0"/>
              </a:rPr>
              <a:t>Teaching for Critical Thinking. </a:t>
            </a:r>
            <a:r>
              <a:rPr lang="en-US" sz="1800" dirty="0">
                <a:latin typeface="Arial" panose="020B0604020202020204" pitchFamily="34" charset="0"/>
                <a:cs typeface="Arial" panose="020B0604020202020204" pitchFamily="34" charset="0"/>
              </a:rPr>
              <a:t>Jasey-Bass.</a:t>
            </a:r>
            <a:endParaRPr lang="en-US" sz="1800" i="1"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7.       Gatewood..R.,</a:t>
            </a:r>
            <a:r>
              <a:rPr lang="en-US" sz="1800" dirty="0" err="1">
                <a:latin typeface="Arial" panose="020B0604020202020204" pitchFamily="34" charset="0"/>
                <a:cs typeface="Arial" panose="020B0604020202020204" pitchFamily="34" charset="0"/>
              </a:rPr>
              <a:t>Felld</a:t>
            </a:r>
            <a:r>
              <a:rPr lang="en-US" sz="1800" dirty="0">
                <a:latin typeface="Arial" panose="020B0604020202020204" pitchFamily="34" charset="0"/>
                <a:cs typeface="Arial" panose="020B0604020202020204" pitchFamily="34" charset="0"/>
              </a:rPr>
              <a:t>, H..&amp; Barrick, M (2016)</a:t>
            </a:r>
            <a:r>
              <a:rPr lang="en-US" sz="1800" i="1" dirty="0">
                <a:latin typeface="Arial" panose="020B0604020202020204" pitchFamily="34" charset="0"/>
                <a:cs typeface="Arial" panose="020B0604020202020204" pitchFamily="34" charset="0"/>
              </a:rPr>
              <a:t>. Human Resources </a:t>
            </a:r>
            <a:r>
              <a:rPr lang="en-US" sz="1800" dirty="0">
                <a:latin typeface="Arial" panose="020B0604020202020204" pitchFamily="34" charset="0"/>
                <a:cs typeface="Arial" panose="020B0604020202020204" pitchFamily="34" charset="0"/>
              </a:rPr>
              <a:t>Selection (8</a:t>
            </a:r>
            <a:r>
              <a:rPr lang="en-US" sz="1800" baseline="30000" dirty="0">
                <a:latin typeface="Arial" panose="020B0604020202020204" pitchFamily="34" charset="0"/>
                <a:cs typeface="Arial" panose="020B0604020202020204" pitchFamily="34" charset="0"/>
              </a:rPr>
              <a:t>th</a:t>
            </a:r>
            <a:r>
              <a:rPr lang="en-US" sz="1800" dirty="0">
                <a:latin typeface="Arial" panose="020B0604020202020204" pitchFamily="34" charset="0"/>
                <a:cs typeface="Arial" panose="020B0604020202020204" pitchFamily="34" charset="0"/>
              </a:rPr>
              <a:t> ed.). Cengage.</a:t>
            </a:r>
            <a:endParaRPr lang="en-US" sz="1800" i="1" dirty="0">
              <a:latin typeface="Arial" panose="020B0604020202020204" pitchFamily="34" charset="0"/>
              <a:cs typeface="Arial" panose="020B0604020202020204" pitchFamily="34" charset="0"/>
            </a:endParaRPr>
          </a:p>
          <a:p>
            <a:pPr marL="0" indent="0">
              <a:buNone/>
            </a:pPr>
            <a:r>
              <a:rPr lang="en-US" sz="1800" i="1" dirty="0">
                <a:latin typeface="Arial" panose="020B0604020202020204" pitchFamily="34" charset="0"/>
                <a:cs typeface="Arial" panose="020B0604020202020204" pitchFamily="34" charset="0"/>
              </a:rPr>
              <a:t>8.       </a:t>
            </a:r>
            <a:r>
              <a:rPr lang="en-US" sz="1800" dirty="0">
                <a:latin typeface="Arial" panose="020B0604020202020204" pitchFamily="34" charset="0"/>
                <a:cs typeface="Arial" panose="020B0604020202020204" pitchFamily="34" charset="0"/>
              </a:rPr>
              <a:t>CIPD (2023) Job analysis and Design.</a:t>
            </a:r>
          </a:p>
          <a:p>
            <a:pPr marL="0" indent="0">
              <a:buNone/>
            </a:pPr>
            <a:r>
              <a:rPr lang="en-US" sz="1800" dirty="0">
                <a:latin typeface="Arial" panose="020B0604020202020204" pitchFamily="34" charset="0"/>
                <a:cs typeface="Arial" panose="020B0604020202020204" pitchFamily="34" charset="0"/>
              </a:rPr>
              <a:t>          Available at: </a:t>
            </a:r>
            <a:r>
              <a:rPr lang="en-US" sz="1800" dirty="0">
                <a:latin typeface="Arial" panose="020B0604020202020204" pitchFamily="34" charset="0"/>
                <a:cs typeface="Arial" panose="020B0604020202020204" pitchFamily="34" charset="0"/>
                <a:hlinkClick r:id="rId3"/>
              </a:rPr>
              <a:t>https://www.cipd.co.uk</a:t>
            </a:r>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9.       Highhouse. S., &amp; Rynes. S. (2013), Industrial and Organization Psychology.</a:t>
            </a:r>
          </a:p>
          <a:p>
            <a:pPr marL="0" indent="0">
              <a:buNone/>
            </a:pPr>
            <a:r>
              <a:rPr lang="en-US" sz="1900" dirty="0">
                <a:latin typeface="Arial" panose="020B0604020202020204" pitchFamily="34" charset="0"/>
                <a:cs typeface="Arial" panose="020B0604020202020204" pitchFamily="34" charset="0"/>
              </a:rPr>
              <a:t>10.    </a:t>
            </a:r>
            <a:r>
              <a:rPr lang="en-US" sz="1900" dirty="0" err="1">
                <a:latin typeface="Arial" panose="020B0604020202020204" pitchFamily="34" charset="0"/>
                <a:cs typeface="Arial" panose="020B0604020202020204" pitchFamily="34" charset="0"/>
              </a:rPr>
              <a:t>Chanttan</a:t>
            </a:r>
            <a:r>
              <a:rPr lang="en-US" sz="1900" dirty="0">
                <a:latin typeface="Arial" panose="020B0604020202020204" pitchFamily="34" charset="0"/>
                <a:cs typeface="Arial" panose="020B0604020202020204" pitchFamily="34" charset="0"/>
              </a:rPr>
              <a:t> D. &amp; Webster I (2003). The use of technologies in recruitment International 4g.</a:t>
            </a:r>
          </a:p>
          <a:p>
            <a:pPr marL="0" indent="0">
              <a:buNone/>
            </a:pPr>
            <a:endParaRPr lang="en-US" sz="1800" i="1" dirty="0">
              <a:latin typeface="Arial" panose="020B0604020202020204" pitchFamily="34" charset="0"/>
              <a:cs typeface="Arial" panose="020B0604020202020204" pitchFamily="34" charset="0"/>
            </a:endParaRPr>
          </a:p>
          <a:p>
            <a:pPr marL="342900" indent="-342900">
              <a:buAutoNum type="arabicPeriod" startAt="6"/>
            </a:pPr>
            <a:endParaRPr lang="en-US" sz="1800" b="1" dirty="0">
              <a:latin typeface="Arial" panose="020B0604020202020204" pitchFamily="34" charset="0"/>
              <a:cs typeface="Arial" panose="020B0604020202020204" pitchFamily="34" charset="0"/>
            </a:endParaRPr>
          </a:p>
          <a:p>
            <a:pPr marL="0" indent="0">
              <a:buNone/>
            </a:pPr>
            <a:endParaRPr lang="en-GB" sz="1100" b="1" u="sng" dirty="0">
              <a:latin typeface="Arial" panose="020B0604020202020204" pitchFamily="34" charset="0"/>
              <a:cs typeface="Arial" panose="020B0604020202020204" pitchFamily="34" charset="0"/>
            </a:endParaRPr>
          </a:p>
          <a:p>
            <a:pPr marL="0" indent="0">
              <a:buNone/>
            </a:pPr>
            <a:endParaRPr lang="en-US" sz="117800" b="1" dirty="0"/>
          </a:p>
        </p:txBody>
      </p:sp>
    </p:spTree>
    <p:extLst>
      <p:ext uri="{BB962C8B-B14F-4D97-AF65-F5344CB8AC3E}">
        <p14:creationId xmlns:p14="http://schemas.microsoft.com/office/powerpoint/2010/main" val="5746582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2F67E-631D-0C87-89A6-6710E61F082A}"/>
              </a:ext>
            </a:extLst>
          </p:cNvPr>
          <p:cNvSpPr>
            <a:spLocks noGrp="1"/>
          </p:cNvSpPr>
          <p:nvPr>
            <p:ph type="title"/>
          </p:nvPr>
        </p:nvSpPr>
        <p:spPr/>
        <p:txBody>
          <a:bodyPr/>
          <a:lstStyle/>
          <a:p>
            <a:r>
              <a:rPr lang="en-US" dirty="0"/>
              <a:t>                        End of my Report</a:t>
            </a:r>
            <a:endParaRPr lang="en-GB" dirty="0"/>
          </a:p>
        </p:txBody>
      </p:sp>
      <p:pic>
        <p:nvPicPr>
          <p:cNvPr id="5" name="Content Placeholder 4">
            <a:extLst>
              <a:ext uri="{FF2B5EF4-FFF2-40B4-BE49-F238E27FC236}">
                <a16:creationId xmlns:a16="http://schemas.microsoft.com/office/drawing/2014/main" id="{C3D11AF1-EA9E-DC0B-A0E0-69D92659E9E0}"/>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832495" y="1678887"/>
            <a:ext cx="6527007" cy="4351338"/>
          </a:xfrm>
        </p:spPr>
      </p:pic>
      <p:sp>
        <p:nvSpPr>
          <p:cNvPr id="6" name="TextBox 5">
            <a:extLst>
              <a:ext uri="{FF2B5EF4-FFF2-40B4-BE49-F238E27FC236}">
                <a16:creationId xmlns:a16="http://schemas.microsoft.com/office/drawing/2014/main" id="{C9BC3D6C-BEE6-2069-63C8-D740852EAA7C}"/>
              </a:ext>
            </a:extLst>
          </p:cNvPr>
          <p:cNvSpPr txBox="1"/>
          <p:nvPr/>
        </p:nvSpPr>
        <p:spPr>
          <a:xfrm>
            <a:off x="2832496" y="6176963"/>
            <a:ext cx="6527007" cy="230832"/>
          </a:xfrm>
          <a:prstGeom prst="rect">
            <a:avLst/>
          </a:prstGeom>
          <a:noFill/>
        </p:spPr>
        <p:txBody>
          <a:bodyPr wrap="square" rtlCol="0">
            <a:spAutoFit/>
          </a:bodyPr>
          <a:lstStyle/>
          <a:p>
            <a:r>
              <a:rPr lang="en-GB" sz="900" dirty="0">
                <a:hlinkClick r:id="rId3" tooltip="http://picpedia.org/clipboard/project-management.html"/>
              </a:rPr>
              <a:t>This Photo</a:t>
            </a:r>
            <a:r>
              <a:rPr lang="en-GB" sz="900" dirty="0"/>
              <a:t> by Unknown Author is licensed under </a:t>
            </a:r>
            <a:r>
              <a:rPr lang="en-GB" sz="900" dirty="0">
                <a:hlinkClick r:id="rId4" tooltip="https://creativecommons.org/licenses/by-sa/3.0/"/>
              </a:rPr>
              <a:t>CC BY-SA</a:t>
            </a:r>
            <a:endParaRPr lang="en-GB" sz="900" dirty="0"/>
          </a:p>
        </p:txBody>
      </p:sp>
    </p:spTree>
    <p:extLst>
      <p:ext uri="{BB962C8B-B14F-4D97-AF65-F5344CB8AC3E}">
        <p14:creationId xmlns:p14="http://schemas.microsoft.com/office/powerpoint/2010/main" val="28323125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7987</TotalTime>
  <Words>1171</Words>
  <Application>Microsoft Office PowerPoint</Application>
  <PresentationFormat>Widescreen</PresentationFormat>
  <Paragraphs>168</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Arial Black</vt:lpstr>
      <vt:lpstr>Calibri</vt:lpstr>
      <vt:lpstr>Calibri Light</vt:lpstr>
      <vt:lpstr>Office Theme</vt:lpstr>
      <vt:lpstr>PowerPoint Presentation</vt:lpstr>
      <vt:lpstr>Table of contents </vt:lpstr>
      <vt:lpstr>Introduction:</vt:lpstr>
      <vt:lpstr>Recruitment Process:</vt:lpstr>
      <vt:lpstr>3 Different types of interview:</vt:lpstr>
      <vt:lpstr>  PANEL Interview  </vt:lpstr>
      <vt:lpstr>  BEHAVIORAL  Interview:</vt:lpstr>
      <vt:lpstr>Appropriate questioning technique in recruiting Project Manager</vt:lpstr>
      <vt:lpstr>PowerPoint Presentation</vt:lpstr>
      <vt:lpstr>Comparison of face to face and online interview in Project Manager:</vt:lpstr>
      <vt:lpstr>Conclusion:</vt:lpstr>
      <vt:lpstr>List of reference </vt:lpstr>
      <vt:lpstr>                        End of my Report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diane tagle</dc:creator>
  <cp:lastModifiedBy>diane tagle</cp:lastModifiedBy>
  <cp:revision>75</cp:revision>
  <dcterms:created xsi:type="dcterms:W3CDTF">2025-10-26T07:46:44Z</dcterms:created>
  <dcterms:modified xsi:type="dcterms:W3CDTF">2025-11-11T02:37:53Z</dcterms:modified>
</cp:coreProperties>
</file>