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1"/>
  </p:sldMasterIdLst>
  <p:notesMasterIdLst>
    <p:notesMasterId r:id="rId53"/>
  </p:notesMasterIdLst>
  <p:sldIdLst>
    <p:sldId id="256" r:id="rId2"/>
    <p:sldId id="326" r:id="rId3"/>
    <p:sldId id="259" r:id="rId4"/>
    <p:sldId id="285" r:id="rId5"/>
    <p:sldId id="287" r:id="rId6"/>
    <p:sldId id="288" r:id="rId7"/>
    <p:sldId id="4946" r:id="rId8"/>
    <p:sldId id="291" r:id="rId9"/>
    <p:sldId id="299" r:id="rId10"/>
    <p:sldId id="293" r:id="rId11"/>
    <p:sldId id="4935" r:id="rId12"/>
    <p:sldId id="4936" r:id="rId13"/>
    <p:sldId id="4804" r:id="rId14"/>
    <p:sldId id="4756" r:id="rId15"/>
    <p:sldId id="1420" r:id="rId16"/>
    <p:sldId id="4899" r:id="rId17"/>
    <p:sldId id="4900" r:id="rId18"/>
    <p:sldId id="4918" r:id="rId19"/>
    <p:sldId id="4919" r:id="rId20"/>
    <p:sldId id="4905" r:id="rId21"/>
    <p:sldId id="4909" r:id="rId22"/>
    <p:sldId id="4901" r:id="rId23"/>
    <p:sldId id="4920" r:id="rId24"/>
    <p:sldId id="4921" r:id="rId25"/>
    <p:sldId id="4906" r:id="rId26"/>
    <p:sldId id="4910" r:id="rId27"/>
    <p:sldId id="4933" r:id="rId28"/>
    <p:sldId id="4932" r:id="rId29"/>
    <p:sldId id="4903" r:id="rId30"/>
    <p:sldId id="4923" r:id="rId31"/>
    <p:sldId id="4898" r:id="rId32"/>
    <p:sldId id="4907" r:id="rId33"/>
    <p:sldId id="4911" r:id="rId34"/>
    <p:sldId id="4904" r:id="rId35"/>
    <p:sldId id="4924" r:id="rId36"/>
    <p:sldId id="4896" r:id="rId37"/>
    <p:sldId id="4897" r:id="rId38"/>
    <p:sldId id="4925" r:id="rId39"/>
    <p:sldId id="4908" r:id="rId40"/>
    <p:sldId id="4912" r:id="rId41"/>
    <p:sldId id="4926" r:id="rId42"/>
    <p:sldId id="4930" r:id="rId43"/>
    <p:sldId id="4931" r:id="rId44"/>
    <p:sldId id="4934" r:id="rId45"/>
    <p:sldId id="4805" r:id="rId46"/>
    <p:sldId id="4806" r:id="rId47"/>
    <p:sldId id="4937" r:id="rId48"/>
    <p:sldId id="4938" r:id="rId49"/>
    <p:sldId id="4939" r:id="rId50"/>
    <p:sldId id="4940" r:id="rId51"/>
    <p:sldId id="4941" r:id="rId52"/>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ice Clayton" initials="AC" lastIdx="1" clrIdx="0">
    <p:extLst>
      <p:ext uri="{19B8F6BF-5375-455C-9EA6-DF929625EA0E}">
        <p15:presenceInfo xmlns:p15="http://schemas.microsoft.com/office/powerpoint/2012/main" userId="67f036f39133e98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99FF99"/>
    <a:srgbClr val="FFCC99"/>
    <a:srgbClr val="FFFF99"/>
    <a:srgbClr val="FFFFCC"/>
    <a:srgbClr val="FF6600"/>
    <a:srgbClr val="66FFCC"/>
    <a:srgbClr val="FF9999"/>
    <a:srgbClr val="66FFFF"/>
    <a:srgbClr val="33CCFF"/>
    <a:srgbClr val="FF7C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452" autoAdjust="0"/>
    <p:restoredTop sz="94660"/>
  </p:normalViewPr>
  <p:slideViewPr>
    <p:cSldViewPr snapToGrid="0">
      <p:cViewPr varScale="1">
        <p:scale>
          <a:sx n="82" d="100"/>
          <a:sy n="82" d="100"/>
        </p:scale>
        <p:origin x="605"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444BBE-9DC2-4F97-8B42-AE3E33BFA77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3BFE3A1-C1C3-451B-A97F-F2BD7E1A734D}">
      <dgm:prSet/>
      <dgm:spPr/>
      <dgm:t>
        <a:bodyPr/>
        <a:lstStyle/>
        <a:p>
          <a:r>
            <a:rPr lang="en-GB" dirty="0">
              <a:solidFill>
                <a:schemeClr val="tx1"/>
              </a:solidFill>
            </a:rPr>
            <a:t>Moodle page</a:t>
          </a:r>
          <a:endParaRPr lang="en-US" dirty="0">
            <a:solidFill>
              <a:schemeClr val="tx1"/>
            </a:solidFill>
          </a:endParaRPr>
        </a:p>
      </dgm:t>
    </dgm:pt>
    <dgm:pt modelId="{849BFE33-C60F-464E-9EDF-E4BF52FE752C}" type="parTrans" cxnId="{33681C9D-3EB2-4BE6-A972-508E157E666C}">
      <dgm:prSet/>
      <dgm:spPr/>
      <dgm:t>
        <a:bodyPr/>
        <a:lstStyle/>
        <a:p>
          <a:endParaRPr lang="en-US"/>
        </a:p>
      </dgm:t>
    </dgm:pt>
    <dgm:pt modelId="{7B491103-0622-4465-B8E5-39E83911518B}" type="sibTrans" cxnId="{33681C9D-3EB2-4BE6-A972-508E157E666C}">
      <dgm:prSet/>
      <dgm:spPr/>
      <dgm:t>
        <a:bodyPr/>
        <a:lstStyle/>
        <a:p>
          <a:endParaRPr lang="en-US"/>
        </a:p>
      </dgm:t>
    </dgm:pt>
    <dgm:pt modelId="{8D32BA10-DD3D-408D-B585-7E3F14D1FD56}">
      <dgm:prSet/>
      <dgm:spPr/>
      <dgm:t>
        <a:bodyPr/>
        <a:lstStyle/>
        <a:p>
          <a:r>
            <a:rPr lang="en-GB" dirty="0">
              <a:solidFill>
                <a:schemeClr val="tx1"/>
              </a:solidFill>
            </a:rPr>
            <a:t>Our Teams page</a:t>
          </a:r>
          <a:endParaRPr lang="en-US" dirty="0">
            <a:solidFill>
              <a:schemeClr val="tx1"/>
            </a:solidFill>
          </a:endParaRPr>
        </a:p>
      </dgm:t>
    </dgm:pt>
    <dgm:pt modelId="{2A22A673-01CE-49BE-9F09-F672BC314099}" type="parTrans" cxnId="{332B025F-21E7-4C15-BA52-2B8B1ACDA84B}">
      <dgm:prSet/>
      <dgm:spPr/>
      <dgm:t>
        <a:bodyPr/>
        <a:lstStyle/>
        <a:p>
          <a:endParaRPr lang="en-US"/>
        </a:p>
      </dgm:t>
    </dgm:pt>
    <dgm:pt modelId="{2DB00128-1B2B-4E47-8AA8-0E4F1A0F2F8A}" type="sibTrans" cxnId="{332B025F-21E7-4C15-BA52-2B8B1ACDA84B}">
      <dgm:prSet/>
      <dgm:spPr/>
      <dgm:t>
        <a:bodyPr/>
        <a:lstStyle/>
        <a:p>
          <a:endParaRPr lang="en-US"/>
        </a:p>
      </dgm:t>
    </dgm:pt>
    <dgm:pt modelId="{B2A61605-7642-4641-82A9-36A5502D9648}">
      <dgm:prSet/>
      <dgm:spPr/>
      <dgm:t>
        <a:bodyPr/>
        <a:lstStyle/>
        <a:p>
          <a:r>
            <a:rPr lang="en-GB" dirty="0">
              <a:solidFill>
                <a:schemeClr val="tx1"/>
              </a:solidFill>
            </a:rPr>
            <a:t>Your </a:t>
          </a:r>
          <a:r>
            <a:rPr lang="en-GB" b="1" dirty="0">
              <a:solidFill>
                <a:schemeClr val="tx1"/>
              </a:solidFill>
            </a:rPr>
            <a:t>university</a:t>
          </a:r>
          <a:r>
            <a:rPr lang="en-GB" dirty="0">
              <a:solidFill>
                <a:schemeClr val="tx1"/>
              </a:solidFill>
            </a:rPr>
            <a:t> </a:t>
          </a:r>
          <a:r>
            <a:rPr lang="en-GB" b="1" dirty="0">
              <a:solidFill>
                <a:schemeClr val="tx1"/>
              </a:solidFill>
            </a:rPr>
            <a:t>email</a:t>
          </a:r>
          <a:r>
            <a:rPr lang="en-GB" dirty="0">
              <a:solidFill>
                <a:schemeClr val="tx1"/>
              </a:solidFill>
            </a:rPr>
            <a:t>!</a:t>
          </a:r>
          <a:endParaRPr lang="en-US" dirty="0">
            <a:solidFill>
              <a:schemeClr val="tx1"/>
            </a:solidFill>
          </a:endParaRPr>
        </a:p>
      </dgm:t>
    </dgm:pt>
    <dgm:pt modelId="{EA0E3AD2-6788-4E8B-AA4F-0E38B0528D30}" type="parTrans" cxnId="{E1780C5C-122D-433B-B9C0-3A062B57B76D}">
      <dgm:prSet/>
      <dgm:spPr/>
      <dgm:t>
        <a:bodyPr/>
        <a:lstStyle/>
        <a:p>
          <a:endParaRPr lang="en-US"/>
        </a:p>
      </dgm:t>
    </dgm:pt>
    <dgm:pt modelId="{D5937500-AC60-41D7-9BE9-7861B0AD8DC2}" type="sibTrans" cxnId="{E1780C5C-122D-433B-B9C0-3A062B57B76D}">
      <dgm:prSet/>
      <dgm:spPr/>
      <dgm:t>
        <a:bodyPr/>
        <a:lstStyle/>
        <a:p>
          <a:endParaRPr lang="en-US"/>
        </a:p>
      </dgm:t>
    </dgm:pt>
    <dgm:pt modelId="{AFAF6F78-C00C-470B-AF69-F5AED4E8076A}" type="pres">
      <dgm:prSet presAssocID="{51444BBE-9DC2-4F97-8B42-AE3E33BFA77A}" presName="linear" presStyleCnt="0">
        <dgm:presLayoutVars>
          <dgm:animLvl val="lvl"/>
          <dgm:resizeHandles val="exact"/>
        </dgm:presLayoutVars>
      </dgm:prSet>
      <dgm:spPr/>
    </dgm:pt>
    <dgm:pt modelId="{4B425D4D-FAFA-4973-A04E-F219732800C3}" type="pres">
      <dgm:prSet presAssocID="{B3BFE3A1-C1C3-451B-A97F-F2BD7E1A734D}" presName="parentText" presStyleLbl="node1" presStyleIdx="0" presStyleCnt="3">
        <dgm:presLayoutVars>
          <dgm:chMax val="0"/>
          <dgm:bulletEnabled val="1"/>
        </dgm:presLayoutVars>
      </dgm:prSet>
      <dgm:spPr/>
    </dgm:pt>
    <dgm:pt modelId="{B4640FFD-EF19-4DE7-80F3-D2B38547504B}" type="pres">
      <dgm:prSet presAssocID="{7B491103-0622-4465-B8E5-39E83911518B}" presName="spacer" presStyleCnt="0"/>
      <dgm:spPr/>
    </dgm:pt>
    <dgm:pt modelId="{CB2FD8DB-67A9-481E-9E87-4FA397D0F272}" type="pres">
      <dgm:prSet presAssocID="{8D32BA10-DD3D-408D-B585-7E3F14D1FD56}" presName="parentText" presStyleLbl="node1" presStyleIdx="1" presStyleCnt="3">
        <dgm:presLayoutVars>
          <dgm:chMax val="0"/>
          <dgm:bulletEnabled val="1"/>
        </dgm:presLayoutVars>
      </dgm:prSet>
      <dgm:spPr/>
    </dgm:pt>
    <dgm:pt modelId="{A1586F24-CF55-4334-A7A5-F0ABB0C2037C}" type="pres">
      <dgm:prSet presAssocID="{2DB00128-1B2B-4E47-8AA8-0E4F1A0F2F8A}" presName="spacer" presStyleCnt="0"/>
      <dgm:spPr/>
    </dgm:pt>
    <dgm:pt modelId="{8F4C4435-37D5-4E37-B608-A50772C5E838}" type="pres">
      <dgm:prSet presAssocID="{B2A61605-7642-4641-82A9-36A5502D9648}" presName="parentText" presStyleLbl="node1" presStyleIdx="2" presStyleCnt="3">
        <dgm:presLayoutVars>
          <dgm:chMax val="0"/>
          <dgm:bulletEnabled val="1"/>
        </dgm:presLayoutVars>
      </dgm:prSet>
      <dgm:spPr/>
    </dgm:pt>
  </dgm:ptLst>
  <dgm:cxnLst>
    <dgm:cxn modelId="{888CED05-69A6-4F24-B8E0-D604491FC68D}" type="presOf" srcId="{51444BBE-9DC2-4F97-8B42-AE3E33BFA77A}" destId="{AFAF6F78-C00C-470B-AF69-F5AED4E8076A}" srcOrd="0" destOrd="0" presId="urn:microsoft.com/office/officeart/2005/8/layout/vList2"/>
    <dgm:cxn modelId="{C558581A-BC85-441F-B37F-D728BA5DD80E}" type="presOf" srcId="{B3BFE3A1-C1C3-451B-A97F-F2BD7E1A734D}" destId="{4B425D4D-FAFA-4973-A04E-F219732800C3}" srcOrd="0" destOrd="0" presId="urn:microsoft.com/office/officeart/2005/8/layout/vList2"/>
    <dgm:cxn modelId="{EDF8EA2C-C0B1-48B9-8438-915A2AC1DDC9}" type="presOf" srcId="{8D32BA10-DD3D-408D-B585-7E3F14D1FD56}" destId="{CB2FD8DB-67A9-481E-9E87-4FA397D0F272}" srcOrd="0" destOrd="0" presId="urn:microsoft.com/office/officeart/2005/8/layout/vList2"/>
    <dgm:cxn modelId="{E1780C5C-122D-433B-B9C0-3A062B57B76D}" srcId="{51444BBE-9DC2-4F97-8B42-AE3E33BFA77A}" destId="{B2A61605-7642-4641-82A9-36A5502D9648}" srcOrd="2" destOrd="0" parTransId="{EA0E3AD2-6788-4E8B-AA4F-0E38B0528D30}" sibTransId="{D5937500-AC60-41D7-9BE9-7861B0AD8DC2}"/>
    <dgm:cxn modelId="{332B025F-21E7-4C15-BA52-2B8B1ACDA84B}" srcId="{51444BBE-9DC2-4F97-8B42-AE3E33BFA77A}" destId="{8D32BA10-DD3D-408D-B585-7E3F14D1FD56}" srcOrd="1" destOrd="0" parTransId="{2A22A673-01CE-49BE-9F09-F672BC314099}" sibTransId="{2DB00128-1B2B-4E47-8AA8-0E4F1A0F2F8A}"/>
    <dgm:cxn modelId="{33681C9D-3EB2-4BE6-A972-508E157E666C}" srcId="{51444BBE-9DC2-4F97-8B42-AE3E33BFA77A}" destId="{B3BFE3A1-C1C3-451B-A97F-F2BD7E1A734D}" srcOrd="0" destOrd="0" parTransId="{849BFE33-C60F-464E-9EDF-E4BF52FE752C}" sibTransId="{7B491103-0622-4465-B8E5-39E83911518B}"/>
    <dgm:cxn modelId="{D4F4E3C0-A8A0-49EB-84DA-C51A63D2179A}" type="presOf" srcId="{B2A61605-7642-4641-82A9-36A5502D9648}" destId="{8F4C4435-37D5-4E37-B608-A50772C5E838}" srcOrd="0" destOrd="0" presId="urn:microsoft.com/office/officeart/2005/8/layout/vList2"/>
    <dgm:cxn modelId="{2AC3A17D-0B4D-4A77-97C7-19F57D45D4C0}" type="presParOf" srcId="{AFAF6F78-C00C-470B-AF69-F5AED4E8076A}" destId="{4B425D4D-FAFA-4973-A04E-F219732800C3}" srcOrd="0" destOrd="0" presId="urn:microsoft.com/office/officeart/2005/8/layout/vList2"/>
    <dgm:cxn modelId="{97D293A6-031E-48D4-8154-77EB23F8771E}" type="presParOf" srcId="{AFAF6F78-C00C-470B-AF69-F5AED4E8076A}" destId="{B4640FFD-EF19-4DE7-80F3-D2B38547504B}" srcOrd="1" destOrd="0" presId="urn:microsoft.com/office/officeart/2005/8/layout/vList2"/>
    <dgm:cxn modelId="{2F954A29-A27C-4589-9951-571B47241CD8}" type="presParOf" srcId="{AFAF6F78-C00C-470B-AF69-F5AED4E8076A}" destId="{CB2FD8DB-67A9-481E-9E87-4FA397D0F272}" srcOrd="2" destOrd="0" presId="urn:microsoft.com/office/officeart/2005/8/layout/vList2"/>
    <dgm:cxn modelId="{C48DAE4A-DEEB-4EEB-B8BA-2450D7FA4DC7}" type="presParOf" srcId="{AFAF6F78-C00C-470B-AF69-F5AED4E8076A}" destId="{A1586F24-CF55-4334-A7A5-F0ABB0C2037C}" srcOrd="3" destOrd="0" presId="urn:microsoft.com/office/officeart/2005/8/layout/vList2"/>
    <dgm:cxn modelId="{E8F5528F-22BD-4113-B9D0-20A65BD82E0D}" type="presParOf" srcId="{AFAF6F78-C00C-470B-AF69-F5AED4E8076A}" destId="{8F4C4435-37D5-4E37-B608-A50772C5E83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CB45C94-998E-4E09-A936-0F77CFC3639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86C10D7-F382-4AAF-983C-448FEA54BB86}">
      <dgm:prSet custT="1"/>
      <dgm:spPr/>
      <dgm:t>
        <a:bodyPr/>
        <a:lstStyle/>
        <a:p>
          <a:r>
            <a:rPr lang="en-GB" sz="2800" dirty="0"/>
            <a:t>Introduction to the module</a:t>
          </a:r>
          <a:endParaRPr lang="en-US" sz="2800" dirty="0"/>
        </a:p>
      </dgm:t>
    </dgm:pt>
    <dgm:pt modelId="{1C898930-1F5B-4FEA-8D9E-A29D8CE1C9D5}" type="parTrans" cxnId="{4DF0865D-8F26-40A5-B21C-E496712D5D80}">
      <dgm:prSet/>
      <dgm:spPr/>
      <dgm:t>
        <a:bodyPr/>
        <a:lstStyle/>
        <a:p>
          <a:endParaRPr lang="en-US"/>
        </a:p>
      </dgm:t>
    </dgm:pt>
    <dgm:pt modelId="{89E33AED-FC20-4E39-93B7-B5B471C0F858}" type="sibTrans" cxnId="{4DF0865D-8F26-40A5-B21C-E496712D5D80}">
      <dgm:prSet/>
      <dgm:spPr/>
      <dgm:t>
        <a:bodyPr/>
        <a:lstStyle/>
        <a:p>
          <a:endParaRPr lang="en-US"/>
        </a:p>
      </dgm:t>
    </dgm:pt>
    <dgm:pt modelId="{94F69E6B-3E1B-4D02-B231-A52C41B2B94A}">
      <dgm:prSet custT="1"/>
      <dgm:spPr/>
      <dgm:t>
        <a:bodyPr/>
        <a:lstStyle/>
        <a:p>
          <a:r>
            <a:rPr lang="en-GB" sz="2800" dirty="0"/>
            <a:t>Introduction to definitions of ‘abnormality’</a:t>
          </a:r>
          <a:endParaRPr lang="en-US" sz="2800" dirty="0"/>
        </a:p>
      </dgm:t>
    </dgm:pt>
    <dgm:pt modelId="{21B6F01A-B796-49EB-A846-F8F2470DF15D}" type="parTrans" cxnId="{E6AFF723-E3FA-469A-ADE7-25D02F7F9AEF}">
      <dgm:prSet/>
      <dgm:spPr/>
      <dgm:t>
        <a:bodyPr/>
        <a:lstStyle/>
        <a:p>
          <a:endParaRPr lang="en-US"/>
        </a:p>
      </dgm:t>
    </dgm:pt>
    <dgm:pt modelId="{ED05E7C9-B6A8-4B6B-8DA0-DD1F197A8B31}" type="sibTrans" cxnId="{E6AFF723-E3FA-469A-ADE7-25D02F7F9AEF}">
      <dgm:prSet/>
      <dgm:spPr/>
      <dgm:t>
        <a:bodyPr/>
        <a:lstStyle/>
        <a:p>
          <a:endParaRPr lang="en-US"/>
        </a:p>
      </dgm:t>
    </dgm:pt>
    <dgm:pt modelId="{83626245-91F8-4D29-9643-619F816B1A41}">
      <dgm:prSet custT="1"/>
      <dgm:spPr/>
      <dgm:t>
        <a:bodyPr/>
        <a:lstStyle/>
        <a:p>
          <a:r>
            <a:rPr lang="en-GB" sz="2800" dirty="0"/>
            <a:t>Initial preparation for Assessment 1</a:t>
          </a:r>
          <a:endParaRPr lang="en-US" sz="2800" dirty="0"/>
        </a:p>
      </dgm:t>
    </dgm:pt>
    <dgm:pt modelId="{A4C533EF-6FF9-488A-B68A-68210823298E}" type="parTrans" cxnId="{56C385F9-ED90-47C3-892F-FF6AF15BC735}">
      <dgm:prSet/>
      <dgm:spPr/>
      <dgm:t>
        <a:bodyPr/>
        <a:lstStyle/>
        <a:p>
          <a:endParaRPr lang="en-US"/>
        </a:p>
      </dgm:t>
    </dgm:pt>
    <dgm:pt modelId="{6FA28F5C-ABC1-4D5C-B80D-2E2305FB4283}" type="sibTrans" cxnId="{56C385F9-ED90-47C3-892F-FF6AF15BC735}">
      <dgm:prSet/>
      <dgm:spPr/>
      <dgm:t>
        <a:bodyPr/>
        <a:lstStyle/>
        <a:p>
          <a:endParaRPr lang="en-US"/>
        </a:p>
      </dgm:t>
    </dgm:pt>
    <dgm:pt modelId="{6E5C9200-0E7F-4FB4-9E5A-64936F31835A}" type="pres">
      <dgm:prSet presAssocID="{DCB45C94-998E-4E09-A936-0F77CFC36397}" presName="root" presStyleCnt="0">
        <dgm:presLayoutVars>
          <dgm:dir/>
          <dgm:resizeHandles val="exact"/>
        </dgm:presLayoutVars>
      </dgm:prSet>
      <dgm:spPr/>
    </dgm:pt>
    <dgm:pt modelId="{A5D36C3A-49D7-4461-A3A0-116D69D26D0E}" type="pres">
      <dgm:prSet presAssocID="{E86C10D7-F382-4AAF-983C-448FEA54BB86}" presName="compNode" presStyleCnt="0"/>
      <dgm:spPr/>
    </dgm:pt>
    <dgm:pt modelId="{D4428911-62E5-4699-BD02-32461E905D1D}" type="pres">
      <dgm:prSet presAssocID="{E86C10D7-F382-4AAF-983C-448FEA54BB86}" presName="bgRect" presStyleLbl="bgShp" presStyleIdx="0" presStyleCnt="3"/>
      <dgm:spPr/>
    </dgm:pt>
    <dgm:pt modelId="{9F9C9F56-8E10-4189-ADFD-F17D83E39676}" type="pres">
      <dgm:prSet presAssocID="{E86C10D7-F382-4AAF-983C-448FEA54BB8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11A6FDB8-3019-46B7-977C-86DFD3E76F4C}" type="pres">
      <dgm:prSet presAssocID="{E86C10D7-F382-4AAF-983C-448FEA54BB86}" presName="spaceRect" presStyleCnt="0"/>
      <dgm:spPr/>
    </dgm:pt>
    <dgm:pt modelId="{BDB257FC-4BD8-43A2-A427-16EF70BE37AD}" type="pres">
      <dgm:prSet presAssocID="{E86C10D7-F382-4AAF-983C-448FEA54BB86}" presName="parTx" presStyleLbl="revTx" presStyleIdx="0" presStyleCnt="3">
        <dgm:presLayoutVars>
          <dgm:chMax val="0"/>
          <dgm:chPref val="0"/>
        </dgm:presLayoutVars>
      </dgm:prSet>
      <dgm:spPr/>
    </dgm:pt>
    <dgm:pt modelId="{34929826-23A6-4F14-8E22-7F90ADBA87CA}" type="pres">
      <dgm:prSet presAssocID="{89E33AED-FC20-4E39-93B7-B5B471C0F858}" presName="sibTrans" presStyleCnt="0"/>
      <dgm:spPr/>
    </dgm:pt>
    <dgm:pt modelId="{6111CDC8-BE0D-44EB-B1CB-58B4B37C41A0}" type="pres">
      <dgm:prSet presAssocID="{94F69E6B-3E1B-4D02-B231-A52C41B2B94A}" presName="compNode" presStyleCnt="0"/>
      <dgm:spPr/>
    </dgm:pt>
    <dgm:pt modelId="{84E62E7F-C953-4671-A6CC-3E4498BD5EE3}" type="pres">
      <dgm:prSet presAssocID="{94F69E6B-3E1B-4D02-B231-A52C41B2B94A}" presName="bgRect" presStyleLbl="bgShp" presStyleIdx="1" presStyleCnt="3" custLinFactNeighborX="61670" custLinFactNeighborY="13046"/>
      <dgm:spPr/>
    </dgm:pt>
    <dgm:pt modelId="{C68B088E-D24E-4B80-94D2-2F1C00A90EE2}" type="pres">
      <dgm:prSet presAssocID="{94F69E6B-3E1B-4D02-B231-A52C41B2B94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EF04B9CD-8772-4987-AB92-484E3EDE0644}" type="pres">
      <dgm:prSet presAssocID="{94F69E6B-3E1B-4D02-B231-A52C41B2B94A}" presName="spaceRect" presStyleCnt="0"/>
      <dgm:spPr/>
    </dgm:pt>
    <dgm:pt modelId="{4B70D290-D69D-44AE-A12F-3CD1499DCE44}" type="pres">
      <dgm:prSet presAssocID="{94F69E6B-3E1B-4D02-B231-A52C41B2B94A}" presName="parTx" presStyleLbl="revTx" presStyleIdx="1" presStyleCnt="3">
        <dgm:presLayoutVars>
          <dgm:chMax val="0"/>
          <dgm:chPref val="0"/>
        </dgm:presLayoutVars>
      </dgm:prSet>
      <dgm:spPr/>
    </dgm:pt>
    <dgm:pt modelId="{CE1F46A2-EBA3-413B-8488-8CF1A27132B9}" type="pres">
      <dgm:prSet presAssocID="{ED05E7C9-B6A8-4B6B-8DA0-DD1F197A8B31}" presName="sibTrans" presStyleCnt="0"/>
      <dgm:spPr/>
    </dgm:pt>
    <dgm:pt modelId="{0375FCAE-71E8-4DE7-9D62-BCD5B407639F}" type="pres">
      <dgm:prSet presAssocID="{83626245-91F8-4D29-9643-619F816B1A41}" presName="compNode" presStyleCnt="0"/>
      <dgm:spPr/>
    </dgm:pt>
    <dgm:pt modelId="{D83067ED-CACF-40BD-A977-776DFF652DDE}" type="pres">
      <dgm:prSet presAssocID="{83626245-91F8-4D29-9643-619F816B1A41}" presName="bgRect" presStyleLbl="bgShp" presStyleIdx="2" presStyleCnt="3"/>
      <dgm:spPr/>
    </dgm:pt>
    <dgm:pt modelId="{086C9A3B-66D2-4B4D-8675-35A778DBE7C5}" type="pres">
      <dgm:prSet presAssocID="{83626245-91F8-4D29-9643-619F816B1A4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a:ext>
      </dgm:extLst>
    </dgm:pt>
    <dgm:pt modelId="{9E7B58D3-DBEE-48EE-8FCF-8B86ABBE59D9}" type="pres">
      <dgm:prSet presAssocID="{83626245-91F8-4D29-9643-619F816B1A41}" presName="spaceRect" presStyleCnt="0"/>
      <dgm:spPr/>
    </dgm:pt>
    <dgm:pt modelId="{11EADA7E-370B-4191-B115-287C33BAD0BF}" type="pres">
      <dgm:prSet presAssocID="{83626245-91F8-4D29-9643-619F816B1A41}" presName="parTx" presStyleLbl="revTx" presStyleIdx="2" presStyleCnt="3">
        <dgm:presLayoutVars>
          <dgm:chMax val="0"/>
          <dgm:chPref val="0"/>
        </dgm:presLayoutVars>
      </dgm:prSet>
      <dgm:spPr/>
    </dgm:pt>
  </dgm:ptLst>
  <dgm:cxnLst>
    <dgm:cxn modelId="{E6AFF723-E3FA-469A-ADE7-25D02F7F9AEF}" srcId="{DCB45C94-998E-4E09-A936-0F77CFC36397}" destId="{94F69E6B-3E1B-4D02-B231-A52C41B2B94A}" srcOrd="1" destOrd="0" parTransId="{21B6F01A-B796-49EB-A846-F8F2470DF15D}" sibTransId="{ED05E7C9-B6A8-4B6B-8DA0-DD1F197A8B31}"/>
    <dgm:cxn modelId="{ED2F453E-E15D-4B01-BDA2-2FEF1EF79353}" type="presOf" srcId="{94F69E6B-3E1B-4D02-B231-A52C41B2B94A}" destId="{4B70D290-D69D-44AE-A12F-3CD1499DCE44}" srcOrd="0" destOrd="0" presId="urn:microsoft.com/office/officeart/2018/2/layout/IconVerticalSolidList"/>
    <dgm:cxn modelId="{4DF0865D-8F26-40A5-B21C-E496712D5D80}" srcId="{DCB45C94-998E-4E09-A936-0F77CFC36397}" destId="{E86C10D7-F382-4AAF-983C-448FEA54BB86}" srcOrd="0" destOrd="0" parTransId="{1C898930-1F5B-4FEA-8D9E-A29D8CE1C9D5}" sibTransId="{89E33AED-FC20-4E39-93B7-B5B471C0F858}"/>
    <dgm:cxn modelId="{E1C86750-F84F-42D7-9A83-27983DD4525E}" type="presOf" srcId="{E86C10D7-F382-4AAF-983C-448FEA54BB86}" destId="{BDB257FC-4BD8-43A2-A427-16EF70BE37AD}" srcOrd="0" destOrd="0" presId="urn:microsoft.com/office/officeart/2018/2/layout/IconVerticalSolidList"/>
    <dgm:cxn modelId="{8A5840B9-8A27-47E5-9AED-1A4A9CEF9B48}" type="presOf" srcId="{DCB45C94-998E-4E09-A936-0F77CFC36397}" destId="{6E5C9200-0E7F-4FB4-9E5A-64936F31835A}" srcOrd="0" destOrd="0" presId="urn:microsoft.com/office/officeart/2018/2/layout/IconVerticalSolidList"/>
    <dgm:cxn modelId="{C81D0CED-AE65-4525-8B23-80B613302091}" type="presOf" srcId="{83626245-91F8-4D29-9643-619F816B1A41}" destId="{11EADA7E-370B-4191-B115-287C33BAD0BF}" srcOrd="0" destOrd="0" presId="urn:microsoft.com/office/officeart/2018/2/layout/IconVerticalSolidList"/>
    <dgm:cxn modelId="{56C385F9-ED90-47C3-892F-FF6AF15BC735}" srcId="{DCB45C94-998E-4E09-A936-0F77CFC36397}" destId="{83626245-91F8-4D29-9643-619F816B1A41}" srcOrd="2" destOrd="0" parTransId="{A4C533EF-6FF9-488A-B68A-68210823298E}" sibTransId="{6FA28F5C-ABC1-4D5C-B80D-2E2305FB4283}"/>
    <dgm:cxn modelId="{74CE3175-C4D2-46B3-A8A8-6CE629805B82}" type="presParOf" srcId="{6E5C9200-0E7F-4FB4-9E5A-64936F31835A}" destId="{A5D36C3A-49D7-4461-A3A0-116D69D26D0E}" srcOrd="0" destOrd="0" presId="urn:microsoft.com/office/officeart/2018/2/layout/IconVerticalSolidList"/>
    <dgm:cxn modelId="{DBAE926F-C4D5-43BB-9C48-8A6BD530EDE7}" type="presParOf" srcId="{A5D36C3A-49D7-4461-A3A0-116D69D26D0E}" destId="{D4428911-62E5-4699-BD02-32461E905D1D}" srcOrd="0" destOrd="0" presId="urn:microsoft.com/office/officeart/2018/2/layout/IconVerticalSolidList"/>
    <dgm:cxn modelId="{785BE744-74DF-4C69-83CA-EE642C6FAA55}" type="presParOf" srcId="{A5D36C3A-49D7-4461-A3A0-116D69D26D0E}" destId="{9F9C9F56-8E10-4189-ADFD-F17D83E39676}" srcOrd="1" destOrd="0" presId="urn:microsoft.com/office/officeart/2018/2/layout/IconVerticalSolidList"/>
    <dgm:cxn modelId="{632EAF6B-4161-489A-AD43-A4B70923ED96}" type="presParOf" srcId="{A5D36C3A-49D7-4461-A3A0-116D69D26D0E}" destId="{11A6FDB8-3019-46B7-977C-86DFD3E76F4C}" srcOrd="2" destOrd="0" presId="urn:microsoft.com/office/officeart/2018/2/layout/IconVerticalSolidList"/>
    <dgm:cxn modelId="{3F632434-EE44-4B93-8B7E-203818A98EA6}" type="presParOf" srcId="{A5D36C3A-49D7-4461-A3A0-116D69D26D0E}" destId="{BDB257FC-4BD8-43A2-A427-16EF70BE37AD}" srcOrd="3" destOrd="0" presId="urn:microsoft.com/office/officeart/2018/2/layout/IconVerticalSolidList"/>
    <dgm:cxn modelId="{8CAE00C2-B394-4BD9-AE46-6E50F29C7677}" type="presParOf" srcId="{6E5C9200-0E7F-4FB4-9E5A-64936F31835A}" destId="{34929826-23A6-4F14-8E22-7F90ADBA87CA}" srcOrd="1" destOrd="0" presId="urn:microsoft.com/office/officeart/2018/2/layout/IconVerticalSolidList"/>
    <dgm:cxn modelId="{6743AF03-A2CB-4F5E-9EF6-45745327A2B4}" type="presParOf" srcId="{6E5C9200-0E7F-4FB4-9E5A-64936F31835A}" destId="{6111CDC8-BE0D-44EB-B1CB-58B4B37C41A0}" srcOrd="2" destOrd="0" presId="urn:microsoft.com/office/officeart/2018/2/layout/IconVerticalSolidList"/>
    <dgm:cxn modelId="{89D71720-229B-4A79-A6C7-0477F8CAE0BD}" type="presParOf" srcId="{6111CDC8-BE0D-44EB-B1CB-58B4B37C41A0}" destId="{84E62E7F-C953-4671-A6CC-3E4498BD5EE3}" srcOrd="0" destOrd="0" presId="urn:microsoft.com/office/officeart/2018/2/layout/IconVerticalSolidList"/>
    <dgm:cxn modelId="{5CE0F243-1896-4579-B581-E7D28ED8CB8C}" type="presParOf" srcId="{6111CDC8-BE0D-44EB-B1CB-58B4B37C41A0}" destId="{C68B088E-D24E-4B80-94D2-2F1C00A90EE2}" srcOrd="1" destOrd="0" presId="urn:microsoft.com/office/officeart/2018/2/layout/IconVerticalSolidList"/>
    <dgm:cxn modelId="{81345CF5-A7A9-422D-8491-4C54AA266F9D}" type="presParOf" srcId="{6111CDC8-BE0D-44EB-B1CB-58B4B37C41A0}" destId="{EF04B9CD-8772-4987-AB92-484E3EDE0644}" srcOrd="2" destOrd="0" presId="urn:microsoft.com/office/officeart/2018/2/layout/IconVerticalSolidList"/>
    <dgm:cxn modelId="{196582B4-6975-41E1-8795-F96FB561C0C1}" type="presParOf" srcId="{6111CDC8-BE0D-44EB-B1CB-58B4B37C41A0}" destId="{4B70D290-D69D-44AE-A12F-3CD1499DCE44}" srcOrd="3" destOrd="0" presId="urn:microsoft.com/office/officeart/2018/2/layout/IconVerticalSolidList"/>
    <dgm:cxn modelId="{82F0536D-38DD-4526-B213-410803D31713}" type="presParOf" srcId="{6E5C9200-0E7F-4FB4-9E5A-64936F31835A}" destId="{CE1F46A2-EBA3-413B-8488-8CF1A27132B9}" srcOrd="3" destOrd="0" presId="urn:microsoft.com/office/officeart/2018/2/layout/IconVerticalSolidList"/>
    <dgm:cxn modelId="{DD0D0CED-7C73-4ACA-A905-9E9FB2D49ADE}" type="presParOf" srcId="{6E5C9200-0E7F-4FB4-9E5A-64936F31835A}" destId="{0375FCAE-71E8-4DE7-9D62-BCD5B407639F}" srcOrd="4" destOrd="0" presId="urn:microsoft.com/office/officeart/2018/2/layout/IconVerticalSolidList"/>
    <dgm:cxn modelId="{D3BEACFD-8EBB-4CC0-A79A-29DE883CBD60}" type="presParOf" srcId="{0375FCAE-71E8-4DE7-9D62-BCD5B407639F}" destId="{D83067ED-CACF-40BD-A977-776DFF652DDE}" srcOrd="0" destOrd="0" presId="urn:microsoft.com/office/officeart/2018/2/layout/IconVerticalSolidList"/>
    <dgm:cxn modelId="{9358D80C-A374-460E-BF0A-CCA4BA900EBC}" type="presParOf" srcId="{0375FCAE-71E8-4DE7-9D62-BCD5B407639F}" destId="{086C9A3B-66D2-4B4D-8675-35A778DBE7C5}" srcOrd="1" destOrd="0" presId="urn:microsoft.com/office/officeart/2018/2/layout/IconVerticalSolidList"/>
    <dgm:cxn modelId="{C84349F4-0E94-4CB2-9AFB-9703690E462C}" type="presParOf" srcId="{0375FCAE-71E8-4DE7-9D62-BCD5B407639F}" destId="{9E7B58D3-DBEE-48EE-8FCF-8B86ABBE59D9}" srcOrd="2" destOrd="0" presId="urn:microsoft.com/office/officeart/2018/2/layout/IconVerticalSolidList"/>
    <dgm:cxn modelId="{E299866F-D703-4496-B262-FB545E5F1C25}" type="presParOf" srcId="{0375FCAE-71E8-4DE7-9D62-BCD5B407639F}" destId="{11EADA7E-370B-4191-B115-287C33BAD0B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535AD89-1EF3-4B3F-814C-6AC55CEAA5BD}"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1BD524B3-8661-44FB-BF84-BBECB23DE217}">
      <dgm:prSet/>
      <dgm:spPr/>
      <dgm:t>
        <a:bodyPr/>
        <a:lstStyle/>
        <a:p>
          <a:pPr rtl="0"/>
          <a:r>
            <a:rPr lang="en-GB" b="1" baseline="0"/>
            <a:t>Mental Health: </a:t>
          </a:r>
        </a:p>
        <a:p>
          <a:pPr rtl="0"/>
          <a:r>
            <a:rPr lang="en-GB" b="0" i="1"/>
            <a:t>Mental health is a state of mental well-being that enables people to cope with the stresses of life, realize their abilities, learn well and work well, and contribute to their community’ (WHO, 2022).</a:t>
          </a:r>
          <a:endParaRPr lang="en-GB"/>
        </a:p>
      </dgm:t>
    </dgm:pt>
    <dgm:pt modelId="{62888EBD-0E3C-4ADD-88FB-CCD9AD201452}" type="parTrans" cxnId="{B82B7E7A-F14E-49EA-8776-1507DA0CD0E4}">
      <dgm:prSet/>
      <dgm:spPr/>
      <dgm:t>
        <a:bodyPr/>
        <a:lstStyle/>
        <a:p>
          <a:endParaRPr lang="en-US"/>
        </a:p>
      </dgm:t>
    </dgm:pt>
    <dgm:pt modelId="{4680E400-6A67-4CDD-80EA-2A04002F9253}" type="sibTrans" cxnId="{B82B7E7A-F14E-49EA-8776-1507DA0CD0E4}">
      <dgm:prSet/>
      <dgm:spPr/>
      <dgm:t>
        <a:bodyPr/>
        <a:lstStyle/>
        <a:p>
          <a:endParaRPr lang="en-US"/>
        </a:p>
      </dgm:t>
    </dgm:pt>
    <dgm:pt modelId="{D226B627-4BCF-47A6-9441-CAA61844981C}">
      <dgm:prSet/>
      <dgm:spPr/>
      <dgm:t>
        <a:bodyPr/>
        <a:lstStyle/>
        <a:p>
          <a:pPr rtl="0"/>
          <a:r>
            <a:rPr lang="en-GB" b="1" baseline="0"/>
            <a:t>Mental Illness:</a:t>
          </a:r>
        </a:p>
        <a:p>
          <a:pPr rtl="0"/>
          <a:r>
            <a:rPr lang="en-GB" b="0" i="1"/>
            <a:t>A mental disorder is characterised by a clinically significant disturbance in an individual’s cognition, emotional regulation, or behaviour.  It is usually associated with distress or impairment in important areas of functioning’ (WHO, 2022).</a:t>
          </a:r>
          <a:endParaRPr lang="en-GB" b="1"/>
        </a:p>
      </dgm:t>
    </dgm:pt>
    <dgm:pt modelId="{252990C0-F7B1-4ECA-B4AB-B134D6858FAC}" type="parTrans" cxnId="{3C5619A6-C7CF-45F4-8F92-B4E2CF2376D7}">
      <dgm:prSet/>
      <dgm:spPr/>
      <dgm:t>
        <a:bodyPr/>
        <a:lstStyle/>
        <a:p>
          <a:endParaRPr lang="en-US"/>
        </a:p>
      </dgm:t>
    </dgm:pt>
    <dgm:pt modelId="{69475E7B-C191-4B04-856B-7A068BC83851}" type="sibTrans" cxnId="{3C5619A6-C7CF-45F4-8F92-B4E2CF2376D7}">
      <dgm:prSet/>
      <dgm:spPr/>
      <dgm:t>
        <a:bodyPr/>
        <a:lstStyle/>
        <a:p>
          <a:endParaRPr lang="en-US"/>
        </a:p>
      </dgm:t>
    </dgm:pt>
    <dgm:pt modelId="{216D3C3C-45D1-426C-A0E3-7EE57FBFC728}" type="pres">
      <dgm:prSet presAssocID="{8535AD89-1EF3-4B3F-814C-6AC55CEAA5BD}" presName="hierChild1" presStyleCnt="0">
        <dgm:presLayoutVars>
          <dgm:chPref val="1"/>
          <dgm:dir/>
          <dgm:animOne val="branch"/>
          <dgm:animLvl val="lvl"/>
          <dgm:resizeHandles/>
        </dgm:presLayoutVars>
      </dgm:prSet>
      <dgm:spPr/>
    </dgm:pt>
    <dgm:pt modelId="{5DB84B50-3555-45B7-8B9B-0CDE7725E2A4}" type="pres">
      <dgm:prSet presAssocID="{1BD524B3-8661-44FB-BF84-BBECB23DE217}" presName="hierRoot1" presStyleCnt="0"/>
      <dgm:spPr/>
    </dgm:pt>
    <dgm:pt modelId="{4671A094-9BD2-469D-AFDA-22FD55C4BB7E}" type="pres">
      <dgm:prSet presAssocID="{1BD524B3-8661-44FB-BF84-BBECB23DE217}" presName="composite" presStyleCnt="0"/>
      <dgm:spPr/>
    </dgm:pt>
    <dgm:pt modelId="{B1305E62-DB1A-4836-BE1A-C9C187FCD7BA}" type="pres">
      <dgm:prSet presAssocID="{1BD524B3-8661-44FB-BF84-BBECB23DE217}" presName="background" presStyleLbl="node0" presStyleIdx="0" presStyleCnt="2"/>
      <dgm:spPr/>
    </dgm:pt>
    <dgm:pt modelId="{F3D5B617-45FE-47D1-ACB1-78D54F465796}" type="pres">
      <dgm:prSet presAssocID="{1BD524B3-8661-44FB-BF84-BBECB23DE217}" presName="text" presStyleLbl="fgAcc0" presStyleIdx="0" presStyleCnt="2">
        <dgm:presLayoutVars>
          <dgm:chPref val="3"/>
        </dgm:presLayoutVars>
      </dgm:prSet>
      <dgm:spPr/>
    </dgm:pt>
    <dgm:pt modelId="{1523579D-CBD2-44AB-B92B-14895DD209D8}" type="pres">
      <dgm:prSet presAssocID="{1BD524B3-8661-44FB-BF84-BBECB23DE217}" presName="hierChild2" presStyleCnt="0"/>
      <dgm:spPr/>
    </dgm:pt>
    <dgm:pt modelId="{BA157079-11BC-475B-A8D8-86D53EC51E6A}" type="pres">
      <dgm:prSet presAssocID="{D226B627-4BCF-47A6-9441-CAA61844981C}" presName="hierRoot1" presStyleCnt="0"/>
      <dgm:spPr/>
    </dgm:pt>
    <dgm:pt modelId="{E7661018-D453-4AA5-BFFD-9590E024C746}" type="pres">
      <dgm:prSet presAssocID="{D226B627-4BCF-47A6-9441-CAA61844981C}" presName="composite" presStyleCnt="0"/>
      <dgm:spPr/>
    </dgm:pt>
    <dgm:pt modelId="{7C50D46E-608B-43AB-9A4A-8FA637DC5FEB}" type="pres">
      <dgm:prSet presAssocID="{D226B627-4BCF-47A6-9441-CAA61844981C}" presName="background" presStyleLbl="node0" presStyleIdx="1" presStyleCnt="2"/>
      <dgm:spPr/>
    </dgm:pt>
    <dgm:pt modelId="{8BA959C2-7FD8-459B-92FC-61E266189AE1}" type="pres">
      <dgm:prSet presAssocID="{D226B627-4BCF-47A6-9441-CAA61844981C}" presName="text" presStyleLbl="fgAcc0" presStyleIdx="1" presStyleCnt="2">
        <dgm:presLayoutVars>
          <dgm:chPref val="3"/>
        </dgm:presLayoutVars>
      </dgm:prSet>
      <dgm:spPr/>
    </dgm:pt>
    <dgm:pt modelId="{C9BDA98E-B9C0-4F06-8D6C-C683EA1D003F}" type="pres">
      <dgm:prSet presAssocID="{D226B627-4BCF-47A6-9441-CAA61844981C}" presName="hierChild2" presStyleCnt="0"/>
      <dgm:spPr/>
    </dgm:pt>
  </dgm:ptLst>
  <dgm:cxnLst>
    <dgm:cxn modelId="{2913DD04-26C7-4B6A-9666-0416868F02AE}" type="presOf" srcId="{1BD524B3-8661-44FB-BF84-BBECB23DE217}" destId="{F3D5B617-45FE-47D1-ACB1-78D54F465796}" srcOrd="0" destOrd="0" presId="urn:microsoft.com/office/officeart/2005/8/layout/hierarchy1"/>
    <dgm:cxn modelId="{8553FA71-86ED-41D3-8D1A-FB9D7E65398D}" type="presOf" srcId="{8535AD89-1EF3-4B3F-814C-6AC55CEAA5BD}" destId="{216D3C3C-45D1-426C-A0E3-7EE57FBFC728}" srcOrd="0" destOrd="0" presId="urn:microsoft.com/office/officeart/2005/8/layout/hierarchy1"/>
    <dgm:cxn modelId="{B82B7E7A-F14E-49EA-8776-1507DA0CD0E4}" srcId="{8535AD89-1EF3-4B3F-814C-6AC55CEAA5BD}" destId="{1BD524B3-8661-44FB-BF84-BBECB23DE217}" srcOrd="0" destOrd="0" parTransId="{62888EBD-0E3C-4ADD-88FB-CCD9AD201452}" sibTransId="{4680E400-6A67-4CDD-80EA-2A04002F9253}"/>
    <dgm:cxn modelId="{3C5619A6-C7CF-45F4-8F92-B4E2CF2376D7}" srcId="{8535AD89-1EF3-4B3F-814C-6AC55CEAA5BD}" destId="{D226B627-4BCF-47A6-9441-CAA61844981C}" srcOrd="1" destOrd="0" parTransId="{252990C0-F7B1-4ECA-B4AB-B134D6858FAC}" sibTransId="{69475E7B-C191-4B04-856B-7A068BC83851}"/>
    <dgm:cxn modelId="{5A190DB5-6D65-44CB-A700-2B2D2A100785}" type="presOf" srcId="{D226B627-4BCF-47A6-9441-CAA61844981C}" destId="{8BA959C2-7FD8-459B-92FC-61E266189AE1}" srcOrd="0" destOrd="0" presId="urn:microsoft.com/office/officeart/2005/8/layout/hierarchy1"/>
    <dgm:cxn modelId="{38E50DCB-60C1-4876-9CBB-2636C418EE8E}" type="presParOf" srcId="{216D3C3C-45D1-426C-A0E3-7EE57FBFC728}" destId="{5DB84B50-3555-45B7-8B9B-0CDE7725E2A4}" srcOrd="0" destOrd="0" presId="urn:microsoft.com/office/officeart/2005/8/layout/hierarchy1"/>
    <dgm:cxn modelId="{1EC90A5A-B8B0-4AA8-9B89-916DD44028A0}" type="presParOf" srcId="{5DB84B50-3555-45B7-8B9B-0CDE7725E2A4}" destId="{4671A094-9BD2-469D-AFDA-22FD55C4BB7E}" srcOrd="0" destOrd="0" presId="urn:microsoft.com/office/officeart/2005/8/layout/hierarchy1"/>
    <dgm:cxn modelId="{82FC4025-129A-496F-9647-FE62B9553DE4}" type="presParOf" srcId="{4671A094-9BD2-469D-AFDA-22FD55C4BB7E}" destId="{B1305E62-DB1A-4836-BE1A-C9C187FCD7BA}" srcOrd="0" destOrd="0" presId="urn:microsoft.com/office/officeart/2005/8/layout/hierarchy1"/>
    <dgm:cxn modelId="{A53D7CE8-3B6A-46AF-AF49-64823E2833FF}" type="presParOf" srcId="{4671A094-9BD2-469D-AFDA-22FD55C4BB7E}" destId="{F3D5B617-45FE-47D1-ACB1-78D54F465796}" srcOrd="1" destOrd="0" presId="urn:microsoft.com/office/officeart/2005/8/layout/hierarchy1"/>
    <dgm:cxn modelId="{0B27DE47-CC54-4189-8AC7-71AACA7D41A3}" type="presParOf" srcId="{5DB84B50-3555-45B7-8B9B-0CDE7725E2A4}" destId="{1523579D-CBD2-44AB-B92B-14895DD209D8}" srcOrd="1" destOrd="0" presId="urn:microsoft.com/office/officeart/2005/8/layout/hierarchy1"/>
    <dgm:cxn modelId="{6E8C2F11-E2A7-4709-AB2C-13E5869C8021}" type="presParOf" srcId="{216D3C3C-45D1-426C-A0E3-7EE57FBFC728}" destId="{BA157079-11BC-475B-A8D8-86D53EC51E6A}" srcOrd="1" destOrd="0" presId="urn:microsoft.com/office/officeart/2005/8/layout/hierarchy1"/>
    <dgm:cxn modelId="{5AEA8B99-ED8C-4D51-BE5C-817CE6563205}" type="presParOf" srcId="{BA157079-11BC-475B-A8D8-86D53EC51E6A}" destId="{E7661018-D453-4AA5-BFFD-9590E024C746}" srcOrd="0" destOrd="0" presId="urn:microsoft.com/office/officeart/2005/8/layout/hierarchy1"/>
    <dgm:cxn modelId="{F04CFEB3-0C7F-43C7-B6EC-5C470DFF82DC}" type="presParOf" srcId="{E7661018-D453-4AA5-BFFD-9590E024C746}" destId="{7C50D46E-608B-43AB-9A4A-8FA637DC5FEB}" srcOrd="0" destOrd="0" presId="urn:microsoft.com/office/officeart/2005/8/layout/hierarchy1"/>
    <dgm:cxn modelId="{64D79C3E-CE7D-46CB-82DA-4362CB397EBA}" type="presParOf" srcId="{E7661018-D453-4AA5-BFFD-9590E024C746}" destId="{8BA959C2-7FD8-459B-92FC-61E266189AE1}" srcOrd="1" destOrd="0" presId="urn:microsoft.com/office/officeart/2005/8/layout/hierarchy1"/>
    <dgm:cxn modelId="{101B2904-7653-4CA2-BD6C-C4D5385C61BD}" type="presParOf" srcId="{BA157079-11BC-475B-A8D8-86D53EC51E6A}" destId="{C9BDA98E-B9C0-4F06-8D6C-C683EA1D003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60B4E78-957D-40E3-BA2F-690D01DF63D4}"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FF24B1B-E59B-4B36-AE72-70D2EF0C50A6}">
      <dgm:prSet/>
      <dgm:spPr/>
      <dgm:t>
        <a:bodyPr/>
        <a:lstStyle/>
        <a:p>
          <a:r>
            <a:rPr lang="en-GB" b="1"/>
            <a:t>Statistical Infrequency</a:t>
          </a:r>
          <a:endParaRPr lang="en-US"/>
        </a:p>
      </dgm:t>
    </dgm:pt>
    <dgm:pt modelId="{935CFE93-3CAE-4D57-BB68-ED73A51738BF}" type="parTrans" cxnId="{8C2A816C-D617-4470-9DE9-C43C7EB4D08A}">
      <dgm:prSet/>
      <dgm:spPr/>
      <dgm:t>
        <a:bodyPr/>
        <a:lstStyle/>
        <a:p>
          <a:endParaRPr lang="en-US"/>
        </a:p>
      </dgm:t>
    </dgm:pt>
    <dgm:pt modelId="{190E0CB6-3BF9-46A8-9281-F93F0C8B58E0}" type="sibTrans" cxnId="{8C2A816C-D617-4470-9DE9-C43C7EB4D08A}">
      <dgm:prSet/>
      <dgm:spPr/>
      <dgm:t>
        <a:bodyPr/>
        <a:lstStyle/>
        <a:p>
          <a:endParaRPr lang="en-US"/>
        </a:p>
      </dgm:t>
    </dgm:pt>
    <dgm:pt modelId="{B65604B6-2313-4820-94B4-ED6F13C3244F}">
      <dgm:prSet/>
      <dgm:spPr/>
      <dgm:t>
        <a:bodyPr/>
        <a:lstStyle/>
        <a:p>
          <a:r>
            <a:rPr lang="en-GB" b="1" dirty="0"/>
            <a:t>Deviation from Social Norms</a:t>
          </a:r>
          <a:endParaRPr lang="en-US" dirty="0"/>
        </a:p>
      </dgm:t>
    </dgm:pt>
    <dgm:pt modelId="{38DE326F-5D01-45EB-9EF1-0A9827C57C51}" type="parTrans" cxnId="{0A9CD566-E280-4896-A23B-4C79473E76AB}">
      <dgm:prSet/>
      <dgm:spPr/>
      <dgm:t>
        <a:bodyPr/>
        <a:lstStyle/>
        <a:p>
          <a:endParaRPr lang="en-US"/>
        </a:p>
      </dgm:t>
    </dgm:pt>
    <dgm:pt modelId="{B10DD7A7-17A0-40A9-AA2D-ECC96C9948FF}" type="sibTrans" cxnId="{0A9CD566-E280-4896-A23B-4C79473E76AB}">
      <dgm:prSet/>
      <dgm:spPr/>
      <dgm:t>
        <a:bodyPr/>
        <a:lstStyle/>
        <a:p>
          <a:endParaRPr lang="en-US"/>
        </a:p>
      </dgm:t>
    </dgm:pt>
    <dgm:pt modelId="{354F2836-EF31-47B1-9228-A3EC41A7AD6D}">
      <dgm:prSet/>
      <dgm:spPr/>
      <dgm:t>
        <a:bodyPr/>
        <a:lstStyle/>
        <a:p>
          <a:r>
            <a:rPr lang="en-GB" b="1"/>
            <a:t>Failure to Function Adequately</a:t>
          </a:r>
          <a:endParaRPr lang="en-US"/>
        </a:p>
      </dgm:t>
    </dgm:pt>
    <dgm:pt modelId="{C5386B72-96D5-49CC-8A94-E3557365021D}" type="parTrans" cxnId="{7B5908F7-D684-4FB2-8D05-9D2F3EF2496F}">
      <dgm:prSet/>
      <dgm:spPr/>
      <dgm:t>
        <a:bodyPr/>
        <a:lstStyle/>
        <a:p>
          <a:endParaRPr lang="en-US"/>
        </a:p>
      </dgm:t>
    </dgm:pt>
    <dgm:pt modelId="{6F781A36-9464-4CB5-BB3C-D0A8A69B56D1}" type="sibTrans" cxnId="{7B5908F7-D684-4FB2-8D05-9D2F3EF2496F}">
      <dgm:prSet/>
      <dgm:spPr/>
      <dgm:t>
        <a:bodyPr/>
        <a:lstStyle/>
        <a:p>
          <a:endParaRPr lang="en-US"/>
        </a:p>
      </dgm:t>
    </dgm:pt>
    <dgm:pt modelId="{C5249222-4335-455A-A586-DEEF1D2FE8C9}">
      <dgm:prSet/>
      <dgm:spPr/>
      <dgm:t>
        <a:bodyPr/>
        <a:lstStyle/>
        <a:p>
          <a:r>
            <a:rPr lang="en-GB" b="1"/>
            <a:t>Deviation from Ideal Mental Health</a:t>
          </a:r>
          <a:endParaRPr lang="en-US"/>
        </a:p>
      </dgm:t>
    </dgm:pt>
    <dgm:pt modelId="{9E381A11-AFE0-4650-A1D2-87E7B2CDBBE1}" type="parTrans" cxnId="{07DDD210-8F19-44FA-86F6-E3C4AB640D99}">
      <dgm:prSet/>
      <dgm:spPr/>
      <dgm:t>
        <a:bodyPr/>
        <a:lstStyle/>
        <a:p>
          <a:endParaRPr lang="en-US"/>
        </a:p>
      </dgm:t>
    </dgm:pt>
    <dgm:pt modelId="{3AFF3BD6-0A28-4D46-8045-9C674D3AB816}" type="sibTrans" cxnId="{07DDD210-8F19-44FA-86F6-E3C4AB640D99}">
      <dgm:prSet/>
      <dgm:spPr/>
      <dgm:t>
        <a:bodyPr/>
        <a:lstStyle/>
        <a:p>
          <a:endParaRPr lang="en-US"/>
        </a:p>
      </dgm:t>
    </dgm:pt>
    <dgm:pt modelId="{68A6D898-5C53-40F4-BE04-4EE696787824}" type="pres">
      <dgm:prSet presAssocID="{560B4E78-957D-40E3-BA2F-690D01DF63D4}" presName="linear" presStyleCnt="0">
        <dgm:presLayoutVars>
          <dgm:animLvl val="lvl"/>
          <dgm:resizeHandles val="exact"/>
        </dgm:presLayoutVars>
      </dgm:prSet>
      <dgm:spPr/>
    </dgm:pt>
    <dgm:pt modelId="{CF5B0C34-3491-4250-B22E-DBBD26379D88}" type="pres">
      <dgm:prSet presAssocID="{3FF24B1B-E59B-4B36-AE72-70D2EF0C50A6}" presName="parentText" presStyleLbl="node1" presStyleIdx="0" presStyleCnt="4">
        <dgm:presLayoutVars>
          <dgm:chMax val="0"/>
          <dgm:bulletEnabled val="1"/>
        </dgm:presLayoutVars>
      </dgm:prSet>
      <dgm:spPr/>
    </dgm:pt>
    <dgm:pt modelId="{D0EDFCDC-5B48-4944-A093-EBDC4FB0C9C0}" type="pres">
      <dgm:prSet presAssocID="{190E0CB6-3BF9-46A8-9281-F93F0C8B58E0}" presName="spacer" presStyleCnt="0"/>
      <dgm:spPr/>
    </dgm:pt>
    <dgm:pt modelId="{AAE9E1EB-8EE5-43C4-AA80-3C8C073B6D62}" type="pres">
      <dgm:prSet presAssocID="{B65604B6-2313-4820-94B4-ED6F13C3244F}" presName="parentText" presStyleLbl="node1" presStyleIdx="1" presStyleCnt="4">
        <dgm:presLayoutVars>
          <dgm:chMax val="0"/>
          <dgm:bulletEnabled val="1"/>
        </dgm:presLayoutVars>
      </dgm:prSet>
      <dgm:spPr/>
    </dgm:pt>
    <dgm:pt modelId="{D2924079-6C25-4577-BEB4-A88AB58943E5}" type="pres">
      <dgm:prSet presAssocID="{B10DD7A7-17A0-40A9-AA2D-ECC96C9948FF}" presName="spacer" presStyleCnt="0"/>
      <dgm:spPr/>
    </dgm:pt>
    <dgm:pt modelId="{70774E13-E72C-4AEC-A6BB-00550C7094F3}" type="pres">
      <dgm:prSet presAssocID="{354F2836-EF31-47B1-9228-A3EC41A7AD6D}" presName="parentText" presStyleLbl="node1" presStyleIdx="2" presStyleCnt="4">
        <dgm:presLayoutVars>
          <dgm:chMax val="0"/>
          <dgm:bulletEnabled val="1"/>
        </dgm:presLayoutVars>
      </dgm:prSet>
      <dgm:spPr/>
    </dgm:pt>
    <dgm:pt modelId="{186BD923-8486-4996-BAAF-158A6CF7C9D6}" type="pres">
      <dgm:prSet presAssocID="{6F781A36-9464-4CB5-BB3C-D0A8A69B56D1}" presName="spacer" presStyleCnt="0"/>
      <dgm:spPr/>
    </dgm:pt>
    <dgm:pt modelId="{C8431661-5813-4A48-8B42-5070C7875AFD}" type="pres">
      <dgm:prSet presAssocID="{C5249222-4335-455A-A586-DEEF1D2FE8C9}" presName="parentText" presStyleLbl="node1" presStyleIdx="3" presStyleCnt="4">
        <dgm:presLayoutVars>
          <dgm:chMax val="0"/>
          <dgm:bulletEnabled val="1"/>
        </dgm:presLayoutVars>
      </dgm:prSet>
      <dgm:spPr/>
    </dgm:pt>
  </dgm:ptLst>
  <dgm:cxnLst>
    <dgm:cxn modelId="{07DDD210-8F19-44FA-86F6-E3C4AB640D99}" srcId="{560B4E78-957D-40E3-BA2F-690D01DF63D4}" destId="{C5249222-4335-455A-A586-DEEF1D2FE8C9}" srcOrd="3" destOrd="0" parTransId="{9E381A11-AFE0-4650-A1D2-87E7B2CDBBE1}" sibTransId="{3AFF3BD6-0A28-4D46-8045-9C674D3AB816}"/>
    <dgm:cxn modelId="{CDF3471C-FDFB-49CE-A72A-97E88A7EC521}" type="presOf" srcId="{C5249222-4335-455A-A586-DEEF1D2FE8C9}" destId="{C8431661-5813-4A48-8B42-5070C7875AFD}" srcOrd="0" destOrd="0" presId="urn:microsoft.com/office/officeart/2005/8/layout/vList2"/>
    <dgm:cxn modelId="{8121373E-1BAE-4F32-8EA6-DA0590EAB064}" type="presOf" srcId="{B65604B6-2313-4820-94B4-ED6F13C3244F}" destId="{AAE9E1EB-8EE5-43C4-AA80-3C8C073B6D62}" srcOrd="0" destOrd="0" presId="urn:microsoft.com/office/officeart/2005/8/layout/vList2"/>
    <dgm:cxn modelId="{0A9CD566-E280-4896-A23B-4C79473E76AB}" srcId="{560B4E78-957D-40E3-BA2F-690D01DF63D4}" destId="{B65604B6-2313-4820-94B4-ED6F13C3244F}" srcOrd="1" destOrd="0" parTransId="{38DE326F-5D01-45EB-9EF1-0A9827C57C51}" sibTransId="{B10DD7A7-17A0-40A9-AA2D-ECC96C9948FF}"/>
    <dgm:cxn modelId="{8C2A816C-D617-4470-9DE9-C43C7EB4D08A}" srcId="{560B4E78-957D-40E3-BA2F-690D01DF63D4}" destId="{3FF24B1B-E59B-4B36-AE72-70D2EF0C50A6}" srcOrd="0" destOrd="0" parTransId="{935CFE93-3CAE-4D57-BB68-ED73A51738BF}" sibTransId="{190E0CB6-3BF9-46A8-9281-F93F0C8B58E0}"/>
    <dgm:cxn modelId="{B5C85F8B-E097-48BA-B835-AFB99526DFAF}" type="presOf" srcId="{3FF24B1B-E59B-4B36-AE72-70D2EF0C50A6}" destId="{CF5B0C34-3491-4250-B22E-DBBD26379D88}" srcOrd="0" destOrd="0" presId="urn:microsoft.com/office/officeart/2005/8/layout/vList2"/>
    <dgm:cxn modelId="{5B3D4ADC-E23E-4CB7-B171-D69B8D046CC0}" type="presOf" srcId="{560B4E78-957D-40E3-BA2F-690D01DF63D4}" destId="{68A6D898-5C53-40F4-BE04-4EE696787824}" srcOrd="0" destOrd="0" presId="urn:microsoft.com/office/officeart/2005/8/layout/vList2"/>
    <dgm:cxn modelId="{EBF4AAF2-7710-48B0-B8C2-D3FD2C56B8CF}" type="presOf" srcId="{354F2836-EF31-47B1-9228-A3EC41A7AD6D}" destId="{70774E13-E72C-4AEC-A6BB-00550C7094F3}" srcOrd="0" destOrd="0" presId="urn:microsoft.com/office/officeart/2005/8/layout/vList2"/>
    <dgm:cxn modelId="{7B5908F7-D684-4FB2-8D05-9D2F3EF2496F}" srcId="{560B4E78-957D-40E3-BA2F-690D01DF63D4}" destId="{354F2836-EF31-47B1-9228-A3EC41A7AD6D}" srcOrd="2" destOrd="0" parTransId="{C5386B72-96D5-49CC-8A94-E3557365021D}" sibTransId="{6F781A36-9464-4CB5-BB3C-D0A8A69B56D1}"/>
    <dgm:cxn modelId="{4351F98E-D47A-4BB9-8FD7-DCB077E646FB}" type="presParOf" srcId="{68A6D898-5C53-40F4-BE04-4EE696787824}" destId="{CF5B0C34-3491-4250-B22E-DBBD26379D88}" srcOrd="0" destOrd="0" presId="urn:microsoft.com/office/officeart/2005/8/layout/vList2"/>
    <dgm:cxn modelId="{BB70339A-F7E1-4140-979F-C29159B928E6}" type="presParOf" srcId="{68A6D898-5C53-40F4-BE04-4EE696787824}" destId="{D0EDFCDC-5B48-4944-A093-EBDC4FB0C9C0}" srcOrd="1" destOrd="0" presId="urn:microsoft.com/office/officeart/2005/8/layout/vList2"/>
    <dgm:cxn modelId="{DCBF1069-5D97-4BC8-8ED5-F0DDACD33231}" type="presParOf" srcId="{68A6D898-5C53-40F4-BE04-4EE696787824}" destId="{AAE9E1EB-8EE5-43C4-AA80-3C8C073B6D62}" srcOrd="2" destOrd="0" presId="urn:microsoft.com/office/officeart/2005/8/layout/vList2"/>
    <dgm:cxn modelId="{EBBF008F-46C4-4D1F-8004-B12167CC33E6}" type="presParOf" srcId="{68A6D898-5C53-40F4-BE04-4EE696787824}" destId="{D2924079-6C25-4577-BEB4-A88AB58943E5}" srcOrd="3" destOrd="0" presId="urn:microsoft.com/office/officeart/2005/8/layout/vList2"/>
    <dgm:cxn modelId="{DEBD00C4-C624-4F7F-9008-3AF57227AE8F}" type="presParOf" srcId="{68A6D898-5C53-40F4-BE04-4EE696787824}" destId="{70774E13-E72C-4AEC-A6BB-00550C7094F3}" srcOrd="4" destOrd="0" presId="urn:microsoft.com/office/officeart/2005/8/layout/vList2"/>
    <dgm:cxn modelId="{1231B62F-C536-427A-AB69-B8F10A31C5F9}" type="presParOf" srcId="{68A6D898-5C53-40F4-BE04-4EE696787824}" destId="{186BD923-8486-4996-BAAF-158A6CF7C9D6}" srcOrd="5" destOrd="0" presId="urn:microsoft.com/office/officeart/2005/8/layout/vList2"/>
    <dgm:cxn modelId="{A83D92FA-55B1-4763-A29B-B602EF07940F}" type="presParOf" srcId="{68A6D898-5C53-40F4-BE04-4EE696787824}" destId="{C8431661-5813-4A48-8B42-5070C7875AF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C94AB90-5C68-46B1-98E7-69EC06DF7EA5}"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C11CE4DF-F8A1-4944-A9D9-0780096AAD5E}">
      <dgm:prSet/>
      <dgm:spPr/>
      <dgm:t>
        <a:bodyPr/>
        <a:lstStyle/>
        <a:p>
          <a:r>
            <a:rPr lang="en-GB" dirty="0"/>
            <a:t>Any relatively usual behaviour or characteristic is considered normal.</a:t>
          </a:r>
          <a:endParaRPr lang="en-US" dirty="0"/>
        </a:p>
      </dgm:t>
    </dgm:pt>
    <dgm:pt modelId="{AB1A4F31-6B7C-4383-BF7B-52906FD4B6EA}" type="parTrans" cxnId="{D4146C84-67AC-4336-81B4-432092543846}">
      <dgm:prSet/>
      <dgm:spPr/>
      <dgm:t>
        <a:bodyPr/>
        <a:lstStyle/>
        <a:p>
          <a:endParaRPr lang="en-US"/>
        </a:p>
      </dgm:t>
    </dgm:pt>
    <dgm:pt modelId="{4E94D5BF-2E3B-43A3-A732-0483176A6711}" type="sibTrans" cxnId="{D4146C84-67AC-4336-81B4-432092543846}">
      <dgm:prSet/>
      <dgm:spPr/>
      <dgm:t>
        <a:bodyPr/>
        <a:lstStyle/>
        <a:p>
          <a:endParaRPr lang="en-US"/>
        </a:p>
      </dgm:t>
    </dgm:pt>
    <dgm:pt modelId="{91EFDA30-9449-465C-8E4A-2A6B86BEFEFC}">
      <dgm:prSet/>
      <dgm:spPr/>
      <dgm:t>
        <a:bodyPr/>
        <a:lstStyle/>
        <a:p>
          <a:r>
            <a:rPr lang="en-GB"/>
            <a:t>Behaviour that is unusual is considered abnormal. </a:t>
          </a:r>
          <a:endParaRPr lang="en-US"/>
        </a:p>
      </dgm:t>
    </dgm:pt>
    <dgm:pt modelId="{A0A36140-A62A-4CBB-B42C-AB6CA4613712}" type="parTrans" cxnId="{5196EF52-5673-404E-864C-4A98247F5520}">
      <dgm:prSet/>
      <dgm:spPr/>
      <dgm:t>
        <a:bodyPr/>
        <a:lstStyle/>
        <a:p>
          <a:endParaRPr lang="en-US"/>
        </a:p>
      </dgm:t>
    </dgm:pt>
    <dgm:pt modelId="{DC43D4F2-2443-436E-876C-4EE8F17F65E6}" type="sibTrans" cxnId="{5196EF52-5673-404E-864C-4A98247F5520}">
      <dgm:prSet/>
      <dgm:spPr/>
      <dgm:t>
        <a:bodyPr/>
        <a:lstStyle/>
        <a:p>
          <a:endParaRPr lang="en-US"/>
        </a:p>
      </dgm:t>
    </dgm:pt>
    <dgm:pt modelId="{F4BD5F72-379E-4700-8A06-B18E305498B9}" type="pres">
      <dgm:prSet presAssocID="{7C94AB90-5C68-46B1-98E7-69EC06DF7EA5}" presName="vert0" presStyleCnt="0">
        <dgm:presLayoutVars>
          <dgm:dir/>
          <dgm:animOne val="branch"/>
          <dgm:animLvl val="lvl"/>
        </dgm:presLayoutVars>
      </dgm:prSet>
      <dgm:spPr/>
    </dgm:pt>
    <dgm:pt modelId="{E81DC30C-8DCB-4A62-9A03-65AAB301EEB2}" type="pres">
      <dgm:prSet presAssocID="{C11CE4DF-F8A1-4944-A9D9-0780096AAD5E}" presName="thickLine" presStyleLbl="alignNode1" presStyleIdx="0" presStyleCnt="2"/>
      <dgm:spPr/>
    </dgm:pt>
    <dgm:pt modelId="{F0881690-E5A2-4BCB-95BA-66B9294B6FBA}" type="pres">
      <dgm:prSet presAssocID="{C11CE4DF-F8A1-4944-A9D9-0780096AAD5E}" presName="horz1" presStyleCnt="0"/>
      <dgm:spPr/>
    </dgm:pt>
    <dgm:pt modelId="{4535BEBC-162C-417F-BE37-FA292A82F595}" type="pres">
      <dgm:prSet presAssocID="{C11CE4DF-F8A1-4944-A9D9-0780096AAD5E}" presName="tx1" presStyleLbl="revTx" presStyleIdx="0" presStyleCnt="2"/>
      <dgm:spPr/>
    </dgm:pt>
    <dgm:pt modelId="{C6062707-40F4-410D-A8B5-F98B6CD3CA35}" type="pres">
      <dgm:prSet presAssocID="{C11CE4DF-F8A1-4944-A9D9-0780096AAD5E}" presName="vert1" presStyleCnt="0"/>
      <dgm:spPr/>
    </dgm:pt>
    <dgm:pt modelId="{7D000344-69B6-4C5A-865C-9BA8CDB74BDB}" type="pres">
      <dgm:prSet presAssocID="{91EFDA30-9449-465C-8E4A-2A6B86BEFEFC}" presName="thickLine" presStyleLbl="alignNode1" presStyleIdx="1" presStyleCnt="2"/>
      <dgm:spPr/>
    </dgm:pt>
    <dgm:pt modelId="{A7AD382D-F0B6-478A-B853-4366D9509665}" type="pres">
      <dgm:prSet presAssocID="{91EFDA30-9449-465C-8E4A-2A6B86BEFEFC}" presName="horz1" presStyleCnt="0"/>
      <dgm:spPr/>
    </dgm:pt>
    <dgm:pt modelId="{AFE15868-5172-4DDE-8D43-935CD5A278AD}" type="pres">
      <dgm:prSet presAssocID="{91EFDA30-9449-465C-8E4A-2A6B86BEFEFC}" presName="tx1" presStyleLbl="revTx" presStyleIdx="1" presStyleCnt="2"/>
      <dgm:spPr/>
    </dgm:pt>
    <dgm:pt modelId="{C7DFC18F-C3C5-4120-92BE-861065F0650A}" type="pres">
      <dgm:prSet presAssocID="{91EFDA30-9449-465C-8E4A-2A6B86BEFEFC}" presName="vert1" presStyleCnt="0"/>
      <dgm:spPr/>
    </dgm:pt>
  </dgm:ptLst>
  <dgm:cxnLst>
    <dgm:cxn modelId="{902DF509-959E-4C3A-A449-FF6C2E8A0879}" type="presOf" srcId="{7C94AB90-5C68-46B1-98E7-69EC06DF7EA5}" destId="{F4BD5F72-379E-4700-8A06-B18E305498B9}" srcOrd="0" destOrd="0" presId="urn:microsoft.com/office/officeart/2008/layout/LinedList"/>
    <dgm:cxn modelId="{5196EF52-5673-404E-864C-4A98247F5520}" srcId="{7C94AB90-5C68-46B1-98E7-69EC06DF7EA5}" destId="{91EFDA30-9449-465C-8E4A-2A6B86BEFEFC}" srcOrd="1" destOrd="0" parTransId="{A0A36140-A62A-4CBB-B42C-AB6CA4613712}" sibTransId="{DC43D4F2-2443-436E-876C-4EE8F17F65E6}"/>
    <dgm:cxn modelId="{D4146C84-67AC-4336-81B4-432092543846}" srcId="{7C94AB90-5C68-46B1-98E7-69EC06DF7EA5}" destId="{C11CE4DF-F8A1-4944-A9D9-0780096AAD5E}" srcOrd="0" destOrd="0" parTransId="{AB1A4F31-6B7C-4383-BF7B-52906FD4B6EA}" sibTransId="{4E94D5BF-2E3B-43A3-A732-0483176A6711}"/>
    <dgm:cxn modelId="{57413C86-E29D-49AE-B30F-17A0752364D7}" type="presOf" srcId="{C11CE4DF-F8A1-4944-A9D9-0780096AAD5E}" destId="{4535BEBC-162C-417F-BE37-FA292A82F595}" srcOrd="0" destOrd="0" presId="urn:microsoft.com/office/officeart/2008/layout/LinedList"/>
    <dgm:cxn modelId="{9FB702BD-773B-434C-AC0E-3629B5E371DC}" type="presOf" srcId="{91EFDA30-9449-465C-8E4A-2A6B86BEFEFC}" destId="{AFE15868-5172-4DDE-8D43-935CD5A278AD}" srcOrd="0" destOrd="0" presId="urn:microsoft.com/office/officeart/2008/layout/LinedList"/>
    <dgm:cxn modelId="{C4D0938D-9766-4195-9CF4-2ED2A33142F3}" type="presParOf" srcId="{F4BD5F72-379E-4700-8A06-B18E305498B9}" destId="{E81DC30C-8DCB-4A62-9A03-65AAB301EEB2}" srcOrd="0" destOrd="0" presId="urn:microsoft.com/office/officeart/2008/layout/LinedList"/>
    <dgm:cxn modelId="{3C5B435D-D60F-4731-97DE-4CA0D7D8861F}" type="presParOf" srcId="{F4BD5F72-379E-4700-8A06-B18E305498B9}" destId="{F0881690-E5A2-4BCB-95BA-66B9294B6FBA}" srcOrd="1" destOrd="0" presId="urn:microsoft.com/office/officeart/2008/layout/LinedList"/>
    <dgm:cxn modelId="{C41E3F33-5BD0-4BCC-BEE3-E6D753E05DBF}" type="presParOf" srcId="{F0881690-E5A2-4BCB-95BA-66B9294B6FBA}" destId="{4535BEBC-162C-417F-BE37-FA292A82F595}" srcOrd="0" destOrd="0" presId="urn:microsoft.com/office/officeart/2008/layout/LinedList"/>
    <dgm:cxn modelId="{F42981D8-6336-413D-A873-0821C2005A21}" type="presParOf" srcId="{F0881690-E5A2-4BCB-95BA-66B9294B6FBA}" destId="{C6062707-40F4-410D-A8B5-F98B6CD3CA35}" srcOrd="1" destOrd="0" presId="urn:microsoft.com/office/officeart/2008/layout/LinedList"/>
    <dgm:cxn modelId="{BA7E7F8A-4EDC-4531-8788-E892913A3D87}" type="presParOf" srcId="{F4BD5F72-379E-4700-8A06-B18E305498B9}" destId="{7D000344-69B6-4C5A-865C-9BA8CDB74BDB}" srcOrd="2" destOrd="0" presId="urn:microsoft.com/office/officeart/2008/layout/LinedList"/>
    <dgm:cxn modelId="{34225480-8D20-4339-83DA-D82BCCC9FEA4}" type="presParOf" srcId="{F4BD5F72-379E-4700-8A06-B18E305498B9}" destId="{A7AD382D-F0B6-478A-B853-4366D9509665}" srcOrd="3" destOrd="0" presId="urn:microsoft.com/office/officeart/2008/layout/LinedList"/>
    <dgm:cxn modelId="{08EDD922-074C-4FD7-8FAD-E25DED4BD8AB}" type="presParOf" srcId="{A7AD382D-F0B6-478A-B853-4366D9509665}" destId="{AFE15868-5172-4DDE-8D43-935CD5A278AD}" srcOrd="0" destOrd="0" presId="urn:microsoft.com/office/officeart/2008/layout/LinedList"/>
    <dgm:cxn modelId="{65452AD5-1D1B-4827-8374-675FD93A498B}" type="presParOf" srcId="{A7AD382D-F0B6-478A-B853-4366D9509665}" destId="{C7DFC18F-C3C5-4120-92BE-861065F0650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5EE3F51-89E4-45E5-AB07-414781F83F4B}"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C082E595-89F2-4C4B-AF05-D18627A131FC}">
      <dgm:prSet/>
      <dgm:spPr/>
      <dgm:t>
        <a:bodyPr/>
        <a:lstStyle/>
        <a:p>
          <a:r>
            <a:rPr lang="en-GB" b="1" dirty="0"/>
            <a:t>Useful </a:t>
          </a:r>
          <a:r>
            <a:rPr lang="en-GB" dirty="0"/>
            <a:t>– it is used in clinical practice as part of formal diagnosis and so can identify people who would benefit from treatment.</a:t>
          </a:r>
          <a:endParaRPr lang="en-US" dirty="0"/>
        </a:p>
      </dgm:t>
    </dgm:pt>
    <dgm:pt modelId="{11576BE5-7FA0-450D-9C81-3A480A9540E5}" type="parTrans" cxnId="{EB1F6831-025B-4655-B9D9-9F57FC5E628B}">
      <dgm:prSet/>
      <dgm:spPr/>
      <dgm:t>
        <a:bodyPr/>
        <a:lstStyle/>
        <a:p>
          <a:endParaRPr lang="en-US"/>
        </a:p>
      </dgm:t>
    </dgm:pt>
    <dgm:pt modelId="{CE54543E-F78D-4A26-8667-4F9E0D962441}" type="sibTrans" cxnId="{EB1F6831-025B-4655-B9D9-9F57FC5E628B}">
      <dgm:prSet/>
      <dgm:spPr/>
      <dgm:t>
        <a:bodyPr/>
        <a:lstStyle/>
        <a:p>
          <a:endParaRPr lang="en-US"/>
        </a:p>
      </dgm:t>
    </dgm:pt>
    <dgm:pt modelId="{1F10EC51-28E9-460E-80DA-0F496D8D050C}">
      <dgm:prSet/>
      <dgm:spPr/>
      <dgm:t>
        <a:bodyPr/>
        <a:lstStyle/>
        <a:p>
          <a:r>
            <a:rPr lang="en-GB"/>
            <a:t>e.g. the Beck Depression Inventory (BDI)</a:t>
          </a:r>
          <a:endParaRPr lang="en-US"/>
        </a:p>
      </dgm:t>
    </dgm:pt>
    <dgm:pt modelId="{39D8FC5D-954C-4765-9E02-0BE556DC50D6}" type="parTrans" cxnId="{2BEC0D33-C1A1-457C-808C-390B7B67ADD1}">
      <dgm:prSet/>
      <dgm:spPr/>
      <dgm:t>
        <a:bodyPr/>
        <a:lstStyle/>
        <a:p>
          <a:endParaRPr lang="en-US"/>
        </a:p>
      </dgm:t>
    </dgm:pt>
    <dgm:pt modelId="{22EAF0C5-32D5-442E-B063-5A6021003D5B}" type="sibTrans" cxnId="{2BEC0D33-C1A1-457C-808C-390B7B67ADD1}">
      <dgm:prSet/>
      <dgm:spPr/>
      <dgm:t>
        <a:bodyPr/>
        <a:lstStyle/>
        <a:p>
          <a:endParaRPr lang="en-US"/>
        </a:p>
      </dgm:t>
    </dgm:pt>
    <dgm:pt modelId="{4D70EE42-A5E8-440F-9038-15739D5816B6}">
      <dgm:prSet/>
      <dgm:spPr/>
      <dgm:t>
        <a:bodyPr/>
        <a:lstStyle/>
        <a:p>
          <a:r>
            <a:rPr lang="en-GB"/>
            <a:t>Only 5% of people will score 30+ and this would indicate that they have severe depression. </a:t>
          </a:r>
          <a:endParaRPr lang="en-US"/>
        </a:p>
      </dgm:t>
    </dgm:pt>
    <dgm:pt modelId="{052B939F-B18B-4DC4-91AB-429D7A48326F}" type="parTrans" cxnId="{9AB54319-AE6A-4E8F-940A-E2A5A7256D12}">
      <dgm:prSet/>
      <dgm:spPr/>
      <dgm:t>
        <a:bodyPr/>
        <a:lstStyle/>
        <a:p>
          <a:endParaRPr lang="en-US"/>
        </a:p>
      </dgm:t>
    </dgm:pt>
    <dgm:pt modelId="{88587630-DC6C-46E4-9782-545E38C00FB2}" type="sibTrans" cxnId="{9AB54319-AE6A-4E8F-940A-E2A5A7256D12}">
      <dgm:prSet/>
      <dgm:spPr/>
      <dgm:t>
        <a:bodyPr/>
        <a:lstStyle/>
        <a:p>
          <a:endParaRPr lang="en-US"/>
        </a:p>
      </dgm:t>
    </dgm:pt>
    <dgm:pt modelId="{28076971-E412-42E5-9C70-8975EE090B3A}" type="pres">
      <dgm:prSet presAssocID="{A5EE3F51-89E4-45E5-AB07-414781F83F4B}" presName="vert0" presStyleCnt="0">
        <dgm:presLayoutVars>
          <dgm:dir/>
          <dgm:animOne val="branch"/>
          <dgm:animLvl val="lvl"/>
        </dgm:presLayoutVars>
      </dgm:prSet>
      <dgm:spPr/>
    </dgm:pt>
    <dgm:pt modelId="{4F8AC307-11DB-41AD-B85E-317C4B017199}" type="pres">
      <dgm:prSet presAssocID="{C082E595-89F2-4C4B-AF05-D18627A131FC}" presName="thickLine" presStyleLbl="alignNode1" presStyleIdx="0" presStyleCnt="3"/>
      <dgm:spPr/>
    </dgm:pt>
    <dgm:pt modelId="{6F44EFB8-90E1-48EB-88F7-8F1A57520913}" type="pres">
      <dgm:prSet presAssocID="{C082E595-89F2-4C4B-AF05-D18627A131FC}" presName="horz1" presStyleCnt="0"/>
      <dgm:spPr/>
    </dgm:pt>
    <dgm:pt modelId="{31606A58-53D0-47D0-8A61-737FD0C20663}" type="pres">
      <dgm:prSet presAssocID="{C082E595-89F2-4C4B-AF05-D18627A131FC}" presName="tx1" presStyleLbl="revTx" presStyleIdx="0" presStyleCnt="3"/>
      <dgm:spPr/>
    </dgm:pt>
    <dgm:pt modelId="{3B9E7258-C5A7-4192-BA22-70EDA9AFF4C0}" type="pres">
      <dgm:prSet presAssocID="{C082E595-89F2-4C4B-AF05-D18627A131FC}" presName="vert1" presStyleCnt="0"/>
      <dgm:spPr/>
    </dgm:pt>
    <dgm:pt modelId="{EF606976-8376-49BF-814A-F133B4AE9E56}" type="pres">
      <dgm:prSet presAssocID="{1F10EC51-28E9-460E-80DA-0F496D8D050C}" presName="thickLine" presStyleLbl="alignNode1" presStyleIdx="1" presStyleCnt="3"/>
      <dgm:spPr/>
    </dgm:pt>
    <dgm:pt modelId="{3EA8C1FD-4122-4E74-AAE0-641E657AC3BF}" type="pres">
      <dgm:prSet presAssocID="{1F10EC51-28E9-460E-80DA-0F496D8D050C}" presName="horz1" presStyleCnt="0"/>
      <dgm:spPr/>
    </dgm:pt>
    <dgm:pt modelId="{1B7A13CF-68F9-466B-A3C0-3F331BAB2D94}" type="pres">
      <dgm:prSet presAssocID="{1F10EC51-28E9-460E-80DA-0F496D8D050C}" presName="tx1" presStyleLbl="revTx" presStyleIdx="1" presStyleCnt="3"/>
      <dgm:spPr/>
    </dgm:pt>
    <dgm:pt modelId="{5B68D0ED-F2BC-4959-AF72-B6B14488A6C4}" type="pres">
      <dgm:prSet presAssocID="{1F10EC51-28E9-460E-80DA-0F496D8D050C}" presName="vert1" presStyleCnt="0"/>
      <dgm:spPr/>
    </dgm:pt>
    <dgm:pt modelId="{5100B2CE-D760-45B4-B5D8-B14F77BC0A5E}" type="pres">
      <dgm:prSet presAssocID="{4D70EE42-A5E8-440F-9038-15739D5816B6}" presName="thickLine" presStyleLbl="alignNode1" presStyleIdx="2" presStyleCnt="3"/>
      <dgm:spPr/>
    </dgm:pt>
    <dgm:pt modelId="{4D4FA411-ED0A-466B-91C1-BDA7C439EECA}" type="pres">
      <dgm:prSet presAssocID="{4D70EE42-A5E8-440F-9038-15739D5816B6}" presName="horz1" presStyleCnt="0"/>
      <dgm:spPr/>
    </dgm:pt>
    <dgm:pt modelId="{C62E864B-6FF0-4B6A-B9A2-7C3C8543D1CB}" type="pres">
      <dgm:prSet presAssocID="{4D70EE42-A5E8-440F-9038-15739D5816B6}" presName="tx1" presStyleLbl="revTx" presStyleIdx="2" presStyleCnt="3"/>
      <dgm:spPr/>
    </dgm:pt>
    <dgm:pt modelId="{30186B2C-C9AB-4BB4-989F-B2E5118BD73C}" type="pres">
      <dgm:prSet presAssocID="{4D70EE42-A5E8-440F-9038-15739D5816B6}" presName="vert1" presStyleCnt="0"/>
      <dgm:spPr/>
    </dgm:pt>
  </dgm:ptLst>
  <dgm:cxnLst>
    <dgm:cxn modelId="{9AB54319-AE6A-4E8F-940A-E2A5A7256D12}" srcId="{A5EE3F51-89E4-45E5-AB07-414781F83F4B}" destId="{4D70EE42-A5E8-440F-9038-15739D5816B6}" srcOrd="2" destOrd="0" parTransId="{052B939F-B18B-4DC4-91AB-429D7A48326F}" sibTransId="{88587630-DC6C-46E4-9782-545E38C00FB2}"/>
    <dgm:cxn modelId="{EB1F6831-025B-4655-B9D9-9F57FC5E628B}" srcId="{A5EE3F51-89E4-45E5-AB07-414781F83F4B}" destId="{C082E595-89F2-4C4B-AF05-D18627A131FC}" srcOrd="0" destOrd="0" parTransId="{11576BE5-7FA0-450D-9C81-3A480A9540E5}" sibTransId="{CE54543E-F78D-4A26-8667-4F9E0D962441}"/>
    <dgm:cxn modelId="{2BEC0D33-C1A1-457C-808C-390B7B67ADD1}" srcId="{A5EE3F51-89E4-45E5-AB07-414781F83F4B}" destId="{1F10EC51-28E9-460E-80DA-0F496D8D050C}" srcOrd="1" destOrd="0" parTransId="{39D8FC5D-954C-4765-9E02-0BE556DC50D6}" sibTransId="{22EAF0C5-32D5-442E-B063-5A6021003D5B}"/>
    <dgm:cxn modelId="{AE21D233-0E44-45C4-8089-7C9FBE37F625}" type="presOf" srcId="{A5EE3F51-89E4-45E5-AB07-414781F83F4B}" destId="{28076971-E412-42E5-9C70-8975EE090B3A}" srcOrd="0" destOrd="0" presId="urn:microsoft.com/office/officeart/2008/layout/LinedList"/>
    <dgm:cxn modelId="{82447490-0A89-42F1-ACEB-F21E5A165A4D}" type="presOf" srcId="{C082E595-89F2-4C4B-AF05-D18627A131FC}" destId="{31606A58-53D0-47D0-8A61-737FD0C20663}" srcOrd="0" destOrd="0" presId="urn:microsoft.com/office/officeart/2008/layout/LinedList"/>
    <dgm:cxn modelId="{841C94B7-AC1A-419F-8E3B-4C39B81B88CB}" type="presOf" srcId="{4D70EE42-A5E8-440F-9038-15739D5816B6}" destId="{C62E864B-6FF0-4B6A-B9A2-7C3C8543D1CB}" srcOrd="0" destOrd="0" presId="urn:microsoft.com/office/officeart/2008/layout/LinedList"/>
    <dgm:cxn modelId="{91F1FFE9-7D23-4C3C-868D-DB094FE79A9F}" type="presOf" srcId="{1F10EC51-28E9-460E-80DA-0F496D8D050C}" destId="{1B7A13CF-68F9-466B-A3C0-3F331BAB2D94}" srcOrd="0" destOrd="0" presId="urn:microsoft.com/office/officeart/2008/layout/LinedList"/>
    <dgm:cxn modelId="{DEBFBE27-D22E-4A5E-89FC-D5DB92D4A4E5}" type="presParOf" srcId="{28076971-E412-42E5-9C70-8975EE090B3A}" destId="{4F8AC307-11DB-41AD-B85E-317C4B017199}" srcOrd="0" destOrd="0" presId="urn:microsoft.com/office/officeart/2008/layout/LinedList"/>
    <dgm:cxn modelId="{95290D7B-0FBF-4140-B306-4731F22DF02D}" type="presParOf" srcId="{28076971-E412-42E5-9C70-8975EE090B3A}" destId="{6F44EFB8-90E1-48EB-88F7-8F1A57520913}" srcOrd="1" destOrd="0" presId="urn:microsoft.com/office/officeart/2008/layout/LinedList"/>
    <dgm:cxn modelId="{C72F0F3A-6EF5-42CB-AB5E-361158C10ED3}" type="presParOf" srcId="{6F44EFB8-90E1-48EB-88F7-8F1A57520913}" destId="{31606A58-53D0-47D0-8A61-737FD0C20663}" srcOrd="0" destOrd="0" presId="urn:microsoft.com/office/officeart/2008/layout/LinedList"/>
    <dgm:cxn modelId="{28419413-E181-4217-8CF3-74E15D0C5F19}" type="presParOf" srcId="{6F44EFB8-90E1-48EB-88F7-8F1A57520913}" destId="{3B9E7258-C5A7-4192-BA22-70EDA9AFF4C0}" srcOrd="1" destOrd="0" presId="urn:microsoft.com/office/officeart/2008/layout/LinedList"/>
    <dgm:cxn modelId="{1B53EFC1-357A-4B07-989A-165D973F59BA}" type="presParOf" srcId="{28076971-E412-42E5-9C70-8975EE090B3A}" destId="{EF606976-8376-49BF-814A-F133B4AE9E56}" srcOrd="2" destOrd="0" presId="urn:microsoft.com/office/officeart/2008/layout/LinedList"/>
    <dgm:cxn modelId="{8763CE32-BB05-48DF-A125-96EA0A19E4B8}" type="presParOf" srcId="{28076971-E412-42E5-9C70-8975EE090B3A}" destId="{3EA8C1FD-4122-4E74-AAE0-641E657AC3BF}" srcOrd="3" destOrd="0" presId="urn:microsoft.com/office/officeart/2008/layout/LinedList"/>
    <dgm:cxn modelId="{43AF5BBB-20E6-462B-8638-D861A0901D4E}" type="presParOf" srcId="{3EA8C1FD-4122-4E74-AAE0-641E657AC3BF}" destId="{1B7A13CF-68F9-466B-A3C0-3F331BAB2D94}" srcOrd="0" destOrd="0" presId="urn:microsoft.com/office/officeart/2008/layout/LinedList"/>
    <dgm:cxn modelId="{4291223F-5E00-4BFA-9ECF-9F8BF89921B9}" type="presParOf" srcId="{3EA8C1FD-4122-4E74-AAE0-641E657AC3BF}" destId="{5B68D0ED-F2BC-4959-AF72-B6B14488A6C4}" srcOrd="1" destOrd="0" presId="urn:microsoft.com/office/officeart/2008/layout/LinedList"/>
    <dgm:cxn modelId="{81DD4F26-41EC-450B-A68F-51ACC5C6F54E}" type="presParOf" srcId="{28076971-E412-42E5-9C70-8975EE090B3A}" destId="{5100B2CE-D760-45B4-B5D8-B14F77BC0A5E}" srcOrd="4" destOrd="0" presId="urn:microsoft.com/office/officeart/2008/layout/LinedList"/>
    <dgm:cxn modelId="{A3D25C0C-7D09-4341-8A44-B7205AEE55A1}" type="presParOf" srcId="{28076971-E412-42E5-9C70-8975EE090B3A}" destId="{4D4FA411-ED0A-466B-91C1-BDA7C439EECA}" srcOrd="5" destOrd="0" presId="urn:microsoft.com/office/officeart/2008/layout/LinedList"/>
    <dgm:cxn modelId="{390E8BCA-FCE8-4E4D-A7BA-3D434F6E8CE9}" type="presParOf" srcId="{4D4FA411-ED0A-466B-91C1-BDA7C439EECA}" destId="{C62E864B-6FF0-4B6A-B9A2-7C3C8543D1CB}" srcOrd="0" destOrd="0" presId="urn:microsoft.com/office/officeart/2008/layout/LinedList"/>
    <dgm:cxn modelId="{E5F6AC35-C476-4E19-8EF5-02593AACD933}" type="presParOf" srcId="{4D4FA411-ED0A-466B-91C1-BDA7C439EECA}" destId="{30186B2C-C9AB-4BB4-989F-B2E5118BD73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5215CAE-A3F3-4F88-9C5E-11D81CA4F39F}"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465FE1D6-3B30-4890-9386-C581CA8D0404}">
      <dgm:prSet/>
      <dgm:spPr/>
      <dgm:t>
        <a:bodyPr/>
        <a:lstStyle/>
        <a:p>
          <a:r>
            <a:rPr lang="en-GB" dirty="0"/>
            <a:t>Read through the ‘Culture bound Syndromes’ on Worksheet 2 </a:t>
          </a:r>
          <a:endParaRPr lang="en-US" dirty="0"/>
        </a:p>
      </dgm:t>
    </dgm:pt>
    <dgm:pt modelId="{FF27140B-3654-424A-B435-5E09A955C4C2}" type="parTrans" cxnId="{E6BAEA4E-0249-443B-A9AA-E60575F343AE}">
      <dgm:prSet/>
      <dgm:spPr/>
      <dgm:t>
        <a:bodyPr/>
        <a:lstStyle/>
        <a:p>
          <a:endParaRPr lang="en-US"/>
        </a:p>
      </dgm:t>
    </dgm:pt>
    <dgm:pt modelId="{08030721-6AF3-456F-A6D0-585DE3168654}" type="sibTrans" cxnId="{E6BAEA4E-0249-443B-A9AA-E60575F343AE}">
      <dgm:prSet/>
      <dgm:spPr/>
      <dgm:t>
        <a:bodyPr/>
        <a:lstStyle/>
        <a:p>
          <a:endParaRPr lang="en-US"/>
        </a:p>
      </dgm:t>
    </dgm:pt>
    <dgm:pt modelId="{534DE162-CB41-482D-BDBA-316FD4F38457}">
      <dgm:prSet/>
      <dgm:spPr/>
      <dgm:t>
        <a:bodyPr/>
        <a:lstStyle/>
        <a:p>
          <a:r>
            <a:rPr lang="en-GB" dirty="0"/>
            <a:t>What do these tell us about the influence of culture on the diagnosis of mental health disorders? </a:t>
          </a:r>
          <a:endParaRPr lang="en-US" dirty="0"/>
        </a:p>
      </dgm:t>
    </dgm:pt>
    <dgm:pt modelId="{2FA949C5-C4E1-48EA-9B84-F03E796DBC9A}" type="parTrans" cxnId="{80D19FAD-8B22-489F-B265-79454B4EE48E}">
      <dgm:prSet/>
      <dgm:spPr/>
      <dgm:t>
        <a:bodyPr/>
        <a:lstStyle/>
        <a:p>
          <a:endParaRPr lang="en-US"/>
        </a:p>
      </dgm:t>
    </dgm:pt>
    <dgm:pt modelId="{5E831FC6-1F94-42E2-88F2-109AD253C4B7}" type="sibTrans" cxnId="{80D19FAD-8B22-489F-B265-79454B4EE48E}">
      <dgm:prSet/>
      <dgm:spPr/>
      <dgm:t>
        <a:bodyPr/>
        <a:lstStyle/>
        <a:p>
          <a:endParaRPr lang="en-US"/>
        </a:p>
      </dgm:t>
    </dgm:pt>
    <dgm:pt modelId="{FE11C04B-F1FB-4989-A056-30AC8D42C13C}" type="pres">
      <dgm:prSet presAssocID="{85215CAE-A3F3-4F88-9C5E-11D81CA4F39F}" presName="hierChild1" presStyleCnt="0">
        <dgm:presLayoutVars>
          <dgm:chPref val="1"/>
          <dgm:dir/>
          <dgm:animOne val="branch"/>
          <dgm:animLvl val="lvl"/>
          <dgm:resizeHandles/>
        </dgm:presLayoutVars>
      </dgm:prSet>
      <dgm:spPr/>
    </dgm:pt>
    <dgm:pt modelId="{79584BA6-3057-499F-8C71-942F4A934349}" type="pres">
      <dgm:prSet presAssocID="{465FE1D6-3B30-4890-9386-C581CA8D0404}" presName="hierRoot1" presStyleCnt="0"/>
      <dgm:spPr/>
    </dgm:pt>
    <dgm:pt modelId="{CC43A3F5-1EC2-4761-9F28-953DF675CE5B}" type="pres">
      <dgm:prSet presAssocID="{465FE1D6-3B30-4890-9386-C581CA8D0404}" presName="composite" presStyleCnt="0"/>
      <dgm:spPr/>
    </dgm:pt>
    <dgm:pt modelId="{0B8F9418-4A2D-48D9-B4BF-C65579D12C7A}" type="pres">
      <dgm:prSet presAssocID="{465FE1D6-3B30-4890-9386-C581CA8D0404}" presName="background" presStyleLbl="node0" presStyleIdx="0" presStyleCnt="2"/>
      <dgm:spPr/>
    </dgm:pt>
    <dgm:pt modelId="{5FC2E187-92D1-41FA-B4CA-6AD7E9B7AF85}" type="pres">
      <dgm:prSet presAssocID="{465FE1D6-3B30-4890-9386-C581CA8D0404}" presName="text" presStyleLbl="fgAcc0" presStyleIdx="0" presStyleCnt="2">
        <dgm:presLayoutVars>
          <dgm:chPref val="3"/>
        </dgm:presLayoutVars>
      </dgm:prSet>
      <dgm:spPr/>
    </dgm:pt>
    <dgm:pt modelId="{4AD66D5C-F0FA-44C2-8ACD-A993E446E923}" type="pres">
      <dgm:prSet presAssocID="{465FE1D6-3B30-4890-9386-C581CA8D0404}" presName="hierChild2" presStyleCnt="0"/>
      <dgm:spPr/>
    </dgm:pt>
    <dgm:pt modelId="{0DF9B205-B270-481E-852B-5A07C3E39EF2}" type="pres">
      <dgm:prSet presAssocID="{534DE162-CB41-482D-BDBA-316FD4F38457}" presName="hierRoot1" presStyleCnt="0"/>
      <dgm:spPr/>
    </dgm:pt>
    <dgm:pt modelId="{524BBC6A-8823-42DB-8D7D-55617CD46953}" type="pres">
      <dgm:prSet presAssocID="{534DE162-CB41-482D-BDBA-316FD4F38457}" presName="composite" presStyleCnt="0"/>
      <dgm:spPr/>
    </dgm:pt>
    <dgm:pt modelId="{C4B7113B-EDBA-4B1E-B41D-9BA7B01B59AE}" type="pres">
      <dgm:prSet presAssocID="{534DE162-CB41-482D-BDBA-316FD4F38457}" presName="background" presStyleLbl="node0" presStyleIdx="1" presStyleCnt="2"/>
      <dgm:spPr/>
    </dgm:pt>
    <dgm:pt modelId="{EDC53605-188D-4A28-AFB0-E8EB9DF04461}" type="pres">
      <dgm:prSet presAssocID="{534DE162-CB41-482D-BDBA-316FD4F38457}" presName="text" presStyleLbl="fgAcc0" presStyleIdx="1" presStyleCnt="2">
        <dgm:presLayoutVars>
          <dgm:chPref val="3"/>
        </dgm:presLayoutVars>
      </dgm:prSet>
      <dgm:spPr/>
    </dgm:pt>
    <dgm:pt modelId="{DD99CC36-4A06-4817-BDBF-7F5BD968EAF6}" type="pres">
      <dgm:prSet presAssocID="{534DE162-CB41-482D-BDBA-316FD4F38457}" presName="hierChild2" presStyleCnt="0"/>
      <dgm:spPr/>
    </dgm:pt>
  </dgm:ptLst>
  <dgm:cxnLst>
    <dgm:cxn modelId="{E6BAEA4E-0249-443B-A9AA-E60575F343AE}" srcId="{85215CAE-A3F3-4F88-9C5E-11D81CA4F39F}" destId="{465FE1D6-3B30-4890-9386-C581CA8D0404}" srcOrd="0" destOrd="0" parTransId="{FF27140B-3654-424A-B435-5E09A955C4C2}" sibTransId="{08030721-6AF3-456F-A6D0-585DE3168654}"/>
    <dgm:cxn modelId="{6877A077-607D-4C5B-A5D9-AD486802EFD8}" type="presOf" srcId="{85215CAE-A3F3-4F88-9C5E-11D81CA4F39F}" destId="{FE11C04B-F1FB-4989-A056-30AC8D42C13C}" srcOrd="0" destOrd="0" presId="urn:microsoft.com/office/officeart/2005/8/layout/hierarchy1"/>
    <dgm:cxn modelId="{66CE8A7E-8A5D-46B3-ADB7-50443521AA17}" type="presOf" srcId="{534DE162-CB41-482D-BDBA-316FD4F38457}" destId="{EDC53605-188D-4A28-AFB0-E8EB9DF04461}" srcOrd="0" destOrd="0" presId="urn:microsoft.com/office/officeart/2005/8/layout/hierarchy1"/>
    <dgm:cxn modelId="{80D19FAD-8B22-489F-B265-79454B4EE48E}" srcId="{85215CAE-A3F3-4F88-9C5E-11D81CA4F39F}" destId="{534DE162-CB41-482D-BDBA-316FD4F38457}" srcOrd="1" destOrd="0" parTransId="{2FA949C5-C4E1-48EA-9B84-F03E796DBC9A}" sibTransId="{5E831FC6-1F94-42E2-88F2-109AD253C4B7}"/>
    <dgm:cxn modelId="{B6EC62B7-D128-4C02-9228-E7B4457E9C23}" type="presOf" srcId="{465FE1D6-3B30-4890-9386-C581CA8D0404}" destId="{5FC2E187-92D1-41FA-B4CA-6AD7E9B7AF85}" srcOrd="0" destOrd="0" presId="urn:microsoft.com/office/officeart/2005/8/layout/hierarchy1"/>
    <dgm:cxn modelId="{BAE59FA7-E82D-43A4-9BBC-EFEEFB33B338}" type="presParOf" srcId="{FE11C04B-F1FB-4989-A056-30AC8D42C13C}" destId="{79584BA6-3057-499F-8C71-942F4A934349}" srcOrd="0" destOrd="0" presId="urn:microsoft.com/office/officeart/2005/8/layout/hierarchy1"/>
    <dgm:cxn modelId="{2583A5D0-9B9B-4D68-A327-8441255FE531}" type="presParOf" srcId="{79584BA6-3057-499F-8C71-942F4A934349}" destId="{CC43A3F5-1EC2-4761-9F28-953DF675CE5B}" srcOrd="0" destOrd="0" presId="urn:microsoft.com/office/officeart/2005/8/layout/hierarchy1"/>
    <dgm:cxn modelId="{481A53E1-7888-4F2E-9263-C70AEE0D7A0C}" type="presParOf" srcId="{CC43A3F5-1EC2-4761-9F28-953DF675CE5B}" destId="{0B8F9418-4A2D-48D9-B4BF-C65579D12C7A}" srcOrd="0" destOrd="0" presId="urn:microsoft.com/office/officeart/2005/8/layout/hierarchy1"/>
    <dgm:cxn modelId="{56CFD809-F242-49BA-805F-83DA137B74A8}" type="presParOf" srcId="{CC43A3F5-1EC2-4761-9F28-953DF675CE5B}" destId="{5FC2E187-92D1-41FA-B4CA-6AD7E9B7AF85}" srcOrd="1" destOrd="0" presId="urn:microsoft.com/office/officeart/2005/8/layout/hierarchy1"/>
    <dgm:cxn modelId="{57BD3B11-B736-449F-99E3-731948A6366F}" type="presParOf" srcId="{79584BA6-3057-499F-8C71-942F4A934349}" destId="{4AD66D5C-F0FA-44C2-8ACD-A993E446E923}" srcOrd="1" destOrd="0" presId="urn:microsoft.com/office/officeart/2005/8/layout/hierarchy1"/>
    <dgm:cxn modelId="{244AE29B-03C7-409E-8DA8-A0B8EDD3E59B}" type="presParOf" srcId="{FE11C04B-F1FB-4989-A056-30AC8D42C13C}" destId="{0DF9B205-B270-481E-852B-5A07C3E39EF2}" srcOrd="1" destOrd="0" presId="urn:microsoft.com/office/officeart/2005/8/layout/hierarchy1"/>
    <dgm:cxn modelId="{517FB1A5-57A0-4283-8E81-816FDD47C4A1}" type="presParOf" srcId="{0DF9B205-B270-481E-852B-5A07C3E39EF2}" destId="{524BBC6A-8823-42DB-8D7D-55617CD46953}" srcOrd="0" destOrd="0" presId="urn:microsoft.com/office/officeart/2005/8/layout/hierarchy1"/>
    <dgm:cxn modelId="{C533A444-3FED-436F-8410-19A02D27A747}" type="presParOf" srcId="{524BBC6A-8823-42DB-8D7D-55617CD46953}" destId="{C4B7113B-EDBA-4B1E-B41D-9BA7B01B59AE}" srcOrd="0" destOrd="0" presId="urn:microsoft.com/office/officeart/2005/8/layout/hierarchy1"/>
    <dgm:cxn modelId="{DC8851C0-E4EA-46BC-A2D9-B57CFDA32C23}" type="presParOf" srcId="{524BBC6A-8823-42DB-8D7D-55617CD46953}" destId="{EDC53605-188D-4A28-AFB0-E8EB9DF04461}" srcOrd="1" destOrd="0" presId="urn:microsoft.com/office/officeart/2005/8/layout/hierarchy1"/>
    <dgm:cxn modelId="{29AD3735-C1B8-4D96-BFE4-406BE94BB4F1}" type="presParOf" srcId="{0DF9B205-B270-481E-852B-5A07C3E39EF2}" destId="{DD99CC36-4A06-4817-BDBF-7F5BD968EAF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C27D532-25CD-45F3-8887-FCBF95F8AAC9}"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2C00A1CB-A86E-4926-A345-502B579BB548}">
      <dgm:prSet/>
      <dgm:spPr/>
      <dgm:t>
        <a:bodyPr/>
        <a:lstStyle/>
        <a:p>
          <a:r>
            <a:rPr lang="en-GB"/>
            <a:t>A person’s behaviour may need to be labelled as ‘abnormal’ at the point when they can no longer cope with the demands of everyday life. </a:t>
          </a:r>
          <a:endParaRPr lang="en-US"/>
        </a:p>
      </dgm:t>
    </dgm:pt>
    <dgm:pt modelId="{6B1F67C8-1F67-43C8-9055-976D04D8C937}" type="parTrans" cxnId="{F821D593-E014-4D82-87E4-581DBE36D2AA}">
      <dgm:prSet/>
      <dgm:spPr/>
      <dgm:t>
        <a:bodyPr/>
        <a:lstStyle/>
        <a:p>
          <a:endParaRPr lang="en-US"/>
        </a:p>
      </dgm:t>
    </dgm:pt>
    <dgm:pt modelId="{B6A48800-BE1E-409A-80A2-C681FEA23421}" type="sibTrans" cxnId="{F821D593-E014-4D82-87E4-581DBE36D2AA}">
      <dgm:prSet/>
      <dgm:spPr/>
      <dgm:t>
        <a:bodyPr/>
        <a:lstStyle/>
        <a:p>
          <a:endParaRPr lang="en-US"/>
        </a:p>
      </dgm:t>
    </dgm:pt>
    <dgm:pt modelId="{A0335C73-F097-44E2-B289-2E2E34131F1F}">
      <dgm:prSet/>
      <dgm:spPr/>
      <dgm:t>
        <a:bodyPr/>
        <a:lstStyle/>
        <a:p>
          <a:r>
            <a:rPr lang="en-GB"/>
            <a:t>When they are unable to maintain basic standards of nutritional hygiene, cannot hold down a job or maintain relationships with people around them. </a:t>
          </a:r>
          <a:endParaRPr lang="en-US"/>
        </a:p>
      </dgm:t>
    </dgm:pt>
    <dgm:pt modelId="{32575B9C-2C66-482C-ACEA-655F330B141B}" type="parTrans" cxnId="{53E34AE6-EA76-4FE2-824B-891AA41A2393}">
      <dgm:prSet/>
      <dgm:spPr/>
      <dgm:t>
        <a:bodyPr/>
        <a:lstStyle/>
        <a:p>
          <a:endParaRPr lang="en-US"/>
        </a:p>
      </dgm:t>
    </dgm:pt>
    <dgm:pt modelId="{CFC651B6-E21E-4756-8231-467907FDB8D2}" type="sibTrans" cxnId="{53E34AE6-EA76-4FE2-824B-891AA41A2393}">
      <dgm:prSet/>
      <dgm:spPr/>
      <dgm:t>
        <a:bodyPr/>
        <a:lstStyle/>
        <a:p>
          <a:endParaRPr lang="en-US"/>
        </a:p>
      </dgm:t>
    </dgm:pt>
    <dgm:pt modelId="{2474BC96-2BB0-4DB8-AAFB-58E439A8A1CF}" type="pres">
      <dgm:prSet presAssocID="{5C27D532-25CD-45F3-8887-FCBF95F8AAC9}" presName="vert0" presStyleCnt="0">
        <dgm:presLayoutVars>
          <dgm:dir/>
          <dgm:animOne val="branch"/>
          <dgm:animLvl val="lvl"/>
        </dgm:presLayoutVars>
      </dgm:prSet>
      <dgm:spPr/>
    </dgm:pt>
    <dgm:pt modelId="{EB619198-8DD9-4D8C-BF42-E566D90BED70}" type="pres">
      <dgm:prSet presAssocID="{2C00A1CB-A86E-4926-A345-502B579BB548}" presName="thickLine" presStyleLbl="alignNode1" presStyleIdx="0" presStyleCnt="2"/>
      <dgm:spPr/>
    </dgm:pt>
    <dgm:pt modelId="{67447883-612F-40A8-ADC3-3B4E133AAE44}" type="pres">
      <dgm:prSet presAssocID="{2C00A1CB-A86E-4926-A345-502B579BB548}" presName="horz1" presStyleCnt="0"/>
      <dgm:spPr/>
    </dgm:pt>
    <dgm:pt modelId="{B6A28D36-2B5D-4593-A5E7-2F1626062262}" type="pres">
      <dgm:prSet presAssocID="{2C00A1CB-A86E-4926-A345-502B579BB548}" presName="tx1" presStyleLbl="revTx" presStyleIdx="0" presStyleCnt="2"/>
      <dgm:spPr/>
    </dgm:pt>
    <dgm:pt modelId="{3792B02B-CA30-44E8-B2B0-0262D1E6A5BA}" type="pres">
      <dgm:prSet presAssocID="{2C00A1CB-A86E-4926-A345-502B579BB548}" presName="vert1" presStyleCnt="0"/>
      <dgm:spPr/>
    </dgm:pt>
    <dgm:pt modelId="{561A92D2-84A9-4677-868E-5C21B7F35FD8}" type="pres">
      <dgm:prSet presAssocID="{A0335C73-F097-44E2-B289-2E2E34131F1F}" presName="thickLine" presStyleLbl="alignNode1" presStyleIdx="1" presStyleCnt="2"/>
      <dgm:spPr/>
    </dgm:pt>
    <dgm:pt modelId="{9F6B8C87-90B0-4D2E-8545-D7467730ABE5}" type="pres">
      <dgm:prSet presAssocID="{A0335C73-F097-44E2-B289-2E2E34131F1F}" presName="horz1" presStyleCnt="0"/>
      <dgm:spPr/>
    </dgm:pt>
    <dgm:pt modelId="{D9BE28D5-B9C9-4A7B-9273-195BC5768AE0}" type="pres">
      <dgm:prSet presAssocID="{A0335C73-F097-44E2-B289-2E2E34131F1F}" presName="tx1" presStyleLbl="revTx" presStyleIdx="1" presStyleCnt="2"/>
      <dgm:spPr/>
    </dgm:pt>
    <dgm:pt modelId="{DEB2A188-C368-4D38-9238-94DF209BC704}" type="pres">
      <dgm:prSet presAssocID="{A0335C73-F097-44E2-B289-2E2E34131F1F}" presName="vert1" presStyleCnt="0"/>
      <dgm:spPr/>
    </dgm:pt>
  </dgm:ptLst>
  <dgm:cxnLst>
    <dgm:cxn modelId="{671E171E-5617-449D-81A2-BCA4447A0EC3}" type="presOf" srcId="{A0335C73-F097-44E2-B289-2E2E34131F1F}" destId="{D9BE28D5-B9C9-4A7B-9273-195BC5768AE0}" srcOrd="0" destOrd="0" presId="urn:microsoft.com/office/officeart/2008/layout/LinedList"/>
    <dgm:cxn modelId="{C1778872-F970-490A-BFF2-250BA544BB07}" type="presOf" srcId="{2C00A1CB-A86E-4926-A345-502B579BB548}" destId="{B6A28D36-2B5D-4593-A5E7-2F1626062262}" srcOrd="0" destOrd="0" presId="urn:microsoft.com/office/officeart/2008/layout/LinedList"/>
    <dgm:cxn modelId="{F821D593-E014-4D82-87E4-581DBE36D2AA}" srcId="{5C27D532-25CD-45F3-8887-FCBF95F8AAC9}" destId="{2C00A1CB-A86E-4926-A345-502B579BB548}" srcOrd="0" destOrd="0" parTransId="{6B1F67C8-1F67-43C8-9055-976D04D8C937}" sibTransId="{B6A48800-BE1E-409A-80A2-C681FEA23421}"/>
    <dgm:cxn modelId="{F34C56A4-0BAA-4EE8-A962-023FC1E87F06}" type="presOf" srcId="{5C27D532-25CD-45F3-8887-FCBF95F8AAC9}" destId="{2474BC96-2BB0-4DB8-AAFB-58E439A8A1CF}" srcOrd="0" destOrd="0" presId="urn:microsoft.com/office/officeart/2008/layout/LinedList"/>
    <dgm:cxn modelId="{53E34AE6-EA76-4FE2-824B-891AA41A2393}" srcId="{5C27D532-25CD-45F3-8887-FCBF95F8AAC9}" destId="{A0335C73-F097-44E2-B289-2E2E34131F1F}" srcOrd="1" destOrd="0" parTransId="{32575B9C-2C66-482C-ACEA-655F330B141B}" sibTransId="{CFC651B6-E21E-4756-8231-467907FDB8D2}"/>
    <dgm:cxn modelId="{BEAC36B1-D96D-41C4-892C-A7E1E0D12E06}" type="presParOf" srcId="{2474BC96-2BB0-4DB8-AAFB-58E439A8A1CF}" destId="{EB619198-8DD9-4D8C-BF42-E566D90BED70}" srcOrd="0" destOrd="0" presId="urn:microsoft.com/office/officeart/2008/layout/LinedList"/>
    <dgm:cxn modelId="{35D458C3-CE1E-4A12-B69E-8727D3E79879}" type="presParOf" srcId="{2474BC96-2BB0-4DB8-AAFB-58E439A8A1CF}" destId="{67447883-612F-40A8-ADC3-3B4E133AAE44}" srcOrd="1" destOrd="0" presId="urn:microsoft.com/office/officeart/2008/layout/LinedList"/>
    <dgm:cxn modelId="{55C34274-2732-426D-B6CB-02D3B0D9653C}" type="presParOf" srcId="{67447883-612F-40A8-ADC3-3B4E133AAE44}" destId="{B6A28D36-2B5D-4593-A5E7-2F1626062262}" srcOrd="0" destOrd="0" presId="urn:microsoft.com/office/officeart/2008/layout/LinedList"/>
    <dgm:cxn modelId="{A013481A-47B5-4954-9156-08418D5005FE}" type="presParOf" srcId="{67447883-612F-40A8-ADC3-3B4E133AAE44}" destId="{3792B02B-CA30-44E8-B2B0-0262D1E6A5BA}" srcOrd="1" destOrd="0" presId="urn:microsoft.com/office/officeart/2008/layout/LinedList"/>
    <dgm:cxn modelId="{00833C8A-AADC-439C-977A-2A3C49AAA00C}" type="presParOf" srcId="{2474BC96-2BB0-4DB8-AAFB-58E439A8A1CF}" destId="{561A92D2-84A9-4677-868E-5C21B7F35FD8}" srcOrd="2" destOrd="0" presId="urn:microsoft.com/office/officeart/2008/layout/LinedList"/>
    <dgm:cxn modelId="{7E97B45E-4C19-4A40-A5B5-98220A4B6851}" type="presParOf" srcId="{2474BC96-2BB0-4DB8-AAFB-58E439A8A1CF}" destId="{9F6B8C87-90B0-4D2E-8545-D7467730ABE5}" srcOrd="3" destOrd="0" presId="urn:microsoft.com/office/officeart/2008/layout/LinedList"/>
    <dgm:cxn modelId="{1C229D69-B1CF-4A66-B302-BDDD67322177}" type="presParOf" srcId="{9F6B8C87-90B0-4D2E-8545-D7467730ABE5}" destId="{D9BE28D5-B9C9-4A7B-9273-195BC5768AE0}" srcOrd="0" destOrd="0" presId="urn:microsoft.com/office/officeart/2008/layout/LinedList"/>
    <dgm:cxn modelId="{9C0A7106-42C9-4D7D-BAF9-82D36F4764E6}" type="presParOf" srcId="{9F6B8C87-90B0-4D2E-8545-D7467730ABE5}" destId="{DEB2A188-C368-4D38-9238-94DF209BC70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B303902-89A7-489D-8427-AF0C1A507F0F}"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86827260-AA33-4186-A37A-3B2B8C4DD372}">
      <dgm:prSet/>
      <dgm:spPr/>
      <dgm:t>
        <a:bodyPr/>
        <a:lstStyle/>
        <a:p>
          <a:r>
            <a:rPr lang="en-GB"/>
            <a:t>Some additional signs that can be used to determine when someone is not coping, including:</a:t>
          </a:r>
          <a:endParaRPr lang="en-US"/>
        </a:p>
      </dgm:t>
    </dgm:pt>
    <dgm:pt modelId="{2C45BBBE-BA8A-4341-8AC7-69A40A2585F8}" type="parTrans" cxnId="{2E0CC1EF-FA9C-4783-B1C2-B05429F8C2FB}">
      <dgm:prSet/>
      <dgm:spPr/>
      <dgm:t>
        <a:bodyPr/>
        <a:lstStyle/>
        <a:p>
          <a:endParaRPr lang="en-US"/>
        </a:p>
      </dgm:t>
    </dgm:pt>
    <dgm:pt modelId="{0786CA76-F6D1-4632-9D6F-E0A03A3BD2F0}" type="sibTrans" cxnId="{2E0CC1EF-FA9C-4783-B1C2-B05429F8C2FB}">
      <dgm:prSet/>
      <dgm:spPr/>
      <dgm:t>
        <a:bodyPr/>
        <a:lstStyle/>
        <a:p>
          <a:endParaRPr lang="en-US"/>
        </a:p>
      </dgm:t>
    </dgm:pt>
    <dgm:pt modelId="{D2671806-F1EB-472E-B38C-8FA8EE9AA6D4}">
      <dgm:prSet/>
      <dgm:spPr/>
      <dgm:t>
        <a:bodyPr/>
        <a:lstStyle/>
        <a:p>
          <a:r>
            <a:rPr lang="en-GB"/>
            <a:t>When a person no longer conforms to standard interpersonal rules, for example respecting personal space. </a:t>
          </a:r>
          <a:endParaRPr lang="en-US"/>
        </a:p>
      </dgm:t>
    </dgm:pt>
    <dgm:pt modelId="{CFD14663-46F1-4AB3-8948-67EDA973054F}" type="parTrans" cxnId="{951B6FC4-717D-4E8B-BAE7-12B2E920690E}">
      <dgm:prSet/>
      <dgm:spPr/>
      <dgm:t>
        <a:bodyPr/>
        <a:lstStyle/>
        <a:p>
          <a:endParaRPr lang="en-US"/>
        </a:p>
      </dgm:t>
    </dgm:pt>
    <dgm:pt modelId="{EC6AD501-608E-4F36-8C0A-BBC71A8DE099}" type="sibTrans" cxnId="{951B6FC4-717D-4E8B-BAE7-12B2E920690E}">
      <dgm:prSet/>
      <dgm:spPr/>
      <dgm:t>
        <a:bodyPr/>
        <a:lstStyle/>
        <a:p>
          <a:endParaRPr lang="en-US"/>
        </a:p>
      </dgm:t>
    </dgm:pt>
    <dgm:pt modelId="{A6DB6F30-BEFF-43A2-9FEE-B2349BB1B8CF}">
      <dgm:prSet/>
      <dgm:spPr/>
      <dgm:t>
        <a:bodyPr/>
        <a:lstStyle/>
        <a:p>
          <a:r>
            <a:rPr lang="en-GB"/>
            <a:t>When a person experiences severe personal distress. </a:t>
          </a:r>
          <a:endParaRPr lang="en-US"/>
        </a:p>
      </dgm:t>
    </dgm:pt>
    <dgm:pt modelId="{38D6B1E9-2DCD-47F0-B279-280748966C5F}" type="parTrans" cxnId="{8003977D-6050-4B5B-A925-290F3ECD5CBD}">
      <dgm:prSet/>
      <dgm:spPr/>
      <dgm:t>
        <a:bodyPr/>
        <a:lstStyle/>
        <a:p>
          <a:endParaRPr lang="en-US"/>
        </a:p>
      </dgm:t>
    </dgm:pt>
    <dgm:pt modelId="{A0CB6760-125C-421D-97BB-D2FBBF185EBB}" type="sibTrans" cxnId="{8003977D-6050-4B5B-A925-290F3ECD5CBD}">
      <dgm:prSet/>
      <dgm:spPr/>
      <dgm:t>
        <a:bodyPr/>
        <a:lstStyle/>
        <a:p>
          <a:endParaRPr lang="en-US"/>
        </a:p>
      </dgm:t>
    </dgm:pt>
    <dgm:pt modelId="{795589BE-200A-43E2-BD8C-795F91A57503}">
      <dgm:prSet/>
      <dgm:spPr/>
      <dgm:t>
        <a:bodyPr/>
        <a:lstStyle/>
        <a:p>
          <a:r>
            <a:rPr lang="en-GB"/>
            <a:t>When a person’s behaviour becomes irrational or dangerous to themselves or others. </a:t>
          </a:r>
          <a:endParaRPr lang="en-US"/>
        </a:p>
      </dgm:t>
    </dgm:pt>
    <dgm:pt modelId="{5B008E24-B3D6-4154-BFA3-E1100207AF9D}" type="parTrans" cxnId="{2E96F5AB-E640-4088-99D4-5C7407ED9EA9}">
      <dgm:prSet/>
      <dgm:spPr/>
      <dgm:t>
        <a:bodyPr/>
        <a:lstStyle/>
        <a:p>
          <a:endParaRPr lang="en-US"/>
        </a:p>
      </dgm:t>
    </dgm:pt>
    <dgm:pt modelId="{6EB346C6-A8DB-426C-A06F-165B811A3258}" type="sibTrans" cxnId="{2E96F5AB-E640-4088-99D4-5C7407ED9EA9}">
      <dgm:prSet/>
      <dgm:spPr/>
      <dgm:t>
        <a:bodyPr/>
        <a:lstStyle/>
        <a:p>
          <a:endParaRPr lang="en-US"/>
        </a:p>
      </dgm:t>
    </dgm:pt>
    <dgm:pt modelId="{D2AE1002-1A92-485B-BB6B-9EECE5B2E33C}" type="pres">
      <dgm:prSet presAssocID="{1B303902-89A7-489D-8427-AF0C1A507F0F}" presName="vert0" presStyleCnt="0">
        <dgm:presLayoutVars>
          <dgm:dir/>
          <dgm:animOne val="branch"/>
          <dgm:animLvl val="lvl"/>
        </dgm:presLayoutVars>
      </dgm:prSet>
      <dgm:spPr/>
    </dgm:pt>
    <dgm:pt modelId="{C0D2F45C-286A-4FA5-AE6D-FE4ECE05316D}" type="pres">
      <dgm:prSet presAssocID="{86827260-AA33-4186-A37A-3B2B8C4DD372}" presName="thickLine" presStyleLbl="alignNode1" presStyleIdx="0" presStyleCnt="4"/>
      <dgm:spPr/>
    </dgm:pt>
    <dgm:pt modelId="{A36D9020-3962-4CBB-8BE2-C52B3FF24D86}" type="pres">
      <dgm:prSet presAssocID="{86827260-AA33-4186-A37A-3B2B8C4DD372}" presName="horz1" presStyleCnt="0"/>
      <dgm:spPr/>
    </dgm:pt>
    <dgm:pt modelId="{D10A29BC-3BD9-445E-853E-4E54372EEBC1}" type="pres">
      <dgm:prSet presAssocID="{86827260-AA33-4186-A37A-3B2B8C4DD372}" presName="tx1" presStyleLbl="revTx" presStyleIdx="0" presStyleCnt="4"/>
      <dgm:spPr/>
    </dgm:pt>
    <dgm:pt modelId="{764004F1-48DD-415F-A225-6BC4E766CD71}" type="pres">
      <dgm:prSet presAssocID="{86827260-AA33-4186-A37A-3B2B8C4DD372}" presName="vert1" presStyleCnt="0"/>
      <dgm:spPr/>
    </dgm:pt>
    <dgm:pt modelId="{F6BDDAA5-29D1-4F51-8901-EC66F6ADAC4E}" type="pres">
      <dgm:prSet presAssocID="{D2671806-F1EB-472E-B38C-8FA8EE9AA6D4}" presName="thickLine" presStyleLbl="alignNode1" presStyleIdx="1" presStyleCnt="4"/>
      <dgm:spPr/>
    </dgm:pt>
    <dgm:pt modelId="{2CDBF5E9-1D14-4D0F-A1FA-34334187552C}" type="pres">
      <dgm:prSet presAssocID="{D2671806-F1EB-472E-B38C-8FA8EE9AA6D4}" presName="horz1" presStyleCnt="0"/>
      <dgm:spPr/>
    </dgm:pt>
    <dgm:pt modelId="{8AC874B0-D6B6-4188-A244-778CAFF48D4D}" type="pres">
      <dgm:prSet presAssocID="{D2671806-F1EB-472E-B38C-8FA8EE9AA6D4}" presName="tx1" presStyleLbl="revTx" presStyleIdx="1" presStyleCnt="4"/>
      <dgm:spPr/>
    </dgm:pt>
    <dgm:pt modelId="{FD233DB7-51B2-464D-9AA9-EBD9A49E1C63}" type="pres">
      <dgm:prSet presAssocID="{D2671806-F1EB-472E-B38C-8FA8EE9AA6D4}" presName="vert1" presStyleCnt="0"/>
      <dgm:spPr/>
    </dgm:pt>
    <dgm:pt modelId="{E4C66304-1ED9-479A-8EE4-4452963F8928}" type="pres">
      <dgm:prSet presAssocID="{A6DB6F30-BEFF-43A2-9FEE-B2349BB1B8CF}" presName="thickLine" presStyleLbl="alignNode1" presStyleIdx="2" presStyleCnt="4"/>
      <dgm:spPr/>
    </dgm:pt>
    <dgm:pt modelId="{9842D4CF-5516-4295-936D-80B539C02843}" type="pres">
      <dgm:prSet presAssocID="{A6DB6F30-BEFF-43A2-9FEE-B2349BB1B8CF}" presName="horz1" presStyleCnt="0"/>
      <dgm:spPr/>
    </dgm:pt>
    <dgm:pt modelId="{1A3D2861-6F20-4AB7-922F-015B6CCF9AE2}" type="pres">
      <dgm:prSet presAssocID="{A6DB6F30-BEFF-43A2-9FEE-B2349BB1B8CF}" presName="tx1" presStyleLbl="revTx" presStyleIdx="2" presStyleCnt="4"/>
      <dgm:spPr/>
    </dgm:pt>
    <dgm:pt modelId="{9673F45A-88D3-4C75-A3B1-F6489917BF44}" type="pres">
      <dgm:prSet presAssocID="{A6DB6F30-BEFF-43A2-9FEE-B2349BB1B8CF}" presName="vert1" presStyleCnt="0"/>
      <dgm:spPr/>
    </dgm:pt>
    <dgm:pt modelId="{20374147-EE3F-4835-8A68-553D572D7F6E}" type="pres">
      <dgm:prSet presAssocID="{795589BE-200A-43E2-BD8C-795F91A57503}" presName="thickLine" presStyleLbl="alignNode1" presStyleIdx="3" presStyleCnt="4"/>
      <dgm:spPr/>
    </dgm:pt>
    <dgm:pt modelId="{33D80108-6AB8-41D2-AD2D-096075C2487D}" type="pres">
      <dgm:prSet presAssocID="{795589BE-200A-43E2-BD8C-795F91A57503}" presName="horz1" presStyleCnt="0"/>
      <dgm:spPr/>
    </dgm:pt>
    <dgm:pt modelId="{36EB2E4B-498B-4CC2-B9FE-2F75EEAF239E}" type="pres">
      <dgm:prSet presAssocID="{795589BE-200A-43E2-BD8C-795F91A57503}" presName="tx1" presStyleLbl="revTx" presStyleIdx="3" presStyleCnt="4"/>
      <dgm:spPr/>
    </dgm:pt>
    <dgm:pt modelId="{BDD8BC16-E019-4721-A947-7CDCC4D1A2D1}" type="pres">
      <dgm:prSet presAssocID="{795589BE-200A-43E2-BD8C-795F91A57503}" presName="vert1" presStyleCnt="0"/>
      <dgm:spPr/>
    </dgm:pt>
  </dgm:ptLst>
  <dgm:cxnLst>
    <dgm:cxn modelId="{7988A141-73CF-4DF6-A64B-46D06CEABFC4}" type="presOf" srcId="{D2671806-F1EB-472E-B38C-8FA8EE9AA6D4}" destId="{8AC874B0-D6B6-4188-A244-778CAFF48D4D}" srcOrd="0" destOrd="0" presId="urn:microsoft.com/office/officeart/2008/layout/LinedList"/>
    <dgm:cxn modelId="{ECCAD753-DC64-4614-AFE7-91FA2E5F30E8}" type="presOf" srcId="{795589BE-200A-43E2-BD8C-795F91A57503}" destId="{36EB2E4B-498B-4CC2-B9FE-2F75EEAF239E}" srcOrd="0" destOrd="0" presId="urn:microsoft.com/office/officeart/2008/layout/LinedList"/>
    <dgm:cxn modelId="{8003977D-6050-4B5B-A925-290F3ECD5CBD}" srcId="{1B303902-89A7-489D-8427-AF0C1A507F0F}" destId="{A6DB6F30-BEFF-43A2-9FEE-B2349BB1B8CF}" srcOrd="2" destOrd="0" parTransId="{38D6B1E9-2DCD-47F0-B279-280748966C5F}" sibTransId="{A0CB6760-125C-421D-97BB-D2FBBF185EBB}"/>
    <dgm:cxn modelId="{2E96F5AB-E640-4088-99D4-5C7407ED9EA9}" srcId="{1B303902-89A7-489D-8427-AF0C1A507F0F}" destId="{795589BE-200A-43E2-BD8C-795F91A57503}" srcOrd="3" destOrd="0" parTransId="{5B008E24-B3D6-4154-BFA3-E1100207AF9D}" sibTransId="{6EB346C6-A8DB-426C-A06F-165B811A3258}"/>
    <dgm:cxn modelId="{CB003ABB-EFAA-41B9-A658-90949C60510C}" type="presOf" srcId="{A6DB6F30-BEFF-43A2-9FEE-B2349BB1B8CF}" destId="{1A3D2861-6F20-4AB7-922F-015B6CCF9AE2}" srcOrd="0" destOrd="0" presId="urn:microsoft.com/office/officeart/2008/layout/LinedList"/>
    <dgm:cxn modelId="{951B6FC4-717D-4E8B-BAE7-12B2E920690E}" srcId="{1B303902-89A7-489D-8427-AF0C1A507F0F}" destId="{D2671806-F1EB-472E-B38C-8FA8EE9AA6D4}" srcOrd="1" destOrd="0" parTransId="{CFD14663-46F1-4AB3-8948-67EDA973054F}" sibTransId="{EC6AD501-608E-4F36-8C0A-BBC71A8DE099}"/>
    <dgm:cxn modelId="{70EEB2D0-EAF4-40C4-A5C1-5185150E5415}" type="presOf" srcId="{86827260-AA33-4186-A37A-3B2B8C4DD372}" destId="{D10A29BC-3BD9-445E-853E-4E54372EEBC1}" srcOrd="0" destOrd="0" presId="urn:microsoft.com/office/officeart/2008/layout/LinedList"/>
    <dgm:cxn modelId="{F1903ADF-A856-479D-9B4F-4619E34D62ED}" type="presOf" srcId="{1B303902-89A7-489D-8427-AF0C1A507F0F}" destId="{D2AE1002-1A92-485B-BB6B-9EECE5B2E33C}" srcOrd="0" destOrd="0" presId="urn:microsoft.com/office/officeart/2008/layout/LinedList"/>
    <dgm:cxn modelId="{2E0CC1EF-FA9C-4783-B1C2-B05429F8C2FB}" srcId="{1B303902-89A7-489D-8427-AF0C1A507F0F}" destId="{86827260-AA33-4186-A37A-3B2B8C4DD372}" srcOrd="0" destOrd="0" parTransId="{2C45BBBE-BA8A-4341-8AC7-69A40A2585F8}" sibTransId="{0786CA76-F6D1-4632-9D6F-E0A03A3BD2F0}"/>
    <dgm:cxn modelId="{621CC7BD-C9A1-424D-804A-3D74DC3C9458}" type="presParOf" srcId="{D2AE1002-1A92-485B-BB6B-9EECE5B2E33C}" destId="{C0D2F45C-286A-4FA5-AE6D-FE4ECE05316D}" srcOrd="0" destOrd="0" presId="urn:microsoft.com/office/officeart/2008/layout/LinedList"/>
    <dgm:cxn modelId="{C343BBCC-53E1-4B96-9E53-71FCFF2C1DB2}" type="presParOf" srcId="{D2AE1002-1A92-485B-BB6B-9EECE5B2E33C}" destId="{A36D9020-3962-4CBB-8BE2-C52B3FF24D86}" srcOrd="1" destOrd="0" presId="urn:microsoft.com/office/officeart/2008/layout/LinedList"/>
    <dgm:cxn modelId="{15BE6617-9CF0-4D24-B079-43F6AC9D8BBE}" type="presParOf" srcId="{A36D9020-3962-4CBB-8BE2-C52B3FF24D86}" destId="{D10A29BC-3BD9-445E-853E-4E54372EEBC1}" srcOrd="0" destOrd="0" presId="urn:microsoft.com/office/officeart/2008/layout/LinedList"/>
    <dgm:cxn modelId="{793F7229-8F85-4264-8E25-C087A0CFBFCE}" type="presParOf" srcId="{A36D9020-3962-4CBB-8BE2-C52B3FF24D86}" destId="{764004F1-48DD-415F-A225-6BC4E766CD71}" srcOrd="1" destOrd="0" presId="urn:microsoft.com/office/officeart/2008/layout/LinedList"/>
    <dgm:cxn modelId="{5702394F-1496-4D2A-9B00-4C9D5E228C6A}" type="presParOf" srcId="{D2AE1002-1A92-485B-BB6B-9EECE5B2E33C}" destId="{F6BDDAA5-29D1-4F51-8901-EC66F6ADAC4E}" srcOrd="2" destOrd="0" presId="urn:microsoft.com/office/officeart/2008/layout/LinedList"/>
    <dgm:cxn modelId="{560C291C-8D7D-4FD2-A642-7FA2DC67ECC3}" type="presParOf" srcId="{D2AE1002-1A92-485B-BB6B-9EECE5B2E33C}" destId="{2CDBF5E9-1D14-4D0F-A1FA-34334187552C}" srcOrd="3" destOrd="0" presId="urn:microsoft.com/office/officeart/2008/layout/LinedList"/>
    <dgm:cxn modelId="{1988D643-E072-48FF-A069-D9E5E32BBC14}" type="presParOf" srcId="{2CDBF5E9-1D14-4D0F-A1FA-34334187552C}" destId="{8AC874B0-D6B6-4188-A244-778CAFF48D4D}" srcOrd="0" destOrd="0" presId="urn:microsoft.com/office/officeart/2008/layout/LinedList"/>
    <dgm:cxn modelId="{EE3D6E7C-A189-426F-834C-CAB9AEBF83C6}" type="presParOf" srcId="{2CDBF5E9-1D14-4D0F-A1FA-34334187552C}" destId="{FD233DB7-51B2-464D-9AA9-EBD9A49E1C63}" srcOrd="1" destOrd="0" presId="urn:microsoft.com/office/officeart/2008/layout/LinedList"/>
    <dgm:cxn modelId="{7711993A-6CBA-4FCB-B21F-D343D8ED2B3A}" type="presParOf" srcId="{D2AE1002-1A92-485B-BB6B-9EECE5B2E33C}" destId="{E4C66304-1ED9-479A-8EE4-4452963F8928}" srcOrd="4" destOrd="0" presId="urn:microsoft.com/office/officeart/2008/layout/LinedList"/>
    <dgm:cxn modelId="{50F6A4B5-A3B0-4466-8E17-5DE24778ACE0}" type="presParOf" srcId="{D2AE1002-1A92-485B-BB6B-9EECE5B2E33C}" destId="{9842D4CF-5516-4295-936D-80B539C02843}" srcOrd="5" destOrd="0" presId="urn:microsoft.com/office/officeart/2008/layout/LinedList"/>
    <dgm:cxn modelId="{F0E41BE5-65B5-47B0-BB3E-4B2B291E4AEF}" type="presParOf" srcId="{9842D4CF-5516-4295-936D-80B539C02843}" destId="{1A3D2861-6F20-4AB7-922F-015B6CCF9AE2}" srcOrd="0" destOrd="0" presId="urn:microsoft.com/office/officeart/2008/layout/LinedList"/>
    <dgm:cxn modelId="{0441C792-E954-497B-9D82-47171ED08ED7}" type="presParOf" srcId="{9842D4CF-5516-4295-936D-80B539C02843}" destId="{9673F45A-88D3-4C75-A3B1-F6489917BF44}" srcOrd="1" destOrd="0" presId="urn:microsoft.com/office/officeart/2008/layout/LinedList"/>
    <dgm:cxn modelId="{252F73AB-224C-4578-9577-B05BB5C272E0}" type="presParOf" srcId="{D2AE1002-1A92-485B-BB6B-9EECE5B2E33C}" destId="{20374147-EE3F-4835-8A68-553D572D7F6E}" srcOrd="6" destOrd="0" presId="urn:microsoft.com/office/officeart/2008/layout/LinedList"/>
    <dgm:cxn modelId="{D284976F-F88A-415A-9F0D-3F8BDB1E83D0}" type="presParOf" srcId="{D2AE1002-1A92-485B-BB6B-9EECE5B2E33C}" destId="{33D80108-6AB8-41D2-AD2D-096075C2487D}" srcOrd="7" destOrd="0" presId="urn:microsoft.com/office/officeart/2008/layout/LinedList"/>
    <dgm:cxn modelId="{50E0E780-07BA-45EC-9025-86996B48B657}" type="presParOf" srcId="{33D80108-6AB8-41D2-AD2D-096075C2487D}" destId="{36EB2E4B-498B-4CC2-B9FE-2F75EEAF239E}" srcOrd="0" destOrd="0" presId="urn:microsoft.com/office/officeart/2008/layout/LinedList"/>
    <dgm:cxn modelId="{8D91A8B8-1EE4-41ED-8809-91873A5DF779}" type="presParOf" srcId="{33D80108-6AB8-41D2-AD2D-096075C2487D}" destId="{BDD8BC16-E019-4721-A947-7CDCC4D1A2D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1EDBC83-0F69-4F36-8159-5FFF89345D6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D7D1EC2-C291-4FD2-96F1-E54207649744}">
      <dgm:prSet/>
      <dgm:spPr/>
      <dgm:t>
        <a:bodyPr/>
        <a:lstStyle/>
        <a:p>
          <a:r>
            <a:rPr lang="en-GB"/>
            <a:t>We have no symptoms or distress.</a:t>
          </a:r>
          <a:endParaRPr lang="en-US"/>
        </a:p>
      </dgm:t>
    </dgm:pt>
    <dgm:pt modelId="{D4C48B93-CC7E-430F-8E11-E6510CD4CFF4}" type="parTrans" cxnId="{2ED2A042-01B6-46F1-AB16-EECD27F074F8}">
      <dgm:prSet/>
      <dgm:spPr/>
      <dgm:t>
        <a:bodyPr/>
        <a:lstStyle/>
        <a:p>
          <a:endParaRPr lang="en-US"/>
        </a:p>
      </dgm:t>
    </dgm:pt>
    <dgm:pt modelId="{02F7A336-BB30-4542-8923-737B682EB3B6}" type="sibTrans" cxnId="{2ED2A042-01B6-46F1-AB16-EECD27F074F8}">
      <dgm:prSet/>
      <dgm:spPr/>
      <dgm:t>
        <a:bodyPr/>
        <a:lstStyle/>
        <a:p>
          <a:endParaRPr lang="en-US"/>
        </a:p>
      </dgm:t>
    </dgm:pt>
    <dgm:pt modelId="{1CC2F18D-13A4-4866-BC23-A9F74D524F01}">
      <dgm:prSet/>
      <dgm:spPr/>
      <dgm:t>
        <a:bodyPr/>
        <a:lstStyle/>
        <a:p>
          <a:r>
            <a:rPr lang="en-GB"/>
            <a:t>We are rational and can perceive ourselves accurately. </a:t>
          </a:r>
          <a:endParaRPr lang="en-US"/>
        </a:p>
      </dgm:t>
    </dgm:pt>
    <dgm:pt modelId="{EAF5C3E0-705F-4B4F-9417-31491E397F87}" type="parTrans" cxnId="{50C21314-94A8-4DA1-AA91-1F092E6CED17}">
      <dgm:prSet/>
      <dgm:spPr/>
      <dgm:t>
        <a:bodyPr/>
        <a:lstStyle/>
        <a:p>
          <a:endParaRPr lang="en-US"/>
        </a:p>
      </dgm:t>
    </dgm:pt>
    <dgm:pt modelId="{CCE7F68B-B5A1-4E99-B9E3-DE903BACDD4E}" type="sibTrans" cxnId="{50C21314-94A8-4DA1-AA91-1F092E6CED17}">
      <dgm:prSet/>
      <dgm:spPr/>
      <dgm:t>
        <a:bodyPr/>
        <a:lstStyle/>
        <a:p>
          <a:endParaRPr lang="en-US"/>
        </a:p>
      </dgm:t>
    </dgm:pt>
    <dgm:pt modelId="{CA808169-3062-4E19-8F34-D44917D90081}">
      <dgm:prSet/>
      <dgm:spPr/>
      <dgm:t>
        <a:bodyPr/>
        <a:lstStyle/>
        <a:p>
          <a:r>
            <a:rPr lang="en-GB"/>
            <a:t>We self-actualise (strive to reach our potential).</a:t>
          </a:r>
          <a:endParaRPr lang="en-US"/>
        </a:p>
      </dgm:t>
    </dgm:pt>
    <dgm:pt modelId="{AA9F1BCB-64A9-464A-BAF4-8974556BAD15}" type="parTrans" cxnId="{145630C2-C618-40F7-ABFB-CAD09893E0B3}">
      <dgm:prSet/>
      <dgm:spPr/>
      <dgm:t>
        <a:bodyPr/>
        <a:lstStyle/>
        <a:p>
          <a:endParaRPr lang="en-US"/>
        </a:p>
      </dgm:t>
    </dgm:pt>
    <dgm:pt modelId="{21544D41-58F2-45D1-8865-2539C5157ABF}" type="sibTrans" cxnId="{145630C2-C618-40F7-ABFB-CAD09893E0B3}">
      <dgm:prSet/>
      <dgm:spPr/>
      <dgm:t>
        <a:bodyPr/>
        <a:lstStyle/>
        <a:p>
          <a:endParaRPr lang="en-US"/>
        </a:p>
      </dgm:t>
    </dgm:pt>
    <dgm:pt modelId="{BB0B067D-E738-468A-97FF-5F037FA2701E}">
      <dgm:prSet/>
      <dgm:spPr/>
      <dgm:t>
        <a:bodyPr/>
        <a:lstStyle/>
        <a:p>
          <a:r>
            <a:rPr lang="en-GB"/>
            <a:t>We can cope with stress.</a:t>
          </a:r>
          <a:endParaRPr lang="en-US"/>
        </a:p>
      </dgm:t>
    </dgm:pt>
    <dgm:pt modelId="{5333363C-CC64-4B62-A8C8-542E56D17ACC}" type="parTrans" cxnId="{6C81E54F-53A0-4455-88EB-6BCCA887AA30}">
      <dgm:prSet/>
      <dgm:spPr/>
      <dgm:t>
        <a:bodyPr/>
        <a:lstStyle/>
        <a:p>
          <a:endParaRPr lang="en-US"/>
        </a:p>
      </dgm:t>
    </dgm:pt>
    <dgm:pt modelId="{1CBA833A-6613-46F6-A205-C5D81870A43E}" type="sibTrans" cxnId="{6C81E54F-53A0-4455-88EB-6BCCA887AA30}">
      <dgm:prSet/>
      <dgm:spPr/>
      <dgm:t>
        <a:bodyPr/>
        <a:lstStyle/>
        <a:p>
          <a:endParaRPr lang="en-US"/>
        </a:p>
      </dgm:t>
    </dgm:pt>
    <dgm:pt modelId="{8DCE5BE1-3F4E-424A-8924-FB5FA2AE3B69}" type="pres">
      <dgm:prSet presAssocID="{01EDBC83-0F69-4F36-8159-5FFF89345D6A}" presName="linear" presStyleCnt="0">
        <dgm:presLayoutVars>
          <dgm:animLvl val="lvl"/>
          <dgm:resizeHandles val="exact"/>
        </dgm:presLayoutVars>
      </dgm:prSet>
      <dgm:spPr/>
    </dgm:pt>
    <dgm:pt modelId="{068E922B-49F6-45FE-90AA-2F0502A77CF1}" type="pres">
      <dgm:prSet presAssocID="{DD7D1EC2-C291-4FD2-96F1-E54207649744}" presName="parentText" presStyleLbl="node1" presStyleIdx="0" presStyleCnt="4">
        <dgm:presLayoutVars>
          <dgm:chMax val="0"/>
          <dgm:bulletEnabled val="1"/>
        </dgm:presLayoutVars>
      </dgm:prSet>
      <dgm:spPr/>
    </dgm:pt>
    <dgm:pt modelId="{159CAEBA-5EBD-41BB-83B3-1AA64B3DF26D}" type="pres">
      <dgm:prSet presAssocID="{02F7A336-BB30-4542-8923-737B682EB3B6}" presName="spacer" presStyleCnt="0"/>
      <dgm:spPr/>
    </dgm:pt>
    <dgm:pt modelId="{01A44421-F0C4-488C-8470-2599D46E5A00}" type="pres">
      <dgm:prSet presAssocID="{1CC2F18D-13A4-4866-BC23-A9F74D524F01}" presName="parentText" presStyleLbl="node1" presStyleIdx="1" presStyleCnt="4">
        <dgm:presLayoutVars>
          <dgm:chMax val="0"/>
          <dgm:bulletEnabled val="1"/>
        </dgm:presLayoutVars>
      </dgm:prSet>
      <dgm:spPr/>
    </dgm:pt>
    <dgm:pt modelId="{58DEBB7E-8625-4F89-9B91-00972170F6BF}" type="pres">
      <dgm:prSet presAssocID="{CCE7F68B-B5A1-4E99-B9E3-DE903BACDD4E}" presName="spacer" presStyleCnt="0"/>
      <dgm:spPr/>
    </dgm:pt>
    <dgm:pt modelId="{C3FF0DA2-9352-426B-A5F9-95BF4C3EC6D3}" type="pres">
      <dgm:prSet presAssocID="{CA808169-3062-4E19-8F34-D44917D90081}" presName="parentText" presStyleLbl="node1" presStyleIdx="2" presStyleCnt="4">
        <dgm:presLayoutVars>
          <dgm:chMax val="0"/>
          <dgm:bulletEnabled val="1"/>
        </dgm:presLayoutVars>
      </dgm:prSet>
      <dgm:spPr/>
    </dgm:pt>
    <dgm:pt modelId="{CA644532-8D7C-4DDE-AA6D-71C9FDDBE3FE}" type="pres">
      <dgm:prSet presAssocID="{21544D41-58F2-45D1-8865-2539C5157ABF}" presName="spacer" presStyleCnt="0"/>
      <dgm:spPr/>
    </dgm:pt>
    <dgm:pt modelId="{0D5CD198-5788-4675-820F-D02FC94A5C7F}" type="pres">
      <dgm:prSet presAssocID="{BB0B067D-E738-468A-97FF-5F037FA2701E}" presName="parentText" presStyleLbl="node1" presStyleIdx="3" presStyleCnt="4">
        <dgm:presLayoutVars>
          <dgm:chMax val="0"/>
          <dgm:bulletEnabled val="1"/>
        </dgm:presLayoutVars>
      </dgm:prSet>
      <dgm:spPr/>
    </dgm:pt>
  </dgm:ptLst>
  <dgm:cxnLst>
    <dgm:cxn modelId="{50C21314-94A8-4DA1-AA91-1F092E6CED17}" srcId="{01EDBC83-0F69-4F36-8159-5FFF89345D6A}" destId="{1CC2F18D-13A4-4866-BC23-A9F74D524F01}" srcOrd="1" destOrd="0" parTransId="{EAF5C3E0-705F-4B4F-9417-31491E397F87}" sibTransId="{CCE7F68B-B5A1-4E99-B9E3-DE903BACDD4E}"/>
    <dgm:cxn modelId="{2ED2A042-01B6-46F1-AB16-EECD27F074F8}" srcId="{01EDBC83-0F69-4F36-8159-5FFF89345D6A}" destId="{DD7D1EC2-C291-4FD2-96F1-E54207649744}" srcOrd="0" destOrd="0" parTransId="{D4C48B93-CC7E-430F-8E11-E6510CD4CFF4}" sibTransId="{02F7A336-BB30-4542-8923-737B682EB3B6}"/>
    <dgm:cxn modelId="{6C81E54F-53A0-4455-88EB-6BCCA887AA30}" srcId="{01EDBC83-0F69-4F36-8159-5FFF89345D6A}" destId="{BB0B067D-E738-468A-97FF-5F037FA2701E}" srcOrd="3" destOrd="0" parTransId="{5333363C-CC64-4B62-A8C8-542E56D17ACC}" sibTransId="{1CBA833A-6613-46F6-A205-C5D81870A43E}"/>
    <dgm:cxn modelId="{BA232EB7-1667-40DE-A43B-68602E9CEDB6}" type="presOf" srcId="{BB0B067D-E738-468A-97FF-5F037FA2701E}" destId="{0D5CD198-5788-4675-820F-D02FC94A5C7F}" srcOrd="0" destOrd="0" presId="urn:microsoft.com/office/officeart/2005/8/layout/vList2"/>
    <dgm:cxn modelId="{5636F1BE-FFE7-4C7C-8789-2411F8331843}" type="presOf" srcId="{1CC2F18D-13A4-4866-BC23-A9F74D524F01}" destId="{01A44421-F0C4-488C-8470-2599D46E5A00}" srcOrd="0" destOrd="0" presId="urn:microsoft.com/office/officeart/2005/8/layout/vList2"/>
    <dgm:cxn modelId="{145630C2-C618-40F7-ABFB-CAD09893E0B3}" srcId="{01EDBC83-0F69-4F36-8159-5FFF89345D6A}" destId="{CA808169-3062-4E19-8F34-D44917D90081}" srcOrd="2" destOrd="0" parTransId="{AA9F1BCB-64A9-464A-BAF4-8974556BAD15}" sibTransId="{21544D41-58F2-45D1-8865-2539C5157ABF}"/>
    <dgm:cxn modelId="{9E0BB4C3-C1AD-438B-BEBC-617BA8C38FB7}" type="presOf" srcId="{CA808169-3062-4E19-8F34-D44917D90081}" destId="{C3FF0DA2-9352-426B-A5F9-95BF4C3EC6D3}" srcOrd="0" destOrd="0" presId="urn:microsoft.com/office/officeart/2005/8/layout/vList2"/>
    <dgm:cxn modelId="{CD9857D0-8227-4ACE-B75E-A6D2CBAA4C10}" type="presOf" srcId="{01EDBC83-0F69-4F36-8159-5FFF89345D6A}" destId="{8DCE5BE1-3F4E-424A-8924-FB5FA2AE3B69}" srcOrd="0" destOrd="0" presId="urn:microsoft.com/office/officeart/2005/8/layout/vList2"/>
    <dgm:cxn modelId="{5EEBF7E4-AF9B-4D09-9938-E831DA497CCA}" type="presOf" srcId="{DD7D1EC2-C291-4FD2-96F1-E54207649744}" destId="{068E922B-49F6-45FE-90AA-2F0502A77CF1}" srcOrd="0" destOrd="0" presId="urn:microsoft.com/office/officeart/2005/8/layout/vList2"/>
    <dgm:cxn modelId="{87B347D9-B835-450F-8FDE-E42C67799112}" type="presParOf" srcId="{8DCE5BE1-3F4E-424A-8924-FB5FA2AE3B69}" destId="{068E922B-49F6-45FE-90AA-2F0502A77CF1}" srcOrd="0" destOrd="0" presId="urn:microsoft.com/office/officeart/2005/8/layout/vList2"/>
    <dgm:cxn modelId="{2C146232-2EFA-45BA-9E9F-1D8FAB17E5F9}" type="presParOf" srcId="{8DCE5BE1-3F4E-424A-8924-FB5FA2AE3B69}" destId="{159CAEBA-5EBD-41BB-83B3-1AA64B3DF26D}" srcOrd="1" destOrd="0" presId="urn:microsoft.com/office/officeart/2005/8/layout/vList2"/>
    <dgm:cxn modelId="{49BDA936-52E6-4A72-9CE2-E97005FEEFF5}" type="presParOf" srcId="{8DCE5BE1-3F4E-424A-8924-FB5FA2AE3B69}" destId="{01A44421-F0C4-488C-8470-2599D46E5A00}" srcOrd="2" destOrd="0" presId="urn:microsoft.com/office/officeart/2005/8/layout/vList2"/>
    <dgm:cxn modelId="{5DD839A1-39CF-456D-9378-45E0E6DD1A96}" type="presParOf" srcId="{8DCE5BE1-3F4E-424A-8924-FB5FA2AE3B69}" destId="{58DEBB7E-8625-4F89-9B91-00972170F6BF}" srcOrd="3" destOrd="0" presId="urn:microsoft.com/office/officeart/2005/8/layout/vList2"/>
    <dgm:cxn modelId="{34491971-169D-4DF7-8FCB-30FBCB8CA174}" type="presParOf" srcId="{8DCE5BE1-3F4E-424A-8924-FB5FA2AE3B69}" destId="{C3FF0DA2-9352-426B-A5F9-95BF4C3EC6D3}" srcOrd="4" destOrd="0" presId="urn:microsoft.com/office/officeart/2005/8/layout/vList2"/>
    <dgm:cxn modelId="{0693F50A-ABC0-4095-93EF-F99F618C407E}" type="presParOf" srcId="{8DCE5BE1-3F4E-424A-8924-FB5FA2AE3B69}" destId="{CA644532-8D7C-4DDE-AA6D-71C9FDDBE3FE}" srcOrd="5" destOrd="0" presId="urn:microsoft.com/office/officeart/2005/8/layout/vList2"/>
    <dgm:cxn modelId="{80E386AE-F0D6-49C6-B84E-6B5CC3D9F325}" type="presParOf" srcId="{8DCE5BE1-3F4E-424A-8924-FB5FA2AE3B69}" destId="{0D5CD198-5788-4675-820F-D02FC94A5C7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EADE1DF-BF37-4DE0-9CC3-03A86925C3A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826723B-F90F-4AD1-AE90-B3E934E32807}">
      <dgm:prSet/>
      <dgm:spPr/>
      <dgm:t>
        <a:bodyPr/>
        <a:lstStyle/>
        <a:p>
          <a:r>
            <a:rPr lang="en-GB"/>
            <a:t>We have a realistic view of the world. </a:t>
          </a:r>
          <a:endParaRPr lang="en-US"/>
        </a:p>
      </dgm:t>
    </dgm:pt>
    <dgm:pt modelId="{6868166B-8719-49AB-95D6-93F42990671F}" type="parTrans" cxnId="{E73C3F61-C911-4841-B3A8-CBA81A45CCFC}">
      <dgm:prSet/>
      <dgm:spPr/>
      <dgm:t>
        <a:bodyPr/>
        <a:lstStyle/>
        <a:p>
          <a:endParaRPr lang="en-US"/>
        </a:p>
      </dgm:t>
    </dgm:pt>
    <dgm:pt modelId="{B676F59C-BFDF-4C07-99F2-60B5E8733B77}" type="sibTrans" cxnId="{E73C3F61-C911-4841-B3A8-CBA81A45CCFC}">
      <dgm:prSet/>
      <dgm:spPr/>
      <dgm:t>
        <a:bodyPr/>
        <a:lstStyle/>
        <a:p>
          <a:endParaRPr lang="en-US"/>
        </a:p>
      </dgm:t>
    </dgm:pt>
    <dgm:pt modelId="{B58835E3-FADC-4F7F-95E0-5F9EB0AF9BB2}">
      <dgm:prSet/>
      <dgm:spPr/>
      <dgm:t>
        <a:bodyPr/>
        <a:lstStyle/>
        <a:p>
          <a:r>
            <a:rPr lang="en-GB"/>
            <a:t>We have good self-esteem and lack guilt. </a:t>
          </a:r>
          <a:endParaRPr lang="en-US"/>
        </a:p>
      </dgm:t>
    </dgm:pt>
    <dgm:pt modelId="{9BA56F77-DA3F-4589-81A7-82F59FDBF6D3}" type="parTrans" cxnId="{2FC3C991-4D3D-461B-8F9C-5E56394CCF0A}">
      <dgm:prSet/>
      <dgm:spPr/>
      <dgm:t>
        <a:bodyPr/>
        <a:lstStyle/>
        <a:p>
          <a:endParaRPr lang="en-US"/>
        </a:p>
      </dgm:t>
    </dgm:pt>
    <dgm:pt modelId="{69C846F1-BBAE-4434-ABB6-5089CA8AFE19}" type="sibTrans" cxnId="{2FC3C991-4D3D-461B-8F9C-5E56394CCF0A}">
      <dgm:prSet/>
      <dgm:spPr/>
      <dgm:t>
        <a:bodyPr/>
        <a:lstStyle/>
        <a:p>
          <a:endParaRPr lang="en-US"/>
        </a:p>
      </dgm:t>
    </dgm:pt>
    <dgm:pt modelId="{5E7B080D-D59D-4067-9AB6-D92DFEE28550}">
      <dgm:prSet/>
      <dgm:spPr/>
      <dgm:t>
        <a:bodyPr/>
        <a:lstStyle/>
        <a:p>
          <a:r>
            <a:rPr lang="en-GB"/>
            <a:t>We are independent of other people. </a:t>
          </a:r>
          <a:endParaRPr lang="en-US"/>
        </a:p>
      </dgm:t>
    </dgm:pt>
    <dgm:pt modelId="{C0A66EA9-9BA1-4361-87C6-D5392FE46400}" type="parTrans" cxnId="{BBF56E4E-E752-477D-BEF8-55B3D711FAFB}">
      <dgm:prSet/>
      <dgm:spPr/>
      <dgm:t>
        <a:bodyPr/>
        <a:lstStyle/>
        <a:p>
          <a:endParaRPr lang="en-US"/>
        </a:p>
      </dgm:t>
    </dgm:pt>
    <dgm:pt modelId="{0AC035DB-E8AD-41DE-91D8-9C2059F0B1B4}" type="sibTrans" cxnId="{BBF56E4E-E752-477D-BEF8-55B3D711FAFB}">
      <dgm:prSet/>
      <dgm:spPr/>
      <dgm:t>
        <a:bodyPr/>
        <a:lstStyle/>
        <a:p>
          <a:endParaRPr lang="en-US"/>
        </a:p>
      </dgm:t>
    </dgm:pt>
    <dgm:pt modelId="{6DEDFDFC-2BA4-40DA-B1C8-7174D1E452FF}">
      <dgm:prSet/>
      <dgm:spPr/>
      <dgm:t>
        <a:bodyPr/>
        <a:lstStyle/>
        <a:p>
          <a:r>
            <a:rPr lang="en-GB"/>
            <a:t>We can successfully work, love and enjoy our leisure. </a:t>
          </a:r>
          <a:endParaRPr lang="en-US"/>
        </a:p>
      </dgm:t>
    </dgm:pt>
    <dgm:pt modelId="{AE061039-2523-4BAC-AA9E-940E4F71B50D}" type="parTrans" cxnId="{50C2A0F9-1399-40E8-98A5-19C0145910B1}">
      <dgm:prSet/>
      <dgm:spPr/>
      <dgm:t>
        <a:bodyPr/>
        <a:lstStyle/>
        <a:p>
          <a:endParaRPr lang="en-US"/>
        </a:p>
      </dgm:t>
    </dgm:pt>
    <dgm:pt modelId="{E4AB2879-E783-4F15-BF60-F62EF68C0EC9}" type="sibTrans" cxnId="{50C2A0F9-1399-40E8-98A5-19C0145910B1}">
      <dgm:prSet/>
      <dgm:spPr/>
      <dgm:t>
        <a:bodyPr/>
        <a:lstStyle/>
        <a:p>
          <a:endParaRPr lang="en-US"/>
        </a:p>
      </dgm:t>
    </dgm:pt>
    <dgm:pt modelId="{79048D4F-0A40-426B-9AB5-DFC831F7578D}" type="pres">
      <dgm:prSet presAssocID="{5EADE1DF-BF37-4DE0-9CC3-03A86925C3A7}" presName="linear" presStyleCnt="0">
        <dgm:presLayoutVars>
          <dgm:animLvl val="lvl"/>
          <dgm:resizeHandles val="exact"/>
        </dgm:presLayoutVars>
      </dgm:prSet>
      <dgm:spPr/>
    </dgm:pt>
    <dgm:pt modelId="{EDF435CB-6938-4624-80D0-AD24070C554F}" type="pres">
      <dgm:prSet presAssocID="{D826723B-F90F-4AD1-AE90-B3E934E32807}" presName="parentText" presStyleLbl="node1" presStyleIdx="0" presStyleCnt="4">
        <dgm:presLayoutVars>
          <dgm:chMax val="0"/>
          <dgm:bulletEnabled val="1"/>
        </dgm:presLayoutVars>
      </dgm:prSet>
      <dgm:spPr/>
    </dgm:pt>
    <dgm:pt modelId="{7FDF4DAB-30D6-4933-B636-44983865B6CD}" type="pres">
      <dgm:prSet presAssocID="{B676F59C-BFDF-4C07-99F2-60B5E8733B77}" presName="spacer" presStyleCnt="0"/>
      <dgm:spPr/>
    </dgm:pt>
    <dgm:pt modelId="{91373A23-2E0A-4C5A-91F3-6707DD16D7A5}" type="pres">
      <dgm:prSet presAssocID="{B58835E3-FADC-4F7F-95E0-5F9EB0AF9BB2}" presName="parentText" presStyleLbl="node1" presStyleIdx="1" presStyleCnt="4">
        <dgm:presLayoutVars>
          <dgm:chMax val="0"/>
          <dgm:bulletEnabled val="1"/>
        </dgm:presLayoutVars>
      </dgm:prSet>
      <dgm:spPr/>
    </dgm:pt>
    <dgm:pt modelId="{CEA4530A-9179-4EC1-86F6-9E4A96A5FE30}" type="pres">
      <dgm:prSet presAssocID="{69C846F1-BBAE-4434-ABB6-5089CA8AFE19}" presName="spacer" presStyleCnt="0"/>
      <dgm:spPr/>
    </dgm:pt>
    <dgm:pt modelId="{60776E6B-6ED8-4C91-95CD-5E87397086AD}" type="pres">
      <dgm:prSet presAssocID="{5E7B080D-D59D-4067-9AB6-D92DFEE28550}" presName="parentText" presStyleLbl="node1" presStyleIdx="2" presStyleCnt="4">
        <dgm:presLayoutVars>
          <dgm:chMax val="0"/>
          <dgm:bulletEnabled val="1"/>
        </dgm:presLayoutVars>
      </dgm:prSet>
      <dgm:spPr/>
    </dgm:pt>
    <dgm:pt modelId="{B2A1A85C-DBDD-4E2D-806A-FFCC0F99A93E}" type="pres">
      <dgm:prSet presAssocID="{0AC035DB-E8AD-41DE-91D8-9C2059F0B1B4}" presName="spacer" presStyleCnt="0"/>
      <dgm:spPr/>
    </dgm:pt>
    <dgm:pt modelId="{DF67D09F-6C61-40D2-B53F-726F2C8AB15F}" type="pres">
      <dgm:prSet presAssocID="{6DEDFDFC-2BA4-40DA-B1C8-7174D1E452FF}" presName="parentText" presStyleLbl="node1" presStyleIdx="3" presStyleCnt="4">
        <dgm:presLayoutVars>
          <dgm:chMax val="0"/>
          <dgm:bulletEnabled val="1"/>
        </dgm:presLayoutVars>
      </dgm:prSet>
      <dgm:spPr/>
    </dgm:pt>
  </dgm:ptLst>
  <dgm:cxnLst>
    <dgm:cxn modelId="{B518CE00-2F5F-4C78-A800-BBEC90D44622}" type="presOf" srcId="{B58835E3-FADC-4F7F-95E0-5F9EB0AF9BB2}" destId="{91373A23-2E0A-4C5A-91F3-6707DD16D7A5}" srcOrd="0" destOrd="0" presId="urn:microsoft.com/office/officeart/2005/8/layout/vList2"/>
    <dgm:cxn modelId="{01C48939-C5B5-4E6D-961C-53789DF027FC}" type="presOf" srcId="{6DEDFDFC-2BA4-40DA-B1C8-7174D1E452FF}" destId="{DF67D09F-6C61-40D2-B53F-726F2C8AB15F}" srcOrd="0" destOrd="0" presId="urn:microsoft.com/office/officeart/2005/8/layout/vList2"/>
    <dgm:cxn modelId="{E73C3F61-C911-4841-B3A8-CBA81A45CCFC}" srcId="{5EADE1DF-BF37-4DE0-9CC3-03A86925C3A7}" destId="{D826723B-F90F-4AD1-AE90-B3E934E32807}" srcOrd="0" destOrd="0" parTransId="{6868166B-8719-49AB-95D6-93F42990671F}" sibTransId="{B676F59C-BFDF-4C07-99F2-60B5E8733B77}"/>
    <dgm:cxn modelId="{BBF56E4E-E752-477D-BEF8-55B3D711FAFB}" srcId="{5EADE1DF-BF37-4DE0-9CC3-03A86925C3A7}" destId="{5E7B080D-D59D-4067-9AB6-D92DFEE28550}" srcOrd="2" destOrd="0" parTransId="{C0A66EA9-9BA1-4361-87C6-D5392FE46400}" sibTransId="{0AC035DB-E8AD-41DE-91D8-9C2059F0B1B4}"/>
    <dgm:cxn modelId="{2FC3C991-4D3D-461B-8F9C-5E56394CCF0A}" srcId="{5EADE1DF-BF37-4DE0-9CC3-03A86925C3A7}" destId="{B58835E3-FADC-4F7F-95E0-5F9EB0AF9BB2}" srcOrd="1" destOrd="0" parTransId="{9BA56F77-DA3F-4589-81A7-82F59FDBF6D3}" sibTransId="{69C846F1-BBAE-4434-ABB6-5089CA8AFE19}"/>
    <dgm:cxn modelId="{D9049894-1889-4D65-9717-20610196A75B}" type="presOf" srcId="{5E7B080D-D59D-4067-9AB6-D92DFEE28550}" destId="{60776E6B-6ED8-4C91-95CD-5E87397086AD}" srcOrd="0" destOrd="0" presId="urn:microsoft.com/office/officeart/2005/8/layout/vList2"/>
    <dgm:cxn modelId="{E2F2A7F6-B01E-488C-8B19-B10C55B74983}" type="presOf" srcId="{5EADE1DF-BF37-4DE0-9CC3-03A86925C3A7}" destId="{79048D4F-0A40-426B-9AB5-DFC831F7578D}" srcOrd="0" destOrd="0" presId="urn:microsoft.com/office/officeart/2005/8/layout/vList2"/>
    <dgm:cxn modelId="{69E562F7-9E99-4A5F-9AEF-3DE34FCD9BBB}" type="presOf" srcId="{D826723B-F90F-4AD1-AE90-B3E934E32807}" destId="{EDF435CB-6938-4624-80D0-AD24070C554F}" srcOrd="0" destOrd="0" presId="urn:microsoft.com/office/officeart/2005/8/layout/vList2"/>
    <dgm:cxn modelId="{50C2A0F9-1399-40E8-98A5-19C0145910B1}" srcId="{5EADE1DF-BF37-4DE0-9CC3-03A86925C3A7}" destId="{6DEDFDFC-2BA4-40DA-B1C8-7174D1E452FF}" srcOrd="3" destOrd="0" parTransId="{AE061039-2523-4BAC-AA9E-940E4F71B50D}" sibTransId="{E4AB2879-E783-4F15-BF60-F62EF68C0EC9}"/>
    <dgm:cxn modelId="{BA583F69-22FE-4F27-B1E0-0A672B2FC851}" type="presParOf" srcId="{79048D4F-0A40-426B-9AB5-DFC831F7578D}" destId="{EDF435CB-6938-4624-80D0-AD24070C554F}" srcOrd="0" destOrd="0" presId="urn:microsoft.com/office/officeart/2005/8/layout/vList2"/>
    <dgm:cxn modelId="{65134C50-516C-4B86-BBFC-23825B780395}" type="presParOf" srcId="{79048D4F-0A40-426B-9AB5-DFC831F7578D}" destId="{7FDF4DAB-30D6-4933-B636-44983865B6CD}" srcOrd="1" destOrd="0" presId="urn:microsoft.com/office/officeart/2005/8/layout/vList2"/>
    <dgm:cxn modelId="{3175F71B-A50D-4B6E-859A-BD2404B4FBFB}" type="presParOf" srcId="{79048D4F-0A40-426B-9AB5-DFC831F7578D}" destId="{91373A23-2E0A-4C5A-91F3-6707DD16D7A5}" srcOrd="2" destOrd="0" presId="urn:microsoft.com/office/officeart/2005/8/layout/vList2"/>
    <dgm:cxn modelId="{D02F471A-2031-4C43-8AC5-2BE05A7902A3}" type="presParOf" srcId="{79048D4F-0A40-426B-9AB5-DFC831F7578D}" destId="{CEA4530A-9179-4EC1-86F6-9E4A96A5FE30}" srcOrd="3" destOrd="0" presId="urn:microsoft.com/office/officeart/2005/8/layout/vList2"/>
    <dgm:cxn modelId="{86879D1B-208D-47E4-A60E-AFA68D61A1BC}" type="presParOf" srcId="{79048D4F-0A40-426B-9AB5-DFC831F7578D}" destId="{60776E6B-6ED8-4C91-95CD-5E87397086AD}" srcOrd="4" destOrd="0" presId="urn:microsoft.com/office/officeart/2005/8/layout/vList2"/>
    <dgm:cxn modelId="{F53B5ABC-1048-4D79-9A51-C92AF23FAE3C}" type="presParOf" srcId="{79048D4F-0A40-426B-9AB5-DFC831F7578D}" destId="{B2A1A85C-DBDD-4E2D-806A-FFCC0F99A93E}" srcOrd="5" destOrd="0" presId="urn:microsoft.com/office/officeart/2005/8/layout/vList2"/>
    <dgm:cxn modelId="{B89A508C-509D-460D-9488-42793ED0CDBB}" type="presParOf" srcId="{79048D4F-0A40-426B-9AB5-DFC831F7578D}" destId="{DF67D09F-6C61-40D2-B53F-726F2C8AB15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69F0530-85A6-4CB6-8E99-C66A5083A4E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56A5A6C-F0AC-4B14-82AC-30F76A9FB8C4}">
      <dgm:prSet/>
      <dgm:spPr/>
      <dgm:t>
        <a:bodyPr/>
        <a:lstStyle/>
        <a:p>
          <a:r>
            <a:rPr lang="en-GB"/>
            <a:t>There is some overlap between ‘ideal mental health’ and ‘failure to function adequately’ </a:t>
          </a:r>
          <a:endParaRPr lang="en-US"/>
        </a:p>
      </dgm:t>
    </dgm:pt>
    <dgm:pt modelId="{9EBAF95A-74AF-4070-9DA3-44012FC3ABE9}" type="parTrans" cxnId="{BD046FB1-F0BF-4626-AF0B-4311E4D60D6B}">
      <dgm:prSet/>
      <dgm:spPr/>
      <dgm:t>
        <a:bodyPr/>
        <a:lstStyle/>
        <a:p>
          <a:endParaRPr lang="en-US"/>
        </a:p>
      </dgm:t>
    </dgm:pt>
    <dgm:pt modelId="{FB8E9B13-2B30-49D9-B764-9E866E5F3C33}" type="sibTrans" cxnId="{BD046FB1-F0BF-4626-AF0B-4311E4D60D6B}">
      <dgm:prSet/>
      <dgm:spPr/>
      <dgm:t>
        <a:bodyPr/>
        <a:lstStyle/>
        <a:p>
          <a:endParaRPr lang="en-US"/>
        </a:p>
      </dgm:t>
    </dgm:pt>
    <dgm:pt modelId="{222FDF44-BF9A-4199-8CCE-99E471465A53}">
      <dgm:prSet/>
      <dgm:spPr/>
      <dgm:t>
        <a:bodyPr/>
        <a:lstStyle/>
        <a:p>
          <a:r>
            <a:rPr lang="en-GB"/>
            <a:t>e.g. If we can’t keep a job then this is ‘failure to function’ but this is also ‘deviation from ideal mental health’ because successfully working is one of Jahoda’s criteria. </a:t>
          </a:r>
          <a:endParaRPr lang="en-US"/>
        </a:p>
      </dgm:t>
    </dgm:pt>
    <dgm:pt modelId="{0522D250-9D38-4F37-BEEA-6694D9C22037}" type="parTrans" cxnId="{4BB16D9C-CC86-40B7-BC91-0B1F74818DA1}">
      <dgm:prSet/>
      <dgm:spPr/>
      <dgm:t>
        <a:bodyPr/>
        <a:lstStyle/>
        <a:p>
          <a:endParaRPr lang="en-US"/>
        </a:p>
      </dgm:t>
    </dgm:pt>
    <dgm:pt modelId="{551C4F94-FFD1-43ED-824C-EBD6914CFF8F}" type="sibTrans" cxnId="{4BB16D9C-CC86-40B7-BC91-0B1F74818DA1}">
      <dgm:prSet/>
      <dgm:spPr/>
      <dgm:t>
        <a:bodyPr/>
        <a:lstStyle/>
        <a:p>
          <a:endParaRPr lang="en-US"/>
        </a:p>
      </dgm:t>
    </dgm:pt>
    <dgm:pt modelId="{88D0D908-30F7-461F-97BA-B4D6AABA97E6}" type="pres">
      <dgm:prSet presAssocID="{169F0530-85A6-4CB6-8E99-C66A5083A4EF}" presName="linear" presStyleCnt="0">
        <dgm:presLayoutVars>
          <dgm:animLvl val="lvl"/>
          <dgm:resizeHandles val="exact"/>
        </dgm:presLayoutVars>
      </dgm:prSet>
      <dgm:spPr/>
    </dgm:pt>
    <dgm:pt modelId="{90F70E0A-020F-4AB4-9B6A-30C2B51A5F08}" type="pres">
      <dgm:prSet presAssocID="{056A5A6C-F0AC-4B14-82AC-30F76A9FB8C4}" presName="parentText" presStyleLbl="node1" presStyleIdx="0" presStyleCnt="2">
        <dgm:presLayoutVars>
          <dgm:chMax val="0"/>
          <dgm:bulletEnabled val="1"/>
        </dgm:presLayoutVars>
      </dgm:prSet>
      <dgm:spPr/>
    </dgm:pt>
    <dgm:pt modelId="{9C98A582-2BF3-47EF-8817-B9E8E281EF2A}" type="pres">
      <dgm:prSet presAssocID="{FB8E9B13-2B30-49D9-B764-9E866E5F3C33}" presName="spacer" presStyleCnt="0"/>
      <dgm:spPr/>
    </dgm:pt>
    <dgm:pt modelId="{5BA28C4D-AC15-496D-8836-614B45C2CFE1}" type="pres">
      <dgm:prSet presAssocID="{222FDF44-BF9A-4199-8CCE-99E471465A53}" presName="parentText" presStyleLbl="node1" presStyleIdx="1" presStyleCnt="2">
        <dgm:presLayoutVars>
          <dgm:chMax val="0"/>
          <dgm:bulletEnabled val="1"/>
        </dgm:presLayoutVars>
      </dgm:prSet>
      <dgm:spPr/>
    </dgm:pt>
  </dgm:ptLst>
  <dgm:cxnLst>
    <dgm:cxn modelId="{516B5983-C0E2-4009-A8E6-28B028731863}" type="presOf" srcId="{056A5A6C-F0AC-4B14-82AC-30F76A9FB8C4}" destId="{90F70E0A-020F-4AB4-9B6A-30C2B51A5F08}" srcOrd="0" destOrd="0" presId="urn:microsoft.com/office/officeart/2005/8/layout/vList2"/>
    <dgm:cxn modelId="{DD84BD8B-D8AA-47FF-9CFF-9C4E37EFBDBA}" type="presOf" srcId="{169F0530-85A6-4CB6-8E99-C66A5083A4EF}" destId="{88D0D908-30F7-461F-97BA-B4D6AABA97E6}" srcOrd="0" destOrd="0" presId="urn:microsoft.com/office/officeart/2005/8/layout/vList2"/>
    <dgm:cxn modelId="{4BB16D9C-CC86-40B7-BC91-0B1F74818DA1}" srcId="{169F0530-85A6-4CB6-8E99-C66A5083A4EF}" destId="{222FDF44-BF9A-4199-8CCE-99E471465A53}" srcOrd="1" destOrd="0" parTransId="{0522D250-9D38-4F37-BEEA-6694D9C22037}" sibTransId="{551C4F94-FFD1-43ED-824C-EBD6914CFF8F}"/>
    <dgm:cxn modelId="{BD046FB1-F0BF-4626-AF0B-4311E4D60D6B}" srcId="{169F0530-85A6-4CB6-8E99-C66A5083A4EF}" destId="{056A5A6C-F0AC-4B14-82AC-30F76A9FB8C4}" srcOrd="0" destOrd="0" parTransId="{9EBAF95A-74AF-4070-9DA3-44012FC3ABE9}" sibTransId="{FB8E9B13-2B30-49D9-B764-9E866E5F3C33}"/>
    <dgm:cxn modelId="{F9D3B1EC-2DD7-49A1-A65F-64AE77911D94}" type="presOf" srcId="{222FDF44-BF9A-4199-8CCE-99E471465A53}" destId="{5BA28C4D-AC15-496D-8836-614B45C2CFE1}" srcOrd="0" destOrd="0" presId="urn:microsoft.com/office/officeart/2005/8/layout/vList2"/>
    <dgm:cxn modelId="{B2DE95C3-807A-4779-8FE0-EEB6FE28D78A}" type="presParOf" srcId="{88D0D908-30F7-461F-97BA-B4D6AABA97E6}" destId="{90F70E0A-020F-4AB4-9B6A-30C2B51A5F08}" srcOrd="0" destOrd="0" presId="urn:microsoft.com/office/officeart/2005/8/layout/vList2"/>
    <dgm:cxn modelId="{AABC472F-5B2D-4DCD-A01D-9288E69CE10F}" type="presParOf" srcId="{88D0D908-30F7-461F-97BA-B4D6AABA97E6}" destId="{9C98A582-2BF3-47EF-8817-B9E8E281EF2A}" srcOrd="1" destOrd="0" presId="urn:microsoft.com/office/officeart/2005/8/layout/vList2"/>
    <dgm:cxn modelId="{E1A658DE-FA07-42B0-B167-1EA95A0E1670}" type="presParOf" srcId="{88D0D908-30F7-461F-97BA-B4D6AABA97E6}" destId="{5BA28C4D-AC15-496D-8836-614B45C2CFE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F6444B22-BACB-42B0-A6C5-6F41A591001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0347309-D379-4C6E-888A-DEACFD552809}">
      <dgm:prSet custT="1"/>
      <dgm:spPr/>
      <dgm:t>
        <a:bodyPr/>
        <a:lstStyle/>
        <a:p>
          <a:pPr algn="ctr"/>
          <a:r>
            <a:rPr lang="en-GB" sz="4400" b="1" dirty="0"/>
            <a:t>The 4 D’s </a:t>
          </a:r>
          <a:endParaRPr lang="en-US" sz="4400" b="1" dirty="0"/>
        </a:p>
      </dgm:t>
    </dgm:pt>
    <dgm:pt modelId="{D67D4813-758A-40AB-923E-4890F2AD0F2F}" type="parTrans" cxnId="{6FB60D05-DE2A-474F-A5A2-4E595F46BCDB}">
      <dgm:prSet/>
      <dgm:spPr/>
      <dgm:t>
        <a:bodyPr/>
        <a:lstStyle/>
        <a:p>
          <a:endParaRPr lang="en-US"/>
        </a:p>
      </dgm:t>
    </dgm:pt>
    <dgm:pt modelId="{182E5FCF-BCC4-470E-99FC-F240871BA3F0}" type="sibTrans" cxnId="{6FB60D05-DE2A-474F-A5A2-4E595F46BCDB}">
      <dgm:prSet/>
      <dgm:spPr/>
      <dgm:t>
        <a:bodyPr/>
        <a:lstStyle/>
        <a:p>
          <a:endParaRPr lang="en-US"/>
        </a:p>
      </dgm:t>
    </dgm:pt>
    <dgm:pt modelId="{C368003D-A05D-4987-B5B1-75C50740901D}">
      <dgm:prSet/>
      <dgm:spPr/>
      <dgm:t>
        <a:bodyPr/>
        <a:lstStyle/>
        <a:p>
          <a:r>
            <a:rPr lang="en-GB" dirty="0"/>
            <a:t>The 4 D’s are an </a:t>
          </a:r>
          <a:r>
            <a:rPr lang="en-GB" b="1" dirty="0"/>
            <a:t>initial</a:t>
          </a:r>
          <a:r>
            <a:rPr lang="en-GB" dirty="0"/>
            <a:t> diagnostic tool. </a:t>
          </a:r>
          <a:endParaRPr lang="en-US" dirty="0"/>
        </a:p>
      </dgm:t>
    </dgm:pt>
    <dgm:pt modelId="{B73EB4E4-B2EA-4FF4-AA4B-2C794FABDBC4}" type="parTrans" cxnId="{9014F469-6541-4131-BCB8-69B8C440A751}">
      <dgm:prSet/>
      <dgm:spPr/>
      <dgm:t>
        <a:bodyPr/>
        <a:lstStyle/>
        <a:p>
          <a:endParaRPr lang="en-US"/>
        </a:p>
      </dgm:t>
    </dgm:pt>
    <dgm:pt modelId="{CBAC1528-C5D3-4421-B861-6A43A39F132E}" type="sibTrans" cxnId="{9014F469-6541-4131-BCB8-69B8C440A751}">
      <dgm:prSet/>
      <dgm:spPr/>
      <dgm:t>
        <a:bodyPr/>
        <a:lstStyle/>
        <a:p>
          <a:endParaRPr lang="en-US"/>
        </a:p>
      </dgm:t>
    </dgm:pt>
    <dgm:pt modelId="{5DE5F970-5A97-48EE-8D14-AAE696115442}">
      <dgm:prSet/>
      <dgm:spPr/>
      <dgm:t>
        <a:bodyPr/>
        <a:lstStyle/>
        <a:p>
          <a:r>
            <a:rPr lang="en-GB"/>
            <a:t>They are used to help inform judgements about the level at which a particular trait or problem requires intervention.</a:t>
          </a:r>
          <a:endParaRPr lang="en-US"/>
        </a:p>
      </dgm:t>
    </dgm:pt>
    <dgm:pt modelId="{921C40B9-EAA4-4906-B4A2-E554977E28D0}" type="parTrans" cxnId="{4E7EE4E4-B1D1-450B-B63C-04BCFBF4C438}">
      <dgm:prSet/>
      <dgm:spPr/>
      <dgm:t>
        <a:bodyPr/>
        <a:lstStyle/>
        <a:p>
          <a:endParaRPr lang="en-US"/>
        </a:p>
      </dgm:t>
    </dgm:pt>
    <dgm:pt modelId="{48FDD9F8-54FA-495D-9211-9B1767F54233}" type="sibTrans" cxnId="{4E7EE4E4-B1D1-450B-B63C-04BCFBF4C438}">
      <dgm:prSet/>
      <dgm:spPr/>
      <dgm:t>
        <a:bodyPr/>
        <a:lstStyle/>
        <a:p>
          <a:endParaRPr lang="en-US"/>
        </a:p>
      </dgm:t>
    </dgm:pt>
    <dgm:pt modelId="{0DB8EF39-DBDA-45BC-95EE-0A8992AA76E7}">
      <dgm:prSet/>
      <dgm:spPr/>
      <dgm:t>
        <a:bodyPr/>
        <a:lstStyle/>
        <a:p>
          <a:r>
            <a:rPr lang="en-GB"/>
            <a:t>They are used by a clinician in order to help them decide if an individual is in need of clinical diagnosis (and therefore requires the possible treatment which follows on from this).</a:t>
          </a:r>
          <a:endParaRPr lang="en-US"/>
        </a:p>
      </dgm:t>
    </dgm:pt>
    <dgm:pt modelId="{2DD93E2B-4BBC-4E03-B217-2EC93B5CBFDA}" type="parTrans" cxnId="{A90308D8-77A8-4310-8705-B94F90A3328A}">
      <dgm:prSet/>
      <dgm:spPr/>
      <dgm:t>
        <a:bodyPr/>
        <a:lstStyle/>
        <a:p>
          <a:endParaRPr lang="en-US"/>
        </a:p>
      </dgm:t>
    </dgm:pt>
    <dgm:pt modelId="{06C1056B-B6DC-4744-AF75-BF02F517D82B}" type="sibTrans" cxnId="{A90308D8-77A8-4310-8705-B94F90A3328A}">
      <dgm:prSet/>
      <dgm:spPr/>
      <dgm:t>
        <a:bodyPr/>
        <a:lstStyle/>
        <a:p>
          <a:endParaRPr lang="en-US"/>
        </a:p>
      </dgm:t>
    </dgm:pt>
    <dgm:pt modelId="{A97D4524-1172-46F5-B6C1-88B44CDC7252}" type="pres">
      <dgm:prSet presAssocID="{F6444B22-BACB-42B0-A6C5-6F41A5910010}" presName="linear" presStyleCnt="0">
        <dgm:presLayoutVars>
          <dgm:animLvl val="lvl"/>
          <dgm:resizeHandles val="exact"/>
        </dgm:presLayoutVars>
      </dgm:prSet>
      <dgm:spPr/>
    </dgm:pt>
    <dgm:pt modelId="{0753B046-9889-44EA-880C-8C1203C50B0B}" type="pres">
      <dgm:prSet presAssocID="{C0347309-D379-4C6E-888A-DEACFD552809}" presName="parentText" presStyleLbl="node1" presStyleIdx="0" presStyleCnt="4">
        <dgm:presLayoutVars>
          <dgm:chMax val="0"/>
          <dgm:bulletEnabled val="1"/>
        </dgm:presLayoutVars>
      </dgm:prSet>
      <dgm:spPr/>
    </dgm:pt>
    <dgm:pt modelId="{5F682D5C-CFB1-44B6-86BF-2EC6C3AF28B7}" type="pres">
      <dgm:prSet presAssocID="{182E5FCF-BCC4-470E-99FC-F240871BA3F0}" presName="spacer" presStyleCnt="0"/>
      <dgm:spPr/>
    </dgm:pt>
    <dgm:pt modelId="{42E50C34-1DE3-4BE1-AF6A-F1D8D1D9A8C9}" type="pres">
      <dgm:prSet presAssocID="{C368003D-A05D-4987-B5B1-75C50740901D}" presName="parentText" presStyleLbl="node1" presStyleIdx="1" presStyleCnt="4">
        <dgm:presLayoutVars>
          <dgm:chMax val="0"/>
          <dgm:bulletEnabled val="1"/>
        </dgm:presLayoutVars>
      </dgm:prSet>
      <dgm:spPr/>
    </dgm:pt>
    <dgm:pt modelId="{3AE18DC2-FC44-4D30-8FAA-1D64898BAE4B}" type="pres">
      <dgm:prSet presAssocID="{CBAC1528-C5D3-4421-B861-6A43A39F132E}" presName="spacer" presStyleCnt="0"/>
      <dgm:spPr/>
    </dgm:pt>
    <dgm:pt modelId="{E904344E-C8CF-4C1E-844C-E6E8062F70DF}" type="pres">
      <dgm:prSet presAssocID="{5DE5F970-5A97-48EE-8D14-AAE696115442}" presName="parentText" presStyleLbl="node1" presStyleIdx="2" presStyleCnt="4">
        <dgm:presLayoutVars>
          <dgm:chMax val="0"/>
          <dgm:bulletEnabled val="1"/>
        </dgm:presLayoutVars>
      </dgm:prSet>
      <dgm:spPr/>
    </dgm:pt>
    <dgm:pt modelId="{08F8F68E-C8B9-4162-BB20-38FF44D6F59D}" type="pres">
      <dgm:prSet presAssocID="{48FDD9F8-54FA-495D-9211-9B1767F54233}" presName="spacer" presStyleCnt="0"/>
      <dgm:spPr/>
    </dgm:pt>
    <dgm:pt modelId="{91A58106-B323-45DB-9E27-B6D8171EB663}" type="pres">
      <dgm:prSet presAssocID="{0DB8EF39-DBDA-45BC-95EE-0A8992AA76E7}" presName="parentText" presStyleLbl="node1" presStyleIdx="3" presStyleCnt="4">
        <dgm:presLayoutVars>
          <dgm:chMax val="0"/>
          <dgm:bulletEnabled val="1"/>
        </dgm:presLayoutVars>
      </dgm:prSet>
      <dgm:spPr/>
    </dgm:pt>
  </dgm:ptLst>
  <dgm:cxnLst>
    <dgm:cxn modelId="{6FB60D05-DE2A-474F-A5A2-4E595F46BCDB}" srcId="{F6444B22-BACB-42B0-A6C5-6F41A5910010}" destId="{C0347309-D379-4C6E-888A-DEACFD552809}" srcOrd="0" destOrd="0" parTransId="{D67D4813-758A-40AB-923E-4890F2AD0F2F}" sibTransId="{182E5FCF-BCC4-470E-99FC-F240871BA3F0}"/>
    <dgm:cxn modelId="{4FAC9A1C-7429-4B80-A311-5A7821CCA502}" type="presOf" srcId="{C0347309-D379-4C6E-888A-DEACFD552809}" destId="{0753B046-9889-44EA-880C-8C1203C50B0B}" srcOrd="0" destOrd="0" presId="urn:microsoft.com/office/officeart/2005/8/layout/vList2"/>
    <dgm:cxn modelId="{315ADA1C-F389-4DDA-BE29-54E46F4334A4}" type="presOf" srcId="{F6444B22-BACB-42B0-A6C5-6F41A5910010}" destId="{A97D4524-1172-46F5-B6C1-88B44CDC7252}" srcOrd="0" destOrd="0" presId="urn:microsoft.com/office/officeart/2005/8/layout/vList2"/>
    <dgm:cxn modelId="{301EF92E-6C27-4662-9B30-2DC905512712}" type="presOf" srcId="{C368003D-A05D-4987-B5B1-75C50740901D}" destId="{42E50C34-1DE3-4BE1-AF6A-F1D8D1D9A8C9}" srcOrd="0" destOrd="0" presId="urn:microsoft.com/office/officeart/2005/8/layout/vList2"/>
    <dgm:cxn modelId="{03E62C48-4FF8-40D3-BB28-6E0ACA3D2E99}" type="presOf" srcId="{0DB8EF39-DBDA-45BC-95EE-0A8992AA76E7}" destId="{91A58106-B323-45DB-9E27-B6D8171EB663}" srcOrd="0" destOrd="0" presId="urn:microsoft.com/office/officeart/2005/8/layout/vList2"/>
    <dgm:cxn modelId="{9014F469-6541-4131-BCB8-69B8C440A751}" srcId="{F6444B22-BACB-42B0-A6C5-6F41A5910010}" destId="{C368003D-A05D-4987-B5B1-75C50740901D}" srcOrd="1" destOrd="0" parTransId="{B73EB4E4-B2EA-4FF4-AA4B-2C794FABDBC4}" sibTransId="{CBAC1528-C5D3-4421-B861-6A43A39F132E}"/>
    <dgm:cxn modelId="{F9746050-5DA0-48CD-9C73-A2F0B6D16799}" type="presOf" srcId="{5DE5F970-5A97-48EE-8D14-AAE696115442}" destId="{E904344E-C8CF-4C1E-844C-E6E8062F70DF}" srcOrd="0" destOrd="0" presId="urn:microsoft.com/office/officeart/2005/8/layout/vList2"/>
    <dgm:cxn modelId="{A90308D8-77A8-4310-8705-B94F90A3328A}" srcId="{F6444B22-BACB-42B0-A6C5-6F41A5910010}" destId="{0DB8EF39-DBDA-45BC-95EE-0A8992AA76E7}" srcOrd="3" destOrd="0" parTransId="{2DD93E2B-4BBC-4E03-B217-2EC93B5CBFDA}" sibTransId="{06C1056B-B6DC-4744-AF75-BF02F517D82B}"/>
    <dgm:cxn modelId="{4E7EE4E4-B1D1-450B-B63C-04BCFBF4C438}" srcId="{F6444B22-BACB-42B0-A6C5-6F41A5910010}" destId="{5DE5F970-5A97-48EE-8D14-AAE696115442}" srcOrd="2" destOrd="0" parTransId="{921C40B9-EAA4-4906-B4A2-E554977E28D0}" sibTransId="{48FDD9F8-54FA-495D-9211-9B1767F54233}"/>
    <dgm:cxn modelId="{514C9110-3536-4B92-96D0-502E256006FF}" type="presParOf" srcId="{A97D4524-1172-46F5-B6C1-88B44CDC7252}" destId="{0753B046-9889-44EA-880C-8C1203C50B0B}" srcOrd="0" destOrd="0" presId="urn:microsoft.com/office/officeart/2005/8/layout/vList2"/>
    <dgm:cxn modelId="{D4E5AB39-491F-49F1-B33B-1BBC997216C9}" type="presParOf" srcId="{A97D4524-1172-46F5-B6C1-88B44CDC7252}" destId="{5F682D5C-CFB1-44B6-86BF-2EC6C3AF28B7}" srcOrd="1" destOrd="0" presId="urn:microsoft.com/office/officeart/2005/8/layout/vList2"/>
    <dgm:cxn modelId="{623F879D-E29B-4EC9-B07B-C48DF22F8BD5}" type="presParOf" srcId="{A97D4524-1172-46F5-B6C1-88B44CDC7252}" destId="{42E50C34-1DE3-4BE1-AF6A-F1D8D1D9A8C9}" srcOrd="2" destOrd="0" presId="urn:microsoft.com/office/officeart/2005/8/layout/vList2"/>
    <dgm:cxn modelId="{BD830049-7134-4CD5-840E-F8A1445FEA73}" type="presParOf" srcId="{A97D4524-1172-46F5-B6C1-88B44CDC7252}" destId="{3AE18DC2-FC44-4D30-8FAA-1D64898BAE4B}" srcOrd="3" destOrd="0" presId="urn:microsoft.com/office/officeart/2005/8/layout/vList2"/>
    <dgm:cxn modelId="{31EBAACB-8DB9-4EA3-9F3A-B4D877135FE4}" type="presParOf" srcId="{A97D4524-1172-46F5-B6C1-88B44CDC7252}" destId="{E904344E-C8CF-4C1E-844C-E6E8062F70DF}" srcOrd="4" destOrd="0" presId="urn:microsoft.com/office/officeart/2005/8/layout/vList2"/>
    <dgm:cxn modelId="{0DB609A1-C3A9-49B1-922E-E12C2353D72A}" type="presParOf" srcId="{A97D4524-1172-46F5-B6C1-88B44CDC7252}" destId="{08F8F68E-C8B9-4162-BB20-38FF44D6F59D}" srcOrd="5" destOrd="0" presId="urn:microsoft.com/office/officeart/2005/8/layout/vList2"/>
    <dgm:cxn modelId="{0FC49910-044B-4108-9E5E-94570A9E2048}" type="presParOf" srcId="{A97D4524-1172-46F5-B6C1-88B44CDC7252}" destId="{91A58106-B323-45DB-9E27-B6D8171EB663}"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CE59335A-3BC7-49B2-95D5-71C3A82E351A}"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FB04D3F4-011E-425B-BAA9-DF3C46662593}">
      <dgm:prSet/>
      <dgm:spPr/>
      <dgm:t>
        <a:bodyPr/>
        <a:lstStyle/>
        <a:p>
          <a:r>
            <a:rPr lang="en-GB"/>
            <a:t>Deviance</a:t>
          </a:r>
          <a:endParaRPr lang="en-US"/>
        </a:p>
      </dgm:t>
    </dgm:pt>
    <dgm:pt modelId="{30662FD8-238F-4CBC-9E8E-9B1070C3C8AF}" type="parTrans" cxnId="{FD85D6B6-ACB4-4F1B-8097-B41BF40CD2D4}">
      <dgm:prSet/>
      <dgm:spPr/>
      <dgm:t>
        <a:bodyPr/>
        <a:lstStyle/>
        <a:p>
          <a:endParaRPr lang="en-US"/>
        </a:p>
      </dgm:t>
    </dgm:pt>
    <dgm:pt modelId="{C301673C-D598-4124-8947-689E7785BB71}" type="sibTrans" cxnId="{FD85D6B6-ACB4-4F1B-8097-B41BF40CD2D4}">
      <dgm:prSet/>
      <dgm:spPr/>
      <dgm:t>
        <a:bodyPr/>
        <a:lstStyle/>
        <a:p>
          <a:endParaRPr lang="en-US"/>
        </a:p>
      </dgm:t>
    </dgm:pt>
    <dgm:pt modelId="{37F44CC8-65EC-4645-89F7-32166F273267}">
      <dgm:prSet/>
      <dgm:spPr/>
      <dgm:t>
        <a:bodyPr/>
        <a:lstStyle/>
        <a:p>
          <a:r>
            <a:rPr lang="en-GB"/>
            <a:t>Dysfunction </a:t>
          </a:r>
          <a:endParaRPr lang="en-US"/>
        </a:p>
      </dgm:t>
    </dgm:pt>
    <dgm:pt modelId="{2D728CD5-BCAB-4C90-9FDD-FC3182EEC82F}" type="parTrans" cxnId="{A4F9455D-3F21-4F3A-9F6F-477793CF786A}">
      <dgm:prSet/>
      <dgm:spPr/>
      <dgm:t>
        <a:bodyPr/>
        <a:lstStyle/>
        <a:p>
          <a:endParaRPr lang="en-US"/>
        </a:p>
      </dgm:t>
    </dgm:pt>
    <dgm:pt modelId="{7761EB0B-F79F-4CB9-8445-1E7D03065949}" type="sibTrans" cxnId="{A4F9455D-3F21-4F3A-9F6F-477793CF786A}">
      <dgm:prSet/>
      <dgm:spPr/>
      <dgm:t>
        <a:bodyPr/>
        <a:lstStyle/>
        <a:p>
          <a:endParaRPr lang="en-US"/>
        </a:p>
      </dgm:t>
    </dgm:pt>
    <dgm:pt modelId="{71DB43EE-AA3C-479E-BDB8-13BC0EC53B2A}">
      <dgm:prSet/>
      <dgm:spPr/>
      <dgm:t>
        <a:bodyPr/>
        <a:lstStyle/>
        <a:p>
          <a:r>
            <a:rPr lang="en-GB"/>
            <a:t>Distress</a:t>
          </a:r>
          <a:endParaRPr lang="en-US"/>
        </a:p>
      </dgm:t>
    </dgm:pt>
    <dgm:pt modelId="{691C12EF-37E4-462A-8DDC-880C76C130B9}" type="parTrans" cxnId="{EB0DD421-0B76-4A42-9CDD-0887F2B3B534}">
      <dgm:prSet/>
      <dgm:spPr/>
      <dgm:t>
        <a:bodyPr/>
        <a:lstStyle/>
        <a:p>
          <a:endParaRPr lang="en-US"/>
        </a:p>
      </dgm:t>
    </dgm:pt>
    <dgm:pt modelId="{21FB258D-DD08-4136-BF9E-88A9B87F1018}" type="sibTrans" cxnId="{EB0DD421-0B76-4A42-9CDD-0887F2B3B534}">
      <dgm:prSet/>
      <dgm:spPr/>
      <dgm:t>
        <a:bodyPr/>
        <a:lstStyle/>
        <a:p>
          <a:endParaRPr lang="en-US"/>
        </a:p>
      </dgm:t>
    </dgm:pt>
    <dgm:pt modelId="{7F659A1B-7BDD-4AC1-B356-6AE0CA141AF2}">
      <dgm:prSet/>
      <dgm:spPr/>
      <dgm:t>
        <a:bodyPr/>
        <a:lstStyle/>
        <a:p>
          <a:r>
            <a:rPr lang="en-GB" dirty="0"/>
            <a:t>Danger</a:t>
          </a:r>
          <a:endParaRPr lang="en-US" dirty="0"/>
        </a:p>
      </dgm:t>
    </dgm:pt>
    <dgm:pt modelId="{B8435762-1B67-45D7-989E-7AEBB41347F2}" type="parTrans" cxnId="{55F7C88B-20BF-4EAD-9D68-85AAE775933C}">
      <dgm:prSet/>
      <dgm:spPr/>
      <dgm:t>
        <a:bodyPr/>
        <a:lstStyle/>
        <a:p>
          <a:endParaRPr lang="en-US"/>
        </a:p>
      </dgm:t>
    </dgm:pt>
    <dgm:pt modelId="{5B65DDD4-A738-4A76-B3FE-2025A370DA6C}" type="sibTrans" cxnId="{55F7C88B-20BF-4EAD-9D68-85AAE775933C}">
      <dgm:prSet/>
      <dgm:spPr/>
      <dgm:t>
        <a:bodyPr/>
        <a:lstStyle/>
        <a:p>
          <a:endParaRPr lang="en-US"/>
        </a:p>
      </dgm:t>
    </dgm:pt>
    <dgm:pt modelId="{FE72594F-8E0F-4FDA-93A6-34EB99AF6A1E}" type="pres">
      <dgm:prSet presAssocID="{CE59335A-3BC7-49B2-95D5-71C3A82E351A}" presName="linear" presStyleCnt="0">
        <dgm:presLayoutVars>
          <dgm:animLvl val="lvl"/>
          <dgm:resizeHandles val="exact"/>
        </dgm:presLayoutVars>
      </dgm:prSet>
      <dgm:spPr/>
    </dgm:pt>
    <dgm:pt modelId="{4B3E889C-5FC9-4B34-AE1B-C9075E7ACC4D}" type="pres">
      <dgm:prSet presAssocID="{FB04D3F4-011E-425B-BAA9-DF3C46662593}" presName="parentText" presStyleLbl="node1" presStyleIdx="0" presStyleCnt="4">
        <dgm:presLayoutVars>
          <dgm:chMax val="0"/>
          <dgm:bulletEnabled val="1"/>
        </dgm:presLayoutVars>
      </dgm:prSet>
      <dgm:spPr/>
    </dgm:pt>
    <dgm:pt modelId="{CBB3982C-A1A3-460B-9713-AB0C655E1965}" type="pres">
      <dgm:prSet presAssocID="{C301673C-D598-4124-8947-689E7785BB71}" presName="spacer" presStyleCnt="0"/>
      <dgm:spPr/>
    </dgm:pt>
    <dgm:pt modelId="{F7771F35-97B1-4C60-BF16-21FB402820E4}" type="pres">
      <dgm:prSet presAssocID="{37F44CC8-65EC-4645-89F7-32166F273267}" presName="parentText" presStyleLbl="node1" presStyleIdx="1" presStyleCnt="4">
        <dgm:presLayoutVars>
          <dgm:chMax val="0"/>
          <dgm:bulletEnabled val="1"/>
        </dgm:presLayoutVars>
      </dgm:prSet>
      <dgm:spPr/>
    </dgm:pt>
    <dgm:pt modelId="{689E59D9-6BFA-4A0B-8908-3D470C22C633}" type="pres">
      <dgm:prSet presAssocID="{7761EB0B-F79F-4CB9-8445-1E7D03065949}" presName="spacer" presStyleCnt="0"/>
      <dgm:spPr/>
    </dgm:pt>
    <dgm:pt modelId="{19370CF2-057E-4C35-84AB-4B6CBB85D8DF}" type="pres">
      <dgm:prSet presAssocID="{71DB43EE-AA3C-479E-BDB8-13BC0EC53B2A}" presName="parentText" presStyleLbl="node1" presStyleIdx="2" presStyleCnt="4">
        <dgm:presLayoutVars>
          <dgm:chMax val="0"/>
          <dgm:bulletEnabled val="1"/>
        </dgm:presLayoutVars>
      </dgm:prSet>
      <dgm:spPr/>
    </dgm:pt>
    <dgm:pt modelId="{DC3E82C9-12EC-4288-BC15-7057CD61E29F}" type="pres">
      <dgm:prSet presAssocID="{21FB258D-DD08-4136-BF9E-88A9B87F1018}" presName="spacer" presStyleCnt="0"/>
      <dgm:spPr/>
    </dgm:pt>
    <dgm:pt modelId="{DEDBA9BB-A470-4AAC-8FA3-C9EA6DF4AF88}" type="pres">
      <dgm:prSet presAssocID="{7F659A1B-7BDD-4AC1-B356-6AE0CA141AF2}" presName="parentText" presStyleLbl="node1" presStyleIdx="3" presStyleCnt="4">
        <dgm:presLayoutVars>
          <dgm:chMax val="0"/>
          <dgm:bulletEnabled val="1"/>
        </dgm:presLayoutVars>
      </dgm:prSet>
      <dgm:spPr/>
    </dgm:pt>
  </dgm:ptLst>
  <dgm:cxnLst>
    <dgm:cxn modelId="{EB0DD421-0B76-4A42-9CDD-0887F2B3B534}" srcId="{CE59335A-3BC7-49B2-95D5-71C3A82E351A}" destId="{71DB43EE-AA3C-479E-BDB8-13BC0EC53B2A}" srcOrd="2" destOrd="0" parTransId="{691C12EF-37E4-462A-8DDC-880C76C130B9}" sibTransId="{21FB258D-DD08-4136-BF9E-88A9B87F1018}"/>
    <dgm:cxn modelId="{04242F27-06EE-45DE-BB88-9DC10BDB39A1}" type="presOf" srcId="{71DB43EE-AA3C-479E-BDB8-13BC0EC53B2A}" destId="{19370CF2-057E-4C35-84AB-4B6CBB85D8DF}" srcOrd="0" destOrd="0" presId="urn:microsoft.com/office/officeart/2005/8/layout/vList2"/>
    <dgm:cxn modelId="{A4F9455D-3F21-4F3A-9F6F-477793CF786A}" srcId="{CE59335A-3BC7-49B2-95D5-71C3A82E351A}" destId="{37F44CC8-65EC-4645-89F7-32166F273267}" srcOrd="1" destOrd="0" parTransId="{2D728CD5-BCAB-4C90-9FDD-FC3182EEC82F}" sibTransId="{7761EB0B-F79F-4CB9-8445-1E7D03065949}"/>
    <dgm:cxn modelId="{55F7C88B-20BF-4EAD-9D68-85AAE775933C}" srcId="{CE59335A-3BC7-49B2-95D5-71C3A82E351A}" destId="{7F659A1B-7BDD-4AC1-B356-6AE0CA141AF2}" srcOrd="3" destOrd="0" parTransId="{B8435762-1B67-45D7-989E-7AEBB41347F2}" sibTransId="{5B65DDD4-A738-4A76-B3FE-2025A370DA6C}"/>
    <dgm:cxn modelId="{F342758E-C425-418E-AC5C-4EABC7B327A1}" type="presOf" srcId="{FB04D3F4-011E-425B-BAA9-DF3C46662593}" destId="{4B3E889C-5FC9-4B34-AE1B-C9075E7ACC4D}" srcOrd="0" destOrd="0" presId="urn:microsoft.com/office/officeart/2005/8/layout/vList2"/>
    <dgm:cxn modelId="{7F742C9A-19F3-471C-B9CB-C06FCEFFC590}" type="presOf" srcId="{37F44CC8-65EC-4645-89F7-32166F273267}" destId="{F7771F35-97B1-4C60-BF16-21FB402820E4}" srcOrd="0" destOrd="0" presId="urn:microsoft.com/office/officeart/2005/8/layout/vList2"/>
    <dgm:cxn modelId="{D75070A4-B781-43F5-9E06-CB3E09E8F07E}" type="presOf" srcId="{7F659A1B-7BDD-4AC1-B356-6AE0CA141AF2}" destId="{DEDBA9BB-A470-4AAC-8FA3-C9EA6DF4AF88}" srcOrd="0" destOrd="0" presId="urn:microsoft.com/office/officeart/2005/8/layout/vList2"/>
    <dgm:cxn modelId="{FD85D6B6-ACB4-4F1B-8097-B41BF40CD2D4}" srcId="{CE59335A-3BC7-49B2-95D5-71C3A82E351A}" destId="{FB04D3F4-011E-425B-BAA9-DF3C46662593}" srcOrd="0" destOrd="0" parTransId="{30662FD8-238F-4CBC-9E8E-9B1070C3C8AF}" sibTransId="{C301673C-D598-4124-8947-689E7785BB71}"/>
    <dgm:cxn modelId="{F49848C0-4B9C-4F0E-BE78-0D64DCDFB897}" type="presOf" srcId="{CE59335A-3BC7-49B2-95D5-71C3A82E351A}" destId="{FE72594F-8E0F-4FDA-93A6-34EB99AF6A1E}" srcOrd="0" destOrd="0" presId="urn:microsoft.com/office/officeart/2005/8/layout/vList2"/>
    <dgm:cxn modelId="{0E0CEB5D-11CC-48CD-9439-E4A0F87F34AB}" type="presParOf" srcId="{FE72594F-8E0F-4FDA-93A6-34EB99AF6A1E}" destId="{4B3E889C-5FC9-4B34-AE1B-C9075E7ACC4D}" srcOrd="0" destOrd="0" presId="urn:microsoft.com/office/officeart/2005/8/layout/vList2"/>
    <dgm:cxn modelId="{DFBDCE9E-A3D2-4123-9EBA-10003C901A26}" type="presParOf" srcId="{FE72594F-8E0F-4FDA-93A6-34EB99AF6A1E}" destId="{CBB3982C-A1A3-460B-9713-AB0C655E1965}" srcOrd="1" destOrd="0" presId="urn:microsoft.com/office/officeart/2005/8/layout/vList2"/>
    <dgm:cxn modelId="{893E872D-89E5-43AB-8BCE-43E2846D17DD}" type="presParOf" srcId="{FE72594F-8E0F-4FDA-93A6-34EB99AF6A1E}" destId="{F7771F35-97B1-4C60-BF16-21FB402820E4}" srcOrd="2" destOrd="0" presId="urn:microsoft.com/office/officeart/2005/8/layout/vList2"/>
    <dgm:cxn modelId="{4DB19E54-EB58-4FE1-BA2E-193658E2DAAA}" type="presParOf" srcId="{FE72594F-8E0F-4FDA-93A6-34EB99AF6A1E}" destId="{689E59D9-6BFA-4A0B-8908-3D470C22C633}" srcOrd="3" destOrd="0" presId="urn:microsoft.com/office/officeart/2005/8/layout/vList2"/>
    <dgm:cxn modelId="{B65F4F22-0BB4-4914-8A40-76CEDCDEDAAE}" type="presParOf" srcId="{FE72594F-8E0F-4FDA-93A6-34EB99AF6A1E}" destId="{19370CF2-057E-4C35-84AB-4B6CBB85D8DF}" srcOrd="4" destOrd="0" presId="urn:microsoft.com/office/officeart/2005/8/layout/vList2"/>
    <dgm:cxn modelId="{3CC5B98B-3A29-4DD7-A0C7-7FB858E39462}" type="presParOf" srcId="{FE72594F-8E0F-4FDA-93A6-34EB99AF6A1E}" destId="{DC3E82C9-12EC-4288-BC15-7057CD61E29F}" srcOrd="5" destOrd="0" presId="urn:microsoft.com/office/officeart/2005/8/layout/vList2"/>
    <dgm:cxn modelId="{31FE3B8F-93AE-463D-8E95-7A00BBFD2D18}" type="presParOf" srcId="{FE72594F-8E0F-4FDA-93A6-34EB99AF6A1E}" destId="{DEDBA9BB-A470-4AAC-8FA3-C9EA6DF4AF8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425D4D-FAFA-4973-A04E-F219732800C3}">
      <dsp:nvSpPr>
        <dsp:cNvPr id="0" name=""/>
        <dsp:cNvSpPr/>
      </dsp:nvSpPr>
      <dsp:spPr>
        <a:xfrm>
          <a:off x="0" y="809468"/>
          <a:ext cx="6263640" cy="11992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GB" sz="5000" kern="1200" dirty="0">
              <a:solidFill>
                <a:schemeClr val="tx1"/>
              </a:solidFill>
            </a:rPr>
            <a:t>Moodle page</a:t>
          </a:r>
          <a:endParaRPr lang="en-US" sz="5000" kern="1200" dirty="0">
            <a:solidFill>
              <a:schemeClr val="tx1"/>
            </a:solidFill>
          </a:endParaRPr>
        </a:p>
      </dsp:txBody>
      <dsp:txXfrm>
        <a:off x="58543" y="868011"/>
        <a:ext cx="6146554" cy="1082164"/>
      </dsp:txXfrm>
    </dsp:sp>
    <dsp:sp modelId="{CB2FD8DB-67A9-481E-9E87-4FA397D0F272}">
      <dsp:nvSpPr>
        <dsp:cNvPr id="0" name=""/>
        <dsp:cNvSpPr/>
      </dsp:nvSpPr>
      <dsp:spPr>
        <a:xfrm>
          <a:off x="0" y="2152718"/>
          <a:ext cx="6263640" cy="119925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GB" sz="5000" kern="1200" dirty="0">
              <a:solidFill>
                <a:schemeClr val="tx1"/>
              </a:solidFill>
            </a:rPr>
            <a:t>Our Teams page</a:t>
          </a:r>
          <a:endParaRPr lang="en-US" sz="5000" kern="1200" dirty="0">
            <a:solidFill>
              <a:schemeClr val="tx1"/>
            </a:solidFill>
          </a:endParaRPr>
        </a:p>
      </dsp:txBody>
      <dsp:txXfrm>
        <a:off x="58543" y="2211261"/>
        <a:ext cx="6146554" cy="1082164"/>
      </dsp:txXfrm>
    </dsp:sp>
    <dsp:sp modelId="{8F4C4435-37D5-4E37-B608-A50772C5E838}">
      <dsp:nvSpPr>
        <dsp:cNvPr id="0" name=""/>
        <dsp:cNvSpPr/>
      </dsp:nvSpPr>
      <dsp:spPr>
        <a:xfrm>
          <a:off x="0" y="3495969"/>
          <a:ext cx="6263640" cy="119925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GB" sz="5000" kern="1200" dirty="0">
              <a:solidFill>
                <a:schemeClr val="tx1"/>
              </a:solidFill>
            </a:rPr>
            <a:t>Your </a:t>
          </a:r>
          <a:r>
            <a:rPr lang="en-GB" sz="5000" b="1" kern="1200" dirty="0">
              <a:solidFill>
                <a:schemeClr val="tx1"/>
              </a:solidFill>
            </a:rPr>
            <a:t>university</a:t>
          </a:r>
          <a:r>
            <a:rPr lang="en-GB" sz="5000" kern="1200" dirty="0">
              <a:solidFill>
                <a:schemeClr val="tx1"/>
              </a:solidFill>
            </a:rPr>
            <a:t> </a:t>
          </a:r>
          <a:r>
            <a:rPr lang="en-GB" sz="5000" b="1" kern="1200" dirty="0">
              <a:solidFill>
                <a:schemeClr val="tx1"/>
              </a:solidFill>
            </a:rPr>
            <a:t>email</a:t>
          </a:r>
          <a:r>
            <a:rPr lang="en-GB" sz="5000" kern="1200" dirty="0">
              <a:solidFill>
                <a:schemeClr val="tx1"/>
              </a:solidFill>
            </a:rPr>
            <a:t>!</a:t>
          </a:r>
          <a:endParaRPr lang="en-US" sz="5000" kern="1200" dirty="0">
            <a:solidFill>
              <a:schemeClr val="tx1"/>
            </a:solidFill>
          </a:endParaRPr>
        </a:p>
      </dsp:txBody>
      <dsp:txXfrm>
        <a:off x="58543" y="3554512"/>
        <a:ext cx="6146554" cy="10821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28911-62E5-4699-BD02-32461E905D1D}">
      <dsp:nvSpPr>
        <dsp:cNvPr id="0" name=""/>
        <dsp:cNvSpPr/>
      </dsp:nvSpPr>
      <dsp:spPr>
        <a:xfrm>
          <a:off x="0" y="717"/>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9C9F56-8E10-4189-ADFD-F17D83E39676}">
      <dsp:nvSpPr>
        <dsp:cNvPr id="0" name=""/>
        <dsp:cNvSpPr/>
      </dsp:nvSpPr>
      <dsp:spPr>
        <a:xfrm>
          <a:off x="507973" y="378548"/>
          <a:ext cx="923587" cy="923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B257FC-4BD8-43A2-A427-16EF70BE37AD}">
      <dsp:nvSpPr>
        <dsp:cNvPr id="0" name=""/>
        <dsp:cNvSpPr/>
      </dsp:nvSpPr>
      <dsp:spPr>
        <a:xfrm>
          <a:off x="1939533" y="717"/>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244600">
            <a:lnSpc>
              <a:spcPct val="90000"/>
            </a:lnSpc>
            <a:spcBef>
              <a:spcPct val="0"/>
            </a:spcBef>
            <a:spcAft>
              <a:spcPct val="35000"/>
            </a:spcAft>
            <a:buNone/>
          </a:pPr>
          <a:r>
            <a:rPr lang="en-GB" sz="2800" kern="1200" dirty="0"/>
            <a:t>Introduction to the module</a:t>
          </a:r>
          <a:endParaRPr lang="en-US" sz="2800" kern="1200" dirty="0"/>
        </a:p>
      </dsp:txBody>
      <dsp:txXfrm>
        <a:off x="1939533" y="717"/>
        <a:ext cx="4362067" cy="1679249"/>
      </dsp:txXfrm>
    </dsp:sp>
    <dsp:sp modelId="{84E62E7F-C953-4671-A6CC-3E4498BD5EE3}">
      <dsp:nvSpPr>
        <dsp:cNvPr id="0" name=""/>
        <dsp:cNvSpPr/>
      </dsp:nvSpPr>
      <dsp:spPr>
        <a:xfrm>
          <a:off x="0" y="2318854"/>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8B088E-D24E-4B80-94D2-2F1C00A90EE2}">
      <dsp:nvSpPr>
        <dsp:cNvPr id="0" name=""/>
        <dsp:cNvSpPr/>
      </dsp:nvSpPr>
      <dsp:spPr>
        <a:xfrm>
          <a:off x="507973" y="2477610"/>
          <a:ext cx="923587" cy="923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70D290-D69D-44AE-A12F-3CD1499DCE44}">
      <dsp:nvSpPr>
        <dsp:cNvPr id="0" name=""/>
        <dsp:cNvSpPr/>
      </dsp:nvSpPr>
      <dsp:spPr>
        <a:xfrm>
          <a:off x="1939533" y="2099779"/>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244600">
            <a:lnSpc>
              <a:spcPct val="90000"/>
            </a:lnSpc>
            <a:spcBef>
              <a:spcPct val="0"/>
            </a:spcBef>
            <a:spcAft>
              <a:spcPct val="35000"/>
            </a:spcAft>
            <a:buNone/>
          </a:pPr>
          <a:r>
            <a:rPr lang="en-GB" sz="2800" kern="1200" dirty="0"/>
            <a:t>Introduction to definitions of ‘abnormality’</a:t>
          </a:r>
          <a:endParaRPr lang="en-US" sz="2800" kern="1200" dirty="0"/>
        </a:p>
      </dsp:txBody>
      <dsp:txXfrm>
        <a:off x="1939533" y="2099779"/>
        <a:ext cx="4362067" cy="1679249"/>
      </dsp:txXfrm>
    </dsp:sp>
    <dsp:sp modelId="{D83067ED-CACF-40BD-A977-776DFF652DDE}">
      <dsp:nvSpPr>
        <dsp:cNvPr id="0" name=""/>
        <dsp:cNvSpPr/>
      </dsp:nvSpPr>
      <dsp:spPr>
        <a:xfrm>
          <a:off x="0" y="4198841"/>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6C9A3B-66D2-4B4D-8675-35A778DBE7C5}">
      <dsp:nvSpPr>
        <dsp:cNvPr id="0" name=""/>
        <dsp:cNvSpPr/>
      </dsp:nvSpPr>
      <dsp:spPr>
        <a:xfrm>
          <a:off x="507973" y="4576672"/>
          <a:ext cx="923587" cy="923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EADA7E-370B-4191-B115-287C33BAD0BF}">
      <dsp:nvSpPr>
        <dsp:cNvPr id="0" name=""/>
        <dsp:cNvSpPr/>
      </dsp:nvSpPr>
      <dsp:spPr>
        <a:xfrm>
          <a:off x="1939533" y="4198841"/>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244600">
            <a:lnSpc>
              <a:spcPct val="90000"/>
            </a:lnSpc>
            <a:spcBef>
              <a:spcPct val="0"/>
            </a:spcBef>
            <a:spcAft>
              <a:spcPct val="35000"/>
            </a:spcAft>
            <a:buNone/>
          </a:pPr>
          <a:r>
            <a:rPr lang="en-GB" sz="2800" kern="1200" dirty="0"/>
            <a:t>Initial preparation for Assessment 1</a:t>
          </a:r>
          <a:endParaRPr lang="en-US" sz="2800" kern="1200" dirty="0"/>
        </a:p>
      </dsp:txBody>
      <dsp:txXfrm>
        <a:off x="1939533" y="4198841"/>
        <a:ext cx="4362067" cy="16792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305E62-DB1A-4836-BE1A-C9C187FCD7BA}">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D5B617-45FE-47D1-ACB1-78D54F465796}">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b="1" kern="1200" baseline="0"/>
            <a:t>Mental Health: </a:t>
          </a:r>
        </a:p>
        <a:p>
          <a:pPr marL="0" lvl="0" indent="0" algn="ctr" defTabSz="977900" rtl="0">
            <a:lnSpc>
              <a:spcPct val="90000"/>
            </a:lnSpc>
            <a:spcBef>
              <a:spcPct val="0"/>
            </a:spcBef>
            <a:spcAft>
              <a:spcPct val="35000"/>
            </a:spcAft>
            <a:buNone/>
          </a:pPr>
          <a:r>
            <a:rPr lang="en-GB" sz="2200" b="0" i="1" kern="1200"/>
            <a:t>Mental health is a state of mental well-being that enables people to cope with the stresses of life, realize their abilities, learn well and work well, and contribute to their community’ (WHO, 2022).</a:t>
          </a:r>
          <a:endParaRPr lang="en-GB" sz="2200" kern="1200"/>
        </a:p>
      </dsp:txBody>
      <dsp:txXfrm>
        <a:off x="608661" y="692298"/>
        <a:ext cx="4508047" cy="2799040"/>
      </dsp:txXfrm>
    </dsp:sp>
    <dsp:sp modelId="{7C50D46E-608B-43AB-9A4A-8FA637DC5FEB}">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A959C2-7FD8-459B-92FC-61E266189AE1}">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b="1" kern="1200" baseline="0"/>
            <a:t>Mental Illness:</a:t>
          </a:r>
        </a:p>
        <a:p>
          <a:pPr marL="0" lvl="0" indent="0" algn="ctr" defTabSz="977900" rtl="0">
            <a:lnSpc>
              <a:spcPct val="90000"/>
            </a:lnSpc>
            <a:spcBef>
              <a:spcPct val="0"/>
            </a:spcBef>
            <a:spcAft>
              <a:spcPct val="35000"/>
            </a:spcAft>
            <a:buNone/>
          </a:pPr>
          <a:r>
            <a:rPr lang="en-GB" sz="2200" b="0" i="1" kern="1200"/>
            <a:t>A mental disorder is characterised by a clinically significant disturbance in an individual’s cognition, emotional regulation, or behaviour.  It is usually associated with distress or impairment in important areas of functioning’ (WHO, 2022).</a:t>
          </a:r>
          <a:endParaRPr lang="en-GB" sz="2200" b="1" kern="1200"/>
        </a:p>
      </dsp:txBody>
      <dsp:txXfrm>
        <a:off x="6331365" y="692298"/>
        <a:ext cx="4508047" cy="27990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5B0C34-3491-4250-B22E-DBBD26379D88}">
      <dsp:nvSpPr>
        <dsp:cNvPr id="0" name=""/>
        <dsp:cNvSpPr/>
      </dsp:nvSpPr>
      <dsp:spPr>
        <a:xfrm>
          <a:off x="0" y="26149"/>
          <a:ext cx="5961345" cy="127120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Statistical Infrequency</a:t>
          </a:r>
          <a:endParaRPr lang="en-US" sz="3200" kern="1200"/>
        </a:p>
      </dsp:txBody>
      <dsp:txXfrm>
        <a:off x="62055" y="88204"/>
        <a:ext cx="5837235" cy="1147095"/>
      </dsp:txXfrm>
    </dsp:sp>
    <dsp:sp modelId="{AAE9E1EB-8EE5-43C4-AA80-3C8C073B6D62}">
      <dsp:nvSpPr>
        <dsp:cNvPr id="0" name=""/>
        <dsp:cNvSpPr/>
      </dsp:nvSpPr>
      <dsp:spPr>
        <a:xfrm>
          <a:off x="0" y="1389514"/>
          <a:ext cx="5961345" cy="1271205"/>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dirty="0"/>
            <a:t>Deviation from Social Norms</a:t>
          </a:r>
          <a:endParaRPr lang="en-US" sz="3200" kern="1200" dirty="0"/>
        </a:p>
      </dsp:txBody>
      <dsp:txXfrm>
        <a:off x="62055" y="1451569"/>
        <a:ext cx="5837235" cy="1147095"/>
      </dsp:txXfrm>
    </dsp:sp>
    <dsp:sp modelId="{70774E13-E72C-4AEC-A6BB-00550C7094F3}">
      <dsp:nvSpPr>
        <dsp:cNvPr id="0" name=""/>
        <dsp:cNvSpPr/>
      </dsp:nvSpPr>
      <dsp:spPr>
        <a:xfrm>
          <a:off x="0" y="2752880"/>
          <a:ext cx="5961345" cy="1271205"/>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Failure to Function Adequately</a:t>
          </a:r>
          <a:endParaRPr lang="en-US" sz="3200" kern="1200"/>
        </a:p>
      </dsp:txBody>
      <dsp:txXfrm>
        <a:off x="62055" y="2814935"/>
        <a:ext cx="5837235" cy="1147095"/>
      </dsp:txXfrm>
    </dsp:sp>
    <dsp:sp modelId="{C8431661-5813-4A48-8B42-5070C7875AFD}">
      <dsp:nvSpPr>
        <dsp:cNvPr id="0" name=""/>
        <dsp:cNvSpPr/>
      </dsp:nvSpPr>
      <dsp:spPr>
        <a:xfrm>
          <a:off x="0" y="4116245"/>
          <a:ext cx="5961345" cy="127120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Deviation from Ideal Mental Health</a:t>
          </a:r>
          <a:endParaRPr lang="en-US" sz="3200" kern="1200"/>
        </a:p>
      </dsp:txBody>
      <dsp:txXfrm>
        <a:off x="62055" y="4178300"/>
        <a:ext cx="5837235" cy="114709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1DC30C-8DCB-4A62-9A03-65AAB301EEB2}">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35BEBC-162C-417F-BE37-FA292A82F595}">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r>
            <a:rPr lang="en-GB" sz="4700" kern="1200" dirty="0"/>
            <a:t>Any relatively usual behaviour or characteristic is considered normal.</a:t>
          </a:r>
          <a:endParaRPr lang="en-US" sz="4700" kern="1200" dirty="0"/>
        </a:p>
      </dsp:txBody>
      <dsp:txXfrm>
        <a:off x="0" y="0"/>
        <a:ext cx="6900512" cy="2768070"/>
      </dsp:txXfrm>
    </dsp:sp>
    <dsp:sp modelId="{7D000344-69B6-4C5A-865C-9BA8CDB74BDB}">
      <dsp:nvSpPr>
        <dsp:cNvPr id="0" name=""/>
        <dsp:cNvSpPr/>
      </dsp:nvSpPr>
      <dsp:spPr>
        <a:xfrm>
          <a:off x="0" y="2768070"/>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E15868-5172-4DDE-8D43-935CD5A278AD}">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9070" tIns="179070" rIns="179070" bIns="179070" numCol="1" spcCol="1270" anchor="t" anchorCtr="0">
          <a:noAutofit/>
        </a:bodyPr>
        <a:lstStyle/>
        <a:p>
          <a:pPr marL="0" lvl="0" indent="0" algn="l" defTabSz="2089150">
            <a:lnSpc>
              <a:spcPct val="90000"/>
            </a:lnSpc>
            <a:spcBef>
              <a:spcPct val="0"/>
            </a:spcBef>
            <a:spcAft>
              <a:spcPct val="35000"/>
            </a:spcAft>
            <a:buNone/>
          </a:pPr>
          <a:r>
            <a:rPr lang="en-GB" sz="4700" kern="1200"/>
            <a:t>Behaviour that is unusual is considered abnormal. </a:t>
          </a:r>
          <a:endParaRPr lang="en-US" sz="4700" kern="1200"/>
        </a:p>
      </dsp:txBody>
      <dsp:txXfrm>
        <a:off x="0" y="2768070"/>
        <a:ext cx="6900512" cy="276807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8AC307-11DB-41AD-B85E-317C4B017199}">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606A58-53D0-47D0-8A61-737FD0C20663}">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1" kern="1200" dirty="0"/>
            <a:t>Useful </a:t>
          </a:r>
          <a:r>
            <a:rPr lang="en-GB" sz="3000" kern="1200" dirty="0"/>
            <a:t>– it is used in clinical practice as part of formal diagnosis and so can identify people who would benefit from treatment.</a:t>
          </a:r>
          <a:endParaRPr lang="en-US" sz="3000" kern="1200" dirty="0"/>
        </a:p>
      </dsp:txBody>
      <dsp:txXfrm>
        <a:off x="0" y="2703"/>
        <a:ext cx="6900512" cy="1843578"/>
      </dsp:txXfrm>
    </dsp:sp>
    <dsp:sp modelId="{EF606976-8376-49BF-814A-F133B4AE9E56}">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7A13CF-68F9-466B-A3C0-3F331BAB2D94}">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e.g. the Beck Depression Inventory (BDI)</a:t>
          </a:r>
          <a:endParaRPr lang="en-US" sz="3000" kern="1200"/>
        </a:p>
      </dsp:txBody>
      <dsp:txXfrm>
        <a:off x="0" y="1846281"/>
        <a:ext cx="6900512" cy="1843578"/>
      </dsp:txXfrm>
    </dsp:sp>
    <dsp:sp modelId="{5100B2CE-D760-45B4-B5D8-B14F77BC0A5E}">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2E864B-6FF0-4B6A-B9A2-7C3C8543D1CB}">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Only 5% of people will score 30+ and this would indicate that they have severe depression. </a:t>
          </a:r>
          <a:endParaRPr lang="en-US" sz="3000" kern="1200"/>
        </a:p>
      </dsp:txBody>
      <dsp:txXfrm>
        <a:off x="0" y="3689859"/>
        <a:ext cx="6900512" cy="184357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8F9418-4A2D-48D9-B4BF-C65579D12C7A}">
      <dsp:nvSpPr>
        <dsp:cNvPr id="0" name=""/>
        <dsp:cNvSpPr/>
      </dsp:nvSpPr>
      <dsp:spPr>
        <a:xfrm>
          <a:off x="131700" y="1448"/>
          <a:ext cx="4429178" cy="28125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C2E187-92D1-41FA-B4CA-6AD7E9B7AF85}">
      <dsp:nvSpPr>
        <dsp:cNvPr id="0" name=""/>
        <dsp:cNvSpPr/>
      </dsp:nvSpPr>
      <dsp:spPr>
        <a:xfrm>
          <a:off x="623831" y="468973"/>
          <a:ext cx="4429178" cy="28125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Read through the ‘Culture bound Syndromes’ on Worksheet 2 </a:t>
          </a:r>
          <a:endParaRPr lang="en-US" sz="3400" kern="1200" dirty="0"/>
        </a:p>
      </dsp:txBody>
      <dsp:txXfrm>
        <a:off x="706207" y="551349"/>
        <a:ext cx="4264426" cy="2647776"/>
      </dsp:txXfrm>
    </dsp:sp>
    <dsp:sp modelId="{C4B7113B-EDBA-4B1E-B41D-9BA7B01B59AE}">
      <dsp:nvSpPr>
        <dsp:cNvPr id="0" name=""/>
        <dsp:cNvSpPr/>
      </dsp:nvSpPr>
      <dsp:spPr>
        <a:xfrm>
          <a:off x="5545140" y="1448"/>
          <a:ext cx="4429178" cy="28125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C53605-188D-4A28-AFB0-E8EB9DF04461}">
      <dsp:nvSpPr>
        <dsp:cNvPr id="0" name=""/>
        <dsp:cNvSpPr/>
      </dsp:nvSpPr>
      <dsp:spPr>
        <a:xfrm>
          <a:off x="6037271" y="468973"/>
          <a:ext cx="4429178" cy="28125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What do these tell us about the influence of culture on the diagnosis of mental health disorders? </a:t>
          </a:r>
          <a:endParaRPr lang="en-US" sz="3400" kern="1200" dirty="0"/>
        </a:p>
      </dsp:txBody>
      <dsp:txXfrm>
        <a:off x="6119647" y="551349"/>
        <a:ext cx="4264426" cy="264777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619198-8DD9-4D8C-BF42-E566D90BED70}">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A28D36-2B5D-4593-A5E7-2F1626062262}">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A person’s behaviour may need to be labelled as ‘abnormal’ at the point when they can no longer cope with the demands of everyday life. </a:t>
          </a:r>
          <a:endParaRPr lang="en-US" sz="3500" kern="1200"/>
        </a:p>
      </dsp:txBody>
      <dsp:txXfrm>
        <a:off x="0" y="0"/>
        <a:ext cx="6900512" cy="2768070"/>
      </dsp:txXfrm>
    </dsp:sp>
    <dsp:sp modelId="{561A92D2-84A9-4677-868E-5C21B7F35FD8}">
      <dsp:nvSpPr>
        <dsp:cNvPr id="0" name=""/>
        <dsp:cNvSpPr/>
      </dsp:nvSpPr>
      <dsp:spPr>
        <a:xfrm>
          <a:off x="0" y="2768070"/>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BE28D5-B9C9-4A7B-9273-195BC5768AE0}">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When they are unable to maintain basic standards of nutritional hygiene, cannot hold down a job or maintain relationships with people around them. </a:t>
          </a:r>
          <a:endParaRPr lang="en-US" sz="3500" kern="1200"/>
        </a:p>
      </dsp:txBody>
      <dsp:txXfrm>
        <a:off x="0" y="2768070"/>
        <a:ext cx="6900512" cy="276807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D2F45C-286A-4FA5-AE6D-FE4ECE05316D}">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0A29BC-3BD9-445E-853E-4E54372EEBC1}">
      <dsp:nvSpPr>
        <dsp:cNvPr id="0" name=""/>
        <dsp:cNvSpPr/>
      </dsp:nvSpPr>
      <dsp:spPr>
        <a:xfrm>
          <a:off x="0" y="0"/>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Some additional signs that can be used to determine when someone is not coping, including:</a:t>
          </a:r>
          <a:endParaRPr lang="en-US" sz="3000" kern="1200"/>
        </a:p>
      </dsp:txBody>
      <dsp:txXfrm>
        <a:off x="0" y="0"/>
        <a:ext cx="10515600" cy="1087834"/>
      </dsp:txXfrm>
    </dsp:sp>
    <dsp:sp modelId="{F6BDDAA5-29D1-4F51-8901-EC66F6ADAC4E}">
      <dsp:nvSpPr>
        <dsp:cNvPr id="0" name=""/>
        <dsp:cNvSpPr/>
      </dsp:nvSpPr>
      <dsp:spPr>
        <a:xfrm>
          <a:off x="0" y="108783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C874B0-D6B6-4188-A244-778CAFF48D4D}">
      <dsp:nvSpPr>
        <dsp:cNvPr id="0" name=""/>
        <dsp:cNvSpPr/>
      </dsp:nvSpPr>
      <dsp:spPr>
        <a:xfrm>
          <a:off x="0" y="1087834"/>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When a person no longer conforms to standard interpersonal rules, for example respecting personal space. </a:t>
          </a:r>
          <a:endParaRPr lang="en-US" sz="3000" kern="1200"/>
        </a:p>
      </dsp:txBody>
      <dsp:txXfrm>
        <a:off x="0" y="1087834"/>
        <a:ext cx="10515600" cy="1087834"/>
      </dsp:txXfrm>
    </dsp:sp>
    <dsp:sp modelId="{E4C66304-1ED9-479A-8EE4-4452963F8928}">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3D2861-6F20-4AB7-922F-015B6CCF9AE2}">
      <dsp:nvSpPr>
        <dsp:cNvPr id="0" name=""/>
        <dsp:cNvSpPr/>
      </dsp:nvSpPr>
      <dsp:spPr>
        <a:xfrm>
          <a:off x="0" y="2175669"/>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When a person experiences severe personal distress. </a:t>
          </a:r>
          <a:endParaRPr lang="en-US" sz="3000" kern="1200"/>
        </a:p>
      </dsp:txBody>
      <dsp:txXfrm>
        <a:off x="0" y="2175669"/>
        <a:ext cx="10515600" cy="1087834"/>
      </dsp:txXfrm>
    </dsp:sp>
    <dsp:sp modelId="{20374147-EE3F-4835-8A68-553D572D7F6E}">
      <dsp:nvSpPr>
        <dsp:cNvPr id="0" name=""/>
        <dsp:cNvSpPr/>
      </dsp:nvSpPr>
      <dsp:spPr>
        <a:xfrm>
          <a:off x="0" y="326350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EB2E4B-498B-4CC2-B9FE-2F75EEAF239E}">
      <dsp:nvSpPr>
        <dsp:cNvPr id="0" name=""/>
        <dsp:cNvSpPr/>
      </dsp:nvSpPr>
      <dsp:spPr>
        <a:xfrm>
          <a:off x="0" y="3263503"/>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When a person’s behaviour becomes irrational or dangerous to themselves or others. </a:t>
          </a:r>
          <a:endParaRPr lang="en-US" sz="3000" kern="1200"/>
        </a:p>
      </dsp:txBody>
      <dsp:txXfrm>
        <a:off x="0" y="3263503"/>
        <a:ext cx="10515600" cy="108783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8E922B-49F6-45FE-90AA-2F0502A77CF1}">
      <dsp:nvSpPr>
        <dsp:cNvPr id="0" name=""/>
        <dsp:cNvSpPr/>
      </dsp:nvSpPr>
      <dsp:spPr>
        <a:xfrm>
          <a:off x="0" y="15366"/>
          <a:ext cx="6367912" cy="15116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We have no symptoms or distress.</a:t>
          </a:r>
          <a:endParaRPr lang="en-US" sz="3800" kern="1200"/>
        </a:p>
      </dsp:txBody>
      <dsp:txXfrm>
        <a:off x="73792" y="89158"/>
        <a:ext cx="6220328" cy="1364056"/>
      </dsp:txXfrm>
    </dsp:sp>
    <dsp:sp modelId="{01A44421-F0C4-488C-8470-2599D46E5A00}">
      <dsp:nvSpPr>
        <dsp:cNvPr id="0" name=""/>
        <dsp:cNvSpPr/>
      </dsp:nvSpPr>
      <dsp:spPr>
        <a:xfrm>
          <a:off x="0" y="1636446"/>
          <a:ext cx="6367912" cy="151164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We are rational and can perceive ourselves accurately. </a:t>
          </a:r>
          <a:endParaRPr lang="en-US" sz="3800" kern="1200"/>
        </a:p>
      </dsp:txBody>
      <dsp:txXfrm>
        <a:off x="73792" y="1710238"/>
        <a:ext cx="6220328" cy="1364056"/>
      </dsp:txXfrm>
    </dsp:sp>
    <dsp:sp modelId="{C3FF0DA2-9352-426B-A5F9-95BF4C3EC6D3}">
      <dsp:nvSpPr>
        <dsp:cNvPr id="0" name=""/>
        <dsp:cNvSpPr/>
      </dsp:nvSpPr>
      <dsp:spPr>
        <a:xfrm>
          <a:off x="0" y="3257526"/>
          <a:ext cx="6367912" cy="151164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We self-actualise (strive to reach our potential).</a:t>
          </a:r>
          <a:endParaRPr lang="en-US" sz="3800" kern="1200"/>
        </a:p>
      </dsp:txBody>
      <dsp:txXfrm>
        <a:off x="73792" y="3331318"/>
        <a:ext cx="6220328" cy="1364056"/>
      </dsp:txXfrm>
    </dsp:sp>
    <dsp:sp modelId="{0D5CD198-5788-4675-820F-D02FC94A5C7F}">
      <dsp:nvSpPr>
        <dsp:cNvPr id="0" name=""/>
        <dsp:cNvSpPr/>
      </dsp:nvSpPr>
      <dsp:spPr>
        <a:xfrm>
          <a:off x="0" y="4878606"/>
          <a:ext cx="6367912" cy="151164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We can cope with stress.</a:t>
          </a:r>
          <a:endParaRPr lang="en-US" sz="3800" kern="1200"/>
        </a:p>
      </dsp:txBody>
      <dsp:txXfrm>
        <a:off x="73792" y="4952398"/>
        <a:ext cx="6220328" cy="136405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F435CB-6938-4624-80D0-AD24070C554F}">
      <dsp:nvSpPr>
        <dsp:cNvPr id="0" name=""/>
        <dsp:cNvSpPr/>
      </dsp:nvSpPr>
      <dsp:spPr>
        <a:xfrm>
          <a:off x="0" y="15366"/>
          <a:ext cx="6367912" cy="15116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We have a realistic view of the world. </a:t>
          </a:r>
          <a:endParaRPr lang="en-US" sz="3800" kern="1200"/>
        </a:p>
      </dsp:txBody>
      <dsp:txXfrm>
        <a:off x="73792" y="89158"/>
        <a:ext cx="6220328" cy="1364056"/>
      </dsp:txXfrm>
    </dsp:sp>
    <dsp:sp modelId="{91373A23-2E0A-4C5A-91F3-6707DD16D7A5}">
      <dsp:nvSpPr>
        <dsp:cNvPr id="0" name=""/>
        <dsp:cNvSpPr/>
      </dsp:nvSpPr>
      <dsp:spPr>
        <a:xfrm>
          <a:off x="0" y="1636446"/>
          <a:ext cx="6367912" cy="151164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We have good self-esteem and lack guilt. </a:t>
          </a:r>
          <a:endParaRPr lang="en-US" sz="3800" kern="1200"/>
        </a:p>
      </dsp:txBody>
      <dsp:txXfrm>
        <a:off x="73792" y="1710238"/>
        <a:ext cx="6220328" cy="1364056"/>
      </dsp:txXfrm>
    </dsp:sp>
    <dsp:sp modelId="{60776E6B-6ED8-4C91-95CD-5E87397086AD}">
      <dsp:nvSpPr>
        <dsp:cNvPr id="0" name=""/>
        <dsp:cNvSpPr/>
      </dsp:nvSpPr>
      <dsp:spPr>
        <a:xfrm>
          <a:off x="0" y="3257526"/>
          <a:ext cx="6367912" cy="151164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We are independent of other people. </a:t>
          </a:r>
          <a:endParaRPr lang="en-US" sz="3800" kern="1200"/>
        </a:p>
      </dsp:txBody>
      <dsp:txXfrm>
        <a:off x="73792" y="3331318"/>
        <a:ext cx="6220328" cy="1364056"/>
      </dsp:txXfrm>
    </dsp:sp>
    <dsp:sp modelId="{DF67D09F-6C61-40D2-B53F-726F2C8AB15F}">
      <dsp:nvSpPr>
        <dsp:cNvPr id="0" name=""/>
        <dsp:cNvSpPr/>
      </dsp:nvSpPr>
      <dsp:spPr>
        <a:xfrm>
          <a:off x="0" y="4878606"/>
          <a:ext cx="6367912" cy="151164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GB" sz="3800" kern="1200"/>
            <a:t>We can successfully work, love and enjoy our leisure. </a:t>
          </a:r>
          <a:endParaRPr lang="en-US" sz="3800" kern="1200"/>
        </a:p>
      </dsp:txBody>
      <dsp:txXfrm>
        <a:off x="73792" y="4952398"/>
        <a:ext cx="6220328" cy="136405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F70E0A-020F-4AB4-9B6A-30C2B51A5F08}">
      <dsp:nvSpPr>
        <dsp:cNvPr id="0" name=""/>
        <dsp:cNvSpPr/>
      </dsp:nvSpPr>
      <dsp:spPr>
        <a:xfrm>
          <a:off x="0" y="224727"/>
          <a:ext cx="10515600" cy="19019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There is some overlap between ‘ideal mental health’ and ‘failure to function adequately’ </a:t>
          </a:r>
          <a:endParaRPr lang="en-US" sz="3400" kern="1200"/>
        </a:p>
      </dsp:txBody>
      <dsp:txXfrm>
        <a:off x="92847" y="317574"/>
        <a:ext cx="10329906" cy="1716287"/>
      </dsp:txXfrm>
    </dsp:sp>
    <dsp:sp modelId="{5BA28C4D-AC15-496D-8836-614B45C2CFE1}">
      <dsp:nvSpPr>
        <dsp:cNvPr id="0" name=""/>
        <dsp:cNvSpPr/>
      </dsp:nvSpPr>
      <dsp:spPr>
        <a:xfrm>
          <a:off x="0" y="2224629"/>
          <a:ext cx="10515600" cy="19019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e.g. If we can’t keep a job then this is ‘failure to function’ but this is also ‘deviation from ideal mental health’ because successfully working is one of Jahoda’s criteria. </a:t>
          </a:r>
          <a:endParaRPr lang="en-US" sz="3400" kern="1200"/>
        </a:p>
      </dsp:txBody>
      <dsp:txXfrm>
        <a:off x="92847" y="2317476"/>
        <a:ext cx="10329906" cy="171628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53B046-9889-44EA-880C-8C1203C50B0B}">
      <dsp:nvSpPr>
        <dsp:cNvPr id="0" name=""/>
        <dsp:cNvSpPr/>
      </dsp:nvSpPr>
      <dsp:spPr>
        <a:xfrm>
          <a:off x="0" y="366234"/>
          <a:ext cx="6900512" cy="115555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GB" sz="4400" b="1" kern="1200" dirty="0"/>
            <a:t>The 4 D’s </a:t>
          </a:r>
          <a:endParaRPr lang="en-US" sz="4400" b="1" kern="1200" dirty="0"/>
        </a:p>
      </dsp:txBody>
      <dsp:txXfrm>
        <a:off x="56410" y="422644"/>
        <a:ext cx="6787692" cy="1042737"/>
      </dsp:txXfrm>
    </dsp:sp>
    <dsp:sp modelId="{42E50C34-1DE3-4BE1-AF6A-F1D8D1D9A8C9}">
      <dsp:nvSpPr>
        <dsp:cNvPr id="0" name=""/>
        <dsp:cNvSpPr/>
      </dsp:nvSpPr>
      <dsp:spPr>
        <a:xfrm>
          <a:off x="0" y="1582272"/>
          <a:ext cx="6900512" cy="1155557"/>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The 4 D’s are an </a:t>
          </a:r>
          <a:r>
            <a:rPr lang="en-GB" sz="2100" b="1" kern="1200" dirty="0"/>
            <a:t>initial</a:t>
          </a:r>
          <a:r>
            <a:rPr lang="en-GB" sz="2100" kern="1200" dirty="0"/>
            <a:t> diagnostic tool. </a:t>
          </a:r>
          <a:endParaRPr lang="en-US" sz="2100" kern="1200" dirty="0"/>
        </a:p>
      </dsp:txBody>
      <dsp:txXfrm>
        <a:off x="56410" y="1638682"/>
        <a:ext cx="6787692" cy="1042737"/>
      </dsp:txXfrm>
    </dsp:sp>
    <dsp:sp modelId="{E904344E-C8CF-4C1E-844C-E6E8062F70DF}">
      <dsp:nvSpPr>
        <dsp:cNvPr id="0" name=""/>
        <dsp:cNvSpPr/>
      </dsp:nvSpPr>
      <dsp:spPr>
        <a:xfrm>
          <a:off x="0" y="2798310"/>
          <a:ext cx="6900512" cy="1155557"/>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They are used to help inform judgements about the level at which a particular trait or problem requires intervention.</a:t>
          </a:r>
          <a:endParaRPr lang="en-US" sz="2100" kern="1200"/>
        </a:p>
      </dsp:txBody>
      <dsp:txXfrm>
        <a:off x="56410" y="2854720"/>
        <a:ext cx="6787692" cy="1042737"/>
      </dsp:txXfrm>
    </dsp:sp>
    <dsp:sp modelId="{91A58106-B323-45DB-9E27-B6D8171EB663}">
      <dsp:nvSpPr>
        <dsp:cNvPr id="0" name=""/>
        <dsp:cNvSpPr/>
      </dsp:nvSpPr>
      <dsp:spPr>
        <a:xfrm>
          <a:off x="0" y="4014348"/>
          <a:ext cx="6900512" cy="1155557"/>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They are used by a clinician in order to help them decide if an individual is in need of clinical diagnosis (and therefore requires the possible treatment which follows on from this).</a:t>
          </a:r>
          <a:endParaRPr lang="en-US" sz="2100" kern="1200"/>
        </a:p>
      </dsp:txBody>
      <dsp:txXfrm>
        <a:off x="56410" y="4070758"/>
        <a:ext cx="6787692" cy="104273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3E889C-5FC9-4B34-AE1B-C9075E7ACC4D}">
      <dsp:nvSpPr>
        <dsp:cNvPr id="0" name=""/>
        <dsp:cNvSpPr/>
      </dsp:nvSpPr>
      <dsp:spPr>
        <a:xfrm>
          <a:off x="0" y="48990"/>
          <a:ext cx="6900512" cy="12472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GB" sz="5200" kern="1200"/>
            <a:t>Deviance</a:t>
          </a:r>
          <a:endParaRPr lang="en-US" sz="5200" kern="1200"/>
        </a:p>
      </dsp:txBody>
      <dsp:txXfrm>
        <a:off x="60884" y="109874"/>
        <a:ext cx="6778744" cy="1125452"/>
      </dsp:txXfrm>
    </dsp:sp>
    <dsp:sp modelId="{F7771F35-97B1-4C60-BF16-21FB402820E4}">
      <dsp:nvSpPr>
        <dsp:cNvPr id="0" name=""/>
        <dsp:cNvSpPr/>
      </dsp:nvSpPr>
      <dsp:spPr>
        <a:xfrm>
          <a:off x="0" y="1445970"/>
          <a:ext cx="6900512" cy="124722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GB" sz="5200" kern="1200"/>
            <a:t>Dysfunction </a:t>
          </a:r>
          <a:endParaRPr lang="en-US" sz="5200" kern="1200"/>
        </a:p>
      </dsp:txBody>
      <dsp:txXfrm>
        <a:off x="60884" y="1506854"/>
        <a:ext cx="6778744" cy="1125452"/>
      </dsp:txXfrm>
    </dsp:sp>
    <dsp:sp modelId="{19370CF2-057E-4C35-84AB-4B6CBB85D8DF}">
      <dsp:nvSpPr>
        <dsp:cNvPr id="0" name=""/>
        <dsp:cNvSpPr/>
      </dsp:nvSpPr>
      <dsp:spPr>
        <a:xfrm>
          <a:off x="0" y="2842950"/>
          <a:ext cx="6900512" cy="124722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GB" sz="5200" kern="1200"/>
            <a:t>Distress</a:t>
          </a:r>
          <a:endParaRPr lang="en-US" sz="5200" kern="1200"/>
        </a:p>
      </dsp:txBody>
      <dsp:txXfrm>
        <a:off x="60884" y="2903834"/>
        <a:ext cx="6778744" cy="1125452"/>
      </dsp:txXfrm>
    </dsp:sp>
    <dsp:sp modelId="{DEDBA9BB-A470-4AAC-8FA3-C9EA6DF4AF88}">
      <dsp:nvSpPr>
        <dsp:cNvPr id="0" name=""/>
        <dsp:cNvSpPr/>
      </dsp:nvSpPr>
      <dsp:spPr>
        <a:xfrm>
          <a:off x="0" y="4239930"/>
          <a:ext cx="6900512" cy="124722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8120" tIns="198120" rIns="198120" bIns="198120" numCol="1" spcCol="1270" anchor="ctr" anchorCtr="0">
          <a:noAutofit/>
        </a:bodyPr>
        <a:lstStyle/>
        <a:p>
          <a:pPr marL="0" lvl="0" indent="0" algn="l" defTabSz="2311400">
            <a:lnSpc>
              <a:spcPct val="90000"/>
            </a:lnSpc>
            <a:spcBef>
              <a:spcPct val="0"/>
            </a:spcBef>
            <a:spcAft>
              <a:spcPct val="35000"/>
            </a:spcAft>
            <a:buNone/>
          </a:pPr>
          <a:r>
            <a:rPr lang="en-GB" sz="5200" kern="1200" dirty="0"/>
            <a:t>Danger</a:t>
          </a:r>
          <a:endParaRPr lang="en-US" sz="5200" kern="1200" dirty="0"/>
        </a:p>
      </dsp:txBody>
      <dsp:txXfrm>
        <a:off x="60884" y="4300814"/>
        <a:ext cx="6778744" cy="112545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7"/>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7"/>
          </a:xfrm>
          <a:prstGeom prst="rect">
            <a:avLst/>
          </a:prstGeom>
        </p:spPr>
        <p:txBody>
          <a:bodyPr vert="horz" lIns="91440" tIns="45720" rIns="91440" bIns="45720" rtlCol="0"/>
          <a:lstStyle>
            <a:lvl1pPr algn="r">
              <a:defRPr sz="1200"/>
            </a:lvl1pPr>
          </a:lstStyle>
          <a:p>
            <a:fld id="{4EBD18E9-616A-4A4C-9203-CFA666785C9B}" type="datetimeFigureOut">
              <a:rPr lang="en-GB" smtClean="0"/>
              <a:t>21/09/2023</a:t>
            </a:fld>
            <a:endParaRPr lang="en-GB"/>
          </a:p>
        </p:txBody>
      </p:sp>
      <p:sp>
        <p:nvSpPr>
          <p:cNvPr id="4" name="Slide Image Placeholder 3"/>
          <p:cNvSpPr>
            <a:spLocks noGrp="1" noRot="1" noChangeAspect="1"/>
          </p:cNvSpPr>
          <p:nvPr>
            <p:ph type="sldImg" idx="2"/>
          </p:nvPr>
        </p:nvSpPr>
        <p:spPr>
          <a:xfrm>
            <a:off x="422275" y="1239838"/>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5"/>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6"/>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6"/>
          </a:xfrm>
          <a:prstGeom prst="rect">
            <a:avLst/>
          </a:prstGeom>
        </p:spPr>
        <p:txBody>
          <a:bodyPr vert="horz" lIns="91440" tIns="45720" rIns="91440" bIns="45720" rtlCol="0" anchor="b"/>
          <a:lstStyle>
            <a:lvl1pPr algn="r">
              <a:defRPr sz="1200"/>
            </a:lvl1pPr>
          </a:lstStyle>
          <a:p>
            <a:fld id="{039E3367-5160-473E-B9C1-2746F964D21C}" type="slidenum">
              <a:rPr lang="en-GB" smtClean="0"/>
              <a:t>‹#›</a:t>
            </a:fld>
            <a:endParaRPr lang="en-GB"/>
          </a:p>
        </p:txBody>
      </p:sp>
    </p:spTree>
    <p:extLst>
      <p:ext uri="{BB962C8B-B14F-4D97-AF65-F5344CB8AC3E}">
        <p14:creationId xmlns:p14="http://schemas.microsoft.com/office/powerpoint/2010/main" val="6587505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500DBFC8-3B55-490C-A035-AFFC297B6820}"/>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1CA93BC4-4373-486C-97E8-59E7EB1FF8FA}" type="slidenum">
              <a:rPr lang="en-GB" altLang="en-US" sz="1200">
                <a:cs typeface="Arial" panose="020B0604020202020204" pitchFamily="34" charset="0"/>
              </a:rPr>
              <a:pPr algn="r" eaLnBrk="1" hangingPunct="1"/>
              <a:t>14</a:t>
            </a:fld>
            <a:endParaRPr lang="en-GB" altLang="en-US" sz="1200">
              <a:cs typeface="Arial" panose="020B0604020202020204" pitchFamily="34" charset="0"/>
            </a:endParaRPr>
          </a:p>
        </p:txBody>
      </p:sp>
      <p:sp>
        <p:nvSpPr>
          <p:cNvPr id="50179" name="Rectangle 7">
            <a:extLst>
              <a:ext uri="{FF2B5EF4-FFF2-40B4-BE49-F238E27FC236}">
                <a16:creationId xmlns:a16="http://schemas.microsoft.com/office/drawing/2014/main" id="{1242245D-E748-44F4-BC3B-F87F979493B8}"/>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5C2514F5-1B31-4595-AAAF-39DF0902EA2C}" type="slidenum">
              <a:rPr lang="en-GB" altLang="en-US" sz="1200">
                <a:cs typeface="Arial" panose="020B0604020202020204" pitchFamily="34" charset="0"/>
              </a:rPr>
              <a:pPr algn="r" eaLnBrk="1" hangingPunct="1"/>
              <a:t>14</a:t>
            </a:fld>
            <a:endParaRPr lang="en-GB" altLang="en-US" sz="1200">
              <a:cs typeface="Arial" panose="020B0604020202020204" pitchFamily="34" charset="0"/>
            </a:endParaRPr>
          </a:p>
        </p:txBody>
      </p:sp>
      <p:sp>
        <p:nvSpPr>
          <p:cNvPr id="50180" name="Rectangle 2">
            <a:extLst>
              <a:ext uri="{FF2B5EF4-FFF2-40B4-BE49-F238E27FC236}">
                <a16:creationId xmlns:a16="http://schemas.microsoft.com/office/drawing/2014/main" id="{7B6BA0E5-88AD-436C-B405-3CAFE359E0FA}"/>
              </a:ext>
            </a:extLst>
          </p:cNvPr>
          <p:cNvSpPr>
            <a:spLocks noGrp="1" noRot="1" noChangeAspect="1" noChangeArrowheads="1" noTextEdit="1"/>
          </p:cNvSpPr>
          <p:nvPr>
            <p:ph type="sldImg"/>
          </p:nvPr>
        </p:nvSpPr>
        <p:spPr>
          <a:ln/>
        </p:spPr>
      </p:sp>
      <p:sp>
        <p:nvSpPr>
          <p:cNvPr id="50181" name="Rectangle 3">
            <a:extLst>
              <a:ext uri="{FF2B5EF4-FFF2-40B4-BE49-F238E27FC236}">
                <a16:creationId xmlns:a16="http://schemas.microsoft.com/office/drawing/2014/main" id="{EEECB48B-A1D7-446A-A19C-FF7AD10D07B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latin typeface="Arial" panose="020B0604020202020204" pitchFamily="34" charset="0"/>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https://www.who.int/news-room/fact-sheets/detail/mental-disorders</a:t>
            </a:r>
          </a:p>
        </p:txBody>
      </p:sp>
      <p:sp>
        <p:nvSpPr>
          <p:cNvPr id="4" name="Slide Number Placeholder 3"/>
          <p:cNvSpPr>
            <a:spLocks noGrp="1"/>
          </p:cNvSpPr>
          <p:nvPr>
            <p:ph type="sldNum" sz="quarter" idx="5"/>
          </p:nvPr>
        </p:nvSpPr>
        <p:spPr/>
        <p:txBody>
          <a:bodyPr/>
          <a:lstStyle/>
          <a:p>
            <a:fld id="{17EA8173-6EA7-483C-A1E0-CFB4950086E9}" type="slidenum">
              <a:rPr lang="en-GB" smtClean="0"/>
              <a:t>15</a:t>
            </a:fld>
            <a:endParaRPr lang="en-GB"/>
          </a:p>
        </p:txBody>
      </p:sp>
    </p:spTree>
    <p:extLst>
      <p:ext uri="{BB962C8B-B14F-4D97-AF65-F5344CB8AC3E}">
        <p14:creationId xmlns:p14="http://schemas.microsoft.com/office/powerpoint/2010/main" val="19903481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90511-B301-49A4-B86D-19D77FE30C5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51ACC87-8C96-48B7-A523-DA4F590583C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B690995-49AD-44E0-A084-C2A0D537125F}"/>
              </a:ext>
            </a:extLst>
          </p:cNvPr>
          <p:cNvSpPr>
            <a:spLocks noGrp="1"/>
          </p:cNvSpPr>
          <p:nvPr>
            <p:ph type="dt" sz="half" idx="10"/>
          </p:nvPr>
        </p:nvSpPr>
        <p:spPr/>
        <p:txBody>
          <a:bodyPr/>
          <a:lstStyle/>
          <a:p>
            <a:fld id="{33205898-4C55-4269-807D-4EE0C57D88CE}" type="datetimeFigureOut">
              <a:rPr lang="en-GB" smtClean="0"/>
              <a:t>21/09/2023</a:t>
            </a:fld>
            <a:endParaRPr lang="en-GB"/>
          </a:p>
        </p:txBody>
      </p:sp>
      <p:sp>
        <p:nvSpPr>
          <p:cNvPr id="5" name="Footer Placeholder 4">
            <a:extLst>
              <a:ext uri="{FF2B5EF4-FFF2-40B4-BE49-F238E27FC236}">
                <a16:creationId xmlns:a16="http://schemas.microsoft.com/office/drawing/2014/main" id="{41835F8C-C7FE-401D-9CEA-C6502174E3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B2C18A-AACA-45B9-B140-8A31630DE087}"/>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5775568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3A1A1-78EB-47A7-8674-6CEAB0468D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74374E-32CE-40F7-AC7F-169E0C16B9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83551D-722B-40F6-9057-833B5331EAB2}"/>
              </a:ext>
            </a:extLst>
          </p:cNvPr>
          <p:cNvSpPr>
            <a:spLocks noGrp="1"/>
          </p:cNvSpPr>
          <p:nvPr>
            <p:ph type="dt" sz="half" idx="10"/>
          </p:nvPr>
        </p:nvSpPr>
        <p:spPr/>
        <p:txBody>
          <a:bodyPr/>
          <a:lstStyle/>
          <a:p>
            <a:fld id="{33205898-4C55-4269-807D-4EE0C57D88CE}" type="datetimeFigureOut">
              <a:rPr lang="en-GB" smtClean="0"/>
              <a:t>21/09/2023</a:t>
            </a:fld>
            <a:endParaRPr lang="en-GB"/>
          </a:p>
        </p:txBody>
      </p:sp>
      <p:sp>
        <p:nvSpPr>
          <p:cNvPr id="5" name="Footer Placeholder 4">
            <a:extLst>
              <a:ext uri="{FF2B5EF4-FFF2-40B4-BE49-F238E27FC236}">
                <a16:creationId xmlns:a16="http://schemas.microsoft.com/office/drawing/2014/main" id="{2EF8578B-F1DF-42B7-BFCA-46A8CDCD23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9CFFE4-8B55-4C6A-964F-DBA2415F98F4}"/>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577443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9312F-4F66-475A-B492-9E15696F857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AA38E53-3226-460C-8B80-BAE28F6E7D8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35CD9B0-E059-47E8-8941-A30ED3BE658D}"/>
              </a:ext>
            </a:extLst>
          </p:cNvPr>
          <p:cNvSpPr>
            <a:spLocks noGrp="1"/>
          </p:cNvSpPr>
          <p:nvPr>
            <p:ph type="dt" sz="half" idx="10"/>
          </p:nvPr>
        </p:nvSpPr>
        <p:spPr/>
        <p:txBody>
          <a:bodyPr/>
          <a:lstStyle/>
          <a:p>
            <a:fld id="{33205898-4C55-4269-807D-4EE0C57D88CE}" type="datetimeFigureOut">
              <a:rPr lang="en-GB" smtClean="0"/>
              <a:t>21/09/2023</a:t>
            </a:fld>
            <a:endParaRPr lang="en-GB"/>
          </a:p>
        </p:txBody>
      </p:sp>
      <p:sp>
        <p:nvSpPr>
          <p:cNvPr id="5" name="Footer Placeholder 4">
            <a:extLst>
              <a:ext uri="{FF2B5EF4-FFF2-40B4-BE49-F238E27FC236}">
                <a16:creationId xmlns:a16="http://schemas.microsoft.com/office/drawing/2014/main" id="{B9F05284-0918-49C5-9D82-07CF61F3A8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3996E6-B644-45E2-AD4A-7ACA339300C2}"/>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0034579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D6C8C-C6C6-4E54-910D-134F64F725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ACB38A-BECB-4526-B67B-6C2DCC707F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394ED64-C4B1-4192-AD5A-8B2C35F4A45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6F02002-5D93-4C57-BBC4-A4A6C4CB345A}"/>
              </a:ext>
            </a:extLst>
          </p:cNvPr>
          <p:cNvSpPr>
            <a:spLocks noGrp="1"/>
          </p:cNvSpPr>
          <p:nvPr>
            <p:ph type="dt" sz="half" idx="10"/>
          </p:nvPr>
        </p:nvSpPr>
        <p:spPr/>
        <p:txBody>
          <a:bodyPr/>
          <a:lstStyle/>
          <a:p>
            <a:fld id="{33205898-4C55-4269-807D-4EE0C57D88CE}" type="datetimeFigureOut">
              <a:rPr lang="en-GB" smtClean="0"/>
              <a:t>21/09/2023</a:t>
            </a:fld>
            <a:endParaRPr lang="en-GB"/>
          </a:p>
        </p:txBody>
      </p:sp>
      <p:sp>
        <p:nvSpPr>
          <p:cNvPr id="6" name="Footer Placeholder 5">
            <a:extLst>
              <a:ext uri="{FF2B5EF4-FFF2-40B4-BE49-F238E27FC236}">
                <a16:creationId xmlns:a16="http://schemas.microsoft.com/office/drawing/2014/main" id="{3F0CFBD1-8B3D-40A9-BF1E-DDEE7089A5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A9E995-7B23-46F2-94B1-F37CAB7E52A2}"/>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37108735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97061-78E7-48B3-A54A-386BB097E1C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2385AC-A564-4BA8-B686-01D3BC5AC8C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2FA204F-6B71-41B7-B963-B83A37FE094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54C440-94AB-424E-A9AF-13CC9C40A5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B2FDFE0-BA6C-43CE-9F49-8DC79895612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F864578-186B-41D8-87DE-10FB1E87FE6B}"/>
              </a:ext>
            </a:extLst>
          </p:cNvPr>
          <p:cNvSpPr>
            <a:spLocks noGrp="1"/>
          </p:cNvSpPr>
          <p:nvPr>
            <p:ph type="dt" sz="half" idx="10"/>
          </p:nvPr>
        </p:nvSpPr>
        <p:spPr/>
        <p:txBody>
          <a:bodyPr/>
          <a:lstStyle/>
          <a:p>
            <a:fld id="{33205898-4C55-4269-807D-4EE0C57D88CE}" type="datetimeFigureOut">
              <a:rPr lang="en-GB" smtClean="0"/>
              <a:t>21/09/2023</a:t>
            </a:fld>
            <a:endParaRPr lang="en-GB"/>
          </a:p>
        </p:txBody>
      </p:sp>
      <p:sp>
        <p:nvSpPr>
          <p:cNvPr id="8" name="Footer Placeholder 7">
            <a:extLst>
              <a:ext uri="{FF2B5EF4-FFF2-40B4-BE49-F238E27FC236}">
                <a16:creationId xmlns:a16="http://schemas.microsoft.com/office/drawing/2014/main" id="{D475CA70-05F1-4CF2-970F-0F21B576C66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CBBB3C5-E2BF-4DCF-A6A0-9A82ACFD03BE}"/>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5281107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5815A-E604-4AF5-8916-DEA8FD43535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E6A9DC7-156B-40FF-9D4F-249C3AF481E7}"/>
              </a:ext>
            </a:extLst>
          </p:cNvPr>
          <p:cNvSpPr>
            <a:spLocks noGrp="1"/>
          </p:cNvSpPr>
          <p:nvPr>
            <p:ph type="dt" sz="half" idx="10"/>
          </p:nvPr>
        </p:nvSpPr>
        <p:spPr/>
        <p:txBody>
          <a:bodyPr/>
          <a:lstStyle/>
          <a:p>
            <a:fld id="{33205898-4C55-4269-807D-4EE0C57D88CE}" type="datetimeFigureOut">
              <a:rPr lang="en-GB" smtClean="0"/>
              <a:t>21/09/2023</a:t>
            </a:fld>
            <a:endParaRPr lang="en-GB"/>
          </a:p>
        </p:txBody>
      </p:sp>
      <p:sp>
        <p:nvSpPr>
          <p:cNvPr id="4" name="Footer Placeholder 3">
            <a:extLst>
              <a:ext uri="{FF2B5EF4-FFF2-40B4-BE49-F238E27FC236}">
                <a16:creationId xmlns:a16="http://schemas.microsoft.com/office/drawing/2014/main" id="{65ED3304-FC31-4934-8B15-28CEE451F1A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3B03444-194A-4B26-B467-AF3D91D8019F}"/>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39942109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96F374-906F-4B54-B0E7-2DB1C61A1C1D}"/>
              </a:ext>
            </a:extLst>
          </p:cNvPr>
          <p:cNvSpPr>
            <a:spLocks noGrp="1"/>
          </p:cNvSpPr>
          <p:nvPr>
            <p:ph type="dt" sz="half" idx="10"/>
          </p:nvPr>
        </p:nvSpPr>
        <p:spPr/>
        <p:txBody>
          <a:bodyPr/>
          <a:lstStyle/>
          <a:p>
            <a:fld id="{33205898-4C55-4269-807D-4EE0C57D88CE}" type="datetimeFigureOut">
              <a:rPr lang="en-GB" smtClean="0"/>
              <a:t>21/09/2023</a:t>
            </a:fld>
            <a:endParaRPr lang="en-GB"/>
          </a:p>
        </p:txBody>
      </p:sp>
      <p:sp>
        <p:nvSpPr>
          <p:cNvPr id="3" name="Footer Placeholder 2">
            <a:extLst>
              <a:ext uri="{FF2B5EF4-FFF2-40B4-BE49-F238E27FC236}">
                <a16:creationId xmlns:a16="http://schemas.microsoft.com/office/drawing/2014/main" id="{EB946DE2-0FEA-4A16-AA08-75CCEE3E02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E16A6E4-7705-4CD5-8114-EEA29C0E1880}"/>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7912402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3640E-A07F-40C2-82A3-BEC14C9E78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365099E-6860-40AE-9886-3A903E2512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AC9BE4B-4539-412B-835B-8113C186DE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4CE10-49E0-4088-A9D6-7B2D9DBD65BA}"/>
              </a:ext>
            </a:extLst>
          </p:cNvPr>
          <p:cNvSpPr>
            <a:spLocks noGrp="1"/>
          </p:cNvSpPr>
          <p:nvPr>
            <p:ph type="dt" sz="half" idx="10"/>
          </p:nvPr>
        </p:nvSpPr>
        <p:spPr/>
        <p:txBody>
          <a:bodyPr/>
          <a:lstStyle/>
          <a:p>
            <a:fld id="{33205898-4C55-4269-807D-4EE0C57D88CE}" type="datetimeFigureOut">
              <a:rPr lang="en-GB" smtClean="0"/>
              <a:t>21/09/2023</a:t>
            </a:fld>
            <a:endParaRPr lang="en-GB"/>
          </a:p>
        </p:txBody>
      </p:sp>
      <p:sp>
        <p:nvSpPr>
          <p:cNvPr id="6" name="Footer Placeholder 5">
            <a:extLst>
              <a:ext uri="{FF2B5EF4-FFF2-40B4-BE49-F238E27FC236}">
                <a16:creationId xmlns:a16="http://schemas.microsoft.com/office/drawing/2014/main" id="{08818D10-07D0-42A8-83D3-8727E035C9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E9BB51-4A55-4F8E-9BCF-FDA4554F9BB9}"/>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7766966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64BB4-6E04-4755-8082-BB45EFAFB4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0F5245-F5D6-49CA-BE9C-8D7D416FB4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5B7738F-7766-43FB-8546-F70501BFDA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048CF3-A544-4FC5-BBDC-1AF4177BA598}"/>
              </a:ext>
            </a:extLst>
          </p:cNvPr>
          <p:cNvSpPr>
            <a:spLocks noGrp="1"/>
          </p:cNvSpPr>
          <p:nvPr>
            <p:ph type="dt" sz="half" idx="10"/>
          </p:nvPr>
        </p:nvSpPr>
        <p:spPr/>
        <p:txBody>
          <a:bodyPr/>
          <a:lstStyle/>
          <a:p>
            <a:fld id="{33205898-4C55-4269-807D-4EE0C57D88CE}" type="datetimeFigureOut">
              <a:rPr lang="en-GB" smtClean="0"/>
              <a:t>21/09/2023</a:t>
            </a:fld>
            <a:endParaRPr lang="en-GB"/>
          </a:p>
        </p:txBody>
      </p:sp>
      <p:sp>
        <p:nvSpPr>
          <p:cNvPr id="6" name="Footer Placeholder 5">
            <a:extLst>
              <a:ext uri="{FF2B5EF4-FFF2-40B4-BE49-F238E27FC236}">
                <a16:creationId xmlns:a16="http://schemas.microsoft.com/office/drawing/2014/main" id="{C5A0FED2-80C0-41EE-968F-A443BDA46E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56BC93-4484-441F-8BE0-BC36AF90D687}"/>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909502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B81DD-27D0-46E4-9311-4B6700BE6A8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A0E6F2-7514-41BD-9003-99E09AF33E7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F8DDE1-F6CB-442D-A275-8DA4EB80AB1A}"/>
              </a:ext>
            </a:extLst>
          </p:cNvPr>
          <p:cNvSpPr>
            <a:spLocks noGrp="1"/>
          </p:cNvSpPr>
          <p:nvPr>
            <p:ph type="dt" sz="half" idx="10"/>
          </p:nvPr>
        </p:nvSpPr>
        <p:spPr/>
        <p:txBody>
          <a:bodyPr/>
          <a:lstStyle/>
          <a:p>
            <a:fld id="{33205898-4C55-4269-807D-4EE0C57D88CE}" type="datetimeFigureOut">
              <a:rPr lang="en-GB" smtClean="0"/>
              <a:t>21/09/2023</a:t>
            </a:fld>
            <a:endParaRPr lang="en-GB"/>
          </a:p>
        </p:txBody>
      </p:sp>
      <p:sp>
        <p:nvSpPr>
          <p:cNvPr id="5" name="Footer Placeholder 4">
            <a:extLst>
              <a:ext uri="{FF2B5EF4-FFF2-40B4-BE49-F238E27FC236}">
                <a16:creationId xmlns:a16="http://schemas.microsoft.com/office/drawing/2014/main" id="{45D0007A-E4F2-454A-8818-B086506127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1E1814-2820-45A4-AC17-8034E89A9962}"/>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3468524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5A81AFA-BC60-4A55-BD4D-44726C46C66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A75BA4-904B-42C1-B6B6-8DC363F47E7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C710F4-D922-4D5B-A58A-4BC1BF998B0D}"/>
              </a:ext>
            </a:extLst>
          </p:cNvPr>
          <p:cNvSpPr>
            <a:spLocks noGrp="1"/>
          </p:cNvSpPr>
          <p:nvPr>
            <p:ph type="dt" sz="half" idx="10"/>
          </p:nvPr>
        </p:nvSpPr>
        <p:spPr/>
        <p:txBody>
          <a:bodyPr/>
          <a:lstStyle/>
          <a:p>
            <a:fld id="{33205898-4C55-4269-807D-4EE0C57D88CE}" type="datetimeFigureOut">
              <a:rPr lang="en-GB" smtClean="0"/>
              <a:t>21/09/2023</a:t>
            </a:fld>
            <a:endParaRPr lang="en-GB"/>
          </a:p>
        </p:txBody>
      </p:sp>
      <p:sp>
        <p:nvSpPr>
          <p:cNvPr id="5" name="Footer Placeholder 4">
            <a:extLst>
              <a:ext uri="{FF2B5EF4-FFF2-40B4-BE49-F238E27FC236}">
                <a16:creationId xmlns:a16="http://schemas.microsoft.com/office/drawing/2014/main" id="{3D60F365-4814-4F2F-A4BB-86DADAADB9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F37C95-8BA4-4D6A-9DB3-05701AC03B88}"/>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5025289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04CE-F336-4069-81B2-D8928A8B57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E35269-CB30-4845-901E-4D503CB164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424C19-8B8E-4318-9017-2E679D23C0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205898-4C55-4269-807D-4EE0C57D88CE}" type="datetimeFigureOut">
              <a:rPr lang="en-GB" smtClean="0"/>
              <a:t>21/09/2023</a:t>
            </a:fld>
            <a:endParaRPr lang="en-GB"/>
          </a:p>
        </p:txBody>
      </p:sp>
      <p:sp>
        <p:nvSpPr>
          <p:cNvPr id="5" name="Footer Placeholder 4">
            <a:extLst>
              <a:ext uri="{FF2B5EF4-FFF2-40B4-BE49-F238E27FC236}">
                <a16:creationId xmlns:a16="http://schemas.microsoft.com/office/drawing/2014/main" id="{CB965FE2-5325-4D79-99CC-F47A3C8588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3C38376-1BA1-4B87-99CC-029F703F88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BB123FB-9594-4504-9271-31259DAAB380}" type="slidenum">
              <a:rPr lang="en-GB" smtClean="0"/>
              <a:t>‹#›</a:t>
            </a:fld>
            <a:endParaRPr lang="en-GB"/>
          </a:p>
        </p:txBody>
      </p:sp>
    </p:spTree>
    <p:extLst>
      <p:ext uri="{BB962C8B-B14F-4D97-AF65-F5344CB8AC3E}">
        <p14:creationId xmlns:p14="http://schemas.microsoft.com/office/powerpoint/2010/main" val="1954854702"/>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image" Target="../media/image14.jpeg"/><Relationship Id="rId7" Type="http://schemas.openxmlformats.org/officeDocument/2006/relationships/image" Target="../media/image18.jpeg"/><Relationship Id="rId12" Type="http://schemas.openxmlformats.org/officeDocument/2006/relationships/image" Target="../media/image23.jpeg"/><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image" Target="../media/image17.jpeg"/><Relationship Id="rId11" Type="http://schemas.openxmlformats.org/officeDocument/2006/relationships/image" Target="../media/image22.jpeg"/><Relationship Id="rId5" Type="http://schemas.openxmlformats.org/officeDocument/2006/relationships/image" Target="../media/image16.jpeg"/><Relationship Id="rId10" Type="http://schemas.openxmlformats.org/officeDocument/2006/relationships/image" Target="../media/image21.jpeg"/><Relationship Id="rId4" Type="http://schemas.openxmlformats.org/officeDocument/2006/relationships/image" Target="../media/image15.jpeg"/><Relationship Id="rId9" Type="http://schemas.openxmlformats.org/officeDocument/2006/relationships/image" Target="../media/image20.jpeg"/></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8" Type="http://schemas.openxmlformats.org/officeDocument/2006/relationships/hyperlink" Target="https://en.wikipedia.org/wiki/Yurt" TargetMode="External"/><Relationship Id="rId13" Type="http://schemas.openxmlformats.org/officeDocument/2006/relationships/hyperlink" Target="https://en.wikipedia.org/wiki/Valero_Energy" TargetMode="External"/><Relationship Id="rId18" Type="http://schemas.openxmlformats.org/officeDocument/2006/relationships/hyperlink" Target="https://en.wikipedia.org/wiki/Protest_tunnelling_in_the_United_Kingdom" TargetMode="External"/><Relationship Id="rId3" Type="http://schemas.openxmlformats.org/officeDocument/2006/relationships/hyperlink" Target="https://en.wikipedia.org/wiki/BBC" TargetMode="External"/><Relationship Id="rId7" Type="http://schemas.openxmlformats.org/officeDocument/2006/relationships/hyperlink" Target="https://en.wikipedia.org/wiki/Manchester_Airport" TargetMode="External"/><Relationship Id="rId12" Type="http://schemas.openxmlformats.org/officeDocument/2006/relationships/hyperlink" Target="https://en.wikipedia.org/wiki/Extinction_Rebellion" TargetMode="External"/><Relationship Id="rId17" Type="http://schemas.openxmlformats.org/officeDocument/2006/relationships/hyperlink" Target="https://en.wikipedia.org/wiki/High_Speed_2" TargetMode="External"/><Relationship Id="rId2" Type="http://schemas.openxmlformats.org/officeDocument/2006/relationships/hyperlink" Target="https://en.wikipedia.org/wiki/A30_road" TargetMode="External"/><Relationship Id="rId16" Type="http://schemas.openxmlformats.org/officeDocument/2006/relationships/hyperlink" Target="https://en.wikipedia.org/wiki/Stop_HS2" TargetMode="External"/><Relationship Id="rId1" Type="http://schemas.openxmlformats.org/officeDocument/2006/relationships/slideLayout" Target="../slideLayouts/slideLayout2.xml"/><Relationship Id="rId6" Type="http://schemas.openxmlformats.org/officeDocument/2006/relationships/hyperlink" Target="https://en.wikipedia.org/wiki/Runway" TargetMode="External"/><Relationship Id="rId11" Type="http://schemas.openxmlformats.org/officeDocument/2006/relationships/hyperlink" Target="https://en.wikipedia.org/wiki/Forestry_Commission" TargetMode="External"/><Relationship Id="rId5" Type="http://schemas.openxmlformats.org/officeDocument/2006/relationships/hyperlink" Target="https://en.wikipedia.org/wiki/Newbury_bypass" TargetMode="External"/><Relationship Id="rId15" Type="http://schemas.openxmlformats.org/officeDocument/2006/relationships/hyperlink" Target="https://en.wikipedia.org/wiki/Buckinghamshire" TargetMode="External"/><Relationship Id="rId10" Type="http://schemas.openxmlformats.org/officeDocument/2006/relationships/hyperlink" Target="https://en.wikipedia.org/wiki/Heathrow_Airport" TargetMode="External"/><Relationship Id="rId19" Type="http://schemas.openxmlformats.org/officeDocument/2006/relationships/hyperlink" Target="https://en.wikipedia.org/wiki/Euston_Square_Gardens" TargetMode="External"/><Relationship Id="rId4" Type="http://schemas.openxmlformats.org/officeDocument/2006/relationships/hyperlink" Target="https://en.wikipedia.org/wiki/Have_I_Got_News_for_You" TargetMode="External"/><Relationship Id="rId9" Type="http://schemas.openxmlformats.org/officeDocument/2006/relationships/hyperlink" Target="https://en.wikipedia.org/wiki/Commune_(intentional_community)" TargetMode="External"/><Relationship Id="rId14" Type="http://schemas.openxmlformats.org/officeDocument/2006/relationships/hyperlink" Target="https://en.wikipedia.org/wiki/Jones_Hill_Wood" TargetMode="Externa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47.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0725D-0AB3-FD05-EDCF-366DCCC3F902}"/>
              </a:ext>
            </a:extLst>
          </p:cNvPr>
          <p:cNvSpPr>
            <a:spLocks noGrp="1"/>
          </p:cNvSpPr>
          <p:nvPr>
            <p:ph type="ctrTitle"/>
          </p:nvPr>
        </p:nvSpPr>
        <p:spPr>
          <a:xfrm>
            <a:off x="279918" y="298580"/>
            <a:ext cx="5682868" cy="5980921"/>
          </a:xfrm>
        </p:spPr>
        <p:txBody>
          <a:bodyPr>
            <a:normAutofit fontScale="90000"/>
          </a:bodyPr>
          <a:lstStyle/>
          <a:p>
            <a:r>
              <a:rPr lang="en-GB" sz="4000" b="1" dirty="0">
                <a:latin typeface="+mn-lt"/>
              </a:rPr>
              <a:t>Hello and welcome to </a:t>
            </a:r>
            <a:r>
              <a:rPr lang="en-GB" sz="4000" b="1" u="sng" dirty="0">
                <a:latin typeface="+mn-lt"/>
              </a:rPr>
              <a:t>Mental disorders and psychopathology</a:t>
            </a:r>
            <a:br>
              <a:rPr lang="en-GB" sz="4400" b="1" dirty="0">
                <a:latin typeface="+mn-lt"/>
              </a:rPr>
            </a:br>
            <a:br>
              <a:rPr lang="en-GB" sz="4400" b="1" dirty="0">
                <a:latin typeface="+mn-lt"/>
              </a:rPr>
            </a:br>
            <a:r>
              <a:rPr lang="en-GB" sz="2800" dirty="0">
                <a:latin typeface="+mn-lt"/>
              </a:rPr>
              <a:t>Please use a device (laptop or phone) to</a:t>
            </a:r>
            <a:br>
              <a:rPr lang="en-GB" sz="2800" dirty="0">
                <a:latin typeface="+mn-lt"/>
              </a:rPr>
            </a:br>
            <a:br>
              <a:rPr lang="en-GB" sz="2800" dirty="0">
                <a:latin typeface="+mn-lt"/>
              </a:rPr>
            </a:br>
            <a:r>
              <a:rPr lang="en-GB" sz="2800" dirty="0">
                <a:latin typeface="+mn-lt"/>
              </a:rPr>
              <a:t>- check that you can get onto this module on Moodle.</a:t>
            </a:r>
            <a:br>
              <a:rPr lang="en-GB" sz="2800" dirty="0">
                <a:latin typeface="+mn-lt"/>
              </a:rPr>
            </a:br>
            <a:br>
              <a:rPr lang="en-GB" sz="2800" dirty="0">
                <a:latin typeface="+mn-lt"/>
              </a:rPr>
            </a:br>
            <a:r>
              <a:rPr lang="en-GB" sz="2800" dirty="0">
                <a:latin typeface="+mn-lt"/>
              </a:rPr>
              <a:t>- check that you can get on our Teams page for this module </a:t>
            </a:r>
            <a:br>
              <a:rPr lang="en-GB" sz="2800" dirty="0">
                <a:latin typeface="+mn-lt"/>
              </a:rPr>
            </a:br>
            <a:r>
              <a:rPr lang="en-GB" sz="2800" dirty="0">
                <a:latin typeface="+mn-lt"/>
              </a:rPr>
              <a:t>(you should have been sent an invite to your university email).  </a:t>
            </a:r>
            <a:br>
              <a:rPr lang="en-GB" sz="4400" dirty="0"/>
            </a:br>
            <a:endParaRPr lang="en-GB" sz="4400" dirty="0"/>
          </a:p>
        </p:txBody>
      </p:sp>
      <p:pic>
        <p:nvPicPr>
          <p:cNvPr id="5" name="Picture 4" descr="One in a crowd">
            <a:extLst>
              <a:ext uri="{FF2B5EF4-FFF2-40B4-BE49-F238E27FC236}">
                <a16:creationId xmlns:a16="http://schemas.microsoft.com/office/drawing/2014/main" id="{394E3FD4-1D8F-9DC5-9A35-65956D1EA6CB}"/>
              </a:ext>
            </a:extLst>
          </p:cNvPr>
          <p:cNvPicPr>
            <a:picLocks noChangeAspect="1"/>
          </p:cNvPicPr>
          <p:nvPr/>
        </p:nvPicPr>
        <p:blipFill rotWithShape="1">
          <a:blip r:embed="rId2"/>
          <a:srcRect l="10486" r="24304"/>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017671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3A2A1-410B-5C81-9F21-136F4B029C43}"/>
              </a:ext>
            </a:extLst>
          </p:cNvPr>
          <p:cNvSpPr>
            <a:spLocks noGrp="1"/>
          </p:cNvSpPr>
          <p:nvPr>
            <p:ph type="title"/>
          </p:nvPr>
        </p:nvSpPr>
        <p:spPr>
          <a:xfrm>
            <a:off x="524741" y="620392"/>
            <a:ext cx="3808268" cy="5504688"/>
          </a:xfrm>
        </p:spPr>
        <p:txBody>
          <a:bodyPr>
            <a:normAutofit/>
          </a:bodyPr>
          <a:lstStyle/>
          <a:p>
            <a:pPr algn="ctr"/>
            <a:r>
              <a:rPr lang="en-GB" sz="4800" dirty="0">
                <a:latin typeface="+mn-lt"/>
              </a:rPr>
              <a:t>Where do you need to be looking?</a:t>
            </a:r>
          </a:p>
        </p:txBody>
      </p:sp>
      <p:graphicFrame>
        <p:nvGraphicFramePr>
          <p:cNvPr id="5" name="Content Placeholder 2">
            <a:extLst>
              <a:ext uri="{FF2B5EF4-FFF2-40B4-BE49-F238E27FC236}">
                <a16:creationId xmlns:a16="http://schemas.microsoft.com/office/drawing/2014/main" id="{AC591ECB-29C0-467F-4A1E-92F6B70914CF}"/>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61194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E557D-ADBA-79F4-BEFA-97ECE9A36AC8}"/>
              </a:ext>
            </a:extLst>
          </p:cNvPr>
          <p:cNvSpPr>
            <a:spLocks noGrp="1"/>
          </p:cNvSpPr>
          <p:nvPr>
            <p:ph type="title"/>
          </p:nvPr>
        </p:nvSpPr>
        <p:spPr>
          <a:xfrm>
            <a:off x="838200" y="1195697"/>
            <a:ext cx="3200400" cy="4238118"/>
          </a:xfrm>
        </p:spPr>
        <p:txBody>
          <a:bodyPr>
            <a:normAutofit/>
          </a:bodyPr>
          <a:lstStyle/>
          <a:p>
            <a:pPr algn="ctr"/>
            <a:r>
              <a:rPr lang="en-GB" dirty="0">
                <a:latin typeface="+mn-lt"/>
              </a:rPr>
              <a:t>What are we going to do today?</a:t>
            </a:r>
          </a:p>
        </p:txBody>
      </p:sp>
      <p:graphicFrame>
        <p:nvGraphicFramePr>
          <p:cNvPr id="16" name="Content Placeholder 2">
            <a:extLst>
              <a:ext uri="{FF2B5EF4-FFF2-40B4-BE49-F238E27FC236}">
                <a16:creationId xmlns:a16="http://schemas.microsoft.com/office/drawing/2014/main" id="{B3971C1E-667D-1D7E-0E90-6C72F394839C}"/>
              </a:ext>
            </a:extLst>
          </p:cNvPr>
          <p:cNvGraphicFramePr>
            <a:graphicFrameLocks noGrp="1"/>
          </p:cNvGraphicFramePr>
          <p:nvPr>
            <p:ph idx="1"/>
            <p:extLst>
              <p:ext uri="{D42A27DB-BD31-4B8C-83A1-F6EECF244321}">
                <p14:modId xmlns:p14="http://schemas.microsoft.com/office/powerpoint/2010/main" val="2529190375"/>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606220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131D6E6-DB40-DD92-E26E-B2F39FCF92A6}"/>
              </a:ext>
            </a:extLst>
          </p:cNvPr>
          <p:cNvSpPr>
            <a:spLocks noGrp="1"/>
          </p:cNvSpPr>
          <p:nvPr>
            <p:ph type="ctrTitle"/>
          </p:nvPr>
        </p:nvSpPr>
        <p:spPr>
          <a:xfrm>
            <a:off x="853014" y="1797076"/>
            <a:ext cx="4036225" cy="3566160"/>
          </a:xfrm>
        </p:spPr>
        <p:txBody>
          <a:bodyPr anchor="b">
            <a:normAutofit fontScale="90000"/>
          </a:bodyPr>
          <a:lstStyle/>
          <a:p>
            <a:r>
              <a:rPr lang="en-GB" sz="4800" b="1" dirty="0">
                <a:latin typeface="+mn-lt"/>
              </a:rPr>
              <a:t>BMHP6006</a:t>
            </a:r>
            <a:br>
              <a:rPr lang="en-GB" sz="4800" b="1" dirty="0">
                <a:latin typeface="+mn-lt"/>
              </a:rPr>
            </a:br>
            <a:br>
              <a:rPr lang="en-GB" sz="4800" b="1" dirty="0">
                <a:latin typeface="+mn-lt"/>
              </a:rPr>
            </a:br>
            <a:r>
              <a:rPr lang="en-GB" sz="4800" b="1" dirty="0">
                <a:latin typeface="+mn-lt"/>
              </a:rPr>
              <a:t>Mental disorders and psychopathology</a:t>
            </a:r>
            <a:br>
              <a:rPr lang="en-GB" sz="4800" b="1" dirty="0">
                <a:latin typeface="+mn-lt"/>
              </a:rPr>
            </a:br>
            <a:endParaRPr lang="en-GB" sz="4800" b="1" dirty="0">
              <a:latin typeface="+mn-lt"/>
            </a:endParaRPr>
          </a:p>
        </p:txBody>
      </p:sp>
      <p:pic>
        <p:nvPicPr>
          <p:cNvPr id="7" name="Picture 6">
            <a:extLst>
              <a:ext uri="{FF2B5EF4-FFF2-40B4-BE49-F238E27FC236}">
                <a16:creationId xmlns:a16="http://schemas.microsoft.com/office/drawing/2014/main" id="{8822B38D-F88A-E394-051F-BF51A09313E6}"/>
              </a:ext>
            </a:extLst>
          </p:cNvPr>
          <p:cNvPicPr>
            <a:picLocks noChangeAspect="1"/>
          </p:cNvPicPr>
          <p:nvPr/>
        </p:nvPicPr>
        <p:blipFill rotWithShape="1">
          <a:blip r:embed="rId2"/>
          <a:srcRect l="10585" r="6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729064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2853E443-737A-C8B8-D4AC-ABCA64257768}"/>
              </a:ext>
            </a:extLst>
          </p:cNvPr>
          <p:cNvSpPr>
            <a:spLocks noGrp="1"/>
          </p:cNvSpPr>
          <p:nvPr>
            <p:ph type="title"/>
          </p:nvPr>
        </p:nvSpPr>
        <p:spPr>
          <a:xfrm>
            <a:off x="838200" y="713312"/>
            <a:ext cx="4038600" cy="5431376"/>
          </a:xfrm>
        </p:spPr>
        <p:txBody>
          <a:bodyPr>
            <a:normAutofit/>
          </a:bodyPr>
          <a:lstStyle/>
          <a:p>
            <a:r>
              <a:rPr lang="en-GB" dirty="0">
                <a:latin typeface="+mn-lt"/>
              </a:rPr>
              <a:t>Module aim</a:t>
            </a:r>
          </a:p>
        </p:txBody>
      </p:sp>
      <p:sp>
        <p:nvSpPr>
          <p:cNvPr id="3" name="Content Placeholder 2">
            <a:extLst>
              <a:ext uri="{FF2B5EF4-FFF2-40B4-BE49-F238E27FC236}">
                <a16:creationId xmlns:a16="http://schemas.microsoft.com/office/drawing/2014/main" id="{9E6924B1-BF42-A19B-3F46-B6EAB2F3EF7E}"/>
              </a:ext>
            </a:extLst>
          </p:cNvPr>
          <p:cNvSpPr>
            <a:spLocks noGrp="1"/>
          </p:cNvSpPr>
          <p:nvPr>
            <p:ph idx="1"/>
          </p:nvPr>
        </p:nvSpPr>
        <p:spPr>
          <a:xfrm>
            <a:off x="6095999" y="713313"/>
            <a:ext cx="5257801" cy="5431376"/>
          </a:xfrm>
        </p:spPr>
        <p:txBody>
          <a:bodyPr anchor="ctr">
            <a:normAutofit/>
          </a:bodyPr>
          <a:lstStyle/>
          <a:p>
            <a:pPr marL="0" indent="0">
              <a:buNone/>
            </a:pPr>
            <a:r>
              <a:rPr lang="en-GB" sz="3200" dirty="0"/>
              <a:t>The aim of this module is to critically examine the historical and current provision and classifications of mental disorders and mental ill-health.</a:t>
            </a:r>
          </a:p>
        </p:txBody>
      </p:sp>
    </p:spTree>
    <p:extLst>
      <p:ext uri="{BB962C8B-B14F-4D97-AF65-F5344CB8AC3E}">
        <p14:creationId xmlns:p14="http://schemas.microsoft.com/office/powerpoint/2010/main" val="10454295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AA858D91-13ED-3837-8543-16077FE626B0}"/>
              </a:ext>
            </a:extLst>
          </p:cNvPr>
          <p:cNvSpPr>
            <a:spLocks noGrp="1"/>
          </p:cNvSpPr>
          <p:nvPr>
            <p:ph type="title"/>
          </p:nvPr>
        </p:nvSpPr>
        <p:spPr>
          <a:xfrm>
            <a:off x="838200" y="713312"/>
            <a:ext cx="4038600" cy="5431376"/>
          </a:xfrm>
        </p:spPr>
        <p:txBody>
          <a:bodyPr>
            <a:normAutofit/>
          </a:bodyPr>
          <a:lstStyle/>
          <a:p>
            <a:pPr algn="ctr"/>
            <a:r>
              <a:rPr lang="en-GB" dirty="0">
                <a:latin typeface="+mn-lt"/>
              </a:rPr>
              <a:t>Learning outcomes</a:t>
            </a:r>
          </a:p>
        </p:txBody>
      </p:sp>
      <p:sp>
        <p:nvSpPr>
          <p:cNvPr id="3" name="Content Placeholder 2">
            <a:extLst>
              <a:ext uri="{FF2B5EF4-FFF2-40B4-BE49-F238E27FC236}">
                <a16:creationId xmlns:a16="http://schemas.microsoft.com/office/drawing/2014/main" id="{112697B1-E3C5-C2C8-C127-3F0152417583}"/>
              </a:ext>
            </a:extLst>
          </p:cNvPr>
          <p:cNvSpPr>
            <a:spLocks noGrp="1"/>
          </p:cNvSpPr>
          <p:nvPr>
            <p:ph idx="1"/>
          </p:nvPr>
        </p:nvSpPr>
        <p:spPr>
          <a:xfrm>
            <a:off x="6095999" y="713313"/>
            <a:ext cx="5257801" cy="5431376"/>
          </a:xfrm>
        </p:spPr>
        <p:txBody>
          <a:bodyPr anchor="ctr">
            <a:normAutofit/>
          </a:bodyPr>
          <a:lstStyle/>
          <a:p>
            <a:pPr marL="0" indent="0">
              <a:buNone/>
            </a:pPr>
            <a:r>
              <a:rPr lang="en-GB" sz="2400" dirty="0"/>
              <a:t>Upon the successful completion of this module, the student should be able to demonstrate the ability to: </a:t>
            </a:r>
          </a:p>
          <a:p>
            <a:pPr marL="0" indent="0">
              <a:buNone/>
            </a:pPr>
            <a:endParaRPr lang="en-GB" sz="2400" dirty="0"/>
          </a:p>
          <a:p>
            <a:r>
              <a:rPr lang="en-GB" sz="2400" dirty="0"/>
              <a:t>Evaluate the historical and contemporary support and provision for those living with mental ill health or mental disorders.</a:t>
            </a:r>
          </a:p>
          <a:p>
            <a:pPr marL="0" indent="0">
              <a:buNone/>
            </a:pPr>
            <a:endParaRPr lang="en-GB" sz="2400" dirty="0"/>
          </a:p>
          <a:p>
            <a:r>
              <a:rPr lang="en-GB" sz="2400" dirty="0"/>
              <a:t>To critically examine the classification and diagnosis of mental disorders as specified in the ICD (2010) from the World Health Organisation</a:t>
            </a:r>
          </a:p>
        </p:txBody>
      </p:sp>
    </p:spTree>
    <p:extLst>
      <p:ext uri="{BB962C8B-B14F-4D97-AF65-F5344CB8AC3E}">
        <p14:creationId xmlns:p14="http://schemas.microsoft.com/office/powerpoint/2010/main" val="35427874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708AC-323F-0472-9749-548449FBB4BF}"/>
              </a:ext>
            </a:extLst>
          </p:cNvPr>
          <p:cNvSpPr>
            <a:spLocks noGrp="1"/>
          </p:cNvSpPr>
          <p:nvPr>
            <p:ph type="title"/>
          </p:nvPr>
        </p:nvSpPr>
        <p:spPr>
          <a:xfrm>
            <a:off x="4465297" y="647700"/>
            <a:ext cx="3259479" cy="5557838"/>
          </a:xfrm>
        </p:spPr>
        <p:txBody>
          <a:bodyPr anchor="ctr">
            <a:normAutofit/>
          </a:bodyPr>
          <a:lstStyle/>
          <a:p>
            <a:pPr algn="ctr"/>
            <a:r>
              <a:rPr lang="en-GB" dirty="0">
                <a:latin typeface="+mn-lt"/>
              </a:rPr>
              <a:t>Conditions we will study:</a:t>
            </a:r>
          </a:p>
        </p:txBody>
      </p:sp>
      <p:pic>
        <p:nvPicPr>
          <p:cNvPr id="5" name="Picture 4" descr="Person with idea concept">
            <a:extLst>
              <a:ext uri="{FF2B5EF4-FFF2-40B4-BE49-F238E27FC236}">
                <a16:creationId xmlns:a16="http://schemas.microsoft.com/office/drawing/2014/main" id="{B24634CB-FD22-C9E1-CE18-FCF806FB2D64}"/>
              </a:ext>
            </a:extLst>
          </p:cNvPr>
          <p:cNvPicPr>
            <a:picLocks noChangeAspect="1"/>
          </p:cNvPicPr>
          <p:nvPr/>
        </p:nvPicPr>
        <p:blipFill rotWithShape="1">
          <a:blip r:embed="rId2"/>
          <a:srcRect l="34062" r="25599" b="-2"/>
          <a:stretch/>
        </p:blipFill>
        <p:spPr>
          <a:xfrm>
            <a:off x="20" y="-1"/>
            <a:ext cx="4143544" cy="6856413"/>
          </a:xfrm>
          <a:custGeom>
            <a:avLst/>
            <a:gdLst/>
            <a:ahLst/>
            <a:cxnLst/>
            <a:rect l="l" t="t" r="r" b="b"/>
            <a:pathLst>
              <a:path w="4143564" h="6856413">
                <a:moveTo>
                  <a:pt x="0" y="0"/>
                </a:moveTo>
                <a:lnTo>
                  <a:pt x="4141667" y="0"/>
                </a:lnTo>
                <a:lnTo>
                  <a:pt x="4141086" y="145208"/>
                </a:lnTo>
                <a:cubicBezTo>
                  <a:pt x="4109790" y="1611281"/>
                  <a:pt x="3796834" y="3077353"/>
                  <a:pt x="4047199" y="4543426"/>
                </a:cubicBezTo>
                <a:cubicBezTo>
                  <a:pt x="4172382" y="5276463"/>
                  <a:pt x="4156734" y="6009499"/>
                  <a:pt x="4105878" y="6742536"/>
                </a:cubicBezTo>
                <a:lnTo>
                  <a:pt x="4096763" y="6856413"/>
                </a:lnTo>
                <a:lnTo>
                  <a:pt x="0" y="6856413"/>
                </a:lnTo>
                <a:close/>
              </a:path>
            </a:pathLst>
          </a:custGeom>
        </p:spPr>
      </p:pic>
      <p:sp>
        <p:nvSpPr>
          <p:cNvPr id="3" name="Content Placeholder 2">
            <a:extLst>
              <a:ext uri="{FF2B5EF4-FFF2-40B4-BE49-F238E27FC236}">
                <a16:creationId xmlns:a16="http://schemas.microsoft.com/office/drawing/2014/main" id="{AC2F6718-19FD-9ABC-3107-F0E92744FE6E}"/>
              </a:ext>
            </a:extLst>
          </p:cNvPr>
          <p:cNvSpPr>
            <a:spLocks noGrp="1"/>
          </p:cNvSpPr>
          <p:nvPr>
            <p:ph idx="1"/>
          </p:nvPr>
        </p:nvSpPr>
        <p:spPr>
          <a:xfrm>
            <a:off x="8046509" y="647700"/>
            <a:ext cx="3662891" cy="5557838"/>
          </a:xfrm>
        </p:spPr>
        <p:txBody>
          <a:bodyPr anchor="ctr">
            <a:normAutofit/>
          </a:bodyPr>
          <a:lstStyle/>
          <a:p>
            <a:r>
              <a:rPr lang="en-GB" sz="3600" b="1" dirty="0"/>
              <a:t>Schizophrenia </a:t>
            </a:r>
          </a:p>
          <a:p>
            <a:endParaRPr lang="en-GB" sz="3600" b="1" dirty="0"/>
          </a:p>
          <a:p>
            <a:r>
              <a:rPr lang="en-GB" sz="3600" b="1" dirty="0"/>
              <a:t>Obsessive compulsive disorder (OCD)</a:t>
            </a:r>
          </a:p>
          <a:p>
            <a:endParaRPr lang="en-GB" sz="3600" b="1" dirty="0"/>
          </a:p>
          <a:p>
            <a:r>
              <a:rPr lang="en-GB" sz="3600" b="1" dirty="0"/>
              <a:t>Autism</a:t>
            </a:r>
          </a:p>
        </p:txBody>
      </p:sp>
    </p:spTree>
    <p:extLst>
      <p:ext uri="{BB962C8B-B14F-4D97-AF65-F5344CB8AC3E}">
        <p14:creationId xmlns:p14="http://schemas.microsoft.com/office/powerpoint/2010/main" val="10960858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8B623-F383-3894-7D32-A161E65D9C64}"/>
              </a:ext>
            </a:extLst>
          </p:cNvPr>
          <p:cNvSpPr>
            <a:spLocks noGrp="1"/>
          </p:cNvSpPr>
          <p:nvPr>
            <p:ph type="title"/>
          </p:nvPr>
        </p:nvSpPr>
        <p:spPr/>
        <p:txBody>
          <a:bodyPr>
            <a:normAutofit/>
          </a:bodyPr>
          <a:lstStyle/>
          <a:p>
            <a:pPr algn="ctr"/>
            <a:r>
              <a:rPr lang="en-GB" sz="4000" u="sng" dirty="0">
                <a:latin typeface="+mn-lt"/>
              </a:rPr>
              <a:t>Assessment: Component 1</a:t>
            </a:r>
          </a:p>
        </p:txBody>
      </p:sp>
      <p:sp>
        <p:nvSpPr>
          <p:cNvPr id="3" name="Content Placeholder 2">
            <a:extLst>
              <a:ext uri="{FF2B5EF4-FFF2-40B4-BE49-F238E27FC236}">
                <a16:creationId xmlns:a16="http://schemas.microsoft.com/office/drawing/2014/main" id="{32C94D31-79AD-5674-113D-6B001A082061}"/>
              </a:ext>
            </a:extLst>
          </p:cNvPr>
          <p:cNvSpPr>
            <a:spLocks noGrp="1"/>
          </p:cNvSpPr>
          <p:nvPr>
            <p:ph idx="1"/>
          </p:nvPr>
        </p:nvSpPr>
        <p:spPr>
          <a:xfrm>
            <a:off x="838200" y="2090057"/>
            <a:ext cx="10515600" cy="2545881"/>
          </a:xfrm>
        </p:spPr>
        <p:txBody>
          <a:bodyPr/>
          <a:lstStyle/>
          <a:p>
            <a:r>
              <a:rPr lang="en-GB" dirty="0"/>
              <a:t>Worth 50% of the module </a:t>
            </a:r>
          </a:p>
          <a:p>
            <a:endParaRPr lang="en-GB" dirty="0"/>
          </a:p>
          <a:p>
            <a:r>
              <a:rPr lang="en-GB" b="1" dirty="0"/>
              <a:t>Debate</a:t>
            </a:r>
            <a:r>
              <a:rPr lang="en-GB" dirty="0"/>
              <a:t> (20 minutes)</a:t>
            </a:r>
          </a:p>
          <a:p>
            <a:pPr marL="0" indent="0">
              <a:buNone/>
            </a:pPr>
            <a:endParaRPr lang="en-GB" dirty="0"/>
          </a:p>
        </p:txBody>
      </p:sp>
      <p:sp>
        <p:nvSpPr>
          <p:cNvPr id="4" name="Oval 3">
            <a:extLst>
              <a:ext uri="{FF2B5EF4-FFF2-40B4-BE49-F238E27FC236}">
                <a16:creationId xmlns:a16="http://schemas.microsoft.com/office/drawing/2014/main" id="{DFE5004D-9966-FEC4-D76D-CB1F7DAD259F}"/>
              </a:ext>
            </a:extLst>
          </p:cNvPr>
          <p:cNvSpPr/>
          <p:nvPr/>
        </p:nvSpPr>
        <p:spPr>
          <a:xfrm>
            <a:off x="1489496" y="4698287"/>
            <a:ext cx="9213008" cy="1794588"/>
          </a:xfrm>
          <a:prstGeom prst="ellips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The full assignment briefs will be released in </a:t>
            </a:r>
            <a:r>
              <a:rPr lang="en-GB" sz="2800" b="1" dirty="0">
                <a:solidFill>
                  <a:schemeClr val="tx1"/>
                </a:solidFill>
              </a:rPr>
              <a:t>Week 2</a:t>
            </a:r>
          </a:p>
        </p:txBody>
      </p:sp>
    </p:spTree>
    <p:extLst>
      <p:ext uri="{BB962C8B-B14F-4D97-AF65-F5344CB8AC3E}">
        <p14:creationId xmlns:p14="http://schemas.microsoft.com/office/powerpoint/2010/main" val="6410991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8B623-F383-3894-7D32-A161E65D9C64}"/>
              </a:ext>
            </a:extLst>
          </p:cNvPr>
          <p:cNvSpPr>
            <a:spLocks noGrp="1"/>
          </p:cNvSpPr>
          <p:nvPr>
            <p:ph type="title"/>
          </p:nvPr>
        </p:nvSpPr>
        <p:spPr/>
        <p:txBody>
          <a:bodyPr>
            <a:normAutofit/>
          </a:bodyPr>
          <a:lstStyle/>
          <a:p>
            <a:pPr algn="ctr"/>
            <a:r>
              <a:rPr lang="en-GB" sz="4000" u="sng" dirty="0">
                <a:latin typeface="+mn-lt"/>
              </a:rPr>
              <a:t>Assessment: Component 2</a:t>
            </a:r>
          </a:p>
        </p:txBody>
      </p:sp>
      <p:sp>
        <p:nvSpPr>
          <p:cNvPr id="3" name="Content Placeholder 2">
            <a:extLst>
              <a:ext uri="{FF2B5EF4-FFF2-40B4-BE49-F238E27FC236}">
                <a16:creationId xmlns:a16="http://schemas.microsoft.com/office/drawing/2014/main" id="{32C94D31-79AD-5674-113D-6B001A082061}"/>
              </a:ext>
            </a:extLst>
          </p:cNvPr>
          <p:cNvSpPr>
            <a:spLocks noGrp="1"/>
          </p:cNvSpPr>
          <p:nvPr>
            <p:ph idx="1"/>
          </p:nvPr>
        </p:nvSpPr>
        <p:spPr>
          <a:xfrm>
            <a:off x="838200" y="2159713"/>
            <a:ext cx="10515600" cy="2476225"/>
          </a:xfrm>
        </p:spPr>
        <p:txBody>
          <a:bodyPr/>
          <a:lstStyle/>
          <a:p>
            <a:r>
              <a:rPr lang="en-GB" dirty="0"/>
              <a:t>Worth 50% of the module </a:t>
            </a:r>
          </a:p>
          <a:p>
            <a:endParaRPr lang="en-GB" dirty="0"/>
          </a:p>
          <a:p>
            <a:r>
              <a:rPr lang="en-GB" b="1" dirty="0"/>
              <a:t>Written report</a:t>
            </a:r>
            <a:r>
              <a:rPr lang="en-GB" dirty="0"/>
              <a:t> (3000 words)</a:t>
            </a:r>
          </a:p>
          <a:p>
            <a:endParaRPr lang="en-GB" dirty="0"/>
          </a:p>
        </p:txBody>
      </p:sp>
      <p:sp>
        <p:nvSpPr>
          <p:cNvPr id="4" name="Oval 3">
            <a:extLst>
              <a:ext uri="{FF2B5EF4-FFF2-40B4-BE49-F238E27FC236}">
                <a16:creationId xmlns:a16="http://schemas.microsoft.com/office/drawing/2014/main" id="{DFE5004D-9966-FEC4-D76D-CB1F7DAD259F}"/>
              </a:ext>
            </a:extLst>
          </p:cNvPr>
          <p:cNvSpPr/>
          <p:nvPr/>
        </p:nvSpPr>
        <p:spPr>
          <a:xfrm>
            <a:off x="1489496" y="4698287"/>
            <a:ext cx="9213008" cy="1794588"/>
          </a:xfrm>
          <a:prstGeom prst="ellips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The full assignment briefs will be released in </a:t>
            </a:r>
            <a:r>
              <a:rPr lang="en-GB" sz="2800" b="1" dirty="0">
                <a:solidFill>
                  <a:schemeClr val="tx1"/>
                </a:solidFill>
              </a:rPr>
              <a:t>Week 2</a:t>
            </a:r>
          </a:p>
        </p:txBody>
      </p:sp>
    </p:spTree>
    <p:extLst>
      <p:ext uri="{BB962C8B-B14F-4D97-AF65-F5344CB8AC3E}">
        <p14:creationId xmlns:p14="http://schemas.microsoft.com/office/powerpoint/2010/main" val="31129434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65BDC-76B2-31F1-0069-9F4330BD62CF}"/>
              </a:ext>
            </a:extLst>
          </p:cNvPr>
          <p:cNvSpPr>
            <a:spLocks noGrp="1"/>
          </p:cNvSpPr>
          <p:nvPr>
            <p:ph type="title"/>
          </p:nvPr>
        </p:nvSpPr>
        <p:spPr>
          <a:xfrm>
            <a:off x="838200" y="87830"/>
            <a:ext cx="10515600" cy="1325563"/>
          </a:xfrm>
        </p:spPr>
        <p:txBody>
          <a:bodyPr/>
          <a:lstStyle/>
          <a:p>
            <a:pPr algn="ctr"/>
            <a:r>
              <a:rPr lang="en-GB" u="sng" dirty="0">
                <a:latin typeface="+mn-lt"/>
              </a:rPr>
              <a:t>Referencing</a:t>
            </a:r>
          </a:p>
        </p:txBody>
      </p:sp>
      <p:sp>
        <p:nvSpPr>
          <p:cNvPr id="3" name="Content Placeholder 2">
            <a:extLst>
              <a:ext uri="{FF2B5EF4-FFF2-40B4-BE49-F238E27FC236}">
                <a16:creationId xmlns:a16="http://schemas.microsoft.com/office/drawing/2014/main" id="{91BEC903-3DFF-88DC-F69C-BB1961264D20}"/>
              </a:ext>
            </a:extLst>
          </p:cNvPr>
          <p:cNvSpPr>
            <a:spLocks noGrp="1"/>
          </p:cNvSpPr>
          <p:nvPr>
            <p:ph idx="1"/>
          </p:nvPr>
        </p:nvSpPr>
        <p:spPr>
          <a:xfrm>
            <a:off x="838200" y="1202635"/>
            <a:ext cx="10515600" cy="2136913"/>
          </a:xfrm>
        </p:spPr>
        <p:txBody>
          <a:bodyPr/>
          <a:lstStyle/>
          <a:p>
            <a:pPr marL="0" indent="0">
              <a:buNone/>
            </a:pPr>
            <a:r>
              <a:rPr lang="en-GB" dirty="0"/>
              <a:t>Please: </a:t>
            </a:r>
          </a:p>
          <a:p>
            <a:r>
              <a:rPr lang="en-GB" dirty="0"/>
              <a:t>Use </a:t>
            </a:r>
            <a:r>
              <a:rPr lang="en-GB" b="1" dirty="0"/>
              <a:t>Harvard</a:t>
            </a:r>
            <a:r>
              <a:rPr lang="en-GB" dirty="0"/>
              <a:t> referencing. </a:t>
            </a:r>
          </a:p>
          <a:p>
            <a:r>
              <a:rPr lang="en-GB" dirty="0"/>
              <a:t>Follow the ‘</a:t>
            </a:r>
            <a:r>
              <a:rPr lang="en-GB" b="1" dirty="0"/>
              <a:t>Cite Them Right</a:t>
            </a:r>
            <a:r>
              <a:rPr lang="en-GB" dirty="0"/>
              <a:t>’ guidance. </a:t>
            </a:r>
          </a:p>
          <a:p>
            <a:r>
              <a:rPr lang="en-GB" dirty="0"/>
              <a:t>Ask for help if you’re not sure how to reference a source. </a:t>
            </a:r>
          </a:p>
        </p:txBody>
      </p:sp>
      <p:pic>
        <p:nvPicPr>
          <p:cNvPr id="5" name="Picture 4">
            <a:extLst>
              <a:ext uri="{FF2B5EF4-FFF2-40B4-BE49-F238E27FC236}">
                <a16:creationId xmlns:a16="http://schemas.microsoft.com/office/drawing/2014/main" id="{8B88A620-6DCA-8763-E82F-30DEDFF5C257}"/>
              </a:ext>
            </a:extLst>
          </p:cNvPr>
          <p:cNvPicPr>
            <a:picLocks noChangeAspect="1"/>
          </p:cNvPicPr>
          <p:nvPr/>
        </p:nvPicPr>
        <p:blipFill rotWithShape="1">
          <a:blip r:embed="rId2"/>
          <a:srcRect l="9783" t="14927" r="10978" b="38406"/>
          <a:stretch/>
        </p:blipFill>
        <p:spPr>
          <a:xfrm>
            <a:off x="1265583" y="3518453"/>
            <a:ext cx="9660834" cy="3200400"/>
          </a:xfrm>
          <a:prstGeom prst="rect">
            <a:avLst/>
          </a:prstGeom>
        </p:spPr>
      </p:pic>
    </p:spTree>
    <p:extLst>
      <p:ext uri="{BB962C8B-B14F-4D97-AF65-F5344CB8AC3E}">
        <p14:creationId xmlns:p14="http://schemas.microsoft.com/office/powerpoint/2010/main" val="39398424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1145E200-7131-8C07-1A21-E6D8CC88CD62}"/>
              </a:ext>
            </a:extLst>
          </p:cNvPr>
          <p:cNvSpPr>
            <a:spLocks noGrp="1"/>
          </p:cNvSpPr>
          <p:nvPr>
            <p:ph type="ctrTitle"/>
          </p:nvPr>
        </p:nvSpPr>
        <p:spPr>
          <a:xfrm>
            <a:off x="4654296" y="640080"/>
            <a:ext cx="6894576" cy="3566160"/>
          </a:xfrm>
        </p:spPr>
        <p:txBody>
          <a:bodyPr anchor="b">
            <a:normAutofit/>
          </a:bodyPr>
          <a:lstStyle/>
          <a:p>
            <a:pPr algn="l"/>
            <a:r>
              <a:rPr lang="en-GB" sz="5400" dirty="0">
                <a:latin typeface="+mn-lt"/>
              </a:rPr>
              <a:t>Definitions</a:t>
            </a:r>
          </a:p>
        </p:txBody>
      </p:sp>
      <p:pic>
        <p:nvPicPr>
          <p:cNvPr id="15" name="Picture 6" descr="Autoradiogram on white paper">
            <a:extLst>
              <a:ext uri="{FF2B5EF4-FFF2-40B4-BE49-F238E27FC236}">
                <a16:creationId xmlns:a16="http://schemas.microsoft.com/office/drawing/2014/main" id="{4C6BF658-5A3E-754A-C441-E94995DFA393}"/>
              </a:ext>
            </a:extLst>
          </p:cNvPr>
          <p:cNvPicPr>
            <a:picLocks noChangeAspect="1"/>
          </p:cNvPicPr>
          <p:nvPr/>
        </p:nvPicPr>
        <p:blipFill rotWithShape="1">
          <a:blip r:embed="rId2"/>
          <a:srcRect l="32033" r="23678"/>
          <a:stretch/>
        </p:blipFill>
        <p:spPr>
          <a:xfrm>
            <a:off x="20" y="10"/>
            <a:ext cx="4049786" cy="6857990"/>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sketchy line">
            <a:extLst>
              <a:ext uri="{FF2B5EF4-FFF2-40B4-BE49-F238E27FC236}">
                <a16:creationId xmlns:a16="http://schemas.microsoft.com/office/drawing/2014/main" id="{82580482-BA80-420A-8A05-C58E97F2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4409267"/>
            <a:ext cx="4242816" cy="18288"/>
          </a:xfrm>
          <a:custGeom>
            <a:avLst/>
            <a:gdLst>
              <a:gd name="connsiteX0" fmla="*/ 0 w 4242816"/>
              <a:gd name="connsiteY0" fmla="*/ 0 h 18288"/>
              <a:gd name="connsiteX1" fmla="*/ 690973 w 4242816"/>
              <a:gd name="connsiteY1" fmla="*/ 0 h 18288"/>
              <a:gd name="connsiteX2" fmla="*/ 1212233 w 4242816"/>
              <a:gd name="connsiteY2" fmla="*/ 0 h 18288"/>
              <a:gd name="connsiteX3" fmla="*/ 1860778 w 4242816"/>
              <a:gd name="connsiteY3" fmla="*/ 0 h 18288"/>
              <a:gd name="connsiteX4" fmla="*/ 2424466 w 4242816"/>
              <a:gd name="connsiteY4" fmla="*/ 0 h 18288"/>
              <a:gd name="connsiteX5" fmla="*/ 3115439 w 4242816"/>
              <a:gd name="connsiteY5" fmla="*/ 0 h 18288"/>
              <a:gd name="connsiteX6" fmla="*/ 3636699 w 4242816"/>
              <a:gd name="connsiteY6" fmla="*/ 0 h 18288"/>
              <a:gd name="connsiteX7" fmla="*/ 4242816 w 4242816"/>
              <a:gd name="connsiteY7" fmla="*/ 0 h 18288"/>
              <a:gd name="connsiteX8" fmla="*/ 4242816 w 4242816"/>
              <a:gd name="connsiteY8" fmla="*/ 18288 h 18288"/>
              <a:gd name="connsiteX9" fmla="*/ 3636699 w 4242816"/>
              <a:gd name="connsiteY9" fmla="*/ 18288 h 18288"/>
              <a:gd name="connsiteX10" fmla="*/ 3030583 w 4242816"/>
              <a:gd name="connsiteY10" fmla="*/ 18288 h 18288"/>
              <a:gd name="connsiteX11" fmla="*/ 2466894 w 4242816"/>
              <a:gd name="connsiteY11" fmla="*/ 18288 h 18288"/>
              <a:gd name="connsiteX12" fmla="*/ 1988062 w 4242816"/>
              <a:gd name="connsiteY12" fmla="*/ 18288 h 18288"/>
              <a:gd name="connsiteX13" fmla="*/ 1466802 w 4242816"/>
              <a:gd name="connsiteY13" fmla="*/ 18288 h 18288"/>
              <a:gd name="connsiteX14" fmla="*/ 860686 w 4242816"/>
              <a:gd name="connsiteY14" fmla="*/ 18288 h 18288"/>
              <a:gd name="connsiteX15" fmla="*/ 0 w 4242816"/>
              <a:gd name="connsiteY15" fmla="*/ 18288 h 18288"/>
              <a:gd name="connsiteX16" fmla="*/ 0 w 4242816"/>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2816" h="18288" fill="none" extrusionOk="0">
                <a:moveTo>
                  <a:pt x="0" y="0"/>
                </a:moveTo>
                <a:cubicBezTo>
                  <a:pt x="249934" y="1471"/>
                  <a:pt x="379877" y="-29444"/>
                  <a:pt x="690973" y="0"/>
                </a:cubicBezTo>
                <a:cubicBezTo>
                  <a:pt x="1002069" y="29444"/>
                  <a:pt x="1021583" y="17501"/>
                  <a:pt x="1212233" y="0"/>
                </a:cubicBezTo>
                <a:cubicBezTo>
                  <a:pt x="1402883" y="-17501"/>
                  <a:pt x="1678760" y="5386"/>
                  <a:pt x="1860778" y="0"/>
                </a:cubicBezTo>
                <a:cubicBezTo>
                  <a:pt x="2042796" y="-5386"/>
                  <a:pt x="2245608" y="-22401"/>
                  <a:pt x="2424466" y="0"/>
                </a:cubicBezTo>
                <a:cubicBezTo>
                  <a:pt x="2603324" y="22401"/>
                  <a:pt x="2890020" y="33806"/>
                  <a:pt x="3115439" y="0"/>
                </a:cubicBezTo>
                <a:cubicBezTo>
                  <a:pt x="3340858" y="-33806"/>
                  <a:pt x="3428300" y="18628"/>
                  <a:pt x="3636699" y="0"/>
                </a:cubicBezTo>
                <a:cubicBezTo>
                  <a:pt x="3845098" y="-18628"/>
                  <a:pt x="4108824" y="5541"/>
                  <a:pt x="4242816" y="0"/>
                </a:cubicBezTo>
                <a:cubicBezTo>
                  <a:pt x="4242066" y="4160"/>
                  <a:pt x="4243125" y="10356"/>
                  <a:pt x="4242816" y="18288"/>
                </a:cubicBezTo>
                <a:cubicBezTo>
                  <a:pt x="4113424" y="32735"/>
                  <a:pt x="3768327" y="47567"/>
                  <a:pt x="3636699" y="18288"/>
                </a:cubicBezTo>
                <a:cubicBezTo>
                  <a:pt x="3505071" y="-10991"/>
                  <a:pt x="3294208" y="-4990"/>
                  <a:pt x="3030583" y="18288"/>
                </a:cubicBezTo>
                <a:cubicBezTo>
                  <a:pt x="2766958" y="41566"/>
                  <a:pt x="2649277" y="20974"/>
                  <a:pt x="2466894" y="18288"/>
                </a:cubicBezTo>
                <a:cubicBezTo>
                  <a:pt x="2284511" y="15602"/>
                  <a:pt x="2151277" y="1154"/>
                  <a:pt x="1988062" y="18288"/>
                </a:cubicBezTo>
                <a:cubicBezTo>
                  <a:pt x="1824847" y="35422"/>
                  <a:pt x="1691359" y="9265"/>
                  <a:pt x="1466802" y="18288"/>
                </a:cubicBezTo>
                <a:cubicBezTo>
                  <a:pt x="1242245" y="27311"/>
                  <a:pt x="1006161" y="36605"/>
                  <a:pt x="860686" y="18288"/>
                </a:cubicBezTo>
                <a:cubicBezTo>
                  <a:pt x="715211" y="-29"/>
                  <a:pt x="242774" y="46538"/>
                  <a:pt x="0" y="18288"/>
                </a:cubicBezTo>
                <a:cubicBezTo>
                  <a:pt x="-146" y="11482"/>
                  <a:pt x="-422" y="5192"/>
                  <a:pt x="0" y="0"/>
                </a:cubicBezTo>
                <a:close/>
              </a:path>
              <a:path w="4242816" h="18288" stroke="0" extrusionOk="0">
                <a:moveTo>
                  <a:pt x="0" y="0"/>
                </a:moveTo>
                <a:cubicBezTo>
                  <a:pt x="259751" y="-14018"/>
                  <a:pt x="356632" y="-15007"/>
                  <a:pt x="521260" y="0"/>
                </a:cubicBezTo>
                <a:cubicBezTo>
                  <a:pt x="685888" y="15007"/>
                  <a:pt x="885786" y="5167"/>
                  <a:pt x="1212233" y="0"/>
                </a:cubicBezTo>
                <a:cubicBezTo>
                  <a:pt x="1538680" y="-5167"/>
                  <a:pt x="1458849" y="7951"/>
                  <a:pt x="1691065" y="0"/>
                </a:cubicBezTo>
                <a:cubicBezTo>
                  <a:pt x="1923281" y="-7951"/>
                  <a:pt x="1985780" y="-16303"/>
                  <a:pt x="2169897" y="0"/>
                </a:cubicBezTo>
                <a:cubicBezTo>
                  <a:pt x="2354014" y="16303"/>
                  <a:pt x="2633054" y="-2739"/>
                  <a:pt x="2776014" y="0"/>
                </a:cubicBezTo>
                <a:cubicBezTo>
                  <a:pt x="2918974" y="2739"/>
                  <a:pt x="3112688" y="-15682"/>
                  <a:pt x="3339702" y="0"/>
                </a:cubicBezTo>
                <a:cubicBezTo>
                  <a:pt x="3566716" y="15682"/>
                  <a:pt x="4015278" y="-28467"/>
                  <a:pt x="4242816" y="0"/>
                </a:cubicBezTo>
                <a:cubicBezTo>
                  <a:pt x="4243501" y="7633"/>
                  <a:pt x="4242294" y="10002"/>
                  <a:pt x="4242816" y="18288"/>
                </a:cubicBezTo>
                <a:cubicBezTo>
                  <a:pt x="3924964" y="16283"/>
                  <a:pt x="3746362" y="-1805"/>
                  <a:pt x="3551843" y="18288"/>
                </a:cubicBezTo>
                <a:cubicBezTo>
                  <a:pt x="3357324" y="38381"/>
                  <a:pt x="3126422" y="47156"/>
                  <a:pt x="2860870" y="18288"/>
                </a:cubicBezTo>
                <a:cubicBezTo>
                  <a:pt x="2595318" y="-10580"/>
                  <a:pt x="2572437" y="11441"/>
                  <a:pt x="2297182" y="18288"/>
                </a:cubicBezTo>
                <a:cubicBezTo>
                  <a:pt x="2021927" y="25135"/>
                  <a:pt x="1916908" y="33601"/>
                  <a:pt x="1733493" y="18288"/>
                </a:cubicBezTo>
                <a:cubicBezTo>
                  <a:pt x="1550078" y="2975"/>
                  <a:pt x="1412440" y="27896"/>
                  <a:pt x="1212233" y="18288"/>
                </a:cubicBezTo>
                <a:cubicBezTo>
                  <a:pt x="1012026" y="8680"/>
                  <a:pt x="914386" y="13859"/>
                  <a:pt x="648545" y="18288"/>
                </a:cubicBezTo>
                <a:cubicBezTo>
                  <a:pt x="382704" y="22717"/>
                  <a:pt x="233522" y="39342"/>
                  <a:pt x="0" y="18288"/>
                </a:cubicBezTo>
                <a:cubicBezTo>
                  <a:pt x="-772" y="13661"/>
                  <a:pt x="-839" y="849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407280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5520DB-F960-4775-B29C-691D6E65A3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ED1C741-8440-B9D6-2D1F-E3A628339F9C}"/>
              </a:ext>
            </a:extLst>
          </p:cNvPr>
          <p:cNvSpPr>
            <a:spLocks noGrp="1"/>
          </p:cNvSpPr>
          <p:nvPr>
            <p:ph type="title"/>
          </p:nvPr>
        </p:nvSpPr>
        <p:spPr>
          <a:xfrm>
            <a:off x="5229509" y="552160"/>
            <a:ext cx="5847781" cy="1046671"/>
          </a:xfrm>
        </p:spPr>
        <p:txBody>
          <a:bodyPr>
            <a:normAutofit/>
          </a:bodyPr>
          <a:lstStyle/>
          <a:p>
            <a:pPr algn="ctr"/>
            <a:r>
              <a:rPr lang="en-GB" sz="3600" dirty="0">
                <a:latin typeface="+mn-lt"/>
              </a:rPr>
              <a:t>Q. What is psychopathology? </a:t>
            </a:r>
          </a:p>
        </p:txBody>
      </p:sp>
      <p:pic>
        <p:nvPicPr>
          <p:cNvPr id="8" name="Picture 4" descr="Wood human figure">
            <a:extLst>
              <a:ext uri="{FF2B5EF4-FFF2-40B4-BE49-F238E27FC236}">
                <a16:creationId xmlns:a16="http://schemas.microsoft.com/office/drawing/2014/main" id="{1107B014-B467-EA24-E832-9733FBADECC0}"/>
              </a:ext>
            </a:extLst>
          </p:cNvPr>
          <p:cNvPicPr>
            <a:picLocks noChangeAspect="1"/>
          </p:cNvPicPr>
          <p:nvPr/>
        </p:nvPicPr>
        <p:blipFill rotWithShape="1">
          <a:blip r:embed="rId2"/>
          <a:srcRect l="4021" r="54594" b="-1"/>
          <a:stretch/>
        </p:blipFill>
        <p:spPr>
          <a:xfrm>
            <a:off x="-12651" y="10"/>
            <a:ext cx="4251960" cy="6857991"/>
          </a:xfrm>
          <a:prstGeom prst="rect">
            <a:avLst/>
          </a:prstGeom>
        </p:spPr>
      </p:pic>
      <p:sp>
        <p:nvSpPr>
          <p:cNvPr id="11" name="Rectangle 10">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51960" y="1982602"/>
            <a:ext cx="794004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0E55A0B2-AB73-18D4-0300-AFC018A0CFA2}"/>
              </a:ext>
            </a:extLst>
          </p:cNvPr>
          <p:cNvSpPr>
            <a:spLocks noGrp="1"/>
          </p:cNvSpPr>
          <p:nvPr>
            <p:ph idx="1"/>
          </p:nvPr>
        </p:nvSpPr>
        <p:spPr>
          <a:xfrm>
            <a:off x="4777273" y="2551558"/>
            <a:ext cx="6997959" cy="3858573"/>
          </a:xfrm>
        </p:spPr>
        <p:txBody>
          <a:bodyPr anchor="ctr">
            <a:normAutofit/>
          </a:bodyPr>
          <a:lstStyle/>
          <a:p>
            <a:pPr marL="0" indent="0" algn="ctr">
              <a:buNone/>
            </a:pPr>
            <a:r>
              <a:rPr lang="en-GB" sz="3200" b="1" dirty="0"/>
              <a:t>Psychopathology is the scientific study of mental illness</a:t>
            </a:r>
          </a:p>
          <a:p>
            <a:pPr marL="0" indent="0">
              <a:buNone/>
            </a:pPr>
            <a:endParaRPr lang="en-GB" sz="2000" dirty="0"/>
          </a:p>
          <a:p>
            <a:pPr marL="0" indent="0">
              <a:buNone/>
            </a:pPr>
            <a:endParaRPr lang="en-GB" sz="2000" dirty="0"/>
          </a:p>
          <a:p>
            <a:pPr marL="0" indent="0" algn="ctr">
              <a:buNone/>
            </a:pPr>
            <a:r>
              <a:rPr lang="en-GB" sz="3200" u="sng" dirty="0"/>
              <a:t>Q. What is meant by a mental illness?</a:t>
            </a:r>
          </a:p>
        </p:txBody>
      </p:sp>
      <p:sp>
        <p:nvSpPr>
          <p:cNvPr id="13" name="Rectangle 12">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841054"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2974781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Exclamation mark on a yellow background">
            <a:extLst>
              <a:ext uri="{FF2B5EF4-FFF2-40B4-BE49-F238E27FC236}">
                <a16:creationId xmlns:a16="http://schemas.microsoft.com/office/drawing/2014/main" id="{BECDB051-C658-45B4-812A-919128ABBA4C}"/>
              </a:ext>
            </a:extLst>
          </p:cNvPr>
          <p:cNvPicPr>
            <a:picLocks noChangeAspect="1"/>
          </p:cNvPicPr>
          <p:nvPr/>
        </p:nvPicPr>
        <p:blipFill rotWithShape="1">
          <a:blip r:embed="rId2"/>
          <a:srcRect t="25000"/>
          <a:stretch/>
        </p:blipFill>
        <p:spPr>
          <a:xfrm>
            <a:off x="-3047" y="10"/>
            <a:ext cx="12191999" cy="6857990"/>
          </a:xfrm>
          <a:prstGeom prst="rect">
            <a:avLst/>
          </a:prstGeom>
        </p:spPr>
      </p:pic>
      <p:sp>
        <p:nvSpPr>
          <p:cNvPr id="4" name="Title 3">
            <a:extLst>
              <a:ext uri="{FF2B5EF4-FFF2-40B4-BE49-F238E27FC236}">
                <a16:creationId xmlns:a16="http://schemas.microsoft.com/office/drawing/2014/main" id="{874909E1-122F-4785-80F6-F7D94AD974A3}"/>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solidFill>
                  <a:srgbClr val="FFFFFF"/>
                </a:solidFill>
                <a:latin typeface="+mn-lt"/>
              </a:rPr>
              <a:t>What is </a:t>
            </a:r>
            <a:r>
              <a:rPr lang="en-US" sz="5200" b="1" dirty="0">
                <a:solidFill>
                  <a:srgbClr val="FFFFFF"/>
                </a:solidFill>
                <a:latin typeface="+mn-lt"/>
              </a:rPr>
              <a:t>abnormal</a:t>
            </a:r>
            <a:r>
              <a:rPr lang="en-US" sz="5200" dirty="0">
                <a:solidFill>
                  <a:srgbClr val="FFFFFF"/>
                </a:solidFill>
                <a:latin typeface="+mn-lt"/>
              </a:rPr>
              <a:t> </a:t>
            </a:r>
            <a:r>
              <a:rPr lang="en-US" sz="5200" dirty="0" err="1">
                <a:solidFill>
                  <a:srgbClr val="FFFFFF"/>
                </a:solidFill>
                <a:latin typeface="+mn-lt"/>
              </a:rPr>
              <a:t>behaviour</a:t>
            </a:r>
            <a:r>
              <a:rPr lang="en-US" sz="5200" dirty="0">
                <a:solidFill>
                  <a:srgbClr val="FFFFFF"/>
                </a:solidFill>
                <a:latin typeface="+mn-lt"/>
              </a:rPr>
              <a:t>?</a:t>
            </a:r>
          </a:p>
        </p:txBody>
      </p:sp>
      <p:sp>
        <p:nvSpPr>
          <p:cNvPr id="5" name="Text Placeholder 4">
            <a:extLst>
              <a:ext uri="{FF2B5EF4-FFF2-40B4-BE49-F238E27FC236}">
                <a16:creationId xmlns:a16="http://schemas.microsoft.com/office/drawing/2014/main" id="{25D3EC74-BCB6-4422-B6A9-BD3121C5C4A1}"/>
              </a:ext>
            </a:extLst>
          </p:cNvPr>
          <p:cNvSpPr>
            <a:spLocks noGrp="1"/>
          </p:cNvSpPr>
          <p:nvPr>
            <p:ph type="body"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pPr algn="ctr"/>
            <a:endParaRPr lang="en-US">
              <a:solidFill>
                <a:srgbClr val="FFFFFF"/>
              </a:solidFill>
            </a:endParaRPr>
          </a:p>
        </p:txBody>
      </p:sp>
    </p:spTree>
    <p:extLst>
      <p:ext uri="{BB962C8B-B14F-4D97-AF65-F5344CB8AC3E}">
        <p14:creationId xmlns:p14="http://schemas.microsoft.com/office/powerpoint/2010/main" val="34393412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ara Delevingne | POPSUGAR Beauty">
            <a:extLst>
              <a:ext uri="{FF2B5EF4-FFF2-40B4-BE49-F238E27FC236}">
                <a16:creationId xmlns:a16="http://schemas.microsoft.com/office/drawing/2014/main" id="{773C9F49-F157-4462-B5E0-AEDCCDFA412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2938" y="650875"/>
            <a:ext cx="2262188" cy="2262188"/>
          </a:xfrm>
          <a:prstGeom prst="rect">
            <a:avLst/>
          </a:prstGeom>
          <a:extLst>
            <a:ext uri="{909E8E84-426E-40DD-AFC4-6F175D3DCCD1}">
              <a14:hiddenFill xmlns:a14="http://schemas.microsoft.com/office/drawing/2010/main">
                <a:solidFill>
                  <a:srgbClr val="FFFFFF"/>
                </a:solidFill>
              </a14:hiddenFill>
            </a:ext>
          </a:extLst>
        </p:spPr>
      </p:pic>
      <p:pic>
        <p:nvPicPr>
          <p:cNvPr id="49155" name="irc_mi" descr="Image result for katie price">
            <a:extLst>
              <a:ext uri="{FF2B5EF4-FFF2-40B4-BE49-F238E27FC236}">
                <a16:creationId xmlns:a16="http://schemas.microsoft.com/office/drawing/2014/main" id="{33B286A2-0A11-459A-BD01-C1DE70ED3A4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5243" r="10834"/>
          <a:stretch>
            <a:fillRect/>
          </a:stretch>
        </p:blipFill>
        <p:spPr bwMode="auto">
          <a:xfrm>
            <a:off x="2981325" y="650875"/>
            <a:ext cx="2535238" cy="226218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6" name="irc_mi" descr="Image result for michael jackson">
            <a:extLst>
              <a:ext uri="{FF2B5EF4-FFF2-40B4-BE49-F238E27FC236}">
                <a16:creationId xmlns:a16="http://schemas.microsoft.com/office/drawing/2014/main" id="{74E6CFED-7D32-450A-8350-2DC8C288DBD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8530" r="7538" b="9677"/>
          <a:stretch>
            <a:fillRect/>
          </a:stretch>
        </p:blipFill>
        <p:spPr bwMode="auto">
          <a:xfrm>
            <a:off x="5591175" y="650875"/>
            <a:ext cx="2382838" cy="226218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60" name="irc_mi" descr="Image result for victoria beckham">
            <a:extLst>
              <a:ext uri="{FF2B5EF4-FFF2-40B4-BE49-F238E27FC236}">
                <a16:creationId xmlns:a16="http://schemas.microsoft.com/office/drawing/2014/main" id="{C7E093D5-9463-4B64-B792-3995581E244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32393" t="4869" r="35793" b="37335"/>
          <a:stretch>
            <a:fillRect/>
          </a:stretch>
        </p:blipFill>
        <p:spPr bwMode="auto">
          <a:xfrm>
            <a:off x="8048625" y="650875"/>
            <a:ext cx="2070100" cy="226218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0" name="Picture 6" descr="Kanye West Spent $13.2 Million On 2020 Campaign | PEOPLE.com">
            <a:extLst>
              <a:ext uri="{FF2B5EF4-FFF2-40B4-BE49-F238E27FC236}">
                <a16:creationId xmlns:a16="http://schemas.microsoft.com/office/drawing/2014/main" id="{EA963E0A-CA67-43E7-A30F-3842F76C249F}"/>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9517" r="24114" b="24792"/>
          <a:stretch/>
        </p:blipFill>
        <p:spPr bwMode="auto">
          <a:xfrm>
            <a:off x="10193338" y="650875"/>
            <a:ext cx="1355725" cy="2262188"/>
          </a:xfrm>
          <a:prstGeom prst="rect">
            <a:avLst/>
          </a:prstGeom>
          <a:extLst>
            <a:ext uri="{909E8E84-426E-40DD-AFC4-6F175D3DCCD1}">
              <a14:hiddenFill xmlns:a14="http://schemas.microsoft.com/office/drawing/2010/main">
                <a:solidFill>
                  <a:srgbClr val="FFFFFF"/>
                </a:solidFill>
              </a14:hiddenFill>
            </a:ext>
          </a:extLst>
        </p:spPr>
      </p:pic>
      <p:pic>
        <p:nvPicPr>
          <p:cNvPr id="1028" name="Picture 4" descr="How to stream the 'Framing Britney Spears' documentary">
            <a:extLst>
              <a:ext uri="{FF2B5EF4-FFF2-40B4-BE49-F238E27FC236}">
                <a16:creationId xmlns:a16="http://schemas.microsoft.com/office/drawing/2014/main" id="{A6C67C51-0CE8-4DEF-AD96-06C5CD5CC89A}"/>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2848" r="27842"/>
          <a:stretch/>
        </p:blipFill>
        <p:spPr bwMode="auto">
          <a:xfrm>
            <a:off x="642938" y="2987675"/>
            <a:ext cx="1831975" cy="2100263"/>
          </a:xfrm>
          <a:prstGeom prst="rect">
            <a:avLst/>
          </a:prstGeom>
          <a:extLst>
            <a:ext uri="{909E8E84-426E-40DD-AFC4-6F175D3DCCD1}">
              <a14:hiddenFill xmlns:a14="http://schemas.microsoft.com/office/drawing/2010/main">
                <a:solidFill>
                  <a:srgbClr val="FFFFFF"/>
                </a:solidFill>
              </a14:hiddenFill>
            </a:ext>
          </a:extLst>
        </p:spPr>
      </p:pic>
      <p:pic>
        <p:nvPicPr>
          <p:cNvPr id="1032" name="Picture 8" descr="James Argent told he must lose TEN stone and 17 inches from his waist after  being diagnosed as 'significantly obese'">
            <a:extLst>
              <a:ext uri="{FF2B5EF4-FFF2-40B4-BE49-F238E27FC236}">
                <a16:creationId xmlns:a16="http://schemas.microsoft.com/office/drawing/2014/main" id="{9F03F98B-B1EA-425D-914E-17CC0022B481}"/>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21701" r="34523" b="59576"/>
          <a:stretch/>
        </p:blipFill>
        <p:spPr bwMode="auto">
          <a:xfrm>
            <a:off x="2549525" y="2987675"/>
            <a:ext cx="1547813" cy="2100263"/>
          </a:xfrm>
          <a:prstGeom prst="rect">
            <a:avLst/>
          </a:prstGeom>
          <a:extLst>
            <a:ext uri="{909E8E84-426E-40DD-AFC4-6F175D3DCCD1}">
              <a14:hiddenFill xmlns:a14="http://schemas.microsoft.com/office/drawing/2010/main">
                <a:solidFill>
                  <a:srgbClr val="FFFFFF"/>
                </a:solidFill>
              </a14:hiddenFill>
            </a:ext>
          </a:extLst>
        </p:spPr>
      </p:pic>
      <p:pic>
        <p:nvPicPr>
          <p:cNvPr id="49158" name="i-510ca882b3f0edfc" descr="The chef, from Bangor, County Down, Northern Ireland , says when he finds a bare patch of skin in the shower, he gets it covered as soon as possible">
            <a:extLst>
              <a:ext uri="{FF2B5EF4-FFF2-40B4-BE49-F238E27FC236}">
                <a16:creationId xmlns:a16="http://schemas.microsoft.com/office/drawing/2014/main" id="{A8F3DE3F-8509-4107-B8ED-512AB89DC1D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l="24695" r="8134" b="49425"/>
          <a:stretch>
            <a:fillRect/>
          </a:stretch>
        </p:blipFill>
        <p:spPr bwMode="auto">
          <a:xfrm>
            <a:off x="4170363" y="2987675"/>
            <a:ext cx="2786063" cy="21002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7" name="Picture 2">
            <a:extLst>
              <a:ext uri="{FF2B5EF4-FFF2-40B4-BE49-F238E27FC236}">
                <a16:creationId xmlns:a16="http://schemas.microsoft.com/office/drawing/2014/main" id="{17B029AE-E930-499B-B40D-F50DD659788E}"/>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r="38948"/>
          <a:stretch>
            <a:fillRect/>
          </a:stretch>
        </p:blipFill>
        <p:spPr bwMode="auto">
          <a:xfrm>
            <a:off x="7032625" y="2987675"/>
            <a:ext cx="2133600" cy="21002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9" name="irc_mi" descr="Image result for katie piper">
            <a:extLst>
              <a:ext uri="{FF2B5EF4-FFF2-40B4-BE49-F238E27FC236}">
                <a16:creationId xmlns:a16="http://schemas.microsoft.com/office/drawing/2014/main" id="{63DF6598-034C-461A-9CE8-7C7190618296}"/>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l="15463" r="22998"/>
          <a:stretch>
            <a:fillRect/>
          </a:stretch>
        </p:blipFill>
        <p:spPr bwMode="auto">
          <a:xfrm>
            <a:off x="9240838" y="2987675"/>
            <a:ext cx="2306638" cy="21002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154" name="Title 1">
            <a:extLst>
              <a:ext uri="{FF2B5EF4-FFF2-40B4-BE49-F238E27FC236}">
                <a16:creationId xmlns:a16="http://schemas.microsoft.com/office/drawing/2014/main" id="{40081C2F-BD65-4E14-AD1E-DD2EF5DA3779}"/>
              </a:ext>
            </a:extLst>
          </p:cNvPr>
          <p:cNvSpPr>
            <a:spLocks noGrp="1" noChangeArrowheads="1"/>
          </p:cNvSpPr>
          <p:nvPr>
            <p:ph type="title"/>
          </p:nvPr>
        </p:nvSpPr>
        <p:spPr>
          <a:xfrm>
            <a:off x="838200" y="5162550"/>
            <a:ext cx="10515600" cy="1543049"/>
          </a:xfrm>
        </p:spPr>
        <p:txBody>
          <a:bodyPr>
            <a:normAutofit/>
          </a:bodyPr>
          <a:lstStyle/>
          <a:p>
            <a:pPr algn="ctr"/>
            <a:br>
              <a:rPr lang="en-GB" altLang="en-US" sz="1300" dirty="0">
                <a:latin typeface="Rockwell" panose="02060603020205020403" pitchFamily="18" charset="0"/>
              </a:rPr>
            </a:br>
            <a:r>
              <a:rPr lang="en-GB" altLang="en-US" sz="2800" u="sng" dirty="0">
                <a:latin typeface="+mn-lt"/>
              </a:rPr>
              <a:t>For each person think of reasons why their behaviour may be considered abnormal? May be considered normal?</a:t>
            </a:r>
            <a:br>
              <a:rPr lang="en-GB" altLang="en-US" sz="2800" dirty="0">
                <a:latin typeface="+mn-lt"/>
              </a:rPr>
            </a:br>
            <a:endParaRPr lang="en-GB" altLang="en-US" sz="2800" u="sng" dirty="0">
              <a:latin typeface="+mn-lt"/>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91EE1EC-4F16-4749-B291-11886C259FE7}"/>
              </a:ext>
            </a:extLst>
          </p:cNvPr>
          <p:cNvSpPr>
            <a:spLocks noGrp="1"/>
          </p:cNvSpPr>
          <p:nvPr>
            <p:ph type="title"/>
          </p:nvPr>
        </p:nvSpPr>
        <p:spPr>
          <a:xfrm>
            <a:off x="644056" y="296792"/>
            <a:ext cx="9718111" cy="1576446"/>
          </a:xfrm>
        </p:spPr>
        <p:txBody>
          <a:bodyPr anchor="ctr">
            <a:normAutofit/>
          </a:bodyPr>
          <a:lstStyle/>
          <a:p>
            <a:r>
              <a:rPr lang="en-GB" sz="4000" b="1" dirty="0">
                <a:solidFill>
                  <a:srgbClr val="FFFFFF"/>
                </a:solidFill>
                <a:latin typeface="+mn-lt"/>
              </a:rPr>
              <a:t>Mental Health Vs Mental Illness</a:t>
            </a:r>
          </a:p>
        </p:txBody>
      </p:sp>
      <p:graphicFrame>
        <p:nvGraphicFramePr>
          <p:cNvPr id="6" name="Content Placeholder 3">
            <a:extLst>
              <a:ext uri="{FF2B5EF4-FFF2-40B4-BE49-F238E27FC236}">
                <a16:creationId xmlns:a16="http://schemas.microsoft.com/office/drawing/2014/main" id="{E1EA4282-A1BB-7393-559D-4842B1D439C0}"/>
              </a:ext>
            </a:extLst>
          </p:cNvPr>
          <p:cNvGraphicFramePr>
            <a:graphicFrameLocks noGrp="1"/>
          </p:cNvGraphicFramePr>
          <p:nvPr>
            <p:ph idx="1"/>
            <p:extLst>
              <p:ext uri="{D42A27DB-BD31-4B8C-83A1-F6EECF244321}">
                <p14:modId xmlns:p14="http://schemas.microsoft.com/office/powerpoint/2010/main" val="407190504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65137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C8C3900-B8A1-4965-88E6-CBCBFE067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65945"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B1D42D-F0C2-44BF-BEB3-0CE9F0E87BE1}"/>
              </a:ext>
            </a:extLst>
          </p:cNvPr>
          <p:cNvSpPr>
            <a:spLocks noGrp="1"/>
          </p:cNvSpPr>
          <p:nvPr>
            <p:ph type="title"/>
          </p:nvPr>
        </p:nvSpPr>
        <p:spPr>
          <a:xfrm>
            <a:off x="838201" y="624568"/>
            <a:ext cx="3351755" cy="5412920"/>
          </a:xfrm>
        </p:spPr>
        <p:txBody>
          <a:bodyPr>
            <a:normAutofit/>
          </a:bodyPr>
          <a:lstStyle/>
          <a:p>
            <a:pPr algn="ctr"/>
            <a:r>
              <a:rPr lang="en-US" sz="4000" dirty="0">
                <a:solidFill>
                  <a:schemeClr val="bg1"/>
                </a:solidFill>
                <a:latin typeface="+mn-lt"/>
              </a:rPr>
              <a:t>Psychologists’ attempts to define abnormality.</a:t>
            </a:r>
            <a:br>
              <a:rPr lang="en-US" sz="4000" dirty="0">
                <a:solidFill>
                  <a:schemeClr val="bg1"/>
                </a:solidFill>
                <a:latin typeface="+mn-lt"/>
              </a:rPr>
            </a:br>
            <a:br>
              <a:rPr lang="en-US" sz="4000" dirty="0">
                <a:solidFill>
                  <a:schemeClr val="bg1"/>
                </a:solidFill>
                <a:latin typeface="+mn-lt"/>
              </a:rPr>
            </a:br>
            <a:br>
              <a:rPr lang="en-US" sz="4000" dirty="0">
                <a:solidFill>
                  <a:schemeClr val="bg1"/>
                </a:solidFill>
                <a:latin typeface="+mn-lt"/>
              </a:rPr>
            </a:br>
            <a:r>
              <a:rPr lang="en-US" sz="3200" i="1" dirty="0">
                <a:solidFill>
                  <a:schemeClr val="bg1"/>
                </a:solidFill>
                <a:latin typeface="+mn-lt"/>
              </a:rPr>
              <a:t>(Evaluation points on WS1)</a:t>
            </a:r>
            <a:endParaRPr lang="en-GB" sz="3200" i="1" dirty="0">
              <a:solidFill>
                <a:schemeClr val="bg1"/>
              </a:solidFill>
              <a:latin typeface="+mn-lt"/>
            </a:endParaRPr>
          </a:p>
        </p:txBody>
      </p:sp>
      <p:graphicFrame>
        <p:nvGraphicFramePr>
          <p:cNvPr id="5" name="Content Placeholder 2">
            <a:extLst>
              <a:ext uri="{FF2B5EF4-FFF2-40B4-BE49-F238E27FC236}">
                <a16:creationId xmlns:a16="http://schemas.microsoft.com/office/drawing/2014/main" id="{8DC1C854-7198-4A98-AFF4-33195696D9FF}"/>
              </a:ext>
            </a:extLst>
          </p:cNvPr>
          <p:cNvGraphicFramePr>
            <a:graphicFrameLocks noGrp="1"/>
          </p:cNvGraphicFramePr>
          <p:nvPr>
            <p:ph idx="1"/>
            <p:extLst>
              <p:ext uri="{D42A27DB-BD31-4B8C-83A1-F6EECF244321}">
                <p14:modId xmlns:p14="http://schemas.microsoft.com/office/powerpoint/2010/main" val="4161546924"/>
              </p:ext>
            </p:extLst>
          </p:nvPr>
        </p:nvGraphicFramePr>
        <p:xfrm>
          <a:off x="5392455" y="623888"/>
          <a:ext cx="5961345" cy="541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67042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Graph">
            <a:extLst>
              <a:ext uri="{FF2B5EF4-FFF2-40B4-BE49-F238E27FC236}">
                <a16:creationId xmlns:a16="http://schemas.microsoft.com/office/drawing/2014/main" id="{561A9F98-FC64-4FC0-92BF-261228B1F782}"/>
              </a:ext>
            </a:extLst>
          </p:cNvPr>
          <p:cNvPicPr>
            <a:picLocks noChangeAspect="1"/>
          </p:cNvPicPr>
          <p:nvPr/>
        </p:nvPicPr>
        <p:blipFill rotWithShape="1">
          <a:blip r:embed="rId2"/>
          <a:srcRect t="3981" b="6019"/>
          <a:stretch/>
        </p:blipFill>
        <p:spPr>
          <a:xfrm>
            <a:off x="20" y="10"/>
            <a:ext cx="12191980" cy="6857990"/>
          </a:xfrm>
          <a:prstGeom prst="rect">
            <a:avLst/>
          </a:prstGeom>
        </p:spPr>
      </p:pic>
      <p:sp>
        <p:nvSpPr>
          <p:cNvPr id="11"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4" name="Title 3">
            <a:extLst>
              <a:ext uri="{FF2B5EF4-FFF2-40B4-BE49-F238E27FC236}">
                <a16:creationId xmlns:a16="http://schemas.microsoft.com/office/drawing/2014/main" id="{C551F675-5D49-4528-9E9C-85B3750EACDF}"/>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4000" dirty="0">
                <a:latin typeface="+mn-lt"/>
              </a:rPr>
              <a:t>Statistical infrequency</a:t>
            </a:r>
          </a:p>
        </p:txBody>
      </p:sp>
      <p:sp>
        <p:nvSpPr>
          <p:cNvPr id="5" name="Text Placeholder 4">
            <a:extLst>
              <a:ext uri="{FF2B5EF4-FFF2-40B4-BE49-F238E27FC236}">
                <a16:creationId xmlns:a16="http://schemas.microsoft.com/office/drawing/2014/main" id="{F8FFCFF1-752C-47AD-A530-66ACB62D3236}"/>
              </a:ext>
            </a:extLst>
          </p:cNvPr>
          <p:cNvSpPr>
            <a:spLocks noGrp="1"/>
          </p:cNvSpPr>
          <p:nvPr>
            <p:ph type="body" idx="1"/>
          </p:nvPr>
        </p:nvSpPr>
        <p:spPr>
          <a:xfrm>
            <a:off x="7782910" y="5242675"/>
            <a:ext cx="4330262" cy="683284"/>
          </a:xfrm>
        </p:spPr>
        <p:txBody>
          <a:bodyPr vert="horz" lIns="91440" tIns="45720" rIns="91440" bIns="45720" rtlCol="0">
            <a:normAutofit/>
          </a:bodyPr>
          <a:lstStyle/>
          <a:p>
            <a:pPr algn="ctr"/>
            <a:endParaRPr lang="en-US" sz="2000">
              <a:solidFill>
                <a:schemeClr val="tx1"/>
              </a:solidFill>
            </a:endParaRPr>
          </a:p>
        </p:txBody>
      </p:sp>
      <p:cxnSp>
        <p:nvCxnSpPr>
          <p:cNvPr id="13" name="Straight Connector 12">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21098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4">
            <a:extLst>
              <a:ext uri="{FF2B5EF4-FFF2-40B4-BE49-F238E27FC236}">
                <a16:creationId xmlns:a16="http://schemas.microsoft.com/office/drawing/2014/main" id="{29EAC88D-C55C-4A42-B677-6891C0A9F4DE}"/>
              </a:ext>
            </a:extLst>
          </p:cNvPr>
          <p:cNvGraphicFramePr>
            <a:graphicFrameLocks noGrp="1"/>
          </p:cNvGraphicFramePr>
          <p:nvPr>
            <p:ph idx="1"/>
            <p:extLst>
              <p:ext uri="{D42A27DB-BD31-4B8C-83A1-F6EECF244321}">
                <p14:modId xmlns:p14="http://schemas.microsoft.com/office/powerpoint/2010/main" val="396738478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918392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What the Average IQ Is and What it Means">
            <a:extLst>
              <a:ext uri="{FF2B5EF4-FFF2-40B4-BE49-F238E27FC236}">
                <a16:creationId xmlns:a16="http://schemas.microsoft.com/office/drawing/2014/main" id="{B7D7E968-2C90-43CE-AADF-07EA354D906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790343" y="484346"/>
            <a:ext cx="7951713" cy="4474163"/>
          </a:xfrm>
          <a:prstGeom prst="rect">
            <a:avLst/>
          </a:prstGeom>
          <a:noFill/>
          <a:extLst>
            <a:ext uri="{909E8E84-426E-40DD-AFC4-6F175D3DCCD1}">
              <a14:hiddenFill xmlns:a14="http://schemas.microsoft.com/office/drawing/2010/main">
                <a:solidFill>
                  <a:srgbClr val="FFFFFF"/>
                </a:solidFill>
              </a14:hiddenFill>
            </a:ext>
          </a:extLst>
        </p:spPr>
      </p:pic>
      <p:sp>
        <p:nvSpPr>
          <p:cNvPr id="5" name="Oval 4">
            <a:extLst>
              <a:ext uri="{FF2B5EF4-FFF2-40B4-BE49-F238E27FC236}">
                <a16:creationId xmlns:a16="http://schemas.microsoft.com/office/drawing/2014/main" id="{EB384059-A9D5-4CD5-8976-1B56836935DB}"/>
              </a:ext>
            </a:extLst>
          </p:cNvPr>
          <p:cNvSpPr/>
          <p:nvPr/>
        </p:nvSpPr>
        <p:spPr>
          <a:xfrm>
            <a:off x="493486" y="4385196"/>
            <a:ext cx="5602514" cy="211908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Intellectual disability disorder (IDD)</a:t>
            </a:r>
          </a:p>
        </p:txBody>
      </p:sp>
    </p:spTree>
    <p:extLst>
      <p:ext uri="{BB962C8B-B14F-4D97-AF65-F5344CB8AC3E}">
        <p14:creationId xmlns:p14="http://schemas.microsoft.com/office/powerpoint/2010/main" val="2222626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9EEFC74-E1B8-43EB-B05D-A1C71F0A75EC}"/>
              </a:ext>
            </a:extLst>
          </p:cNvPr>
          <p:cNvSpPr>
            <a:spLocks noGrp="1"/>
          </p:cNvSpPr>
          <p:nvPr>
            <p:ph type="title"/>
          </p:nvPr>
        </p:nvSpPr>
        <p:spPr>
          <a:xfrm>
            <a:off x="635000" y="640823"/>
            <a:ext cx="3418659" cy="5583148"/>
          </a:xfrm>
        </p:spPr>
        <p:txBody>
          <a:bodyPr anchor="ctr">
            <a:normAutofit/>
          </a:bodyPr>
          <a:lstStyle/>
          <a:p>
            <a:pPr algn="ctr"/>
            <a:r>
              <a:rPr lang="en-GB" sz="4800" dirty="0">
                <a:latin typeface="+mn-lt"/>
              </a:rPr>
              <a:t>Strengths</a:t>
            </a:r>
          </a:p>
        </p:txBody>
      </p:sp>
      <p:sp>
        <p:nvSpPr>
          <p:cNvPr id="13"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4">
            <a:extLst>
              <a:ext uri="{FF2B5EF4-FFF2-40B4-BE49-F238E27FC236}">
                <a16:creationId xmlns:a16="http://schemas.microsoft.com/office/drawing/2014/main" id="{3A932F09-C510-47F5-A280-9A1F33E531E4}"/>
              </a:ext>
            </a:extLst>
          </p:cNvPr>
          <p:cNvGraphicFramePr>
            <a:graphicFrameLocks noGrp="1"/>
          </p:cNvGraphicFramePr>
          <p:nvPr>
            <p:ph idx="1"/>
            <p:extLst>
              <p:ext uri="{D42A27DB-BD31-4B8C-83A1-F6EECF244321}">
                <p14:modId xmlns:p14="http://schemas.microsoft.com/office/powerpoint/2010/main" val="403576081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527321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4" name="Title 3">
            <a:extLst>
              <a:ext uri="{FF2B5EF4-FFF2-40B4-BE49-F238E27FC236}">
                <a16:creationId xmlns:a16="http://schemas.microsoft.com/office/drawing/2014/main" id="{E9EEFC74-E1B8-43EB-B05D-A1C71F0A75EC}"/>
              </a:ext>
            </a:extLst>
          </p:cNvPr>
          <p:cNvSpPr>
            <a:spLocks noGrp="1"/>
          </p:cNvSpPr>
          <p:nvPr>
            <p:ph type="title"/>
          </p:nvPr>
        </p:nvSpPr>
        <p:spPr>
          <a:xfrm>
            <a:off x="841246" y="673770"/>
            <a:ext cx="3644489" cy="2414488"/>
          </a:xfrm>
        </p:spPr>
        <p:txBody>
          <a:bodyPr anchor="t">
            <a:normAutofit/>
          </a:bodyPr>
          <a:lstStyle/>
          <a:p>
            <a:pPr algn="ctr"/>
            <a:r>
              <a:rPr lang="en-GB" sz="5400" dirty="0">
                <a:solidFill>
                  <a:srgbClr val="FFFFFF"/>
                </a:solidFill>
                <a:latin typeface="+mn-lt"/>
              </a:rPr>
              <a:t>Weakness</a:t>
            </a:r>
          </a:p>
        </p:txBody>
      </p:sp>
      <p:sp>
        <p:nvSpPr>
          <p:cNvPr id="5" name="Content Placeholder 4">
            <a:extLst>
              <a:ext uri="{FF2B5EF4-FFF2-40B4-BE49-F238E27FC236}">
                <a16:creationId xmlns:a16="http://schemas.microsoft.com/office/drawing/2014/main" id="{7FAFCB14-50A7-4829-9299-9EDF0C8FCE23}"/>
              </a:ext>
            </a:extLst>
          </p:cNvPr>
          <p:cNvSpPr>
            <a:spLocks noGrp="1"/>
          </p:cNvSpPr>
          <p:nvPr>
            <p:ph idx="1"/>
          </p:nvPr>
        </p:nvSpPr>
        <p:spPr>
          <a:xfrm>
            <a:off x="6095999" y="882315"/>
            <a:ext cx="5254754" cy="5294647"/>
          </a:xfrm>
        </p:spPr>
        <p:txBody>
          <a:bodyPr>
            <a:normAutofit/>
          </a:bodyPr>
          <a:lstStyle/>
          <a:p>
            <a:r>
              <a:rPr lang="en-GB" dirty="0"/>
              <a:t>Social stigma might be attached to receiving a label (e.g. low IQ). </a:t>
            </a:r>
          </a:p>
          <a:p>
            <a:endParaRPr lang="en-GB" dirty="0"/>
          </a:p>
          <a:p>
            <a:r>
              <a:rPr lang="en-GB" dirty="0"/>
              <a:t>An infrequent characteristic can be positive e.g. high IQ. </a:t>
            </a:r>
          </a:p>
          <a:p>
            <a:endParaRPr lang="en-GB" dirty="0"/>
          </a:p>
          <a:p>
            <a:r>
              <a:rPr lang="en-GB" dirty="0"/>
              <a:t>Statistical infrequency is not sufficient as the sole basis for defining abnormality. </a:t>
            </a:r>
          </a:p>
        </p:txBody>
      </p:sp>
    </p:spTree>
    <p:extLst>
      <p:ext uri="{BB962C8B-B14F-4D97-AF65-F5344CB8AC3E}">
        <p14:creationId xmlns:p14="http://schemas.microsoft.com/office/powerpoint/2010/main" val="2498706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Effect transition="in" filter="fade">
                                      <p:cBhvr>
                                        <p:cTn id="7" dur="500"/>
                                        <p:tgtEl>
                                          <p:spTgt spid="5">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4" end="4"/>
                                            </p:txEl>
                                          </p:spTgt>
                                        </p:tgtEl>
                                        <p:attrNameLst>
                                          <p:attrName>style.visibility</p:attrName>
                                        </p:attrNameLst>
                                      </p:cBhvr>
                                      <p:to>
                                        <p:strVal val="visible"/>
                                      </p:to>
                                    </p:set>
                                    <p:animEffect transition="in" filter="fade">
                                      <p:cBhvr>
                                        <p:cTn id="12"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One in a crowd">
            <a:extLst>
              <a:ext uri="{FF2B5EF4-FFF2-40B4-BE49-F238E27FC236}">
                <a16:creationId xmlns:a16="http://schemas.microsoft.com/office/drawing/2014/main" id="{033B58BE-98D9-4AA4-A73E-127DECE86BDD}"/>
              </a:ext>
            </a:extLst>
          </p:cNvPr>
          <p:cNvPicPr>
            <a:picLocks noChangeAspect="1"/>
          </p:cNvPicPr>
          <p:nvPr/>
        </p:nvPicPr>
        <p:blipFill rotWithShape="1">
          <a:blip r:embed="rId2"/>
          <a:srcRect t="7734" b="17267"/>
          <a:stretch/>
        </p:blipFill>
        <p:spPr>
          <a:xfrm>
            <a:off x="20" y="10"/>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C4AE538F-F091-4D13-8E86-01A911F55BF3}"/>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4000" dirty="0">
                <a:latin typeface="+mn-lt"/>
              </a:rPr>
              <a:t>Deviation from Social Norms</a:t>
            </a:r>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08345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43F71BBF-CDA2-4ABE-BD87-503C66516252}"/>
              </a:ext>
            </a:extLst>
          </p:cNvPr>
          <p:cNvSpPr>
            <a:spLocks noGrp="1"/>
          </p:cNvSpPr>
          <p:nvPr>
            <p:ph idx="1"/>
          </p:nvPr>
        </p:nvSpPr>
        <p:spPr>
          <a:xfrm>
            <a:off x="4965431" y="2438400"/>
            <a:ext cx="6586489" cy="3785419"/>
          </a:xfrm>
        </p:spPr>
        <p:txBody>
          <a:bodyPr>
            <a:noAutofit/>
          </a:bodyPr>
          <a:lstStyle/>
          <a:p>
            <a:r>
              <a:rPr lang="en-GB" dirty="0"/>
              <a:t>When a person behaves in a way that is different from how we expect people to behave. </a:t>
            </a:r>
          </a:p>
          <a:p>
            <a:r>
              <a:rPr lang="en-GB" dirty="0"/>
              <a:t>Groups of people choose to define behaviour as abnormal on the basis that it offends their sense of what is ‘acceptable’ or the norm. </a:t>
            </a:r>
          </a:p>
          <a:p>
            <a:r>
              <a:rPr lang="en-GB" dirty="0"/>
              <a:t>We are making a collective judgement as a society about what is right.</a:t>
            </a:r>
          </a:p>
        </p:txBody>
      </p:sp>
      <p:pic>
        <p:nvPicPr>
          <p:cNvPr id="7" name="Picture 6" descr="One in a crowd">
            <a:extLst>
              <a:ext uri="{FF2B5EF4-FFF2-40B4-BE49-F238E27FC236}">
                <a16:creationId xmlns:a16="http://schemas.microsoft.com/office/drawing/2014/main" id="{A1E595DC-DA58-4B1F-AD94-889D2E5AE57B}"/>
              </a:ext>
            </a:extLst>
          </p:cNvPr>
          <p:cNvPicPr>
            <a:picLocks noChangeAspect="1"/>
          </p:cNvPicPr>
          <p:nvPr/>
        </p:nvPicPr>
        <p:blipFill rotWithShape="1">
          <a:blip r:embed="rId2"/>
          <a:srcRect l="29010" r="20294"/>
          <a:stretch/>
        </p:blipFill>
        <p:spPr>
          <a:xfrm>
            <a:off x="20" y="10"/>
            <a:ext cx="4635571" cy="6857990"/>
          </a:xfrm>
          <a:prstGeom prst="rect">
            <a:avLst/>
          </a:prstGeom>
          <a:effectLst/>
        </p:spPr>
      </p:pic>
      <p:cxnSp>
        <p:nvCxnSpPr>
          <p:cNvPr id="16" name="Straight Connector 15">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38F6C"/>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03025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6FAA4D1-7E99-4A3B-8679-00DC31C68779}"/>
              </a:ext>
            </a:extLst>
          </p:cNvPr>
          <p:cNvSpPr>
            <a:spLocks noGrp="1"/>
          </p:cNvSpPr>
          <p:nvPr>
            <p:ph type="title"/>
          </p:nvPr>
        </p:nvSpPr>
        <p:spPr>
          <a:xfrm>
            <a:off x="804672" y="640080"/>
            <a:ext cx="3282696" cy="5257800"/>
          </a:xfrm>
        </p:spPr>
        <p:txBody>
          <a:bodyPr>
            <a:normAutofit/>
          </a:bodyPr>
          <a:lstStyle/>
          <a:p>
            <a:pPr algn="ctr"/>
            <a:r>
              <a:rPr lang="en-GB" sz="4000" dirty="0">
                <a:solidFill>
                  <a:schemeClr val="bg1"/>
                </a:solidFill>
                <a:latin typeface="+mn-lt"/>
              </a:rPr>
              <a:t>e.g. Antisocial personality disorder (psychopaths)</a:t>
            </a:r>
          </a:p>
        </p:txBody>
      </p:sp>
      <p:sp>
        <p:nvSpPr>
          <p:cNvPr id="3" name="Content Placeholder 2">
            <a:extLst>
              <a:ext uri="{FF2B5EF4-FFF2-40B4-BE49-F238E27FC236}">
                <a16:creationId xmlns:a16="http://schemas.microsoft.com/office/drawing/2014/main" id="{AD6C2606-5C2A-4389-B96C-4F5D2F71DCBE}"/>
              </a:ext>
            </a:extLst>
          </p:cNvPr>
          <p:cNvSpPr>
            <a:spLocks noGrp="1"/>
          </p:cNvSpPr>
          <p:nvPr>
            <p:ph idx="1"/>
          </p:nvPr>
        </p:nvSpPr>
        <p:spPr>
          <a:xfrm>
            <a:off x="5358384" y="640081"/>
            <a:ext cx="6024654" cy="5257800"/>
          </a:xfrm>
        </p:spPr>
        <p:txBody>
          <a:bodyPr anchor="ctr">
            <a:normAutofit/>
          </a:bodyPr>
          <a:lstStyle/>
          <a:p>
            <a:r>
              <a:rPr lang="en-GB" dirty="0"/>
              <a:t>These individuals are impulsive, aggressive, reckless, irresponsible, violate the rights of others and deceitful.  </a:t>
            </a:r>
          </a:p>
          <a:p>
            <a:endParaRPr lang="en-GB" dirty="0"/>
          </a:p>
          <a:p>
            <a:r>
              <a:rPr lang="en-GB" dirty="0"/>
              <a:t>The DSM V lists the important symptom of ‘absence of prosocial internal standards associated with failure to conform to lawful and culturally normative ethical behaviour.’</a:t>
            </a:r>
          </a:p>
        </p:txBody>
      </p:sp>
    </p:spTree>
    <p:extLst>
      <p:ext uri="{BB962C8B-B14F-4D97-AF65-F5344CB8AC3E}">
        <p14:creationId xmlns:p14="http://schemas.microsoft.com/office/powerpoint/2010/main" val="29988005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4" name="Title 3">
            <a:extLst>
              <a:ext uri="{FF2B5EF4-FFF2-40B4-BE49-F238E27FC236}">
                <a16:creationId xmlns:a16="http://schemas.microsoft.com/office/drawing/2014/main" id="{E9EEFC74-E1B8-43EB-B05D-A1C71F0A75EC}"/>
              </a:ext>
            </a:extLst>
          </p:cNvPr>
          <p:cNvSpPr>
            <a:spLocks noGrp="1"/>
          </p:cNvSpPr>
          <p:nvPr>
            <p:ph type="title"/>
          </p:nvPr>
        </p:nvSpPr>
        <p:spPr>
          <a:xfrm>
            <a:off x="838200" y="401221"/>
            <a:ext cx="10515600" cy="1348065"/>
          </a:xfrm>
        </p:spPr>
        <p:txBody>
          <a:bodyPr>
            <a:normAutofit/>
          </a:bodyPr>
          <a:lstStyle/>
          <a:p>
            <a:r>
              <a:rPr lang="en-GB" sz="5400" dirty="0">
                <a:solidFill>
                  <a:srgbClr val="FFFFFF"/>
                </a:solidFill>
                <a:latin typeface="+mn-lt"/>
              </a:rPr>
              <a:t>Strength</a:t>
            </a:r>
          </a:p>
        </p:txBody>
      </p:sp>
      <p:sp>
        <p:nvSpPr>
          <p:cNvPr id="5" name="Content Placeholder 4">
            <a:extLst>
              <a:ext uri="{FF2B5EF4-FFF2-40B4-BE49-F238E27FC236}">
                <a16:creationId xmlns:a16="http://schemas.microsoft.com/office/drawing/2014/main" id="{7FAFCB14-50A7-4829-9299-9EDF0C8FCE23}"/>
              </a:ext>
            </a:extLst>
          </p:cNvPr>
          <p:cNvSpPr>
            <a:spLocks noGrp="1"/>
          </p:cNvSpPr>
          <p:nvPr>
            <p:ph idx="1"/>
          </p:nvPr>
        </p:nvSpPr>
        <p:spPr>
          <a:xfrm>
            <a:off x="838200" y="2586789"/>
            <a:ext cx="10515600" cy="3590174"/>
          </a:xfrm>
        </p:spPr>
        <p:txBody>
          <a:bodyPr>
            <a:normAutofit/>
          </a:bodyPr>
          <a:lstStyle/>
          <a:p>
            <a:r>
              <a:rPr lang="en-GB" sz="3200" dirty="0"/>
              <a:t>Useful – used in clinical practice e.g. to diagnose antisocial personality disorder. </a:t>
            </a:r>
          </a:p>
        </p:txBody>
      </p:sp>
    </p:spTree>
    <p:extLst>
      <p:ext uri="{BB962C8B-B14F-4D97-AF65-F5344CB8AC3E}">
        <p14:creationId xmlns:p14="http://schemas.microsoft.com/office/powerpoint/2010/main" val="32009239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9EEFC74-E1B8-43EB-B05D-A1C71F0A75EC}"/>
              </a:ext>
            </a:extLst>
          </p:cNvPr>
          <p:cNvSpPr>
            <a:spLocks noGrp="1"/>
          </p:cNvSpPr>
          <p:nvPr>
            <p:ph type="title"/>
          </p:nvPr>
        </p:nvSpPr>
        <p:spPr>
          <a:xfrm>
            <a:off x="841248" y="548640"/>
            <a:ext cx="3600860" cy="5431536"/>
          </a:xfrm>
        </p:spPr>
        <p:txBody>
          <a:bodyPr>
            <a:normAutofit/>
          </a:bodyPr>
          <a:lstStyle/>
          <a:p>
            <a:r>
              <a:rPr lang="en-GB" sz="5400" dirty="0">
                <a:latin typeface="+mn-lt"/>
              </a:rPr>
              <a:t>Weaknesses</a:t>
            </a:r>
          </a:p>
        </p:txBody>
      </p:sp>
      <p:sp>
        <p:nvSpPr>
          <p:cNvPr id="1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7FAFCB14-50A7-4829-9299-9EDF0C8FCE23}"/>
              </a:ext>
            </a:extLst>
          </p:cNvPr>
          <p:cNvSpPr>
            <a:spLocks noGrp="1"/>
          </p:cNvSpPr>
          <p:nvPr>
            <p:ph idx="1"/>
          </p:nvPr>
        </p:nvSpPr>
        <p:spPr>
          <a:xfrm>
            <a:off x="5126418" y="552091"/>
            <a:ext cx="6224335" cy="6414766"/>
          </a:xfrm>
        </p:spPr>
        <p:txBody>
          <a:bodyPr anchor="ctr">
            <a:normAutofit/>
          </a:bodyPr>
          <a:lstStyle/>
          <a:p>
            <a:r>
              <a:rPr lang="en-GB" dirty="0"/>
              <a:t>Variability between social norms in different cultures (and even in different situations). </a:t>
            </a:r>
          </a:p>
          <a:p>
            <a:pPr marL="0" indent="0">
              <a:buNone/>
            </a:pPr>
            <a:endParaRPr lang="en-GB" dirty="0"/>
          </a:p>
          <a:p>
            <a:pPr marL="0" indent="0">
              <a:buNone/>
            </a:pPr>
            <a:r>
              <a:rPr lang="en-GB" dirty="0"/>
              <a:t>e.g. experience of hearing voices in some cultures is not seen as abnormal (rather that they are communicating with the spirits of their ancestors). </a:t>
            </a:r>
          </a:p>
          <a:p>
            <a:pPr marL="0" indent="0">
              <a:buNone/>
            </a:pPr>
            <a:endParaRPr lang="en-GB" sz="2200" dirty="0"/>
          </a:p>
        </p:txBody>
      </p:sp>
    </p:spTree>
    <p:extLst>
      <p:ext uri="{BB962C8B-B14F-4D97-AF65-F5344CB8AC3E}">
        <p14:creationId xmlns:p14="http://schemas.microsoft.com/office/powerpoint/2010/main" val="25193415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61737"/>
            <a:ext cx="2149361"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52604"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2F2C661D-182F-4F26-8462-567F5E7598BE}"/>
              </a:ext>
            </a:extLst>
          </p:cNvPr>
          <p:cNvSpPr>
            <a:spLocks noGrp="1"/>
          </p:cNvSpPr>
          <p:nvPr>
            <p:ph type="title"/>
          </p:nvPr>
        </p:nvSpPr>
        <p:spPr>
          <a:xfrm>
            <a:off x="3045213" y="731520"/>
            <a:ext cx="6089904" cy="1426464"/>
          </a:xfrm>
        </p:spPr>
        <p:txBody>
          <a:bodyPr>
            <a:normAutofit/>
          </a:bodyPr>
          <a:lstStyle/>
          <a:p>
            <a:pPr algn="ctr"/>
            <a:r>
              <a:rPr lang="en-GB">
                <a:solidFill>
                  <a:srgbClr val="FFFFFF"/>
                </a:solidFill>
              </a:rPr>
              <a:t>Task</a:t>
            </a:r>
          </a:p>
        </p:txBody>
      </p:sp>
      <p:sp>
        <p:nvSpPr>
          <p:cNvPr id="13" name="Rectangle 12">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Rectangle 14">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3019ABA-6253-42E8-995D-660CFC0C52BA}"/>
              </a:ext>
            </a:extLst>
          </p:cNvPr>
          <p:cNvGraphicFramePr>
            <a:graphicFrameLocks noGrp="1"/>
          </p:cNvGraphicFramePr>
          <p:nvPr>
            <p:ph idx="1"/>
            <p:extLst>
              <p:ext uri="{D42A27DB-BD31-4B8C-83A1-F6EECF244321}">
                <p14:modId xmlns:p14="http://schemas.microsoft.com/office/powerpoint/2010/main" val="3777426745"/>
              </p:ext>
            </p:extLst>
          </p:nvPr>
        </p:nvGraphicFramePr>
        <p:xfrm>
          <a:off x="788988" y="2798763"/>
          <a:ext cx="10598150" cy="32829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857190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EEFC74-E1B8-43EB-B05D-A1C71F0A75EC}"/>
              </a:ext>
            </a:extLst>
          </p:cNvPr>
          <p:cNvSpPr>
            <a:spLocks noGrp="1"/>
          </p:cNvSpPr>
          <p:nvPr>
            <p:ph type="title"/>
          </p:nvPr>
        </p:nvSpPr>
        <p:spPr>
          <a:xfrm>
            <a:off x="4965430" y="629268"/>
            <a:ext cx="6586491" cy="1286160"/>
          </a:xfrm>
        </p:spPr>
        <p:txBody>
          <a:bodyPr anchor="b">
            <a:normAutofit/>
          </a:bodyPr>
          <a:lstStyle/>
          <a:p>
            <a:pPr algn="ctr"/>
            <a:r>
              <a:rPr lang="en-GB" dirty="0">
                <a:latin typeface="+mn-lt"/>
              </a:rPr>
              <a:t>Weakness</a:t>
            </a:r>
          </a:p>
        </p:txBody>
      </p:sp>
      <p:sp>
        <p:nvSpPr>
          <p:cNvPr id="5" name="Content Placeholder 4">
            <a:extLst>
              <a:ext uri="{FF2B5EF4-FFF2-40B4-BE49-F238E27FC236}">
                <a16:creationId xmlns:a16="http://schemas.microsoft.com/office/drawing/2014/main" id="{7FAFCB14-50A7-4829-9299-9EDF0C8FCE23}"/>
              </a:ext>
            </a:extLst>
          </p:cNvPr>
          <p:cNvSpPr>
            <a:spLocks noGrp="1"/>
          </p:cNvSpPr>
          <p:nvPr>
            <p:ph idx="1"/>
          </p:nvPr>
        </p:nvSpPr>
        <p:spPr>
          <a:xfrm>
            <a:off x="4965431" y="2438400"/>
            <a:ext cx="6586489" cy="3785419"/>
          </a:xfrm>
        </p:spPr>
        <p:txBody>
          <a:bodyPr>
            <a:normAutofit/>
          </a:bodyPr>
          <a:lstStyle/>
          <a:p>
            <a:pPr marL="0" indent="0">
              <a:buNone/>
            </a:pPr>
            <a:endParaRPr lang="en-GB" sz="2000" dirty="0"/>
          </a:p>
          <a:p>
            <a:r>
              <a:rPr lang="en-GB" sz="3200" dirty="0"/>
              <a:t>Potential for misuse and unfair labelling which could lead to human rights abuses.</a:t>
            </a:r>
          </a:p>
        </p:txBody>
      </p:sp>
      <p:pic>
        <p:nvPicPr>
          <p:cNvPr id="6" name="Picture 2" descr="Drapetomania: Compliant Blacks sane, resisting Blacks insane | Commentary |  phillytrib.com">
            <a:extLst>
              <a:ext uri="{FF2B5EF4-FFF2-40B4-BE49-F238E27FC236}">
                <a16:creationId xmlns:a16="http://schemas.microsoft.com/office/drawing/2014/main" id="{566389CB-996D-4641-ACD6-6A1B7B68AA4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728" r="1" b="1"/>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11" name="Straight Connector 1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53689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heckmate move on chessboard">
            <a:extLst>
              <a:ext uri="{FF2B5EF4-FFF2-40B4-BE49-F238E27FC236}">
                <a16:creationId xmlns:a16="http://schemas.microsoft.com/office/drawing/2014/main" id="{B4230747-E005-4B75-A5DA-21CF53911442}"/>
              </a:ext>
            </a:extLst>
          </p:cNvPr>
          <p:cNvPicPr>
            <a:picLocks noChangeAspect="1"/>
          </p:cNvPicPr>
          <p:nvPr/>
        </p:nvPicPr>
        <p:blipFill rotWithShape="1">
          <a:blip r:embed="rId2"/>
          <a:srcRect t="15413"/>
          <a:stretch/>
        </p:blipFill>
        <p:spPr>
          <a:xfrm>
            <a:off x="20" y="10"/>
            <a:ext cx="12191980" cy="6857990"/>
          </a:xfrm>
          <a:prstGeom prst="rect">
            <a:avLst/>
          </a:prstGeom>
        </p:spPr>
      </p:pic>
      <p:sp>
        <p:nvSpPr>
          <p:cNvPr id="16"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E251B86B-34AB-470A-83A3-1366DCCBACA7}"/>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4000" dirty="0">
                <a:latin typeface="+mn-lt"/>
              </a:rPr>
              <a:t>Failure to Function Adequately</a:t>
            </a:r>
          </a:p>
        </p:txBody>
      </p:sp>
      <p:sp>
        <p:nvSpPr>
          <p:cNvPr id="3" name="Text Placeholder 2">
            <a:extLst>
              <a:ext uri="{FF2B5EF4-FFF2-40B4-BE49-F238E27FC236}">
                <a16:creationId xmlns:a16="http://schemas.microsoft.com/office/drawing/2014/main" id="{73D57601-B991-46C2-8B11-BC08A5A27AE3}"/>
              </a:ext>
            </a:extLst>
          </p:cNvPr>
          <p:cNvSpPr>
            <a:spLocks noGrp="1"/>
          </p:cNvSpPr>
          <p:nvPr>
            <p:ph type="body" idx="1"/>
          </p:nvPr>
        </p:nvSpPr>
        <p:spPr>
          <a:xfrm>
            <a:off x="7782910" y="5242675"/>
            <a:ext cx="4330262" cy="683284"/>
          </a:xfrm>
        </p:spPr>
        <p:txBody>
          <a:bodyPr vert="horz" lIns="91440" tIns="45720" rIns="91440" bIns="45720" rtlCol="0">
            <a:normAutofit/>
          </a:bodyPr>
          <a:lstStyle/>
          <a:p>
            <a:pPr algn="ctr"/>
            <a:endParaRPr lang="en-US" sz="2000">
              <a:solidFill>
                <a:schemeClr val="tx1"/>
              </a:solidFill>
            </a:endParaRPr>
          </a:p>
        </p:txBody>
      </p:sp>
      <p:cxnSp>
        <p:nvCxnSpPr>
          <p:cNvPr id="18" name="Straight Connector 17">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70043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4">
            <a:extLst>
              <a:ext uri="{FF2B5EF4-FFF2-40B4-BE49-F238E27FC236}">
                <a16:creationId xmlns:a16="http://schemas.microsoft.com/office/drawing/2014/main" id="{E16A985C-EBD9-4C36-9C74-5D99E8662488}"/>
              </a:ext>
            </a:extLst>
          </p:cNvPr>
          <p:cNvGraphicFramePr>
            <a:graphicFrameLocks noGrp="1"/>
          </p:cNvGraphicFramePr>
          <p:nvPr>
            <p:ph idx="1"/>
            <p:extLst>
              <p:ext uri="{D42A27DB-BD31-4B8C-83A1-F6EECF244321}">
                <p14:modId xmlns:p14="http://schemas.microsoft.com/office/powerpoint/2010/main" val="82594214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Oval 11">
            <a:extLst>
              <a:ext uri="{FF2B5EF4-FFF2-40B4-BE49-F238E27FC236}">
                <a16:creationId xmlns:a16="http://schemas.microsoft.com/office/drawing/2014/main" id="{70B2C63F-44AE-48F7-BBF8-4B8A5432DFB6}"/>
              </a:ext>
            </a:extLst>
          </p:cNvPr>
          <p:cNvSpPr/>
          <p:nvPr/>
        </p:nvSpPr>
        <p:spPr>
          <a:xfrm>
            <a:off x="215338" y="1541311"/>
            <a:ext cx="3892731" cy="373516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Intellectual disability disorder (IDD)</a:t>
            </a:r>
          </a:p>
        </p:txBody>
      </p:sp>
    </p:spTree>
    <p:extLst>
      <p:ext uri="{BB962C8B-B14F-4D97-AF65-F5344CB8AC3E}">
        <p14:creationId xmlns:p14="http://schemas.microsoft.com/office/powerpoint/2010/main" val="1889266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2B7A6-32BB-4CB9-AD2C-C14B540BC6F7}"/>
              </a:ext>
            </a:extLst>
          </p:cNvPr>
          <p:cNvSpPr>
            <a:spLocks noGrp="1"/>
          </p:cNvSpPr>
          <p:nvPr>
            <p:ph type="title"/>
          </p:nvPr>
        </p:nvSpPr>
        <p:spPr/>
        <p:txBody>
          <a:bodyPr/>
          <a:lstStyle/>
          <a:p>
            <a:pPr algn="ctr"/>
            <a:r>
              <a:rPr lang="en-GB" u="sng" dirty="0">
                <a:latin typeface="+mn-lt"/>
              </a:rPr>
              <a:t>Rosenhan and Seligman (1989)</a:t>
            </a:r>
          </a:p>
        </p:txBody>
      </p:sp>
      <p:graphicFrame>
        <p:nvGraphicFramePr>
          <p:cNvPr id="5" name="Content Placeholder 2">
            <a:extLst>
              <a:ext uri="{FF2B5EF4-FFF2-40B4-BE49-F238E27FC236}">
                <a16:creationId xmlns:a16="http://schemas.microsoft.com/office/drawing/2014/main" id="{2D3E34DE-E70A-43CC-9245-58B63823105C}"/>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437435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E9EEFC74-E1B8-43EB-B05D-A1C71F0A75EC}"/>
              </a:ext>
            </a:extLst>
          </p:cNvPr>
          <p:cNvSpPr>
            <a:spLocks noGrp="1"/>
          </p:cNvSpPr>
          <p:nvPr>
            <p:ph type="title"/>
          </p:nvPr>
        </p:nvSpPr>
        <p:spPr>
          <a:xfrm>
            <a:off x="838200" y="704088"/>
            <a:ext cx="3529953" cy="2980944"/>
          </a:xfrm>
        </p:spPr>
        <p:txBody>
          <a:bodyPr>
            <a:normAutofit/>
          </a:bodyPr>
          <a:lstStyle/>
          <a:p>
            <a:pPr algn="ctr"/>
            <a:r>
              <a:rPr lang="en-GB" dirty="0">
                <a:solidFill>
                  <a:schemeClr val="bg1"/>
                </a:solidFill>
              </a:rPr>
              <a:t>Strength</a:t>
            </a:r>
          </a:p>
        </p:txBody>
      </p:sp>
      <p:sp>
        <p:nvSpPr>
          <p:cNvPr id="5" name="Content Placeholder 4">
            <a:extLst>
              <a:ext uri="{FF2B5EF4-FFF2-40B4-BE49-F238E27FC236}">
                <a16:creationId xmlns:a16="http://schemas.microsoft.com/office/drawing/2014/main" id="{7FAFCB14-50A7-4829-9299-9EDF0C8FCE23}"/>
              </a:ext>
            </a:extLst>
          </p:cNvPr>
          <p:cNvSpPr>
            <a:spLocks noGrp="1"/>
          </p:cNvSpPr>
          <p:nvPr>
            <p:ph idx="1"/>
          </p:nvPr>
        </p:nvSpPr>
        <p:spPr>
          <a:xfrm>
            <a:off x="6212410" y="704088"/>
            <a:ext cx="5135293" cy="5248656"/>
          </a:xfrm>
        </p:spPr>
        <p:txBody>
          <a:bodyPr anchor="ctr">
            <a:normAutofit/>
          </a:bodyPr>
          <a:lstStyle/>
          <a:p>
            <a:r>
              <a:rPr lang="en-GB" sz="3200" dirty="0"/>
              <a:t>Represents a threshold for when people need professional help so that treatment and services can be targeted to those who need them the most. </a:t>
            </a:r>
          </a:p>
        </p:txBody>
      </p:sp>
    </p:spTree>
    <p:extLst>
      <p:ext uri="{BB962C8B-B14F-4D97-AF65-F5344CB8AC3E}">
        <p14:creationId xmlns:p14="http://schemas.microsoft.com/office/powerpoint/2010/main" val="516059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4" name="Title 3">
            <a:extLst>
              <a:ext uri="{FF2B5EF4-FFF2-40B4-BE49-F238E27FC236}">
                <a16:creationId xmlns:a16="http://schemas.microsoft.com/office/drawing/2014/main" id="{E9EEFC74-E1B8-43EB-B05D-A1C71F0A75EC}"/>
              </a:ext>
            </a:extLst>
          </p:cNvPr>
          <p:cNvSpPr>
            <a:spLocks noGrp="1"/>
          </p:cNvSpPr>
          <p:nvPr>
            <p:ph type="title"/>
          </p:nvPr>
        </p:nvSpPr>
        <p:spPr>
          <a:xfrm>
            <a:off x="841246" y="673770"/>
            <a:ext cx="3644489" cy="2414488"/>
          </a:xfrm>
        </p:spPr>
        <p:txBody>
          <a:bodyPr anchor="t">
            <a:normAutofit/>
          </a:bodyPr>
          <a:lstStyle/>
          <a:p>
            <a:pPr algn="ctr"/>
            <a:r>
              <a:rPr lang="en-GB" sz="5400" dirty="0">
                <a:solidFill>
                  <a:srgbClr val="FFFFFF"/>
                </a:solidFill>
                <a:latin typeface="+mn-lt"/>
              </a:rPr>
              <a:t>Weakness</a:t>
            </a:r>
          </a:p>
        </p:txBody>
      </p:sp>
      <p:sp>
        <p:nvSpPr>
          <p:cNvPr id="5" name="Content Placeholder 4">
            <a:extLst>
              <a:ext uri="{FF2B5EF4-FFF2-40B4-BE49-F238E27FC236}">
                <a16:creationId xmlns:a16="http://schemas.microsoft.com/office/drawing/2014/main" id="{7FAFCB14-50A7-4829-9299-9EDF0C8FCE23}"/>
              </a:ext>
            </a:extLst>
          </p:cNvPr>
          <p:cNvSpPr>
            <a:spLocks noGrp="1"/>
          </p:cNvSpPr>
          <p:nvPr>
            <p:ph idx="1"/>
          </p:nvPr>
        </p:nvSpPr>
        <p:spPr>
          <a:xfrm>
            <a:off x="6095999" y="882315"/>
            <a:ext cx="5254754" cy="5294647"/>
          </a:xfrm>
        </p:spPr>
        <p:txBody>
          <a:bodyPr>
            <a:noAutofit/>
          </a:bodyPr>
          <a:lstStyle/>
          <a:p>
            <a:r>
              <a:rPr lang="en-GB" dirty="0"/>
              <a:t>It is easy to label non-standard lifestyle choices as abnormal e.g. not having a job or a permanent address. </a:t>
            </a:r>
          </a:p>
          <a:p>
            <a:endParaRPr lang="en-GB" dirty="0"/>
          </a:p>
          <a:p>
            <a:r>
              <a:rPr lang="en-GB" dirty="0"/>
              <a:t>Failure to function can be normal in certain circumstances e.g. at times of bereavement so it may be unfair to give someone a label based on this </a:t>
            </a:r>
            <a:r>
              <a:rPr lang="en-GB" i="1" dirty="0"/>
              <a:t>(although if failure to function continues then this might suggest that the person does need help). </a:t>
            </a:r>
          </a:p>
        </p:txBody>
      </p:sp>
    </p:spTree>
    <p:extLst>
      <p:ext uri="{BB962C8B-B14F-4D97-AF65-F5344CB8AC3E}">
        <p14:creationId xmlns:p14="http://schemas.microsoft.com/office/powerpoint/2010/main" val="530821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Effect transition="in" filter="fade">
                                      <p:cBhvr>
                                        <p:cTn id="7"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iano">
            <a:extLst>
              <a:ext uri="{FF2B5EF4-FFF2-40B4-BE49-F238E27FC236}">
                <a16:creationId xmlns:a16="http://schemas.microsoft.com/office/drawing/2014/main" id="{94BAAEDF-6B57-43C1-B92D-07D824FC6B97}"/>
              </a:ext>
            </a:extLst>
          </p:cNvPr>
          <p:cNvPicPr>
            <a:picLocks noChangeAspect="1"/>
          </p:cNvPicPr>
          <p:nvPr/>
        </p:nvPicPr>
        <p:blipFill rotWithShape="1">
          <a:blip r:embed="rId2"/>
          <a:srcRect t="4198" b="11532"/>
          <a:stretch/>
        </p:blipFill>
        <p:spPr>
          <a:xfrm>
            <a:off x="20" y="10"/>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7CDF95B0-3228-4962-9788-F6E688A895FE}"/>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4000" dirty="0">
                <a:latin typeface="+mn-lt"/>
              </a:rPr>
              <a:t>Deviation from Ideal Mental Health </a:t>
            </a:r>
          </a:p>
        </p:txBody>
      </p:sp>
      <p:sp>
        <p:nvSpPr>
          <p:cNvPr id="3" name="Text Placeholder 2">
            <a:extLst>
              <a:ext uri="{FF2B5EF4-FFF2-40B4-BE49-F238E27FC236}">
                <a16:creationId xmlns:a16="http://schemas.microsoft.com/office/drawing/2014/main" id="{BEBAE845-2053-4C04-AEEE-4857F8C1B7B6}"/>
              </a:ext>
            </a:extLst>
          </p:cNvPr>
          <p:cNvSpPr>
            <a:spLocks noGrp="1"/>
          </p:cNvSpPr>
          <p:nvPr>
            <p:ph type="body" idx="1"/>
          </p:nvPr>
        </p:nvSpPr>
        <p:spPr>
          <a:xfrm>
            <a:off x="7782910" y="5242675"/>
            <a:ext cx="4330262" cy="683284"/>
          </a:xfrm>
        </p:spPr>
        <p:txBody>
          <a:bodyPr vert="horz" lIns="91440" tIns="45720" rIns="91440" bIns="45720" rtlCol="0">
            <a:normAutofit/>
          </a:bodyPr>
          <a:lstStyle/>
          <a:p>
            <a:pPr algn="ctr"/>
            <a:endParaRPr lang="en-US" sz="2000">
              <a:solidFill>
                <a:schemeClr val="tx1"/>
              </a:solidFill>
            </a:endParaRPr>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91766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4360B2D1-7E0C-4799-9A56-046DF047F186}"/>
              </a:ext>
            </a:extLst>
          </p:cNvPr>
          <p:cNvSpPr>
            <a:spLocks noGrp="1"/>
          </p:cNvSpPr>
          <p:nvPr>
            <p:ph idx="1"/>
          </p:nvPr>
        </p:nvSpPr>
        <p:spPr>
          <a:xfrm>
            <a:off x="4965431" y="2438400"/>
            <a:ext cx="6586489" cy="3785419"/>
          </a:xfrm>
        </p:spPr>
        <p:txBody>
          <a:bodyPr>
            <a:noAutofit/>
          </a:bodyPr>
          <a:lstStyle/>
          <a:p>
            <a:pPr marL="0" indent="0">
              <a:buNone/>
            </a:pPr>
            <a:r>
              <a:rPr lang="en-GB" sz="3200" dirty="0"/>
              <a:t>This involves a consideration of what makes someone ‘normal’ in terms of what is ‘psychologically healthy’. </a:t>
            </a:r>
          </a:p>
          <a:p>
            <a:pPr marL="0" indent="0">
              <a:buNone/>
            </a:pPr>
            <a:endParaRPr lang="en-GB" sz="3200" dirty="0"/>
          </a:p>
          <a:p>
            <a:pPr marL="0" indent="0">
              <a:buNone/>
            </a:pPr>
            <a:r>
              <a:rPr lang="en-GB" sz="3200" dirty="0"/>
              <a:t>If we can determine what is psychologically healthy then we can begin to identify who deviates from this ideal.  </a:t>
            </a:r>
          </a:p>
        </p:txBody>
      </p:sp>
      <p:pic>
        <p:nvPicPr>
          <p:cNvPr id="7" name="Picture 6" descr="Large skydiving group mid-air">
            <a:extLst>
              <a:ext uri="{FF2B5EF4-FFF2-40B4-BE49-F238E27FC236}">
                <a16:creationId xmlns:a16="http://schemas.microsoft.com/office/drawing/2014/main" id="{21CC31B3-C73A-4B4F-AAF2-F9DC674EE6AD}"/>
              </a:ext>
            </a:extLst>
          </p:cNvPr>
          <p:cNvPicPr>
            <a:picLocks noChangeAspect="1"/>
          </p:cNvPicPr>
          <p:nvPr/>
        </p:nvPicPr>
        <p:blipFill rotWithShape="1">
          <a:blip r:embed="rId2"/>
          <a:srcRect l="28109" r="26941"/>
          <a:stretch/>
        </p:blipFill>
        <p:spPr>
          <a:xfrm>
            <a:off x="20" y="10"/>
            <a:ext cx="4635571" cy="6857990"/>
          </a:xfrm>
          <a:prstGeom prst="rect">
            <a:avLst/>
          </a:prstGeom>
          <a:effectLst/>
        </p:spPr>
      </p:pic>
      <p:cxnSp>
        <p:nvCxnSpPr>
          <p:cNvPr id="11" name="Straight Connector 1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9AE4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12260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530A6C1-8297-4E10-8DDE-58F5F657C759}"/>
              </a:ext>
            </a:extLst>
          </p:cNvPr>
          <p:cNvSpPr>
            <a:spLocks noGrp="1"/>
          </p:cNvSpPr>
          <p:nvPr>
            <p:ph type="title"/>
          </p:nvPr>
        </p:nvSpPr>
        <p:spPr>
          <a:xfrm>
            <a:off x="786385" y="841248"/>
            <a:ext cx="3515244" cy="5340097"/>
          </a:xfrm>
        </p:spPr>
        <p:txBody>
          <a:bodyPr anchor="ctr">
            <a:normAutofit/>
          </a:bodyPr>
          <a:lstStyle/>
          <a:p>
            <a:pPr algn="ctr"/>
            <a:r>
              <a:rPr lang="en-GB" dirty="0">
                <a:solidFill>
                  <a:schemeClr val="bg1"/>
                </a:solidFill>
                <a:latin typeface="+mn-lt"/>
              </a:rPr>
              <a:t>Marie Jahoda’s (1958) </a:t>
            </a:r>
            <a:br>
              <a:rPr lang="en-GB" dirty="0">
                <a:solidFill>
                  <a:schemeClr val="bg1"/>
                </a:solidFill>
                <a:latin typeface="+mn-lt"/>
              </a:rPr>
            </a:br>
            <a:r>
              <a:rPr lang="en-GB" dirty="0">
                <a:solidFill>
                  <a:schemeClr val="bg1"/>
                </a:solidFill>
                <a:latin typeface="+mn-lt"/>
              </a:rPr>
              <a:t>criteria for good mental health:</a:t>
            </a:r>
          </a:p>
        </p:txBody>
      </p:sp>
      <p:graphicFrame>
        <p:nvGraphicFramePr>
          <p:cNvPr id="5" name="Content Placeholder 2">
            <a:extLst>
              <a:ext uri="{FF2B5EF4-FFF2-40B4-BE49-F238E27FC236}">
                <a16:creationId xmlns:a16="http://schemas.microsoft.com/office/drawing/2014/main" id="{E6FB81A3-91AD-4744-BF6A-E1BC2CA8A626}"/>
              </a:ext>
            </a:extLst>
          </p:cNvPr>
          <p:cNvGraphicFramePr>
            <a:graphicFrameLocks noGrp="1"/>
          </p:cNvGraphicFramePr>
          <p:nvPr>
            <p:ph idx="1"/>
            <p:extLst>
              <p:ext uri="{D42A27DB-BD31-4B8C-83A1-F6EECF244321}">
                <p14:modId xmlns:p14="http://schemas.microsoft.com/office/powerpoint/2010/main" val="2488467789"/>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609451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EB498E78-D1DE-404D-A3B6-B2E42BCE6225}"/>
              </a:ext>
            </a:extLst>
          </p:cNvPr>
          <p:cNvSpPr>
            <a:spLocks noGrp="1"/>
          </p:cNvSpPr>
          <p:nvPr>
            <p:ph type="title"/>
          </p:nvPr>
        </p:nvSpPr>
        <p:spPr>
          <a:xfrm>
            <a:off x="786385" y="841248"/>
            <a:ext cx="3515244" cy="5340097"/>
          </a:xfrm>
        </p:spPr>
        <p:txBody>
          <a:bodyPr anchor="ctr">
            <a:normAutofit/>
          </a:bodyPr>
          <a:lstStyle/>
          <a:p>
            <a:pPr algn="ctr"/>
            <a:r>
              <a:rPr lang="en-GB" dirty="0">
                <a:solidFill>
                  <a:schemeClr val="bg1"/>
                </a:solidFill>
                <a:latin typeface="+mn-lt"/>
              </a:rPr>
              <a:t>Marie Jahoda’s (1958) </a:t>
            </a:r>
            <a:br>
              <a:rPr lang="en-GB" dirty="0">
                <a:solidFill>
                  <a:schemeClr val="bg1"/>
                </a:solidFill>
                <a:latin typeface="+mn-lt"/>
              </a:rPr>
            </a:br>
            <a:r>
              <a:rPr lang="en-GB" dirty="0">
                <a:solidFill>
                  <a:schemeClr val="bg1"/>
                </a:solidFill>
                <a:latin typeface="+mn-lt"/>
              </a:rPr>
              <a:t>criteria for good mental health.</a:t>
            </a:r>
          </a:p>
        </p:txBody>
      </p:sp>
      <p:graphicFrame>
        <p:nvGraphicFramePr>
          <p:cNvPr id="5" name="Content Placeholder 2">
            <a:extLst>
              <a:ext uri="{FF2B5EF4-FFF2-40B4-BE49-F238E27FC236}">
                <a16:creationId xmlns:a16="http://schemas.microsoft.com/office/drawing/2014/main" id="{50961917-8BD1-4E32-893F-64FFDAA74572}"/>
              </a:ext>
            </a:extLst>
          </p:cNvPr>
          <p:cNvGraphicFramePr>
            <a:graphicFrameLocks noGrp="1"/>
          </p:cNvGraphicFramePr>
          <p:nvPr>
            <p:ph idx="1"/>
            <p:extLst>
              <p:ext uri="{D42A27DB-BD31-4B8C-83A1-F6EECF244321}">
                <p14:modId xmlns:p14="http://schemas.microsoft.com/office/powerpoint/2010/main" val="3073105568"/>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4884266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B1CF003F-008C-4C71-9E87-927D3D124E8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365657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9EEFC74-E1B8-43EB-B05D-A1C71F0A75EC}"/>
              </a:ext>
            </a:extLst>
          </p:cNvPr>
          <p:cNvSpPr>
            <a:spLocks noGrp="1"/>
          </p:cNvSpPr>
          <p:nvPr>
            <p:ph type="title"/>
          </p:nvPr>
        </p:nvSpPr>
        <p:spPr>
          <a:xfrm>
            <a:off x="1245072" y="1289765"/>
            <a:ext cx="3651101" cy="4270963"/>
          </a:xfrm>
        </p:spPr>
        <p:txBody>
          <a:bodyPr anchor="ctr">
            <a:normAutofit/>
          </a:bodyPr>
          <a:lstStyle/>
          <a:p>
            <a:pPr algn="ctr"/>
            <a:r>
              <a:rPr lang="en-GB" sz="4800" dirty="0">
                <a:solidFill>
                  <a:srgbClr val="FFFFFF"/>
                </a:solidFill>
                <a:latin typeface="+mn-lt"/>
              </a:rPr>
              <a:t>Strength</a:t>
            </a:r>
          </a:p>
        </p:txBody>
      </p:sp>
      <p:sp>
        <p:nvSpPr>
          <p:cNvPr id="14"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5" name="Content Placeholder 4">
            <a:extLst>
              <a:ext uri="{FF2B5EF4-FFF2-40B4-BE49-F238E27FC236}">
                <a16:creationId xmlns:a16="http://schemas.microsoft.com/office/drawing/2014/main" id="{7FAFCB14-50A7-4829-9299-9EDF0C8FCE23}"/>
              </a:ext>
            </a:extLst>
          </p:cNvPr>
          <p:cNvSpPr>
            <a:spLocks noGrp="1"/>
          </p:cNvSpPr>
          <p:nvPr>
            <p:ph idx="1"/>
          </p:nvPr>
        </p:nvSpPr>
        <p:spPr>
          <a:xfrm>
            <a:off x="6297233" y="518400"/>
            <a:ext cx="4771607" cy="5837949"/>
          </a:xfrm>
        </p:spPr>
        <p:txBody>
          <a:bodyPr anchor="ctr">
            <a:normAutofit/>
          </a:bodyPr>
          <a:lstStyle/>
          <a:p>
            <a:pPr marL="0" indent="0">
              <a:buNone/>
            </a:pPr>
            <a:r>
              <a:rPr lang="en-GB" sz="3200" dirty="0">
                <a:solidFill>
                  <a:schemeClr val="tx1">
                    <a:alpha val="80000"/>
                  </a:schemeClr>
                </a:solidFill>
              </a:rPr>
              <a:t>Ideal mental health criterion is highly comprehensive and so provides a detailed checklist for mental health professionals to use in their discussions with individuals. </a:t>
            </a:r>
          </a:p>
        </p:txBody>
      </p:sp>
      <p:sp>
        <p:nvSpPr>
          <p:cNvPr id="18"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20" name="Straight Connector 19">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13696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9EEFC74-E1B8-43EB-B05D-A1C71F0A75EC}"/>
              </a:ext>
            </a:extLst>
          </p:cNvPr>
          <p:cNvSpPr>
            <a:spLocks noGrp="1"/>
          </p:cNvSpPr>
          <p:nvPr>
            <p:ph type="title"/>
          </p:nvPr>
        </p:nvSpPr>
        <p:spPr>
          <a:xfrm>
            <a:off x="1171074" y="1396686"/>
            <a:ext cx="3240506" cy="4064628"/>
          </a:xfrm>
        </p:spPr>
        <p:txBody>
          <a:bodyPr>
            <a:normAutofit/>
          </a:bodyPr>
          <a:lstStyle/>
          <a:p>
            <a:pPr algn="ctr"/>
            <a:r>
              <a:rPr lang="en-GB" sz="4800" dirty="0">
                <a:solidFill>
                  <a:srgbClr val="FFFFFF"/>
                </a:solidFill>
                <a:latin typeface="+mn-lt"/>
              </a:rPr>
              <a:t>Weaknesses</a:t>
            </a:r>
          </a:p>
        </p:txBody>
      </p:sp>
      <p:sp>
        <p:nvSpPr>
          <p:cNvPr id="29" name="Arc 28">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1" name="Oval 30">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id="{7FAFCB14-50A7-4829-9299-9EDF0C8FCE23}"/>
              </a:ext>
            </a:extLst>
          </p:cNvPr>
          <p:cNvSpPr>
            <a:spLocks noGrp="1"/>
          </p:cNvSpPr>
          <p:nvPr>
            <p:ph idx="1"/>
          </p:nvPr>
        </p:nvSpPr>
        <p:spPr>
          <a:xfrm>
            <a:off x="5370153" y="1396687"/>
            <a:ext cx="6038745" cy="5065534"/>
          </a:xfrm>
        </p:spPr>
        <p:txBody>
          <a:bodyPr>
            <a:noAutofit/>
          </a:bodyPr>
          <a:lstStyle/>
          <a:p>
            <a:pPr marL="0" indent="0">
              <a:buNone/>
            </a:pPr>
            <a:r>
              <a:rPr lang="en-GB" sz="3200" dirty="0"/>
              <a:t>Culture-bound ideals</a:t>
            </a:r>
          </a:p>
          <a:p>
            <a:pPr marL="0" indent="0">
              <a:buNone/>
            </a:pPr>
            <a:endParaRPr lang="en-GB" sz="3200" dirty="0"/>
          </a:p>
          <a:p>
            <a:pPr marL="0" indent="0">
              <a:buNone/>
            </a:pPr>
            <a:r>
              <a:rPr lang="en-GB" sz="3200" dirty="0"/>
              <a:t>e.g. self-actualisation would probably be dismissed as self-indulgent in much of the world. </a:t>
            </a:r>
          </a:p>
          <a:p>
            <a:pPr marL="0" indent="0">
              <a:buNone/>
            </a:pPr>
            <a:endParaRPr lang="en-GB" sz="3200" dirty="0"/>
          </a:p>
          <a:p>
            <a:pPr marL="0" indent="0">
              <a:buNone/>
            </a:pPr>
            <a:r>
              <a:rPr lang="en-GB" sz="3200" dirty="0"/>
              <a:t>There is even variation within Western Europe, so personal independence is valued more in Germany than in Italy. </a:t>
            </a:r>
          </a:p>
        </p:txBody>
      </p:sp>
    </p:spTree>
    <p:extLst>
      <p:ext uri="{BB962C8B-B14F-4D97-AF65-F5344CB8AC3E}">
        <p14:creationId xmlns:p14="http://schemas.microsoft.com/office/powerpoint/2010/main" val="238948182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9EEFC74-E1B8-43EB-B05D-A1C71F0A75EC}"/>
              </a:ext>
            </a:extLst>
          </p:cNvPr>
          <p:cNvSpPr>
            <a:spLocks noGrp="1"/>
          </p:cNvSpPr>
          <p:nvPr>
            <p:ph type="title"/>
          </p:nvPr>
        </p:nvSpPr>
        <p:spPr>
          <a:xfrm>
            <a:off x="1171074" y="1396686"/>
            <a:ext cx="3240506" cy="4064628"/>
          </a:xfrm>
        </p:spPr>
        <p:txBody>
          <a:bodyPr>
            <a:normAutofit/>
          </a:bodyPr>
          <a:lstStyle/>
          <a:p>
            <a:pPr algn="ctr"/>
            <a:r>
              <a:rPr lang="en-GB" sz="4800" dirty="0">
                <a:solidFill>
                  <a:srgbClr val="FFFFFF"/>
                </a:solidFill>
                <a:latin typeface="+mn-lt"/>
              </a:rPr>
              <a:t>Weaknesses</a:t>
            </a:r>
          </a:p>
        </p:txBody>
      </p:sp>
      <p:sp>
        <p:nvSpPr>
          <p:cNvPr id="14" name="Arc 13">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6" name="Oval 15">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 name="Content Placeholder 4">
            <a:extLst>
              <a:ext uri="{FF2B5EF4-FFF2-40B4-BE49-F238E27FC236}">
                <a16:creationId xmlns:a16="http://schemas.microsoft.com/office/drawing/2014/main" id="{7FAFCB14-50A7-4829-9299-9EDF0C8FCE23}"/>
              </a:ext>
            </a:extLst>
          </p:cNvPr>
          <p:cNvSpPr>
            <a:spLocks noGrp="1"/>
          </p:cNvSpPr>
          <p:nvPr>
            <p:ph idx="1"/>
          </p:nvPr>
        </p:nvSpPr>
        <p:spPr>
          <a:xfrm>
            <a:off x="5370153" y="1526033"/>
            <a:ext cx="5536397" cy="3935281"/>
          </a:xfrm>
        </p:spPr>
        <p:txBody>
          <a:bodyPr>
            <a:normAutofit/>
          </a:bodyPr>
          <a:lstStyle/>
          <a:p>
            <a:pPr marL="0" indent="0">
              <a:buNone/>
            </a:pPr>
            <a:r>
              <a:rPr lang="en-GB" sz="3200" dirty="0"/>
              <a:t>Extremely high standards! Very few people will achieve all of Jahoda’s criteria and so it could be disheartening to see a list of impossible standards to live up to. </a:t>
            </a:r>
          </a:p>
        </p:txBody>
      </p:sp>
    </p:spTree>
    <p:extLst>
      <p:ext uri="{BB962C8B-B14F-4D97-AF65-F5344CB8AC3E}">
        <p14:creationId xmlns:p14="http://schemas.microsoft.com/office/powerpoint/2010/main" val="362022429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DCD0D-EA16-43FB-9781-FC5E0C1CC5D1}"/>
              </a:ext>
            </a:extLst>
          </p:cNvPr>
          <p:cNvSpPr>
            <a:spLocks noGrp="1"/>
          </p:cNvSpPr>
          <p:nvPr>
            <p:ph type="title"/>
          </p:nvPr>
        </p:nvSpPr>
        <p:spPr>
          <a:xfrm>
            <a:off x="4965430" y="629268"/>
            <a:ext cx="6586491" cy="1286160"/>
          </a:xfrm>
        </p:spPr>
        <p:txBody>
          <a:bodyPr anchor="b">
            <a:normAutofit/>
          </a:bodyPr>
          <a:lstStyle/>
          <a:p>
            <a:pPr algn="ctr"/>
            <a:r>
              <a:rPr lang="en-GB" sz="4800" u="sng" dirty="0">
                <a:latin typeface="+mn-lt"/>
              </a:rPr>
              <a:t>Task</a:t>
            </a:r>
            <a:r>
              <a:rPr lang="en-GB" dirty="0"/>
              <a:t> </a:t>
            </a:r>
          </a:p>
        </p:txBody>
      </p:sp>
      <p:sp>
        <p:nvSpPr>
          <p:cNvPr id="3" name="Content Placeholder 2">
            <a:extLst>
              <a:ext uri="{FF2B5EF4-FFF2-40B4-BE49-F238E27FC236}">
                <a16:creationId xmlns:a16="http://schemas.microsoft.com/office/drawing/2014/main" id="{2487376D-3711-4800-965B-5E2382A3BB27}"/>
              </a:ext>
            </a:extLst>
          </p:cNvPr>
          <p:cNvSpPr>
            <a:spLocks noGrp="1"/>
          </p:cNvSpPr>
          <p:nvPr>
            <p:ph idx="1"/>
          </p:nvPr>
        </p:nvSpPr>
        <p:spPr>
          <a:xfrm>
            <a:off x="4965431" y="2438400"/>
            <a:ext cx="6586489" cy="3785419"/>
          </a:xfrm>
        </p:spPr>
        <p:txBody>
          <a:bodyPr>
            <a:normAutofit lnSpcReduction="10000"/>
          </a:bodyPr>
          <a:lstStyle/>
          <a:p>
            <a:r>
              <a:rPr lang="en-GB" sz="3200" dirty="0"/>
              <a:t>Read the two case studies on Worksheet 3 (WS3 case studies). </a:t>
            </a:r>
          </a:p>
          <a:p>
            <a:endParaRPr lang="en-GB" sz="3200" dirty="0"/>
          </a:p>
          <a:p>
            <a:r>
              <a:rPr lang="en-GB" sz="3200" dirty="0"/>
              <a:t>For each one make a decision about whether the behaviour displayed can be judged as ‘abnormal’ using the four criteria that we have looked at today. </a:t>
            </a:r>
          </a:p>
        </p:txBody>
      </p:sp>
      <p:pic>
        <p:nvPicPr>
          <p:cNvPr id="5" name="Picture 4" descr="Glasses on top of a book">
            <a:extLst>
              <a:ext uri="{FF2B5EF4-FFF2-40B4-BE49-F238E27FC236}">
                <a16:creationId xmlns:a16="http://schemas.microsoft.com/office/drawing/2014/main" id="{EB865AC5-CE10-400A-96C6-62C184429C9A}"/>
              </a:ext>
            </a:extLst>
          </p:cNvPr>
          <p:cNvPicPr>
            <a:picLocks noChangeAspect="1"/>
          </p:cNvPicPr>
          <p:nvPr/>
        </p:nvPicPr>
        <p:blipFill rotWithShape="1">
          <a:blip r:embed="rId2"/>
          <a:srcRect l="14943" r="40275"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E9E5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034320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632001-AC00-488F-9AB4-0DF7F270B926}"/>
              </a:ext>
            </a:extLst>
          </p:cNvPr>
          <p:cNvSpPr>
            <a:spLocks noGrp="1"/>
          </p:cNvSpPr>
          <p:nvPr>
            <p:ph idx="1"/>
          </p:nvPr>
        </p:nvSpPr>
        <p:spPr>
          <a:xfrm>
            <a:off x="278296" y="251791"/>
            <a:ext cx="11582400" cy="6414052"/>
          </a:xfrm>
        </p:spPr>
        <p:txBody>
          <a:bodyPr>
            <a:normAutofit fontScale="85000" lnSpcReduction="10000"/>
          </a:bodyPr>
          <a:lstStyle/>
          <a:p>
            <a:pPr marL="0" indent="0" algn="ctr">
              <a:buNone/>
            </a:pPr>
            <a:r>
              <a:rPr lang="en-GB" b="1" dirty="0"/>
              <a:t>Case study 1: Jane</a:t>
            </a:r>
            <a:endParaRPr lang="en-GB" dirty="0"/>
          </a:p>
          <a:p>
            <a:pPr marL="0" indent="0">
              <a:buNone/>
            </a:pPr>
            <a:r>
              <a:rPr lang="en-GB" b="1" dirty="0"/>
              <a:t> </a:t>
            </a:r>
            <a:endParaRPr lang="en-GB" dirty="0"/>
          </a:p>
          <a:p>
            <a:pPr marL="0" indent="0">
              <a:buNone/>
            </a:pPr>
            <a:r>
              <a:rPr lang="en-GB" dirty="0"/>
              <a:t>Jane was seen by a consultant on a domiciliary visit to the vicarage of St. Mary's church. Her father, the vicar, explained that Jane was a sixth form pupil at a local private school. She had always done well at school and had achieved high grades in her fifth form exams. She was hoping to go to University. Over the last few months though her behaviour had changed. She had started refusing to go to school, but had declined to give any reason why. She spent her days writing in her room, and had not eaten for the last three days. She would not let her parents in to see her and had barricaded the door. There was no history of drug abuse. The consultant talked to her through the door, and finally persuaded her to trust him sufficiently to let him in to her room. He found that Jane was a tall, thin girl with a pale face. The room smelt of urine, and the walls had been covered in a fine, spidery writing. When the consultant tried to read what it said, she shouted at him. Jane looked at him suspiciously and, at times seemed to be conferring with an unseen person as to how trustworthy the doctor was. The doctor could see scratch marks on her neck where Jane had cut herself with the blade of a pair of scissors. She said that this was 'to let the bad blood out'. Jane appeared alert and knew the day and the time. When asked about her refusal to eat, Jane mumbled about her parents trying to poison her, because, she said, ' my mother offered me an Arrowroot Thin biscuit...that would make me thin...and she offered me some cabbage...that would turn me into a cabbage.' </a:t>
            </a:r>
          </a:p>
          <a:p>
            <a:endParaRPr lang="en-GB" dirty="0"/>
          </a:p>
        </p:txBody>
      </p:sp>
    </p:spTree>
    <p:extLst>
      <p:ext uri="{BB962C8B-B14F-4D97-AF65-F5344CB8AC3E}">
        <p14:creationId xmlns:p14="http://schemas.microsoft.com/office/powerpoint/2010/main" val="83631211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B00CF9-3B13-4593-A037-9906F6509BE0}"/>
              </a:ext>
            </a:extLst>
          </p:cNvPr>
          <p:cNvSpPr>
            <a:spLocks noGrp="1"/>
          </p:cNvSpPr>
          <p:nvPr>
            <p:ph idx="1"/>
          </p:nvPr>
        </p:nvSpPr>
        <p:spPr>
          <a:xfrm>
            <a:off x="132522" y="251792"/>
            <a:ext cx="11887200" cy="6480312"/>
          </a:xfrm>
        </p:spPr>
        <p:txBody>
          <a:bodyPr>
            <a:normAutofit fontScale="32500" lnSpcReduction="20000"/>
          </a:bodyPr>
          <a:lstStyle/>
          <a:p>
            <a:pPr marL="0" indent="0" algn="ctr">
              <a:buNone/>
            </a:pPr>
            <a:r>
              <a:rPr lang="en-GB" sz="6200" b="1" dirty="0"/>
              <a:t>Case study 2: Swampy</a:t>
            </a:r>
            <a:endParaRPr lang="en-GB" sz="6200" dirty="0"/>
          </a:p>
          <a:p>
            <a:pPr marL="0" indent="0">
              <a:buNone/>
            </a:pPr>
            <a:r>
              <a:rPr lang="en-GB" sz="5000" b="1" dirty="0"/>
              <a:t> </a:t>
            </a:r>
            <a:endParaRPr lang="en-GB" sz="5000" dirty="0"/>
          </a:p>
          <a:p>
            <a:pPr marL="0" indent="0">
              <a:buNone/>
            </a:pPr>
            <a:r>
              <a:rPr lang="en-GB" sz="5500" dirty="0"/>
              <a:t>Swampy became a nationally known figure in 1996 after spending a week in a complex series of tunnels dug in the path of a new extension to the </a:t>
            </a:r>
            <a:r>
              <a:rPr lang="en-GB" sz="5500" dirty="0">
                <a:hlinkClick r:id="rId2" tooltip="A30 road">
                  <a:extLst>
                    <a:ext uri="{A12FA001-AC4F-418D-AE19-62706E023703}">
                      <ahyp:hlinkClr xmlns:ahyp="http://schemas.microsoft.com/office/drawing/2018/hyperlinkcolor" val="tx"/>
                    </a:ext>
                  </a:extLst>
                </a:hlinkClick>
              </a:rPr>
              <a:t>A30</a:t>
            </a:r>
            <a:r>
              <a:rPr lang="en-GB" sz="5500" dirty="0"/>
              <a:t> in Fairmile, Devon, resisting attempts at eviction by police. Specialists were called in to safely remove Swampy and a number of other protesters locked deep inside the network of artificial tunnels. Several people took part in the protest, but Swampy was the last one to be evicted. The mainstream media became fascinated with Swampy, and his subsequent fame included an appearance on the </a:t>
            </a:r>
            <a:r>
              <a:rPr lang="en-GB" sz="5500" dirty="0">
                <a:hlinkClick r:id="rId3" tooltip="BBC">
                  <a:extLst>
                    <a:ext uri="{A12FA001-AC4F-418D-AE19-62706E023703}">
                      <ahyp:hlinkClr xmlns:ahyp="http://schemas.microsoft.com/office/drawing/2018/hyperlinkcolor" val="tx"/>
                    </a:ext>
                  </a:extLst>
                </a:hlinkClick>
              </a:rPr>
              <a:t>BBC</a:t>
            </a:r>
            <a:r>
              <a:rPr lang="en-GB" sz="5500" dirty="0"/>
              <a:t> comedy current affairs quiz </a:t>
            </a:r>
            <a:r>
              <a:rPr lang="en-GB" sz="5500" i="1" dirty="0">
                <a:hlinkClick r:id="rId4" tooltip="Have I Got News for You">
                  <a:extLst>
                    <a:ext uri="{A12FA001-AC4F-418D-AE19-62706E023703}">
                      <ahyp:hlinkClr xmlns:ahyp="http://schemas.microsoft.com/office/drawing/2018/hyperlinkcolor" val="tx"/>
                    </a:ext>
                  </a:extLst>
                </a:hlinkClick>
              </a:rPr>
              <a:t>Have I Got News for You</a:t>
            </a:r>
            <a:r>
              <a:rPr lang="en-GB" sz="5500" dirty="0"/>
              <a:t>, as the show's youngest-ever </a:t>
            </a:r>
            <a:r>
              <a:rPr lang="en-GB" sz="5500" dirty="0" err="1"/>
              <a:t>panelist</a:t>
            </a:r>
            <a:r>
              <a:rPr lang="en-GB" sz="5500" dirty="0"/>
              <a:t>. He also protested the </a:t>
            </a:r>
            <a:r>
              <a:rPr lang="en-GB" sz="5500" dirty="0">
                <a:hlinkClick r:id="rId5" tooltip="Newbury bypass">
                  <a:extLst>
                    <a:ext uri="{A12FA001-AC4F-418D-AE19-62706E023703}">
                      <ahyp:hlinkClr xmlns:ahyp="http://schemas.microsoft.com/office/drawing/2018/hyperlinkcolor" val="tx"/>
                    </a:ext>
                  </a:extLst>
                </a:hlinkClick>
              </a:rPr>
              <a:t>Newbury bypass</a:t>
            </a:r>
            <a:r>
              <a:rPr lang="en-GB" sz="5500" dirty="0"/>
              <a:t>, and in 1997, he entered tunnels intended to prevent the building of a second </a:t>
            </a:r>
            <a:r>
              <a:rPr lang="en-GB" sz="5500" dirty="0">
                <a:hlinkClick r:id="rId6" tooltip="Runway">
                  <a:extLst>
                    <a:ext uri="{A12FA001-AC4F-418D-AE19-62706E023703}">
                      <ahyp:hlinkClr xmlns:ahyp="http://schemas.microsoft.com/office/drawing/2018/hyperlinkcolor" val="tx"/>
                    </a:ext>
                  </a:extLst>
                </a:hlinkClick>
              </a:rPr>
              <a:t>runway</a:t>
            </a:r>
            <a:r>
              <a:rPr lang="en-GB" sz="5500" dirty="0"/>
              <a:t> at </a:t>
            </a:r>
            <a:r>
              <a:rPr lang="en-GB" sz="5500" dirty="0">
                <a:hlinkClick r:id="rId7" tooltip="Manchester Airport">
                  <a:extLst>
                    <a:ext uri="{A12FA001-AC4F-418D-AE19-62706E023703}">
                      <ahyp:hlinkClr xmlns:ahyp="http://schemas.microsoft.com/office/drawing/2018/hyperlinkcolor" val="tx"/>
                    </a:ext>
                  </a:extLst>
                </a:hlinkClick>
              </a:rPr>
              <a:t>Manchester Airport</a:t>
            </a:r>
            <a:r>
              <a:rPr lang="en-GB" sz="5500" dirty="0"/>
              <a:t>. He then dropped out of sight and refused to talk to the media.  In 2006, he was living with his girlfriend and their three children in a </a:t>
            </a:r>
            <a:r>
              <a:rPr lang="en-GB" sz="5500" dirty="0">
                <a:hlinkClick r:id="rId8" tooltip="Yurt">
                  <a:extLst>
                    <a:ext uri="{A12FA001-AC4F-418D-AE19-62706E023703}">
                      <ahyp:hlinkClr xmlns:ahyp="http://schemas.microsoft.com/office/drawing/2018/hyperlinkcolor" val="tx"/>
                    </a:ext>
                  </a:extLst>
                </a:hlinkClick>
              </a:rPr>
              <a:t>yurt</a:t>
            </a:r>
            <a:r>
              <a:rPr lang="en-GB" sz="5500" dirty="0"/>
              <a:t>, a dome-shaped tent in Tipi Valley, a </a:t>
            </a:r>
            <a:r>
              <a:rPr lang="en-GB" sz="5500" dirty="0">
                <a:hlinkClick r:id="rId9" tooltip="Commune (intentional community)">
                  <a:extLst>
                    <a:ext uri="{A12FA001-AC4F-418D-AE19-62706E023703}">
                      <ahyp:hlinkClr xmlns:ahyp="http://schemas.microsoft.com/office/drawing/2018/hyperlinkcolor" val="tx"/>
                    </a:ext>
                  </a:extLst>
                </a:hlinkClick>
              </a:rPr>
              <a:t>commune</a:t>
            </a:r>
            <a:r>
              <a:rPr lang="en-GB" sz="5500" dirty="0"/>
              <a:t> in west Wales.</a:t>
            </a:r>
          </a:p>
          <a:p>
            <a:pPr marL="0" indent="0">
              <a:buNone/>
            </a:pPr>
            <a:r>
              <a:rPr lang="en-GB" sz="5500" baseline="30000" dirty="0"/>
              <a:t> </a:t>
            </a:r>
            <a:endParaRPr lang="en-GB" sz="5500" dirty="0"/>
          </a:p>
          <a:p>
            <a:pPr marL="0" indent="0">
              <a:buNone/>
            </a:pPr>
            <a:r>
              <a:rPr lang="en-GB" sz="5500" dirty="0"/>
              <a:t>In 2007, the </a:t>
            </a:r>
            <a:r>
              <a:rPr lang="en-GB" sz="5500" i="1" dirty="0"/>
              <a:t>Sunday Mirror</a:t>
            </a:r>
            <a:r>
              <a:rPr lang="en-GB" sz="5500" dirty="0"/>
              <a:t> newspaper reported that Swampy was taking part in the climate change protests at </a:t>
            </a:r>
            <a:r>
              <a:rPr lang="en-GB" sz="5500" dirty="0">
                <a:hlinkClick r:id="rId10" tooltip="Heathrow Airport">
                  <a:extLst>
                    <a:ext uri="{A12FA001-AC4F-418D-AE19-62706E023703}">
                      <ahyp:hlinkClr xmlns:ahyp="http://schemas.microsoft.com/office/drawing/2018/hyperlinkcolor" val="tx"/>
                    </a:ext>
                  </a:extLst>
                </a:hlinkClick>
              </a:rPr>
              <a:t>Heathrow Airport</a:t>
            </a:r>
            <a:r>
              <a:rPr lang="en-GB" sz="5500" dirty="0"/>
              <a:t>. Hooper's presence on the protest site was dependent on his keeping a low profile, so his celebrity status would not detract from the event. In 2013, he was still living in Wales with his family, working for the </a:t>
            </a:r>
            <a:r>
              <a:rPr lang="en-GB" sz="5500" dirty="0">
                <a:hlinkClick r:id="rId11" tooltip="Forestry Commission">
                  <a:extLst>
                    <a:ext uri="{A12FA001-AC4F-418D-AE19-62706E023703}">
                      <ahyp:hlinkClr xmlns:ahyp="http://schemas.microsoft.com/office/drawing/2018/hyperlinkcolor" val="tx"/>
                    </a:ext>
                  </a:extLst>
                </a:hlinkClick>
              </a:rPr>
              <a:t>Forestry Commission</a:t>
            </a:r>
            <a:r>
              <a:rPr lang="en-GB" sz="5500" dirty="0"/>
              <a:t> and running marathons and half marathons. </a:t>
            </a:r>
          </a:p>
          <a:p>
            <a:pPr marL="0" indent="0">
              <a:buNone/>
            </a:pPr>
            <a:r>
              <a:rPr lang="en-GB" sz="5500" baseline="30000" dirty="0"/>
              <a:t> </a:t>
            </a:r>
            <a:endParaRPr lang="en-GB" sz="5500" dirty="0"/>
          </a:p>
          <a:p>
            <a:pPr marL="0" indent="0">
              <a:buNone/>
            </a:pPr>
            <a:r>
              <a:rPr lang="en-GB" sz="5500" dirty="0"/>
              <a:t>In September 2019, Swampy took part in an </a:t>
            </a:r>
            <a:r>
              <a:rPr lang="en-GB" sz="5500" dirty="0">
                <a:hlinkClick r:id="rId12" tooltip="Extinction Rebellion">
                  <a:extLst>
                    <a:ext uri="{A12FA001-AC4F-418D-AE19-62706E023703}">
                      <ahyp:hlinkClr xmlns:ahyp="http://schemas.microsoft.com/office/drawing/2018/hyperlinkcolor" val="tx"/>
                    </a:ext>
                  </a:extLst>
                </a:hlinkClick>
              </a:rPr>
              <a:t>Extinction Rebellion</a:t>
            </a:r>
            <a:r>
              <a:rPr lang="en-GB" sz="5500" dirty="0"/>
              <a:t> protest, attaching himself to a concrete block at the entrance to the </a:t>
            </a:r>
            <a:r>
              <a:rPr lang="en-GB" sz="5500" dirty="0">
                <a:hlinkClick r:id="rId13" tooltip="Valero Energy">
                  <a:extLst>
                    <a:ext uri="{A12FA001-AC4F-418D-AE19-62706E023703}">
                      <ahyp:hlinkClr xmlns:ahyp="http://schemas.microsoft.com/office/drawing/2018/hyperlinkcolor" val="tx"/>
                    </a:ext>
                  </a:extLst>
                </a:hlinkClick>
              </a:rPr>
              <a:t>Valero Energy</a:t>
            </a:r>
            <a:r>
              <a:rPr lang="en-GB" sz="5500" dirty="0"/>
              <a:t> fuel refinery in Pembrokeshire. He admitted to a charge of wilful obstruction of the highway and was fined £40, plus £85 for costs and a £32 surcharge, commenting, "I am pleading guilty, I can't really afford to keep coming to court." </a:t>
            </a:r>
          </a:p>
          <a:p>
            <a:pPr marL="0" indent="0">
              <a:buNone/>
            </a:pPr>
            <a:r>
              <a:rPr lang="en-GB" sz="5500" dirty="0"/>
              <a:t> </a:t>
            </a:r>
          </a:p>
          <a:p>
            <a:pPr marL="0" indent="0">
              <a:buNone/>
            </a:pPr>
            <a:r>
              <a:rPr lang="en-GB" sz="5500" dirty="0"/>
              <a:t>Swampy was arrested at </a:t>
            </a:r>
            <a:r>
              <a:rPr lang="en-GB" sz="5500" dirty="0">
                <a:hlinkClick r:id="rId14" tooltip="Jones Hill Wood">
                  <a:extLst>
                    <a:ext uri="{A12FA001-AC4F-418D-AE19-62706E023703}">
                      <ahyp:hlinkClr xmlns:ahyp="http://schemas.microsoft.com/office/drawing/2018/hyperlinkcolor" val="tx"/>
                    </a:ext>
                  </a:extLst>
                </a:hlinkClick>
              </a:rPr>
              <a:t>Jones Hill Wood</a:t>
            </a:r>
            <a:r>
              <a:rPr lang="en-GB" sz="5500" dirty="0"/>
              <a:t> in </a:t>
            </a:r>
            <a:r>
              <a:rPr lang="en-GB" sz="5500" dirty="0">
                <a:hlinkClick r:id="rId15" tooltip="Buckinghamshire">
                  <a:extLst>
                    <a:ext uri="{A12FA001-AC4F-418D-AE19-62706E023703}">
                      <ahyp:hlinkClr xmlns:ahyp="http://schemas.microsoft.com/office/drawing/2018/hyperlinkcolor" val="tx"/>
                    </a:ext>
                  </a:extLst>
                </a:hlinkClick>
              </a:rPr>
              <a:t>Buckinghamshire</a:t>
            </a:r>
            <a:r>
              <a:rPr lang="en-GB" sz="5500" dirty="0"/>
              <a:t> in October 2020, having occupied a tree house as part of a </a:t>
            </a:r>
            <a:r>
              <a:rPr lang="en-GB" sz="5500" dirty="0">
                <a:hlinkClick r:id="rId16" tooltip="Stop HS2">
                  <a:extLst>
                    <a:ext uri="{A12FA001-AC4F-418D-AE19-62706E023703}">
                      <ahyp:hlinkClr xmlns:ahyp="http://schemas.microsoft.com/office/drawing/2018/hyperlinkcolor" val="tx"/>
                    </a:ext>
                  </a:extLst>
                </a:hlinkClick>
              </a:rPr>
              <a:t>Stop HS2</a:t>
            </a:r>
            <a:r>
              <a:rPr lang="en-GB" sz="5500" dirty="0"/>
              <a:t> protest to prevent trees being felled because they are on the route of </a:t>
            </a:r>
            <a:r>
              <a:rPr lang="en-GB" sz="5500" dirty="0">
                <a:hlinkClick r:id="rId17" tooltip="High Speed 2">
                  <a:extLst>
                    <a:ext uri="{A12FA001-AC4F-418D-AE19-62706E023703}">
                      <ahyp:hlinkClr xmlns:ahyp="http://schemas.microsoft.com/office/drawing/2018/hyperlinkcolor" val="tx"/>
                    </a:ext>
                  </a:extLst>
                </a:hlinkClick>
              </a:rPr>
              <a:t>High Speed 2</a:t>
            </a:r>
            <a:r>
              <a:rPr lang="en-GB" sz="5500" dirty="0"/>
              <a:t>. In January 2021, he was involved in the </a:t>
            </a:r>
            <a:r>
              <a:rPr lang="en-GB" sz="5500" dirty="0">
                <a:hlinkClick r:id="rId18" tooltip="Protest tunnelling in the United Kingdom">
                  <a:extLst>
                    <a:ext uri="{A12FA001-AC4F-418D-AE19-62706E023703}">
                      <ahyp:hlinkClr xmlns:ahyp="http://schemas.microsoft.com/office/drawing/2018/hyperlinkcolor" val="tx"/>
                    </a:ext>
                  </a:extLst>
                </a:hlinkClick>
              </a:rPr>
              <a:t>construction and occupation of tunnels</a:t>
            </a:r>
            <a:r>
              <a:rPr lang="en-GB" sz="5500" dirty="0"/>
              <a:t> at </a:t>
            </a:r>
            <a:r>
              <a:rPr lang="en-GB" sz="5500" dirty="0">
                <a:hlinkClick r:id="rId19" tooltip="Euston Square Gardens">
                  <a:extLst>
                    <a:ext uri="{A12FA001-AC4F-418D-AE19-62706E023703}">
                      <ahyp:hlinkClr xmlns:ahyp="http://schemas.microsoft.com/office/drawing/2018/hyperlinkcolor" val="tx"/>
                    </a:ext>
                  </a:extLst>
                </a:hlinkClick>
              </a:rPr>
              <a:t>Euston Square Gardens</a:t>
            </a:r>
            <a:r>
              <a:rPr lang="en-GB" sz="5500" dirty="0"/>
              <a:t> in London as part of the same protests. His 16 year-old son joined him in the tunnel protest.</a:t>
            </a:r>
            <a:r>
              <a:rPr lang="en-GB" sz="5500" baseline="30000" dirty="0"/>
              <a:t> </a:t>
            </a:r>
            <a:endParaRPr lang="en-GB" sz="5500" dirty="0"/>
          </a:p>
        </p:txBody>
      </p:sp>
    </p:spTree>
    <p:extLst>
      <p:ext uri="{BB962C8B-B14F-4D97-AF65-F5344CB8AC3E}">
        <p14:creationId xmlns:p14="http://schemas.microsoft.com/office/powerpoint/2010/main" val="105779642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621AF-AE87-4AB7-A223-792798C7965F}"/>
              </a:ext>
            </a:extLst>
          </p:cNvPr>
          <p:cNvSpPr>
            <a:spLocks noGrp="1"/>
          </p:cNvSpPr>
          <p:nvPr>
            <p:ph type="title"/>
          </p:nvPr>
        </p:nvSpPr>
        <p:spPr>
          <a:xfrm>
            <a:off x="635000" y="640823"/>
            <a:ext cx="3418659" cy="5583148"/>
          </a:xfrm>
        </p:spPr>
        <p:txBody>
          <a:bodyPr anchor="ctr">
            <a:normAutofit/>
          </a:bodyPr>
          <a:lstStyle/>
          <a:p>
            <a:pPr algn="ctr"/>
            <a:r>
              <a:rPr lang="en-GB" sz="3600" dirty="0">
                <a:latin typeface="+mn-lt"/>
              </a:rPr>
              <a:t>How are decisions made by psychologists about whether a behaviour is abnormal?</a:t>
            </a:r>
          </a:p>
        </p:txBody>
      </p:sp>
      <p:graphicFrame>
        <p:nvGraphicFramePr>
          <p:cNvPr id="5" name="Content Placeholder 2">
            <a:extLst>
              <a:ext uri="{FF2B5EF4-FFF2-40B4-BE49-F238E27FC236}">
                <a16:creationId xmlns:a16="http://schemas.microsoft.com/office/drawing/2014/main" id="{3F374F95-DC6F-4556-9A2C-FAC34DB44C67}"/>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8506286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7EFDC-EB9F-4B65-B5D5-E78D78FD0D9A}"/>
              </a:ext>
            </a:extLst>
          </p:cNvPr>
          <p:cNvSpPr>
            <a:spLocks noGrp="1"/>
          </p:cNvSpPr>
          <p:nvPr>
            <p:ph type="title"/>
          </p:nvPr>
        </p:nvSpPr>
        <p:spPr>
          <a:xfrm>
            <a:off x="635000" y="640823"/>
            <a:ext cx="3418659" cy="5583148"/>
          </a:xfrm>
        </p:spPr>
        <p:txBody>
          <a:bodyPr anchor="ctr">
            <a:normAutofit/>
          </a:bodyPr>
          <a:lstStyle/>
          <a:p>
            <a:pPr algn="ctr"/>
            <a:r>
              <a:rPr lang="en-GB" sz="4800" dirty="0">
                <a:latin typeface="+mn-lt"/>
              </a:rPr>
              <a:t>The 4 D’s of diagnosis</a:t>
            </a:r>
          </a:p>
        </p:txBody>
      </p:sp>
      <p:graphicFrame>
        <p:nvGraphicFramePr>
          <p:cNvPr id="5" name="Content Placeholder 2">
            <a:extLst>
              <a:ext uri="{FF2B5EF4-FFF2-40B4-BE49-F238E27FC236}">
                <a16:creationId xmlns:a16="http://schemas.microsoft.com/office/drawing/2014/main" id="{2F79A5E3-1EB4-40F2-9E7F-47D518874E09}"/>
              </a:ext>
            </a:extLst>
          </p:cNvPr>
          <p:cNvGraphicFramePr>
            <a:graphicFrameLocks noGrp="1"/>
          </p:cNvGraphicFramePr>
          <p:nvPr>
            <p:ph idx="1"/>
            <p:extLst>
              <p:ext uri="{D42A27DB-BD31-4B8C-83A1-F6EECF244321}">
                <p14:modId xmlns:p14="http://schemas.microsoft.com/office/powerpoint/2010/main" val="394364466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0295421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8E2A97-1531-B24C-4E62-A56C6C1D51BC}"/>
              </a:ext>
            </a:extLst>
          </p:cNvPr>
          <p:cNvSpPr>
            <a:spLocks noGrp="1"/>
          </p:cNvSpPr>
          <p:nvPr>
            <p:ph type="title"/>
          </p:nvPr>
        </p:nvSpPr>
        <p:spPr>
          <a:xfrm>
            <a:off x="4553733" y="548465"/>
            <a:ext cx="6798541" cy="729830"/>
          </a:xfrm>
        </p:spPr>
        <p:txBody>
          <a:bodyPr anchor="b">
            <a:normAutofit/>
          </a:bodyPr>
          <a:lstStyle/>
          <a:p>
            <a:pPr algn="ctr"/>
            <a:r>
              <a:rPr lang="en-GB" sz="4000" b="1" dirty="0">
                <a:latin typeface="+mn-lt"/>
              </a:rPr>
              <a:t>Deviance</a:t>
            </a:r>
          </a:p>
        </p:txBody>
      </p:sp>
      <p:pic>
        <p:nvPicPr>
          <p:cNvPr id="5" name="Picture 4" descr="Red toy person in front of two lines of white figures">
            <a:extLst>
              <a:ext uri="{FF2B5EF4-FFF2-40B4-BE49-F238E27FC236}">
                <a16:creationId xmlns:a16="http://schemas.microsoft.com/office/drawing/2014/main" id="{3010BCCB-7527-F45C-7732-70D4790C4366}"/>
              </a:ext>
            </a:extLst>
          </p:cNvPr>
          <p:cNvPicPr>
            <a:picLocks noChangeAspect="1"/>
          </p:cNvPicPr>
          <p:nvPr/>
        </p:nvPicPr>
        <p:blipFill rotWithShape="1">
          <a:blip r:embed="rId2"/>
          <a:srcRect l="31811" r="27956"/>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D112D079-94E6-86CA-0AB2-EBAF75F20226}"/>
              </a:ext>
            </a:extLst>
          </p:cNvPr>
          <p:cNvSpPr>
            <a:spLocks noGrp="1"/>
          </p:cNvSpPr>
          <p:nvPr>
            <p:ph idx="1"/>
          </p:nvPr>
        </p:nvSpPr>
        <p:spPr>
          <a:xfrm>
            <a:off x="4553734" y="1826760"/>
            <a:ext cx="6798539" cy="4288287"/>
          </a:xfrm>
        </p:spPr>
        <p:txBody>
          <a:bodyPr>
            <a:normAutofit/>
          </a:bodyPr>
          <a:lstStyle/>
          <a:p>
            <a:pPr marL="0" lvl="0" indent="0">
              <a:spcAft>
                <a:spcPts val="800"/>
              </a:spcAft>
              <a:buNone/>
            </a:pPr>
            <a:r>
              <a:rPr lang="en-GB" dirty="0">
                <a:effectLst/>
                <a:latin typeface="Calibri" panose="020F0502020204030204" pitchFamily="34" charset="0"/>
                <a:ea typeface="Calibri" panose="020F0502020204030204" pitchFamily="34" charset="0"/>
                <a:cs typeface="Times New Roman" panose="02020603050405020304" pitchFamily="18" charset="0"/>
              </a:rPr>
              <a:t>How rare the behaviour is.</a:t>
            </a:r>
          </a:p>
          <a:p>
            <a:pPr marL="0" lvl="0" indent="0">
              <a:spcAft>
                <a:spcPts val="800"/>
              </a:spcAft>
              <a:buNone/>
            </a:pPr>
            <a:r>
              <a:rPr lang="en-GB" dirty="0">
                <a:effectLst/>
                <a:latin typeface="Calibri" panose="020F0502020204030204" pitchFamily="34" charset="0"/>
                <a:ea typeface="Calibri" panose="020F0502020204030204" pitchFamily="34" charset="0"/>
                <a:cs typeface="Times New Roman" panose="02020603050405020304" pitchFamily="18" charset="0"/>
              </a:rPr>
              <a:t>Whether the behaviour is considered abnormal in society.</a:t>
            </a:r>
          </a:p>
          <a:p>
            <a:pPr marL="0" lvl="0" indent="0">
              <a:spcAft>
                <a:spcPts val="800"/>
              </a:spcAft>
              <a:buNone/>
            </a:pPr>
            <a:r>
              <a:rPr lang="en-GB" dirty="0">
                <a:effectLst/>
                <a:latin typeface="Calibri" panose="020F0502020204030204" pitchFamily="34" charset="0"/>
                <a:ea typeface="Calibri" panose="020F0502020204030204" pitchFamily="34" charset="0"/>
                <a:cs typeface="Times New Roman" panose="02020603050405020304" pitchFamily="18" charset="0"/>
              </a:rPr>
              <a:t>How far the behaviour deviates from social norms.</a:t>
            </a:r>
          </a:p>
          <a:p>
            <a:pPr marL="0" indent="0">
              <a:spcAft>
                <a:spcPts val="800"/>
              </a:spcAft>
              <a:buNone/>
            </a:pPr>
            <a:r>
              <a:rPr lang="en-GB"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spcAft>
                <a:spcPts val="800"/>
              </a:spcAft>
              <a:buNone/>
            </a:pPr>
            <a:r>
              <a:rPr lang="en-GB" i="1" u="sng" dirty="0">
                <a:effectLst/>
                <a:latin typeface="Calibri" panose="020F0502020204030204" pitchFamily="34" charset="0"/>
                <a:ea typeface="Calibri" panose="020F0502020204030204" pitchFamily="34" charset="0"/>
                <a:cs typeface="Times New Roman" panose="02020603050405020304" pitchFamily="18" charset="0"/>
              </a:rPr>
              <a:t>Note</a:t>
            </a:r>
            <a:r>
              <a:rPr lang="en-GB" i="1" dirty="0">
                <a:effectLst/>
                <a:latin typeface="Calibri" panose="020F0502020204030204" pitchFamily="34" charset="0"/>
                <a:ea typeface="Calibri" panose="020F0502020204030204" pitchFamily="34" charset="0"/>
                <a:cs typeface="Times New Roman" panose="02020603050405020304" pitchFamily="18" charset="0"/>
              </a:rPr>
              <a:t>: This will change across time and place as social norms change.</a:t>
            </a:r>
          </a:p>
          <a:p>
            <a:endParaRPr lang="en-GB" sz="2000" dirty="0"/>
          </a:p>
        </p:txBody>
      </p:sp>
    </p:spTree>
    <p:extLst>
      <p:ext uri="{BB962C8B-B14F-4D97-AF65-F5344CB8AC3E}">
        <p14:creationId xmlns:p14="http://schemas.microsoft.com/office/powerpoint/2010/main" val="298046359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8" name="Rectangle 1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056A42-513E-F3D0-0C18-A72E1988DED6}"/>
              </a:ext>
            </a:extLst>
          </p:cNvPr>
          <p:cNvSpPr>
            <a:spLocks noGrp="1"/>
          </p:cNvSpPr>
          <p:nvPr>
            <p:ph type="title"/>
          </p:nvPr>
        </p:nvSpPr>
        <p:spPr>
          <a:xfrm>
            <a:off x="761803" y="350196"/>
            <a:ext cx="4646904" cy="1624520"/>
          </a:xfrm>
        </p:spPr>
        <p:txBody>
          <a:bodyPr anchor="ctr">
            <a:normAutofit/>
          </a:bodyPr>
          <a:lstStyle/>
          <a:p>
            <a:r>
              <a:rPr lang="en-GB" sz="4000" b="1" dirty="0">
                <a:latin typeface="+mn-lt"/>
              </a:rPr>
              <a:t>Dysfunction</a:t>
            </a:r>
          </a:p>
        </p:txBody>
      </p:sp>
      <p:sp>
        <p:nvSpPr>
          <p:cNvPr id="3" name="Content Placeholder 2">
            <a:extLst>
              <a:ext uri="{FF2B5EF4-FFF2-40B4-BE49-F238E27FC236}">
                <a16:creationId xmlns:a16="http://schemas.microsoft.com/office/drawing/2014/main" id="{47C20A30-C70E-6A6F-5F8F-7F5A546000E3}"/>
              </a:ext>
            </a:extLst>
          </p:cNvPr>
          <p:cNvSpPr>
            <a:spLocks noGrp="1"/>
          </p:cNvSpPr>
          <p:nvPr>
            <p:ph idx="1"/>
          </p:nvPr>
        </p:nvSpPr>
        <p:spPr>
          <a:xfrm>
            <a:off x="761802" y="2743200"/>
            <a:ext cx="4646905" cy="3613149"/>
          </a:xfrm>
        </p:spPr>
        <p:txBody>
          <a:bodyPr anchor="ctr">
            <a:normAutofit/>
          </a:bodyPr>
          <a:lstStyle/>
          <a:p>
            <a:pPr marL="0" lvl="0" indent="0">
              <a:spcAft>
                <a:spcPts val="800"/>
              </a:spcAft>
              <a:buNone/>
            </a:pPr>
            <a:r>
              <a:rPr lang="en-GB" sz="3200" dirty="0">
                <a:effectLst/>
                <a:latin typeface="Calibri" panose="020F0502020204030204" pitchFamily="34" charset="0"/>
                <a:ea typeface="Calibri" panose="020F0502020204030204" pitchFamily="34" charset="0"/>
                <a:cs typeface="Times New Roman" panose="02020603050405020304" pitchFamily="18" charset="0"/>
              </a:rPr>
              <a:t>Whether the behaviour is interfering with a person’s everyday life.</a:t>
            </a:r>
          </a:p>
          <a:p>
            <a:pPr marL="0" lvl="0" indent="0">
              <a:spcAft>
                <a:spcPts val="800"/>
              </a:spcAft>
              <a:buNone/>
            </a:pP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spcAft>
                <a:spcPts val="800"/>
              </a:spcAft>
              <a:buNone/>
            </a:pPr>
            <a:r>
              <a:rPr lang="en-GB" sz="3200" dirty="0">
                <a:effectLst/>
                <a:latin typeface="Calibri" panose="020F0502020204030204" pitchFamily="34" charset="0"/>
                <a:ea typeface="Calibri" panose="020F0502020204030204" pitchFamily="34" charset="0"/>
                <a:cs typeface="Times New Roman" panose="02020603050405020304" pitchFamily="18" charset="0"/>
              </a:rPr>
              <a:t>Whether it affects their working life. </a:t>
            </a:r>
          </a:p>
          <a:p>
            <a:endParaRPr lang="en-GB" sz="2000" dirty="0"/>
          </a:p>
        </p:txBody>
      </p:sp>
      <p:pic>
        <p:nvPicPr>
          <p:cNvPr id="5" name="Picture 4" descr="Sunlit desk">
            <a:extLst>
              <a:ext uri="{FF2B5EF4-FFF2-40B4-BE49-F238E27FC236}">
                <a16:creationId xmlns:a16="http://schemas.microsoft.com/office/drawing/2014/main" id="{BC572D01-4D69-283F-0C5C-A0EA5D6D4F51}"/>
              </a:ext>
            </a:extLst>
          </p:cNvPr>
          <p:cNvPicPr>
            <a:picLocks noChangeAspect="1"/>
          </p:cNvPicPr>
          <p:nvPr/>
        </p:nvPicPr>
        <p:blipFill rotWithShape="1">
          <a:blip r:embed="rId2"/>
          <a:srcRect l="14826" r="25773" b="-2"/>
          <a:stretch/>
        </p:blipFill>
        <p:spPr>
          <a:xfrm>
            <a:off x="6096000" y="1"/>
            <a:ext cx="6102825" cy="6858000"/>
          </a:xfrm>
          <a:prstGeom prst="rect">
            <a:avLst/>
          </a:prstGeom>
        </p:spPr>
      </p:pic>
    </p:spTree>
    <p:extLst>
      <p:ext uri="{BB962C8B-B14F-4D97-AF65-F5344CB8AC3E}">
        <p14:creationId xmlns:p14="http://schemas.microsoft.com/office/powerpoint/2010/main" val="282226783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olo journey">
            <a:extLst>
              <a:ext uri="{FF2B5EF4-FFF2-40B4-BE49-F238E27FC236}">
                <a16:creationId xmlns:a16="http://schemas.microsoft.com/office/drawing/2014/main" id="{7F64DB62-9537-9D2B-BF02-5B482742A8CE}"/>
              </a:ext>
            </a:extLst>
          </p:cNvPr>
          <p:cNvPicPr>
            <a:picLocks noChangeAspect="1"/>
          </p:cNvPicPr>
          <p:nvPr/>
        </p:nvPicPr>
        <p:blipFill rotWithShape="1">
          <a:blip r:embed="rId2"/>
          <a:srcRect l="14450" r="5618"/>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8" name="Freeform: Shape 17">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 name="Freeform: Shape 19">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D248E6B-076E-801B-DE76-962038FC5CFB}"/>
              </a:ext>
            </a:extLst>
          </p:cNvPr>
          <p:cNvSpPr>
            <a:spLocks noGrp="1"/>
          </p:cNvSpPr>
          <p:nvPr>
            <p:ph type="title"/>
          </p:nvPr>
        </p:nvSpPr>
        <p:spPr>
          <a:xfrm>
            <a:off x="374904" y="856488"/>
            <a:ext cx="4992624" cy="1243584"/>
          </a:xfrm>
        </p:spPr>
        <p:txBody>
          <a:bodyPr anchor="ctr">
            <a:normAutofit/>
          </a:bodyPr>
          <a:lstStyle/>
          <a:p>
            <a:r>
              <a:rPr lang="en-GB" sz="4000" b="1" dirty="0">
                <a:latin typeface="+mn-lt"/>
              </a:rPr>
              <a:t>Distress</a:t>
            </a:r>
          </a:p>
        </p:txBody>
      </p:sp>
      <p:sp>
        <p:nvSpPr>
          <p:cNvPr id="22" name="Rectangle 21">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4" name="Rectangle 23">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CA4ADF15-7E0D-389B-7D09-46D2361EF273}"/>
              </a:ext>
            </a:extLst>
          </p:cNvPr>
          <p:cNvSpPr>
            <a:spLocks noGrp="1"/>
          </p:cNvSpPr>
          <p:nvPr>
            <p:ph idx="1"/>
          </p:nvPr>
        </p:nvSpPr>
        <p:spPr>
          <a:xfrm>
            <a:off x="374904" y="2522949"/>
            <a:ext cx="5065776" cy="4117980"/>
          </a:xfrm>
        </p:spPr>
        <p:txBody>
          <a:bodyPr anchor="t">
            <a:normAutofit lnSpcReduction="10000"/>
          </a:bodyPr>
          <a:lstStyle/>
          <a:p>
            <a:pPr marL="0" lvl="0" indent="0">
              <a:spcAft>
                <a:spcPts val="800"/>
              </a:spcAft>
              <a:buNone/>
            </a:pPr>
            <a:r>
              <a:rPr lang="en-GB" dirty="0">
                <a:effectLst/>
                <a:latin typeface="Calibri" panose="020F0502020204030204" pitchFamily="34" charset="0"/>
                <a:ea typeface="Calibri" panose="020F0502020204030204" pitchFamily="34" charset="0"/>
                <a:cs typeface="Times New Roman" panose="02020603050405020304" pitchFamily="18" charset="0"/>
              </a:rPr>
              <a:t>The extent to which the behaviour is causing upset to the individual.</a:t>
            </a:r>
          </a:p>
          <a:p>
            <a:pPr marL="0" indent="0">
              <a:spcAft>
                <a:spcPts val="800"/>
              </a:spcAft>
              <a:buNone/>
            </a:pPr>
            <a:r>
              <a:rPr lang="en-GB"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spcAft>
                <a:spcPts val="800"/>
              </a:spcAft>
              <a:buNone/>
            </a:pPr>
            <a:r>
              <a:rPr lang="en-GB" i="1" u="sng" dirty="0">
                <a:effectLst/>
                <a:latin typeface="Calibri" panose="020F0502020204030204" pitchFamily="34" charset="0"/>
                <a:ea typeface="Calibri" panose="020F0502020204030204" pitchFamily="34" charset="0"/>
                <a:cs typeface="Times New Roman" panose="02020603050405020304" pitchFamily="18" charset="0"/>
              </a:rPr>
              <a:t>Note</a:t>
            </a:r>
            <a:r>
              <a:rPr lang="en-GB" i="1" dirty="0">
                <a:effectLst/>
                <a:latin typeface="Calibri" panose="020F0502020204030204" pitchFamily="34" charset="0"/>
                <a:ea typeface="Calibri" panose="020F0502020204030204" pitchFamily="34" charset="0"/>
                <a:cs typeface="Times New Roman" panose="02020603050405020304" pitchFamily="18" charset="0"/>
              </a:rPr>
              <a:t>: A person can experience a great deal of dysfunction and very little distress. Conversely a person can experience a great deal of distress and very little dysfunction.</a:t>
            </a:r>
          </a:p>
          <a:p>
            <a:endParaRPr lang="en-GB" sz="2000" dirty="0"/>
          </a:p>
        </p:txBody>
      </p:sp>
    </p:spTree>
    <p:extLst>
      <p:ext uri="{BB962C8B-B14F-4D97-AF65-F5344CB8AC3E}">
        <p14:creationId xmlns:p14="http://schemas.microsoft.com/office/powerpoint/2010/main" val="342860075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police car&#10;&#10;Description automatically generated">
            <a:extLst>
              <a:ext uri="{FF2B5EF4-FFF2-40B4-BE49-F238E27FC236}">
                <a16:creationId xmlns:a16="http://schemas.microsoft.com/office/drawing/2014/main" id="{44E437CB-186A-1CEB-F80E-1724C03038F5}"/>
              </a:ext>
            </a:extLst>
          </p:cNvPr>
          <p:cNvPicPr>
            <a:picLocks noChangeAspect="1"/>
          </p:cNvPicPr>
          <p:nvPr/>
        </p:nvPicPr>
        <p:blipFill rotWithShape="1">
          <a:blip r:embed="rId2"/>
          <a:srcRect l="16385" r="4303"/>
          <a:stretch/>
        </p:blipFill>
        <p:spPr>
          <a:xfrm>
            <a:off x="1" y="10"/>
            <a:ext cx="9669642" cy="6857990"/>
          </a:xfrm>
          <a:prstGeom prst="rect">
            <a:avLst/>
          </a:prstGeom>
        </p:spPr>
      </p:pic>
      <p:sp>
        <p:nvSpPr>
          <p:cNvPr id="22" name="Rectangle 2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7F12094-18A6-4A11-4F08-8B2DCDF74E77}"/>
              </a:ext>
            </a:extLst>
          </p:cNvPr>
          <p:cNvSpPr>
            <a:spLocks noGrp="1"/>
          </p:cNvSpPr>
          <p:nvPr>
            <p:ph type="title"/>
          </p:nvPr>
        </p:nvSpPr>
        <p:spPr>
          <a:xfrm>
            <a:off x="7531610" y="365125"/>
            <a:ext cx="3822189" cy="1899912"/>
          </a:xfrm>
        </p:spPr>
        <p:txBody>
          <a:bodyPr>
            <a:normAutofit/>
          </a:bodyPr>
          <a:lstStyle/>
          <a:p>
            <a:pPr algn="ctr"/>
            <a:r>
              <a:rPr lang="en-GB" sz="4000" b="1" dirty="0">
                <a:latin typeface="+mn-lt"/>
              </a:rPr>
              <a:t>Danger</a:t>
            </a:r>
          </a:p>
        </p:txBody>
      </p:sp>
      <p:sp>
        <p:nvSpPr>
          <p:cNvPr id="3" name="Content Placeholder 2">
            <a:extLst>
              <a:ext uri="{FF2B5EF4-FFF2-40B4-BE49-F238E27FC236}">
                <a16:creationId xmlns:a16="http://schemas.microsoft.com/office/drawing/2014/main" id="{CC108088-DB0E-F8F6-E3E5-4E2EF3AFA1DD}"/>
              </a:ext>
            </a:extLst>
          </p:cNvPr>
          <p:cNvSpPr>
            <a:spLocks noGrp="1"/>
          </p:cNvSpPr>
          <p:nvPr>
            <p:ph idx="1"/>
          </p:nvPr>
        </p:nvSpPr>
        <p:spPr>
          <a:xfrm>
            <a:off x="8724122" y="2434201"/>
            <a:ext cx="3088433" cy="3742762"/>
          </a:xfrm>
        </p:spPr>
        <p:txBody>
          <a:bodyPr>
            <a:normAutofit/>
          </a:bodyPr>
          <a:lstStyle/>
          <a:p>
            <a:pPr marL="0" lvl="0" indent="0">
              <a:spcAft>
                <a:spcPts val="800"/>
              </a:spcAft>
              <a:buNone/>
            </a:pPr>
            <a:r>
              <a:rPr lang="en-GB" dirty="0">
                <a:effectLst/>
                <a:latin typeface="Calibri" panose="020F0502020204030204" pitchFamily="34" charset="0"/>
                <a:ea typeface="Calibri" panose="020F0502020204030204" pitchFamily="34" charset="0"/>
                <a:cs typeface="Times New Roman" panose="02020603050405020304" pitchFamily="18" charset="0"/>
              </a:rPr>
              <a:t>Danger to themselves</a:t>
            </a:r>
          </a:p>
          <a:p>
            <a:pPr marL="0" lvl="0" indent="0">
              <a:spcAft>
                <a:spcPts val="800"/>
              </a:spcAft>
              <a:buNone/>
            </a:pP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spcAft>
                <a:spcPts val="800"/>
              </a:spcAft>
              <a:buNone/>
            </a:pPr>
            <a:r>
              <a:rPr lang="en-GB" dirty="0">
                <a:effectLst/>
                <a:latin typeface="Calibri" panose="020F0502020204030204" pitchFamily="34" charset="0"/>
                <a:ea typeface="Calibri" panose="020F0502020204030204" pitchFamily="34" charset="0"/>
                <a:cs typeface="Times New Roman" panose="02020603050405020304" pitchFamily="18" charset="0"/>
              </a:rPr>
              <a:t>Danger to others</a:t>
            </a:r>
          </a:p>
          <a:p>
            <a:endParaRPr lang="en-GB" sz="2000" dirty="0"/>
          </a:p>
        </p:txBody>
      </p:sp>
    </p:spTree>
    <p:extLst>
      <p:ext uri="{BB962C8B-B14F-4D97-AF65-F5344CB8AC3E}">
        <p14:creationId xmlns:p14="http://schemas.microsoft.com/office/powerpoint/2010/main" val="41819649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ourglass on a flat surface">
            <a:extLst>
              <a:ext uri="{FF2B5EF4-FFF2-40B4-BE49-F238E27FC236}">
                <a16:creationId xmlns:a16="http://schemas.microsoft.com/office/drawing/2014/main" id="{58EA68C7-C38C-4A7C-C9DE-6D2E84751548}"/>
              </a:ext>
            </a:extLst>
          </p:cNvPr>
          <p:cNvPicPr>
            <a:picLocks noChangeAspect="1"/>
          </p:cNvPicPr>
          <p:nvPr/>
        </p:nvPicPr>
        <p:blipFill rotWithShape="1">
          <a:blip r:embed="rId2"/>
          <a:srcRect l="14641" r="14219" b="-1"/>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38" name="Freeform: Shape 37">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0" name="Freeform: Shape 39">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3302D6C-7204-567C-08AB-68C3304FFBFB}"/>
              </a:ext>
            </a:extLst>
          </p:cNvPr>
          <p:cNvSpPr>
            <a:spLocks noGrp="1"/>
          </p:cNvSpPr>
          <p:nvPr>
            <p:ph type="title"/>
          </p:nvPr>
        </p:nvSpPr>
        <p:spPr>
          <a:xfrm>
            <a:off x="374904" y="856488"/>
            <a:ext cx="4992624" cy="1243584"/>
          </a:xfrm>
        </p:spPr>
        <p:txBody>
          <a:bodyPr anchor="ctr">
            <a:normAutofit/>
          </a:bodyPr>
          <a:lstStyle/>
          <a:p>
            <a:pPr algn="ctr"/>
            <a:r>
              <a:rPr lang="en-GB" sz="4000" b="1" dirty="0">
                <a:latin typeface="+mn-lt"/>
              </a:rPr>
              <a:t>Duration</a:t>
            </a:r>
          </a:p>
        </p:txBody>
      </p:sp>
      <p:sp>
        <p:nvSpPr>
          <p:cNvPr id="42" name="Rectangle 41">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4" name="Rectangle 43">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2E20F396-C683-DD36-3EAF-F3BEA6CC0725}"/>
              </a:ext>
            </a:extLst>
          </p:cNvPr>
          <p:cNvSpPr>
            <a:spLocks noGrp="1"/>
          </p:cNvSpPr>
          <p:nvPr>
            <p:ph idx="1"/>
          </p:nvPr>
        </p:nvSpPr>
        <p:spPr>
          <a:xfrm>
            <a:off x="128016" y="2522949"/>
            <a:ext cx="5567106" cy="4147798"/>
          </a:xfrm>
        </p:spPr>
        <p:txBody>
          <a:bodyPr anchor="t">
            <a:normAutofit fontScale="92500" lnSpcReduction="20000"/>
          </a:bodyPr>
          <a:lstStyle/>
          <a:p>
            <a:pPr marL="0" indent="0">
              <a:spcAft>
                <a:spcPts val="800"/>
              </a:spcAf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There may be a possible fifth ‘D’ which is </a:t>
            </a:r>
            <a:r>
              <a:rPr lang="en-GB" sz="2400" b="1" dirty="0">
                <a:effectLst/>
                <a:latin typeface="Calibri" panose="020F0502020204030204" pitchFamily="34" charset="0"/>
                <a:ea typeface="Calibri" panose="020F0502020204030204" pitchFamily="34" charset="0"/>
                <a:cs typeface="Times New Roman" panose="02020603050405020304" pitchFamily="18" charset="0"/>
              </a:rPr>
              <a:t>duration</a:t>
            </a:r>
            <a:r>
              <a:rPr lang="en-GB" sz="2400" dirty="0">
                <a:effectLst/>
                <a:latin typeface="Calibri" panose="020F0502020204030204" pitchFamily="34" charset="0"/>
                <a:ea typeface="Calibri" panose="020F0502020204030204" pitchFamily="34" charset="0"/>
                <a:cs typeface="Times New Roman" panose="02020603050405020304" pitchFamily="18" charset="0"/>
              </a:rPr>
              <a:t> which concerns the length of time the individual has the symptoms (</a:t>
            </a:r>
            <a:r>
              <a:rPr lang="en-GB" sz="2400" u="sng" dirty="0">
                <a:effectLst/>
                <a:latin typeface="Calibri" panose="020F0502020204030204" pitchFamily="34" charset="0"/>
                <a:ea typeface="Calibri" panose="020F0502020204030204" pitchFamily="34" charset="0"/>
                <a:cs typeface="Times New Roman" panose="02020603050405020304" pitchFamily="18" charset="0"/>
              </a:rPr>
              <a:t>Davis, 2009</a:t>
            </a:r>
            <a:r>
              <a:rPr lang="en-GB" sz="2400" dirty="0">
                <a:effectLst/>
                <a:latin typeface="Calibri" panose="020F0502020204030204" pitchFamily="34" charset="0"/>
                <a:ea typeface="Calibri" panose="020F0502020204030204" pitchFamily="34" charset="0"/>
                <a:cs typeface="Times New Roman" panose="02020603050405020304" pitchFamily="18" charset="0"/>
              </a:rPr>
              <a:t>).</a:t>
            </a:r>
          </a:p>
          <a:p>
            <a:pPr marL="0" indent="0">
              <a:spcAft>
                <a:spcPts val="800"/>
              </a:spcAft>
              <a:buNone/>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Is the thought, emotion or behaviour a fleeting symptom without consequence? Or is it persistent enough for classification?</a:t>
            </a:r>
          </a:p>
          <a:p>
            <a:pPr marL="0" indent="0">
              <a:spcAft>
                <a:spcPts val="800"/>
              </a:spcAft>
              <a:buNone/>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The 4 D’s might only be a problem and require psychiatric attention if they persist, so maybe the 4 D’s are insufficient in themselves as a tool and actually the five are needed.</a:t>
            </a:r>
          </a:p>
          <a:p>
            <a:endParaRPr lang="en-GB" sz="2000" dirty="0"/>
          </a:p>
        </p:txBody>
      </p:sp>
    </p:spTree>
    <p:extLst>
      <p:ext uri="{BB962C8B-B14F-4D97-AF65-F5344CB8AC3E}">
        <p14:creationId xmlns:p14="http://schemas.microsoft.com/office/powerpoint/2010/main" val="25621140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229</TotalTime>
  <Words>2441</Words>
  <Application>Microsoft Office PowerPoint</Application>
  <PresentationFormat>Widescreen</PresentationFormat>
  <Paragraphs>186</Paragraphs>
  <Slides>51</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51</vt:i4>
      </vt:variant>
    </vt:vector>
  </HeadingPairs>
  <TitlesOfParts>
    <vt:vector size="56" baseType="lpstr">
      <vt:lpstr>Arial</vt:lpstr>
      <vt:lpstr>Calibri</vt:lpstr>
      <vt:lpstr>Calibri Light</vt:lpstr>
      <vt:lpstr>Rockwell</vt:lpstr>
      <vt:lpstr>Office Theme</vt:lpstr>
      <vt:lpstr>Hello and welcome to Mental disorders and psychopathology  Please use a device (laptop or phone) to  - check that you can get onto this module on Moodle.  - check that you can get on our Teams page for this module  (you should have been sent an invite to your university email).   </vt:lpstr>
      <vt:lpstr>Where do you need to be looking?</vt:lpstr>
      <vt:lpstr>What are we going to do today?</vt:lpstr>
      <vt:lpstr>BMHP6006  Mental disorders and psychopathology </vt:lpstr>
      <vt:lpstr>Module aim</vt:lpstr>
      <vt:lpstr>Learning outcomes</vt:lpstr>
      <vt:lpstr>Conditions we will study:</vt:lpstr>
      <vt:lpstr>Assessment: Component 1</vt:lpstr>
      <vt:lpstr>Assessment: Component 2</vt:lpstr>
      <vt:lpstr>Referencing</vt:lpstr>
      <vt:lpstr>Definitions</vt:lpstr>
      <vt:lpstr>Q. What is psychopathology? </vt:lpstr>
      <vt:lpstr>What is abnormal behaviour?</vt:lpstr>
      <vt:lpstr> For each person think of reasons why their behaviour may be considered abnormal? May be considered normal? </vt:lpstr>
      <vt:lpstr>Mental Health Vs Mental Illness</vt:lpstr>
      <vt:lpstr>Psychologists’ attempts to define abnormality.   (Evaluation points on WS1)</vt:lpstr>
      <vt:lpstr>Statistical infrequency</vt:lpstr>
      <vt:lpstr>PowerPoint Presentation</vt:lpstr>
      <vt:lpstr>PowerPoint Presentation</vt:lpstr>
      <vt:lpstr>Strengths</vt:lpstr>
      <vt:lpstr>Weakness</vt:lpstr>
      <vt:lpstr>Deviation from Social Norms</vt:lpstr>
      <vt:lpstr>PowerPoint Presentation</vt:lpstr>
      <vt:lpstr>e.g. Antisocial personality disorder (psychopaths)</vt:lpstr>
      <vt:lpstr>Strength</vt:lpstr>
      <vt:lpstr>Weaknesses</vt:lpstr>
      <vt:lpstr>Task</vt:lpstr>
      <vt:lpstr>Weakness</vt:lpstr>
      <vt:lpstr>Failure to Function Adequately</vt:lpstr>
      <vt:lpstr>PowerPoint Presentation</vt:lpstr>
      <vt:lpstr>Rosenhan and Seligman (1989)</vt:lpstr>
      <vt:lpstr>Strength</vt:lpstr>
      <vt:lpstr>Weakness</vt:lpstr>
      <vt:lpstr>Deviation from Ideal Mental Health </vt:lpstr>
      <vt:lpstr>PowerPoint Presentation</vt:lpstr>
      <vt:lpstr>Marie Jahoda’s (1958)  criteria for good mental health:</vt:lpstr>
      <vt:lpstr>Marie Jahoda’s (1958)  criteria for good mental health.</vt:lpstr>
      <vt:lpstr>PowerPoint Presentation</vt:lpstr>
      <vt:lpstr>Strength</vt:lpstr>
      <vt:lpstr>Weaknesses</vt:lpstr>
      <vt:lpstr>Weaknesses</vt:lpstr>
      <vt:lpstr>Task </vt:lpstr>
      <vt:lpstr>PowerPoint Presentation</vt:lpstr>
      <vt:lpstr>PowerPoint Presentation</vt:lpstr>
      <vt:lpstr>How are decisions made by psychologists about whether a behaviour is abnormal?</vt:lpstr>
      <vt:lpstr>The 4 D’s of diagnosis</vt:lpstr>
      <vt:lpstr>Deviance</vt:lpstr>
      <vt:lpstr>Dysfunction</vt:lpstr>
      <vt:lpstr>Distress</vt:lpstr>
      <vt:lpstr>Danger</vt:lpstr>
      <vt:lpstr>Duration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Abnormal Psychology</dc:title>
  <dc:creator>Alice Clayton</dc:creator>
  <cp:lastModifiedBy>Alice Clayton</cp:lastModifiedBy>
  <cp:revision>21</cp:revision>
  <dcterms:created xsi:type="dcterms:W3CDTF">2021-04-19T18:06:07Z</dcterms:created>
  <dcterms:modified xsi:type="dcterms:W3CDTF">2023-09-21T06:02:34Z</dcterms:modified>
</cp:coreProperties>
</file>