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2.xml" ContentType="application/vnd.openxmlformats-officedocument.theme+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3.xml" ContentType="application/vnd.openxmlformats-officedocument.theme+xml"/>
  <Override PartName="/ppt/slideLayouts/slideLayout13.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 id="2147483658" r:id="rId5"/>
    <p:sldMasterId id="2147483666" r:id="rId6"/>
    <p:sldMasterId id="2147483684" r:id="rId7"/>
  </p:sldMasterIdLst>
  <p:notesMasterIdLst>
    <p:notesMasterId r:id="rId27"/>
  </p:notesMasterIdLst>
  <p:sldIdLst>
    <p:sldId id="740" r:id="rId8"/>
    <p:sldId id="727" r:id="rId9"/>
    <p:sldId id="748" r:id="rId10"/>
    <p:sldId id="757" r:id="rId11"/>
    <p:sldId id="287" r:id="rId12"/>
    <p:sldId id="263" r:id="rId13"/>
    <p:sldId id="261" r:id="rId14"/>
    <p:sldId id="260" r:id="rId15"/>
    <p:sldId id="761" r:id="rId16"/>
    <p:sldId id="258" r:id="rId17"/>
    <p:sldId id="262" r:id="rId18"/>
    <p:sldId id="759" r:id="rId19"/>
    <p:sldId id="345" r:id="rId20"/>
    <p:sldId id="346" r:id="rId21"/>
    <p:sldId id="762" r:id="rId22"/>
    <p:sldId id="760" r:id="rId23"/>
    <p:sldId id="724" r:id="rId24"/>
    <p:sldId id="749" r:id="rId25"/>
    <p:sldId id="256" r:id="rId2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7338" autoAdjust="0"/>
    <p:restoredTop sz="80849" autoAdjust="0"/>
  </p:normalViewPr>
  <p:slideViewPr>
    <p:cSldViewPr snapToGrid="0" snapToObjects="1">
      <p:cViewPr>
        <p:scale>
          <a:sx n="81" d="100"/>
          <a:sy n="81" d="100"/>
        </p:scale>
        <p:origin x="1024"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1.xml"/><Relationship Id="rId13" Type="http://schemas.openxmlformats.org/officeDocument/2006/relationships/slide" Target="slides/slide6.xml"/><Relationship Id="rId18" Type="http://schemas.openxmlformats.org/officeDocument/2006/relationships/slide" Target="slides/slide11.xml"/><Relationship Id="rId26" Type="http://schemas.openxmlformats.org/officeDocument/2006/relationships/slide" Target="slides/slide19.xml"/><Relationship Id="rId3" Type="http://schemas.openxmlformats.org/officeDocument/2006/relationships/customXml" Target="../customXml/item3.xml"/><Relationship Id="rId21" Type="http://schemas.openxmlformats.org/officeDocument/2006/relationships/slide" Target="slides/slide14.xml"/><Relationship Id="rId7" Type="http://schemas.openxmlformats.org/officeDocument/2006/relationships/slideMaster" Target="slideMasters/slideMaster4.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slide" Target="slides/slide18.xml"/><Relationship Id="rId2" Type="http://schemas.openxmlformats.org/officeDocument/2006/relationships/customXml" Target="../customXml/item2.xml"/><Relationship Id="rId16" Type="http://schemas.openxmlformats.org/officeDocument/2006/relationships/slide" Target="slides/slide9.xml"/><Relationship Id="rId20" Type="http://schemas.openxmlformats.org/officeDocument/2006/relationships/slide" Target="slides/slide13.xml"/><Relationship Id="rId29"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4.xml"/><Relationship Id="rId24" Type="http://schemas.openxmlformats.org/officeDocument/2006/relationships/slide" Target="slides/slide17.xml"/><Relationship Id="rId5" Type="http://schemas.openxmlformats.org/officeDocument/2006/relationships/slideMaster" Target="slideMasters/slideMaster2.xml"/><Relationship Id="rId15" Type="http://schemas.openxmlformats.org/officeDocument/2006/relationships/slide" Target="slides/slide8.xml"/><Relationship Id="rId23" Type="http://schemas.openxmlformats.org/officeDocument/2006/relationships/slide" Target="slides/slide16.xml"/><Relationship Id="rId28" Type="http://schemas.openxmlformats.org/officeDocument/2006/relationships/presProps" Target="presProps.xml"/><Relationship Id="rId10" Type="http://schemas.openxmlformats.org/officeDocument/2006/relationships/slide" Target="slides/slide3.xml"/><Relationship Id="rId19" Type="http://schemas.openxmlformats.org/officeDocument/2006/relationships/slide" Target="slides/slide12.xml"/><Relationship Id="rId31"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2.xml"/><Relationship Id="rId14" Type="http://schemas.openxmlformats.org/officeDocument/2006/relationships/slide" Target="slides/slide7.xml"/><Relationship Id="rId22" Type="http://schemas.openxmlformats.org/officeDocument/2006/relationships/slide" Target="slides/slide15.xml"/><Relationship Id="rId27" Type="http://schemas.openxmlformats.org/officeDocument/2006/relationships/notesMaster" Target="notesMasters/notesMaster1.xml"/><Relationship Id="rId30"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57ACB77-9FDA-415E-B699-F44D139A36C0}" type="datetimeFigureOut">
              <a:rPr lang="en-GB" smtClean="0"/>
              <a:t>27/09/2024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6E1CFC5-027C-49F3-98A9-BA4A13CBBD88}" type="slidenum">
              <a:rPr lang="en-GB" smtClean="0"/>
              <a:t>‹#›</a:t>
            </a:fld>
            <a:endParaRPr lang="en-GB"/>
          </a:p>
        </p:txBody>
      </p:sp>
    </p:spTree>
    <p:extLst>
      <p:ext uri="{BB962C8B-B14F-4D97-AF65-F5344CB8AC3E}">
        <p14:creationId xmlns:p14="http://schemas.microsoft.com/office/powerpoint/2010/main" val="23354169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673EA98-E228-7446-9095-58D875B5B945}" type="slidenum">
              <a:rPr lang="en-US" smtClean="0"/>
              <a:t>2</a:t>
            </a:fld>
            <a:endParaRPr lang="en-US"/>
          </a:p>
        </p:txBody>
      </p:sp>
    </p:spTree>
    <p:extLst>
      <p:ext uri="{BB962C8B-B14F-4D97-AF65-F5344CB8AC3E}">
        <p14:creationId xmlns:p14="http://schemas.microsoft.com/office/powerpoint/2010/main" val="12641626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br>
              <a:rPr lang="en-US" altLang="en-US" dirty="0"/>
            </a:br>
            <a:r>
              <a:rPr lang="en-US" altLang="en-US" dirty="0"/>
              <a:t>Culture </a:t>
            </a:r>
          </a:p>
          <a:p>
            <a:pPr lvl="1">
              <a:buFontTx/>
              <a:buChar char="-"/>
            </a:pPr>
            <a:r>
              <a:rPr lang="en-US" altLang="en-US" dirty="0"/>
              <a:t>adaptation to changing world around us and </a:t>
            </a:r>
          </a:p>
          <a:p>
            <a:pPr lvl="1">
              <a:buFontTx/>
              <a:buChar char="-"/>
            </a:pPr>
            <a:r>
              <a:rPr lang="en-US" altLang="en-US" dirty="0"/>
              <a:t>integrating changes into our personal and collective worldviews</a:t>
            </a:r>
          </a:p>
          <a:p>
            <a:pPr lvl="1">
              <a:buFontTx/>
              <a:buChar char="-"/>
            </a:pPr>
            <a:r>
              <a:rPr lang="en-US" altLang="en-US" b="1" dirty="0"/>
              <a:t>Creativity, ingenuity, awareness of the past, vision of the future, feedback loops</a:t>
            </a:r>
            <a:endParaRPr lang="en-US" altLang="en-US" dirty="0"/>
          </a:p>
          <a:p>
            <a:pPr>
              <a:buFontTx/>
              <a:buNone/>
            </a:pPr>
            <a:br>
              <a:rPr lang="en-US" altLang="en-US" dirty="0"/>
            </a:br>
            <a:endParaRPr lang="en-US" altLang="en-US" dirty="0"/>
          </a:p>
          <a:p>
            <a:endParaRPr lang="en-US" dirty="0"/>
          </a:p>
        </p:txBody>
      </p:sp>
      <p:sp>
        <p:nvSpPr>
          <p:cNvPr id="4" name="Slide Number Placeholder 3"/>
          <p:cNvSpPr>
            <a:spLocks noGrp="1"/>
          </p:cNvSpPr>
          <p:nvPr>
            <p:ph type="sldNum" sz="quarter" idx="5"/>
          </p:nvPr>
        </p:nvSpPr>
        <p:spPr/>
        <p:txBody>
          <a:bodyPr/>
          <a:lstStyle/>
          <a:p>
            <a:fld id="{4673EA98-E228-7446-9095-58D875B5B945}" type="slidenum">
              <a:rPr lang="en-US" smtClean="0"/>
              <a:t>3</a:t>
            </a:fld>
            <a:endParaRPr lang="en-US"/>
          </a:p>
        </p:txBody>
      </p:sp>
    </p:spTree>
    <p:extLst>
      <p:ext uri="{BB962C8B-B14F-4D97-AF65-F5344CB8AC3E}">
        <p14:creationId xmlns:p14="http://schemas.microsoft.com/office/powerpoint/2010/main" val="137471061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lide Image Placeholder 1">
            <a:extLst>
              <a:ext uri="{FF2B5EF4-FFF2-40B4-BE49-F238E27FC236}">
                <a16:creationId xmlns:a16="http://schemas.microsoft.com/office/drawing/2014/main" id="{A3BF9C0B-4D2D-49B2-B8B5-3A4FF8F12811}"/>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0723" name="Notes Placeholder 2">
            <a:extLst>
              <a:ext uri="{FF2B5EF4-FFF2-40B4-BE49-F238E27FC236}">
                <a16:creationId xmlns:a16="http://schemas.microsoft.com/office/drawing/2014/main" id="{049B4D91-7FED-445F-9885-5673F1E63A3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a:t>For example, a retailer undertaking PESTEL analysis may consider:</a:t>
            </a:r>
          </a:p>
          <a:p>
            <a:pPr eaLnBrk="1" hangingPunct="1">
              <a:spcBef>
                <a:spcPct val="0"/>
              </a:spcBef>
              <a:buFontTx/>
              <a:buChar char="•"/>
            </a:pPr>
            <a:r>
              <a:rPr lang="en-GB" altLang="en-US" i="1"/>
              <a:t>Local factors </a:t>
            </a:r>
            <a:r>
              <a:rPr lang="en-GB" altLang="en-US"/>
              <a:t>such as planning permission and local economic growth rates</a:t>
            </a:r>
          </a:p>
          <a:p>
            <a:pPr eaLnBrk="1" hangingPunct="1">
              <a:spcBef>
                <a:spcPct val="0"/>
              </a:spcBef>
              <a:buFontTx/>
              <a:buChar char="•"/>
            </a:pPr>
            <a:r>
              <a:rPr lang="en-GB" altLang="en-US" i="1"/>
              <a:t>National factors</a:t>
            </a:r>
            <a:r>
              <a:rPr lang="en-GB" altLang="en-US"/>
              <a:t> such as UK laws on retailer opening hours and trade descriptions legislation and UK interest rates</a:t>
            </a:r>
          </a:p>
          <a:p>
            <a:pPr eaLnBrk="1" hangingPunct="1">
              <a:spcBef>
                <a:spcPct val="0"/>
              </a:spcBef>
              <a:buFontTx/>
              <a:buChar char="•"/>
            </a:pPr>
            <a:r>
              <a:rPr lang="en-GB" altLang="en-US" i="1"/>
              <a:t>Global factors </a:t>
            </a:r>
            <a:r>
              <a:rPr lang="en-GB" altLang="en-US"/>
              <a:t>such as the opening up of new markets making trade easier. The entry of Bulgaria and Rumania into the European Union might make it easier to enter that market in terms of meeting the various regulations and provide new expansion opportunities. It might also change the labour force within the UK and recruitment opportunities.</a:t>
            </a:r>
          </a:p>
          <a:p>
            <a:pPr eaLnBrk="1" hangingPunct="1">
              <a:spcBef>
                <a:spcPct val="0"/>
              </a:spcBef>
            </a:pPr>
            <a:endParaRPr lang="en-GB" altLang="en-US"/>
          </a:p>
        </p:txBody>
      </p:sp>
      <p:sp>
        <p:nvSpPr>
          <p:cNvPr id="30724" name="Slide Number Placeholder 3">
            <a:extLst>
              <a:ext uri="{FF2B5EF4-FFF2-40B4-BE49-F238E27FC236}">
                <a16:creationId xmlns:a16="http://schemas.microsoft.com/office/drawing/2014/main" id="{388E3E83-4D81-4B7E-9242-8F5E9240741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DB9702E4-DC0E-4448-880B-4C0BD6E7BDAD}" type="slidenum">
              <a:rPr lang="en-GB" altLang="en-US"/>
              <a:pPr>
                <a:spcBef>
                  <a:spcPct val="0"/>
                </a:spcBef>
              </a:pPr>
              <a:t>8</a:t>
            </a:fld>
            <a:endParaRPr lang="en-GB"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a:extLst>
              <a:ext uri="{FF2B5EF4-FFF2-40B4-BE49-F238E27FC236}">
                <a16:creationId xmlns:a16="http://schemas.microsoft.com/office/drawing/2014/main" id="{1BFE775B-65FE-440A-BACF-9FF3B8EFE315}"/>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2771" name="Notes Placeholder 2">
            <a:extLst>
              <a:ext uri="{FF2B5EF4-FFF2-40B4-BE49-F238E27FC236}">
                <a16:creationId xmlns:a16="http://schemas.microsoft.com/office/drawing/2014/main" id="{7F38C6A2-67D6-4090-9F9D-296E7F4374A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buFontTx/>
              <a:buNone/>
            </a:pPr>
            <a:r>
              <a:rPr lang="en-GB" altLang="en-US" b="1" i="1" dirty="0"/>
              <a:t>Political factors</a:t>
            </a:r>
            <a:r>
              <a:rPr lang="en-GB" altLang="en-US" dirty="0"/>
              <a:t>: These refer to government policy such as the degree of intervention in the economy. What goods and services does a government want to provide? To what extent does it believe in subsidising firms? What are its priorities in terms of business support? Political decisions can impact on many vital areas for business such as the education of the workforce, the health of the nation and the quality of the infrastructure of the economy such as the road and rail system.</a:t>
            </a:r>
          </a:p>
          <a:p>
            <a:pPr eaLnBrk="1" hangingPunct="1">
              <a:spcBef>
                <a:spcPct val="0"/>
              </a:spcBef>
              <a:buFontTx/>
              <a:buNone/>
            </a:pPr>
            <a:r>
              <a:rPr lang="en-GB" altLang="en-US" b="1" i="1" dirty="0"/>
              <a:t>Economic factors:</a:t>
            </a:r>
            <a:r>
              <a:rPr lang="en-GB" altLang="en-US" b="1" dirty="0"/>
              <a:t> </a:t>
            </a:r>
            <a:r>
              <a:rPr lang="en-GB" altLang="en-US" dirty="0"/>
              <a:t>These include interest rates, taxation changes, economic growth, inflation and exchange rates. As you will see throughout the "Foundations of Economics" book economic change can have a major impact on a firm's behaviour. For example:</a:t>
            </a:r>
          </a:p>
          <a:p>
            <a:pPr marL="0" indent="0" eaLnBrk="1" hangingPunct="1">
              <a:spcBef>
                <a:spcPct val="0"/>
              </a:spcBef>
              <a:buFont typeface="Arial" panose="020B0604020202020204" pitchFamily="34" charset="0"/>
              <a:buNone/>
            </a:pPr>
            <a:r>
              <a:rPr lang="en-GB" altLang="en-US" dirty="0"/>
              <a:t>- higher interest rates may deter investment because it costs more to borrow</a:t>
            </a:r>
            <a:br>
              <a:rPr lang="en-GB" altLang="en-US" dirty="0"/>
            </a:br>
            <a:r>
              <a:rPr lang="en-GB" altLang="en-US" dirty="0"/>
              <a:t>- a strong currency may make exporting more difficult because it may raise the price in terms of foreign currency</a:t>
            </a:r>
            <a:br>
              <a:rPr lang="en-GB" altLang="en-US" dirty="0"/>
            </a:br>
            <a:r>
              <a:rPr lang="en-GB" altLang="en-US" dirty="0"/>
              <a:t>- inflation may provoke higher wage demands from employees and raise costs</a:t>
            </a:r>
            <a:br>
              <a:rPr lang="en-GB" altLang="en-US" dirty="0"/>
            </a:br>
            <a:r>
              <a:rPr lang="en-GB" altLang="en-US" dirty="0"/>
              <a:t>- higher national income growth may boost demand for a firm's products</a:t>
            </a:r>
            <a:br>
              <a:rPr lang="en-GB" altLang="en-US" dirty="0"/>
            </a:br>
            <a:r>
              <a:rPr lang="en-GB" altLang="en-US" b="1" i="1" dirty="0"/>
              <a:t>Social factors:</a:t>
            </a:r>
            <a:r>
              <a:rPr lang="en-GB" altLang="en-US" b="1" dirty="0"/>
              <a:t> </a:t>
            </a:r>
            <a:r>
              <a:rPr lang="en-GB" altLang="en-US" dirty="0"/>
              <a:t>Changes in social trends can impact on the demand for a firm's products and the availability and willingness of individuals to work. In the UK, for example, the population has been ageing. This has increased the costs for firms who are committed to pension payments for their employees because their staff are living longer. It also means some firms such as Asda have started to recruit older employees to tap into this growing labour pool. The ageing population also has impact on demand: for example, demand for sheltered accommodation and medicines has increased whereas demand for toys is falling. </a:t>
            </a:r>
          </a:p>
          <a:p>
            <a:pPr eaLnBrk="1" hangingPunct="1">
              <a:spcBef>
                <a:spcPct val="0"/>
              </a:spcBef>
              <a:buFontTx/>
              <a:buNone/>
            </a:pPr>
            <a:r>
              <a:rPr lang="en-GB" altLang="en-US" b="1" i="1" dirty="0"/>
              <a:t>Technological factors:</a:t>
            </a:r>
            <a:r>
              <a:rPr lang="en-GB" altLang="en-US" b="1" dirty="0"/>
              <a:t> </a:t>
            </a:r>
            <a:r>
              <a:rPr lang="en-GB" altLang="en-US" dirty="0"/>
              <a:t>new technologies create new products and new processes. MP3 players, computer games, online gambling and high definition TVs are all new markets created by technological advances. Online shopping, bar coding and computer aided design are all improvements to the way we do business as a result of better technology. Technology can reduce costs, improve quality and lead to innovation. These developments can benefit consumers as well as the organisations providing the products.</a:t>
            </a:r>
          </a:p>
          <a:p>
            <a:pPr eaLnBrk="1" hangingPunct="1">
              <a:spcBef>
                <a:spcPct val="0"/>
              </a:spcBef>
              <a:buFontTx/>
              <a:buNone/>
            </a:pPr>
            <a:r>
              <a:rPr lang="en-GB" altLang="en-US" b="1" i="1" dirty="0"/>
              <a:t>Environmental factors:</a:t>
            </a:r>
            <a:r>
              <a:rPr lang="en-GB" altLang="en-US" b="1" dirty="0"/>
              <a:t> </a:t>
            </a:r>
            <a:r>
              <a:rPr lang="en-GB" altLang="en-US" dirty="0"/>
              <a:t>environmental factors include the weather and climate change. Changes in temperature can impact on many industries including farming, tourism and insurance. With major climate changes occurring due to global warming and with greater environmental awareness this external factor is becoming a significant issue for firms to consider. The growing desire to protect the environment is having an impact on many industries such as the travel and transportation industries (for example, more taxes being placed on air travel and the success of hybrid cars) and the general move towards more environmentally friendly products and processes is affecting demand patterns and creating business opportunities.</a:t>
            </a:r>
          </a:p>
          <a:p>
            <a:pPr eaLnBrk="1" hangingPunct="1">
              <a:spcBef>
                <a:spcPct val="0"/>
              </a:spcBef>
              <a:buFontTx/>
              <a:buNone/>
            </a:pPr>
            <a:r>
              <a:rPr lang="en-GB" altLang="en-US" b="1" i="1" dirty="0"/>
              <a:t>Legal factors:</a:t>
            </a:r>
            <a:r>
              <a:rPr lang="en-GB" altLang="en-US" b="1" dirty="0"/>
              <a:t> </a:t>
            </a:r>
            <a:r>
              <a:rPr lang="en-GB" altLang="en-US" dirty="0"/>
              <a:t>these are related to the legal environment in which firms operate. In recent years in the UK there have been many significant legal changes that have affected firms' behaviour. The introduction of age discrimination and disability discrimination legislation, an increase in the minimum wage and greater requirements for firms to recycle are examples of relatively recent laws that affect an organisation's actions. Legal changes can affect a firm's costs (e.g. if new systems and procedures have to be developed) and demand (e.g. if the law affects the likelihood of customers buying the good or using the service).</a:t>
            </a:r>
          </a:p>
          <a:p>
            <a:pPr eaLnBrk="1" hangingPunct="1">
              <a:spcBef>
                <a:spcPct val="0"/>
              </a:spcBef>
            </a:pPr>
            <a:endParaRPr lang="en-GB" altLang="en-US" dirty="0"/>
          </a:p>
        </p:txBody>
      </p:sp>
      <p:sp>
        <p:nvSpPr>
          <p:cNvPr id="32772" name="Slide Number Placeholder 3">
            <a:extLst>
              <a:ext uri="{FF2B5EF4-FFF2-40B4-BE49-F238E27FC236}">
                <a16:creationId xmlns:a16="http://schemas.microsoft.com/office/drawing/2014/main" id="{E66B1768-094B-45DC-A0CB-E547A483981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A34EBCAB-3BD8-4B44-A269-6F305A677981}" type="slidenum">
              <a:rPr lang="en-GB" altLang="en-US"/>
              <a:pPr>
                <a:spcBef>
                  <a:spcPct val="0"/>
                </a:spcBef>
              </a:pPr>
              <a:t>10</a:t>
            </a:fld>
            <a:endParaRPr lang="en-GB"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a:extLst>
              <a:ext uri="{FF2B5EF4-FFF2-40B4-BE49-F238E27FC236}">
                <a16:creationId xmlns:a16="http://schemas.microsoft.com/office/drawing/2014/main" id="{25D8BB3C-EFB0-4883-BEF3-50710F98972A}"/>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4819" name="Notes Placeholder 2">
            <a:extLst>
              <a:ext uri="{FF2B5EF4-FFF2-40B4-BE49-F238E27FC236}">
                <a16:creationId xmlns:a16="http://schemas.microsoft.com/office/drawing/2014/main" id="{DB2DF5B0-E900-4B62-9B13-DED51EE464D4}"/>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dirty="0"/>
              <a:t>Looking forward, with help from the present.</a:t>
            </a:r>
          </a:p>
          <a:p>
            <a:endParaRPr lang="en-GB" altLang="en-US" dirty="0"/>
          </a:p>
          <a:p>
            <a:r>
              <a:rPr lang="en-GB" altLang="en-US" dirty="0"/>
              <a:t>Example:</a:t>
            </a:r>
          </a:p>
          <a:p>
            <a:endParaRPr lang="en-GB" alt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It is interesting to note that Barak Obama’s Government had a plan in place for dealing with a pandemic, as they had seen the signs that such a pandemic was likely sometime in the near future, and it could be catastrophic if there were no plans in place to deal with it.  The plan was called ‘The Playbook’ – a reference to how American Football teams have a set of planned ‘plays’ to respond to their opponents' different tactics.  The ‘opponent’ would be the emerging disease, and its variants.</a:t>
            </a:r>
          </a:p>
          <a:p>
            <a:endParaRPr lang="en-GB" altLang="en-US" dirty="0"/>
          </a:p>
          <a:p>
            <a:r>
              <a:rPr lang="en-GB" altLang="en-US" dirty="0"/>
              <a:t>See his speech here - https://www.youtube.com/watch?v=pBVAnaHxHbM</a:t>
            </a:r>
          </a:p>
          <a:p>
            <a:endParaRPr lang="en-GB" altLang="en-US" dirty="0"/>
          </a:p>
        </p:txBody>
      </p:sp>
      <p:sp>
        <p:nvSpPr>
          <p:cNvPr id="34820" name="Slide Number Placeholder 3">
            <a:extLst>
              <a:ext uri="{FF2B5EF4-FFF2-40B4-BE49-F238E27FC236}">
                <a16:creationId xmlns:a16="http://schemas.microsoft.com/office/drawing/2014/main" id="{893D1125-B55C-46F5-86A0-9D2793E88AF0}"/>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orbel" panose="020B0503020204020204" pitchFamily="34" charset="0"/>
                <a:cs typeface="Arial" panose="020B0604020202020204" pitchFamily="34" charset="0"/>
              </a:defRPr>
            </a:lvl1pPr>
            <a:lvl2pPr marL="742950" indent="-285750">
              <a:defRPr>
                <a:solidFill>
                  <a:schemeClr val="tx1"/>
                </a:solidFill>
                <a:latin typeface="Corbel" panose="020B0503020204020204" pitchFamily="34" charset="0"/>
                <a:cs typeface="Arial" panose="020B0604020202020204" pitchFamily="34" charset="0"/>
              </a:defRPr>
            </a:lvl2pPr>
            <a:lvl3pPr marL="1143000" indent="-228600">
              <a:defRPr>
                <a:solidFill>
                  <a:schemeClr val="tx1"/>
                </a:solidFill>
                <a:latin typeface="Corbel" panose="020B0503020204020204" pitchFamily="34" charset="0"/>
                <a:cs typeface="Arial" panose="020B0604020202020204" pitchFamily="34" charset="0"/>
              </a:defRPr>
            </a:lvl3pPr>
            <a:lvl4pPr marL="1600200" indent="-228600">
              <a:defRPr>
                <a:solidFill>
                  <a:schemeClr val="tx1"/>
                </a:solidFill>
                <a:latin typeface="Corbel" panose="020B0503020204020204" pitchFamily="34" charset="0"/>
                <a:cs typeface="Arial" panose="020B0604020202020204" pitchFamily="34" charset="0"/>
              </a:defRPr>
            </a:lvl4pPr>
            <a:lvl5pPr marL="2057400" indent="-228600">
              <a:defRPr>
                <a:solidFill>
                  <a:schemeClr val="tx1"/>
                </a:solidFill>
                <a:latin typeface="Corbel" panose="020B0503020204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9pPr>
          </a:lstStyle>
          <a:p>
            <a:fld id="{BF68F2EE-259E-4B68-BE2C-470695715D11}" type="slidenum">
              <a:rPr lang="en-GB" altLang="en-US">
                <a:latin typeface="Calibri" panose="020F0502020204030204" pitchFamily="34" charset="0"/>
              </a:rPr>
              <a:pPr/>
              <a:t>11</a:t>
            </a:fld>
            <a:endParaRPr lang="en-GB" altLang="en-US">
              <a:latin typeface="Calibri" panose="020F0502020204030204" pitchFamily="34"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673EA98-E228-7446-9095-58D875B5B945}" type="slidenum">
              <a:rPr lang="en-US" smtClean="0"/>
              <a:t>12</a:t>
            </a:fld>
            <a:endParaRPr lang="en-US"/>
          </a:p>
        </p:txBody>
      </p:sp>
    </p:spTree>
    <p:extLst>
      <p:ext uri="{BB962C8B-B14F-4D97-AF65-F5344CB8AC3E}">
        <p14:creationId xmlns:p14="http://schemas.microsoft.com/office/powerpoint/2010/main" val="103246607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ltLang="en-US" dirty="0"/>
          </a:p>
        </p:txBody>
      </p:sp>
      <p:sp>
        <p:nvSpPr>
          <p:cNvPr id="4" name="Slide Number Placeholder 3"/>
          <p:cNvSpPr>
            <a:spLocks noGrp="1"/>
          </p:cNvSpPr>
          <p:nvPr>
            <p:ph type="sldNum" sz="quarter" idx="5"/>
          </p:nvPr>
        </p:nvSpPr>
        <p:spPr/>
        <p:txBody>
          <a:bodyPr/>
          <a:lstStyle/>
          <a:p>
            <a:fld id="{F7304A26-0D3A-5541-86B8-46DA5CA36584}" type="slidenum">
              <a:rPr lang="en-US" smtClean="0"/>
              <a:t>17</a:t>
            </a:fld>
            <a:endParaRPr lang="en-US"/>
          </a:p>
        </p:txBody>
      </p:sp>
    </p:spTree>
    <p:extLst>
      <p:ext uri="{BB962C8B-B14F-4D97-AF65-F5344CB8AC3E}">
        <p14:creationId xmlns:p14="http://schemas.microsoft.com/office/powerpoint/2010/main" val="369673726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6404109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pic>
        <p:nvPicPr>
          <p:cNvPr id="2" name="Picture 1" descr="A blue background with a logo&#10;&#10;Description automatically generated">
            <a:extLst>
              <a:ext uri="{FF2B5EF4-FFF2-40B4-BE49-F238E27FC236}">
                <a16:creationId xmlns:a16="http://schemas.microsoft.com/office/drawing/2014/main" id="{428A2852-A043-B582-AD32-FD952299B74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40125758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2_Title Slide">
    <p:spTree>
      <p:nvGrpSpPr>
        <p:cNvPr id="1" name=""/>
        <p:cNvGrpSpPr/>
        <p:nvPr/>
      </p:nvGrpSpPr>
      <p:grpSpPr>
        <a:xfrm>
          <a:off x="0" y="0"/>
          <a:ext cx="0" cy="0"/>
          <a:chOff x="0" y="0"/>
          <a:chExt cx="0" cy="0"/>
        </a:xfrm>
      </p:grpSpPr>
      <p:pic>
        <p:nvPicPr>
          <p:cNvPr id="3" name="Picture 2" descr="A blue background with yellow text&#10;&#10;Description automatically generated">
            <a:extLst>
              <a:ext uri="{FF2B5EF4-FFF2-40B4-BE49-F238E27FC236}">
                <a16:creationId xmlns:a16="http://schemas.microsoft.com/office/drawing/2014/main" id="{AA46EE6A-794A-EBEE-BBD4-A789F25C354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512289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567234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5" name="Picture 4" descr="A blue and white background&#10;&#10;Description automatically generated">
            <a:extLst>
              <a:ext uri="{FF2B5EF4-FFF2-40B4-BE49-F238E27FC236}">
                <a16:creationId xmlns:a16="http://schemas.microsoft.com/office/drawing/2014/main" id="{63B6A318-EF11-49E8-E8AE-15107F6C178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984086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971485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screenshot of a computer&#10;&#10;Description automatically generated">
            <a:extLst>
              <a:ext uri="{FF2B5EF4-FFF2-40B4-BE49-F238E27FC236}">
                <a16:creationId xmlns:a16="http://schemas.microsoft.com/office/drawing/2014/main" id="{0CB99F05-75D2-06B1-964A-A54B3F61314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5797432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838200" y="1825625"/>
            <a:ext cx="10515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838200" y="6356351"/>
            <a:ext cx="2743200" cy="365125"/>
          </a:xfrm>
          <a:prstGeom prst="rect">
            <a:avLst/>
          </a:prstGeom>
        </p:spPr>
        <p:txBody>
          <a:bodyPr/>
          <a:lstStyle/>
          <a:p>
            <a:fld id="{4369EF55-93F3-4F59-B2CC-7FFC222AECF8}" type="datetime1">
              <a:rPr lang="en-GB" smtClean="0"/>
              <a:t>01/10/2024</a:t>
            </a:fld>
            <a:endParaRPr lang="en-GB"/>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132348581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itleOnly">
  <p:cSld name="Title Only">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71F7D-3314-5346-B266-0DDCA7EA93A5}"/>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17153B25-5BED-2146-94C2-20011F27D56F}"/>
              </a:ext>
            </a:extLst>
          </p:cNvPr>
          <p:cNvSpPr>
            <a:spLocks noGrp="1"/>
          </p:cNvSpPr>
          <p:nvPr>
            <p:ph type="dt" sz="half" idx="10"/>
          </p:nvPr>
        </p:nvSpPr>
        <p:spPr>
          <a:xfrm>
            <a:off x="838200" y="6356351"/>
            <a:ext cx="2743200" cy="365125"/>
          </a:xfrm>
          <a:prstGeom prst="rect">
            <a:avLst/>
          </a:prstGeom>
        </p:spPr>
        <p:txBody>
          <a:bodyPr/>
          <a:lstStyle/>
          <a:p>
            <a:fld id="{7706A818-4D65-4773-95B1-ACD3D376FA51}" type="datetime1">
              <a:rPr lang="en-GB" smtClean="0"/>
              <a:t>01/10/2024</a:t>
            </a:fld>
            <a:endParaRPr lang="en-GB"/>
          </a:p>
        </p:txBody>
      </p:sp>
      <p:sp>
        <p:nvSpPr>
          <p:cNvPr id="4" name="Footer Placeholder 3">
            <a:extLst>
              <a:ext uri="{FF2B5EF4-FFF2-40B4-BE49-F238E27FC236}">
                <a16:creationId xmlns:a16="http://schemas.microsoft.com/office/drawing/2014/main" id="{502C01A9-54E3-554C-B610-622E0EBD58E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C0DF8FA-F7D5-224A-8113-85D76D6F42D7}"/>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2085597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woObj">
  <p:cSld name="Two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982F2-D6BB-7944-976C-24EA4E30A670}"/>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0C1C5160-D87B-F645-B40C-EC55F6551C02}"/>
              </a:ext>
            </a:extLst>
          </p:cNvPr>
          <p:cNvSpPr>
            <a:spLocks noGrp="1"/>
          </p:cNvSpPr>
          <p:nvPr>
            <p:ph sz="half" idx="1"/>
          </p:nvPr>
        </p:nvSpPr>
        <p:spPr>
          <a:xfrm>
            <a:off x="8382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F565436-10B0-E94E-8149-4193432F1E53}"/>
              </a:ext>
            </a:extLst>
          </p:cNvPr>
          <p:cNvSpPr>
            <a:spLocks noGrp="1"/>
          </p:cNvSpPr>
          <p:nvPr>
            <p:ph sz="half" idx="2"/>
          </p:nvPr>
        </p:nvSpPr>
        <p:spPr>
          <a:xfrm>
            <a:off x="61976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C970057-2422-8A40-BE17-8F87F5E65776}"/>
              </a:ext>
            </a:extLst>
          </p:cNvPr>
          <p:cNvSpPr>
            <a:spLocks noGrp="1"/>
          </p:cNvSpPr>
          <p:nvPr>
            <p:ph type="dt" sz="half" idx="10"/>
          </p:nvPr>
        </p:nvSpPr>
        <p:spPr>
          <a:xfrm>
            <a:off x="838200" y="6356351"/>
            <a:ext cx="2743200" cy="365125"/>
          </a:xfrm>
          <a:prstGeom prst="rect">
            <a:avLst/>
          </a:prstGeom>
        </p:spPr>
        <p:txBody>
          <a:bodyPr/>
          <a:lstStyle/>
          <a:p>
            <a:fld id="{2A74A07F-3A93-4B0D-B98F-18F7D6B6F8F9}" type="datetime1">
              <a:rPr lang="en-GB" smtClean="0"/>
              <a:t>01/10/2024</a:t>
            </a:fld>
            <a:endParaRPr lang="en-GB"/>
          </a:p>
        </p:txBody>
      </p:sp>
      <p:sp>
        <p:nvSpPr>
          <p:cNvPr id="6" name="Footer Placeholder 5">
            <a:extLst>
              <a:ext uri="{FF2B5EF4-FFF2-40B4-BE49-F238E27FC236}">
                <a16:creationId xmlns:a16="http://schemas.microsoft.com/office/drawing/2014/main" id="{DBDDE6B4-8900-5841-B45E-67AB845958CF}"/>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AD3B9D1-DECA-EC4A-8822-CA62008B5DF6}"/>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15907529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3" y="1516013"/>
            <a:ext cx="5173716" cy="3607785"/>
          </a:xfrm>
          <a:prstGeom prst="rect">
            <a:avLst/>
          </a:prstGeom>
        </p:spPr>
        <p:txBody>
          <a:bodyPr/>
          <a:lstStyle>
            <a:lvl1pPr>
              <a:defRPr sz="1406">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916464731"/>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image" Target="../media/image1.png"/><Relationship Id="rId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theme" Target="../theme/theme2.xml"/><Relationship Id="rId3" Type="http://schemas.openxmlformats.org/officeDocument/2006/relationships/slideLayout" Target="../slideLayouts/slideLayout6.xml"/><Relationship Id="rId7" Type="http://schemas.openxmlformats.org/officeDocument/2006/relationships/slideLayout" Target="../slideLayouts/slideLayout10.xml"/><Relationship Id="rId2" Type="http://schemas.openxmlformats.org/officeDocument/2006/relationships/slideLayout" Target="../slideLayouts/slideLayout5.xml"/><Relationship Id="rId1" Type="http://schemas.openxmlformats.org/officeDocument/2006/relationships/slideLayout" Target="../slideLayouts/slideLayout4.xml"/><Relationship Id="rId6" Type="http://schemas.openxmlformats.org/officeDocument/2006/relationships/slideLayout" Target="../slideLayouts/slideLayout9.xml"/><Relationship Id="rId5" Type="http://schemas.openxmlformats.org/officeDocument/2006/relationships/slideLayout" Target="../slideLayouts/slideLayout8.xml"/><Relationship Id="rId4" Type="http://schemas.openxmlformats.org/officeDocument/2006/relationships/slideLayout" Target="../slideLayouts/slideLayout7.xml"/><Relationship Id="rId9" Type="http://schemas.openxmlformats.org/officeDocument/2006/relationships/image" Target="../media/image4.png"/></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12.xml"/><Relationship Id="rId1" Type="http://schemas.openxmlformats.org/officeDocument/2006/relationships/slideLayout" Target="../slideLayouts/slideLayout11.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theme" Target="../theme/theme4.xml"/><Relationship Id="rId1" Type="http://schemas.openxmlformats.org/officeDocument/2006/relationships/slideLayout" Target="../slideLayouts/slideLayout13.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9/27/2024</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userDrawn="1"/>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292364260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706"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userDrawn="1"/>
        </p:nvPicPr>
        <p:blipFill>
          <a:blip r:embed="rId9"/>
          <a:stretch>
            <a:fillRect/>
          </a:stretch>
        </p:blipFill>
        <p:spPr>
          <a:xfrm>
            <a:off x="0" y="0"/>
            <a:ext cx="12192000" cy="6858000"/>
          </a:xfrm>
          <a:prstGeom prst="rect">
            <a:avLst/>
          </a:prstGeom>
        </p:spPr>
      </p:pic>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685" r:id="rId2"/>
    <p:sldLayoutId id="2147483714" r:id="rId3"/>
    <p:sldLayoutId id="2147483686" r:id="rId4"/>
    <p:sldLayoutId id="2147483715" r:id="rId5"/>
    <p:sldLayoutId id="2147483716" r:id="rId6"/>
    <p:sldLayoutId id="2147483717"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704" r:id="rId1"/>
    <p:sldLayoutId id="2147483705"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9/27/2024</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pic>
        <p:nvPicPr>
          <p:cNvPr id="7" name="Picture 6" descr="A picture containing text, sky, outdoor, sign&#10;&#10;Description automatically generated">
            <a:extLst>
              <a:ext uri="{FF2B5EF4-FFF2-40B4-BE49-F238E27FC236}">
                <a16:creationId xmlns:a16="http://schemas.microsoft.com/office/drawing/2014/main" id="{E6625B1C-8207-489C-A363-42AF003D0C64}"/>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60132691"/>
      </p:ext>
    </p:extLst>
  </p:cSld>
  <p:clrMap bg1="lt1" tx1="dk1" bg2="lt2" tx2="dk2" accent1="accent1" accent2="accent2" accent3="accent3" accent4="accent4" accent5="accent5" accent6="accent6" hlink="hlink" folHlink="folHlink"/>
  <p:sldLayoutIdLst>
    <p:sldLayoutId id="214748369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1.xml"/><Relationship Id="rId1" Type="http://schemas.openxmlformats.org/officeDocument/2006/relationships/slideLayout" Target="../slideLayouts/slideLayout8.xml"/><Relationship Id="rId4" Type="http://schemas.openxmlformats.org/officeDocument/2006/relationships/hyperlink" Target="http://axiomnews.com/want-joy-work-new-book-shares-inside-story" TargetMode="External"/></Relationships>
</file>

<file path=ppt/slides/_rels/slide3.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2.xml"/><Relationship Id="rId1" Type="http://schemas.openxmlformats.org/officeDocument/2006/relationships/slideLayout" Target="../slideLayouts/slideLayout8.xml"/><Relationship Id="rId4" Type="http://schemas.openxmlformats.org/officeDocument/2006/relationships/hyperlink" Target="https://www.flickr.com/photos/fireboatks/18970323232" TargetMode="External"/></Relationships>
</file>

<file path=ppt/slides/_rels/slide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16.jpeg"/><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4.xml"/><Relationship Id="rId1" Type="http://schemas.openxmlformats.org/officeDocument/2006/relationships/slideLayout" Target="../slideLayouts/slideLayout9.xml"/><Relationship Id="rId4" Type="http://schemas.openxmlformats.org/officeDocument/2006/relationships/image" Target="../media/image21.png"/></Relationships>
</file>

<file path=ppt/slides/_rels/slide11.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5.xml"/><Relationship Id="rId1" Type="http://schemas.openxmlformats.org/officeDocument/2006/relationships/slideLayout" Target="../slideLayouts/slideLayout8.xml"/></Relationships>
</file>

<file path=ppt/slides/_rels/slide12.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6.xml"/><Relationship Id="rId1" Type="http://schemas.openxmlformats.org/officeDocument/2006/relationships/slideLayout" Target="../slideLayouts/slideLayout8.xml"/></Relationships>
</file>

<file path=ppt/slides/_rels/slide13.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10.xml"/></Relationships>
</file>

<file path=ppt/slides/_rels/slide14.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10.xml"/></Relationships>
</file>

<file path=ppt/slides/_rels/slide15.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8.xml"/></Relationships>
</file>

<file path=ppt/slides/_rels/slide16.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8.xml"/></Relationships>
</file>

<file path=ppt/slides/_rels/slide17.xml.rels><?xml version="1.0" encoding="UTF-8" standalone="yes"?>
<Relationships xmlns="http://schemas.openxmlformats.org/package/2006/relationships"><Relationship Id="rId3" Type="http://schemas.openxmlformats.org/officeDocument/2006/relationships/image" Target="../media/image26.jpg"/><Relationship Id="rId2" Type="http://schemas.openxmlformats.org/officeDocument/2006/relationships/notesSlide" Target="../notesSlides/notesSlide7.xml"/><Relationship Id="rId1" Type="http://schemas.openxmlformats.org/officeDocument/2006/relationships/slideLayout" Target="../slideLayouts/slideLayout8.xml"/><Relationship Id="rId4" Type="http://schemas.openxmlformats.org/officeDocument/2006/relationships/hyperlink" Target="https://www.publicdomainpictures.net/view-image.php?image=373261&amp;picture=any-questions" TargetMode="Externa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C651EB77-20F7-46E6-B3C4-8AAFCDB63936}"/>
              </a:ext>
            </a:extLst>
          </p:cNvPr>
          <p:cNvSpPr>
            <a:spLocks noGrp="1"/>
          </p:cNvSpPr>
          <p:nvPr>
            <p:ph type="title"/>
          </p:nvPr>
        </p:nvSpPr>
        <p:spPr>
          <a:xfrm>
            <a:off x="387032" y="1950403"/>
            <a:ext cx="5465127" cy="3193097"/>
          </a:xfrm>
        </p:spPr>
        <p:txBody>
          <a:bodyPr>
            <a:noAutofit/>
          </a:bodyPr>
          <a:lstStyle/>
          <a:p>
            <a:pPr eaLnBrk="1" hangingPunct="1">
              <a:defRPr/>
            </a:pPr>
            <a:r>
              <a:rPr lang="en-GB" sz="2400" dirty="0">
                <a:ea typeface="Calibri" panose="020F0502020204030204" pitchFamily="34" charset="0"/>
              </a:rPr>
              <a:t>CertHE Applied Leadership and Management in the Workplace </a:t>
            </a:r>
            <a:br>
              <a:rPr lang="en-GB" sz="2400" b="1" dirty="0">
                <a:ea typeface="Calibri" panose="020F0502020204030204" pitchFamily="34" charset="0"/>
              </a:rPr>
            </a:br>
            <a:br>
              <a:rPr lang="en-GB" altLang="en-US" sz="2400" dirty="0"/>
            </a:br>
            <a:br>
              <a:rPr lang="en-GB" altLang="en-US" sz="2400" dirty="0"/>
            </a:br>
            <a:r>
              <a:rPr lang="en-GB" altLang="en-US" sz="2400" dirty="0"/>
              <a:t>Module: BMSK5009</a:t>
            </a:r>
            <a:br>
              <a:rPr lang="en-GB" altLang="en-US" sz="2400" dirty="0"/>
            </a:br>
            <a:r>
              <a:rPr lang="en-GB" sz="2400" dirty="0"/>
              <a:t>Developing a High-Performance Culture</a:t>
            </a:r>
            <a:br>
              <a:rPr lang="en-GB" sz="2400" dirty="0"/>
            </a:br>
            <a:br>
              <a:rPr lang="en-GB" sz="2400" dirty="0"/>
            </a:br>
            <a:br>
              <a:rPr lang="en-GB" sz="2400" b="1" dirty="0"/>
            </a:br>
            <a:endParaRPr lang="en-GB" altLang="en-US" sz="2400" dirty="0"/>
          </a:p>
        </p:txBody>
      </p:sp>
    </p:spTree>
    <p:extLst>
      <p:ext uri="{BB962C8B-B14F-4D97-AF65-F5344CB8AC3E}">
        <p14:creationId xmlns:p14="http://schemas.microsoft.com/office/powerpoint/2010/main" val="61918126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BB9AC8D8-406F-1D48-B063-6916B1C19A01}"/>
              </a:ext>
            </a:extLst>
          </p:cNvPr>
          <p:cNvSpPr>
            <a:spLocks noGrp="1"/>
          </p:cNvSpPr>
          <p:nvPr>
            <p:ph type="title"/>
          </p:nvPr>
        </p:nvSpPr>
        <p:spPr>
          <a:xfrm>
            <a:off x="581892" y="119743"/>
            <a:ext cx="6521274" cy="1143000"/>
          </a:xfrm>
        </p:spPr>
        <p:txBody>
          <a:bodyPr>
            <a:noAutofit/>
          </a:bodyPr>
          <a:lstStyle/>
          <a:p>
            <a:pPr algn="ctr"/>
            <a:r>
              <a:rPr lang="en-GB" sz="4000" b="1" dirty="0"/>
              <a:t>Developing a High-Performance Culture</a:t>
            </a:r>
            <a:endParaRPr lang="en-GB" altLang="en-US" sz="4000"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794C0770-0B80-3D4F-9B2F-45DF0D7C261B}"/>
              </a:ext>
            </a:extLst>
          </p:cNvPr>
          <p:cNvSpPr>
            <a:spLocks noGrp="1"/>
          </p:cNvSpPr>
          <p:nvPr>
            <p:ph idx="1"/>
          </p:nvPr>
        </p:nvSpPr>
        <p:spPr>
          <a:xfrm>
            <a:off x="251792" y="1267072"/>
            <a:ext cx="10972800" cy="4342487"/>
          </a:xfrm>
        </p:spPr>
        <p:txBody>
          <a:bodyPr>
            <a:normAutofit fontScale="92500" lnSpcReduction="10000"/>
          </a:bodyPr>
          <a:lstStyle/>
          <a:p>
            <a:pPr marL="0" indent="0">
              <a:buNone/>
            </a:pPr>
            <a:r>
              <a:rPr lang="en-GB" sz="2400" dirty="0"/>
              <a:t>Delivery Sessions:</a:t>
            </a:r>
            <a:br>
              <a:rPr lang="en-GB" sz="2400" dirty="0"/>
            </a:br>
            <a:endParaRPr lang="en-GB" sz="2400" dirty="0"/>
          </a:p>
          <a:p>
            <a:pPr marL="457200" indent="-457200">
              <a:buFont typeface="+mj-lt"/>
              <a:buAutoNum type="arabicPeriod"/>
            </a:pPr>
            <a:r>
              <a:rPr lang="en-GB" sz="2400" dirty="0"/>
              <a:t>Organisational culture, ethos and values.</a:t>
            </a:r>
          </a:p>
          <a:p>
            <a:pPr marL="457200" indent="-457200">
              <a:buFont typeface="+mj-lt"/>
              <a:buAutoNum type="arabicPeriod"/>
            </a:pPr>
            <a:r>
              <a:rPr lang="en-GB" sz="2400" dirty="0"/>
              <a:t>Personal ethical standards, values and beliefs.</a:t>
            </a:r>
          </a:p>
          <a:p>
            <a:pPr marL="457200" lvl="0" indent="-457200">
              <a:buFont typeface="+mj-lt"/>
              <a:buAutoNum type="arabicPeriod"/>
            </a:pPr>
            <a:r>
              <a:rPr lang="en-GB" sz="2400" dirty="0"/>
              <a:t>Formal and informal relationships between departments and people.</a:t>
            </a:r>
          </a:p>
          <a:p>
            <a:pPr marL="457200" indent="-457200">
              <a:buFont typeface="+mj-lt"/>
              <a:buAutoNum type="arabicPeriod"/>
            </a:pPr>
            <a:r>
              <a:rPr lang="en-GB" sz="2400" dirty="0"/>
              <a:t>Communication channels for sharing information and building relationships.</a:t>
            </a:r>
          </a:p>
          <a:p>
            <a:pPr marL="457200" lvl="0" indent="-457200">
              <a:buFont typeface="+mj-lt"/>
              <a:buAutoNum type="arabicPeriod"/>
            </a:pPr>
            <a:r>
              <a:rPr lang="en-GB" sz="2400" dirty="0"/>
              <a:t>Establishing a culture of sustainability within the workplace.</a:t>
            </a:r>
          </a:p>
          <a:p>
            <a:pPr marL="457200" lvl="0" indent="-457200">
              <a:buFont typeface="+mj-lt"/>
              <a:buAutoNum type="arabicPeriod"/>
            </a:pPr>
            <a:r>
              <a:rPr lang="en-GB" sz="2400" dirty="0"/>
              <a:t>Corporate social and environmental responsibility.</a:t>
            </a:r>
          </a:p>
          <a:p>
            <a:pPr marL="457200" lvl="0" indent="-457200">
              <a:buFont typeface="+mj-lt"/>
              <a:buAutoNum type="arabicPeriod"/>
            </a:pPr>
            <a:r>
              <a:rPr lang="en-GB" sz="2400" dirty="0"/>
              <a:t>Barriers to effective functioning in the organisation and ways to overcome them.</a:t>
            </a:r>
          </a:p>
          <a:p>
            <a:pPr marL="457200" indent="-457200">
              <a:buFont typeface="+mj-lt"/>
              <a:buAutoNum type="arabicPeriod"/>
            </a:pPr>
            <a:r>
              <a:rPr lang="en-GB" sz="2400" b="1" dirty="0"/>
              <a:t>Impact of external forces on the organisation</a:t>
            </a:r>
          </a:p>
          <a:p>
            <a:pPr marL="457200" indent="-457200">
              <a:buFont typeface="+mj-lt"/>
              <a:buAutoNum type="arabicPeriod"/>
            </a:pPr>
            <a:r>
              <a:rPr lang="en-GB" sz="2400" dirty="0"/>
              <a:t>Organisational Efficiency</a:t>
            </a:r>
          </a:p>
          <a:p>
            <a:pPr lvl="0"/>
            <a:endParaRPr lang="en-GB" dirty="0"/>
          </a:p>
          <a:p>
            <a:endParaRPr lang="en-US" dirty="0"/>
          </a:p>
        </p:txBody>
      </p:sp>
      <p:pic>
        <p:nvPicPr>
          <p:cNvPr id="4" name="Picture 3" descr="A group of people standing in a room&#10;&#10;Description automatically generated with medium confidence">
            <a:extLst>
              <a:ext uri="{FF2B5EF4-FFF2-40B4-BE49-F238E27FC236}">
                <a16:creationId xmlns:a16="http://schemas.microsoft.com/office/drawing/2014/main" id="{2593BAD1-85C6-41D7-822B-D9A7195AE6AC}"/>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7824946" y="1"/>
            <a:ext cx="4367053" cy="2557670"/>
          </a:xfrm>
          <a:prstGeom prst="rect">
            <a:avLst/>
          </a:prstGeom>
        </p:spPr>
      </p:pic>
    </p:spTree>
    <p:extLst>
      <p:ext uri="{BB962C8B-B14F-4D97-AF65-F5344CB8AC3E}">
        <p14:creationId xmlns:p14="http://schemas.microsoft.com/office/powerpoint/2010/main" val="400633582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880F0C-1243-4448-82B9-7144FE8C1AB7}"/>
              </a:ext>
            </a:extLst>
          </p:cNvPr>
          <p:cNvSpPr>
            <a:spLocks noGrp="1"/>
          </p:cNvSpPr>
          <p:nvPr>
            <p:ph type="title"/>
          </p:nvPr>
        </p:nvSpPr>
        <p:spPr>
          <a:xfrm>
            <a:off x="838200" y="365126"/>
            <a:ext cx="10515600" cy="787813"/>
          </a:xfrm>
        </p:spPr>
        <p:txBody>
          <a:bodyPr/>
          <a:lstStyle/>
          <a:p>
            <a:pPr algn="ctr"/>
            <a:r>
              <a:rPr lang="en-US" dirty="0"/>
              <a:t>Culture</a:t>
            </a:r>
          </a:p>
        </p:txBody>
      </p:sp>
      <p:sp>
        <p:nvSpPr>
          <p:cNvPr id="3" name="Content Placeholder 2">
            <a:extLst>
              <a:ext uri="{FF2B5EF4-FFF2-40B4-BE49-F238E27FC236}">
                <a16:creationId xmlns:a16="http://schemas.microsoft.com/office/drawing/2014/main" id="{6254459E-BA06-8B40-8870-30DC6CF1EFD8}"/>
              </a:ext>
            </a:extLst>
          </p:cNvPr>
          <p:cNvSpPr>
            <a:spLocks noGrp="1"/>
          </p:cNvSpPr>
          <p:nvPr>
            <p:ph idx="1"/>
          </p:nvPr>
        </p:nvSpPr>
        <p:spPr>
          <a:xfrm>
            <a:off x="241852" y="1394775"/>
            <a:ext cx="10515600" cy="1374930"/>
          </a:xfrm>
        </p:spPr>
        <p:txBody>
          <a:bodyPr/>
          <a:lstStyle/>
          <a:p>
            <a:pPr marL="0" indent="0">
              <a:buNone/>
            </a:pPr>
            <a:r>
              <a:rPr lang="en-US" dirty="0">
                <a:solidFill>
                  <a:srgbClr val="002060"/>
                </a:solidFill>
              </a:rPr>
              <a:t>“A basic pattern </a:t>
            </a:r>
            <a:r>
              <a:rPr lang="en-US" altLang="en-US" dirty="0">
                <a:solidFill>
                  <a:srgbClr val="002060"/>
                </a:solidFill>
              </a:rPr>
              <a:t>of assumptions invented, discovered or developed by a given group as it learns to cope with its problems of </a:t>
            </a:r>
            <a:r>
              <a:rPr lang="en-US" altLang="en-US" b="1" dirty="0">
                <a:solidFill>
                  <a:srgbClr val="002060"/>
                </a:solidFill>
              </a:rPr>
              <a:t>external adaptation</a:t>
            </a:r>
            <a:r>
              <a:rPr lang="en-US" altLang="en-US" dirty="0">
                <a:solidFill>
                  <a:srgbClr val="002060"/>
                </a:solidFill>
              </a:rPr>
              <a:t> and </a:t>
            </a:r>
            <a:r>
              <a:rPr lang="en-US" altLang="en-US" b="1" dirty="0">
                <a:solidFill>
                  <a:srgbClr val="002060"/>
                </a:solidFill>
              </a:rPr>
              <a:t>internal integration</a:t>
            </a:r>
            <a:r>
              <a:rPr lang="en-US" altLang="en-US" dirty="0">
                <a:solidFill>
                  <a:srgbClr val="002060"/>
                </a:solidFill>
              </a:rPr>
              <a:t>” (Schein, 1985)</a:t>
            </a:r>
          </a:p>
          <a:p>
            <a:pPr marL="0" indent="0">
              <a:buNone/>
            </a:pPr>
            <a:endParaRPr lang="en-US" dirty="0"/>
          </a:p>
        </p:txBody>
      </p:sp>
      <p:pic>
        <p:nvPicPr>
          <p:cNvPr id="6" name="Picture 5" descr="A picture containing outdoor, nature, cloudy, cloud&#10;&#10;Description automatically generated">
            <a:extLst>
              <a:ext uri="{FF2B5EF4-FFF2-40B4-BE49-F238E27FC236}">
                <a16:creationId xmlns:a16="http://schemas.microsoft.com/office/drawing/2014/main" id="{0C8651D7-86EF-4519-967D-792CED993AE6}"/>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7991061" y="2918584"/>
            <a:ext cx="4200939" cy="2789686"/>
          </a:xfrm>
          <a:prstGeom prst="rect">
            <a:avLst/>
          </a:prstGeom>
        </p:spPr>
      </p:pic>
      <p:sp>
        <p:nvSpPr>
          <p:cNvPr id="8" name="TextBox 7">
            <a:extLst>
              <a:ext uri="{FF2B5EF4-FFF2-40B4-BE49-F238E27FC236}">
                <a16:creationId xmlns:a16="http://schemas.microsoft.com/office/drawing/2014/main" id="{978EB878-15FF-4665-8F94-30AFD49E26B5}"/>
              </a:ext>
            </a:extLst>
          </p:cNvPr>
          <p:cNvSpPr txBox="1"/>
          <p:nvPr/>
        </p:nvSpPr>
        <p:spPr>
          <a:xfrm>
            <a:off x="241852" y="3226522"/>
            <a:ext cx="6742044" cy="1354217"/>
          </a:xfrm>
          <a:prstGeom prst="rect">
            <a:avLst/>
          </a:prstGeom>
          <a:noFill/>
        </p:spPr>
        <p:txBody>
          <a:bodyPr wrap="square" rtlCol="0">
            <a:spAutoFit/>
          </a:bodyPr>
          <a:lstStyle/>
          <a:p>
            <a:pPr algn="ctr"/>
            <a:r>
              <a:rPr lang="en-US" sz="3200" i="1" dirty="0">
                <a:solidFill>
                  <a:srgbClr val="000099"/>
                </a:solidFill>
              </a:rPr>
              <a:t>Recognition of the existence of external influences and forces</a:t>
            </a:r>
          </a:p>
          <a:p>
            <a:pPr algn="ctr"/>
            <a:endParaRPr lang="en-GB" dirty="0"/>
          </a:p>
        </p:txBody>
      </p:sp>
    </p:spTree>
    <p:extLst>
      <p:ext uri="{BB962C8B-B14F-4D97-AF65-F5344CB8AC3E}">
        <p14:creationId xmlns:p14="http://schemas.microsoft.com/office/powerpoint/2010/main" val="28079446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8">
                                            <p:txEl>
                                              <p:pRg st="0" end="0"/>
                                            </p:txEl>
                                          </p:spTgt>
                                        </p:tgtEl>
                                        <p:attrNameLst>
                                          <p:attrName>style.visibility</p:attrName>
                                        </p:attrNameLst>
                                      </p:cBhvr>
                                      <p:to>
                                        <p:strVal val="visible"/>
                                      </p:to>
                                    </p:set>
                                    <p:animEffect transition="in" filter="fade">
                                      <p:cBhvr>
                                        <p:cTn id="12" dur="500"/>
                                        <p:tgtEl>
                                          <p:spTgt spid="8">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E4C691-E11A-47B3-9773-9BD45178F0BF}"/>
              </a:ext>
            </a:extLst>
          </p:cNvPr>
          <p:cNvSpPr>
            <a:spLocks noGrp="1"/>
          </p:cNvSpPr>
          <p:nvPr>
            <p:ph type="title"/>
          </p:nvPr>
        </p:nvSpPr>
        <p:spPr>
          <a:xfrm>
            <a:off x="838200" y="365127"/>
            <a:ext cx="10515600" cy="854074"/>
          </a:xfrm>
        </p:spPr>
        <p:txBody>
          <a:bodyPr>
            <a:normAutofit fontScale="90000"/>
          </a:bodyPr>
          <a:lstStyle/>
          <a:p>
            <a:r>
              <a:rPr lang="en-GB" sz="4400" b="1" dirty="0"/>
              <a:t>Impact of external forces on the organisation</a:t>
            </a:r>
            <a:br>
              <a:rPr lang="en-GB" sz="4400" b="1" dirty="0"/>
            </a:br>
            <a:endParaRPr lang="en-GB" dirty="0"/>
          </a:p>
        </p:txBody>
      </p:sp>
      <p:sp>
        <p:nvSpPr>
          <p:cNvPr id="3" name="Content Placeholder 2">
            <a:extLst>
              <a:ext uri="{FF2B5EF4-FFF2-40B4-BE49-F238E27FC236}">
                <a16:creationId xmlns:a16="http://schemas.microsoft.com/office/drawing/2014/main" id="{4809226A-60D1-4B26-BF23-688EA8674BEB}"/>
              </a:ext>
            </a:extLst>
          </p:cNvPr>
          <p:cNvSpPr>
            <a:spLocks noGrp="1"/>
          </p:cNvSpPr>
          <p:nvPr>
            <p:ph idx="1"/>
          </p:nvPr>
        </p:nvSpPr>
        <p:spPr>
          <a:xfrm>
            <a:off x="838200" y="2047599"/>
            <a:ext cx="10515600" cy="1381401"/>
          </a:xfrm>
        </p:spPr>
        <p:txBody>
          <a:bodyPr/>
          <a:lstStyle/>
          <a:p>
            <a:pPr marL="0" indent="0">
              <a:buNone/>
            </a:pPr>
            <a:r>
              <a:rPr lang="en-GB" sz="3600" b="1" u="sng" dirty="0">
                <a:solidFill>
                  <a:srgbClr val="000099"/>
                </a:solidFill>
              </a:rPr>
              <a:t>Question</a:t>
            </a:r>
            <a:r>
              <a:rPr lang="en-GB" sz="3600" dirty="0">
                <a:solidFill>
                  <a:srgbClr val="000099"/>
                </a:solidFill>
              </a:rPr>
              <a:t>: What types of external force could have an impact on an organisation?</a:t>
            </a:r>
          </a:p>
          <a:p>
            <a:pPr marL="0" indent="0">
              <a:buNone/>
            </a:pPr>
            <a:endParaRPr lang="en-GB" sz="3600" dirty="0">
              <a:solidFill>
                <a:srgbClr val="000099"/>
              </a:solidFill>
            </a:endParaRPr>
          </a:p>
        </p:txBody>
      </p:sp>
      <p:pic>
        <p:nvPicPr>
          <p:cNvPr id="6" name="Picture 5">
            <a:extLst>
              <a:ext uri="{FF2B5EF4-FFF2-40B4-BE49-F238E27FC236}">
                <a16:creationId xmlns:a16="http://schemas.microsoft.com/office/drawing/2014/main" id="{62F808C7-F223-4DBE-A0AB-3C4AD5379828}"/>
              </a:ext>
            </a:extLst>
          </p:cNvPr>
          <p:cNvPicPr>
            <a:picLocks noChangeAspect="1"/>
          </p:cNvPicPr>
          <p:nvPr/>
        </p:nvPicPr>
        <p:blipFill>
          <a:blip r:embed="rId2"/>
          <a:stretch>
            <a:fillRect/>
          </a:stretch>
        </p:blipFill>
        <p:spPr>
          <a:xfrm>
            <a:off x="7566991" y="2771356"/>
            <a:ext cx="4625009" cy="2930350"/>
          </a:xfrm>
          <a:prstGeom prst="rect">
            <a:avLst/>
          </a:prstGeom>
        </p:spPr>
      </p:pic>
      <p:sp>
        <p:nvSpPr>
          <p:cNvPr id="7" name="TextBox 6">
            <a:extLst>
              <a:ext uri="{FF2B5EF4-FFF2-40B4-BE49-F238E27FC236}">
                <a16:creationId xmlns:a16="http://schemas.microsoft.com/office/drawing/2014/main" id="{FF386408-C9CE-4062-B7B4-77B51087BECE}"/>
              </a:ext>
            </a:extLst>
          </p:cNvPr>
          <p:cNvSpPr txBox="1"/>
          <p:nvPr/>
        </p:nvSpPr>
        <p:spPr>
          <a:xfrm>
            <a:off x="838200" y="3390069"/>
            <a:ext cx="6109252" cy="2308324"/>
          </a:xfrm>
          <a:prstGeom prst="rect">
            <a:avLst/>
          </a:prstGeom>
          <a:noFill/>
        </p:spPr>
        <p:txBody>
          <a:bodyPr wrap="square" rtlCol="0">
            <a:spAutoFit/>
          </a:bodyPr>
          <a:lstStyle/>
          <a:p>
            <a:r>
              <a:rPr lang="en-GB" sz="3600" dirty="0">
                <a:solidFill>
                  <a:srgbClr val="000099"/>
                </a:solidFill>
              </a:rPr>
              <a:t>How can we identify what these are and their potential impact?</a:t>
            </a:r>
          </a:p>
          <a:p>
            <a:endParaRPr lang="en-GB" sz="3600" dirty="0"/>
          </a:p>
        </p:txBody>
      </p:sp>
    </p:spTree>
    <p:extLst>
      <p:ext uri="{BB962C8B-B14F-4D97-AF65-F5344CB8AC3E}">
        <p14:creationId xmlns:p14="http://schemas.microsoft.com/office/powerpoint/2010/main" val="28036969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a:extLst>
              <a:ext uri="{FF2B5EF4-FFF2-40B4-BE49-F238E27FC236}">
                <a16:creationId xmlns:a16="http://schemas.microsoft.com/office/drawing/2014/main" id="{DC447D8D-4B03-4238-ACDB-16DFF568E58D}"/>
              </a:ext>
            </a:extLst>
          </p:cNvPr>
          <p:cNvSpPr>
            <a:spLocks noGrp="1"/>
          </p:cNvSpPr>
          <p:nvPr>
            <p:ph type="title"/>
          </p:nvPr>
        </p:nvSpPr>
        <p:spPr>
          <a:xfrm>
            <a:off x="838200" y="365126"/>
            <a:ext cx="10515600" cy="812799"/>
          </a:xfrm>
        </p:spPr>
        <p:txBody>
          <a:bodyPr/>
          <a:lstStyle/>
          <a:p>
            <a:pPr algn="ctr" eaLnBrk="1" hangingPunct="1"/>
            <a:r>
              <a:rPr lang="en-GB" altLang="en-US" dirty="0"/>
              <a:t>Your Organisation</a:t>
            </a:r>
          </a:p>
        </p:txBody>
      </p:sp>
      <p:sp>
        <p:nvSpPr>
          <p:cNvPr id="39939" name="Content Placeholder 2">
            <a:extLst>
              <a:ext uri="{FF2B5EF4-FFF2-40B4-BE49-F238E27FC236}">
                <a16:creationId xmlns:a16="http://schemas.microsoft.com/office/drawing/2014/main" id="{D0077D26-535B-41D3-904C-AE6D328B6B96}"/>
              </a:ext>
            </a:extLst>
          </p:cNvPr>
          <p:cNvSpPr>
            <a:spLocks noGrp="1"/>
          </p:cNvSpPr>
          <p:nvPr>
            <p:ph idx="1"/>
          </p:nvPr>
        </p:nvSpPr>
        <p:spPr>
          <a:xfrm>
            <a:off x="838200" y="1825625"/>
            <a:ext cx="4595191" cy="3475245"/>
          </a:xfrm>
        </p:spPr>
        <p:txBody>
          <a:bodyPr/>
          <a:lstStyle/>
          <a:p>
            <a:pPr eaLnBrk="1" hangingPunct="1">
              <a:defRPr/>
            </a:pPr>
            <a:r>
              <a:rPr lang="en-GB" altLang="en-US" sz="4000" dirty="0"/>
              <a:t>SWOT</a:t>
            </a:r>
          </a:p>
          <a:p>
            <a:pPr eaLnBrk="1" hangingPunct="1">
              <a:defRPr/>
            </a:pPr>
            <a:endParaRPr lang="en-GB" altLang="en-US" sz="4000" dirty="0"/>
          </a:p>
          <a:p>
            <a:pPr marL="0" indent="0">
              <a:buNone/>
              <a:defRPr/>
            </a:pPr>
            <a:endParaRPr lang="en-GB" altLang="en-US" sz="4000" dirty="0"/>
          </a:p>
          <a:p>
            <a:pPr eaLnBrk="1" hangingPunct="1">
              <a:defRPr/>
            </a:pPr>
            <a:r>
              <a:rPr lang="en-GB" altLang="en-US" sz="4000" dirty="0"/>
              <a:t>PESTEL</a:t>
            </a:r>
          </a:p>
        </p:txBody>
      </p:sp>
      <p:pic>
        <p:nvPicPr>
          <p:cNvPr id="26629" name="Picture 4">
            <a:extLst>
              <a:ext uri="{FF2B5EF4-FFF2-40B4-BE49-F238E27FC236}">
                <a16:creationId xmlns:a16="http://schemas.microsoft.com/office/drawing/2014/main" id="{3FBA92E2-23D8-41C8-B80E-057C2DF94A6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423025" y="1825625"/>
            <a:ext cx="5768975" cy="3854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9939">
                                            <p:txEl>
                                              <p:pRg st="0" end="0"/>
                                            </p:txEl>
                                          </p:spTgt>
                                        </p:tgtEl>
                                        <p:attrNameLst>
                                          <p:attrName>style.visibility</p:attrName>
                                        </p:attrNameLst>
                                      </p:cBhvr>
                                      <p:to>
                                        <p:strVal val="visible"/>
                                      </p:to>
                                    </p:set>
                                    <p:animEffect transition="in" filter="fade">
                                      <p:cBhvr>
                                        <p:cTn id="7" dur="500"/>
                                        <p:tgtEl>
                                          <p:spTgt spid="3993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9939">
                                            <p:txEl>
                                              <p:pRg st="3" end="3"/>
                                            </p:txEl>
                                          </p:spTgt>
                                        </p:tgtEl>
                                        <p:attrNameLst>
                                          <p:attrName>style.visibility</p:attrName>
                                        </p:attrNameLst>
                                      </p:cBhvr>
                                      <p:to>
                                        <p:strVal val="visible"/>
                                      </p:to>
                                    </p:set>
                                    <p:animEffect transition="in" filter="fade">
                                      <p:cBhvr>
                                        <p:cTn id="12" dur="500"/>
                                        <p:tgtEl>
                                          <p:spTgt spid="39939">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E978AB-E492-4CFE-B276-D10305A321CB}"/>
              </a:ext>
            </a:extLst>
          </p:cNvPr>
          <p:cNvSpPr>
            <a:spLocks noGrp="1"/>
          </p:cNvSpPr>
          <p:nvPr>
            <p:ph type="title"/>
          </p:nvPr>
        </p:nvSpPr>
        <p:spPr>
          <a:xfrm>
            <a:off x="224632" y="244442"/>
            <a:ext cx="4892675" cy="723898"/>
          </a:xfrm>
        </p:spPr>
        <p:txBody>
          <a:bodyPr>
            <a:normAutofit fontScale="90000"/>
          </a:bodyPr>
          <a:lstStyle/>
          <a:p>
            <a:pPr eaLnBrk="1" hangingPunct="1">
              <a:defRPr/>
            </a:pPr>
            <a:r>
              <a:rPr lang="en-GB" b="1" dirty="0"/>
              <a:t>PESTLE Analysis</a:t>
            </a:r>
            <a:br>
              <a:rPr lang="en-GB" dirty="0">
                <a:solidFill>
                  <a:schemeClr val="accent1">
                    <a:satMod val="150000"/>
                  </a:schemeClr>
                </a:solidFill>
              </a:rPr>
            </a:br>
            <a:endParaRPr lang="en-GB" dirty="0"/>
          </a:p>
        </p:txBody>
      </p:sp>
      <p:sp>
        <p:nvSpPr>
          <p:cNvPr id="4" name="Title 1">
            <a:extLst>
              <a:ext uri="{FF2B5EF4-FFF2-40B4-BE49-F238E27FC236}">
                <a16:creationId xmlns:a16="http://schemas.microsoft.com/office/drawing/2014/main" id="{3EFDC181-1210-433B-A44C-3E344271F4F9}"/>
              </a:ext>
            </a:extLst>
          </p:cNvPr>
          <p:cNvSpPr txBox="1">
            <a:spLocks/>
          </p:cNvSpPr>
          <p:nvPr/>
        </p:nvSpPr>
        <p:spPr bwMode="auto">
          <a:xfrm>
            <a:off x="2246313" y="4406901"/>
            <a:ext cx="7772400" cy="1362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normAutofit/>
          </a:bodyPr>
          <a:lstStyle>
            <a:lvl1pPr algn="ctr" rtl="0" fontAlgn="base">
              <a:spcBef>
                <a:spcPct val="0"/>
              </a:spcBef>
              <a:spcAft>
                <a:spcPct val="0"/>
              </a:spcAft>
              <a:defRPr sz="4400" kern="1200">
                <a:solidFill>
                  <a:schemeClr val="tx1"/>
                </a:solidFill>
                <a:latin typeface="+mj-lt"/>
                <a:ea typeface="+mj-ea"/>
                <a:cs typeface="+mj-cs"/>
              </a:defRPr>
            </a:lvl1pPr>
            <a:lvl2pPr algn="ctr" rtl="0" fontAlgn="base">
              <a:spcBef>
                <a:spcPct val="0"/>
              </a:spcBef>
              <a:spcAft>
                <a:spcPct val="0"/>
              </a:spcAft>
              <a:defRPr sz="4400">
                <a:solidFill>
                  <a:schemeClr val="tx1"/>
                </a:solidFill>
                <a:latin typeface="Calibri" panose="020F0502020204030204" pitchFamily="34" charset="0"/>
              </a:defRPr>
            </a:lvl2pPr>
            <a:lvl3pPr algn="ctr" rtl="0" fontAlgn="base">
              <a:spcBef>
                <a:spcPct val="0"/>
              </a:spcBef>
              <a:spcAft>
                <a:spcPct val="0"/>
              </a:spcAft>
              <a:defRPr sz="4400">
                <a:solidFill>
                  <a:schemeClr val="tx1"/>
                </a:solidFill>
                <a:latin typeface="Calibri" panose="020F0502020204030204" pitchFamily="34" charset="0"/>
              </a:defRPr>
            </a:lvl3pPr>
            <a:lvl4pPr algn="ctr" rtl="0" fontAlgn="base">
              <a:spcBef>
                <a:spcPct val="0"/>
              </a:spcBef>
              <a:spcAft>
                <a:spcPct val="0"/>
              </a:spcAft>
              <a:defRPr sz="4400">
                <a:solidFill>
                  <a:schemeClr val="tx1"/>
                </a:solidFill>
                <a:latin typeface="Calibri" panose="020F0502020204030204" pitchFamily="34" charset="0"/>
              </a:defRPr>
            </a:lvl4pPr>
            <a:lvl5pPr algn="ctr" rtl="0" fontAlgn="base">
              <a:spcBef>
                <a:spcPct val="0"/>
              </a:spcBef>
              <a:spcAft>
                <a:spcPct val="0"/>
              </a:spcAft>
              <a:defRPr sz="4400">
                <a:solidFill>
                  <a:schemeClr val="tx1"/>
                </a:solidFill>
                <a:latin typeface="Calibri" panose="020F0502020204030204" pitchFamily="34" charset="0"/>
              </a:defRPr>
            </a:lvl5pPr>
            <a:lvl6pPr marL="457200" algn="ctr" rtl="0" fontAlgn="base">
              <a:spcBef>
                <a:spcPct val="0"/>
              </a:spcBef>
              <a:spcAft>
                <a:spcPct val="0"/>
              </a:spcAft>
              <a:defRPr sz="4400">
                <a:solidFill>
                  <a:schemeClr val="tx1"/>
                </a:solidFill>
                <a:latin typeface="Calibri" panose="020F0502020204030204" pitchFamily="34" charset="0"/>
              </a:defRPr>
            </a:lvl6pPr>
            <a:lvl7pPr marL="914400" algn="ctr" rtl="0" fontAlgn="base">
              <a:spcBef>
                <a:spcPct val="0"/>
              </a:spcBef>
              <a:spcAft>
                <a:spcPct val="0"/>
              </a:spcAft>
              <a:defRPr sz="4400">
                <a:solidFill>
                  <a:schemeClr val="tx1"/>
                </a:solidFill>
                <a:latin typeface="Calibri" panose="020F0502020204030204" pitchFamily="34" charset="0"/>
              </a:defRPr>
            </a:lvl7pPr>
            <a:lvl8pPr marL="1371600" algn="ctr" rtl="0" fontAlgn="base">
              <a:spcBef>
                <a:spcPct val="0"/>
              </a:spcBef>
              <a:spcAft>
                <a:spcPct val="0"/>
              </a:spcAft>
              <a:defRPr sz="4400">
                <a:solidFill>
                  <a:schemeClr val="tx1"/>
                </a:solidFill>
                <a:latin typeface="Calibri" panose="020F0502020204030204" pitchFamily="34" charset="0"/>
              </a:defRPr>
            </a:lvl8pPr>
            <a:lvl9pPr marL="1828800" algn="ctr" rtl="0" fontAlgn="base">
              <a:spcBef>
                <a:spcPct val="0"/>
              </a:spcBef>
              <a:spcAft>
                <a:spcPct val="0"/>
              </a:spcAft>
              <a:defRPr sz="4400">
                <a:solidFill>
                  <a:schemeClr val="tx1"/>
                </a:solidFill>
                <a:latin typeface="Calibri" panose="020F0502020204030204" pitchFamily="34" charset="0"/>
              </a:defRPr>
            </a:lvl9pPr>
          </a:lstStyle>
          <a:p>
            <a:pPr fontAlgn="auto">
              <a:spcAft>
                <a:spcPts val="0"/>
              </a:spcAft>
              <a:defRPr/>
            </a:pPr>
            <a:endParaRPr lang="en-GB" dirty="0">
              <a:solidFill>
                <a:schemeClr val="accent1">
                  <a:satMod val="150000"/>
                </a:schemeClr>
              </a:solidFill>
            </a:endParaRPr>
          </a:p>
        </p:txBody>
      </p:sp>
      <p:sp>
        <p:nvSpPr>
          <p:cNvPr id="5" name="TextBox 4">
            <a:extLst>
              <a:ext uri="{FF2B5EF4-FFF2-40B4-BE49-F238E27FC236}">
                <a16:creationId xmlns:a16="http://schemas.microsoft.com/office/drawing/2014/main" id="{C411B006-5569-4A72-8417-AA5DDA91F3B0}"/>
              </a:ext>
            </a:extLst>
          </p:cNvPr>
          <p:cNvSpPr txBox="1">
            <a:spLocks noChangeArrowheads="1"/>
          </p:cNvSpPr>
          <p:nvPr/>
        </p:nvSpPr>
        <p:spPr bwMode="auto">
          <a:xfrm>
            <a:off x="622854" y="1632159"/>
            <a:ext cx="7871790" cy="37856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marL="571500" indent="-57150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pPr>
            <a:r>
              <a:rPr lang="en-GB" altLang="en-US" sz="4000" dirty="0">
                <a:latin typeface="Corbel" panose="020B0503020204020204" pitchFamily="34" charset="0"/>
              </a:rPr>
              <a:t>Why use it?</a:t>
            </a:r>
          </a:p>
          <a:p>
            <a:pPr eaLnBrk="1" hangingPunct="1">
              <a:spcBef>
                <a:spcPct val="0"/>
              </a:spcBef>
            </a:pPr>
            <a:endParaRPr lang="en-GB" altLang="en-US" sz="4000" dirty="0">
              <a:latin typeface="Corbel" panose="020B0503020204020204" pitchFamily="34" charset="0"/>
            </a:endParaRPr>
          </a:p>
          <a:p>
            <a:pPr eaLnBrk="1" hangingPunct="1">
              <a:spcBef>
                <a:spcPct val="0"/>
              </a:spcBef>
            </a:pPr>
            <a:r>
              <a:rPr lang="en-GB" altLang="en-US" sz="4000" dirty="0">
                <a:latin typeface="Corbel" panose="020B0503020204020204" pitchFamily="34" charset="0"/>
              </a:rPr>
              <a:t>What is it?</a:t>
            </a:r>
          </a:p>
          <a:p>
            <a:pPr eaLnBrk="1" hangingPunct="1">
              <a:spcBef>
                <a:spcPct val="0"/>
              </a:spcBef>
            </a:pPr>
            <a:endParaRPr lang="en-GB" altLang="en-US" sz="4000" dirty="0">
              <a:latin typeface="Corbel" panose="020B0503020204020204" pitchFamily="34" charset="0"/>
            </a:endParaRPr>
          </a:p>
          <a:p>
            <a:pPr eaLnBrk="1" hangingPunct="1">
              <a:spcBef>
                <a:spcPct val="0"/>
              </a:spcBef>
            </a:pPr>
            <a:r>
              <a:rPr lang="en-GB" altLang="en-US" sz="4000" dirty="0">
                <a:latin typeface="Corbel" panose="020B0503020204020204" pitchFamily="34" charset="0"/>
              </a:rPr>
              <a:t>How does it relate to </a:t>
            </a:r>
            <a:r>
              <a:rPr lang="en-GB" altLang="en-US" sz="4000" i="1" dirty="0">
                <a:latin typeface="Corbel" panose="020B0503020204020204" pitchFamily="34" charset="0"/>
              </a:rPr>
              <a:t>SWOT</a:t>
            </a:r>
            <a:r>
              <a:rPr lang="en-GB" altLang="en-US" sz="4000" dirty="0">
                <a:latin typeface="Corbel" panose="020B0503020204020204" pitchFamily="34" charset="0"/>
              </a:rPr>
              <a:t> analysis?</a:t>
            </a:r>
          </a:p>
        </p:txBody>
      </p:sp>
      <p:pic>
        <p:nvPicPr>
          <p:cNvPr id="10" name="Picture 9">
            <a:extLst>
              <a:ext uri="{FF2B5EF4-FFF2-40B4-BE49-F238E27FC236}">
                <a16:creationId xmlns:a16="http://schemas.microsoft.com/office/drawing/2014/main" id="{24FC94A0-7534-487C-8783-B4541898153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710613" y="0"/>
            <a:ext cx="3481387" cy="2316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 name="Picture 11">
            <a:extLst>
              <a:ext uri="{FF2B5EF4-FFF2-40B4-BE49-F238E27FC236}">
                <a16:creationId xmlns:a16="http://schemas.microsoft.com/office/drawing/2014/main" id="{E3CBC3C1-78E0-48B1-8CF1-1FF390059DD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707438" y="3858627"/>
            <a:ext cx="3484562" cy="18875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50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500"/>
                                        <p:tgtEl>
                                          <p:spTgt spid="5">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500"/>
                                  </p:stCondLst>
                                  <p:childTnLst>
                                    <p:set>
                                      <p:cBhvr>
                                        <p:cTn id="11" dur="1" fill="hold">
                                          <p:stCondLst>
                                            <p:cond delay="0"/>
                                          </p:stCondLst>
                                        </p:cTn>
                                        <p:tgtEl>
                                          <p:spTgt spid="5">
                                            <p:txEl>
                                              <p:pRg st="2" end="2"/>
                                            </p:txEl>
                                          </p:spTgt>
                                        </p:tgtEl>
                                        <p:attrNameLst>
                                          <p:attrName>style.visibility</p:attrName>
                                        </p:attrNameLst>
                                      </p:cBhvr>
                                      <p:to>
                                        <p:strVal val="visible"/>
                                      </p:to>
                                    </p:set>
                                    <p:animEffect transition="in" filter="fade">
                                      <p:cBhvr>
                                        <p:cTn id="12" dur="500"/>
                                        <p:tgtEl>
                                          <p:spTgt spid="5">
                                            <p:txEl>
                                              <p:pRg st="2" end="2"/>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nodeType="clickEffect">
                                  <p:stCondLst>
                                    <p:cond delay="500"/>
                                  </p:stCondLst>
                                  <p:childTnLst>
                                    <p:set>
                                      <p:cBhvr>
                                        <p:cTn id="16" dur="1" fill="hold">
                                          <p:stCondLst>
                                            <p:cond delay="0"/>
                                          </p:stCondLst>
                                        </p:cTn>
                                        <p:tgtEl>
                                          <p:spTgt spid="5">
                                            <p:txEl>
                                              <p:pRg st="4" end="4"/>
                                            </p:txEl>
                                          </p:spTgt>
                                        </p:tgtEl>
                                        <p:attrNameLst>
                                          <p:attrName>style.visibility</p:attrName>
                                        </p:attrNameLst>
                                      </p:cBhvr>
                                      <p:to>
                                        <p:strVal val="visible"/>
                                      </p:to>
                                    </p:set>
                                    <p:animEffect transition="in" filter="fade">
                                      <p:cBhvr>
                                        <p:cTn id="17" dur="500"/>
                                        <p:tgtEl>
                                          <p:spTgt spid="5">
                                            <p:txEl>
                                              <p:pRg st="4" end="4"/>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22" presetClass="entr" presetSubtype="4" fill="hold" nodeType="clickEffect">
                                  <p:stCondLst>
                                    <p:cond delay="750"/>
                                  </p:stCondLst>
                                  <p:childTnLst>
                                    <p:set>
                                      <p:cBhvr>
                                        <p:cTn id="21" dur="1" fill="hold">
                                          <p:stCondLst>
                                            <p:cond delay="0"/>
                                          </p:stCondLst>
                                        </p:cTn>
                                        <p:tgtEl>
                                          <p:spTgt spid="10"/>
                                        </p:tgtEl>
                                        <p:attrNameLst>
                                          <p:attrName>style.visibility</p:attrName>
                                        </p:attrNameLst>
                                      </p:cBhvr>
                                      <p:to>
                                        <p:strVal val="visible"/>
                                      </p:to>
                                    </p:set>
                                    <p:animEffect transition="in" filter="wipe(down)">
                                      <p:cBhvr>
                                        <p:cTn id="22" dur="1250"/>
                                        <p:tgtEl>
                                          <p:spTgt spid="10"/>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10" presetClass="entr" presetSubtype="0" fill="hold" nodeType="clickEffect">
                                  <p:stCondLst>
                                    <p:cond delay="500"/>
                                  </p:stCondLst>
                                  <p:childTnLst>
                                    <p:set>
                                      <p:cBhvr>
                                        <p:cTn id="26" dur="1" fill="hold">
                                          <p:stCondLst>
                                            <p:cond delay="0"/>
                                          </p:stCondLst>
                                        </p:cTn>
                                        <p:tgtEl>
                                          <p:spTgt spid="12"/>
                                        </p:tgtEl>
                                        <p:attrNameLst>
                                          <p:attrName>style.visibility</p:attrName>
                                        </p:attrNameLst>
                                      </p:cBhvr>
                                      <p:to>
                                        <p:strVal val="visible"/>
                                      </p:to>
                                    </p:set>
                                    <p:animEffect transition="in" filter="fade">
                                      <p:cBhvr>
                                        <p:cTn id="27" dur="125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D8342C-3956-455E-86ED-C21B48E1BD9D}"/>
              </a:ext>
            </a:extLst>
          </p:cNvPr>
          <p:cNvSpPr>
            <a:spLocks noGrp="1"/>
          </p:cNvSpPr>
          <p:nvPr>
            <p:ph type="title"/>
          </p:nvPr>
        </p:nvSpPr>
        <p:spPr>
          <a:xfrm>
            <a:off x="1981200" y="0"/>
            <a:ext cx="8229600" cy="726523"/>
          </a:xfrm>
        </p:spPr>
        <p:txBody>
          <a:bodyPr rtlCol="0">
            <a:normAutofit/>
          </a:bodyPr>
          <a:lstStyle/>
          <a:p>
            <a:pPr algn="ctr">
              <a:defRPr/>
            </a:pPr>
            <a:r>
              <a:rPr lang="en-GB" dirty="0">
                <a:solidFill>
                  <a:schemeClr val="accent1">
                    <a:satMod val="150000"/>
                  </a:schemeClr>
                </a:solidFill>
              </a:rPr>
              <a:t>PESTEL &amp; the Organisation</a:t>
            </a:r>
          </a:p>
        </p:txBody>
      </p:sp>
      <p:pic>
        <p:nvPicPr>
          <p:cNvPr id="28675" name="Picture 2" descr="http://www.tribalcafe.co.uk/wp-content/uploads/2010/11/PESTEL21.jpg">
            <a:extLst>
              <a:ext uri="{FF2B5EF4-FFF2-40B4-BE49-F238E27FC236}">
                <a16:creationId xmlns:a16="http://schemas.microsoft.com/office/drawing/2014/main" id="{D5FCB3B3-DAE1-4092-80BF-07D8DBD083B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345831" y="726523"/>
            <a:ext cx="5394943" cy="49205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D0E271-C7F5-4A1C-8A0C-E6810C569E87}"/>
              </a:ext>
            </a:extLst>
          </p:cNvPr>
          <p:cNvSpPr>
            <a:spLocks noGrp="1"/>
          </p:cNvSpPr>
          <p:nvPr>
            <p:ph type="title"/>
          </p:nvPr>
        </p:nvSpPr>
        <p:spPr>
          <a:xfrm>
            <a:off x="1981201" y="227635"/>
            <a:ext cx="8229600" cy="750266"/>
          </a:xfrm>
        </p:spPr>
        <p:txBody>
          <a:bodyPr rtlCol="0">
            <a:normAutofit/>
          </a:bodyPr>
          <a:lstStyle/>
          <a:p>
            <a:pPr>
              <a:defRPr/>
            </a:pPr>
            <a:r>
              <a:rPr lang="en-GB" dirty="0">
                <a:solidFill>
                  <a:schemeClr val="accent1">
                    <a:satMod val="150000"/>
                  </a:schemeClr>
                </a:solidFill>
              </a:rPr>
              <a:t>Dimensions of factors to consider</a:t>
            </a:r>
          </a:p>
        </p:txBody>
      </p:sp>
      <p:graphicFrame>
        <p:nvGraphicFramePr>
          <p:cNvPr id="3" name="Table 2">
            <a:extLst>
              <a:ext uri="{FF2B5EF4-FFF2-40B4-BE49-F238E27FC236}">
                <a16:creationId xmlns:a16="http://schemas.microsoft.com/office/drawing/2014/main" id="{F0392F39-E95C-4411-B54E-A868840D10D0}"/>
              </a:ext>
            </a:extLst>
          </p:cNvPr>
          <p:cNvGraphicFramePr>
            <a:graphicFrameLocks noGrp="1"/>
          </p:cNvGraphicFramePr>
          <p:nvPr/>
        </p:nvGraphicFramePr>
        <p:xfrm>
          <a:off x="1126434" y="834887"/>
          <a:ext cx="10031894" cy="4876800"/>
        </p:xfrm>
        <a:graphic>
          <a:graphicData uri="http://schemas.openxmlformats.org/drawingml/2006/table">
            <a:tbl>
              <a:tblPr firstRow="1" firstCol="1" bandRow="1">
                <a:tableStyleId>{5C22544A-7EE6-4342-B048-85BDC9FD1C3A}</a:tableStyleId>
              </a:tblPr>
              <a:tblGrid>
                <a:gridCol w="1982091">
                  <a:extLst>
                    <a:ext uri="{9D8B030D-6E8A-4147-A177-3AD203B41FA5}">
                      <a16:colId xmlns:a16="http://schemas.microsoft.com/office/drawing/2014/main" val="20000"/>
                    </a:ext>
                  </a:extLst>
                </a:gridCol>
                <a:gridCol w="3033213">
                  <a:extLst>
                    <a:ext uri="{9D8B030D-6E8A-4147-A177-3AD203B41FA5}">
                      <a16:colId xmlns:a16="http://schemas.microsoft.com/office/drawing/2014/main" val="20001"/>
                    </a:ext>
                  </a:extLst>
                </a:gridCol>
                <a:gridCol w="2508295">
                  <a:extLst>
                    <a:ext uri="{9D8B030D-6E8A-4147-A177-3AD203B41FA5}">
                      <a16:colId xmlns:a16="http://schemas.microsoft.com/office/drawing/2014/main" val="20002"/>
                    </a:ext>
                  </a:extLst>
                </a:gridCol>
                <a:gridCol w="2508295">
                  <a:extLst>
                    <a:ext uri="{9D8B030D-6E8A-4147-A177-3AD203B41FA5}">
                      <a16:colId xmlns:a16="http://schemas.microsoft.com/office/drawing/2014/main" val="20003"/>
                    </a:ext>
                  </a:extLst>
                </a:gridCol>
              </a:tblGrid>
              <a:tr h="498503">
                <a:tc>
                  <a:txBody>
                    <a:bodyPr/>
                    <a:lstStyle/>
                    <a:p>
                      <a:pPr>
                        <a:lnSpc>
                          <a:spcPct val="115000"/>
                        </a:lnSpc>
                        <a:spcAft>
                          <a:spcPts val="1000"/>
                        </a:spcAft>
                      </a:pPr>
                      <a:r>
                        <a:rPr lang="en-GB" sz="900" dirty="0">
                          <a:effectLst/>
                        </a:rPr>
                        <a:t> </a:t>
                      </a:r>
                      <a:endParaRPr lang="en-GB" sz="900" dirty="0">
                        <a:effectLst/>
                        <a:latin typeface="Calibri"/>
                        <a:ea typeface="Calibri"/>
                        <a:cs typeface="Times New Roman"/>
                      </a:endParaRPr>
                    </a:p>
                  </a:txBody>
                  <a:tcPr marL="56928" marR="56928" marT="0" marB="0"/>
                </a:tc>
                <a:tc>
                  <a:txBody>
                    <a:bodyPr/>
                    <a:lstStyle/>
                    <a:p>
                      <a:pPr algn="ctr">
                        <a:lnSpc>
                          <a:spcPct val="115000"/>
                        </a:lnSpc>
                        <a:spcAft>
                          <a:spcPts val="1000"/>
                        </a:spcAft>
                      </a:pPr>
                      <a:r>
                        <a:rPr lang="en-GB" sz="1200" dirty="0">
                          <a:effectLst/>
                        </a:rPr>
                        <a:t>LOCAL</a:t>
                      </a:r>
                      <a:endParaRPr lang="en-GB" sz="1200" dirty="0">
                        <a:effectLst/>
                        <a:latin typeface="Calibri"/>
                        <a:ea typeface="Calibri"/>
                        <a:cs typeface="Times New Roman"/>
                      </a:endParaRPr>
                    </a:p>
                  </a:txBody>
                  <a:tcPr marL="56928" marR="56928" marT="0" marB="0"/>
                </a:tc>
                <a:tc>
                  <a:txBody>
                    <a:bodyPr/>
                    <a:lstStyle/>
                    <a:p>
                      <a:pPr algn="ctr">
                        <a:lnSpc>
                          <a:spcPct val="115000"/>
                        </a:lnSpc>
                        <a:spcAft>
                          <a:spcPts val="1000"/>
                        </a:spcAft>
                      </a:pPr>
                      <a:r>
                        <a:rPr lang="en-GB" sz="1200" dirty="0">
                          <a:effectLst/>
                        </a:rPr>
                        <a:t>NATIONAL</a:t>
                      </a:r>
                      <a:endParaRPr lang="en-GB" sz="1200" dirty="0">
                        <a:effectLst/>
                        <a:latin typeface="Calibri"/>
                        <a:ea typeface="Calibri"/>
                        <a:cs typeface="Times New Roman"/>
                      </a:endParaRPr>
                    </a:p>
                  </a:txBody>
                  <a:tcPr marL="56928" marR="56928" marT="0" marB="0"/>
                </a:tc>
                <a:tc>
                  <a:txBody>
                    <a:bodyPr/>
                    <a:lstStyle/>
                    <a:p>
                      <a:pPr algn="ctr">
                        <a:lnSpc>
                          <a:spcPct val="115000"/>
                        </a:lnSpc>
                        <a:spcAft>
                          <a:spcPts val="1000"/>
                        </a:spcAft>
                      </a:pPr>
                      <a:r>
                        <a:rPr lang="en-GB" sz="1200" dirty="0">
                          <a:effectLst/>
                        </a:rPr>
                        <a:t>GLOBAL</a:t>
                      </a:r>
                      <a:endParaRPr lang="en-GB" sz="1200" dirty="0">
                        <a:effectLst/>
                        <a:latin typeface="Calibri"/>
                        <a:ea typeface="Calibri"/>
                        <a:cs typeface="Times New Roman"/>
                      </a:endParaRPr>
                    </a:p>
                  </a:txBody>
                  <a:tcPr marL="56928" marR="56928" marT="0" marB="0"/>
                </a:tc>
                <a:extLst>
                  <a:ext uri="{0D108BD9-81ED-4DB2-BD59-A6C34878D82A}">
                    <a16:rowId xmlns:a16="http://schemas.microsoft.com/office/drawing/2014/main" val="10000"/>
                  </a:ext>
                </a:extLst>
              </a:tr>
              <a:tr h="861050">
                <a:tc>
                  <a:txBody>
                    <a:bodyPr/>
                    <a:lstStyle/>
                    <a:p>
                      <a:pPr>
                        <a:lnSpc>
                          <a:spcPct val="115000"/>
                        </a:lnSpc>
                        <a:spcAft>
                          <a:spcPts val="0"/>
                        </a:spcAft>
                      </a:pPr>
                      <a:r>
                        <a:rPr lang="en-GB" sz="1400">
                          <a:effectLst/>
                        </a:rPr>
                        <a:t>POLITICAL</a:t>
                      </a:r>
                      <a:endParaRPr lang="en-GB" sz="1400">
                        <a:effectLst/>
                        <a:latin typeface="Calibri"/>
                        <a:ea typeface="Calibri"/>
                        <a:cs typeface="Times New Roman"/>
                      </a:endParaRPr>
                    </a:p>
                  </a:txBody>
                  <a:tcPr marL="56928" marR="56928" marT="0" marB="0"/>
                </a:tc>
                <a:tc>
                  <a:txBody>
                    <a:bodyPr/>
                    <a:lstStyle/>
                    <a:p>
                      <a:pPr>
                        <a:lnSpc>
                          <a:spcPct val="115000"/>
                        </a:lnSpc>
                        <a:spcAft>
                          <a:spcPts val="0"/>
                        </a:spcAft>
                      </a:pPr>
                      <a:r>
                        <a:rPr lang="en-GB" sz="1200">
                          <a:effectLst/>
                        </a:rPr>
                        <a:t>Provision of services by local council</a:t>
                      </a:r>
                      <a:endParaRPr lang="en-GB" sz="1200">
                        <a:effectLst/>
                        <a:latin typeface="Calibri"/>
                        <a:ea typeface="Calibri"/>
                        <a:cs typeface="Times New Roman"/>
                      </a:endParaRPr>
                    </a:p>
                  </a:txBody>
                  <a:tcPr marL="56928" marR="56928" marT="0" marB="0"/>
                </a:tc>
                <a:tc>
                  <a:txBody>
                    <a:bodyPr/>
                    <a:lstStyle/>
                    <a:p>
                      <a:pPr>
                        <a:lnSpc>
                          <a:spcPct val="115000"/>
                        </a:lnSpc>
                        <a:spcAft>
                          <a:spcPts val="0"/>
                        </a:spcAft>
                      </a:pPr>
                      <a:r>
                        <a:rPr lang="en-GB" sz="1200">
                          <a:effectLst/>
                        </a:rPr>
                        <a:t>UK government policy on subsidies</a:t>
                      </a:r>
                      <a:endParaRPr lang="en-GB" sz="1200">
                        <a:effectLst/>
                        <a:latin typeface="Calibri"/>
                        <a:ea typeface="Calibri"/>
                        <a:cs typeface="Times New Roman"/>
                      </a:endParaRPr>
                    </a:p>
                  </a:txBody>
                  <a:tcPr marL="56928" marR="56928" marT="0" marB="0"/>
                </a:tc>
                <a:tc>
                  <a:txBody>
                    <a:bodyPr/>
                    <a:lstStyle/>
                    <a:p>
                      <a:pPr>
                        <a:lnSpc>
                          <a:spcPct val="115000"/>
                        </a:lnSpc>
                        <a:spcAft>
                          <a:spcPts val="0"/>
                        </a:spcAft>
                      </a:pPr>
                      <a:r>
                        <a:rPr lang="en-GB" sz="1200">
                          <a:effectLst/>
                        </a:rPr>
                        <a:t>World trade agreements e.g. further expansion of the EU</a:t>
                      </a:r>
                      <a:endParaRPr lang="en-GB" sz="1200">
                        <a:effectLst/>
                        <a:latin typeface="Calibri"/>
                        <a:ea typeface="Calibri"/>
                        <a:cs typeface="Times New Roman"/>
                      </a:endParaRPr>
                    </a:p>
                  </a:txBody>
                  <a:tcPr marL="56928" marR="56928" marT="0" marB="0"/>
                </a:tc>
                <a:extLst>
                  <a:ext uri="{0D108BD9-81ED-4DB2-BD59-A6C34878D82A}">
                    <a16:rowId xmlns:a16="http://schemas.microsoft.com/office/drawing/2014/main" val="10001"/>
                  </a:ext>
                </a:extLst>
              </a:tr>
              <a:tr h="430529">
                <a:tc>
                  <a:txBody>
                    <a:bodyPr/>
                    <a:lstStyle/>
                    <a:p>
                      <a:pPr>
                        <a:lnSpc>
                          <a:spcPct val="115000"/>
                        </a:lnSpc>
                        <a:spcAft>
                          <a:spcPts val="0"/>
                        </a:spcAft>
                      </a:pPr>
                      <a:r>
                        <a:rPr lang="en-GB" sz="1400">
                          <a:effectLst/>
                        </a:rPr>
                        <a:t>ECONOMIC</a:t>
                      </a:r>
                      <a:endParaRPr lang="en-GB" sz="1400">
                        <a:effectLst/>
                        <a:latin typeface="Calibri"/>
                        <a:ea typeface="Calibri"/>
                        <a:cs typeface="Times New Roman"/>
                      </a:endParaRPr>
                    </a:p>
                  </a:txBody>
                  <a:tcPr marL="56928" marR="56928" marT="0" marB="0"/>
                </a:tc>
                <a:tc>
                  <a:txBody>
                    <a:bodyPr/>
                    <a:lstStyle/>
                    <a:p>
                      <a:pPr>
                        <a:lnSpc>
                          <a:spcPct val="115000"/>
                        </a:lnSpc>
                        <a:spcAft>
                          <a:spcPts val="0"/>
                        </a:spcAft>
                      </a:pPr>
                      <a:r>
                        <a:rPr lang="en-GB" sz="1200">
                          <a:effectLst/>
                        </a:rPr>
                        <a:t>Local income</a:t>
                      </a:r>
                      <a:endParaRPr lang="en-GB" sz="1200">
                        <a:effectLst/>
                        <a:latin typeface="Calibri"/>
                        <a:ea typeface="Calibri"/>
                        <a:cs typeface="Times New Roman"/>
                      </a:endParaRPr>
                    </a:p>
                  </a:txBody>
                  <a:tcPr marL="56928" marR="56928" marT="0" marB="0"/>
                </a:tc>
                <a:tc>
                  <a:txBody>
                    <a:bodyPr/>
                    <a:lstStyle/>
                    <a:p>
                      <a:pPr>
                        <a:lnSpc>
                          <a:spcPct val="115000"/>
                        </a:lnSpc>
                        <a:spcAft>
                          <a:spcPts val="0"/>
                        </a:spcAft>
                      </a:pPr>
                      <a:r>
                        <a:rPr lang="en-GB" sz="1200">
                          <a:effectLst/>
                        </a:rPr>
                        <a:t>UK interest rates</a:t>
                      </a:r>
                      <a:endParaRPr lang="en-GB" sz="1200">
                        <a:effectLst/>
                        <a:latin typeface="Calibri"/>
                        <a:ea typeface="Calibri"/>
                        <a:cs typeface="Times New Roman"/>
                      </a:endParaRPr>
                    </a:p>
                  </a:txBody>
                  <a:tcPr marL="56928" marR="56928" marT="0" marB="0"/>
                </a:tc>
                <a:tc>
                  <a:txBody>
                    <a:bodyPr/>
                    <a:lstStyle/>
                    <a:p>
                      <a:pPr>
                        <a:lnSpc>
                          <a:spcPct val="115000"/>
                        </a:lnSpc>
                        <a:spcAft>
                          <a:spcPts val="0"/>
                        </a:spcAft>
                      </a:pPr>
                      <a:r>
                        <a:rPr lang="en-GB" sz="1200">
                          <a:effectLst/>
                        </a:rPr>
                        <a:t>Overseas economic growth</a:t>
                      </a:r>
                      <a:endParaRPr lang="en-GB" sz="1200">
                        <a:effectLst/>
                        <a:latin typeface="Calibri"/>
                        <a:ea typeface="Calibri"/>
                        <a:cs typeface="Times New Roman"/>
                      </a:endParaRPr>
                    </a:p>
                  </a:txBody>
                  <a:tcPr marL="56928" marR="56928" marT="0" marB="0"/>
                </a:tc>
                <a:extLst>
                  <a:ext uri="{0D108BD9-81ED-4DB2-BD59-A6C34878D82A}">
                    <a16:rowId xmlns:a16="http://schemas.microsoft.com/office/drawing/2014/main" val="10002"/>
                  </a:ext>
                </a:extLst>
              </a:tr>
              <a:tr h="861050">
                <a:tc>
                  <a:txBody>
                    <a:bodyPr/>
                    <a:lstStyle/>
                    <a:p>
                      <a:pPr>
                        <a:lnSpc>
                          <a:spcPct val="115000"/>
                        </a:lnSpc>
                        <a:spcAft>
                          <a:spcPts val="0"/>
                        </a:spcAft>
                      </a:pPr>
                      <a:r>
                        <a:rPr lang="en-GB" sz="1400">
                          <a:effectLst/>
                        </a:rPr>
                        <a:t>SOCIAL</a:t>
                      </a:r>
                      <a:endParaRPr lang="en-GB" sz="1400">
                        <a:effectLst/>
                        <a:latin typeface="Calibri"/>
                        <a:ea typeface="Calibri"/>
                        <a:cs typeface="Times New Roman"/>
                      </a:endParaRPr>
                    </a:p>
                  </a:txBody>
                  <a:tcPr marL="56928" marR="56928" marT="0" marB="0"/>
                </a:tc>
                <a:tc>
                  <a:txBody>
                    <a:bodyPr/>
                    <a:lstStyle/>
                    <a:p>
                      <a:pPr>
                        <a:lnSpc>
                          <a:spcPct val="115000"/>
                        </a:lnSpc>
                        <a:spcAft>
                          <a:spcPts val="0"/>
                        </a:spcAft>
                      </a:pPr>
                      <a:r>
                        <a:rPr lang="en-GB" sz="1200">
                          <a:effectLst/>
                        </a:rPr>
                        <a:t>Local population growth</a:t>
                      </a:r>
                      <a:endParaRPr lang="en-GB" sz="1200">
                        <a:effectLst/>
                        <a:latin typeface="Calibri"/>
                        <a:ea typeface="Calibri"/>
                        <a:cs typeface="Times New Roman"/>
                      </a:endParaRPr>
                    </a:p>
                  </a:txBody>
                  <a:tcPr marL="56928" marR="56928" marT="0" marB="0"/>
                </a:tc>
                <a:tc>
                  <a:txBody>
                    <a:bodyPr/>
                    <a:lstStyle/>
                    <a:p>
                      <a:pPr>
                        <a:lnSpc>
                          <a:spcPct val="115000"/>
                        </a:lnSpc>
                        <a:spcAft>
                          <a:spcPts val="0"/>
                        </a:spcAft>
                      </a:pPr>
                      <a:r>
                        <a:rPr lang="en-GB" sz="1200">
                          <a:effectLst/>
                        </a:rPr>
                        <a:t>Demographic change (e.g. ageing population)</a:t>
                      </a:r>
                      <a:endParaRPr lang="en-GB" sz="1200">
                        <a:effectLst/>
                        <a:latin typeface="Calibri"/>
                        <a:ea typeface="Calibri"/>
                        <a:cs typeface="Times New Roman"/>
                      </a:endParaRPr>
                    </a:p>
                  </a:txBody>
                  <a:tcPr marL="56928" marR="56928" marT="0" marB="0"/>
                </a:tc>
                <a:tc>
                  <a:txBody>
                    <a:bodyPr/>
                    <a:lstStyle/>
                    <a:p>
                      <a:pPr>
                        <a:lnSpc>
                          <a:spcPct val="115000"/>
                        </a:lnSpc>
                        <a:spcAft>
                          <a:spcPts val="0"/>
                        </a:spcAft>
                      </a:pPr>
                      <a:r>
                        <a:rPr lang="en-GB" sz="1200">
                          <a:effectLst/>
                        </a:rPr>
                        <a:t>Migration flows</a:t>
                      </a:r>
                      <a:endParaRPr lang="en-GB" sz="1200">
                        <a:effectLst/>
                        <a:latin typeface="Calibri"/>
                        <a:ea typeface="Calibri"/>
                        <a:cs typeface="Times New Roman"/>
                      </a:endParaRPr>
                    </a:p>
                  </a:txBody>
                  <a:tcPr marL="56928" marR="56928" marT="0" marB="0"/>
                </a:tc>
                <a:extLst>
                  <a:ext uri="{0D108BD9-81ED-4DB2-BD59-A6C34878D82A}">
                    <a16:rowId xmlns:a16="http://schemas.microsoft.com/office/drawing/2014/main" val="10003"/>
                  </a:ext>
                </a:extLst>
              </a:tr>
              <a:tr h="861050">
                <a:tc>
                  <a:txBody>
                    <a:bodyPr/>
                    <a:lstStyle/>
                    <a:p>
                      <a:pPr>
                        <a:lnSpc>
                          <a:spcPct val="115000"/>
                        </a:lnSpc>
                        <a:spcAft>
                          <a:spcPts val="0"/>
                        </a:spcAft>
                      </a:pPr>
                      <a:r>
                        <a:rPr lang="en-GB" sz="1400">
                          <a:effectLst/>
                        </a:rPr>
                        <a:t>TECHNOLOGICAL</a:t>
                      </a:r>
                      <a:endParaRPr lang="en-GB" sz="1400">
                        <a:effectLst/>
                        <a:latin typeface="Calibri"/>
                        <a:ea typeface="Calibri"/>
                        <a:cs typeface="Times New Roman"/>
                      </a:endParaRPr>
                    </a:p>
                  </a:txBody>
                  <a:tcPr marL="56928" marR="56928" marT="0" marB="0"/>
                </a:tc>
                <a:tc>
                  <a:txBody>
                    <a:bodyPr/>
                    <a:lstStyle/>
                    <a:p>
                      <a:pPr>
                        <a:lnSpc>
                          <a:spcPct val="115000"/>
                        </a:lnSpc>
                        <a:spcAft>
                          <a:spcPts val="0"/>
                        </a:spcAft>
                      </a:pPr>
                      <a:r>
                        <a:rPr lang="en-GB" sz="1200">
                          <a:effectLst/>
                        </a:rPr>
                        <a:t>Improvements in local technologies e.g. availability of Digital TV</a:t>
                      </a:r>
                      <a:endParaRPr lang="en-GB" sz="1200">
                        <a:effectLst/>
                        <a:latin typeface="Calibri"/>
                        <a:ea typeface="Calibri"/>
                        <a:cs typeface="Times New Roman"/>
                      </a:endParaRPr>
                    </a:p>
                  </a:txBody>
                  <a:tcPr marL="56928" marR="56928" marT="0" marB="0"/>
                </a:tc>
                <a:tc>
                  <a:txBody>
                    <a:bodyPr/>
                    <a:lstStyle/>
                    <a:p>
                      <a:pPr>
                        <a:lnSpc>
                          <a:spcPct val="115000"/>
                        </a:lnSpc>
                        <a:spcAft>
                          <a:spcPts val="0"/>
                        </a:spcAft>
                      </a:pPr>
                      <a:r>
                        <a:rPr lang="en-GB" sz="1200">
                          <a:effectLst/>
                        </a:rPr>
                        <a:t>UK wide technology e.g. UK online services</a:t>
                      </a:r>
                      <a:endParaRPr lang="en-GB" sz="1200">
                        <a:effectLst/>
                        <a:latin typeface="Calibri"/>
                        <a:ea typeface="Calibri"/>
                        <a:cs typeface="Times New Roman"/>
                      </a:endParaRPr>
                    </a:p>
                  </a:txBody>
                  <a:tcPr marL="56928" marR="56928" marT="0" marB="0"/>
                </a:tc>
                <a:tc>
                  <a:txBody>
                    <a:bodyPr/>
                    <a:lstStyle/>
                    <a:p>
                      <a:pPr>
                        <a:lnSpc>
                          <a:spcPct val="115000"/>
                        </a:lnSpc>
                        <a:spcAft>
                          <a:spcPts val="0"/>
                        </a:spcAft>
                      </a:pPr>
                      <a:r>
                        <a:rPr lang="en-GB" sz="1200">
                          <a:effectLst/>
                        </a:rPr>
                        <a:t>International technological breakthroughs e.g. internet</a:t>
                      </a:r>
                      <a:endParaRPr lang="en-GB" sz="1200">
                        <a:effectLst/>
                        <a:latin typeface="Calibri"/>
                        <a:ea typeface="Calibri"/>
                        <a:cs typeface="Times New Roman"/>
                      </a:endParaRPr>
                    </a:p>
                  </a:txBody>
                  <a:tcPr marL="56928" marR="56928" marT="0" marB="0"/>
                </a:tc>
                <a:extLst>
                  <a:ext uri="{0D108BD9-81ED-4DB2-BD59-A6C34878D82A}">
                    <a16:rowId xmlns:a16="http://schemas.microsoft.com/office/drawing/2014/main" val="10004"/>
                  </a:ext>
                </a:extLst>
              </a:tr>
              <a:tr h="430529">
                <a:tc>
                  <a:txBody>
                    <a:bodyPr/>
                    <a:lstStyle/>
                    <a:p>
                      <a:pPr>
                        <a:lnSpc>
                          <a:spcPct val="115000"/>
                        </a:lnSpc>
                        <a:spcAft>
                          <a:spcPts val="0"/>
                        </a:spcAft>
                      </a:pPr>
                      <a:r>
                        <a:rPr lang="en-GB" sz="1400">
                          <a:effectLst/>
                        </a:rPr>
                        <a:t>ENVIRONMENTAL</a:t>
                      </a:r>
                      <a:endParaRPr lang="en-GB" sz="1400">
                        <a:effectLst/>
                        <a:latin typeface="Calibri"/>
                        <a:ea typeface="Calibri"/>
                        <a:cs typeface="Times New Roman"/>
                      </a:endParaRPr>
                    </a:p>
                  </a:txBody>
                  <a:tcPr marL="56928" marR="56928" marT="0" marB="0"/>
                </a:tc>
                <a:tc>
                  <a:txBody>
                    <a:bodyPr/>
                    <a:lstStyle/>
                    <a:p>
                      <a:pPr>
                        <a:lnSpc>
                          <a:spcPct val="115000"/>
                        </a:lnSpc>
                        <a:spcAft>
                          <a:spcPts val="0"/>
                        </a:spcAft>
                      </a:pPr>
                      <a:r>
                        <a:rPr lang="en-GB" sz="1200">
                          <a:effectLst/>
                        </a:rPr>
                        <a:t>Local waste issues</a:t>
                      </a:r>
                      <a:endParaRPr lang="en-GB" sz="1200">
                        <a:effectLst/>
                        <a:latin typeface="Calibri"/>
                        <a:ea typeface="Calibri"/>
                        <a:cs typeface="Times New Roman"/>
                      </a:endParaRPr>
                    </a:p>
                  </a:txBody>
                  <a:tcPr marL="56928" marR="56928" marT="0" marB="0"/>
                </a:tc>
                <a:tc>
                  <a:txBody>
                    <a:bodyPr/>
                    <a:lstStyle/>
                    <a:p>
                      <a:pPr>
                        <a:lnSpc>
                          <a:spcPct val="115000"/>
                        </a:lnSpc>
                        <a:spcAft>
                          <a:spcPts val="0"/>
                        </a:spcAft>
                      </a:pPr>
                      <a:r>
                        <a:rPr lang="en-GB" sz="1200">
                          <a:effectLst/>
                        </a:rPr>
                        <a:t>UK weather</a:t>
                      </a:r>
                      <a:endParaRPr lang="en-GB" sz="1200">
                        <a:effectLst/>
                        <a:latin typeface="Calibri"/>
                        <a:ea typeface="Calibri"/>
                        <a:cs typeface="Times New Roman"/>
                      </a:endParaRPr>
                    </a:p>
                  </a:txBody>
                  <a:tcPr marL="56928" marR="56928" marT="0" marB="0"/>
                </a:tc>
                <a:tc>
                  <a:txBody>
                    <a:bodyPr/>
                    <a:lstStyle/>
                    <a:p>
                      <a:pPr>
                        <a:lnSpc>
                          <a:spcPct val="115000"/>
                        </a:lnSpc>
                        <a:spcAft>
                          <a:spcPts val="0"/>
                        </a:spcAft>
                      </a:pPr>
                      <a:r>
                        <a:rPr lang="en-GB" sz="1200">
                          <a:effectLst/>
                        </a:rPr>
                        <a:t>Global climate change</a:t>
                      </a:r>
                      <a:endParaRPr lang="en-GB" sz="1200">
                        <a:effectLst/>
                        <a:latin typeface="Calibri"/>
                        <a:ea typeface="Calibri"/>
                        <a:cs typeface="Times New Roman"/>
                      </a:endParaRPr>
                    </a:p>
                  </a:txBody>
                  <a:tcPr marL="56928" marR="56928" marT="0" marB="0"/>
                </a:tc>
                <a:extLst>
                  <a:ext uri="{0D108BD9-81ED-4DB2-BD59-A6C34878D82A}">
                    <a16:rowId xmlns:a16="http://schemas.microsoft.com/office/drawing/2014/main" val="10005"/>
                  </a:ext>
                </a:extLst>
              </a:tr>
              <a:tr h="934089">
                <a:tc>
                  <a:txBody>
                    <a:bodyPr/>
                    <a:lstStyle/>
                    <a:p>
                      <a:pPr>
                        <a:lnSpc>
                          <a:spcPct val="115000"/>
                        </a:lnSpc>
                        <a:spcAft>
                          <a:spcPts val="0"/>
                        </a:spcAft>
                      </a:pPr>
                      <a:r>
                        <a:rPr lang="en-GB" sz="1400" dirty="0">
                          <a:effectLst/>
                        </a:rPr>
                        <a:t>LEGAL</a:t>
                      </a:r>
                      <a:endParaRPr lang="en-GB" sz="1400" dirty="0">
                        <a:effectLst/>
                        <a:latin typeface="Calibri"/>
                        <a:ea typeface="Calibri"/>
                        <a:cs typeface="Times New Roman"/>
                      </a:endParaRPr>
                    </a:p>
                  </a:txBody>
                  <a:tcPr marL="56928" marR="56928" marT="0" marB="0"/>
                </a:tc>
                <a:tc>
                  <a:txBody>
                    <a:bodyPr/>
                    <a:lstStyle/>
                    <a:p>
                      <a:pPr>
                        <a:lnSpc>
                          <a:spcPct val="115000"/>
                        </a:lnSpc>
                        <a:spcAft>
                          <a:spcPts val="0"/>
                        </a:spcAft>
                      </a:pPr>
                      <a:r>
                        <a:rPr lang="en-GB" sz="1200" dirty="0">
                          <a:effectLst/>
                        </a:rPr>
                        <a:t>Local licences/planning permission </a:t>
                      </a:r>
                      <a:endParaRPr lang="en-GB" sz="1200" dirty="0">
                        <a:effectLst/>
                        <a:latin typeface="Calibri"/>
                        <a:ea typeface="Calibri"/>
                        <a:cs typeface="Times New Roman"/>
                      </a:endParaRPr>
                    </a:p>
                  </a:txBody>
                  <a:tcPr marL="56928" marR="56928" marT="0" marB="0"/>
                </a:tc>
                <a:tc>
                  <a:txBody>
                    <a:bodyPr/>
                    <a:lstStyle/>
                    <a:p>
                      <a:pPr>
                        <a:lnSpc>
                          <a:spcPct val="115000"/>
                        </a:lnSpc>
                        <a:spcAft>
                          <a:spcPts val="0"/>
                        </a:spcAft>
                      </a:pPr>
                      <a:r>
                        <a:rPr lang="en-GB" sz="1200">
                          <a:effectLst/>
                        </a:rPr>
                        <a:t>UK law</a:t>
                      </a:r>
                      <a:endParaRPr lang="en-GB" sz="1200">
                        <a:effectLst/>
                        <a:latin typeface="Calibri"/>
                        <a:ea typeface="Calibri"/>
                        <a:cs typeface="Times New Roman"/>
                      </a:endParaRPr>
                    </a:p>
                  </a:txBody>
                  <a:tcPr marL="56928" marR="56928" marT="0" marB="0"/>
                </a:tc>
                <a:tc>
                  <a:txBody>
                    <a:bodyPr/>
                    <a:lstStyle/>
                    <a:p>
                      <a:pPr>
                        <a:lnSpc>
                          <a:spcPct val="115000"/>
                        </a:lnSpc>
                        <a:spcAft>
                          <a:spcPts val="0"/>
                        </a:spcAft>
                      </a:pPr>
                      <a:r>
                        <a:rPr lang="en-GB" sz="1200" dirty="0">
                          <a:effectLst/>
                        </a:rPr>
                        <a:t>International agreements on human rights or environmental policy</a:t>
                      </a:r>
                      <a:endParaRPr lang="en-GB" sz="1200" dirty="0">
                        <a:effectLst/>
                        <a:latin typeface="Calibri"/>
                        <a:ea typeface="Calibri"/>
                        <a:cs typeface="Times New Roman"/>
                      </a:endParaRPr>
                    </a:p>
                  </a:txBody>
                  <a:tcPr marL="56928" marR="56928" marT="0" marB="0"/>
                </a:tc>
                <a:extLst>
                  <a:ext uri="{0D108BD9-81ED-4DB2-BD59-A6C34878D82A}">
                    <a16:rowId xmlns:a16="http://schemas.microsoft.com/office/drawing/2014/main" val="10006"/>
                  </a:ext>
                </a:extLst>
              </a:tr>
            </a:tbl>
          </a:graphicData>
        </a:graphic>
      </p:graphicFrame>
      <p:sp>
        <p:nvSpPr>
          <p:cNvPr id="29741" name="Rectangle 1">
            <a:extLst>
              <a:ext uri="{FF2B5EF4-FFF2-40B4-BE49-F238E27FC236}">
                <a16:creationId xmlns:a16="http://schemas.microsoft.com/office/drawing/2014/main" id="{9FDCDF71-7547-4D16-91AD-4F6AF63CAF9D}"/>
              </a:ext>
            </a:extLst>
          </p:cNvPr>
          <p:cNvSpPr>
            <a:spLocks noChangeArrowheads="1"/>
          </p:cNvSpPr>
          <p:nvPr/>
        </p:nvSpPr>
        <p:spPr bwMode="auto">
          <a:xfrm>
            <a:off x="1981201" y="3350697"/>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US" altLang="en-US" sz="1800">
              <a:latin typeface="Arial" panose="020B0604020202020204" pitchFamily="34" charset="0"/>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31D38EFC-BCCE-5288-5FC4-E441783C4889}"/>
              </a:ext>
            </a:extLst>
          </p:cNvPr>
          <p:cNvPicPr>
            <a:picLocks noChangeAspect="1"/>
          </p:cNvPicPr>
          <p:nvPr/>
        </p:nvPicPr>
        <p:blipFill>
          <a:blip r:embed="rId2"/>
          <a:stretch>
            <a:fillRect/>
          </a:stretch>
        </p:blipFill>
        <p:spPr>
          <a:xfrm>
            <a:off x="5772128" y="1581504"/>
            <a:ext cx="6144117" cy="3523601"/>
          </a:xfrm>
          <a:prstGeom prst="rect">
            <a:avLst/>
          </a:prstGeom>
        </p:spPr>
      </p:pic>
      <p:sp>
        <p:nvSpPr>
          <p:cNvPr id="2" name="Title 1">
            <a:extLst>
              <a:ext uri="{FF2B5EF4-FFF2-40B4-BE49-F238E27FC236}">
                <a16:creationId xmlns:a16="http://schemas.microsoft.com/office/drawing/2014/main" id="{66B31598-4E4C-A610-E33F-651FD7579743}"/>
              </a:ext>
            </a:extLst>
          </p:cNvPr>
          <p:cNvSpPr>
            <a:spLocks noGrp="1"/>
          </p:cNvSpPr>
          <p:nvPr>
            <p:ph type="title"/>
          </p:nvPr>
        </p:nvSpPr>
        <p:spPr>
          <a:xfrm>
            <a:off x="838200" y="174058"/>
            <a:ext cx="10515600" cy="794934"/>
          </a:xfrm>
        </p:spPr>
        <p:txBody>
          <a:bodyPr/>
          <a:lstStyle/>
          <a:p>
            <a:pPr algn="ctr"/>
            <a:r>
              <a:rPr lang="en-GB" dirty="0">
                <a:latin typeface="Arial" panose="020B0604020202020204" pitchFamily="34" charset="0"/>
                <a:cs typeface="Arial" panose="020B0604020202020204" pitchFamily="34" charset="0"/>
              </a:rPr>
              <a:t>Apply </a:t>
            </a:r>
            <a:r>
              <a:rPr lang="en-GB" i="1" dirty="0">
                <a:latin typeface="Arial" panose="020B0604020202020204" pitchFamily="34" charset="0"/>
                <a:cs typeface="Arial" panose="020B0604020202020204" pitchFamily="34" charset="0"/>
              </a:rPr>
              <a:t>PESTEL</a:t>
            </a:r>
          </a:p>
        </p:txBody>
      </p:sp>
      <p:sp>
        <p:nvSpPr>
          <p:cNvPr id="4" name="TextBox 3">
            <a:extLst>
              <a:ext uri="{FF2B5EF4-FFF2-40B4-BE49-F238E27FC236}">
                <a16:creationId xmlns:a16="http://schemas.microsoft.com/office/drawing/2014/main" id="{9B1F1AAB-6FEE-672E-E51E-4CC22160310D}"/>
              </a:ext>
            </a:extLst>
          </p:cNvPr>
          <p:cNvSpPr txBox="1"/>
          <p:nvPr/>
        </p:nvSpPr>
        <p:spPr>
          <a:xfrm>
            <a:off x="503218" y="968992"/>
            <a:ext cx="11138322" cy="3970318"/>
          </a:xfrm>
          <a:prstGeom prst="rect">
            <a:avLst/>
          </a:prstGeom>
          <a:noFill/>
        </p:spPr>
        <p:txBody>
          <a:bodyPr wrap="square" rtlCol="0">
            <a:spAutoFit/>
          </a:bodyPr>
          <a:lstStyle/>
          <a:p>
            <a:r>
              <a:rPr lang="en-GB" sz="2800" dirty="0">
                <a:solidFill>
                  <a:srgbClr val="0000CC"/>
                </a:solidFill>
              </a:rPr>
              <a:t>Think about your chosen organisation…now work through a basic PESTEL analysis: </a:t>
            </a:r>
          </a:p>
          <a:p>
            <a:endParaRPr lang="en-GB" sz="2800" dirty="0">
              <a:solidFill>
                <a:srgbClr val="0000CC"/>
              </a:solidFill>
            </a:endParaRPr>
          </a:p>
          <a:p>
            <a:pPr marL="457200" indent="-457200">
              <a:buFont typeface="Arial" panose="020B0604020202020204" pitchFamily="34" charset="0"/>
              <a:buChar char="•"/>
            </a:pPr>
            <a:r>
              <a:rPr lang="en-GB" sz="2800" dirty="0">
                <a:solidFill>
                  <a:srgbClr val="0000CC"/>
                </a:solidFill>
              </a:rPr>
              <a:t>Political</a:t>
            </a:r>
          </a:p>
          <a:p>
            <a:pPr marL="457200" indent="-457200">
              <a:buFont typeface="Arial" panose="020B0604020202020204" pitchFamily="34" charset="0"/>
              <a:buChar char="•"/>
            </a:pPr>
            <a:r>
              <a:rPr lang="en-GB" sz="2800" dirty="0">
                <a:solidFill>
                  <a:srgbClr val="0000CC"/>
                </a:solidFill>
              </a:rPr>
              <a:t>Economic</a:t>
            </a:r>
          </a:p>
          <a:p>
            <a:pPr marL="457200" indent="-457200">
              <a:buFont typeface="Arial" panose="020B0604020202020204" pitchFamily="34" charset="0"/>
              <a:buChar char="•"/>
            </a:pPr>
            <a:r>
              <a:rPr lang="en-GB" sz="2800" dirty="0">
                <a:solidFill>
                  <a:srgbClr val="0000CC"/>
                </a:solidFill>
              </a:rPr>
              <a:t>Social</a:t>
            </a:r>
          </a:p>
          <a:p>
            <a:pPr marL="457200" indent="-457200">
              <a:buFont typeface="Arial" panose="020B0604020202020204" pitchFamily="34" charset="0"/>
              <a:buChar char="•"/>
            </a:pPr>
            <a:r>
              <a:rPr lang="en-GB" sz="2800" dirty="0">
                <a:solidFill>
                  <a:srgbClr val="0000CC"/>
                </a:solidFill>
              </a:rPr>
              <a:t>Technological</a:t>
            </a:r>
          </a:p>
          <a:p>
            <a:pPr marL="457200" indent="-457200">
              <a:buFont typeface="Arial" panose="020B0604020202020204" pitchFamily="34" charset="0"/>
              <a:buChar char="•"/>
            </a:pPr>
            <a:r>
              <a:rPr lang="en-GB" sz="2800" dirty="0">
                <a:solidFill>
                  <a:srgbClr val="0000CC"/>
                </a:solidFill>
              </a:rPr>
              <a:t>Environmental</a:t>
            </a:r>
          </a:p>
          <a:p>
            <a:pPr marL="457200" indent="-457200">
              <a:buFont typeface="Arial" panose="020B0604020202020204" pitchFamily="34" charset="0"/>
              <a:buChar char="•"/>
            </a:pPr>
            <a:r>
              <a:rPr lang="en-GB" sz="2800" dirty="0">
                <a:solidFill>
                  <a:srgbClr val="0000CC"/>
                </a:solidFill>
              </a:rPr>
              <a:t>Legal/Legislative</a:t>
            </a:r>
          </a:p>
        </p:txBody>
      </p:sp>
      <p:sp>
        <p:nvSpPr>
          <p:cNvPr id="5" name="TextBox 4">
            <a:extLst>
              <a:ext uri="{FF2B5EF4-FFF2-40B4-BE49-F238E27FC236}">
                <a16:creationId xmlns:a16="http://schemas.microsoft.com/office/drawing/2014/main" id="{E6D80890-4A9A-205D-D918-7ADC343D41E1}"/>
              </a:ext>
            </a:extLst>
          </p:cNvPr>
          <p:cNvSpPr txBox="1"/>
          <p:nvPr/>
        </p:nvSpPr>
        <p:spPr>
          <a:xfrm>
            <a:off x="503218" y="5105105"/>
            <a:ext cx="10537821" cy="369332"/>
          </a:xfrm>
          <a:prstGeom prst="rect">
            <a:avLst/>
          </a:prstGeom>
          <a:noFill/>
        </p:spPr>
        <p:txBody>
          <a:bodyPr wrap="square" rtlCol="0">
            <a:spAutoFit/>
          </a:bodyPr>
          <a:lstStyle/>
          <a:p>
            <a:r>
              <a:rPr lang="en-GB" b="1" i="1" dirty="0">
                <a:solidFill>
                  <a:srgbClr val="FF0000"/>
                </a:solidFill>
              </a:rPr>
              <a:t>15 minutes Individual exercise:  Prepare to share your thoughts in the plenary, ‘follow-up’, discussion.</a:t>
            </a:r>
          </a:p>
        </p:txBody>
      </p:sp>
    </p:spTree>
    <p:extLst>
      <p:ext uri="{BB962C8B-B14F-4D97-AF65-F5344CB8AC3E}">
        <p14:creationId xmlns:p14="http://schemas.microsoft.com/office/powerpoint/2010/main" val="351791889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172C80-15B5-451E-8357-E7FF5E62C6CB}"/>
              </a:ext>
            </a:extLst>
          </p:cNvPr>
          <p:cNvSpPr>
            <a:spLocks noGrp="1"/>
          </p:cNvSpPr>
          <p:nvPr>
            <p:ph type="title"/>
          </p:nvPr>
        </p:nvSpPr>
        <p:spPr>
          <a:xfrm>
            <a:off x="506895" y="135698"/>
            <a:ext cx="2713383" cy="709611"/>
          </a:xfrm>
        </p:spPr>
        <p:txBody>
          <a:bodyPr rtlCol="0">
            <a:normAutofit/>
          </a:bodyPr>
          <a:lstStyle/>
          <a:p>
            <a:pPr>
              <a:defRPr/>
            </a:pPr>
            <a:r>
              <a:rPr lang="en-GB" dirty="0">
                <a:solidFill>
                  <a:schemeClr val="accent1">
                    <a:satMod val="150000"/>
                  </a:schemeClr>
                </a:solidFill>
              </a:rPr>
              <a:t>PEST(EL)</a:t>
            </a:r>
          </a:p>
        </p:txBody>
      </p:sp>
      <p:pic>
        <p:nvPicPr>
          <p:cNvPr id="31747" name="Picture 2">
            <a:extLst>
              <a:ext uri="{FF2B5EF4-FFF2-40B4-BE49-F238E27FC236}">
                <a16:creationId xmlns:a16="http://schemas.microsoft.com/office/drawing/2014/main" id="{DEFC2A25-15BD-493E-9A47-14360A684E2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745442" y="2328863"/>
            <a:ext cx="1652587" cy="3714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1748" name="TextBox 4">
            <a:extLst>
              <a:ext uri="{FF2B5EF4-FFF2-40B4-BE49-F238E27FC236}">
                <a16:creationId xmlns:a16="http://schemas.microsoft.com/office/drawing/2014/main" id="{125AC3C5-6AAA-4110-A057-A2D4C18C67C0}"/>
              </a:ext>
            </a:extLst>
          </p:cNvPr>
          <p:cNvSpPr txBox="1">
            <a:spLocks noChangeArrowheads="1"/>
          </p:cNvSpPr>
          <p:nvPr/>
        </p:nvSpPr>
        <p:spPr bwMode="auto">
          <a:xfrm>
            <a:off x="2900641" y="1074737"/>
            <a:ext cx="1655762"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GB" altLang="en-US" sz="1800">
              <a:latin typeface="Corbel" panose="020B0503020204020204" pitchFamily="34" charset="0"/>
            </a:endParaRPr>
          </a:p>
        </p:txBody>
      </p:sp>
      <p:sp>
        <p:nvSpPr>
          <p:cNvPr id="31749" name="TextBox 5">
            <a:extLst>
              <a:ext uri="{FF2B5EF4-FFF2-40B4-BE49-F238E27FC236}">
                <a16:creationId xmlns:a16="http://schemas.microsoft.com/office/drawing/2014/main" id="{0EE5084E-837F-4E83-A2B9-9B71FC8F14AC}"/>
              </a:ext>
            </a:extLst>
          </p:cNvPr>
          <p:cNvSpPr txBox="1">
            <a:spLocks noChangeArrowheads="1"/>
          </p:cNvSpPr>
          <p:nvPr/>
        </p:nvSpPr>
        <p:spPr bwMode="auto">
          <a:xfrm>
            <a:off x="3053041" y="1227137"/>
            <a:ext cx="1655762"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GB" altLang="en-US" sz="1800">
              <a:latin typeface="Corbel" panose="020B0503020204020204" pitchFamily="34" charset="0"/>
            </a:endParaRPr>
          </a:p>
        </p:txBody>
      </p:sp>
      <p:sp>
        <p:nvSpPr>
          <p:cNvPr id="7" name="TextBox 6">
            <a:extLst>
              <a:ext uri="{FF2B5EF4-FFF2-40B4-BE49-F238E27FC236}">
                <a16:creationId xmlns:a16="http://schemas.microsoft.com/office/drawing/2014/main" id="{DF216758-FDA5-4C1C-8DEC-1FE9C425332C}"/>
              </a:ext>
            </a:extLst>
          </p:cNvPr>
          <p:cNvSpPr txBox="1"/>
          <p:nvPr/>
        </p:nvSpPr>
        <p:spPr>
          <a:xfrm>
            <a:off x="2679979" y="965200"/>
            <a:ext cx="2359025" cy="1600200"/>
          </a:xfrm>
          <a:prstGeom prst="rect">
            <a:avLst/>
          </a:prstGeom>
          <a:noFill/>
        </p:spPr>
        <p:txBody>
          <a:bodyPr>
            <a:spAutoFit/>
          </a:bodyPr>
          <a:lstStyle/>
          <a:p>
            <a:pPr>
              <a:defRPr/>
            </a:pPr>
            <a:r>
              <a:rPr lang="en-GB" sz="2800" b="1" dirty="0"/>
              <a:t>POLITICAL</a:t>
            </a:r>
          </a:p>
          <a:p>
            <a:pPr marL="285750" indent="-285750">
              <a:buFont typeface="Wingdings" pitchFamily="2" charset="2"/>
              <a:buChar char="§"/>
              <a:defRPr/>
            </a:pPr>
            <a:r>
              <a:rPr lang="en-GB" sz="1400" b="1" dirty="0"/>
              <a:t>Employment law</a:t>
            </a:r>
          </a:p>
          <a:p>
            <a:pPr marL="285750" indent="-285750">
              <a:buFont typeface="Wingdings" pitchFamily="2" charset="2"/>
              <a:buChar char="§"/>
              <a:defRPr/>
            </a:pPr>
            <a:r>
              <a:rPr lang="en-GB" sz="1400" b="1" dirty="0"/>
              <a:t>Tax  strategy</a:t>
            </a:r>
          </a:p>
          <a:p>
            <a:pPr marL="285750" indent="-285750">
              <a:buFont typeface="Wingdings" pitchFamily="2" charset="2"/>
              <a:buChar char="§"/>
              <a:defRPr/>
            </a:pPr>
            <a:r>
              <a:rPr lang="en-GB" sz="1400" b="1" dirty="0"/>
              <a:t>Nature of government</a:t>
            </a:r>
          </a:p>
          <a:p>
            <a:pPr marL="285750" indent="-285750">
              <a:buFont typeface="Wingdings" pitchFamily="2" charset="2"/>
              <a:buChar char="§"/>
              <a:defRPr/>
            </a:pPr>
            <a:r>
              <a:rPr lang="en-GB" sz="1400" b="1" dirty="0"/>
              <a:t>Economic  infrastructure</a:t>
            </a:r>
          </a:p>
          <a:p>
            <a:pPr marL="285750" indent="-285750">
              <a:buFont typeface="Wingdings" pitchFamily="2" charset="2"/>
              <a:buChar char="§"/>
              <a:defRPr/>
            </a:pPr>
            <a:endParaRPr lang="en-GB" sz="1400" b="1" dirty="0"/>
          </a:p>
        </p:txBody>
      </p:sp>
      <p:sp>
        <p:nvSpPr>
          <p:cNvPr id="4" name="TextBox 3">
            <a:extLst>
              <a:ext uri="{FF2B5EF4-FFF2-40B4-BE49-F238E27FC236}">
                <a16:creationId xmlns:a16="http://schemas.microsoft.com/office/drawing/2014/main" id="{ED6D2727-995D-4972-BF0E-4F4D879945E9}"/>
              </a:ext>
            </a:extLst>
          </p:cNvPr>
          <p:cNvSpPr txBox="1"/>
          <p:nvPr/>
        </p:nvSpPr>
        <p:spPr>
          <a:xfrm>
            <a:off x="6570942" y="965200"/>
            <a:ext cx="2592387" cy="1416050"/>
          </a:xfrm>
          <a:prstGeom prst="rect">
            <a:avLst/>
          </a:prstGeom>
          <a:noFill/>
        </p:spPr>
        <p:txBody>
          <a:bodyPr>
            <a:spAutoFit/>
          </a:bodyPr>
          <a:lstStyle/>
          <a:p>
            <a:pPr>
              <a:defRPr/>
            </a:pPr>
            <a:r>
              <a:rPr lang="en-GB" sz="2800" b="1" dirty="0"/>
              <a:t>ECONOMIC</a:t>
            </a:r>
          </a:p>
          <a:p>
            <a:pPr>
              <a:defRPr/>
            </a:pPr>
            <a:r>
              <a:rPr lang="en-GB" sz="1400" b="1" dirty="0"/>
              <a:t>(</a:t>
            </a:r>
            <a:r>
              <a:rPr lang="en-GB" sz="1600" b="1" dirty="0"/>
              <a:t>National &amp; international)</a:t>
            </a:r>
          </a:p>
          <a:p>
            <a:pPr marL="171450" indent="-171450" algn="just">
              <a:buFont typeface="Wingdings" pitchFamily="2" charset="2"/>
              <a:buChar char="§"/>
              <a:defRPr/>
            </a:pPr>
            <a:r>
              <a:rPr lang="en-GB" sz="1400" b="1" dirty="0"/>
              <a:t>Interest rates</a:t>
            </a:r>
          </a:p>
          <a:p>
            <a:pPr marL="171450" indent="-171450" algn="just">
              <a:buFont typeface="Wingdings" pitchFamily="2" charset="2"/>
              <a:buChar char="§"/>
              <a:defRPr/>
            </a:pPr>
            <a:r>
              <a:rPr lang="en-GB" sz="1400" b="1" dirty="0"/>
              <a:t>Inflation rates</a:t>
            </a:r>
          </a:p>
          <a:p>
            <a:pPr marL="171450" indent="-171450" algn="just">
              <a:buFont typeface="Wingdings" pitchFamily="2" charset="2"/>
              <a:buChar char="§"/>
              <a:defRPr/>
            </a:pPr>
            <a:r>
              <a:rPr lang="en-GB" sz="1400" b="1"/>
              <a:t>Exchange rates</a:t>
            </a:r>
            <a:endParaRPr lang="en-GB" sz="1400" b="1" dirty="0"/>
          </a:p>
        </p:txBody>
      </p:sp>
      <p:sp>
        <p:nvSpPr>
          <p:cNvPr id="8" name="TextBox 7">
            <a:extLst>
              <a:ext uri="{FF2B5EF4-FFF2-40B4-BE49-F238E27FC236}">
                <a16:creationId xmlns:a16="http://schemas.microsoft.com/office/drawing/2014/main" id="{CE34C64A-C008-4A80-802D-A9F562C8C0F7}"/>
              </a:ext>
            </a:extLst>
          </p:cNvPr>
          <p:cNvSpPr txBox="1"/>
          <p:nvPr/>
        </p:nvSpPr>
        <p:spPr>
          <a:xfrm>
            <a:off x="6570942" y="4087812"/>
            <a:ext cx="2160588" cy="1385887"/>
          </a:xfrm>
          <a:prstGeom prst="rect">
            <a:avLst/>
          </a:prstGeom>
          <a:noFill/>
        </p:spPr>
        <p:txBody>
          <a:bodyPr>
            <a:spAutoFit/>
          </a:bodyPr>
          <a:lstStyle/>
          <a:p>
            <a:pPr>
              <a:defRPr/>
            </a:pPr>
            <a:r>
              <a:rPr lang="en-GB" sz="2800" b="1" dirty="0"/>
              <a:t>LEGAL</a:t>
            </a:r>
          </a:p>
          <a:p>
            <a:pPr marL="285750" indent="-285750">
              <a:buFont typeface="Wingdings" pitchFamily="2" charset="2"/>
              <a:buChar char="§"/>
              <a:defRPr/>
            </a:pPr>
            <a:r>
              <a:rPr lang="en-GB" sz="1400" b="1" dirty="0"/>
              <a:t>Health &amp; Safety</a:t>
            </a:r>
          </a:p>
          <a:p>
            <a:pPr marL="285750" indent="-285750">
              <a:buFont typeface="Wingdings" pitchFamily="2" charset="2"/>
              <a:buChar char="§"/>
              <a:defRPr/>
            </a:pPr>
            <a:r>
              <a:rPr lang="en-GB" sz="1400" b="1" dirty="0"/>
              <a:t>Consumer protection</a:t>
            </a:r>
          </a:p>
          <a:p>
            <a:pPr marL="285750" indent="-285750">
              <a:buFont typeface="Wingdings" pitchFamily="2" charset="2"/>
              <a:buChar char="§"/>
              <a:defRPr/>
            </a:pPr>
            <a:r>
              <a:rPr lang="en-GB" sz="1400" b="1" dirty="0"/>
              <a:t>Diversity</a:t>
            </a:r>
          </a:p>
          <a:p>
            <a:pPr marL="285750" indent="-285750">
              <a:buFont typeface="Wingdings" pitchFamily="2" charset="2"/>
              <a:buChar char="§"/>
              <a:defRPr/>
            </a:pPr>
            <a:r>
              <a:rPr lang="en-GB" sz="1400" b="1" dirty="0"/>
              <a:t>Minimum wage</a:t>
            </a:r>
          </a:p>
        </p:txBody>
      </p:sp>
      <p:sp>
        <p:nvSpPr>
          <p:cNvPr id="9" name="TextBox 8">
            <a:extLst>
              <a:ext uri="{FF2B5EF4-FFF2-40B4-BE49-F238E27FC236}">
                <a16:creationId xmlns:a16="http://schemas.microsoft.com/office/drawing/2014/main" id="{DCE41295-EEE8-43D1-B10C-2AB3D9773689}"/>
              </a:ext>
            </a:extLst>
          </p:cNvPr>
          <p:cNvSpPr txBox="1"/>
          <p:nvPr/>
        </p:nvSpPr>
        <p:spPr>
          <a:xfrm>
            <a:off x="2700617" y="2700337"/>
            <a:ext cx="2359025" cy="1169988"/>
          </a:xfrm>
          <a:prstGeom prst="rect">
            <a:avLst/>
          </a:prstGeom>
          <a:noFill/>
        </p:spPr>
        <p:txBody>
          <a:bodyPr>
            <a:spAutoFit/>
          </a:bodyPr>
          <a:lstStyle/>
          <a:p>
            <a:pPr>
              <a:defRPr/>
            </a:pPr>
            <a:r>
              <a:rPr lang="en-GB" sz="2800" b="1" dirty="0"/>
              <a:t>SOCIAL</a:t>
            </a:r>
          </a:p>
          <a:p>
            <a:pPr marL="285750" indent="-285750">
              <a:buFont typeface="Wingdings" pitchFamily="2" charset="2"/>
              <a:buChar char="§"/>
              <a:defRPr/>
            </a:pPr>
            <a:r>
              <a:rPr lang="en-GB" sz="1400" b="1" dirty="0"/>
              <a:t>Demography</a:t>
            </a:r>
          </a:p>
          <a:p>
            <a:pPr marL="285750" indent="-285750">
              <a:buFont typeface="Wingdings" pitchFamily="2" charset="2"/>
              <a:buChar char="§"/>
              <a:defRPr/>
            </a:pPr>
            <a:r>
              <a:rPr lang="en-GB" sz="1400" b="1" dirty="0"/>
              <a:t>Culture</a:t>
            </a:r>
          </a:p>
          <a:p>
            <a:pPr marL="285750" indent="-285750">
              <a:buFont typeface="Wingdings" pitchFamily="2" charset="2"/>
              <a:buChar char="§"/>
              <a:defRPr/>
            </a:pPr>
            <a:r>
              <a:rPr lang="en-GB" sz="1400" b="1" dirty="0"/>
              <a:t>Pension payments</a:t>
            </a:r>
          </a:p>
        </p:txBody>
      </p:sp>
      <p:sp>
        <p:nvSpPr>
          <p:cNvPr id="10" name="TextBox 9">
            <a:extLst>
              <a:ext uri="{FF2B5EF4-FFF2-40B4-BE49-F238E27FC236}">
                <a16:creationId xmlns:a16="http://schemas.microsoft.com/office/drawing/2014/main" id="{398AB064-A888-49ED-AC4A-A5E3608964BA}"/>
              </a:ext>
            </a:extLst>
          </p:cNvPr>
          <p:cNvSpPr txBox="1"/>
          <p:nvPr/>
        </p:nvSpPr>
        <p:spPr>
          <a:xfrm>
            <a:off x="6570942" y="2703512"/>
            <a:ext cx="3959225" cy="1384300"/>
          </a:xfrm>
          <a:prstGeom prst="rect">
            <a:avLst/>
          </a:prstGeom>
          <a:noFill/>
        </p:spPr>
        <p:txBody>
          <a:bodyPr>
            <a:spAutoFit/>
          </a:bodyPr>
          <a:lstStyle/>
          <a:p>
            <a:pPr>
              <a:defRPr/>
            </a:pPr>
            <a:r>
              <a:rPr lang="en-GB" sz="2800" b="1" dirty="0"/>
              <a:t>TECHNOLOGICAL</a:t>
            </a:r>
          </a:p>
          <a:p>
            <a:pPr marL="285750" indent="-285750">
              <a:buFont typeface="Wingdings" pitchFamily="2" charset="2"/>
              <a:buChar char="§"/>
              <a:defRPr/>
            </a:pPr>
            <a:r>
              <a:rPr lang="en-GB" sz="1400" b="1" dirty="0"/>
              <a:t>New products &amp; services</a:t>
            </a:r>
          </a:p>
          <a:p>
            <a:pPr marL="285750" indent="-285750">
              <a:buFont typeface="Wingdings" pitchFamily="2" charset="2"/>
              <a:buChar char="§"/>
              <a:defRPr/>
            </a:pPr>
            <a:r>
              <a:rPr lang="en-GB" sz="1400" b="1" dirty="0"/>
              <a:t>New media communication  </a:t>
            </a:r>
            <a:r>
              <a:rPr lang="en-GB" sz="1400" dirty="0"/>
              <a:t>e.g. social media</a:t>
            </a:r>
          </a:p>
          <a:p>
            <a:pPr marL="285750" indent="-285750">
              <a:buFont typeface="Wingdings" pitchFamily="2" charset="2"/>
              <a:buChar char="§"/>
              <a:defRPr/>
            </a:pPr>
            <a:r>
              <a:rPr lang="en-GB" sz="1400" b="1" dirty="0"/>
              <a:t>Improved information handling</a:t>
            </a:r>
          </a:p>
          <a:p>
            <a:pPr marL="285750" indent="-285750">
              <a:buFont typeface="Wingdings" pitchFamily="2" charset="2"/>
              <a:buChar char="§"/>
              <a:defRPr/>
            </a:pPr>
            <a:endParaRPr lang="en-GB" sz="1400" dirty="0"/>
          </a:p>
        </p:txBody>
      </p:sp>
      <p:sp>
        <p:nvSpPr>
          <p:cNvPr id="11" name="TextBox 10">
            <a:extLst>
              <a:ext uri="{FF2B5EF4-FFF2-40B4-BE49-F238E27FC236}">
                <a16:creationId xmlns:a16="http://schemas.microsoft.com/office/drawing/2014/main" id="{D8020F37-90AF-41D9-82DB-9224AB15421E}"/>
              </a:ext>
            </a:extLst>
          </p:cNvPr>
          <p:cNvSpPr txBox="1"/>
          <p:nvPr/>
        </p:nvSpPr>
        <p:spPr>
          <a:xfrm>
            <a:off x="2700617" y="4087812"/>
            <a:ext cx="3527425" cy="1168400"/>
          </a:xfrm>
          <a:prstGeom prst="rect">
            <a:avLst/>
          </a:prstGeom>
          <a:noFill/>
        </p:spPr>
        <p:txBody>
          <a:bodyPr>
            <a:spAutoFit/>
          </a:bodyPr>
          <a:lstStyle/>
          <a:p>
            <a:pPr>
              <a:defRPr/>
            </a:pPr>
            <a:r>
              <a:rPr lang="en-GB" sz="2800" b="1" dirty="0"/>
              <a:t>ENVIRONMENTAL</a:t>
            </a:r>
          </a:p>
          <a:p>
            <a:pPr marL="285750" indent="-285750">
              <a:buFont typeface="Arial" pitchFamily="34" charset="0"/>
              <a:buChar char="•"/>
              <a:defRPr/>
            </a:pPr>
            <a:r>
              <a:rPr lang="en-GB" sz="1400" b="1" dirty="0"/>
              <a:t>Carbon foot prints</a:t>
            </a:r>
          </a:p>
          <a:p>
            <a:pPr marL="285750" indent="-285750">
              <a:buFont typeface="Arial" pitchFamily="34" charset="0"/>
              <a:buChar char="•"/>
              <a:defRPr/>
            </a:pPr>
            <a:r>
              <a:rPr lang="en-GB" sz="1400" b="1" dirty="0"/>
              <a:t>Recycling</a:t>
            </a:r>
          </a:p>
          <a:p>
            <a:pPr marL="285750" indent="-285750">
              <a:buFont typeface="Arial" pitchFamily="34" charset="0"/>
              <a:buChar char="•"/>
              <a:defRPr/>
            </a:pPr>
            <a:r>
              <a:rPr lang="en-GB" sz="1400" b="1" dirty="0"/>
              <a:t>Green pressure groups</a:t>
            </a:r>
          </a:p>
        </p:txBody>
      </p:sp>
      <p:pic>
        <p:nvPicPr>
          <p:cNvPr id="31757" name="Picture 4">
            <a:extLst>
              <a:ext uri="{FF2B5EF4-FFF2-40B4-BE49-F238E27FC236}">
                <a16:creationId xmlns:a16="http://schemas.microsoft.com/office/drawing/2014/main" id="{330DF632-9EAE-4A2B-8CEF-B9021F5D0A4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313862" y="-25400"/>
            <a:ext cx="2878138" cy="19542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Effect transition="in" filter="fade">
                                      <p:cBhvr>
                                        <p:cTn id="7" dur="500"/>
                                        <p:tgtEl>
                                          <p:spTgt spid="7">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7">
                                            <p:txEl>
                                              <p:pRg st="1" end="1"/>
                                            </p:txEl>
                                          </p:spTgt>
                                        </p:tgtEl>
                                        <p:attrNameLst>
                                          <p:attrName>style.visibility</p:attrName>
                                        </p:attrNameLst>
                                      </p:cBhvr>
                                      <p:to>
                                        <p:strVal val="visible"/>
                                      </p:to>
                                    </p:set>
                                    <p:animEffect transition="in" filter="fade">
                                      <p:cBhvr>
                                        <p:cTn id="10" dur="500"/>
                                        <p:tgtEl>
                                          <p:spTgt spid="7">
                                            <p:txEl>
                                              <p:pRg st="1" end="1"/>
                                            </p:txEl>
                                          </p:spTgt>
                                        </p:tgtEl>
                                      </p:cBhvr>
                                    </p:animEffect>
                                  </p:childTnLst>
                                </p:cTn>
                              </p:par>
                              <p:par>
                                <p:cTn id="11" presetID="10" presetClass="entr" presetSubtype="0" fill="hold" nodeType="withEffect">
                                  <p:stCondLst>
                                    <p:cond delay="0"/>
                                  </p:stCondLst>
                                  <p:childTnLst>
                                    <p:set>
                                      <p:cBhvr>
                                        <p:cTn id="12" dur="1" fill="hold">
                                          <p:stCondLst>
                                            <p:cond delay="0"/>
                                          </p:stCondLst>
                                        </p:cTn>
                                        <p:tgtEl>
                                          <p:spTgt spid="7">
                                            <p:txEl>
                                              <p:pRg st="2" end="2"/>
                                            </p:txEl>
                                          </p:spTgt>
                                        </p:tgtEl>
                                        <p:attrNameLst>
                                          <p:attrName>style.visibility</p:attrName>
                                        </p:attrNameLst>
                                      </p:cBhvr>
                                      <p:to>
                                        <p:strVal val="visible"/>
                                      </p:to>
                                    </p:set>
                                    <p:animEffect transition="in" filter="fade">
                                      <p:cBhvr>
                                        <p:cTn id="13" dur="500"/>
                                        <p:tgtEl>
                                          <p:spTgt spid="7">
                                            <p:txEl>
                                              <p:pRg st="2" end="2"/>
                                            </p:txEl>
                                          </p:spTgt>
                                        </p:tgtEl>
                                      </p:cBhvr>
                                    </p:animEffect>
                                  </p:childTnLst>
                                </p:cTn>
                              </p:par>
                              <p:par>
                                <p:cTn id="14" presetID="10" presetClass="entr" presetSubtype="0" fill="hold" nodeType="withEffect">
                                  <p:stCondLst>
                                    <p:cond delay="0"/>
                                  </p:stCondLst>
                                  <p:childTnLst>
                                    <p:set>
                                      <p:cBhvr>
                                        <p:cTn id="15" dur="1" fill="hold">
                                          <p:stCondLst>
                                            <p:cond delay="0"/>
                                          </p:stCondLst>
                                        </p:cTn>
                                        <p:tgtEl>
                                          <p:spTgt spid="7">
                                            <p:txEl>
                                              <p:pRg st="3" end="3"/>
                                            </p:txEl>
                                          </p:spTgt>
                                        </p:tgtEl>
                                        <p:attrNameLst>
                                          <p:attrName>style.visibility</p:attrName>
                                        </p:attrNameLst>
                                      </p:cBhvr>
                                      <p:to>
                                        <p:strVal val="visible"/>
                                      </p:to>
                                    </p:set>
                                    <p:animEffect transition="in" filter="fade">
                                      <p:cBhvr>
                                        <p:cTn id="16" dur="500"/>
                                        <p:tgtEl>
                                          <p:spTgt spid="7">
                                            <p:txEl>
                                              <p:pRg st="3" end="3"/>
                                            </p:txEl>
                                          </p:spTgt>
                                        </p:tgtEl>
                                      </p:cBhvr>
                                    </p:animEffect>
                                  </p:childTnLst>
                                </p:cTn>
                              </p:par>
                              <p:par>
                                <p:cTn id="17" presetID="10" presetClass="entr" presetSubtype="0" fill="hold" nodeType="withEffect">
                                  <p:stCondLst>
                                    <p:cond delay="0"/>
                                  </p:stCondLst>
                                  <p:childTnLst>
                                    <p:set>
                                      <p:cBhvr>
                                        <p:cTn id="18" dur="1" fill="hold">
                                          <p:stCondLst>
                                            <p:cond delay="0"/>
                                          </p:stCondLst>
                                        </p:cTn>
                                        <p:tgtEl>
                                          <p:spTgt spid="7">
                                            <p:txEl>
                                              <p:pRg st="4" end="4"/>
                                            </p:txEl>
                                          </p:spTgt>
                                        </p:tgtEl>
                                        <p:attrNameLst>
                                          <p:attrName>style.visibility</p:attrName>
                                        </p:attrNameLst>
                                      </p:cBhvr>
                                      <p:to>
                                        <p:strVal val="visible"/>
                                      </p:to>
                                    </p:set>
                                    <p:animEffect transition="in" filter="fade">
                                      <p:cBhvr>
                                        <p:cTn id="19" dur="500"/>
                                        <p:tgtEl>
                                          <p:spTgt spid="7">
                                            <p:txEl>
                                              <p:pRg st="4" end="4"/>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10" presetClass="entr" presetSubtype="0" fill="hold" grpId="0" nodeType="clickEffect">
                                  <p:stCondLst>
                                    <p:cond delay="0"/>
                                  </p:stCondLst>
                                  <p:childTnLst>
                                    <p:set>
                                      <p:cBhvr>
                                        <p:cTn id="23" dur="1" fill="hold">
                                          <p:stCondLst>
                                            <p:cond delay="0"/>
                                          </p:stCondLst>
                                        </p:cTn>
                                        <p:tgtEl>
                                          <p:spTgt spid="4"/>
                                        </p:tgtEl>
                                        <p:attrNameLst>
                                          <p:attrName>style.visibility</p:attrName>
                                        </p:attrNameLst>
                                      </p:cBhvr>
                                      <p:to>
                                        <p:strVal val="visible"/>
                                      </p:to>
                                    </p:set>
                                    <p:animEffect transition="in" filter="fade">
                                      <p:cBhvr>
                                        <p:cTn id="24" dur="500"/>
                                        <p:tgtEl>
                                          <p:spTgt spid="4"/>
                                        </p:tgtEl>
                                      </p:cBhvr>
                                    </p:animEffect>
                                  </p:childTnLst>
                                </p:cTn>
                              </p:par>
                            </p:childTnLst>
                          </p:cTn>
                        </p:par>
                      </p:childTnLst>
                    </p:cTn>
                  </p:par>
                  <p:par>
                    <p:cTn id="25" fill="hold">
                      <p:stCondLst>
                        <p:cond delay="indefinite"/>
                      </p:stCondLst>
                      <p:childTnLst>
                        <p:par>
                          <p:cTn id="26" fill="hold">
                            <p:stCondLst>
                              <p:cond delay="0"/>
                            </p:stCondLst>
                            <p:childTnLst>
                              <p:par>
                                <p:cTn id="27" presetID="10" presetClass="entr" presetSubtype="0" fill="hold" grpId="0" nodeType="clickEffect">
                                  <p:stCondLst>
                                    <p:cond delay="0"/>
                                  </p:stCondLst>
                                  <p:childTnLst>
                                    <p:set>
                                      <p:cBhvr>
                                        <p:cTn id="28" dur="1" fill="hold">
                                          <p:stCondLst>
                                            <p:cond delay="0"/>
                                          </p:stCondLst>
                                        </p:cTn>
                                        <p:tgtEl>
                                          <p:spTgt spid="9"/>
                                        </p:tgtEl>
                                        <p:attrNameLst>
                                          <p:attrName>style.visibility</p:attrName>
                                        </p:attrNameLst>
                                      </p:cBhvr>
                                      <p:to>
                                        <p:strVal val="visible"/>
                                      </p:to>
                                    </p:set>
                                    <p:animEffect transition="in" filter="fade">
                                      <p:cBhvr>
                                        <p:cTn id="29" dur="500"/>
                                        <p:tgtEl>
                                          <p:spTgt spid="9"/>
                                        </p:tgtEl>
                                      </p:cBhvr>
                                    </p:animEffect>
                                  </p:childTnLst>
                                </p:cTn>
                              </p:par>
                            </p:childTnLst>
                          </p:cTn>
                        </p:par>
                      </p:childTnLst>
                    </p:cTn>
                  </p:par>
                  <p:par>
                    <p:cTn id="30" fill="hold">
                      <p:stCondLst>
                        <p:cond delay="indefinite"/>
                      </p:stCondLst>
                      <p:childTnLst>
                        <p:par>
                          <p:cTn id="31" fill="hold">
                            <p:stCondLst>
                              <p:cond delay="0"/>
                            </p:stCondLst>
                            <p:childTnLst>
                              <p:par>
                                <p:cTn id="32" presetID="10" presetClass="entr" presetSubtype="0" fill="hold" grpId="0" nodeType="clickEffect">
                                  <p:stCondLst>
                                    <p:cond delay="0"/>
                                  </p:stCondLst>
                                  <p:childTnLst>
                                    <p:set>
                                      <p:cBhvr>
                                        <p:cTn id="33" dur="1" fill="hold">
                                          <p:stCondLst>
                                            <p:cond delay="0"/>
                                          </p:stCondLst>
                                        </p:cTn>
                                        <p:tgtEl>
                                          <p:spTgt spid="10"/>
                                        </p:tgtEl>
                                        <p:attrNameLst>
                                          <p:attrName>style.visibility</p:attrName>
                                        </p:attrNameLst>
                                      </p:cBhvr>
                                      <p:to>
                                        <p:strVal val="visible"/>
                                      </p:to>
                                    </p:set>
                                    <p:animEffect transition="in" filter="fade">
                                      <p:cBhvr>
                                        <p:cTn id="34" dur="500"/>
                                        <p:tgtEl>
                                          <p:spTgt spid="10"/>
                                        </p:tgtEl>
                                      </p:cBhvr>
                                    </p:animEffect>
                                  </p:childTnLst>
                                </p:cTn>
                              </p:par>
                            </p:childTnLst>
                          </p:cTn>
                        </p:par>
                      </p:childTnLst>
                    </p:cTn>
                  </p:par>
                  <p:par>
                    <p:cTn id="35" fill="hold">
                      <p:stCondLst>
                        <p:cond delay="indefinite"/>
                      </p:stCondLst>
                      <p:childTnLst>
                        <p:par>
                          <p:cTn id="36" fill="hold">
                            <p:stCondLst>
                              <p:cond delay="0"/>
                            </p:stCondLst>
                            <p:childTnLst>
                              <p:par>
                                <p:cTn id="37" presetID="10" presetClass="entr" presetSubtype="0" fill="hold" grpId="0" nodeType="clickEffect">
                                  <p:stCondLst>
                                    <p:cond delay="0"/>
                                  </p:stCondLst>
                                  <p:childTnLst>
                                    <p:set>
                                      <p:cBhvr>
                                        <p:cTn id="38" dur="1" fill="hold">
                                          <p:stCondLst>
                                            <p:cond delay="0"/>
                                          </p:stCondLst>
                                        </p:cTn>
                                        <p:tgtEl>
                                          <p:spTgt spid="11"/>
                                        </p:tgtEl>
                                        <p:attrNameLst>
                                          <p:attrName>style.visibility</p:attrName>
                                        </p:attrNameLst>
                                      </p:cBhvr>
                                      <p:to>
                                        <p:strVal val="visible"/>
                                      </p:to>
                                    </p:set>
                                    <p:animEffect transition="in" filter="fade">
                                      <p:cBhvr>
                                        <p:cTn id="39" dur="500"/>
                                        <p:tgtEl>
                                          <p:spTgt spid="11"/>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8"/>
                                        </p:tgtEl>
                                        <p:attrNameLst>
                                          <p:attrName>style.visibility</p:attrName>
                                        </p:attrNameLst>
                                      </p:cBhvr>
                                      <p:to>
                                        <p:strVal val="visible"/>
                                      </p:to>
                                    </p:set>
                                    <p:animEffect transition="in" filter="fade">
                                      <p:cBhvr>
                                        <p:cTn id="44"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8" grpId="0"/>
      <p:bldP spid="9" grpId="0"/>
      <p:bldP spid="10" grpId="0"/>
      <p:bldP spid="11"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C73C6B-5BA4-4B63-A868-6843106DC608}"/>
              </a:ext>
            </a:extLst>
          </p:cNvPr>
          <p:cNvSpPr>
            <a:spLocks noGrp="1"/>
          </p:cNvSpPr>
          <p:nvPr>
            <p:ph type="title"/>
          </p:nvPr>
        </p:nvSpPr>
        <p:spPr>
          <a:xfrm>
            <a:off x="838200" y="166343"/>
            <a:ext cx="10515600" cy="655291"/>
          </a:xfrm>
        </p:spPr>
        <p:txBody>
          <a:bodyPr rtlCol="0">
            <a:normAutofit fontScale="90000"/>
          </a:bodyPr>
          <a:lstStyle/>
          <a:p>
            <a:pPr algn="ctr">
              <a:defRPr/>
            </a:pPr>
            <a:r>
              <a:rPr lang="en-GB" dirty="0">
                <a:latin typeface="Arial" panose="020B0604020202020204" pitchFamily="34" charset="0"/>
                <a:cs typeface="Arial" panose="020B0604020202020204" pitchFamily="34" charset="0"/>
              </a:rPr>
              <a:t>Conclusions</a:t>
            </a:r>
          </a:p>
        </p:txBody>
      </p:sp>
      <p:sp>
        <p:nvSpPr>
          <p:cNvPr id="6147" name="Content Placeholder 2">
            <a:extLst>
              <a:ext uri="{FF2B5EF4-FFF2-40B4-BE49-F238E27FC236}">
                <a16:creationId xmlns:a16="http://schemas.microsoft.com/office/drawing/2014/main" id="{6617C06B-CD96-47EC-B646-B7E04E2399AA}"/>
              </a:ext>
            </a:extLst>
          </p:cNvPr>
          <p:cNvSpPr>
            <a:spLocks noGrp="1"/>
          </p:cNvSpPr>
          <p:nvPr>
            <p:ph idx="1"/>
          </p:nvPr>
        </p:nvSpPr>
        <p:spPr>
          <a:xfrm>
            <a:off x="267430" y="1094997"/>
            <a:ext cx="8229600" cy="4525963"/>
          </a:xfrm>
        </p:spPr>
        <p:txBody>
          <a:bodyPr/>
          <a:lstStyle/>
          <a:p>
            <a:pPr eaLnBrk="1" hangingPunct="1"/>
            <a:r>
              <a:rPr lang="en-GB" altLang="en-US" dirty="0">
                <a:solidFill>
                  <a:srgbClr val="0000CC"/>
                </a:solidFill>
              </a:rPr>
              <a:t>A PESTLE analysis can be used to assess forces which can impact upon an organisation’s present performance, culture, and activities</a:t>
            </a:r>
          </a:p>
          <a:p>
            <a:pPr eaLnBrk="1" hangingPunct="1"/>
            <a:r>
              <a:rPr lang="en-GB" altLang="en-US" dirty="0">
                <a:solidFill>
                  <a:srgbClr val="0000CC"/>
                </a:solidFill>
              </a:rPr>
              <a:t>The PESTLE analysis is used to identify factors outside of an organisation’s control which can affect their business activities….and culture </a:t>
            </a:r>
          </a:p>
          <a:p>
            <a:pPr eaLnBrk="1" hangingPunct="1"/>
            <a:r>
              <a:rPr lang="en-GB" altLang="en-US" dirty="0">
                <a:solidFill>
                  <a:srgbClr val="0000CC"/>
                </a:solidFill>
              </a:rPr>
              <a:t>Awareness of these will enable them to remain competitive and adapt where needed</a:t>
            </a:r>
          </a:p>
          <a:p>
            <a:pPr eaLnBrk="1" hangingPunct="1"/>
            <a:endParaRPr lang="en-GB" altLang="en-US" dirty="0">
              <a:solidFill>
                <a:srgbClr val="0000CC"/>
              </a:solidFill>
            </a:endParaRPr>
          </a:p>
          <a:p>
            <a:pPr eaLnBrk="1" hangingPunct="1"/>
            <a:r>
              <a:rPr lang="en-GB" altLang="en-US" dirty="0">
                <a:solidFill>
                  <a:srgbClr val="0000CC"/>
                </a:solidFill>
              </a:rPr>
              <a:t>Help you to Look </a:t>
            </a:r>
            <a:r>
              <a:rPr lang="en-GB" altLang="en-US" b="1" i="1" u="sng" dirty="0">
                <a:solidFill>
                  <a:srgbClr val="0000CC"/>
                </a:solidFill>
              </a:rPr>
              <a:t>forward…</a:t>
            </a:r>
          </a:p>
          <a:p>
            <a:pPr eaLnBrk="1" hangingPunct="1"/>
            <a:endParaRPr lang="en-GB" altLang="en-US" dirty="0">
              <a:solidFill>
                <a:srgbClr val="0000CC"/>
              </a:solidFill>
            </a:endParaRPr>
          </a:p>
        </p:txBody>
      </p:sp>
      <p:pic>
        <p:nvPicPr>
          <p:cNvPr id="5" name="Picture 4">
            <a:extLst>
              <a:ext uri="{FF2B5EF4-FFF2-40B4-BE49-F238E27FC236}">
                <a16:creationId xmlns:a16="http://schemas.microsoft.com/office/drawing/2014/main" id="{A88701CE-C833-4DE0-8C01-8CFB1B2B86E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806812" y="3429000"/>
            <a:ext cx="4385188" cy="22919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6147">
                                            <p:txEl>
                                              <p:pRg st="0" end="0"/>
                                            </p:txEl>
                                          </p:spTgt>
                                        </p:tgtEl>
                                        <p:attrNameLst>
                                          <p:attrName>style.visibility</p:attrName>
                                        </p:attrNameLst>
                                      </p:cBhvr>
                                      <p:to>
                                        <p:strVal val="visible"/>
                                      </p:to>
                                    </p:set>
                                    <p:animEffect transition="in" filter="fade">
                                      <p:cBhvr>
                                        <p:cTn id="7" dur="1000"/>
                                        <p:tgtEl>
                                          <p:spTgt spid="6147">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500"/>
                                  </p:stCondLst>
                                  <p:childTnLst>
                                    <p:set>
                                      <p:cBhvr>
                                        <p:cTn id="11" dur="1" fill="hold">
                                          <p:stCondLst>
                                            <p:cond delay="0"/>
                                          </p:stCondLst>
                                        </p:cTn>
                                        <p:tgtEl>
                                          <p:spTgt spid="6147">
                                            <p:txEl>
                                              <p:pRg st="1" end="1"/>
                                            </p:txEl>
                                          </p:spTgt>
                                        </p:tgtEl>
                                        <p:attrNameLst>
                                          <p:attrName>style.visibility</p:attrName>
                                        </p:attrNameLst>
                                      </p:cBhvr>
                                      <p:to>
                                        <p:strVal val="visible"/>
                                      </p:to>
                                    </p:set>
                                    <p:animEffect transition="in" filter="fade">
                                      <p:cBhvr>
                                        <p:cTn id="12" dur="1000"/>
                                        <p:tgtEl>
                                          <p:spTgt spid="6147">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nodeType="clickEffect">
                                  <p:stCondLst>
                                    <p:cond delay="500"/>
                                  </p:stCondLst>
                                  <p:childTnLst>
                                    <p:set>
                                      <p:cBhvr>
                                        <p:cTn id="16" dur="1" fill="hold">
                                          <p:stCondLst>
                                            <p:cond delay="0"/>
                                          </p:stCondLst>
                                        </p:cTn>
                                        <p:tgtEl>
                                          <p:spTgt spid="6147">
                                            <p:txEl>
                                              <p:pRg st="2" end="2"/>
                                            </p:txEl>
                                          </p:spTgt>
                                        </p:tgtEl>
                                        <p:attrNameLst>
                                          <p:attrName>style.visibility</p:attrName>
                                        </p:attrNameLst>
                                      </p:cBhvr>
                                      <p:to>
                                        <p:strVal val="visible"/>
                                      </p:to>
                                    </p:set>
                                    <p:animEffect transition="in" filter="fade">
                                      <p:cBhvr>
                                        <p:cTn id="17" dur="1250"/>
                                        <p:tgtEl>
                                          <p:spTgt spid="6147">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0" presetClass="entr" presetSubtype="0" fill="hold" nodeType="clickEffect">
                                  <p:stCondLst>
                                    <p:cond delay="0"/>
                                  </p:stCondLst>
                                  <p:childTnLst>
                                    <p:set>
                                      <p:cBhvr>
                                        <p:cTn id="21" dur="1" fill="hold">
                                          <p:stCondLst>
                                            <p:cond delay="0"/>
                                          </p:stCondLst>
                                        </p:cTn>
                                        <p:tgtEl>
                                          <p:spTgt spid="6147">
                                            <p:txEl>
                                              <p:pRg st="4" end="4"/>
                                            </p:txEl>
                                          </p:spTgt>
                                        </p:tgtEl>
                                        <p:attrNameLst>
                                          <p:attrName>style.visibility</p:attrName>
                                        </p:attrNameLst>
                                      </p:cBhvr>
                                      <p:to>
                                        <p:strVal val="visible"/>
                                      </p:to>
                                    </p:set>
                                    <p:animEffect transition="in" filter="fade">
                                      <p:cBhvr>
                                        <p:cTn id="22" dur="500"/>
                                        <p:tgtEl>
                                          <p:spTgt spid="6147">
                                            <p:txEl>
                                              <p:pRg st="4" end="4"/>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10" presetClass="entr" presetSubtype="0" fill="hold" nodeType="clickEffect">
                                  <p:stCondLst>
                                    <p:cond delay="500"/>
                                  </p:stCondLst>
                                  <p:childTnLst>
                                    <p:set>
                                      <p:cBhvr>
                                        <p:cTn id="26" dur="1" fill="hold">
                                          <p:stCondLst>
                                            <p:cond delay="0"/>
                                          </p:stCondLst>
                                        </p:cTn>
                                        <p:tgtEl>
                                          <p:spTgt spid="5"/>
                                        </p:tgtEl>
                                        <p:attrNameLst>
                                          <p:attrName>style.visibility</p:attrName>
                                        </p:attrNameLst>
                                      </p:cBhvr>
                                      <p:to>
                                        <p:strVal val="visible"/>
                                      </p:to>
                                    </p:set>
                                    <p:animEffect transition="in" filter="fade">
                                      <p:cBhvr>
                                        <p:cTn id="27" dur="1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A77007B4-E32E-4DA6-97FC-DC0C4B630170}"/>
              </a:ext>
            </a:extLst>
          </p:cNvPr>
          <p:cNvPicPr>
            <a:picLocks noChangeAspect="1"/>
          </p:cNvPicPr>
          <p:nvPr/>
        </p:nvPicPr>
        <p:blipFill>
          <a:blip r:embed="rId3"/>
          <a:stretch>
            <a:fillRect/>
          </a:stretch>
        </p:blipFill>
        <p:spPr>
          <a:xfrm>
            <a:off x="10356492" y="3829879"/>
            <a:ext cx="1835508" cy="1828092"/>
          </a:xfrm>
          <a:prstGeom prst="rect">
            <a:avLst/>
          </a:prstGeom>
        </p:spPr>
      </p:pic>
      <p:sp>
        <p:nvSpPr>
          <p:cNvPr id="2" name="Title 1">
            <a:extLst>
              <a:ext uri="{FF2B5EF4-FFF2-40B4-BE49-F238E27FC236}">
                <a16:creationId xmlns:a16="http://schemas.microsoft.com/office/drawing/2014/main" id="{C157A10A-1CBF-42AA-A935-D57E4DFDAD26}"/>
              </a:ext>
            </a:extLst>
          </p:cNvPr>
          <p:cNvSpPr>
            <a:spLocks noGrp="1"/>
          </p:cNvSpPr>
          <p:nvPr>
            <p:ph type="title"/>
          </p:nvPr>
        </p:nvSpPr>
        <p:spPr>
          <a:xfrm>
            <a:off x="838200" y="34168"/>
            <a:ext cx="10515600" cy="986250"/>
          </a:xfrm>
        </p:spPr>
        <p:txBody>
          <a:bodyPr/>
          <a:lstStyle/>
          <a:p>
            <a:pPr algn="ctr"/>
            <a:r>
              <a:rPr lang="en-GB" dirty="0"/>
              <a:t>SWOT Analysis</a:t>
            </a:r>
          </a:p>
        </p:txBody>
      </p:sp>
      <p:sp>
        <p:nvSpPr>
          <p:cNvPr id="3" name="Content Placeholder 2">
            <a:extLst>
              <a:ext uri="{FF2B5EF4-FFF2-40B4-BE49-F238E27FC236}">
                <a16:creationId xmlns:a16="http://schemas.microsoft.com/office/drawing/2014/main" id="{2F351508-460B-41EE-A45F-6B8D2087E7DA}"/>
              </a:ext>
            </a:extLst>
          </p:cNvPr>
          <p:cNvSpPr>
            <a:spLocks noGrp="1"/>
          </p:cNvSpPr>
          <p:nvPr>
            <p:ph idx="1"/>
          </p:nvPr>
        </p:nvSpPr>
        <p:spPr>
          <a:xfrm>
            <a:off x="2229679" y="1448299"/>
            <a:ext cx="8517835" cy="3159643"/>
          </a:xfrm>
        </p:spPr>
        <p:txBody>
          <a:bodyPr>
            <a:normAutofit lnSpcReduction="10000"/>
          </a:bodyPr>
          <a:lstStyle/>
          <a:p>
            <a:r>
              <a:rPr lang="en-GB" dirty="0">
                <a:solidFill>
                  <a:srgbClr val="002060"/>
                </a:solidFill>
              </a:rPr>
              <a:t>Devised by Albert Humphrey in the 1960s</a:t>
            </a:r>
          </a:p>
          <a:p>
            <a:r>
              <a:rPr lang="en-GB" dirty="0">
                <a:solidFill>
                  <a:srgbClr val="002060"/>
                </a:solidFill>
              </a:rPr>
              <a:t>Analyses organisations in terms of their strengths, weaknesses, </a:t>
            </a:r>
            <a:r>
              <a:rPr lang="en-GB" i="1" dirty="0">
                <a:solidFill>
                  <a:srgbClr val="0000CC"/>
                </a:solidFill>
              </a:rPr>
              <a:t>opportunities, and threats</a:t>
            </a:r>
          </a:p>
          <a:p>
            <a:r>
              <a:rPr lang="en-GB" dirty="0">
                <a:solidFill>
                  <a:srgbClr val="002060"/>
                </a:solidFill>
              </a:rPr>
              <a:t>The first two concepts – S and W – focus upon an organisation’s internal condition</a:t>
            </a:r>
          </a:p>
          <a:p>
            <a:r>
              <a:rPr lang="en-GB" dirty="0">
                <a:solidFill>
                  <a:srgbClr val="002060"/>
                </a:solidFill>
              </a:rPr>
              <a:t>The last two concepts – </a:t>
            </a:r>
            <a:r>
              <a:rPr lang="en-GB" i="1" dirty="0">
                <a:solidFill>
                  <a:srgbClr val="0000CC"/>
                </a:solidFill>
              </a:rPr>
              <a:t>O &amp; T </a:t>
            </a:r>
            <a:r>
              <a:rPr lang="en-GB" dirty="0">
                <a:solidFill>
                  <a:srgbClr val="002060"/>
                </a:solidFill>
              </a:rPr>
              <a:t>– focus upon </a:t>
            </a:r>
            <a:r>
              <a:rPr lang="en-GB" i="1" dirty="0">
                <a:solidFill>
                  <a:srgbClr val="0000CC"/>
                </a:solidFill>
              </a:rPr>
              <a:t>its environment</a:t>
            </a:r>
            <a:r>
              <a:rPr lang="en-GB" dirty="0">
                <a:solidFill>
                  <a:srgbClr val="002060"/>
                </a:solidFill>
              </a:rPr>
              <a:t>.  These are, therefore, </a:t>
            </a:r>
            <a:r>
              <a:rPr lang="en-GB" i="1" dirty="0">
                <a:solidFill>
                  <a:srgbClr val="0000CC"/>
                </a:solidFill>
              </a:rPr>
              <a:t>external forces</a:t>
            </a:r>
            <a:endParaRPr lang="en-GB" dirty="0">
              <a:solidFill>
                <a:srgbClr val="002060"/>
              </a:solidFill>
            </a:endParaRPr>
          </a:p>
        </p:txBody>
      </p:sp>
      <p:pic>
        <p:nvPicPr>
          <p:cNvPr id="7" name="Picture 6">
            <a:extLst>
              <a:ext uri="{FF2B5EF4-FFF2-40B4-BE49-F238E27FC236}">
                <a16:creationId xmlns:a16="http://schemas.microsoft.com/office/drawing/2014/main" id="{CC20199D-C5C6-4D76-9F1B-39E99137BC78}"/>
              </a:ext>
            </a:extLst>
          </p:cNvPr>
          <p:cNvPicPr>
            <a:picLocks noChangeAspect="1"/>
          </p:cNvPicPr>
          <p:nvPr/>
        </p:nvPicPr>
        <p:blipFill>
          <a:blip r:embed="rId3"/>
          <a:stretch>
            <a:fillRect/>
          </a:stretch>
        </p:blipFill>
        <p:spPr>
          <a:xfrm>
            <a:off x="0" y="12899"/>
            <a:ext cx="1835508" cy="1828092"/>
          </a:xfrm>
          <a:prstGeom prst="rect">
            <a:avLst/>
          </a:prstGeom>
        </p:spPr>
      </p:pic>
    </p:spTree>
    <p:extLst>
      <p:ext uri="{BB962C8B-B14F-4D97-AF65-F5344CB8AC3E}">
        <p14:creationId xmlns:p14="http://schemas.microsoft.com/office/powerpoint/2010/main" val="878351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17604" y="269410"/>
            <a:ext cx="2156791" cy="1325563"/>
          </a:xfrm>
        </p:spPr>
        <p:txBody>
          <a:bodyPr/>
          <a:lstStyle/>
          <a:p>
            <a:pPr algn="ctr"/>
            <a:r>
              <a:rPr lang="en-GB" dirty="0"/>
              <a:t>SWOT</a:t>
            </a:r>
            <a:endParaRPr lang="en-US" dirty="0"/>
          </a:p>
        </p:txBody>
      </p:sp>
      <p:sp>
        <p:nvSpPr>
          <p:cNvPr id="4" name="Content Placeholder 3"/>
          <p:cNvSpPr>
            <a:spLocks noGrp="1"/>
          </p:cNvSpPr>
          <p:nvPr>
            <p:ph sz="half" idx="1"/>
          </p:nvPr>
        </p:nvSpPr>
        <p:spPr>
          <a:xfrm>
            <a:off x="2189443" y="1230792"/>
            <a:ext cx="3886200" cy="4163227"/>
          </a:xfrm>
        </p:spPr>
        <p:txBody>
          <a:bodyPr>
            <a:normAutofit/>
          </a:bodyPr>
          <a:lstStyle/>
          <a:p>
            <a:pPr marL="0" indent="0">
              <a:buNone/>
            </a:pPr>
            <a:r>
              <a:rPr lang="en-US" dirty="0">
                <a:solidFill>
                  <a:srgbClr val="0000CC"/>
                </a:solidFill>
              </a:rPr>
              <a:t>Strengths</a:t>
            </a:r>
          </a:p>
          <a:p>
            <a:pPr lvl="1"/>
            <a:r>
              <a:rPr lang="en-US" dirty="0">
                <a:solidFill>
                  <a:srgbClr val="0000CC"/>
                </a:solidFill>
              </a:rPr>
              <a:t>What do you do well?</a:t>
            </a:r>
          </a:p>
          <a:p>
            <a:pPr lvl="1"/>
            <a:r>
              <a:rPr lang="en-US" dirty="0">
                <a:solidFill>
                  <a:srgbClr val="0000CC"/>
                </a:solidFill>
              </a:rPr>
              <a:t>What unique resources can you draw on?</a:t>
            </a:r>
          </a:p>
          <a:p>
            <a:pPr lvl="1"/>
            <a:r>
              <a:rPr lang="en-US" dirty="0">
                <a:solidFill>
                  <a:srgbClr val="0000CC"/>
                </a:solidFill>
              </a:rPr>
              <a:t>What do others see as your strengths? </a:t>
            </a:r>
          </a:p>
        </p:txBody>
      </p:sp>
      <p:sp>
        <p:nvSpPr>
          <p:cNvPr id="5" name="Content Placeholder 4"/>
          <p:cNvSpPr>
            <a:spLocks noGrp="1"/>
          </p:cNvSpPr>
          <p:nvPr>
            <p:ph sz="half" idx="2"/>
          </p:nvPr>
        </p:nvSpPr>
        <p:spPr>
          <a:xfrm>
            <a:off x="6236123" y="1212317"/>
            <a:ext cx="3886200" cy="4163227"/>
          </a:xfrm>
        </p:spPr>
        <p:txBody>
          <a:bodyPr>
            <a:normAutofit/>
          </a:bodyPr>
          <a:lstStyle/>
          <a:p>
            <a:pPr marL="0" indent="0">
              <a:buNone/>
            </a:pPr>
            <a:r>
              <a:rPr lang="en-US" dirty="0">
                <a:solidFill>
                  <a:srgbClr val="0000CC"/>
                </a:solidFill>
              </a:rPr>
              <a:t>Opportunities</a:t>
            </a:r>
          </a:p>
          <a:p>
            <a:pPr lvl="1"/>
            <a:r>
              <a:rPr lang="en-US" dirty="0">
                <a:solidFill>
                  <a:srgbClr val="0000CC"/>
                </a:solidFill>
              </a:rPr>
              <a:t>What opportunities are open to you?</a:t>
            </a:r>
          </a:p>
          <a:p>
            <a:pPr lvl="1"/>
            <a:r>
              <a:rPr lang="en-US" dirty="0">
                <a:solidFill>
                  <a:srgbClr val="0000CC"/>
                </a:solidFill>
              </a:rPr>
              <a:t>What trends could you take advantage of?</a:t>
            </a:r>
          </a:p>
          <a:p>
            <a:pPr lvl="1"/>
            <a:r>
              <a:rPr lang="en-US" dirty="0">
                <a:solidFill>
                  <a:srgbClr val="0000CC"/>
                </a:solidFill>
              </a:rPr>
              <a:t>How can you turn your strengths into opportunities?</a:t>
            </a:r>
          </a:p>
        </p:txBody>
      </p:sp>
      <p:pic>
        <p:nvPicPr>
          <p:cNvPr id="6" name="Picture 5">
            <a:extLst>
              <a:ext uri="{FF2B5EF4-FFF2-40B4-BE49-F238E27FC236}">
                <a16:creationId xmlns:a16="http://schemas.microsoft.com/office/drawing/2014/main" id="{10607BA8-4BDD-4548-876C-070FCC2526DD}"/>
              </a:ext>
            </a:extLst>
          </p:cNvPr>
          <p:cNvPicPr>
            <a:picLocks noChangeAspect="1"/>
          </p:cNvPicPr>
          <p:nvPr/>
        </p:nvPicPr>
        <p:blipFill>
          <a:blip r:embed="rId2"/>
          <a:stretch>
            <a:fillRect/>
          </a:stretch>
        </p:blipFill>
        <p:spPr>
          <a:xfrm>
            <a:off x="0" y="3829879"/>
            <a:ext cx="1835508" cy="1828092"/>
          </a:xfrm>
          <a:prstGeom prst="rect">
            <a:avLst/>
          </a:prstGeom>
        </p:spPr>
      </p:pic>
      <p:pic>
        <p:nvPicPr>
          <p:cNvPr id="7" name="Picture 6">
            <a:extLst>
              <a:ext uri="{FF2B5EF4-FFF2-40B4-BE49-F238E27FC236}">
                <a16:creationId xmlns:a16="http://schemas.microsoft.com/office/drawing/2014/main" id="{9AC02A10-0157-488F-8E22-D4784A18C7EB}"/>
              </a:ext>
            </a:extLst>
          </p:cNvPr>
          <p:cNvPicPr>
            <a:picLocks noChangeAspect="1"/>
          </p:cNvPicPr>
          <p:nvPr/>
        </p:nvPicPr>
        <p:blipFill>
          <a:blip r:embed="rId2"/>
          <a:stretch>
            <a:fillRect/>
          </a:stretch>
        </p:blipFill>
        <p:spPr>
          <a:xfrm>
            <a:off x="10356492" y="18146"/>
            <a:ext cx="1835508" cy="1828092"/>
          </a:xfrm>
          <a:prstGeom prst="rect">
            <a:avLst/>
          </a:prstGeom>
        </p:spPr>
      </p:pic>
    </p:spTree>
    <p:extLst>
      <p:ext uri="{BB962C8B-B14F-4D97-AF65-F5344CB8AC3E}">
        <p14:creationId xmlns:p14="http://schemas.microsoft.com/office/powerpoint/2010/main" val="27486922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4">
                                            <p:txEl>
                                              <p:pRg st="1" end="1"/>
                                            </p:txEl>
                                          </p:spTgt>
                                        </p:tgtEl>
                                        <p:attrNameLst>
                                          <p:attrName>style.visibility</p:attrName>
                                        </p:attrNameLst>
                                      </p:cBhvr>
                                      <p:to>
                                        <p:strVal val="visible"/>
                                      </p:to>
                                    </p:set>
                                    <p:animEffect transition="in" filter="fade">
                                      <p:cBhvr>
                                        <p:cTn id="10" dur="500"/>
                                        <p:tgtEl>
                                          <p:spTgt spid="4">
                                            <p:txEl>
                                              <p:pRg st="1" end="1"/>
                                            </p:txEl>
                                          </p:spTgt>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4">
                                            <p:txEl>
                                              <p:pRg st="2" end="2"/>
                                            </p:txEl>
                                          </p:spTgt>
                                        </p:tgtEl>
                                        <p:attrNameLst>
                                          <p:attrName>style.visibility</p:attrName>
                                        </p:attrNameLst>
                                      </p:cBhvr>
                                      <p:to>
                                        <p:strVal val="visible"/>
                                      </p:to>
                                    </p:set>
                                    <p:animEffect transition="in" filter="fade">
                                      <p:cBhvr>
                                        <p:cTn id="13" dur="500"/>
                                        <p:tgtEl>
                                          <p:spTgt spid="4">
                                            <p:txEl>
                                              <p:pRg st="2" end="2"/>
                                            </p:txEl>
                                          </p:spTgt>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4">
                                            <p:txEl>
                                              <p:pRg st="3" end="3"/>
                                            </p:txEl>
                                          </p:spTgt>
                                        </p:tgtEl>
                                        <p:attrNameLst>
                                          <p:attrName>style.visibility</p:attrName>
                                        </p:attrNameLst>
                                      </p:cBhvr>
                                      <p:to>
                                        <p:strVal val="visible"/>
                                      </p:to>
                                    </p:set>
                                    <p:animEffect transition="in" filter="fade">
                                      <p:cBhvr>
                                        <p:cTn id="16" dur="500"/>
                                        <p:tgtEl>
                                          <p:spTgt spid="4">
                                            <p:txEl>
                                              <p:pRg st="3" end="3"/>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grpId="0" nodeType="clickEffect">
                                  <p:stCondLst>
                                    <p:cond delay="0"/>
                                  </p:stCondLst>
                                  <p:childTnLst>
                                    <p:set>
                                      <p:cBhvr>
                                        <p:cTn id="20" dur="1" fill="hold">
                                          <p:stCondLst>
                                            <p:cond delay="0"/>
                                          </p:stCondLst>
                                        </p:cTn>
                                        <p:tgtEl>
                                          <p:spTgt spid="5">
                                            <p:txEl>
                                              <p:pRg st="0" end="0"/>
                                            </p:txEl>
                                          </p:spTgt>
                                        </p:tgtEl>
                                        <p:attrNameLst>
                                          <p:attrName>style.visibility</p:attrName>
                                        </p:attrNameLst>
                                      </p:cBhvr>
                                      <p:to>
                                        <p:strVal val="visible"/>
                                      </p:to>
                                    </p:set>
                                    <p:animEffect transition="in" filter="fade">
                                      <p:cBhvr>
                                        <p:cTn id="21" dur="500"/>
                                        <p:tgtEl>
                                          <p:spTgt spid="5">
                                            <p:txEl>
                                              <p:pRg st="0" end="0"/>
                                            </p:txEl>
                                          </p:spTgt>
                                        </p:tgtEl>
                                      </p:cBhvr>
                                    </p:animEffect>
                                  </p:childTnLst>
                                </p:cTn>
                              </p:par>
                              <p:par>
                                <p:cTn id="22" presetID="10" presetClass="entr" presetSubtype="0" fill="hold" grpId="0" nodeType="withEffect">
                                  <p:stCondLst>
                                    <p:cond delay="0"/>
                                  </p:stCondLst>
                                  <p:childTnLst>
                                    <p:set>
                                      <p:cBhvr>
                                        <p:cTn id="23" dur="1" fill="hold">
                                          <p:stCondLst>
                                            <p:cond delay="0"/>
                                          </p:stCondLst>
                                        </p:cTn>
                                        <p:tgtEl>
                                          <p:spTgt spid="5">
                                            <p:txEl>
                                              <p:pRg st="1" end="1"/>
                                            </p:txEl>
                                          </p:spTgt>
                                        </p:tgtEl>
                                        <p:attrNameLst>
                                          <p:attrName>style.visibility</p:attrName>
                                        </p:attrNameLst>
                                      </p:cBhvr>
                                      <p:to>
                                        <p:strVal val="visible"/>
                                      </p:to>
                                    </p:set>
                                    <p:animEffect transition="in" filter="fade">
                                      <p:cBhvr>
                                        <p:cTn id="24" dur="500"/>
                                        <p:tgtEl>
                                          <p:spTgt spid="5">
                                            <p:txEl>
                                              <p:pRg st="1" end="1"/>
                                            </p:txEl>
                                          </p:spTgt>
                                        </p:tgtEl>
                                      </p:cBhvr>
                                    </p:animEffect>
                                  </p:childTnLst>
                                </p:cTn>
                              </p:par>
                              <p:par>
                                <p:cTn id="25" presetID="10" presetClass="entr" presetSubtype="0" fill="hold" grpId="0" nodeType="withEffect">
                                  <p:stCondLst>
                                    <p:cond delay="0"/>
                                  </p:stCondLst>
                                  <p:childTnLst>
                                    <p:set>
                                      <p:cBhvr>
                                        <p:cTn id="26" dur="1" fill="hold">
                                          <p:stCondLst>
                                            <p:cond delay="0"/>
                                          </p:stCondLst>
                                        </p:cTn>
                                        <p:tgtEl>
                                          <p:spTgt spid="5">
                                            <p:txEl>
                                              <p:pRg st="2" end="2"/>
                                            </p:txEl>
                                          </p:spTgt>
                                        </p:tgtEl>
                                        <p:attrNameLst>
                                          <p:attrName>style.visibility</p:attrName>
                                        </p:attrNameLst>
                                      </p:cBhvr>
                                      <p:to>
                                        <p:strVal val="visible"/>
                                      </p:to>
                                    </p:set>
                                    <p:animEffect transition="in" filter="fade">
                                      <p:cBhvr>
                                        <p:cTn id="27" dur="500"/>
                                        <p:tgtEl>
                                          <p:spTgt spid="5">
                                            <p:txEl>
                                              <p:pRg st="2" end="2"/>
                                            </p:txEl>
                                          </p:spTgt>
                                        </p:tgtEl>
                                      </p:cBhvr>
                                    </p:animEffect>
                                  </p:childTnLst>
                                </p:cTn>
                              </p:par>
                              <p:par>
                                <p:cTn id="28" presetID="10" presetClass="entr" presetSubtype="0" fill="hold" grpId="0" nodeType="withEffect">
                                  <p:stCondLst>
                                    <p:cond delay="0"/>
                                  </p:stCondLst>
                                  <p:childTnLst>
                                    <p:set>
                                      <p:cBhvr>
                                        <p:cTn id="29" dur="1" fill="hold">
                                          <p:stCondLst>
                                            <p:cond delay="0"/>
                                          </p:stCondLst>
                                        </p:cTn>
                                        <p:tgtEl>
                                          <p:spTgt spid="5">
                                            <p:txEl>
                                              <p:pRg st="3" end="3"/>
                                            </p:txEl>
                                          </p:spTgt>
                                        </p:tgtEl>
                                        <p:attrNameLst>
                                          <p:attrName>style.visibility</p:attrName>
                                        </p:attrNameLst>
                                      </p:cBhvr>
                                      <p:to>
                                        <p:strVal val="visible"/>
                                      </p:to>
                                    </p:set>
                                    <p:animEffect transition="in" filter="fade">
                                      <p:cBhvr>
                                        <p:cTn id="30" dur="500"/>
                                        <p:tgtEl>
                                          <p:spTgt spid="5">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5"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244133" y="189304"/>
            <a:ext cx="1703733" cy="747055"/>
          </a:xfrm>
        </p:spPr>
        <p:txBody>
          <a:bodyPr/>
          <a:lstStyle/>
          <a:p>
            <a:pPr algn="ctr"/>
            <a:r>
              <a:rPr lang="en-GB" dirty="0"/>
              <a:t>SWOT</a:t>
            </a:r>
            <a:endParaRPr lang="en-US" dirty="0"/>
          </a:p>
        </p:txBody>
      </p:sp>
      <p:sp>
        <p:nvSpPr>
          <p:cNvPr id="4" name="Content Placeholder 3"/>
          <p:cNvSpPr>
            <a:spLocks noGrp="1"/>
          </p:cNvSpPr>
          <p:nvPr>
            <p:ph sz="half" idx="1"/>
          </p:nvPr>
        </p:nvSpPr>
        <p:spPr>
          <a:xfrm>
            <a:off x="2111970" y="1347386"/>
            <a:ext cx="3886200" cy="4163227"/>
          </a:xfrm>
        </p:spPr>
        <p:txBody>
          <a:bodyPr>
            <a:normAutofit/>
          </a:bodyPr>
          <a:lstStyle/>
          <a:p>
            <a:pPr marL="0" indent="0">
              <a:buNone/>
            </a:pPr>
            <a:r>
              <a:rPr lang="en-US" dirty="0">
                <a:solidFill>
                  <a:srgbClr val="002060"/>
                </a:solidFill>
              </a:rPr>
              <a:t>Weaknesses</a:t>
            </a:r>
          </a:p>
          <a:p>
            <a:pPr lvl="1"/>
            <a:r>
              <a:rPr lang="en-US" dirty="0">
                <a:solidFill>
                  <a:srgbClr val="002060"/>
                </a:solidFill>
              </a:rPr>
              <a:t>What could you improve?</a:t>
            </a:r>
          </a:p>
          <a:p>
            <a:pPr lvl="1"/>
            <a:r>
              <a:rPr lang="en-US" dirty="0">
                <a:solidFill>
                  <a:srgbClr val="002060"/>
                </a:solidFill>
              </a:rPr>
              <a:t>Where do you have fewer resources than others?</a:t>
            </a:r>
          </a:p>
          <a:p>
            <a:pPr lvl="1"/>
            <a:r>
              <a:rPr lang="en-US" dirty="0">
                <a:solidFill>
                  <a:srgbClr val="002060"/>
                </a:solidFill>
              </a:rPr>
              <a:t>What are others likely to see as weaknesses?</a:t>
            </a:r>
          </a:p>
          <a:p>
            <a:endParaRPr lang="en-US" dirty="0">
              <a:solidFill>
                <a:srgbClr val="002060"/>
              </a:solidFill>
            </a:endParaRPr>
          </a:p>
        </p:txBody>
      </p:sp>
      <p:sp>
        <p:nvSpPr>
          <p:cNvPr id="5" name="Content Placeholder 4"/>
          <p:cNvSpPr>
            <a:spLocks noGrp="1"/>
          </p:cNvSpPr>
          <p:nvPr>
            <p:ph sz="half" idx="2"/>
          </p:nvPr>
        </p:nvSpPr>
        <p:spPr>
          <a:xfrm>
            <a:off x="6140178" y="1338149"/>
            <a:ext cx="3886200" cy="4163227"/>
          </a:xfrm>
        </p:spPr>
        <p:txBody>
          <a:bodyPr>
            <a:normAutofit/>
          </a:bodyPr>
          <a:lstStyle/>
          <a:p>
            <a:pPr marL="0" indent="0">
              <a:buNone/>
            </a:pPr>
            <a:r>
              <a:rPr lang="en-US" dirty="0">
                <a:solidFill>
                  <a:srgbClr val="002060"/>
                </a:solidFill>
              </a:rPr>
              <a:t>Threats</a:t>
            </a:r>
          </a:p>
          <a:p>
            <a:pPr lvl="1"/>
            <a:r>
              <a:rPr lang="en-US" dirty="0">
                <a:solidFill>
                  <a:srgbClr val="002060"/>
                </a:solidFill>
              </a:rPr>
              <a:t>What threats could harm you?</a:t>
            </a:r>
          </a:p>
          <a:p>
            <a:pPr lvl="1"/>
            <a:r>
              <a:rPr lang="en-US" dirty="0">
                <a:solidFill>
                  <a:srgbClr val="002060"/>
                </a:solidFill>
              </a:rPr>
              <a:t>What is your competition doing?</a:t>
            </a:r>
          </a:p>
          <a:p>
            <a:pPr lvl="1"/>
            <a:r>
              <a:rPr lang="en-US" dirty="0">
                <a:solidFill>
                  <a:srgbClr val="002060"/>
                </a:solidFill>
              </a:rPr>
              <a:t>What threats do your weaknesses expose you to?</a:t>
            </a:r>
          </a:p>
          <a:p>
            <a:endParaRPr lang="en-US" dirty="0">
              <a:solidFill>
                <a:srgbClr val="002060"/>
              </a:solidFill>
            </a:endParaRPr>
          </a:p>
        </p:txBody>
      </p:sp>
      <p:pic>
        <p:nvPicPr>
          <p:cNvPr id="6" name="Picture 5">
            <a:extLst>
              <a:ext uri="{FF2B5EF4-FFF2-40B4-BE49-F238E27FC236}">
                <a16:creationId xmlns:a16="http://schemas.microsoft.com/office/drawing/2014/main" id="{0894730C-381E-4E6E-A951-40C85ABDDEE3}"/>
              </a:ext>
            </a:extLst>
          </p:cNvPr>
          <p:cNvPicPr>
            <a:picLocks noChangeAspect="1"/>
          </p:cNvPicPr>
          <p:nvPr/>
        </p:nvPicPr>
        <p:blipFill>
          <a:blip r:embed="rId2"/>
          <a:stretch>
            <a:fillRect/>
          </a:stretch>
        </p:blipFill>
        <p:spPr>
          <a:xfrm>
            <a:off x="10356492" y="0"/>
            <a:ext cx="1835508" cy="1828092"/>
          </a:xfrm>
          <a:prstGeom prst="rect">
            <a:avLst/>
          </a:prstGeom>
        </p:spPr>
      </p:pic>
      <p:pic>
        <p:nvPicPr>
          <p:cNvPr id="7" name="Picture 6">
            <a:extLst>
              <a:ext uri="{FF2B5EF4-FFF2-40B4-BE49-F238E27FC236}">
                <a16:creationId xmlns:a16="http://schemas.microsoft.com/office/drawing/2014/main" id="{693EE038-59CB-420D-B150-E0BF61B90422}"/>
              </a:ext>
            </a:extLst>
          </p:cNvPr>
          <p:cNvPicPr>
            <a:picLocks noChangeAspect="1"/>
          </p:cNvPicPr>
          <p:nvPr/>
        </p:nvPicPr>
        <p:blipFill>
          <a:blip r:embed="rId2"/>
          <a:stretch>
            <a:fillRect/>
          </a:stretch>
        </p:blipFill>
        <p:spPr>
          <a:xfrm>
            <a:off x="0" y="3829879"/>
            <a:ext cx="1835508" cy="1828092"/>
          </a:xfrm>
          <a:prstGeom prst="rect">
            <a:avLst/>
          </a:prstGeom>
        </p:spPr>
      </p:pic>
    </p:spTree>
    <p:extLst>
      <p:ext uri="{BB962C8B-B14F-4D97-AF65-F5344CB8AC3E}">
        <p14:creationId xmlns:p14="http://schemas.microsoft.com/office/powerpoint/2010/main" val="4299131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4">
                                            <p:txEl>
                                              <p:pRg st="1" end="1"/>
                                            </p:txEl>
                                          </p:spTgt>
                                        </p:tgtEl>
                                        <p:attrNameLst>
                                          <p:attrName>style.visibility</p:attrName>
                                        </p:attrNameLst>
                                      </p:cBhvr>
                                      <p:to>
                                        <p:strVal val="visible"/>
                                      </p:to>
                                    </p:set>
                                    <p:animEffect transition="in" filter="fade">
                                      <p:cBhvr>
                                        <p:cTn id="10" dur="500"/>
                                        <p:tgtEl>
                                          <p:spTgt spid="4">
                                            <p:txEl>
                                              <p:pRg st="1" end="1"/>
                                            </p:txEl>
                                          </p:spTgt>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4">
                                            <p:txEl>
                                              <p:pRg st="2" end="2"/>
                                            </p:txEl>
                                          </p:spTgt>
                                        </p:tgtEl>
                                        <p:attrNameLst>
                                          <p:attrName>style.visibility</p:attrName>
                                        </p:attrNameLst>
                                      </p:cBhvr>
                                      <p:to>
                                        <p:strVal val="visible"/>
                                      </p:to>
                                    </p:set>
                                    <p:animEffect transition="in" filter="fade">
                                      <p:cBhvr>
                                        <p:cTn id="13" dur="500"/>
                                        <p:tgtEl>
                                          <p:spTgt spid="4">
                                            <p:txEl>
                                              <p:pRg st="2" end="2"/>
                                            </p:txEl>
                                          </p:spTgt>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4">
                                            <p:txEl>
                                              <p:pRg st="3" end="3"/>
                                            </p:txEl>
                                          </p:spTgt>
                                        </p:tgtEl>
                                        <p:attrNameLst>
                                          <p:attrName>style.visibility</p:attrName>
                                        </p:attrNameLst>
                                      </p:cBhvr>
                                      <p:to>
                                        <p:strVal val="visible"/>
                                      </p:to>
                                    </p:set>
                                    <p:animEffect transition="in" filter="fade">
                                      <p:cBhvr>
                                        <p:cTn id="16" dur="500"/>
                                        <p:tgtEl>
                                          <p:spTgt spid="4">
                                            <p:txEl>
                                              <p:pRg st="3" end="3"/>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grpId="0" nodeType="clickEffect">
                                  <p:stCondLst>
                                    <p:cond delay="0"/>
                                  </p:stCondLst>
                                  <p:childTnLst>
                                    <p:set>
                                      <p:cBhvr>
                                        <p:cTn id="20" dur="1" fill="hold">
                                          <p:stCondLst>
                                            <p:cond delay="0"/>
                                          </p:stCondLst>
                                        </p:cTn>
                                        <p:tgtEl>
                                          <p:spTgt spid="5">
                                            <p:txEl>
                                              <p:pRg st="0" end="0"/>
                                            </p:txEl>
                                          </p:spTgt>
                                        </p:tgtEl>
                                        <p:attrNameLst>
                                          <p:attrName>style.visibility</p:attrName>
                                        </p:attrNameLst>
                                      </p:cBhvr>
                                      <p:to>
                                        <p:strVal val="visible"/>
                                      </p:to>
                                    </p:set>
                                    <p:animEffect transition="in" filter="fade">
                                      <p:cBhvr>
                                        <p:cTn id="21" dur="500"/>
                                        <p:tgtEl>
                                          <p:spTgt spid="5">
                                            <p:txEl>
                                              <p:pRg st="0" end="0"/>
                                            </p:txEl>
                                          </p:spTgt>
                                        </p:tgtEl>
                                      </p:cBhvr>
                                    </p:animEffect>
                                  </p:childTnLst>
                                </p:cTn>
                              </p:par>
                              <p:par>
                                <p:cTn id="22" presetID="10" presetClass="entr" presetSubtype="0" fill="hold" grpId="0" nodeType="withEffect">
                                  <p:stCondLst>
                                    <p:cond delay="0"/>
                                  </p:stCondLst>
                                  <p:childTnLst>
                                    <p:set>
                                      <p:cBhvr>
                                        <p:cTn id="23" dur="1" fill="hold">
                                          <p:stCondLst>
                                            <p:cond delay="0"/>
                                          </p:stCondLst>
                                        </p:cTn>
                                        <p:tgtEl>
                                          <p:spTgt spid="5">
                                            <p:txEl>
                                              <p:pRg st="1" end="1"/>
                                            </p:txEl>
                                          </p:spTgt>
                                        </p:tgtEl>
                                        <p:attrNameLst>
                                          <p:attrName>style.visibility</p:attrName>
                                        </p:attrNameLst>
                                      </p:cBhvr>
                                      <p:to>
                                        <p:strVal val="visible"/>
                                      </p:to>
                                    </p:set>
                                    <p:animEffect transition="in" filter="fade">
                                      <p:cBhvr>
                                        <p:cTn id="24" dur="500"/>
                                        <p:tgtEl>
                                          <p:spTgt spid="5">
                                            <p:txEl>
                                              <p:pRg st="1" end="1"/>
                                            </p:txEl>
                                          </p:spTgt>
                                        </p:tgtEl>
                                      </p:cBhvr>
                                    </p:animEffect>
                                  </p:childTnLst>
                                </p:cTn>
                              </p:par>
                              <p:par>
                                <p:cTn id="25" presetID="10" presetClass="entr" presetSubtype="0" fill="hold" grpId="0" nodeType="withEffect">
                                  <p:stCondLst>
                                    <p:cond delay="0"/>
                                  </p:stCondLst>
                                  <p:childTnLst>
                                    <p:set>
                                      <p:cBhvr>
                                        <p:cTn id="26" dur="1" fill="hold">
                                          <p:stCondLst>
                                            <p:cond delay="0"/>
                                          </p:stCondLst>
                                        </p:cTn>
                                        <p:tgtEl>
                                          <p:spTgt spid="5">
                                            <p:txEl>
                                              <p:pRg st="2" end="2"/>
                                            </p:txEl>
                                          </p:spTgt>
                                        </p:tgtEl>
                                        <p:attrNameLst>
                                          <p:attrName>style.visibility</p:attrName>
                                        </p:attrNameLst>
                                      </p:cBhvr>
                                      <p:to>
                                        <p:strVal val="visible"/>
                                      </p:to>
                                    </p:set>
                                    <p:animEffect transition="in" filter="fade">
                                      <p:cBhvr>
                                        <p:cTn id="27" dur="500"/>
                                        <p:tgtEl>
                                          <p:spTgt spid="5">
                                            <p:txEl>
                                              <p:pRg st="2" end="2"/>
                                            </p:txEl>
                                          </p:spTgt>
                                        </p:tgtEl>
                                      </p:cBhvr>
                                    </p:animEffect>
                                  </p:childTnLst>
                                </p:cTn>
                              </p:par>
                              <p:par>
                                <p:cTn id="28" presetID="10" presetClass="entr" presetSubtype="0" fill="hold" grpId="0" nodeType="withEffect">
                                  <p:stCondLst>
                                    <p:cond delay="0"/>
                                  </p:stCondLst>
                                  <p:childTnLst>
                                    <p:set>
                                      <p:cBhvr>
                                        <p:cTn id="29" dur="1" fill="hold">
                                          <p:stCondLst>
                                            <p:cond delay="0"/>
                                          </p:stCondLst>
                                        </p:cTn>
                                        <p:tgtEl>
                                          <p:spTgt spid="5">
                                            <p:txEl>
                                              <p:pRg st="3" end="3"/>
                                            </p:txEl>
                                          </p:spTgt>
                                        </p:tgtEl>
                                        <p:attrNameLst>
                                          <p:attrName>style.visibility</p:attrName>
                                        </p:attrNameLst>
                                      </p:cBhvr>
                                      <p:to>
                                        <p:strVal val="visible"/>
                                      </p:to>
                                    </p:set>
                                    <p:animEffect transition="in" filter="fade">
                                      <p:cBhvr>
                                        <p:cTn id="30" dur="500"/>
                                        <p:tgtEl>
                                          <p:spTgt spid="5">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5"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CD5060-0823-6779-C226-FBB75DF2724F}"/>
              </a:ext>
            </a:extLst>
          </p:cNvPr>
          <p:cNvSpPr>
            <a:spLocks noGrp="1"/>
          </p:cNvSpPr>
          <p:nvPr>
            <p:ph type="title"/>
          </p:nvPr>
        </p:nvSpPr>
        <p:spPr>
          <a:xfrm>
            <a:off x="838200" y="18255"/>
            <a:ext cx="10515600" cy="868849"/>
          </a:xfrm>
        </p:spPr>
        <p:txBody>
          <a:bodyPr/>
          <a:lstStyle/>
          <a:p>
            <a:pPr algn="ctr"/>
            <a:r>
              <a:rPr lang="en-GB" dirty="0">
                <a:latin typeface="Arial" panose="020B0604020202020204" pitchFamily="34" charset="0"/>
                <a:cs typeface="Arial" panose="020B0604020202020204" pitchFamily="34" charset="0"/>
              </a:rPr>
              <a:t>Apply SWOT</a:t>
            </a:r>
          </a:p>
        </p:txBody>
      </p:sp>
      <p:sp>
        <p:nvSpPr>
          <p:cNvPr id="3" name="Content Placeholder 2">
            <a:extLst>
              <a:ext uri="{FF2B5EF4-FFF2-40B4-BE49-F238E27FC236}">
                <a16:creationId xmlns:a16="http://schemas.microsoft.com/office/drawing/2014/main" id="{5242D739-4D2F-2C8D-5A25-F5BA00044814}"/>
              </a:ext>
            </a:extLst>
          </p:cNvPr>
          <p:cNvSpPr>
            <a:spLocks noGrp="1"/>
          </p:cNvSpPr>
          <p:nvPr>
            <p:ph idx="1"/>
          </p:nvPr>
        </p:nvSpPr>
        <p:spPr>
          <a:xfrm>
            <a:off x="283283" y="1690059"/>
            <a:ext cx="4675496" cy="3755398"/>
          </a:xfrm>
        </p:spPr>
        <p:txBody>
          <a:bodyPr/>
          <a:lstStyle/>
          <a:p>
            <a:r>
              <a:rPr lang="en-GB" sz="3200" dirty="0">
                <a:solidFill>
                  <a:srgbClr val="0000CC"/>
                </a:solidFill>
              </a:rPr>
              <a:t>Strengths</a:t>
            </a:r>
          </a:p>
          <a:p>
            <a:r>
              <a:rPr lang="en-GB" sz="3200" dirty="0">
                <a:solidFill>
                  <a:srgbClr val="0000CC"/>
                </a:solidFill>
              </a:rPr>
              <a:t>Weaknesses</a:t>
            </a:r>
          </a:p>
          <a:p>
            <a:r>
              <a:rPr lang="en-GB" sz="3200" dirty="0">
                <a:solidFill>
                  <a:srgbClr val="0000CC"/>
                </a:solidFill>
              </a:rPr>
              <a:t>Opportunities</a:t>
            </a:r>
          </a:p>
          <a:p>
            <a:r>
              <a:rPr lang="en-GB" sz="3200" dirty="0">
                <a:solidFill>
                  <a:srgbClr val="0000CC"/>
                </a:solidFill>
              </a:rPr>
              <a:t>Threats</a:t>
            </a:r>
          </a:p>
        </p:txBody>
      </p:sp>
      <p:sp>
        <p:nvSpPr>
          <p:cNvPr id="6" name="TextBox 5">
            <a:extLst>
              <a:ext uri="{FF2B5EF4-FFF2-40B4-BE49-F238E27FC236}">
                <a16:creationId xmlns:a16="http://schemas.microsoft.com/office/drawing/2014/main" id="{BA243885-B3F6-0603-0103-32DDE904B52E}"/>
              </a:ext>
            </a:extLst>
          </p:cNvPr>
          <p:cNvSpPr txBox="1"/>
          <p:nvPr/>
        </p:nvSpPr>
        <p:spPr>
          <a:xfrm>
            <a:off x="283283" y="4522127"/>
            <a:ext cx="4981433" cy="923330"/>
          </a:xfrm>
          <a:prstGeom prst="rect">
            <a:avLst/>
          </a:prstGeom>
          <a:noFill/>
        </p:spPr>
        <p:txBody>
          <a:bodyPr wrap="square">
            <a:spAutoFit/>
          </a:bodyPr>
          <a:lstStyle/>
          <a:p>
            <a:pPr algn="ctr"/>
            <a:r>
              <a:rPr lang="en-GB" b="1" i="1" dirty="0">
                <a:solidFill>
                  <a:srgbClr val="FF0000"/>
                </a:solidFill>
              </a:rPr>
              <a:t>15 minutes Individual exercise:  Prepare to share your thoughts in the plenary, ‘follow-up’, discussion.</a:t>
            </a:r>
          </a:p>
        </p:txBody>
      </p:sp>
      <p:pic>
        <p:nvPicPr>
          <p:cNvPr id="8" name="Picture 7">
            <a:extLst>
              <a:ext uri="{FF2B5EF4-FFF2-40B4-BE49-F238E27FC236}">
                <a16:creationId xmlns:a16="http://schemas.microsoft.com/office/drawing/2014/main" id="{45A5F8A2-2BE7-532F-62D8-843D46B59EF2}"/>
              </a:ext>
            </a:extLst>
          </p:cNvPr>
          <p:cNvPicPr>
            <a:picLocks noChangeAspect="1"/>
          </p:cNvPicPr>
          <p:nvPr/>
        </p:nvPicPr>
        <p:blipFill>
          <a:blip r:embed="rId2"/>
          <a:stretch>
            <a:fillRect/>
          </a:stretch>
        </p:blipFill>
        <p:spPr>
          <a:xfrm>
            <a:off x="5762676" y="1273664"/>
            <a:ext cx="6429324" cy="4351338"/>
          </a:xfrm>
          <a:prstGeom prst="rect">
            <a:avLst/>
          </a:prstGeom>
        </p:spPr>
      </p:pic>
      <p:sp>
        <p:nvSpPr>
          <p:cNvPr id="10" name="TextBox 9">
            <a:extLst>
              <a:ext uri="{FF2B5EF4-FFF2-40B4-BE49-F238E27FC236}">
                <a16:creationId xmlns:a16="http://schemas.microsoft.com/office/drawing/2014/main" id="{C92BCD31-089C-A61A-63BF-FE74A72E603F}"/>
              </a:ext>
            </a:extLst>
          </p:cNvPr>
          <p:cNvSpPr txBox="1"/>
          <p:nvPr/>
        </p:nvSpPr>
        <p:spPr>
          <a:xfrm>
            <a:off x="326409" y="664977"/>
            <a:ext cx="11027391" cy="954107"/>
          </a:xfrm>
          <a:prstGeom prst="rect">
            <a:avLst/>
          </a:prstGeom>
          <a:noFill/>
        </p:spPr>
        <p:txBody>
          <a:bodyPr wrap="square">
            <a:spAutoFit/>
          </a:bodyPr>
          <a:lstStyle/>
          <a:p>
            <a:r>
              <a:rPr lang="en-GB" sz="2800" dirty="0">
                <a:solidFill>
                  <a:srgbClr val="0000CC"/>
                </a:solidFill>
              </a:rPr>
              <a:t>Think about your chosen organisation…now work through a basic SWOT analysis: </a:t>
            </a:r>
          </a:p>
        </p:txBody>
      </p:sp>
    </p:spTree>
    <p:extLst>
      <p:ext uri="{BB962C8B-B14F-4D97-AF65-F5344CB8AC3E}">
        <p14:creationId xmlns:p14="http://schemas.microsoft.com/office/powerpoint/2010/main" val="133998251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566C71-7990-4A8F-B074-CF5C1302D5EB}"/>
              </a:ext>
            </a:extLst>
          </p:cNvPr>
          <p:cNvSpPr>
            <a:spLocks noGrp="1"/>
          </p:cNvSpPr>
          <p:nvPr>
            <p:ph type="title"/>
          </p:nvPr>
        </p:nvSpPr>
        <p:spPr>
          <a:xfrm>
            <a:off x="838200" y="136524"/>
            <a:ext cx="10515600" cy="774561"/>
          </a:xfrm>
        </p:spPr>
        <p:txBody>
          <a:bodyPr/>
          <a:lstStyle/>
          <a:p>
            <a:r>
              <a:rPr lang="en-GB" dirty="0"/>
              <a:t>Some final reflections…</a:t>
            </a:r>
          </a:p>
        </p:txBody>
      </p:sp>
      <p:sp>
        <p:nvSpPr>
          <p:cNvPr id="3" name="Content Placeholder 2">
            <a:extLst>
              <a:ext uri="{FF2B5EF4-FFF2-40B4-BE49-F238E27FC236}">
                <a16:creationId xmlns:a16="http://schemas.microsoft.com/office/drawing/2014/main" id="{3B5155BB-05C1-474D-A697-EEF4263AD1C3}"/>
              </a:ext>
            </a:extLst>
          </p:cNvPr>
          <p:cNvSpPr>
            <a:spLocks noGrp="1"/>
          </p:cNvSpPr>
          <p:nvPr>
            <p:ph idx="1"/>
          </p:nvPr>
        </p:nvSpPr>
        <p:spPr>
          <a:xfrm>
            <a:off x="0" y="1110007"/>
            <a:ext cx="5698435" cy="4351338"/>
          </a:xfrm>
        </p:spPr>
        <p:txBody>
          <a:bodyPr>
            <a:normAutofit lnSpcReduction="10000"/>
          </a:bodyPr>
          <a:lstStyle/>
          <a:p>
            <a:r>
              <a:rPr lang="en-GB" dirty="0">
                <a:solidFill>
                  <a:srgbClr val="0000CC"/>
                </a:solidFill>
              </a:rPr>
              <a:t>External forces will impact upon your organisation</a:t>
            </a:r>
          </a:p>
          <a:p>
            <a:r>
              <a:rPr lang="en-GB" dirty="0">
                <a:solidFill>
                  <a:srgbClr val="0000CC"/>
                </a:solidFill>
              </a:rPr>
              <a:t>These forces can (will?) shape your culture</a:t>
            </a:r>
          </a:p>
          <a:p>
            <a:r>
              <a:rPr lang="en-GB" dirty="0">
                <a:solidFill>
                  <a:srgbClr val="0000CC"/>
                </a:solidFill>
              </a:rPr>
              <a:t>You can be passive or active in this process</a:t>
            </a:r>
          </a:p>
          <a:p>
            <a:r>
              <a:rPr lang="en-GB" dirty="0">
                <a:solidFill>
                  <a:srgbClr val="0000CC"/>
                </a:solidFill>
              </a:rPr>
              <a:t>Filter out the negatives…welcome the positives</a:t>
            </a:r>
          </a:p>
          <a:p>
            <a:r>
              <a:rPr lang="en-GB" b="1" i="1" dirty="0">
                <a:solidFill>
                  <a:srgbClr val="0000CC"/>
                </a:solidFill>
              </a:rPr>
              <a:t>MarketLine </a:t>
            </a:r>
            <a:r>
              <a:rPr lang="en-GB" dirty="0">
                <a:solidFill>
                  <a:srgbClr val="0000CC"/>
                </a:solidFill>
              </a:rPr>
              <a:t>&amp; </a:t>
            </a:r>
            <a:r>
              <a:rPr lang="en-GB" b="1" i="1" dirty="0">
                <a:solidFill>
                  <a:srgbClr val="0000CC"/>
                </a:solidFill>
              </a:rPr>
              <a:t>NewsBank </a:t>
            </a:r>
            <a:r>
              <a:rPr lang="en-GB" dirty="0">
                <a:solidFill>
                  <a:srgbClr val="0000CC"/>
                </a:solidFill>
              </a:rPr>
              <a:t>are great sources of information</a:t>
            </a:r>
          </a:p>
        </p:txBody>
      </p:sp>
      <p:pic>
        <p:nvPicPr>
          <p:cNvPr id="6" name="Picture 5">
            <a:extLst>
              <a:ext uri="{FF2B5EF4-FFF2-40B4-BE49-F238E27FC236}">
                <a16:creationId xmlns:a16="http://schemas.microsoft.com/office/drawing/2014/main" id="{87D2918B-3A0B-4CA3-9CFD-1E42DFFBED33}"/>
              </a:ext>
            </a:extLst>
          </p:cNvPr>
          <p:cNvPicPr>
            <a:picLocks noChangeAspect="1"/>
          </p:cNvPicPr>
          <p:nvPr/>
        </p:nvPicPr>
        <p:blipFill>
          <a:blip r:embed="rId2"/>
          <a:stretch>
            <a:fillRect/>
          </a:stretch>
        </p:blipFill>
        <p:spPr>
          <a:xfrm>
            <a:off x="5989983" y="1961322"/>
            <a:ext cx="6202017" cy="3680654"/>
          </a:xfrm>
          <a:prstGeom prst="rect">
            <a:avLst/>
          </a:prstGeom>
        </p:spPr>
      </p:pic>
    </p:spTree>
    <p:extLst>
      <p:ext uri="{BB962C8B-B14F-4D97-AF65-F5344CB8AC3E}">
        <p14:creationId xmlns:p14="http://schemas.microsoft.com/office/powerpoint/2010/main" val="2739917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026855F1-54CD-3949-83C7-D1EBA7DBBE27}"/>
              </a:ext>
            </a:extLst>
          </p:cNvPr>
          <p:cNvSpPr>
            <a:spLocks noGrp="1"/>
          </p:cNvSpPr>
          <p:nvPr>
            <p:ph type="title"/>
          </p:nvPr>
        </p:nvSpPr>
        <p:spPr>
          <a:xfrm>
            <a:off x="581891" y="119743"/>
            <a:ext cx="11000509" cy="712770"/>
          </a:xfrm>
        </p:spPr>
        <p:txBody>
          <a:bodyPr>
            <a:noAutofit/>
          </a:bodyPr>
          <a:lstStyle/>
          <a:p>
            <a:pPr algn="ctr"/>
            <a:r>
              <a:rPr lang="en-GB" altLang="en-US" b="1" dirty="0">
                <a:solidFill>
                  <a:srgbClr val="0000CC"/>
                </a:solidFill>
                <a:latin typeface="Arial" panose="020B0604020202020204" pitchFamily="34" charset="0"/>
                <a:cs typeface="Arial" panose="020B0604020202020204" pitchFamily="34" charset="0"/>
              </a:rPr>
              <a:t> </a:t>
            </a:r>
            <a:r>
              <a:rPr lang="en-GB" b="1" dirty="0">
                <a:solidFill>
                  <a:srgbClr val="0000CC"/>
                </a:solidFill>
              </a:rPr>
              <a:t>Developing a High-Performance Culture</a:t>
            </a:r>
            <a:r>
              <a:rPr lang="en-GB" altLang="en-US" b="1" dirty="0">
                <a:solidFill>
                  <a:srgbClr val="0000CC"/>
                </a:solidFill>
                <a:latin typeface="Arial" panose="020B0604020202020204" pitchFamily="34" charset="0"/>
                <a:cs typeface="Arial" panose="020B0604020202020204" pitchFamily="34" charset="0"/>
              </a:rPr>
              <a:t> </a:t>
            </a:r>
          </a:p>
        </p:txBody>
      </p:sp>
      <p:pic>
        <p:nvPicPr>
          <p:cNvPr id="3" name="Picture 2" descr="A hand with yellow marker on it&#10;&#10;Description automatically generated">
            <a:extLst>
              <a:ext uri="{FF2B5EF4-FFF2-40B4-BE49-F238E27FC236}">
                <a16:creationId xmlns:a16="http://schemas.microsoft.com/office/drawing/2014/main" id="{1B4007FB-28D3-C5E8-2990-0897193C092B}"/>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2110853" y="841033"/>
            <a:ext cx="8111319" cy="4903660"/>
          </a:xfrm>
          <a:prstGeom prst="rect">
            <a:avLst/>
          </a:prstGeom>
        </p:spPr>
      </p:pic>
    </p:spTree>
    <p:extLst>
      <p:ext uri="{BB962C8B-B14F-4D97-AF65-F5344CB8AC3E}">
        <p14:creationId xmlns:p14="http://schemas.microsoft.com/office/powerpoint/2010/main" val="312439352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AB4D38-0D0A-7E48-A9E5-A8FA96D8377C}"/>
              </a:ext>
            </a:extLst>
          </p:cNvPr>
          <p:cNvSpPr>
            <a:spLocks noGrp="1"/>
          </p:cNvSpPr>
          <p:nvPr>
            <p:ph type="title"/>
          </p:nvPr>
        </p:nvSpPr>
        <p:spPr/>
        <p:txBody>
          <a:bodyPr/>
          <a:lstStyle/>
          <a:p>
            <a:pPr algn="ctr"/>
            <a:r>
              <a:rPr lang="en-US" sz="4800" dirty="0">
                <a:solidFill>
                  <a:srgbClr val="002060"/>
                </a:solidFill>
              </a:rPr>
              <a:t>References</a:t>
            </a:r>
          </a:p>
        </p:txBody>
      </p:sp>
      <p:sp>
        <p:nvSpPr>
          <p:cNvPr id="3" name="Content Placeholder 2">
            <a:extLst>
              <a:ext uri="{FF2B5EF4-FFF2-40B4-BE49-F238E27FC236}">
                <a16:creationId xmlns:a16="http://schemas.microsoft.com/office/drawing/2014/main" id="{3D1B710A-C3A1-474C-8D19-86483A656B4D}"/>
              </a:ext>
            </a:extLst>
          </p:cNvPr>
          <p:cNvSpPr>
            <a:spLocks noGrp="1"/>
          </p:cNvSpPr>
          <p:nvPr>
            <p:ph idx="1"/>
          </p:nvPr>
        </p:nvSpPr>
        <p:spPr>
          <a:xfrm>
            <a:off x="838200" y="1825625"/>
            <a:ext cx="10515600" cy="3554758"/>
          </a:xfrm>
        </p:spPr>
        <p:txBody>
          <a:bodyPr>
            <a:normAutofit/>
          </a:bodyPr>
          <a:lstStyle/>
          <a:p>
            <a:r>
              <a:rPr lang="en-GB" sz="3200" dirty="0">
                <a:solidFill>
                  <a:srgbClr val="0000CC"/>
                </a:solidFill>
              </a:rPr>
              <a:t>Schein, E. H. (1985 </a:t>
            </a:r>
            <a:r>
              <a:rPr lang="en-GB" sz="3200" i="1" dirty="0">
                <a:solidFill>
                  <a:srgbClr val="0000CC"/>
                </a:solidFill>
              </a:rPr>
              <a:t>Organizational Culture and Leadership: A dynamic view.</a:t>
            </a:r>
            <a:r>
              <a:rPr lang="en-GB" sz="3200" dirty="0">
                <a:solidFill>
                  <a:srgbClr val="0000CC"/>
                </a:solidFill>
              </a:rPr>
              <a:t> San Francisco: Jossey-Bass. USA</a:t>
            </a:r>
            <a:br>
              <a:rPr lang="en-GB" sz="3200" dirty="0">
                <a:solidFill>
                  <a:srgbClr val="0000CC"/>
                </a:solidFill>
              </a:rPr>
            </a:br>
            <a:endParaRPr lang="en-GB" sz="3200" dirty="0">
              <a:solidFill>
                <a:srgbClr val="0000CC"/>
              </a:solidFill>
            </a:endParaRPr>
          </a:p>
          <a:p>
            <a:r>
              <a:rPr lang="en-GB" sz="3200" dirty="0">
                <a:solidFill>
                  <a:srgbClr val="0000CC"/>
                </a:solidFill>
              </a:rPr>
              <a:t>Clegg, S. R. et al (2020) Strategy: Theory and practice. 3</a:t>
            </a:r>
            <a:r>
              <a:rPr lang="en-GB" sz="3200" baseline="30000" dirty="0">
                <a:solidFill>
                  <a:srgbClr val="0000CC"/>
                </a:solidFill>
              </a:rPr>
              <a:t>rd</a:t>
            </a:r>
            <a:r>
              <a:rPr lang="en-GB" sz="3200" dirty="0">
                <a:solidFill>
                  <a:srgbClr val="0000CC"/>
                </a:solidFill>
              </a:rPr>
              <a:t> edn. London; Sage Publications Ltd</a:t>
            </a:r>
            <a:endParaRPr lang="en-US" sz="3200" dirty="0">
              <a:solidFill>
                <a:srgbClr val="0000CC"/>
              </a:solidFill>
            </a:endParaRPr>
          </a:p>
        </p:txBody>
      </p:sp>
    </p:spTree>
    <p:extLst>
      <p:ext uri="{BB962C8B-B14F-4D97-AF65-F5344CB8AC3E}">
        <p14:creationId xmlns:p14="http://schemas.microsoft.com/office/powerpoint/2010/main" val="384248280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053837800"/>
      </p:ext>
    </p:extLst>
  </p:cSld>
  <p:clrMapOvr>
    <a:masterClrMapping/>
  </p:clrMapOvr>
</p:sld>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3_Title Slide 1">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TaxCatchAll xmlns="303dbf9b-b85b-46a0-94f1-894078c07ecd" xsi:nil="true"/>
    <lcf76f155ced4ddcb4097134ff3c332f xmlns="211f9404-bca0-4bcf-9c1d-965ccb6f8d2d">
      <Terms xmlns="http://schemas.microsoft.com/office/infopath/2007/PartnerControls"/>
    </lcf76f155ced4ddcb4097134ff3c332f>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6" ma:contentTypeDescription="Create a new document." ma:contentTypeScope="" ma:versionID="3e9a1b2e959880e4a76c3977d9ce4bf7">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fcf97f2708594b994a194b3975e3d81f"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OCR" minOccurs="0"/>
                <xsd:element ref="ns2:MediaServiceGenerationTime" minOccurs="0"/>
                <xsd:element ref="ns2:MediaServiceEventHashCode" minOccurs="0"/>
                <xsd:element ref="ns2:MediaServiceDateTaken" minOccurs="0"/>
                <xsd:element ref="ns2:lcf76f155ced4ddcb4097134ff3c332f" minOccurs="0"/>
                <xsd:element ref="ns3:TaxCatchAll"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DateTaken" ma:index="17" nillable="true" ma:displayName="MediaServiceDateTaken" ma:hidden="true" ma:internalName="MediaServiceDateTaken" ma:readOnly="true">
      <xsd:simpleType>
        <xsd:restriction base="dms:Text"/>
      </xsd:simpleType>
    </xsd:element>
    <xsd:element name="lcf76f155ced4ddcb4097134ff3c332f" ma:index="19"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21" nillable="true" ma:displayName="MediaServiceSearchProperties" ma:hidden="true" ma:internalName="MediaServiceSearchProperties" ma:readOnly="true">
      <xsd:simpleType>
        <xsd:restriction base="dms:Note"/>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TaxCatchAll" ma:index="20" nillable="true" ma:displayName="Taxonomy Catch All Column" ma:hidden="true" ma:list="{2a97a576-9b9a-4725-8082-46e909de400b}" ma:internalName="TaxCatchAll" ma:showField="CatchAllData" ma:web="303dbf9b-b85b-46a0-94f1-894078c07ecd">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005B358-F4C1-4779-9208-30E86E3F7A24}">
  <ds:schemaRefs>
    <ds:schemaRef ds:uri="http://schemas.microsoft.com/sharepoint/v3/contenttype/forms"/>
  </ds:schemaRefs>
</ds:datastoreItem>
</file>

<file path=customXml/itemProps2.xml><?xml version="1.0" encoding="utf-8"?>
<ds:datastoreItem xmlns:ds="http://schemas.openxmlformats.org/officeDocument/2006/customXml" ds:itemID="{5D040630-A62C-4063-B6E2-E8C2D35B5414}">
  <ds:schemaRefs>
    <ds:schemaRef ds:uri="303dbf9b-b85b-46a0-94f1-894078c07ecd"/>
    <ds:schemaRef ds:uri="http://schemas.microsoft.com/office/2006/documentManagement/types"/>
    <ds:schemaRef ds:uri="http://www.w3.org/XML/1998/namespace"/>
    <ds:schemaRef ds:uri="http://purl.org/dc/elements/1.1/"/>
    <ds:schemaRef ds:uri="http://purl.org/dc/terms/"/>
    <ds:schemaRef ds:uri="http://purl.org/dc/dcmitype/"/>
    <ds:schemaRef ds:uri="211f9404-bca0-4bcf-9c1d-965ccb6f8d2d"/>
    <ds:schemaRef ds:uri="http://schemas.microsoft.com/office/infopath/2007/PartnerControls"/>
    <ds:schemaRef ds:uri="http://schemas.openxmlformats.org/package/2006/metadata/core-properties"/>
    <ds:schemaRef ds:uri="http://schemas.microsoft.com/office/2006/metadata/properties"/>
  </ds:schemaRefs>
</ds:datastoreItem>
</file>

<file path=customXml/itemProps3.xml><?xml version="1.0" encoding="utf-8"?>
<ds:datastoreItem xmlns:ds="http://schemas.openxmlformats.org/officeDocument/2006/customXml" ds:itemID="{A2BE3E23-B854-4D4E-9314-54BECDE7CCA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0</TotalTime>
  <Words>1677</Words>
  <Application>Microsoft Office PowerPoint</Application>
  <PresentationFormat>Widescreen</PresentationFormat>
  <Paragraphs>172</Paragraphs>
  <Slides>19</Slides>
  <Notes>7</Notes>
  <HiddenSlides>0</HiddenSlides>
  <MMClips>0</MMClips>
  <ScaleCrop>false</ScaleCrop>
  <HeadingPairs>
    <vt:vector size="6" baseType="variant">
      <vt:variant>
        <vt:lpstr>Fonts Used</vt:lpstr>
      </vt:variant>
      <vt:variant>
        <vt:i4>6</vt:i4>
      </vt:variant>
      <vt:variant>
        <vt:lpstr>Theme</vt:lpstr>
      </vt:variant>
      <vt:variant>
        <vt:i4>4</vt:i4>
      </vt:variant>
      <vt:variant>
        <vt:lpstr>Slide Titles</vt:lpstr>
      </vt:variant>
      <vt:variant>
        <vt:i4>19</vt:i4>
      </vt:variant>
    </vt:vector>
  </HeadingPairs>
  <TitlesOfParts>
    <vt:vector size="29" baseType="lpstr">
      <vt:lpstr>Aptos</vt:lpstr>
      <vt:lpstr>Arial</vt:lpstr>
      <vt:lpstr>Calibri</vt:lpstr>
      <vt:lpstr>Calibri Light</vt:lpstr>
      <vt:lpstr>Corbel</vt:lpstr>
      <vt:lpstr>Wingdings</vt:lpstr>
      <vt:lpstr>UWTSD Holding Page</vt:lpstr>
      <vt:lpstr>UWTSD Text 2</vt:lpstr>
      <vt:lpstr>UWTSD Logo Variations place image in Background</vt:lpstr>
      <vt:lpstr>3_Title Slide 1</vt:lpstr>
      <vt:lpstr>CertHE Applied Leadership and Management in the Workplace    Module: BMSK5009 Developing a High-Performance Culture   </vt:lpstr>
      <vt:lpstr>Developing a High-Performance Culture</vt:lpstr>
      <vt:lpstr>Culture</vt:lpstr>
      <vt:lpstr>Impact of external forces on the organisation </vt:lpstr>
      <vt:lpstr>Your Organisation</vt:lpstr>
      <vt:lpstr>PESTLE Analysis </vt:lpstr>
      <vt:lpstr>PESTEL &amp; the Organisation</vt:lpstr>
      <vt:lpstr>Dimensions of factors to consider</vt:lpstr>
      <vt:lpstr>Apply PESTEL</vt:lpstr>
      <vt:lpstr>PEST(EL)</vt:lpstr>
      <vt:lpstr>Conclusions</vt:lpstr>
      <vt:lpstr>SWOT Analysis</vt:lpstr>
      <vt:lpstr>SWOT</vt:lpstr>
      <vt:lpstr>SWOT</vt:lpstr>
      <vt:lpstr>Apply SWOT</vt:lpstr>
      <vt:lpstr>Some final reflections…</vt:lpstr>
      <vt:lpstr> Developing a High-Performance Culture </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Christian Felices</cp:lastModifiedBy>
  <cp:revision>24</cp:revision>
  <dcterms:created xsi:type="dcterms:W3CDTF">2021-03-09T15:35:42Z</dcterms:created>
  <dcterms:modified xsi:type="dcterms:W3CDTF">2024-10-01T10:52:24Z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