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1"/>
  </p:notesMasterIdLst>
  <p:handoutMasterIdLst>
    <p:handoutMasterId r:id="rId22"/>
  </p:handoutMasterIdLst>
  <p:sldIdLst>
    <p:sldId id="277" r:id="rId2"/>
    <p:sldId id="281" r:id="rId3"/>
    <p:sldId id="278" r:id="rId4"/>
    <p:sldId id="279" r:id="rId5"/>
    <p:sldId id="280" r:id="rId6"/>
    <p:sldId id="258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82" r:id="rId19"/>
    <p:sldId id="298" r:id="rId20"/>
  </p:sldIdLst>
  <p:sldSz cx="9144000" cy="6858000" type="screen4x3"/>
  <p:notesSz cx="6797675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2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68" autoAdjust="0"/>
    <p:restoredTop sz="93372" autoAdjust="0"/>
  </p:normalViewPr>
  <p:slideViewPr>
    <p:cSldViewPr>
      <p:cViewPr varScale="1">
        <p:scale>
          <a:sx n="69" d="100"/>
          <a:sy n="69" d="100"/>
        </p:scale>
        <p:origin x="1500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7"/>
        <p:guide pos="2142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482" y="1"/>
            <a:ext cx="2946575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9014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482" y="9429014"/>
            <a:ext cx="2946575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51099" y="1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5988" y="742950"/>
            <a:ext cx="4965700" cy="37242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6141" y="4714507"/>
            <a:ext cx="4985393" cy="44689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30630"/>
            <a:ext cx="2946576" cy="496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1099" y="9430630"/>
            <a:ext cx="2946576" cy="496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LCBB5015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Principles of Marketing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4 Session 2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Strategy</a:t>
            </a: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B1805B-915C-46CB-85E0-ECDA69794E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/>
              <a:t>Learning Objectives</a:t>
            </a:r>
            <a:endParaRPr lang="en-GB" sz="3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4F8264-65AC-45BB-95B4-EC3CCCA79B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To determine the differences between corporate, business and marketing strategy.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To understand and analyse the Porter’s Generic Strategy model.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To comprehend different Product Life Cycle strategies.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FA9BFC-A742-4408-8AE5-D214C9AD0B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3E722D-EEA2-47C2-A61C-A33685063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05780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C15BC9-2580-4787-BEAD-BB2CC59E5F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Corporate Strategy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51EF66-AFB0-4AF2-B6BD-F6ADD4FBA9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What business(es) is the company in? </a:t>
            </a:r>
          </a:p>
          <a:p>
            <a:pPr lvl="0"/>
            <a:r>
              <a:rPr lang="en-GB" dirty="0"/>
              <a:t>What business(es) should the company be in? </a:t>
            </a:r>
          </a:p>
          <a:p>
            <a:r>
              <a:rPr lang="en-GB" dirty="0"/>
              <a:t>What amount of total resources should the company devote to each business to achieve its overall goals and objectives?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9813B-B6E1-4BCE-A3A9-746641513B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FCF86D-C67B-4DC0-AA48-A482DB80F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850324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15E21-CB6F-47DC-9605-51B0C687F0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Business-Level Strategy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61887-1434-4C1F-9790-DBC27C9DB9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What distinctive competencies can give the business unit a competitive advantage? </a:t>
            </a:r>
          </a:p>
          <a:p>
            <a:r>
              <a:rPr lang="en-GB" dirty="0"/>
              <a:t>Which of these competencies best matches the needs and wants of the customers in the business target segment(s)?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C66674-73CE-4D9A-B601-EDDE81B7B4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8154C9-AB91-4F93-A4E5-1F49BAAA52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689505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9F3976-5570-4CEC-852E-D561983109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Marketing Strategy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33A829-3807-41DE-BC55-D89C91218F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What target market(s) exist for each product? </a:t>
            </a:r>
          </a:p>
          <a:p>
            <a:r>
              <a:rPr lang="en-GB" dirty="0"/>
              <a:t>How can the marketing mix elements best be tailored to the needs and wants of potential customers in each target market?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4917A7-0353-4F58-BC50-245D0937E0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E4FC35-B0D4-49E2-ADC9-E5D1C5856A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852096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Porters Generic Strategy Model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065" y="1268761"/>
            <a:ext cx="7548327" cy="4249254"/>
          </a:xfrm>
        </p:spPr>
      </p:pic>
    </p:spTree>
    <p:extLst>
      <p:ext uri="{BB962C8B-B14F-4D97-AF65-F5344CB8AC3E}">
        <p14:creationId xmlns:p14="http://schemas.microsoft.com/office/powerpoint/2010/main" val="546090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Cost Leadership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Following this strategy means that the company aims to produce in large quantities, at the lowest cost possible and sell at lower prices.  </a:t>
            </a:r>
          </a:p>
          <a:p>
            <a:r>
              <a:rPr lang="en-GB" dirty="0"/>
              <a:t>By doing this they can capitalise on economies of scale and defeat any competitor who has not got equal production capacity, or who can keep prices to a minimum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31962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Differentiation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strategy involves offering some unique selling (service) proposition (USP) that the competition do not have.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56896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Focus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company aims at very select market sectors and will be charging higher prices or lower prices.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57223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Product Life Cycle Model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3" y="1412776"/>
            <a:ext cx="4824536" cy="4062207"/>
          </a:xfrm>
        </p:spPr>
      </p:pic>
    </p:spTree>
    <p:extLst>
      <p:ext uri="{BB962C8B-B14F-4D97-AF65-F5344CB8AC3E}">
        <p14:creationId xmlns:p14="http://schemas.microsoft.com/office/powerpoint/2010/main" val="20568850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Strategies for Pioneers in the Introduction stage of the PLC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Mass market penetration strategy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Niche penetration strategy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Skimming and early withdrawal strategy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3240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Defence strategies for Pioneers in the Growth stage of the PLC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Fortress or position defence strategy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Flanker strategy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Confrontation strategy</a:t>
            </a:r>
          </a:p>
        </p:txBody>
      </p:sp>
    </p:spTree>
    <p:extLst>
      <p:ext uri="{BB962C8B-B14F-4D97-AF65-F5344CB8AC3E}">
        <p14:creationId xmlns:p14="http://schemas.microsoft.com/office/powerpoint/2010/main" val="698947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Defence strategies for Pioneers in the Growth stage of the PLC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Market Expansion Strategy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7879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Attack strategies for Followers in the Growth stage of the PLC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Frontal Attack Strategy</a:t>
            </a:r>
          </a:p>
          <a:p>
            <a:endParaRPr lang="en-GB" dirty="0"/>
          </a:p>
          <a:p>
            <a:r>
              <a:rPr lang="en-GB" dirty="0"/>
              <a:t>Leapfrog Strategy </a:t>
            </a:r>
          </a:p>
          <a:p>
            <a:endParaRPr lang="en-GB" dirty="0"/>
          </a:p>
          <a:p>
            <a:r>
              <a:rPr lang="en-GB" dirty="0"/>
              <a:t>Flank Attack    </a:t>
            </a:r>
          </a:p>
          <a:p>
            <a:endParaRPr lang="en-GB" dirty="0"/>
          </a:p>
          <a:p>
            <a:r>
              <a:rPr lang="en-GB" dirty="0"/>
              <a:t>Encirclement strategy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7654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Strategies in the Maturity stage of the PLC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Increased penetration strategy</a:t>
            </a:r>
          </a:p>
          <a:p>
            <a:endParaRPr lang="en-GB" dirty="0"/>
          </a:p>
          <a:p>
            <a:r>
              <a:rPr lang="en-GB" dirty="0"/>
              <a:t>Extended Use Strategy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Global market expansion strategy</a:t>
            </a:r>
          </a:p>
        </p:txBody>
      </p:sp>
    </p:spTree>
    <p:extLst>
      <p:ext uri="{BB962C8B-B14F-4D97-AF65-F5344CB8AC3E}">
        <p14:creationId xmlns:p14="http://schemas.microsoft.com/office/powerpoint/2010/main" val="3134269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Strategies in the Decline stage of the PLC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Harvesting Strategy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Niche Strategy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1979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are the advantages of being a pioneer and follower company. Provide examples of successful pioneer and follower companies.</a:t>
            </a:r>
          </a:p>
        </p:txBody>
      </p:sp>
    </p:spTree>
    <p:extLst>
      <p:ext uri="{BB962C8B-B14F-4D97-AF65-F5344CB8AC3E}">
        <p14:creationId xmlns:p14="http://schemas.microsoft.com/office/powerpoint/2010/main" val="415150938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B1805B-915C-46CB-85E0-ECDA69794E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4F8264-65AC-45BB-95B4-EC3CCCA79B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In this lecture we have determined the differences between corporate, business and marketing strategy.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We have analysed the Porter’s Generic Strategy model.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We have </a:t>
            </a:r>
            <a:r>
              <a:rPr lang="en-GB" sz="2400"/>
              <a:t>focused on different </a:t>
            </a:r>
            <a:r>
              <a:rPr lang="en-GB" sz="2400" dirty="0"/>
              <a:t>Product Life Cycle strategies.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FA9BFC-A742-4408-8AE5-D214C9AD0B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3E722D-EEA2-47C2-A61C-A33685063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67432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301D47-31E2-C329-2391-4335FD71DA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20B7E8-5393-ADBC-A8F9-EB9AC096EC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lnSpc>
                <a:spcPct val="200000"/>
              </a:lnSpc>
            </a:pP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Browne, William G. “Inside Marketing Management.” </a:t>
            </a:r>
            <a:r>
              <a:rPr lang="en-GB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Industrial Marketing Management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vol. 3, no. 5, Oct. 2019, pp. 259–266, https://doi.org/10.1016/0019-8501(74)90001-7.</a:t>
            </a:r>
          </a:p>
          <a:p>
            <a:pPr marL="457200" indent="-457200">
              <a:lnSpc>
                <a:spcPct val="200000"/>
              </a:lnSpc>
            </a:pPr>
            <a:r>
              <a:rPr lang="en-GB" sz="12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Chernev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Alexander, and Philip Kotler. </a:t>
            </a:r>
            <a:r>
              <a:rPr lang="en-GB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Strategic Marketing Management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9th ed., Chicago, Illinois, Cerebellum Press, 2018.</a:t>
            </a:r>
          </a:p>
          <a:p>
            <a:pPr marL="457200" indent="-457200">
              <a:lnSpc>
                <a:spcPct val="200000"/>
              </a:lnSpc>
            </a:pPr>
            <a:r>
              <a:rPr lang="en-GB" sz="12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Gitman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Lawrence J, et al. </a:t>
            </a:r>
            <a:r>
              <a:rPr lang="en-GB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Introduction to Business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2018.</a:t>
            </a:r>
          </a:p>
          <a:p>
            <a:pPr marL="457200" indent="-457200">
              <a:lnSpc>
                <a:spcPct val="200000"/>
              </a:lnSpc>
            </a:pP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Norris, Gregory A. “Social Impacts in Product Life Cycles - towards Life Cycle Attribute Assessment.” </a:t>
            </a:r>
            <a:r>
              <a:rPr lang="en-GB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International Journal of Life Cycle Assessment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vol. 11, no. S1, Jan. 2020, pp. 97–104, https://doi.org/10.1065/lca2006.04.017.</a:t>
            </a:r>
          </a:p>
          <a:p>
            <a:pPr marL="457200" indent="-457200">
              <a:lnSpc>
                <a:spcPct val="200000"/>
              </a:lnSpc>
            </a:pPr>
            <a:r>
              <a:rPr lang="en-GB" sz="12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Restuccia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Mariachiara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et al. “Product Life-Cycle Management and Distributor Contribution to New Product Development.” </a:t>
            </a:r>
            <a:r>
              <a:rPr lang="en-GB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Journal of Product Innovation Management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vol. 33, no. 1, 4 Feb. 2019, pp. 69–89, https://doi.org/10.1111/jpim.12261.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403BFF-6AAA-D002-DFEF-FFAFFD5745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C7D25AA-F40F-E3FF-32D3-11F2FC145E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425729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2320</TotalTime>
  <Words>628</Words>
  <Application>Microsoft Office PowerPoint</Application>
  <PresentationFormat>On-screen Show (4:3)</PresentationFormat>
  <Paragraphs>98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Myriad Pro</vt:lpstr>
      <vt:lpstr>Arial</vt:lpstr>
      <vt:lpstr>Verdana</vt:lpstr>
      <vt:lpstr>20140311PresentationUWTSDTemplate</vt:lpstr>
      <vt:lpstr>LCBB5015</vt:lpstr>
      <vt:lpstr>Learning Objectives</vt:lpstr>
      <vt:lpstr>Corporate Strategy</vt:lpstr>
      <vt:lpstr>Business-Level Strategy</vt:lpstr>
      <vt:lpstr>Marketing Strategy</vt:lpstr>
      <vt:lpstr>Porters Generic Strategy Model</vt:lpstr>
      <vt:lpstr> Cost Leadership </vt:lpstr>
      <vt:lpstr> Differentiation </vt:lpstr>
      <vt:lpstr> Focus </vt:lpstr>
      <vt:lpstr>Product Life Cycle Model</vt:lpstr>
      <vt:lpstr>Strategies for Pioneers in the Introduction stage of the PLC</vt:lpstr>
      <vt:lpstr>Defence strategies for Pioneers in the Growth stage of the PLC</vt:lpstr>
      <vt:lpstr>Defence strategies for Pioneers in the Growth stage of the PLC</vt:lpstr>
      <vt:lpstr>Attack strategies for Followers in the Growth stage of the PLC</vt:lpstr>
      <vt:lpstr>Strategies in the Maturity stage of the PLC</vt:lpstr>
      <vt:lpstr>Strategies in the Decline stage of the PLC</vt:lpstr>
      <vt:lpstr>Question </vt:lpstr>
      <vt:lpstr>Summary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Tushara Balendran</cp:lastModifiedBy>
  <cp:revision>147</cp:revision>
  <cp:lastPrinted>2022-03-07T15:32:27Z</cp:lastPrinted>
  <dcterms:created xsi:type="dcterms:W3CDTF">2002-10-07T19:43:58Z</dcterms:created>
  <dcterms:modified xsi:type="dcterms:W3CDTF">2024-09-18T09:54:19Z</dcterms:modified>
</cp:coreProperties>
</file>