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/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0D85CC69-A975-41B3-87F3-B1506A86ADC8}" type="datetime1">
              <a:rPr lang="en-GB"/>
              <a:pPr lvl="0"/>
              <a:t>26/09/2018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/>
          <p:cNvSpPr txBox="1"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E06D8B8C-EF80-4E0A-BC6D-6DDC1E5D1AD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2461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/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6D8BC09B-E037-4650-9453-59B2F9F4E13D}" type="slidenum">
              <a:t>11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766570C1-CA39-4260-8F99-B0D9AC151CFC}" type="datetime1">
              <a:rPr lang="en-GB" smtClean="0"/>
              <a:pPr lvl="0"/>
              <a:t>26/09/2018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0857768-817D-45F6-898E-EE831D64E92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10E29A61-2F00-46E0-B53A-E2776C0B3B66}" type="datetime1">
              <a:rPr lang="en-GB" smtClean="0"/>
              <a:pPr lvl="0"/>
              <a:t>26/09/2018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1B73289-13D9-4241-9121-53FD7F015B9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361EB42-EC52-4886-89E3-F0A6771CBE5D}" type="datetime1">
              <a:rPr lang="en-GB" smtClean="0"/>
              <a:pPr lvl="0"/>
              <a:t>26/09/2018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pPr lvl="0"/>
            <a:fld id="{E70F0CCD-4CC7-4821-8706-F22C25099E1B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1B959859-6DD4-4FD1-A1A1-2EAB38440342}" type="datetime1">
              <a:rPr lang="en-GB" smtClean="0"/>
              <a:pPr lvl="0"/>
              <a:t>26/09/2018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2BB0C07-5200-4B0E-B280-BFFDADBB2C1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999A5DD3-C56B-431B-B144-B3F74B1E5F17}" type="datetime1">
              <a:rPr lang="en-GB" smtClean="0"/>
              <a:pPr lvl="0"/>
              <a:t>26/09/2018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5A09553D-4D5C-493D-B78A-EE45767943F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9E011FFB-E5E9-48D8-BB71-EF42A21CA4F0}" type="datetime1">
              <a:rPr lang="en-GB" smtClean="0"/>
              <a:pPr lvl="0"/>
              <a:t>26/09/2018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A490700-E8CE-4174-9F6D-65D8EF7AF47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78188ECC-D240-47A8-9B26-A79C385EADCE}" type="datetime1">
              <a:rPr lang="en-GB" smtClean="0"/>
              <a:pPr lvl="0"/>
              <a:t>26/09/2018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0B55DF2-0B55-4D4A-8208-162CE7F4C3D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80E4E04B-40D6-4D51-A3C8-124845A4DF8F}" type="datetime1">
              <a:rPr lang="en-GB" smtClean="0"/>
              <a:pPr lvl="0"/>
              <a:t>26/09/2018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EBEDAF4-2ACA-4B8B-8AC0-FA1A96E18C9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8950A125-6293-4A66-A9B0-3ABC2B35CB24}" type="datetime1">
              <a:rPr lang="en-GB" smtClean="0"/>
              <a:pPr lvl="0"/>
              <a:t>26/09/2018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DBD40DE-F5E8-404E-A817-E8076D0AB5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7C8DF875-666D-4986-8779-02C469BF574D}" type="datetime1">
              <a:rPr lang="en-GB" smtClean="0"/>
              <a:pPr lvl="0"/>
              <a:t>26/09/2018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74EBC761-CC76-47B2-B7D8-CB1D71B5EEC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2ED85419-D1FA-4412-9FAD-96441C5FA031}" type="datetime1">
              <a:rPr lang="en-GB" smtClean="0"/>
              <a:pPr lvl="0"/>
              <a:t>26/09/2018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32C4355-AA82-4BF0-9E22-F7D4ADBD4C9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fld id="{22D934B7-87B5-4FB7-A8E1-EE7DAB208F23}" type="datetime1">
              <a:rPr lang="en-GB" smtClean="0"/>
              <a:pPr lvl="0"/>
              <a:t>26/09/2018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fld id="{C6B2DBB9-BE35-4CDC-96EB-575044795471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WOLLSTONECRAFT</a:t>
            </a:r>
          </a:p>
        </p:txBody>
      </p:sp>
      <p:pic>
        <p:nvPicPr>
          <p:cNvPr id="3" name="Content Placeholder 2" descr="mwollstonecraft2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411757" y="1556793"/>
            <a:ext cx="4032449" cy="4680520"/>
          </a:xfr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700"/>
              <a:t>1. WOLLSTONECRAFT - TIMELINE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90000"/>
              </a:lnSpc>
            </a:pPr>
            <a:r>
              <a:rPr lang="en-GB"/>
              <a:t>Mary Wollstonecraft (1759-1797)</a:t>
            </a:r>
          </a:p>
          <a:p>
            <a:pPr lvl="0">
              <a:lnSpc>
                <a:spcPct val="90000"/>
              </a:lnSpc>
            </a:pPr>
            <a:r>
              <a:rPr lang="en-GB"/>
              <a:t>Philosopher; feminist; historian; travel writer</a:t>
            </a:r>
          </a:p>
          <a:p>
            <a:pPr lvl="0">
              <a:lnSpc>
                <a:spcPct val="90000"/>
              </a:lnSpc>
            </a:pPr>
            <a:r>
              <a:rPr lang="en-GB"/>
              <a:t>Wrote </a:t>
            </a:r>
            <a:r>
              <a:rPr lang="en-GB" i="1"/>
              <a:t>Vindication of the Rights of Women </a:t>
            </a:r>
            <a:r>
              <a:rPr lang="en-GB"/>
              <a:t>(1792) – argued that women were not intellectually inferior to men; drawback for women was the absence of a meaningful education</a:t>
            </a:r>
          </a:p>
          <a:p>
            <a:pPr lvl="0">
              <a:lnSpc>
                <a:spcPct val="90000"/>
              </a:lnSpc>
            </a:pPr>
            <a:r>
              <a:rPr lang="en-GB"/>
              <a:t>Led colourful and unorthodox life that sullied her reputation during the Victorian period</a:t>
            </a:r>
          </a:p>
          <a:p>
            <a:pPr lvl="0">
              <a:lnSpc>
                <a:spcPct val="90000"/>
              </a:lnSpc>
            </a:pPr>
            <a:r>
              <a:rPr lang="en-GB"/>
              <a:t>More recent years, and the advent of feminist-based academic interests, have seen her reputation and influence rise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TIMELINE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Born in 1759 at Spitalsfield into an unstable debt-ridden family</a:t>
            </a:r>
          </a:p>
          <a:p>
            <a:pPr lvl="0"/>
            <a:r>
              <a:rPr lang="en-GB"/>
              <a:t>Early life influenced by the need to protect her mother and sisters from a violent father</a:t>
            </a:r>
          </a:p>
          <a:p>
            <a:pPr lvl="0"/>
            <a:r>
              <a:rPr lang="en-GB"/>
              <a:t>1778 – becomes a lady’s companion at Bath, but unhappy returns home to care for dying mother</a:t>
            </a:r>
          </a:p>
          <a:p>
            <a:pPr lvl="0"/>
            <a:r>
              <a:rPr lang="en-GB"/>
              <a:t>With sisters and friend Fanny Blood sets up school at Dissenting community, Newington Green in Islington</a:t>
            </a:r>
          </a:p>
          <a:p>
            <a:pPr lvl="0"/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TIMELINE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1785 – nursed Blood during illness; her death inspires Wollstonecraft’s first novel </a:t>
            </a:r>
            <a:r>
              <a:rPr lang="en-GB" i="1"/>
              <a:t>Mary – A Fiction </a:t>
            </a:r>
            <a:r>
              <a:rPr lang="en-GB"/>
              <a:t>(1788)</a:t>
            </a:r>
          </a:p>
          <a:p>
            <a:pPr lvl="0"/>
            <a:r>
              <a:rPr lang="en-GB"/>
              <a:t>Period in Ireland as governess sees her attention drawn towards the limited career prospects for women; completes </a:t>
            </a:r>
            <a:r>
              <a:rPr lang="en-GB" i="1"/>
              <a:t>Thoughts on the Education of Daughters</a:t>
            </a:r>
          </a:p>
          <a:p>
            <a:pPr lvl="0"/>
            <a:r>
              <a:rPr lang="en-GB"/>
              <a:t>Becomes full-time author – a very radical move because of the limited scope for publication and making a living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TIMELINE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90000"/>
              </a:lnSpc>
              <a:spcBef>
                <a:spcPts val="600"/>
              </a:spcBef>
            </a:pPr>
            <a:r>
              <a:rPr lang="en-GB" sz="2600"/>
              <a:t>1788 onwards – period of intellectual expansion through:</a:t>
            </a:r>
          </a:p>
          <a:p>
            <a:pPr lvl="0">
              <a:lnSpc>
                <a:spcPct val="90000"/>
              </a:lnSpc>
              <a:spcBef>
                <a:spcPts val="600"/>
              </a:spcBef>
            </a:pPr>
            <a:r>
              <a:rPr lang="en-GB" sz="2600"/>
              <a:t>1. Submission of reviews of novels etc</a:t>
            </a:r>
          </a:p>
          <a:p>
            <a:pPr lvl="0">
              <a:lnSpc>
                <a:spcPct val="90000"/>
              </a:lnSpc>
              <a:spcBef>
                <a:spcPts val="600"/>
              </a:spcBef>
            </a:pPr>
            <a:r>
              <a:rPr lang="en-GB" sz="2600"/>
              <a:t>2. Translation of  German and French texts</a:t>
            </a:r>
          </a:p>
          <a:p>
            <a:pPr lvl="0">
              <a:lnSpc>
                <a:spcPct val="90000"/>
              </a:lnSpc>
              <a:spcBef>
                <a:spcPts val="600"/>
              </a:spcBef>
            </a:pPr>
            <a:r>
              <a:rPr lang="en-GB" sz="2600"/>
              <a:t>3. New companions: Thomas Paine; William Godwin; Joseph Johnson (bookseller and publisher of radical thinkers and dissenters)</a:t>
            </a:r>
          </a:p>
          <a:p>
            <a:pPr lvl="0">
              <a:lnSpc>
                <a:spcPct val="90000"/>
              </a:lnSpc>
              <a:spcBef>
                <a:spcPts val="600"/>
              </a:spcBef>
            </a:pPr>
            <a:r>
              <a:rPr lang="en-GB" sz="2600"/>
              <a:t>Begins affair with married man - Henry Fuseli (artist and critic)</a:t>
            </a:r>
          </a:p>
          <a:p>
            <a:pPr lvl="0">
              <a:lnSpc>
                <a:spcPct val="90000"/>
              </a:lnSpc>
              <a:spcBef>
                <a:spcPts val="600"/>
              </a:spcBef>
            </a:pPr>
            <a:r>
              <a:rPr lang="en-GB" sz="2600"/>
              <a:t>1790 - rejected by Fuseli, she moves to France and involves herself with the revolutionary movement  </a:t>
            </a:r>
          </a:p>
          <a:p>
            <a:pPr lvl="0">
              <a:lnSpc>
                <a:spcPct val="90000"/>
              </a:lnSpc>
              <a:spcBef>
                <a:spcPts val="600"/>
              </a:spcBef>
            </a:pPr>
            <a:endParaRPr lang="en-GB" sz="260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	TIMELINE</a:t>
            </a:r>
          </a:p>
        </p:txBody>
      </p:sp>
      <p:sp>
        <p:nvSpPr>
          <p:cNvPr id="3" name="Content Placeholder 4"/>
          <p:cNvSpPr txBox="1"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/>
              <a:t>1790: writes </a:t>
            </a:r>
            <a:r>
              <a:rPr lang="en-GB" i="1"/>
              <a:t>A Vindication of the Rights of Men </a:t>
            </a:r>
            <a:r>
              <a:rPr lang="en-GB"/>
              <a:t>in response to Edmund Burke’s </a:t>
            </a:r>
            <a:r>
              <a:rPr lang="en-GB" i="1"/>
              <a:t>Reflections on the Revolution in France</a:t>
            </a:r>
          </a:p>
          <a:p>
            <a:pPr lvl="0"/>
            <a:r>
              <a:rPr lang="en-GB"/>
              <a:t> 1792: builds on new won fame through </a:t>
            </a:r>
            <a:r>
              <a:rPr lang="en-GB" i="1"/>
              <a:t>A Vindication of the Rights of Women</a:t>
            </a:r>
            <a:endParaRPr lang="en-GB"/>
          </a:p>
        </p:txBody>
      </p:sp>
      <p:pic>
        <p:nvPicPr>
          <p:cNvPr id="4" name="Content Placeholder 6" descr="220px-WollstonecraftVRM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292080" y="1700811"/>
            <a:ext cx="2880323" cy="4320475"/>
          </a:xfr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TIMELINE</a:t>
            </a:r>
          </a:p>
        </p:txBody>
      </p:sp>
      <p:sp>
        <p:nvSpPr>
          <p:cNvPr id="3" name="Content Placeholder 5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90000"/>
              </a:lnSpc>
            </a:pPr>
            <a:r>
              <a:rPr lang="en-GB"/>
              <a:t>1792: back in France following the execution of Louis XVI, joining ex-pats circle in Paris; falls for American soldier, diplomat, and author Gilbert Imlay; the relationship bares a child, Frances</a:t>
            </a:r>
          </a:p>
          <a:p>
            <a:pPr lvl="0">
              <a:lnSpc>
                <a:spcPct val="90000"/>
              </a:lnSpc>
            </a:pPr>
            <a:r>
              <a:rPr lang="en-GB"/>
              <a:t>War with France means peril for British ex-pats in Paris – to protect Mary, Imlay registers her as his wife (Paine is arrested) </a:t>
            </a:r>
          </a:p>
          <a:p>
            <a:pPr lvl="0">
              <a:lnSpc>
                <a:spcPct val="90000"/>
              </a:lnSpc>
            </a:pPr>
            <a:r>
              <a:rPr lang="en-GB"/>
              <a:t>1795: Imlay rejects Mary and she returns to England; attempts suicide through laudanum overdose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TIMELINE</a:t>
            </a:r>
          </a:p>
        </p:txBody>
      </p:sp>
      <p:sp>
        <p:nvSpPr>
          <p:cNvPr id="3" name="Content Placeholder 4"/>
          <p:cNvSpPr txBox="1"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>
              <a:lnSpc>
                <a:spcPct val="90000"/>
              </a:lnSpc>
            </a:pPr>
            <a:r>
              <a:rPr lang="en-GB" sz="2400"/>
              <a:t>1796: in an attempt to win Imlay back through a business trip to Scandinavia on his behalf, she writes travel narrative </a:t>
            </a:r>
            <a:r>
              <a:rPr lang="en-GB" sz="2400" i="1"/>
              <a:t>Letters written during a short residence in Sweden, Norway, and Denmark </a:t>
            </a:r>
          </a:p>
          <a:p>
            <a:pPr lvl="0">
              <a:lnSpc>
                <a:spcPct val="90000"/>
              </a:lnSpc>
            </a:pPr>
            <a:r>
              <a:rPr lang="en-GB" sz="2400"/>
              <a:t>Failed suicide attempt again -  by jumping into the Thames </a:t>
            </a:r>
          </a:p>
          <a:p>
            <a:pPr lvl="0">
              <a:lnSpc>
                <a:spcPct val="90000"/>
              </a:lnSpc>
            </a:pPr>
            <a:endParaRPr lang="en-GB" sz="2400"/>
          </a:p>
        </p:txBody>
      </p:sp>
      <p:pic>
        <p:nvPicPr>
          <p:cNvPr id="4" name="Content Placeholder 6" descr="220px-WollstonecraftSweden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270500" y="1608931"/>
            <a:ext cx="2794000" cy="4508500"/>
          </a:xfr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TIMELINE</a:t>
            </a:r>
          </a:p>
        </p:txBody>
      </p:sp>
      <p:sp>
        <p:nvSpPr>
          <p:cNvPr id="3" name="Content Placeholder 5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1797: relationship and marriage to William Godwin that reveals non-marriage to Imlay (and further scandal)</a:t>
            </a:r>
          </a:p>
          <a:p>
            <a:pPr lvl="0"/>
            <a:r>
              <a:rPr lang="en-GB"/>
              <a:t>1797: daughter Mary born 30</a:t>
            </a:r>
            <a:r>
              <a:rPr lang="en-GB" baseline="30000"/>
              <a:t>th</a:t>
            </a:r>
            <a:r>
              <a:rPr lang="en-GB"/>
              <a:t> August; on 10</a:t>
            </a:r>
            <a:r>
              <a:rPr lang="en-GB" baseline="30000"/>
              <a:t>th</a:t>
            </a:r>
            <a:r>
              <a:rPr lang="en-GB"/>
              <a:t> September Wollstonecraft dies of septicaemia</a:t>
            </a:r>
          </a:p>
          <a:p>
            <a:pPr lvl="0"/>
            <a:r>
              <a:rPr lang="en-GB"/>
              <a:t>1798: Godwin publishes </a:t>
            </a:r>
            <a:r>
              <a:rPr lang="en-GB" i="1"/>
              <a:t>Memoirs of the author of Vindication of the Rights of Women – </a:t>
            </a:r>
            <a:r>
              <a:rPr lang="en-GB"/>
              <a:t>illegitimate child, love affairs, suicide attempts exposed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2. WORKS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90000"/>
              </a:lnSpc>
            </a:pPr>
            <a:r>
              <a:rPr lang="en-GB"/>
              <a:t>1. </a:t>
            </a:r>
            <a:r>
              <a:rPr lang="en-GB" i="1"/>
              <a:t>Thoughts on the Education of Daughters </a:t>
            </a:r>
            <a:r>
              <a:rPr lang="en-GB"/>
              <a:t>(1787), and </a:t>
            </a:r>
            <a:r>
              <a:rPr lang="en-GB" i="1"/>
              <a:t>Original Stories from Real Life </a:t>
            </a:r>
            <a:r>
              <a:rPr lang="en-GB"/>
              <a:t>(1788):</a:t>
            </a:r>
          </a:p>
          <a:p>
            <a:pPr lvl="0">
              <a:lnSpc>
                <a:spcPct val="90000"/>
              </a:lnSpc>
            </a:pPr>
            <a:r>
              <a:rPr lang="en-GB"/>
              <a:t>Aim:</a:t>
            </a:r>
          </a:p>
          <a:p>
            <a:pPr lvl="0">
              <a:lnSpc>
                <a:spcPct val="90000"/>
              </a:lnSpc>
            </a:pPr>
            <a:r>
              <a:rPr lang="en-GB"/>
              <a:t> (a) to educate children through self discipline, honesty, and social contentment; </a:t>
            </a:r>
          </a:p>
          <a:p>
            <a:pPr lvl="0">
              <a:lnSpc>
                <a:spcPct val="90000"/>
              </a:lnSpc>
            </a:pPr>
            <a:r>
              <a:rPr lang="en-GB"/>
              <a:t>(b) to extol the importance of reason within education – reflecting Lockean educational principles</a:t>
            </a:r>
          </a:p>
          <a:p>
            <a:pPr lvl="0">
              <a:lnSpc>
                <a:spcPct val="90000"/>
              </a:lnSpc>
            </a:pPr>
            <a:r>
              <a:rPr lang="en-GB"/>
              <a:t>(c) to give prominence to the education of women – well educated women can contribute to the nation (as good wives and mothers!)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	WORKS contd...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5861249"/>
          </a:xfrm>
        </p:spPr>
        <p:txBody>
          <a:bodyPr/>
          <a:lstStyle/>
          <a:p>
            <a:pPr lvl="0"/>
            <a:r>
              <a:rPr lang="en-GB"/>
              <a:t>2. </a:t>
            </a:r>
            <a:r>
              <a:rPr lang="en-GB" i="1"/>
              <a:t>A Vindication of the Rights of Men </a:t>
            </a:r>
            <a:r>
              <a:rPr lang="en-GB"/>
              <a:t>(1790): in response to Edmund Burke’s </a:t>
            </a:r>
            <a:r>
              <a:rPr lang="en-GB" i="1"/>
              <a:t>Reflections on the Revolution in France</a:t>
            </a:r>
          </a:p>
          <a:p>
            <a:pPr lvl="0"/>
            <a:endParaRPr lang="en-GB" i="1"/>
          </a:p>
          <a:p>
            <a:pPr lvl="0"/>
            <a:r>
              <a:rPr lang="en-GB"/>
              <a:t>Part of the pamphlet war following the Revolution in France, involving Paine, Price, Burke</a:t>
            </a:r>
          </a:p>
          <a:p>
            <a:pPr lvl="0"/>
            <a:endParaRPr lang="en-GB"/>
          </a:p>
          <a:p>
            <a:pPr lvl="0"/>
            <a:r>
              <a:rPr lang="en-GB"/>
              <a:t>Attacks the role of the aristocracy and leans towards republican government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WORKS contd...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Attacks Burke’s defence of hereditary privilege</a:t>
            </a:r>
          </a:p>
          <a:p>
            <a:pPr lvl="0"/>
            <a:endParaRPr lang="en-GB"/>
          </a:p>
          <a:p>
            <a:pPr lvl="0"/>
            <a:r>
              <a:rPr lang="en-GB"/>
              <a:t> Espoused ‘middle class’ values against the aristocratic code and manners</a:t>
            </a:r>
          </a:p>
          <a:p>
            <a:pPr lvl="0"/>
            <a:endParaRPr lang="en-GB"/>
          </a:p>
          <a:p>
            <a:pPr lvl="0"/>
            <a:r>
              <a:rPr lang="en-GB"/>
              <a:t>Supported progress in opposition to Burke’s reliance upon traditional institutions (e.g  that upheld slavery and the slave trade!)</a:t>
            </a:r>
          </a:p>
          <a:p>
            <a:pPr lvl="0"/>
            <a:endParaRPr lang="en-GB"/>
          </a:p>
          <a:p>
            <a:pPr lvl="0"/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	WORKS contd...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3. </a:t>
            </a:r>
            <a:r>
              <a:rPr lang="en-GB" i="1"/>
              <a:t>A Vindication of the Rights of Women </a:t>
            </a:r>
            <a:r>
              <a:rPr lang="en-GB"/>
              <a:t>(1792):</a:t>
            </a:r>
          </a:p>
          <a:p>
            <a:pPr lvl="0"/>
            <a:r>
              <a:rPr lang="en-GB"/>
              <a:t>Regarded as early ‘feminist’ work</a:t>
            </a:r>
          </a:p>
          <a:p>
            <a:pPr lvl="0"/>
            <a:r>
              <a:rPr lang="en-GB"/>
              <a:t>Premise: women deserved an education that reflected their position i.e. as mothers and wives</a:t>
            </a:r>
          </a:p>
          <a:p>
            <a:pPr lvl="0"/>
            <a:r>
              <a:rPr lang="en-GB"/>
              <a:t>From there, their position must be redefined – they are not property to be traded through marriage, but human beings of equal status </a:t>
            </a:r>
          </a:p>
          <a:p>
            <a:pPr lvl="0"/>
            <a:r>
              <a:rPr lang="en-GB"/>
              <a:t>Critique of Rousseau’s work on the education of women  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WORKS contd...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/>
          <a:lstStyle/>
          <a:p>
            <a:pPr lvl="0"/>
            <a:r>
              <a:rPr lang="en-GB"/>
              <a:t>3. contd...</a:t>
            </a:r>
          </a:p>
          <a:p>
            <a:pPr lvl="0"/>
            <a:r>
              <a:rPr lang="en-GB"/>
              <a:t>Women’s low status not innate, but result of poor education</a:t>
            </a:r>
          </a:p>
          <a:p>
            <a:pPr lvl="0"/>
            <a:r>
              <a:rPr lang="en-GB"/>
              <a:t>Women’s opportunities limited from an early age by restrictions of beauty</a:t>
            </a:r>
          </a:p>
          <a:p>
            <a:pPr lvl="0"/>
            <a:r>
              <a:rPr lang="en-GB"/>
              <a:t>Ambiguity: regarding equal status – Wollstonecraft did not wish ‘to invert the order of things’</a:t>
            </a:r>
          </a:p>
          <a:p>
            <a:pPr lvl="0"/>
            <a:r>
              <a:rPr lang="en-GB"/>
              <a:t>Excessive ‘sensibility’ within women or ‘prey to the sense’ meant they were open to ridicule – reason and feeling ‘should inform each other’</a:t>
            </a:r>
          </a:p>
          <a:p>
            <a:pPr lvl="0"/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WORKS contd...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90000"/>
              </a:lnSpc>
              <a:spcBef>
                <a:spcPts val="600"/>
              </a:spcBef>
            </a:pPr>
            <a:r>
              <a:rPr lang="en-GB" sz="2600"/>
              <a:t>3. contd...</a:t>
            </a:r>
          </a:p>
          <a:p>
            <a:pPr lvl="0">
              <a:lnSpc>
                <a:spcPct val="90000"/>
              </a:lnSpc>
              <a:spcBef>
                <a:spcPts val="600"/>
              </a:spcBef>
            </a:pPr>
            <a:r>
              <a:rPr lang="en-GB" sz="2600"/>
              <a:t>Chapter 12 of </a:t>
            </a:r>
            <a:r>
              <a:rPr lang="en-GB" sz="2600" i="1"/>
              <a:t>The Rights of Women...</a:t>
            </a:r>
            <a:r>
              <a:rPr lang="en-GB" sz="2600"/>
              <a:t>laid out an educational plan for women – a universal child based on a male-female co-educational mix</a:t>
            </a:r>
          </a:p>
          <a:p>
            <a:pPr lvl="0">
              <a:lnSpc>
                <a:spcPct val="90000"/>
              </a:lnSpc>
              <a:spcBef>
                <a:spcPts val="600"/>
              </a:spcBef>
            </a:pPr>
            <a:r>
              <a:rPr lang="en-GB" sz="2600"/>
              <a:t>Wollstonecraft’s audience: </a:t>
            </a:r>
          </a:p>
          <a:p>
            <a:pPr lvl="0">
              <a:lnSpc>
                <a:spcPct val="90000"/>
              </a:lnSpc>
              <a:spcBef>
                <a:spcPts val="600"/>
              </a:spcBef>
            </a:pPr>
            <a:r>
              <a:rPr lang="en-GB" sz="2600"/>
              <a:t>the middling classes (who would create the ‘ideal state’ or the most natural state)</a:t>
            </a:r>
          </a:p>
          <a:p>
            <a:pPr lvl="0">
              <a:lnSpc>
                <a:spcPct val="90000"/>
              </a:lnSpc>
              <a:spcBef>
                <a:spcPts val="600"/>
              </a:spcBef>
            </a:pPr>
            <a:r>
              <a:rPr lang="en-GB" sz="2600"/>
              <a:t>A bourgeois paper that encourages industry and commerce and attacks the aristocracy</a:t>
            </a:r>
          </a:p>
          <a:p>
            <a:pPr lvl="0">
              <a:lnSpc>
                <a:spcPct val="90000"/>
              </a:lnSpc>
              <a:spcBef>
                <a:spcPts val="600"/>
              </a:spcBef>
            </a:pPr>
            <a:r>
              <a:rPr lang="en-GB" sz="2600"/>
              <a:t>The poor were to be separated and educated away from the middling classes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3. LEGACY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Became known for her life and woes as well as her work</a:t>
            </a:r>
          </a:p>
          <a:p>
            <a:pPr lvl="0"/>
            <a:r>
              <a:rPr lang="en-GB"/>
              <a:t>Godwin’s memoires destroyed her reputation in the face of Victorian sensibilities</a:t>
            </a:r>
          </a:p>
          <a:p>
            <a:pPr lvl="0"/>
            <a:r>
              <a:rPr lang="en-GB"/>
              <a:t>The 20</a:t>
            </a:r>
            <a:r>
              <a:rPr lang="en-GB" baseline="30000"/>
              <a:t>th</a:t>
            </a:r>
            <a:r>
              <a:rPr lang="en-GB"/>
              <a:t> century saw her resurrected through the early feminist movement, most notably Virginia Woolff</a:t>
            </a:r>
          </a:p>
          <a:p>
            <a:pPr lvl="0"/>
            <a:r>
              <a:rPr lang="en-GB"/>
              <a:t>1960s and 70s saw six major biographies on Wollstonecraft     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WOLLSTONECRAFT</a:t>
            </a:r>
          </a:p>
        </p:txBody>
      </p:sp>
      <p:pic>
        <p:nvPicPr>
          <p:cNvPr id="3" name="Content Placeholder 3" descr="WOLLSTONECRAFT.jpg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83568" y="1556793"/>
            <a:ext cx="3217535" cy="4248476"/>
          </a:xfrm>
        </p:spPr>
      </p:pic>
      <p:sp>
        <p:nvSpPr>
          <p:cNvPr id="4" name="Content Placeholder 4"/>
          <p:cNvSpPr txBox="1"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>
              <a:lnSpc>
                <a:spcPct val="90000"/>
              </a:lnSpc>
            </a:pPr>
            <a:r>
              <a:rPr lang="en-GB"/>
              <a:t>Barbara Taylor, </a:t>
            </a:r>
            <a:r>
              <a:rPr lang="en-GB" i="1"/>
              <a:t>Mary Wollstonecraft and the Feminist Imagination</a:t>
            </a:r>
            <a:r>
              <a:rPr lang="en-GB"/>
              <a:t> (Cambridge University Press, 2003)</a:t>
            </a:r>
          </a:p>
          <a:p>
            <a:pPr lvl="0">
              <a:lnSpc>
                <a:spcPct val="90000"/>
              </a:lnSpc>
            </a:pPr>
            <a:r>
              <a:rPr lang="en-GB"/>
              <a:t>Janet Todd, </a:t>
            </a:r>
            <a:r>
              <a:rPr lang="en-GB" i="1"/>
              <a:t>Mary Wollstonecraft: a Revolutionary Life </a:t>
            </a:r>
            <a:r>
              <a:rPr lang="en-GB"/>
              <a:t>(Columbia University Press, 2002) 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261</TotalTime>
  <Words>996</Words>
  <Application>Microsoft Office PowerPoint</Application>
  <PresentationFormat>On-screen Show (4:3)</PresentationFormat>
  <Paragraphs>83</Paragraphs>
  <Slides>17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Apex</vt:lpstr>
      <vt:lpstr>WOLLSTONECRAFT</vt:lpstr>
      <vt:lpstr>1. WOLLSTONECRAFT - TIMELINE</vt:lpstr>
      <vt:lpstr>TIMELINE</vt:lpstr>
      <vt:lpstr>TIMELINE</vt:lpstr>
      <vt:lpstr>TIMELINE</vt:lpstr>
      <vt:lpstr> TIMELINE</vt:lpstr>
      <vt:lpstr>TIMELINE</vt:lpstr>
      <vt:lpstr>TIMELINE</vt:lpstr>
      <vt:lpstr>TIMELINE</vt:lpstr>
      <vt:lpstr>2. WORKS</vt:lpstr>
      <vt:lpstr> WORKS contd...</vt:lpstr>
      <vt:lpstr>WORKS contd...</vt:lpstr>
      <vt:lpstr> WORKS contd...</vt:lpstr>
      <vt:lpstr>WORKS contd...</vt:lpstr>
      <vt:lpstr>WORKS contd...</vt:lpstr>
      <vt:lpstr>3. LEGACY</vt:lpstr>
      <vt:lpstr>WOLLSTONECRAFT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WOLLSTONECRAFT</dc:title>
  <dc:creator>Sony</dc:creator>
  <cp:lastModifiedBy>Lester Mason</cp:lastModifiedBy>
  <cp:revision>26</cp:revision>
  <dcterms:created xsi:type="dcterms:W3CDTF">2011-03-19T12:52:02Z</dcterms:created>
  <dcterms:modified xsi:type="dcterms:W3CDTF">2018-09-26T09:19:47Z</dcterms:modified>
</cp:coreProperties>
</file>