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92" r:id="rId4"/>
    <p:sldId id="294" r:id="rId5"/>
    <p:sldId id="262" r:id="rId6"/>
    <p:sldId id="295" r:id="rId7"/>
    <p:sldId id="263" r:id="rId8"/>
    <p:sldId id="265" r:id="rId9"/>
    <p:sldId id="296" r:id="rId10"/>
    <p:sldId id="267" r:id="rId11"/>
    <p:sldId id="268" r:id="rId12"/>
    <p:sldId id="269" r:id="rId13"/>
    <p:sldId id="270" r:id="rId14"/>
    <p:sldId id="271" r:id="rId15"/>
    <p:sldId id="273" r:id="rId16"/>
    <p:sldId id="27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CEC7"/>
    <a:srgbClr val="F6DFDA"/>
    <a:srgbClr val="21FF26"/>
    <a:srgbClr val="000000"/>
    <a:srgbClr val="FFD44B"/>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p:cViewPr varScale="1">
        <p:scale>
          <a:sx n="68" d="100"/>
          <a:sy n="68" d="100"/>
        </p:scale>
        <p:origin x="147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13/09/2021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7587" y="2708920"/>
            <a:ext cx="6400800" cy="1752600"/>
          </a:xfrm>
        </p:spPr>
        <p:txBody>
          <a:bodyPr/>
          <a:lstStyle/>
          <a:p>
            <a:r>
              <a:rPr lang="en-GB" dirty="0"/>
              <a:t>HPAH5037; HPAH6037 </a:t>
            </a:r>
          </a:p>
          <a:p>
            <a:r>
              <a:rPr lang="en-GB" dirty="0"/>
              <a:t>Nero’s Childhood and the Succession</a:t>
            </a:r>
          </a:p>
        </p:txBody>
      </p:sp>
      <p:sp>
        <p:nvSpPr>
          <p:cNvPr id="2" name="Title 1"/>
          <p:cNvSpPr>
            <a:spLocks noGrp="1"/>
          </p:cNvSpPr>
          <p:nvPr>
            <p:ph type="ctrTitle"/>
          </p:nvPr>
        </p:nvSpPr>
        <p:spPr>
          <a:xfrm>
            <a:off x="701787" y="567529"/>
            <a:ext cx="7772400" cy="1512168"/>
          </a:xfrm>
        </p:spPr>
        <p:txBody>
          <a:bodyPr>
            <a:normAutofit fontScale="90000"/>
          </a:bodyPr>
          <a:lstStyle/>
          <a:p>
            <a:r>
              <a:rPr lang="en-GB" sz="4000" dirty="0"/>
              <a:t>Murder, Mayhem and Megalomania: The Life and Times of the Emperor Nero </a:t>
            </a:r>
            <a:endParaRPr lang="en-GB" dirty="0"/>
          </a:p>
        </p:txBody>
      </p:sp>
      <p:pic>
        <p:nvPicPr>
          <p:cNvPr id="5" name="Picture 4"/>
          <p:cNvPicPr>
            <a:picLocks noChangeAspect="1"/>
          </p:cNvPicPr>
          <p:nvPr/>
        </p:nvPicPr>
        <p:blipFill>
          <a:blip r:embed="rId2"/>
          <a:stretch>
            <a:fillRect/>
          </a:stretch>
        </p:blipFill>
        <p:spPr>
          <a:xfrm>
            <a:off x="525460" y="3501008"/>
            <a:ext cx="1692279" cy="3203390"/>
          </a:xfrm>
          <a:prstGeom prst="rect">
            <a:avLst/>
          </a:prstGeom>
        </p:spPr>
      </p:pic>
      <p:pic>
        <p:nvPicPr>
          <p:cNvPr id="6" name="Picture 5"/>
          <p:cNvPicPr>
            <a:picLocks noChangeAspect="1"/>
          </p:cNvPicPr>
          <p:nvPr/>
        </p:nvPicPr>
        <p:blipFill>
          <a:blip r:embed="rId3"/>
          <a:stretch>
            <a:fillRect/>
          </a:stretch>
        </p:blipFill>
        <p:spPr>
          <a:xfrm>
            <a:off x="2457327" y="3695700"/>
            <a:ext cx="2091109" cy="2389839"/>
          </a:xfrm>
          <a:prstGeom prst="rect">
            <a:avLst/>
          </a:prstGeom>
        </p:spPr>
      </p:pic>
      <p:pic>
        <p:nvPicPr>
          <p:cNvPr id="7" name="Picture 6"/>
          <p:cNvPicPr>
            <a:picLocks noChangeAspect="1"/>
          </p:cNvPicPr>
          <p:nvPr/>
        </p:nvPicPr>
        <p:blipFill>
          <a:blip r:embed="rId4"/>
          <a:stretch>
            <a:fillRect/>
          </a:stretch>
        </p:blipFill>
        <p:spPr>
          <a:xfrm>
            <a:off x="4755655" y="3967366"/>
            <a:ext cx="4039932" cy="1846506"/>
          </a:xfrm>
          <a:prstGeom prst="rect">
            <a:avLst/>
          </a:prstGeom>
        </p:spPr>
      </p:pic>
    </p:spTree>
    <p:extLst>
      <p:ext uri="{BB962C8B-B14F-4D97-AF65-F5344CB8AC3E}">
        <p14:creationId xmlns:p14="http://schemas.microsoft.com/office/powerpoint/2010/main" val="1416436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98188" y="328711"/>
            <a:ext cx="1724025" cy="2324100"/>
          </a:xfrm>
          <a:prstGeom prst="rect">
            <a:avLst/>
          </a:prstGeom>
          <a:noFill/>
          <a:ln w="9525">
            <a:noFill/>
            <a:miter lim="800000"/>
            <a:headEnd/>
            <a:tailEnd/>
          </a:ln>
        </p:spPr>
      </p:pic>
      <p:sp>
        <p:nvSpPr>
          <p:cNvPr id="5" name="Rectangle 4"/>
          <p:cNvSpPr/>
          <p:nvPr/>
        </p:nvSpPr>
        <p:spPr>
          <a:xfrm>
            <a:off x="320554" y="2776280"/>
            <a:ext cx="1728192" cy="523220"/>
          </a:xfrm>
          <a:prstGeom prst="rect">
            <a:avLst/>
          </a:prstGeom>
        </p:spPr>
        <p:txBody>
          <a:bodyPr wrap="square">
            <a:spAutoFit/>
          </a:bodyPr>
          <a:lstStyle/>
          <a:p>
            <a:r>
              <a:rPr lang="en-GB" sz="1400" dirty="0"/>
              <a:t>Adopted Father – Claudius </a:t>
            </a:r>
          </a:p>
        </p:txBody>
      </p:sp>
      <p:pic>
        <p:nvPicPr>
          <p:cNvPr id="1027" name="Picture 3"/>
          <p:cNvPicPr>
            <a:picLocks noChangeAspect="1" noChangeArrowheads="1"/>
          </p:cNvPicPr>
          <p:nvPr/>
        </p:nvPicPr>
        <p:blipFill>
          <a:blip r:embed="rId3" cstate="print"/>
          <a:srcRect/>
          <a:stretch>
            <a:fillRect/>
          </a:stretch>
        </p:blipFill>
        <p:spPr bwMode="auto">
          <a:xfrm>
            <a:off x="2164177" y="328711"/>
            <a:ext cx="1222180" cy="1170880"/>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3563682" y="347959"/>
            <a:ext cx="1224136" cy="1132383"/>
          </a:xfrm>
          <a:prstGeom prst="rect">
            <a:avLst/>
          </a:prstGeom>
          <a:noFill/>
          <a:ln w="9525">
            <a:noFill/>
            <a:miter lim="800000"/>
            <a:headEnd/>
            <a:tailEnd/>
          </a:ln>
        </p:spPr>
      </p:pic>
      <p:sp>
        <p:nvSpPr>
          <p:cNvPr id="8" name="Rectangle 7"/>
          <p:cNvSpPr/>
          <p:nvPr/>
        </p:nvSpPr>
        <p:spPr>
          <a:xfrm>
            <a:off x="2181995" y="1571935"/>
            <a:ext cx="1186543" cy="307777"/>
          </a:xfrm>
          <a:prstGeom prst="rect">
            <a:avLst/>
          </a:prstGeom>
        </p:spPr>
        <p:txBody>
          <a:bodyPr wrap="none">
            <a:spAutoFit/>
          </a:bodyPr>
          <a:lstStyle/>
          <a:p>
            <a:r>
              <a:rPr lang="en-GB" sz="1400" dirty="0" err="1"/>
              <a:t>Germanicus</a:t>
            </a:r>
            <a:r>
              <a:rPr lang="en-GB" sz="1400" dirty="0"/>
              <a:t> </a:t>
            </a:r>
          </a:p>
        </p:txBody>
      </p:sp>
      <p:sp>
        <p:nvSpPr>
          <p:cNvPr id="9" name="Rectangle 8"/>
          <p:cNvSpPr/>
          <p:nvPr/>
        </p:nvSpPr>
        <p:spPr>
          <a:xfrm>
            <a:off x="3652466" y="1603010"/>
            <a:ext cx="1133644" cy="307777"/>
          </a:xfrm>
          <a:prstGeom prst="rect">
            <a:avLst/>
          </a:prstGeom>
        </p:spPr>
        <p:txBody>
          <a:bodyPr wrap="none">
            <a:spAutoFit/>
          </a:bodyPr>
          <a:lstStyle/>
          <a:p>
            <a:r>
              <a:rPr lang="en-GB" sz="1400" dirty="0"/>
              <a:t>Agrippina I </a:t>
            </a:r>
          </a:p>
        </p:txBody>
      </p:sp>
      <p:pic>
        <p:nvPicPr>
          <p:cNvPr id="1029" name="Picture 5"/>
          <p:cNvPicPr>
            <a:picLocks noChangeAspect="1" noChangeArrowheads="1"/>
          </p:cNvPicPr>
          <p:nvPr/>
        </p:nvPicPr>
        <p:blipFill>
          <a:blip r:embed="rId5" cstate="print"/>
          <a:srcRect/>
          <a:stretch>
            <a:fillRect/>
          </a:stretch>
        </p:blipFill>
        <p:spPr bwMode="auto">
          <a:xfrm>
            <a:off x="2284967" y="1942563"/>
            <a:ext cx="2734997" cy="2079623"/>
          </a:xfrm>
          <a:prstGeom prst="rect">
            <a:avLst/>
          </a:prstGeom>
          <a:noFill/>
          <a:ln w="9525">
            <a:noFill/>
            <a:miter lim="800000"/>
            <a:headEnd/>
            <a:tailEnd/>
          </a:ln>
        </p:spPr>
      </p:pic>
      <p:sp>
        <p:nvSpPr>
          <p:cNvPr id="11" name="Rectangle 10"/>
          <p:cNvSpPr/>
          <p:nvPr/>
        </p:nvSpPr>
        <p:spPr>
          <a:xfrm>
            <a:off x="2682665" y="4012906"/>
            <a:ext cx="1944216" cy="307777"/>
          </a:xfrm>
          <a:prstGeom prst="rect">
            <a:avLst/>
          </a:prstGeom>
        </p:spPr>
        <p:txBody>
          <a:bodyPr wrap="square">
            <a:spAutoFit/>
          </a:bodyPr>
          <a:lstStyle/>
          <a:p>
            <a:r>
              <a:rPr lang="en-GB" sz="1400" dirty="0"/>
              <a:t>Mother – Agrippina II </a:t>
            </a:r>
          </a:p>
        </p:txBody>
      </p:sp>
      <p:pic>
        <p:nvPicPr>
          <p:cNvPr id="1030" name="Picture 6"/>
          <p:cNvPicPr>
            <a:picLocks noChangeAspect="1" noChangeArrowheads="1"/>
          </p:cNvPicPr>
          <p:nvPr/>
        </p:nvPicPr>
        <p:blipFill>
          <a:blip r:embed="rId6" cstate="print"/>
          <a:srcRect/>
          <a:stretch>
            <a:fillRect/>
          </a:stretch>
        </p:blipFill>
        <p:spPr bwMode="auto">
          <a:xfrm>
            <a:off x="2843808" y="4374777"/>
            <a:ext cx="3892685" cy="1908507"/>
          </a:xfrm>
          <a:prstGeom prst="rect">
            <a:avLst/>
          </a:prstGeom>
          <a:noFill/>
          <a:ln w="9525">
            <a:noFill/>
            <a:miter lim="800000"/>
            <a:headEnd/>
            <a:tailEnd/>
          </a:ln>
        </p:spPr>
      </p:pic>
      <p:sp>
        <p:nvSpPr>
          <p:cNvPr id="13" name="Rectangle 12"/>
          <p:cNvSpPr/>
          <p:nvPr/>
        </p:nvSpPr>
        <p:spPr>
          <a:xfrm>
            <a:off x="2627784" y="6295778"/>
            <a:ext cx="4321469" cy="369332"/>
          </a:xfrm>
          <a:prstGeom prst="rect">
            <a:avLst/>
          </a:prstGeom>
        </p:spPr>
        <p:txBody>
          <a:bodyPr wrap="square">
            <a:spAutoFit/>
          </a:bodyPr>
          <a:lstStyle/>
          <a:p>
            <a:r>
              <a:rPr lang="en-GB" dirty="0"/>
              <a:t>Born </a:t>
            </a:r>
            <a:r>
              <a:rPr lang="en-GB" b="1" dirty="0"/>
              <a:t>Lucius </a:t>
            </a:r>
            <a:r>
              <a:rPr lang="en-GB" b="1" dirty="0" err="1"/>
              <a:t>Domitius</a:t>
            </a:r>
            <a:r>
              <a:rPr lang="en-GB" b="1" dirty="0"/>
              <a:t> </a:t>
            </a:r>
            <a:r>
              <a:rPr lang="en-GB" b="1" dirty="0" err="1"/>
              <a:t>Ahenobarbus</a:t>
            </a:r>
            <a:r>
              <a:rPr lang="en-GB" b="1" dirty="0"/>
              <a:t> </a:t>
            </a:r>
          </a:p>
        </p:txBody>
      </p:sp>
      <p:pic>
        <p:nvPicPr>
          <p:cNvPr id="1031" name="Picture 7"/>
          <p:cNvPicPr>
            <a:picLocks noChangeAspect="1" noChangeArrowheads="1"/>
          </p:cNvPicPr>
          <p:nvPr/>
        </p:nvPicPr>
        <p:blipFill>
          <a:blip r:embed="rId7" cstate="print"/>
          <a:srcRect/>
          <a:stretch>
            <a:fillRect/>
          </a:stretch>
        </p:blipFill>
        <p:spPr bwMode="auto">
          <a:xfrm>
            <a:off x="343731" y="3392583"/>
            <a:ext cx="1327745" cy="1512168"/>
          </a:xfrm>
          <a:prstGeom prst="rect">
            <a:avLst/>
          </a:prstGeom>
          <a:noFill/>
          <a:ln w="9525">
            <a:noFill/>
            <a:miter lim="800000"/>
            <a:headEnd/>
            <a:tailEnd/>
          </a:ln>
        </p:spPr>
      </p:pic>
      <p:sp>
        <p:nvSpPr>
          <p:cNvPr id="15" name="Rectangle 14"/>
          <p:cNvSpPr/>
          <p:nvPr/>
        </p:nvSpPr>
        <p:spPr>
          <a:xfrm>
            <a:off x="298188" y="4997834"/>
            <a:ext cx="1512168" cy="523220"/>
          </a:xfrm>
          <a:prstGeom prst="rect">
            <a:avLst/>
          </a:prstGeom>
        </p:spPr>
        <p:txBody>
          <a:bodyPr wrap="square">
            <a:spAutoFit/>
          </a:bodyPr>
          <a:lstStyle/>
          <a:p>
            <a:r>
              <a:rPr lang="en-GB" sz="1400" dirty="0"/>
              <a:t>Adopted Brother - Britannicus </a:t>
            </a:r>
          </a:p>
        </p:txBody>
      </p:sp>
      <p:pic>
        <p:nvPicPr>
          <p:cNvPr id="1032" name="Picture 8"/>
          <p:cNvPicPr>
            <a:picLocks noChangeAspect="1" noChangeArrowheads="1"/>
          </p:cNvPicPr>
          <p:nvPr/>
        </p:nvPicPr>
        <p:blipFill>
          <a:blip r:embed="rId8" cstate="print"/>
          <a:srcRect/>
          <a:stretch>
            <a:fillRect/>
          </a:stretch>
        </p:blipFill>
        <p:spPr bwMode="auto">
          <a:xfrm>
            <a:off x="7166472" y="4419691"/>
            <a:ext cx="1512168" cy="1440159"/>
          </a:xfrm>
          <a:prstGeom prst="rect">
            <a:avLst/>
          </a:prstGeom>
          <a:noFill/>
          <a:ln w="9525">
            <a:noFill/>
            <a:miter lim="800000"/>
            <a:headEnd/>
            <a:tailEnd/>
          </a:ln>
        </p:spPr>
      </p:pic>
      <p:pic>
        <p:nvPicPr>
          <p:cNvPr id="1033" name="Picture 9"/>
          <p:cNvPicPr>
            <a:picLocks noChangeAspect="1" noChangeArrowheads="1"/>
          </p:cNvPicPr>
          <p:nvPr/>
        </p:nvPicPr>
        <p:blipFill>
          <a:blip r:embed="rId9" cstate="print"/>
          <a:srcRect/>
          <a:stretch>
            <a:fillRect/>
          </a:stretch>
        </p:blipFill>
        <p:spPr bwMode="auto">
          <a:xfrm>
            <a:off x="5798320" y="1654821"/>
            <a:ext cx="2736304" cy="2256710"/>
          </a:xfrm>
          <a:prstGeom prst="rect">
            <a:avLst/>
          </a:prstGeom>
          <a:noFill/>
          <a:ln w="9525">
            <a:noFill/>
            <a:miter lim="800000"/>
            <a:headEnd/>
            <a:tailEnd/>
          </a:ln>
        </p:spPr>
      </p:pic>
      <p:sp>
        <p:nvSpPr>
          <p:cNvPr id="18" name="Rectangle 17"/>
          <p:cNvSpPr/>
          <p:nvPr/>
        </p:nvSpPr>
        <p:spPr>
          <a:xfrm>
            <a:off x="6878440" y="5881607"/>
            <a:ext cx="2016224" cy="523220"/>
          </a:xfrm>
          <a:prstGeom prst="rect">
            <a:avLst/>
          </a:prstGeom>
        </p:spPr>
        <p:txBody>
          <a:bodyPr wrap="square">
            <a:spAutoFit/>
          </a:bodyPr>
          <a:lstStyle/>
          <a:p>
            <a:r>
              <a:rPr lang="en-GB" sz="1400" dirty="0"/>
              <a:t>Adopted sister + wife – Claudia Octavia </a:t>
            </a:r>
          </a:p>
        </p:txBody>
      </p:sp>
      <p:sp>
        <p:nvSpPr>
          <p:cNvPr id="19" name="Rectangle 18"/>
          <p:cNvSpPr/>
          <p:nvPr/>
        </p:nvSpPr>
        <p:spPr>
          <a:xfrm>
            <a:off x="5452701" y="3941112"/>
            <a:ext cx="3427541" cy="307777"/>
          </a:xfrm>
          <a:prstGeom prst="rect">
            <a:avLst/>
          </a:prstGeom>
        </p:spPr>
        <p:txBody>
          <a:bodyPr wrap="none">
            <a:spAutoFit/>
          </a:bodyPr>
          <a:lstStyle/>
          <a:p>
            <a:r>
              <a:rPr lang="en-GB" sz="1400" dirty="0"/>
              <a:t>Father – </a:t>
            </a:r>
            <a:r>
              <a:rPr lang="en-GB" sz="1400" dirty="0" err="1"/>
              <a:t>Gnaeus</a:t>
            </a:r>
            <a:r>
              <a:rPr lang="en-GB" sz="1400" dirty="0"/>
              <a:t> </a:t>
            </a:r>
            <a:r>
              <a:rPr lang="en-GB" sz="1400" dirty="0" err="1"/>
              <a:t>Domitius</a:t>
            </a:r>
            <a:r>
              <a:rPr lang="en-GB" sz="1400" dirty="0"/>
              <a:t> </a:t>
            </a:r>
            <a:r>
              <a:rPr lang="en-GB" sz="1400" dirty="0" err="1"/>
              <a:t>Ahenobarbus</a:t>
            </a:r>
            <a:r>
              <a:rPr lang="en-GB" sz="1400" dirty="0"/>
              <a:t> </a:t>
            </a:r>
          </a:p>
        </p:txBody>
      </p:sp>
      <p:sp>
        <p:nvSpPr>
          <p:cNvPr id="21" name="Rectangle 20"/>
          <p:cNvSpPr/>
          <p:nvPr/>
        </p:nvSpPr>
        <p:spPr>
          <a:xfrm>
            <a:off x="5000495" y="332491"/>
            <a:ext cx="2088232" cy="523220"/>
          </a:xfrm>
          <a:prstGeom prst="rect">
            <a:avLst/>
          </a:prstGeom>
        </p:spPr>
        <p:txBody>
          <a:bodyPr wrap="square">
            <a:spAutoFit/>
          </a:bodyPr>
          <a:lstStyle/>
          <a:p>
            <a:r>
              <a:rPr lang="en-GB" sz="1400" dirty="0"/>
              <a:t>Great Grandmother – Octavia </a:t>
            </a:r>
          </a:p>
        </p:txBody>
      </p:sp>
      <p:sp>
        <p:nvSpPr>
          <p:cNvPr id="22" name="Rectangle 21"/>
          <p:cNvSpPr/>
          <p:nvPr/>
        </p:nvSpPr>
        <p:spPr>
          <a:xfrm>
            <a:off x="5005037" y="993656"/>
            <a:ext cx="1944216" cy="523220"/>
          </a:xfrm>
          <a:prstGeom prst="rect">
            <a:avLst/>
          </a:prstGeom>
        </p:spPr>
        <p:txBody>
          <a:bodyPr wrap="square">
            <a:spAutoFit/>
          </a:bodyPr>
          <a:lstStyle/>
          <a:p>
            <a:r>
              <a:rPr lang="en-GB" sz="1400" dirty="0"/>
              <a:t>Grandmother – Elder Antonia </a:t>
            </a:r>
          </a:p>
        </p:txBody>
      </p:sp>
      <p:sp>
        <p:nvSpPr>
          <p:cNvPr id="23" name="Rectangle 22"/>
          <p:cNvSpPr/>
          <p:nvPr/>
        </p:nvSpPr>
        <p:spPr>
          <a:xfrm>
            <a:off x="7088727" y="349171"/>
            <a:ext cx="1713790" cy="523220"/>
          </a:xfrm>
          <a:prstGeom prst="rect">
            <a:avLst/>
          </a:prstGeom>
        </p:spPr>
        <p:txBody>
          <a:bodyPr wrap="square">
            <a:spAutoFit/>
          </a:bodyPr>
          <a:lstStyle/>
          <a:p>
            <a:r>
              <a:rPr lang="en-GB" sz="1400" dirty="0"/>
              <a:t>Great Grandfather – Mark Antony </a:t>
            </a:r>
          </a:p>
        </p:txBody>
      </p:sp>
      <p:sp>
        <p:nvSpPr>
          <p:cNvPr id="24" name="Rectangle 23"/>
          <p:cNvSpPr/>
          <p:nvPr/>
        </p:nvSpPr>
        <p:spPr>
          <a:xfrm>
            <a:off x="7166472" y="1001996"/>
            <a:ext cx="1440160" cy="523220"/>
          </a:xfrm>
          <a:prstGeom prst="rect">
            <a:avLst/>
          </a:prstGeom>
        </p:spPr>
        <p:txBody>
          <a:bodyPr wrap="square">
            <a:spAutoFit/>
          </a:bodyPr>
          <a:lstStyle/>
          <a:p>
            <a:r>
              <a:rPr lang="en-GB" sz="1400" dirty="0"/>
              <a:t>Grandfather– </a:t>
            </a:r>
            <a:r>
              <a:rPr lang="en-GB" sz="1400" dirty="0" err="1"/>
              <a:t>Lucius</a:t>
            </a:r>
            <a:r>
              <a:rPr lang="en-GB" sz="1400" dirty="0"/>
              <a:t> D. A. </a:t>
            </a:r>
          </a:p>
        </p:txBody>
      </p:sp>
      <p:sp>
        <p:nvSpPr>
          <p:cNvPr id="3" name="Rectangle 2"/>
          <p:cNvSpPr/>
          <p:nvPr/>
        </p:nvSpPr>
        <p:spPr>
          <a:xfrm>
            <a:off x="214110" y="5778984"/>
            <a:ext cx="2876394" cy="923330"/>
          </a:xfrm>
          <a:prstGeom prst="rect">
            <a:avLst/>
          </a:prstGeom>
        </p:spPr>
        <p:txBody>
          <a:bodyPr wrap="square">
            <a:spAutoFit/>
          </a:bodyPr>
          <a:lstStyle/>
          <a:p>
            <a:r>
              <a:rPr lang="pt-BR" dirty="0"/>
              <a:t>Nero Claudius Caesar Augustus Germanicus (title as emperor) </a:t>
            </a:r>
            <a:endParaRPr lang="en-GB" dirty="0"/>
          </a:p>
        </p:txBody>
      </p:sp>
      <p:cxnSp>
        <p:nvCxnSpPr>
          <p:cNvPr id="7" name="Straight Arrow Connector 6"/>
          <p:cNvCxnSpPr/>
          <p:nvPr/>
        </p:nvCxnSpPr>
        <p:spPr>
          <a:xfrm flipV="1">
            <a:off x="2510187" y="5729045"/>
            <a:ext cx="580317" cy="261611"/>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3E653BFA-1C65-473B-B79C-54C2BF1F4899}"/>
              </a:ext>
            </a:extLst>
          </p:cNvPr>
          <p:cNvSpPr txBox="1">
            <a:spLocks/>
          </p:cNvSpPr>
          <p:nvPr/>
        </p:nvSpPr>
        <p:spPr>
          <a:xfrm>
            <a:off x="0" y="19168"/>
            <a:ext cx="3090505" cy="5138024"/>
          </a:xfrm>
          <a:prstGeom prst="rect">
            <a:avLst/>
          </a:prstGeom>
          <a:solidFill>
            <a:srgbClr val="F6DFDA"/>
          </a:solidFill>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Can you see what connections does Nero have to Augustus?</a:t>
            </a:r>
          </a:p>
          <a:p>
            <a:pPr lvl="1"/>
            <a:r>
              <a:rPr lang="en-GB" dirty="0"/>
              <a:t>Great-great-grandson</a:t>
            </a:r>
          </a:p>
          <a:p>
            <a:pPr lvl="1"/>
            <a:r>
              <a:rPr lang="en-GB" dirty="0"/>
              <a:t>Great-great-grandnephew [by comparison Britannicus only a great-grandnephew]</a:t>
            </a:r>
          </a:p>
        </p:txBody>
      </p:sp>
      <p:sp>
        <p:nvSpPr>
          <p:cNvPr id="27" name="Rectangle 26">
            <a:extLst>
              <a:ext uri="{FF2B5EF4-FFF2-40B4-BE49-F238E27FC236}">
                <a16:creationId xmlns:a16="http://schemas.microsoft.com/office/drawing/2014/main" id="{32CACBF8-4DC8-4565-9C56-D5F790F3F079}"/>
              </a:ext>
            </a:extLst>
          </p:cNvPr>
          <p:cNvSpPr/>
          <p:nvPr/>
        </p:nvSpPr>
        <p:spPr>
          <a:xfrm>
            <a:off x="70999" y="96975"/>
            <a:ext cx="9002001" cy="6186309"/>
          </a:xfrm>
          <a:prstGeom prst="rect">
            <a:avLst/>
          </a:prstGeom>
          <a:solidFill>
            <a:srgbClr val="FFFFCC"/>
          </a:solidFill>
        </p:spPr>
        <p:txBody>
          <a:bodyPr wrap="square">
            <a:spAutoFit/>
          </a:bodyPr>
          <a:lstStyle/>
          <a:p>
            <a:r>
              <a:rPr lang="en-GB" sz="3600" dirty="0"/>
              <a:t>“Two branches of the Domitian family distinguished themselves – the </a:t>
            </a:r>
            <a:r>
              <a:rPr lang="en-GB" sz="3600" dirty="0" err="1"/>
              <a:t>Calvini</a:t>
            </a:r>
            <a:r>
              <a:rPr lang="en-GB" sz="3600" dirty="0"/>
              <a:t> and the </a:t>
            </a:r>
            <a:r>
              <a:rPr lang="en-GB" sz="3600" dirty="0" err="1"/>
              <a:t>Ahenobarbi</a:t>
            </a:r>
            <a:r>
              <a:rPr lang="en-GB" sz="3600" dirty="0"/>
              <a:t>… [known for their ginger beards] … they all continued to use the same cognomen, with no other </a:t>
            </a:r>
            <a:r>
              <a:rPr lang="en-GB" sz="3600" dirty="0" err="1"/>
              <a:t>praenomina</a:t>
            </a:r>
            <a:r>
              <a:rPr lang="en-GB" sz="3600" dirty="0"/>
              <a:t> than </a:t>
            </a:r>
            <a:r>
              <a:rPr lang="en-GB" sz="3600" dirty="0" err="1"/>
              <a:t>Gnaeus</a:t>
            </a:r>
            <a:r>
              <a:rPr lang="en-GB" sz="3600" dirty="0"/>
              <a:t> or </a:t>
            </a:r>
            <a:r>
              <a:rPr lang="en-GB" sz="3600" dirty="0" err="1"/>
              <a:t>Lucius</a:t>
            </a:r>
            <a:r>
              <a:rPr lang="en-GB" sz="3600" dirty="0"/>
              <a:t>… A closer study of the Domitian family history will reveal that, although Nero made a </a:t>
            </a:r>
            <a:r>
              <a:rPr lang="en-GB" sz="3600" b="1" dirty="0"/>
              <a:t>ghastly caricature of his ancestors’ virtues, many of his vices were inherited</a:t>
            </a:r>
            <a:r>
              <a:rPr lang="en-GB" sz="3600" dirty="0"/>
              <a:t>.” – </a:t>
            </a:r>
            <a:r>
              <a:rPr lang="en-GB" sz="3600" b="1" dirty="0"/>
              <a:t>Suetonius </a:t>
            </a:r>
            <a:r>
              <a:rPr lang="en-GB" sz="3600" b="1" i="1" dirty="0"/>
              <a:t>Nero </a:t>
            </a:r>
            <a:r>
              <a:rPr lang="en-GB" sz="3600" b="1" dirty="0"/>
              <a:t>1. </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26">
                                            <p:txEl>
                                              <p:pRg st="1" end="1"/>
                                            </p:txEl>
                                          </p:spTgt>
                                        </p:tgtEl>
                                        <p:attrNameLst>
                                          <p:attrName>style.visibility</p:attrName>
                                        </p:attrNameLst>
                                      </p:cBhvr>
                                      <p:to>
                                        <p:strVal val="visible"/>
                                      </p:to>
                                    </p:set>
                                    <p:animEffect transition="in" filter="fade">
                                      <p:cBhvr>
                                        <p:cTn id="16" dur="500"/>
                                        <p:tgtEl>
                                          <p:spTgt spid="26">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6">
                                            <p:txEl>
                                              <p:pRg st="2" end="2"/>
                                            </p:txEl>
                                          </p:spTgt>
                                        </p:tgtEl>
                                        <p:attrNameLst>
                                          <p:attrName>style.visibility</p:attrName>
                                        </p:attrNameLst>
                                      </p:cBhvr>
                                      <p:to>
                                        <p:strVal val="visible"/>
                                      </p:to>
                                    </p:set>
                                    <p:animEffect transition="in" filter="fade">
                                      <p:cBhvr>
                                        <p:cTn id="19" dur="500"/>
                                        <p:tgtEl>
                                          <p:spTgt spid="2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27"/>
                                        </p:tgtEl>
                                        <p:attrNameLst>
                                          <p:attrName>style.visibility</p:attrName>
                                        </p:attrNameLst>
                                      </p:cBhvr>
                                      <p:to>
                                        <p:strVal val="visible"/>
                                      </p:to>
                                    </p:set>
                                    <p:animEffect transition="in" filter="circle(in)">
                                      <p:cBhvr>
                                        <p:cTn id="24"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Mother and Father </a:t>
            </a:r>
          </a:p>
        </p:txBody>
      </p:sp>
      <p:sp>
        <p:nvSpPr>
          <p:cNvPr id="4" name="Content Placeholder 3"/>
          <p:cNvSpPr>
            <a:spLocks noGrp="1"/>
          </p:cNvSpPr>
          <p:nvPr>
            <p:ph sz="half" idx="1"/>
          </p:nvPr>
        </p:nvSpPr>
        <p:spPr>
          <a:xfrm>
            <a:off x="301752" y="1484784"/>
            <a:ext cx="4038600" cy="5256584"/>
          </a:xfrm>
        </p:spPr>
        <p:txBody>
          <a:bodyPr>
            <a:normAutofit fontScale="92500" lnSpcReduction="10000"/>
          </a:bodyPr>
          <a:lstStyle/>
          <a:p>
            <a:r>
              <a:rPr lang="en-GB" dirty="0"/>
              <a:t>Agrippina married to </a:t>
            </a:r>
            <a:r>
              <a:rPr lang="en-GB" dirty="0" err="1"/>
              <a:t>Ahenobarbus</a:t>
            </a:r>
            <a:r>
              <a:rPr lang="en-GB" dirty="0"/>
              <a:t> at 13 years of age in AD 28 (possibly in Campania).</a:t>
            </a:r>
          </a:p>
          <a:p>
            <a:endParaRPr lang="en-GB" sz="500" dirty="0"/>
          </a:p>
          <a:p>
            <a:r>
              <a:rPr lang="en-GB" dirty="0"/>
              <a:t>Born at </a:t>
            </a:r>
            <a:r>
              <a:rPr lang="en-GB" dirty="0" err="1"/>
              <a:t>Antium</a:t>
            </a:r>
            <a:r>
              <a:rPr lang="en-GB" dirty="0"/>
              <a:t> on 15th of December AD 37. </a:t>
            </a:r>
          </a:p>
          <a:p>
            <a:endParaRPr lang="en-GB" sz="500" dirty="0"/>
          </a:p>
          <a:p>
            <a:endParaRPr lang="en-GB" sz="500" dirty="0"/>
          </a:p>
          <a:p>
            <a:r>
              <a:rPr lang="en-GB" dirty="0"/>
              <a:t>“…while receiving the congratulations of his friends, he said that ‘nothing that was not detestable and a public menace could be born of Agrippina and himself.’” - </a:t>
            </a:r>
            <a:r>
              <a:rPr lang="en-GB" b="1" dirty="0"/>
              <a:t>Suet. </a:t>
            </a:r>
            <a:r>
              <a:rPr lang="en-GB" b="1" i="1" dirty="0"/>
              <a:t>Nero</a:t>
            </a:r>
            <a:r>
              <a:rPr lang="en-GB" b="1" dirty="0"/>
              <a:t>. 6.1</a:t>
            </a:r>
            <a:r>
              <a:rPr lang="en-GB" dirty="0"/>
              <a:t>.</a:t>
            </a:r>
          </a:p>
        </p:txBody>
      </p:sp>
      <p:pic>
        <p:nvPicPr>
          <p:cNvPr id="6" name="Picture 2" descr="http://www.wildwinds.com/coins/ric/caligula/RIC_0033.jpg"/>
          <p:cNvPicPr>
            <a:picLocks noChangeAspect="1" noChangeArrowheads="1"/>
          </p:cNvPicPr>
          <p:nvPr/>
        </p:nvPicPr>
        <p:blipFill>
          <a:blip r:embed="rId2" cstate="print"/>
          <a:srcRect l="50399"/>
          <a:stretch>
            <a:fillRect/>
          </a:stretch>
        </p:blipFill>
        <p:spPr bwMode="auto">
          <a:xfrm>
            <a:off x="5302534" y="4005064"/>
            <a:ext cx="3384376" cy="2448272"/>
          </a:xfrm>
          <a:prstGeom prst="rect">
            <a:avLst/>
          </a:prstGeom>
          <a:noFill/>
        </p:spPr>
      </p:pic>
      <p:sp>
        <p:nvSpPr>
          <p:cNvPr id="7" name="AutoShape 4"/>
          <p:cNvSpPr>
            <a:spLocks noChangeArrowheads="1"/>
          </p:cNvSpPr>
          <p:nvPr/>
        </p:nvSpPr>
        <p:spPr bwMode="auto">
          <a:xfrm rot="8376298">
            <a:off x="5649246" y="5737601"/>
            <a:ext cx="756373" cy="20733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Text Box 10"/>
          <p:cNvSpPr txBox="1">
            <a:spLocks noChangeArrowheads="1"/>
          </p:cNvSpPr>
          <p:nvPr/>
        </p:nvSpPr>
        <p:spPr bwMode="auto">
          <a:xfrm>
            <a:off x="4942494" y="6021288"/>
            <a:ext cx="936104"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a:solidFill>
                  <a:srgbClr val="FFFF00"/>
                </a:solidFill>
              </a:rPr>
              <a:t>Security </a:t>
            </a:r>
          </a:p>
        </p:txBody>
      </p:sp>
      <p:sp>
        <p:nvSpPr>
          <p:cNvPr id="9" name="AutoShape 4"/>
          <p:cNvSpPr>
            <a:spLocks noChangeArrowheads="1"/>
          </p:cNvSpPr>
          <p:nvPr/>
        </p:nvSpPr>
        <p:spPr bwMode="auto">
          <a:xfrm rot="2822639">
            <a:off x="7634192" y="5760994"/>
            <a:ext cx="756373" cy="207332"/>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Text Box 10"/>
          <p:cNvSpPr txBox="1">
            <a:spLocks noChangeArrowheads="1"/>
          </p:cNvSpPr>
          <p:nvPr/>
        </p:nvSpPr>
        <p:spPr bwMode="auto">
          <a:xfrm>
            <a:off x="7894822" y="6093296"/>
            <a:ext cx="936104"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a:solidFill>
                  <a:srgbClr val="FFFF00"/>
                </a:solidFill>
              </a:rPr>
              <a:t>Good Fortune</a:t>
            </a:r>
          </a:p>
        </p:txBody>
      </p:sp>
      <p:sp>
        <p:nvSpPr>
          <p:cNvPr id="11" name="AutoShape 4"/>
          <p:cNvSpPr>
            <a:spLocks noChangeArrowheads="1"/>
          </p:cNvSpPr>
          <p:nvPr/>
        </p:nvSpPr>
        <p:spPr bwMode="auto">
          <a:xfrm rot="11381750">
            <a:off x="5665260" y="4401874"/>
            <a:ext cx="1303847" cy="14248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2" name="Text Box 10"/>
          <p:cNvSpPr txBox="1">
            <a:spLocks noChangeArrowheads="1"/>
          </p:cNvSpPr>
          <p:nvPr/>
        </p:nvSpPr>
        <p:spPr bwMode="auto">
          <a:xfrm>
            <a:off x="4870486" y="4149080"/>
            <a:ext cx="936104"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a:solidFill>
                  <a:srgbClr val="FFFF00"/>
                </a:solidFill>
              </a:rPr>
              <a:t>Concord </a:t>
            </a:r>
          </a:p>
        </p:txBody>
      </p:sp>
      <p:sp>
        <p:nvSpPr>
          <p:cNvPr id="13" name="Rectangle 12"/>
          <p:cNvSpPr/>
          <p:nvPr/>
        </p:nvSpPr>
        <p:spPr>
          <a:xfrm>
            <a:off x="4572000" y="1525141"/>
            <a:ext cx="4572000" cy="2400657"/>
          </a:xfrm>
          <a:prstGeom prst="rect">
            <a:avLst/>
          </a:prstGeom>
        </p:spPr>
        <p:txBody>
          <a:bodyPr>
            <a:spAutoFit/>
          </a:bodyPr>
          <a:lstStyle/>
          <a:p>
            <a:r>
              <a:rPr lang="en-GB" sz="1600" dirty="0"/>
              <a:t>[Consuls proposed motions in the Senate] </a:t>
            </a:r>
            <a:r>
              <a:rPr lang="en-GB" sz="1600" i="1" dirty="0" err="1"/>
              <a:t>felixque</a:t>
            </a:r>
            <a:r>
              <a:rPr lang="en-GB" sz="1600" i="1" dirty="0"/>
              <a:t> sit C. </a:t>
            </a:r>
            <a:r>
              <a:rPr lang="en-GB" sz="1600" i="1" dirty="0" err="1"/>
              <a:t>Caesari</a:t>
            </a:r>
            <a:r>
              <a:rPr lang="en-GB" sz="1600" i="1" dirty="0"/>
              <a:t> </a:t>
            </a:r>
            <a:r>
              <a:rPr lang="en-GB" sz="1600" i="1" dirty="0" err="1"/>
              <a:t>sororibusque</a:t>
            </a:r>
            <a:r>
              <a:rPr lang="en-GB" sz="1600" i="1" dirty="0"/>
              <a:t> </a:t>
            </a:r>
            <a:r>
              <a:rPr lang="en-GB" sz="1600" i="1" dirty="0" err="1"/>
              <a:t>eius</a:t>
            </a:r>
            <a:r>
              <a:rPr lang="en-GB" sz="1600" i="1" dirty="0"/>
              <a:t> </a:t>
            </a:r>
            <a:r>
              <a:rPr lang="en-GB" sz="1600" dirty="0"/>
              <a:t>– “may this be good and fortunate for Gaius Caesar and his sisters”</a:t>
            </a:r>
          </a:p>
          <a:p>
            <a:endParaRPr lang="en-GB" sz="600" dirty="0"/>
          </a:p>
          <a:p>
            <a:r>
              <a:rPr lang="en-GB" sz="1600" dirty="0"/>
              <a:t>[vow of allegiance taken to the emperor] </a:t>
            </a:r>
            <a:r>
              <a:rPr lang="en-GB" sz="1600" i="1" dirty="0" err="1"/>
              <a:t>neque</a:t>
            </a:r>
            <a:r>
              <a:rPr lang="en-GB" sz="1600" i="1" dirty="0"/>
              <a:t> me </a:t>
            </a:r>
            <a:r>
              <a:rPr lang="en-GB" sz="1600" i="1" dirty="0" err="1"/>
              <a:t>liberosque</a:t>
            </a:r>
            <a:r>
              <a:rPr lang="en-GB" sz="1600" i="1" dirty="0"/>
              <a:t> </a:t>
            </a:r>
            <a:r>
              <a:rPr lang="en-GB" sz="1600" i="1" dirty="0" err="1"/>
              <a:t>meos</a:t>
            </a:r>
            <a:r>
              <a:rPr lang="en-GB" sz="1600" i="1" dirty="0"/>
              <a:t> </a:t>
            </a:r>
            <a:r>
              <a:rPr lang="en-GB" sz="1600" i="1" dirty="0" err="1"/>
              <a:t>cariores</a:t>
            </a:r>
            <a:r>
              <a:rPr lang="en-GB" sz="1600" i="1" dirty="0"/>
              <a:t> </a:t>
            </a:r>
            <a:r>
              <a:rPr lang="en-GB" sz="1600" i="1" dirty="0" err="1"/>
              <a:t>habebo</a:t>
            </a:r>
            <a:r>
              <a:rPr lang="en-GB" sz="1600" i="1" dirty="0"/>
              <a:t> quam </a:t>
            </a:r>
            <a:r>
              <a:rPr lang="en-GB" sz="1600" i="1" dirty="0" err="1"/>
              <a:t>Gaium</a:t>
            </a:r>
            <a:r>
              <a:rPr lang="en-GB" sz="1600" i="1" dirty="0"/>
              <a:t> </a:t>
            </a:r>
            <a:r>
              <a:rPr lang="en-GB" sz="1600" i="1" dirty="0" err="1"/>
              <a:t>habeo</a:t>
            </a:r>
            <a:r>
              <a:rPr lang="en-GB" sz="1600" i="1" dirty="0"/>
              <a:t> et </a:t>
            </a:r>
            <a:r>
              <a:rPr lang="en-GB" sz="1600" i="1" dirty="0" err="1"/>
              <a:t>sorores</a:t>
            </a:r>
            <a:r>
              <a:rPr lang="en-GB" sz="1600" i="1" dirty="0"/>
              <a:t> </a:t>
            </a:r>
            <a:r>
              <a:rPr lang="en-GB" sz="1600" i="1" dirty="0" err="1"/>
              <a:t>eius</a:t>
            </a:r>
            <a:r>
              <a:rPr lang="en-GB" sz="1600" dirty="0"/>
              <a:t> – “nor shall I consider myself or my children more precious than I do Gaius and his sisters”</a:t>
            </a:r>
          </a:p>
        </p:txBody>
      </p:sp>
    </p:spTree>
    <p:extLst>
      <p:ext uri="{BB962C8B-B14F-4D97-AF65-F5344CB8AC3E}">
        <p14:creationId xmlns:p14="http://schemas.microsoft.com/office/powerpoint/2010/main" val="4056428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51520" y="1124744"/>
            <a:ext cx="8640960" cy="2952328"/>
          </a:xfrm>
          <a:prstGeom prst="rect">
            <a:avLst/>
          </a:prstGeom>
        </p:spPr>
        <p:txBody>
          <a:bodyPr/>
          <a:lstStyle/>
          <a:p>
            <a:pPr lvl="0" indent="-274320">
              <a:spcBef>
                <a:spcPct val="20000"/>
              </a:spcBef>
              <a:buClr>
                <a:schemeClr val="accent1"/>
              </a:buClr>
              <a:buSzPct val="85000"/>
            </a:pPr>
            <a:r>
              <a:rPr kumimoji="0" lang="en-GB" sz="2600" b="0" i="0" u="none" strike="noStrike" kern="1200" cap="none" spc="0" normalizeH="0" baseline="0" noProof="0" dirty="0">
                <a:ln>
                  <a:noFill/>
                </a:ln>
                <a:solidFill>
                  <a:schemeClr val="tx1"/>
                </a:solidFill>
                <a:effectLst/>
                <a:uLnTx/>
                <a:uFillTx/>
                <a:latin typeface="+mn-lt"/>
                <a:ea typeface="+mn-ea"/>
                <a:cs typeface="+mn-cs"/>
              </a:rPr>
              <a:t>“He lived in habitual incest with all his sisters…”</a:t>
            </a:r>
            <a:r>
              <a:rPr lang="en-GB" sz="2600" b="1" dirty="0"/>
              <a:t> </a:t>
            </a:r>
            <a:r>
              <a:rPr lang="en-GB" sz="2600" dirty="0"/>
              <a:t>– </a:t>
            </a:r>
            <a:r>
              <a:rPr lang="en-GB" sz="2600" b="1" dirty="0"/>
              <a:t>Suet. </a:t>
            </a:r>
            <a:r>
              <a:rPr lang="en-GB" sz="2600" b="1" i="1" dirty="0" err="1"/>
              <a:t>Calig</a:t>
            </a:r>
            <a:r>
              <a:rPr lang="en-GB" sz="2600" b="1" i="1" dirty="0"/>
              <a:t>. </a:t>
            </a:r>
            <a:r>
              <a:rPr lang="en-GB" sz="2600" b="1" dirty="0"/>
              <a:t>24.1</a:t>
            </a:r>
            <a:r>
              <a:rPr lang="en-GB" sz="2600" dirty="0"/>
              <a:t>.</a:t>
            </a:r>
          </a:p>
          <a:p>
            <a:pPr lvl="0" indent="-274320">
              <a:spcBef>
                <a:spcPct val="20000"/>
              </a:spcBef>
              <a:buClr>
                <a:schemeClr val="accent1"/>
              </a:buClr>
              <a:buSzPct val="85000"/>
            </a:pPr>
            <a:endParaRPr lang="en-GB" sz="200" dirty="0"/>
          </a:p>
          <a:p>
            <a:pPr marL="274320" lvl="0" indent="-274320">
              <a:spcBef>
                <a:spcPct val="20000"/>
              </a:spcBef>
              <a:buClr>
                <a:schemeClr val="accent1"/>
              </a:buClr>
              <a:buSzPct val="85000"/>
            </a:pPr>
            <a:endParaRPr kumimoji="0" lang="en-GB" sz="200" b="0" i="0" u="none" strike="noStrike" kern="1200" cap="none" spc="0" normalizeH="0" baseline="0" noProof="0" dirty="0">
              <a:ln>
                <a:noFill/>
              </a:ln>
              <a:solidFill>
                <a:schemeClr val="tx1"/>
              </a:solidFill>
              <a:effectLst/>
              <a:uLnTx/>
              <a:uFillTx/>
              <a:latin typeface="+mn-lt"/>
              <a:ea typeface="+mn-ea"/>
              <a:cs typeface="+mn-cs"/>
            </a:endParaRPr>
          </a:p>
          <a:p>
            <a:pPr lvl="0" indent="-274320">
              <a:spcBef>
                <a:spcPct val="20000"/>
              </a:spcBef>
              <a:buClr>
                <a:schemeClr val="accent1"/>
              </a:buClr>
              <a:buSzPct val="85000"/>
            </a:pPr>
            <a:r>
              <a:rPr lang="en-GB" sz="2600" dirty="0"/>
              <a:t>“In fact, he stained his own three sisters with defilement.” – </a:t>
            </a:r>
            <a:r>
              <a:rPr lang="en-GB" sz="2600" b="1" dirty="0"/>
              <a:t>Aurelius Victor </a:t>
            </a:r>
            <a:r>
              <a:rPr lang="en-GB" sz="2600" b="1" i="1" dirty="0"/>
              <a:t>De </a:t>
            </a:r>
            <a:r>
              <a:rPr lang="en-GB" sz="2600" b="1" i="1" dirty="0" err="1"/>
              <a:t>Caesaribus</a:t>
            </a:r>
            <a:r>
              <a:rPr lang="en-GB" sz="2600" b="1" i="1" dirty="0"/>
              <a:t> </a:t>
            </a:r>
            <a:r>
              <a:rPr lang="en-GB" sz="2600" b="1" dirty="0"/>
              <a:t>3.4</a:t>
            </a:r>
            <a:r>
              <a:rPr lang="en-GB" sz="2600" dirty="0"/>
              <a:t>.</a:t>
            </a:r>
            <a:endParaRPr kumimoji="0" lang="en-GB" sz="2600" b="0" i="0" u="none" strike="noStrike" kern="1200" cap="none" spc="0" normalizeH="0" baseline="0" noProof="0" dirty="0">
              <a:ln>
                <a:noFill/>
              </a:ln>
              <a:solidFill>
                <a:schemeClr val="tx1"/>
              </a:solidFill>
              <a:effectLst/>
              <a:uLnTx/>
              <a:uFillTx/>
              <a:latin typeface="+mn-lt"/>
              <a:ea typeface="+mn-ea"/>
              <a:cs typeface="+mn-cs"/>
            </a:endParaRPr>
          </a:p>
        </p:txBody>
      </p:sp>
      <p:sp>
        <p:nvSpPr>
          <p:cNvPr id="4" name="TextBox 3">
            <a:extLst>
              <a:ext uri="{FF2B5EF4-FFF2-40B4-BE49-F238E27FC236}">
                <a16:creationId xmlns:a16="http://schemas.microsoft.com/office/drawing/2014/main" id="{A0B0A5AA-3006-4054-9295-6533A592D36B}"/>
              </a:ext>
            </a:extLst>
          </p:cNvPr>
          <p:cNvSpPr txBox="1"/>
          <p:nvPr/>
        </p:nvSpPr>
        <p:spPr>
          <a:xfrm>
            <a:off x="251520" y="3356992"/>
            <a:ext cx="8640960" cy="2973122"/>
          </a:xfrm>
          <a:prstGeom prst="rect">
            <a:avLst/>
          </a:prstGeom>
          <a:noFill/>
        </p:spPr>
        <p:txBody>
          <a:bodyPr wrap="square">
            <a:spAutoFit/>
          </a:bodyPr>
          <a:lstStyle/>
          <a:p>
            <a:pPr marL="0" marR="0" lvl="0" indent="-274320" algn="l" defTabSz="914400" rtl="0" eaLnBrk="1" fontAlgn="auto" latinLnBrk="0" hangingPunct="1">
              <a:lnSpc>
                <a:spcPct val="100000"/>
              </a:lnSpc>
              <a:spcBef>
                <a:spcPct val="20000"/>
              </a:spcBef>
              <a:spcAft>
                <a:spcPts val="0"/>
              </a:spcAft>
              <a:buClr>
                <a:srgbClr val="D16349"/>
              </a:buClr>
              <a:buSzPct val="85000"/>
              <a:buFontTx/>
              <a:buNone/>
              <a:tabLst/>
              <a:defRPr/>
            </a:pPr>
            <a:r>
              <a:rPr kumimoji="0" lang="en-GB" sz="2600" b="0" i="0" u="none" strike="noStrike" kern="1200" cap="none" spc="0" normalizeH="0" baseline="0" noProof="0" dirty="0">
                <a:ln>
                  <a:noFill/>
                </a:ln>
                <a:solidFill>
                  <a:prstClr val="black"/>
                </a:solidFill>
                <a:effectLst/>
                <a:uLnTx/>
                <a:uFillTx/>
                <a:latin typeface="Georgia"/>
                <a:ea typeface="+mn-ea"/>
                <a:cs typeface="+mn-cs"/>
              </a:rPr>
              <a:t>“He added to the enormity of his crimes by the brutality of his language. He used to say that there was nothing in his own character which he admired and approved more highly than what he called his </a:t>
            </a:r>
            <a:r>
              <a:rPr kumimoji="0" lang="en-GB" sz="2600" b="1" i="0" u="none" strike="noStrike" kern="1200" cap="none" spc="0" normalizeH="0" baseline="0" noProof="0" dirty="0" err="1">
                <a:ln>
                  <a:noFill/>
                </a:ln>
                <a:solidFill>
                  <a:prstClr val="black"/>
                </a:solidFill>
                <a:effectLst/>
                <a:uLnTx/>
                <a:uFillTx/>
                <a:latin typeface="Georgia"/>
                <a:ea typeface="+mn-ea"/>
                <a:cs typeface="+mn-cs"/>
              </a:rPr>
              <a:t>ἀδι</a:t>
            </a:r>
            <a:r>
              <a:rPr kumimoji="0" lang="en-GB" sz="2600" b="1" i="0" u="none" strike="noStrike" kern="1200" cap="none" spc="0" normalizeH="0" baseline="0" noProof="0" dirty="0">
                <a:ln>
                  <a:noFill/>
                </a:ln>
                <a:solidFill>
                  <a:prstClr val="black"/>
                </a:solidFill>
                <a:effectLst/>
                <a:uLnTx/>
                <a:uFillTx/>
                <a:latin typeface="Georgia"/>
                <a:ea typeface="+mn-ea"/>
                <a:cs typeface="+mn-cs"/>
              </a:rPr>
              <a:t>ατρεψία</a:t>
            </a:r>
            <a:r>
              <a:rPr kumimoji="0" lang="en-GB" sz="2600" b="0" i="0" u="none" strike="noStrike" kern="1200" cap="none" spc="0" normalizeH="0" baseline="0" noProof="0" dirty="0">
                <a:ln>
                  <a:noFill/>
                </a:ln>
                <a:solidFill>
                  <a:prstClr val="black"/>
                </a:solidFill>
                <a:effectLst/>
                <a:uLnTx/>
                <a:uFillTx/>
                <a:latin typeface="Georgia"/>
                <a:ea typeface="+mn-ea"/>
                <a:cs typeface="+mn-cs"/>
              </a:rPr>
              <a:t>, that is to say, his shameless insolence.” – </a:t>
            </a:r>
            <a:r>
              <a:rPr kumimoji="0" lang="en-GB" sz="2600" b="1" i="0" u="none" strike="noStrike" kern="1200" cap="none" spc="0" normalizeH="0" baseline="0" noProof="0" dirty="0">
                <a:ln>
                  <a:noFill/>
                </a:ln>
                <a:solidFill>
                  <a:prstClr val="black"/>
                </a:solidFill>
                <a:effectLst/>
                <a:uLnTx/>
                <a:uFillTx/>
                <a:latin typeface="Georgia"/>
                <a:ea typeface="+mn-ea"/>
                <a:cs typeface="+mn-cs"/>
              </a:rPr>
              <a:t>Suet. </a:t>
            </a:r>
            <a:r>
              <a:rPr kumimoji="0" lang="en-GB" sz="2600" b="1" i="1" u="none" strike="noStrike" kern="1200" cap="none" spc="0" normalizeH="0" baseline="0" noProof="0" dirty="0" err="1">
                <a:ln>
                  <a:noFill/>
                </a:ln>
                <a:solidFill>
                  <a:prstClr val="black"/>
                </a:solidFill>
                <a:effectLst/>
                <a:uLnTx/>
                <a:uFillTx/>
                <a:latin typeface="Georgia"/>
                <a:ea typeface="+mn-ea"/>
                <a:cs typeface="+mn-cs"/>
              </a:rPr>
              <a:t>Calig</a:t>
            </a:r>
            <a:r>
              <a:rPr kumimoji="0" lang="en-GB" sz="2600" b="1" i="0" u="none" strike="noStrike" kern="1200" cap="none" spc="0" normalizeH="0" baseline="0" noProof="0" dirty="0">
                <a:ln>
                  <a:noFill/>
                </a:ln>
                <a:solidFill>
                  <a:prstClr val="black"/>
                </a:solidFill>
                <a:effectLst/>
                <a:uLnTx/>
                <a:uFillTx/>
                <a:latin typeface="Georgia"/>
                <a:ea typeface="+mn-ea"/>
                <a:cs typeface="+mn-cs"/>
              </a:rPr>
              <a:t>. 29.1</a:t>
            </a:r>
            <a:r>
              <a:rPr kumimoji="0" lang="en-GB" sz="2600" b="0" i="0" u="none" strike="noStrike" kern="1200" cap="none" spc="0" normalizeH="0" baseline="0" noProof="0" dirty="0">
                <a:ln>
                  <a:noFill/>
                </a:ln>
                <a:solidFill>
                  <a:prstClr val="black"/>
                </a:solidFill>
                <a:effectLst/>
                <a:uLnTx/>
                <a:uFillTx/>
                <a:latin typeface="Georgia"/>
                <a:ea typeface="+mn-ea"/>
                <a:cs typeface="+mn-cs"/>
              </a:rPr>
              <a:t>.</a:t>
            </a:r>
          </a:p>
          <a:p>
            <a:pPr marL="0" marR="0" lvl="0" indent="-274320" algn="l" defTabSz="914400" rtl="0" eaLnBrk="1" fontAlgn="auto" latinLnBrk="0" hangingPunct="1">
              <a:lnSpc>
                <a:spcPct val="100000"/>
              </a:lnSpc>
              <a:spcBef>
                <a:spcPct val="20000"/>
              </a:spcBef>
              <a:spcAft>
                <a:spcPts val="0"/>
              </a:spcAft>
              <a:buClr>
                <a:srgbClr val="D16349"/>
              </a:buClr>
              <a:buSzPct val="85000"/>
              <a:buFontTx/>
              <a:buNone/>
              <a:tabLst/>
              <a:defRPr/>
            </a:pPr>
            <a:r>
              <a:rPr lang="en-GB" sz="2600" dirty="0">
                <a:solidFill>
                  <a:prstClr val="black"/>
                </a:solidFill>
                <a:latin typeface="Georgia"/>
              </a:rPr>
              <a:t>Suetonius gives the Latin equivalent as </a:t>
            </a:r>
            <a:r>
              <a:rPr lang="en-GB" sz="2600" b="1" i="1" dirty="0" err="1">
                <a:solidFill>
                  <a:prstClr val="black"/>
                </a:solidFill>
                <a:latin typeface="Georgia"/>
              </a:rPr>
              <a:t>inverecundia</a:t>
            </a:r>
            <a:r>
              <a:rPr lang="en-GB" sz="2600" dirty="0">
                <a:solidFill>
                  <a:prstClr val="black"/>
                </a:solidFill>
                <a:latin typeface="Georgia"/>
              </a:rPr>
              <a:t> (immodesty / shamelessness)</a:t>
            </a:r>
            <a:endParaRPr kumimoji="0" lang="en-GB" sz="2600" b="0" i="0" u="none" strike="noStrike" kern="1200" cap="none" spc="0" normalizeH="0" baseline="0" noProof="0" dirty="0">
              <a:ln>
                <a:noFill/>
              </a:ln>
              <a:solidFill>
                <a:prstClr val="black"/>
              </a:solidFill>
              <a:effectLst/>
              <a:uLnTx/>
              <a:uFillTx/>
              <a:latin typeface="Georgia"/>
              <a:ea typeface="+mn-ea"/>
              <a:cs typeface="+mn-cs"/>
            </a:endParaRPr>
          </a:p>
        </p:txBody>
      </p:sp>
      <p:sp>
        <p:nvSpPr>
          <p:cNvPr id="5" name="Title 1">
            <a:extLst>
              <a:ext uri="{FF2B5EF4-FFF2-40B4-BE49-F238E27FC236}">
                <a16:creationId xmlns:a16="http://schemas.microsoft.com/office/drawing/2014/main" id="{9C69B8C8-6B8B-4C24-9BB2-3222EC71EDE1}"/>
              </a:ext>
            </a:extLst>
          </p:cNvPr>
          <p:cNvSpPr txBox="1">
            <a:spLocks/>
          </p:cNvSpPr>
          <p:nvPr/>
        </p:nvSpPr>
        <p:spPr>
          <a:xfrm>
            <a:off x="0" y="228600"/>
            <a:ext cx="91440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a:t>Did Agrippina commit incest with Gaius?</a:t>
            </a:r>
          </a:p>
        </p:txBody>
      </p:sp>
    </p:spTree>
    <p:extLst>
      <p:ext uri="{BB962C8B-B14F-4D97-AF65-F5344CB8AC3E}">
        <p14:creationId xmlns:p14="http://schemas.microsoft.com/office/powerpoint/2010/main" val="3467881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Nero’s Early Childhood</a:t>
            </a:r>
          </a:p>
        </p:txBody>
      </p:sp>
      <p:sp>
        <p:nvSpPr>
          <p:cNvPr id="5" name="Content Placeholder 4"/>
          <p:cNvSpPr>
            <a:spLocks noGrp="1"/>
          </p:cNvSpPr>
          <p:nvPr>
            <p:ph sz="quarter" idx="1"/>
          </p:nvPr>
        </p:nvSpPr>
        <p:spPr>
          <a:xfrm>
            <a:off x="301752" y="1412776"/>
            <a:ext cx="8503920" cy="2914372"/>
          </a:xfrm>
        </p:spPr>
        <p:txBody>
          <a:bodyPr>
            <a:normAutofit/>
          </a:bodyPr>
          <a:lstStyle/>
          <a:p>
            <a:r>
              <a:rPr lang="en-GB" dirty="0"/>
              <a:t>Agrippina banished by Gaius in late AD 39, allowed to return by Claudius. </a:t>
            </a:r>
          </a:p>
          <a:p>
            <a:endParaRPr lang="en-GB" sz="500" dirty="0"/>
          </a:p>
          <a:p>
            <a:r>
              <a:rPr lang="en-GB" dirty="0"/>
              <a:t>Father dies in AD 40 when Nero was three - inherited 1/3 of the estate but it is seized by Gaius. </a:t>
            </a:r>
          </a:p>
          <a:p>
            <a:endParaRPr lang="en-GB" sz="500" dirty="0"/>
          </a:p>
          <a:p>
            <a:r>
              <a:rPr lang="en-GB" dirty="0"/>
              <a:t>Nero early childhood in the household of </a:t>
            </a:r>
            <a:r>
              <a:rPr lang="en-GB" dirty="0" err="1"/>
              <a:t>Domitia</a:t>
            </a:r>
            <a:r>
              <a:rPr lang="en-GB" dirty="0"/>
              <a:t> </a:t>
            </a:r>
            <a:r>
              <a:rPr lang="en-GB" dirty="0" err="1"/>
              <a:t>Lepida</a:t>
            </a:r>
            <a:r>
              <a:rPr lang="en-GB" dirty="0"/>
              <a:t> (paternal aunt). </a:t>
            </a:r>
          </a:p>
          <a:p>
            <a:endParaRPr lang="en-GB" dirty="0"/>
          </a:p>
        </p:txBody>
      </p:sp>
      <p:pic>
        <p:nvPicPr>
          <p:cNvPr id="2" name="Picture 1"/>
          <p:cNvPicPr>
            <a:picLocks noChangeAspect="1"/>
          </p:cNvPicPr>
          <p:nvPr/>
        </p:nvPicPr>
        <p:blipFill>
          <a:blip r:embed="rId2"/>
          <a:stretch>
            <a:fillRect/>
          </a:stretch>
        </p:blipFill>
        <p:spPr>
          <a:xfrm>
            <a:off x="4427984" y="3838444"/>
            <a:ext cx="4544546" cy="2800100"/>
          </a:xfrm>
          <a:prstGeom prst="rect">
            <a:avLst/>
          </a:prstGeom>
        </p:spPr>
      </p:pic>
      <p:sp>
        <p:nvSpPr>
          <p:cNvPr id="7" name="Content Placeholder 5">
            <a:extLst>
              <a:ext uri="{FF2B5EF4-FFF2-40B4-BE49-F238E27FC236}">
                <a16:creationId xmlns:a16="http://schemas.microsoft.com/office/drawing/2014/main" id="{073FDFD4-241A-4F90-89DC-31ACA4D20775}"/>
              </a:ext>
            </a:extLst>
          </p:cNvPr>
          <p:cNvSpPr txBox="1">
            <a:spLocks/>
          </p:cNvSpPr>
          <p:nvPr/>
        </p:nvSpPr>
        <p:spPr>
          <a:xfrm>
            <a:off x="301752" y="4350562"/>
            <a:ext cx="4038600" cy="2174782"/>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000" dirty="0"/>
              <a:t>“Nero therefore grew up in very poor circumstances under the care of his aunt </a:t>
            </a:r>
            <a:r>
              <a:rPr lang="en-GB" sz="2000" dirty="0" err="1"/>
              <a:t>Domitia</a:t>
            </a:r>
            <a:r>
              <a:rPr lang="en-GB" sz="2000" dirty="0"/>
              <a:t> </a:t>
            </a:r>
            <a:r>
              <a:rPr lang="en-GB" sz="2000" dirty="0" err="1"/>
              <a:t>Lepida</a:t>
            </a:r>
            <a:r>
              <a:rPr lang="en-GB" sz="2000" dirty="0"/>
              <a:t>, who chose a dancer and a barber to be his tutors.” – </a:t>
            </a:r>
            <a:r>
              <a:rPr lang="en-GB" sz="2000" b="1" dirty="0"/>
              <a:t>Suetonius </a:t>
            </a:r>
            <a:r>
              <a:rPr lang="en-GB" sz="2000" b="1" i="1" dirty="0"/>
              <a:t>Nero </a:t>
            </a:r>
            <a:r>
              <a:rPr lang="en-GB" sz="2000" b="1" dirty="0"/>
              <a:t>6</a:t>
            </a:r>
            <a:r>
              <a:rPr lang="en-GB" sz="2000" dirty="0"/>
              <a:t>.</a:t>
            </a:r>
            <a:r>
              <a:rPr lang="en-GB" sz="2000" b="1" dirty="0"/>
              <a:t> </a:t>
            </a:r>
            <a:endParaRPr lang="en-GB" sz="2000" dirty="0"/>
          </a:p>
        </p:txBody>
      </p:sp>
      <p:sp>
        <p:nvSpPr>
          <p:cNvPr id="8" name="TextBox 7">
            <a:extLst>
              <a:ext uri="{FF2B5EF4-FFF2-40B4-BE49-F238E27FC236}">
                <a16:creationId xmlns:a16="http://schemas.microsoft.com/office/drawing/2014/main" id="{E43154D7-4D38-4026-B37F-5E0DA1CD3B21}"/>
              </a:ext>
            </a:extLst>
          </p:cNvPr>
          <p:cNvSpPr txBox="1"/>
          <p:nvPr/>
        </p:nvSpPr>
        <p:spPr>
          <a:xfrm>
            <a:off x="4427984" y="3899666"/>
            <a:ext cx="4572000" cy="2677656"/>
          </a:xfrm>
          <a:prstGeom prst="rect">
            <a:avLst/>
          </a:prstGeom>
          <a:solidFill>
            <a:srgbClr val="00B0F0"/>
          </a:solidFill>
        </p:spPr>
        <p:txBody>
          <a:bodyPr wrap="square">
            <a:spAutoFit/>
          </a:bodyPr>
          <a:lstStyle/>
          <a:p>
            <a:r>
              <a:rPr lang="en-GB" sz="2400" dirty="0"/>
              <a:t>“However, when Claudius succeeded Gaius, Nero had his inheritance restored to him in full, and a legacy from his stepfather Crispus </a:t>
            </a:r>
            <a:r>
              <a:rPr lang="en-GB" sz="2400" dirty="0" err="1"/>
              <a:t>Passienus</a:t>
            </a:r>
            <a:r>
              <a:rPr lang="en-GB" sz="2400" dirty="0"/>
              <a:t>, left him well off.” – </a:t>
            </a:r>
            <a:r>
              <a:rPr lang="en-GB" sz="2400" b="1" dirty="0"/>
              <a:t>Suetonius </a:t>
            </a:r>
            <a:r>
              <a:rPr lang="en-GB" sz="2400" b="1" i="1" dirty="0"/>
              <a:t>Nero </a:t>
            </a:r>
            <a:r>
              <a:rPr lang="en-GB" sz="2400" b="1" dirty="0"/>
              <a:t>6</a:t>
            </a:r>
            <a:r>
              <a:rPr lang="en-GB" sz="2400" dirty="0"/>
              <a:t>.</a:t>
            </a:r>
            <a:r>
              <a:rPr lang="en-GB" sz="2400" b="1" dirty="0"/>
              <a:t> </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 as author</a:t>
            </a:r>
          </a:p>
        </p:txBody>
      </p:sp>
      <p:sp>
        <p:nvSpPr>
          <p:cNvPr id="3" name="Content Placeholder 2"/>
          <p:cNvSpPr>
            <a:spLocks noGrp="1"/>
          </p:cNvSpPr>
          <p:nvPr>
            <p:ph sz="quarter" idx="1"/>
          </p:nvPr>
        </p:nvSpPr>
        <p:spPr>
          <a:xfrm>
            <a:off x="301752" y="1527048"/>
            <a:ext cx="8503920" cy="4998296"/>
          </a:xfrm>
        </p:spPr>
        <p:txBody>
          <a:bodyPr>
            <a:normAutofit fontScale="92500"/>
          </a:bodyPr>
          <a:lstStyle/>
          <a:p>
            <a:pPr marL="0" indent="0">
              <a:buNone/>
            </a:pPr>
            <a:r>
              <a:rPr lang="en-GB" dirty="0"/>
              <a:t>“[Request by Agrippina I to be allowed to remarry] This incident, not noticed by the professed historians, I found it in the memoirs of her daughter Agrippina (mother of the emperor Nero), who recorded for the posterity her life and the fate of her house.” – </a:t>
            </a:r>
            <a:r>
              <a:rPr lang="en-GB" b="1" dirty="0"/>
              <a:t>Tac. </a:t>
            </a:r>
            <a:r>
              <a:rPr lang="en-GB" b="1" i="1" dirty="0"/>
              <a:t>Ann. </a:t>
            </a:r>
            <a:r>
              <a:rPr lang="en-GB" b="1" dirty="0"/>
              <a:t>4.53</a:t>
            </a:r>
            <a:r>
              <a:rPr lang="en-GB" dirty="0"/>
              <a:t>.</a:t>
            </a:r>
          </a:p>
          <a:p>
            <a:pPr marL="0" indent="0">
              <a:buNone/>
            </a:pPr>
            <a:endParaRPr lang="en-GB" sz="500" dirty="0"/>
          </a:p>
          <a:p>
            <a:pPr marL="0" indent="0">
              <a:buNone/>
            </a:pPr>
            <a:endParaRPr lang="en-GB" sz="200" dirty="0"/>
          </a:p>
          <a:p>
            <a:pPr marL="0" indent="0">
              <a:buNone/>
            </a:pPr>
            <a:r>
              <a:rPr lang="en-GB" dirty="0"/>
              <a:t>“Agrippina, too, the mother of Nero, who was lately Emperor, and who proved himself, throughout the whole of his reign, the enemy of the human race, has left it recorded in writing, that he was born with his feet first. It is in the due order of nature that man should enter the world with the head first, and be carried to the tomb in a contrary fashion.” - </a:t>
            </a:r>
            <a:r>
              <a:rPr lang="en-GB" b="1" dirty="0"/>
              <a:t>Pliny </a:t>
            </a:r>
            <a:r>
              <a:rPr lang="en-GB" b="1" i="1" dirty="0"/>
              <a:t>NH </a:t>
            </a:r>
            <a:r>
              <a:rPr lang="en-GB" b="1" dirty="0"/>
              <a:t>7.8.46</a:t>
            </a:r>
            <a:r>
              <a:rPr lang="en-GB" dirty="0"/>
              <a:t>.</a:t>
            </a:r>
          </a:p>
        </p:txBody>
      </p:sp>
    </p:spTree>
    <p:extLst>
      <p:ext uri="{BB962C8B-B14F-4D97-AF65-F5344CB8AC3E}">
        <p14:creationId xmlns:p14="http://schemas.microsoft.com/office/powerpoint/2010/main" val="3203083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Agrippina’s Marriage to Claudius</a:t>
            </a:r>
          </a:p>
        </p:txBody>
      </p:sp>
      <p:sp>
        <p:nvSpPr>
          <p:cNvPr id="3" name="Content Placeholder 2"/>
          <p:cNvSpPr>
            <a:spLocks noGrp="1"/>
          </p:cNvSpPr>
          <p:nvPr>
            <p:ph sz="quarter" idx="1"/>
          </p:nvPr>
        </p:nvSpPr>
        <p:spPr>
          <a:xfrm>
            <a:off x="179512" y="1527048"/>
            <a:ext cx="3744415" cy="4926288"/>
          </a:xfrm>
        </p:spPr>
        <p:txBody>
          <a:bodyPr>
            <a:normAutofit fontScale="92500" lnSpcReduction="20000"/>
          </a:bodyPr>
          <a:lstStyle/>
          <a:p>
            <a:r>
              <a:rPr lang="en-GB" dirty="0"/>
              <a:t>Three candidates after death of Messalina </a:t>
            </a:r>
          </a:p>
          <a:p>
            <a:endParaRPr lang="en-GB" sz="1200" dirty="0"/>
          </a:p>
          <a:p>
            <a:r>
              <a:rPr lang="en-GB" dirty="0" err="1"/>
              <a:t>Lollia</a:t>
            </a:r>
            <a:r>
              <a:rPr lang="en-GB" dirty="0"/>
              <a:t> Paulina – supported by </a:t>
            </a:r>
            <a:r>
              <a:rPr lang="en-GB" dirty="0" err="1"/>
              <a:t>Callistus</a:t>
            </a:r>
            <a:r>
              <a:rPr lang="en-GB" dirty="0"/>
              <a:t>. </a:t>
            </a:r>
          </a:p>
          <a:p>
            <a:endParaRPr lang="en-GB" sz="1100" dirty="0"/>
          </a:p>
          <a:p>
            <a:r>
              <a:rPr lang="en-GB" dirty="0"/>
              <a:t>Agrippina – supported by Pallas. </a:t>
            </a:r>
          </a:p>
          <a:p>
            <a:endParaRPr lang="en-GB" sz="1100" dirty="0"/>
          </a:p>
          <a:p>
            <a:r>
              <a:rPr lang="en-GB" dirty="0" err="1"/>
              <a:t>Aelia</a:t>
            </a:r>
            <a:r>
              <a:rPr lang="en-GB" dirty="0"/>
              <a:t> </a:t>
            </a:r>
            <a:r>
              <a:rPr lang="en-GB" dirty="0" err="1"/>
              <a:t>Paetina</a:t>
            </a:r>
            <a:r>
              <a:rPr lang="en-GB" dirty="0"/>
              <a:t> (previous wife of Claudius) – supported by Narcissus. </a:t>
            </a:r>
          </a:p>
          <a:p>
            <a:endParaRPr lang="en-GB" sz="1100" dirty="0"/>
          </a:p>
          <a:p>
            <a:r>
              <a:rPr lang="en-GB" dirty="0"/>
              <a:t>Claudius marries Agrippina in AD 49. </a:t>
            </a:r>
          </a:p>
          <a:p>
            <a:endParaRPr lang="en-GB" dirty="0"/>
          </a:p>
        </p:txBody>
      </p:sp>
      <p:pic>
        <p:nvPicPr>
          <p:cNvPr id="4" name="Picture 3"/>
          <p:cNvPicPr>
            <a:picLocks noChangeAspect="1"/>
          </p:cNvPicPr>
          <p:nvPr/>
        </p:nvPicPr>
        <p:blipFill>
          <a:blip r:embed="rId2"/>
          <a:stretch>
            <a:fillRect/>
          </a:stretch>
        </p:blipFill>
        <p:spPr>
          <a:xfrm>
            <a:off x="4228735" y="1628800"/>
            <a:ext cx="4406149" cy="2009764"/>
          </a:xfrm>
          <a:prstGeom prst="rect">
            <a:avLst/>
          </a:prstGeom>
        </p:spPr>
      </p:pic>
      <p:sp>
        <p:nvSpPr>
          <p:cNvPr id="7" name="Rectangle 6"/>
          <p:cNvSpPr/>
          <p:nvPr/>
        </p:nvSpPr>
        <p:spPr>
          <a:xfrm>
            <a:off x="4010932" y="3789040"/>
            <a:ext cx="3036187" cy="2031325"/>
          </a:xfrm>
          <a:prstGeom prst="rect">
            <a:avLst/>
          </a:prstGeom>
        </p:spPr>
        <p:txBody>
          <a:bodyPr wrap="square">
            <a:spAutoFit/>
          </a:bodyPr>
          <a:lstStyle/>
          <a:p>
            <a:r>
              <a:rPr lang="en-GB" dirty="0"/>
              <a:t>Claudius &amp; Agrippina AV </a:t>
            </a:r>
            <a:r>
              <a:rPr lang="en-GB" dirty="0" err="1"/>
              <a:t>Aureus</a:t>
            </a:r>
            <a:r>
              <a:rPr lang="en-GB" dirty="0"/>
              <a:t>. TI CLAVD CAESAR AVG GERM P M TRIB POT P </a:t>
            </a:r>
            <a:r>
              <a:rPr lang="en-GB" dirty="0" err="1"/>
              <a:t>P</a:t>
            </a:r>
            <a:r>
              <a:rPr lang="en-GB" dirty="0"/>
              <a:t>, laureate head right / AGRIPPINAE AVGVSTAE, draped bust of Agrippina right. </a:t>
            </a:r>
            <a:r>
              <a:rPr lang="en-GB" b="1" dirty="0"/>
              <a:t>RIC 80; BMC 72. </a:t>
            </a:r>
            <a:endParaRPr lang="en-GB" dirty="0"/>
          </a:p>
        </p:txBody>
      </p:sp>
      <p:pic>
        <p:nvPicPr>
          <p:cNvPr id="5" name="Picture 4"/>
          <p:cNvPicPr>
            <a:picLocks noChangeAspect="1"/>
          </p:cNvPicPr>
          <p:nvPr/>
        </p:nvPicPr>
        <p:blipFill>
          <a:blip r:embed="rId3"/>
          <a:stretch>
            <a:fillRect/>
          </a:stretch>
        </p:blipFill>
        <p:spPr>
          <a:xfrm>
            <a:off x="7278139" y="3789040"/>
            <a:ext cx="1356745" cy="2943449"/>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Adoption</a:t>
            </a:r>
          </a:p>
        </p:txBody>
      </p:sp>
      <p:sp>
        <p:nvSpPr>
          <p:cNvPr id="4" name="Content Placeholder 3"/>
          <p:cNvSpPr>
            <a:spLocks noGrp="1"/>
          </p:cNvSpPr>
          <p:nvPr>
            <p:ph sz="quarter" idx="1"/>
          </p:nvPr>
        </p:nvSpPr>
        <p:spPr>
          <a:xfrm>
            <a:off x="179511" y="1527048"/>
            <a:ext cx="5328593" cy="5070304"/>
          </a:xfrm>
        </p:spPr>
        <p:txBody>
          <a:bodyPr>
            <a:normAutofit fontScale="92500" lnSpcReduction="10000"/>
          </a:bodyPr>
          <a:lstStyle/>
          <a:p>
            <a:r>
              <a:rPr lang="en-GB" sz="2800" dirty="0"/>
              <a:t>Claudius adopts Nero at the age of 12 (Suetonius say at 11). </a:t>
            </a:r>
          </a:p>
          <a:p>
            <a:endParaRPr lang="en-GB" sz="1200" dirty="0"/>
          </a:p>
          <a:p>
            <a:r>
              <a:rPr lang="en-GB" sz="2800" dirty="0"/>
              <a:t>Appoints </a:t>
            </a:r>
            <a:r>
              <a:rPr lang="en-GB" sz="2800" dirty="0" err="1"/>
              <a:t>Lucius</a:t>
            </a:r>
            <a:r>
              <a:rPr lang="en-GB" sz="2800" dirty="0"/>
              <a:t> </a:t>
            </a:r>
            <a:r>
              <a:rPr lang="en-GB" sz="2800" dirty="0" err="1"/>
              <a:t>Annaeus</a:t>
            </a:r>
            <a:r>
              <a:rPr lang="en-GB" sz="2800" dirty="0"/>
              <a:t> Seneca (who had been allowed to return from exile) as Nero‘s tutor. </a:t>
            </a:r>
          </a:p>
          <a:p>
            <a:endParaRPr lang="en-GB" sz="1200" dirty="0"/>
          </a:p>
          <a:p>
            <a:r>
              <a:rPr lang="en-GB" sz="2800" dirty="0"/>
              <a:t>Other tutors, Alexander of </a:t>
            </a:r>
            <a:r>
              <a:rPr lang="en-GB" sz="2800" dirty="0" err="1"/>
              <a:t>Aegae</a:t>
            </a:r>
            <a:r>
              <a:rPr lang="en-GB" sz="2800" dirty="0"/>
              <a:t>, </a:t>
            </a:r>
            <a:r>
              <a:rPr lang="en-GB" sz="2800" dirty="0" err="1"/>
              <a:t>Chaeremon</a:t>
            </a:r>
            <a:r>
              <a:rPr lang="en-GB" sz="2800" dirty="0"/>
              <a:t> of Alexandria, </a:t>
            </a:r>
            <a:r>
              <a:rPr lang="en-GB" sz="2800" dirty="0" err="1"/>
              <a:t>Beryllus</a:t>
            </a:r>
            <a:r>
              <a:rPr lang="en-GB" sz="2800" dirty="0"/>
              <a:t> of Caesarea, and </a:t>
            </a:r>
            <a:r>
              <a:rPr lang="en-GB" sz="2800" dirty="0" err="1"/>
              <a:t>Anicetus</a:t>
            </a:r>
            <a:r>
              <a:rPr lang="en-GB" sz="2800" dirty="0"/>
              <a:t>.</a:t>
            </a:r>
          </a:p>
          <a:p>
            <a:endParaRPr lang="en-GB" sz="1200" dirty="0"/>
          </a:p>
          <a:p>
            <a:r>
              <a:rPr lang="en-GB" sz="2800" dirty="0"/>
              <a:t>Nero married to Octavia in AD 53. </a:t>
            </a:r>
          </a:p>
          <a:p>
            <a:endParaRPr lang="en-GB" dirty="0"/>
          </a:p>
        </p:txBody>
      </p:sp>
      <p:pic>
        <p:nvPicPr>
          <p:cNvPr id="3" name="Picture 2"/>
          <p:cNvPicPr>
            <a:picLocks noChangeAspect="1"/>
          </p:cNvPicPr>
          <p:nvPr/>
        </p:nvPicPr>
        <p:blipFill>
          <a:blip r:embed="rId2"/>
          <a:stretch>
            <a:fillRect/>
          </a:stretch>
        </p:blipFill>
        <p:spPr>
          <a:xfrm>
            <a:off x="5652120" y="1527048"/>
            <a:ext cx="2910064" cy="2910064"/>
          </a:xfrm>
          <a:prstGeom prst="rect">
            <a:avLst/>
          </a:prstGeom>
        </p:spPr>
      </p:pic>
      <p:pic>
        <p:nvPicPr>
          <p:cNvPr id="5" name="Picture 4"/>
          <p:cNvPicPr>
            <a:picLocks noChangeAspect="1"/>
          </p:cNvPicPr>
          <p:nvPr/>
        </p:nvPicPr>
        <p:blipFill rotWithShape="1">
          <a:blip r:embed="rId3"/>
          <a:srcRect l="25430" t="19242" r="28940" b="17191"/>
          <a:stretch/>
        </p:blipFill>
        <p:spPr>
          <a:xfrm>
            <a:off x="5652119" y="4581127"/>
            <a:ext cx="1515435" cy="1717113"/>
          </a:xfrm>
          <a:prstGeom prst="rect">
            <a:avLst/>
          </a:prstGeom>
        </p:spPr>
      </p:pic>
      <p:pic>
        <p:nvPicPr>
          <p:cNvPr id="6" name="Picture 5"/>
          <p:cNvPicPr>
            <a:picLocks noChangeAspect="1"/>
          </p:cNvPicPr>
          <p:nvPr/>
        </p:nvPicPr>
        <p:blipFill rotWithShape="1">
          <a:blip r:embed="rId4"/>
          <a:srcRect l="23675" t="21292" r="30694" b="19242"/>
          <a:stretch/>
        </p:blipFill>
        <p:spPr>
          <a:xfrm>
            <a:off x="7167555" y="4581128"/>
            <a:ext cx="1539479" cy="1717112"/>
          </a:xfrm>
          <a:prstGeom prst="rect">
            <a:avLst/>
          </a:prstGeom>
        </p:spPr>
      </p:pic>
      <p:sp>
        <p:nvSpPr>
          <p:cNvPr id="7" name="Rectangle 6"/>
          <p:cNvSpPr/>
          <p:nvPr/>
        </p:nvSpPr>
        <p:spPr>
          <a:xfrm>
            <a:off x="5195483" y="6300028"/>
            <a:ext cx="3948517" cy="369332"/>
          </a:xfrm>
          <a:prstGeom prst="rect">
            <a:avLst/>
          </a:prstGeom>
        </p:spPr>
        <p:txBody>
          <a:bodyPr wrap="none">
            <a:spAutoFit/>
          </a:bodyPr>
          <a:lstStyle/>
          <a:p>
            <a:r>
              <a:rPr lang="pt-BR" dirty="0"/>
              <a:t>Claudius &amp; Nero as Caesar denarius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Agrippina in the Court</a:t>
            </a:r>
          </a:p>
        </p:txBody>
      </p:sp>
      <p:pic>
        <p:nvPicPr>
          <p:cNvPr id="41986" name="Picture 2" descr="http://www.johndclare.net/AncientHistory/images/AgrippinaCameo.jpg"/>
          <p:cNvPicPr>
            <a:picLocks noChangeAspect="1" noChangeArrowheads="1"/>
          </p:cNvPicPr>
          <p:nvPr/>
        </p:nvPicPr>
        <p:blipFill>
          <a:blip r:embed="rId2" cstate="print"/>
          <a:srcRect/>
          <a:stretch>
            <a:fillRect/>
          </a:stretch>
        </p:blipFill>
        <p:spPr bwMode="auto">
          <a:xfrm>
            <a:off x="4895689" y="1484784"/>
            <a:ext cx="4041112" cy="4474088"/>
          </a:xfrm>
          <a:prstGeom prst="rect">
            <a:avLst/>
          </a:prstGeom>
          <a:noFill/>
        </p:spPr>
      </p:pic>
      <p:sp>
        <p:nvSpPr>
          <p:cNvPr id="5" name="Rectangle 4"/>
          <p:cNvSpPr/>
          <p:nvPr/>
        </p:nvSpPr>
        <p:spPr>
          <a:xfrm>
            <a:off x="5489314" y="5973380"/>
            <a:ext cx="3085066" cy="276999"/>
          </a:xfrm>
          <a:prstGeom prst="rect">
            <a:avLst/>
          </a:prstGeom>
        </p:spPr>
        <p:txBody>
          <a:bodyPr wrap="square">
            <a:spAutoFit/>
          </a:bodyPr>
          <a:lstStyle/>
          <a:p>
            <a:pPr algn="ctr"/>
            <a:r>
              <a:rPr lang="en-GB" sz="1200" b="1" dirty="0"/>
              <a:t>The </a:t>
            </a:r>
            <a:r>
              <a:rPr lang="en-GB" sz="1200" b="1" dirty="0" err="1"/>
              <a:t>Gemma</a:t>
            </a:r>
            <a:r>
              <a:rPr lang="en-GB" sz="1200" b="1" dirty="0"/>
              <a:t> Claudia</a:t>
            </a:r>
          </a:p>
        </p:txBody>
      </p:sp>
      <p:sp>
        <p:nvSpPr>
          <p:cNvPr id="6" name="Rectangle 5"/>
          <p:cNvSpPr/>
          <p:nvPr/>
        </p:nvSpPr>
        <p:spPr>
          <a:xfrm>
            <a:off x="171221" y="3717032"/>
            <a:ext cx="4572000" cy="2677656"/>
          </a:xfrm>
          <a:prstGeom prst="rect">
            <a:avLst/>
          </a:prstGeom>
        </p:spPr>
        <p:txBody>
          <a:bodyPr wrap="square">
            <a:spAutoFit/>
          </a:bodyPr>
          <a:lstStyle/>
          <a:p>
            <a:r>
              <a:rPr lang="en-GB" sz="2100" dirty="0"/>
              <a:t>“Freed from their chains [</a:t>
            </a:r>
            <a:r>
              <a:rPr lang="en-GB" sz="2100" dirty="0" err="1"/>
              <a:t>Caratacus</a:t>
            </a:r>
            <a:r>
              <a:rPr lang="en-GB" sz="2100" dirty="0"/>
              <a:t> and his wife and brothers] also gave to Agrippina, visible as she was on another platform nearby, the same honour in terms of praise and thanks as the Emperor... something new and without precedent in ancient customs...” (</a:t>
            </a:r>
            <a:r>
              <a:rPr lang="en-GB" sz="2100" b="1" dirty="0"/>
              <a:t>12.37</a:t>
            </a:r>
            <a:r>
              <a:rPr lang="en-GB" sz="2100" dirty="0"/>
              <a:t>).</a:t>
            </a:r>
          </a:p>
        </p:txBody>
      </p:sp>
      <p:sp>
        <p:nvSpPr>
          <p:cNvPr id="7" name="Content Placeholder 2"/>
          <p:cNvSpPr txBox="1">
            <a:spLocks/>
          </p:cNvSpPr>
          <p:nvPr/>
        </p:nvSpPr>
        <p:spPr>
          <a:xfrm>
            <a:off x="176463" y="1484784"/>
            <a:ext cx="4676051" cy="2232248"/>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Agrippina had been backed by the freedman Pallas, as Claudius new wife, but tensions between her and Narcissus.</a:t>
            </a:r>
          </a:p>
        </p:txBody>
      </p:sp>
      <p:sp>
        <p:nvSpPr>
          <p:cNvPr id="11" name="TextBox 10">
            <a:extLst>
              <a:ext uri="{FF2B5EF4-FFF2-40B4-BE49-F238E27FC236}">
                <a16:creationId xmlns:a16="http://schemas.microsoft.com/office/drawing/2014/main" id="{33DB70DE-1DD9-49F5-B202-F4F36E1890C1}"/>
              </a:ext>
            </a:extLst>
          </p:cNvPr>
          <p:cNvSpPr txBox="1"/>
          <p:nvPr/>
        </p:nvSpPr>
        <p:spPr>
          <a:xfrm>
            <a:off x="244834" y="1039376"/>
            <a:ext cx="4424774" cy="2677656"/>
          </a:xfrm>
          <a:prstGeom prst="rect">
            <a:avLst/>
          </a:prstGeom>
          <a:solidFill>
            <a:srgbClr val="FFD44B"/>
          </a:solidFill>
        </p:spPr>
        <p:txBody>
          <a:bodyPr wrap="square">
            <a:spAutoFit/>
          </a:bodyPr>
          <a:lstStyle/>
          <a:p>
            <a:pPr marL="0">
              <a:buNone/>
            </a:pPr>
            <a:r>
              <a:rPr lang="en-GB" sz="2400" dirty="0"/>
              <a:t>“It was a tight-drawn, </a:t>
            </a:r>
            <a:r>
              <a:rPr lang="en-GB" sz="2400" b="1" dirty="0"/>
              <a:t>almost masculine tyranny</a:t>
            </a:r>
            <a:r>
              <a:rPr lang="en-GB" sz="2400" dirty="0"/>
              <a:t>: in public, there was austerity and not infrequently arrogance; at home, no trace of infidelity, unless it might contribute to power.” – </a:t>
            </a:r>
            <a:r>
              <a:rPr lang="en-GB" sz="2400" b="1" dirty="0"/>
              <a:t>Tac. </a:t>
            </a:r>
            <a:r>
              <a:rPr lang="en-GB" sz="2400" b="1" i="1" dirty="0"/>
              <a:t>Ann. </a:t>
            </a:r>
            <a:r>
              <a:rPr lang="en-GB" sz="2400" b="1" dirty="0"/>
              <a:t>12.7.5-7</a:t>
            </a:r>
            <a:r>
              <a:rPr lang="en-GB" sz="2400" i="1" dirty="0"/>
              <a:t>.</a:t>
            </a:r>
            <a:r>
              <a:rPr lang="en-GB" sz="2400" dirty="0"/>
              <a:t> </a:t>
            </a:r>
          </a:p>
        </p:txBody>
      </p:sp>
      <p:pic>
        <p:nvPicPr>
          <p:cNvPr id="3" name="Picture 2">
            <a:extLst>
              <a:ext uri="{FF2B5EF4-FFF2-40B4-BE49-F238E27FC236}">
                <a16:creationId xmlns:a16="http://schemas.microsoft.com/office/drawing/2014/main" id="{258C5040-1F4C-414D-8270-11C0CEC88109}"/>
              </a:ext>
            </a:extLst>
          </p:cNvPr>
          <p:cNvPicPr>
            <a:picLocks noChangeAspect="1"/>
          </p:cNvPicPr>
          <p:nvPr/>
        </p:nvPicPr>
        <p:blipFill>
          <a:blip r:embed="rId3"/>
          <a:stretch>
            <a:fillRect/>
          </a:stretch>
        </p:blipFill>
        <p:spPr>
          <a:xfrm>
            <a:off x="173630" y="3644725"/>
            <a:ext cx="5266326" cy="2759555"/>
          </a:xfrm>
          <a:prstGeom prst="rect">
            <a:avLst/>
          </a:prstGeom>
        </p:spPr>
      </p:pic>
      <p:sp>
        <p:nvSpPr>
          <p:cNvPr id="4" name="TextBox 3">
            <a:extLst>
              <a:ext uri="{FF2B5EF4-FFF2-40B4-BE49-F238E27FC236}">
                <a16:creationId xmlns:a16="http://schemas.microsoft.com/office/drawing/2014/main" id="{393FB51B-27BC-4D32-A2A7-1FBAB96AA32F}"/>
              </a:ext>
            </a:extLst>
          </p:cNvPr>
          <p:cNvSpPr txBox="1"/>
          <p:nvPr/>
        </p:nvSpPr>
        <p:spPr>
          <a:xfrm>
            <a:off x="13603" y="6291921"/>
            <a:ext cx="5475711" cy="523220"/>
          </a:xfrm>
          <a:prstGeom prst="rect">
            <a:avLst/>
          </a:prstGeom>
          <a:solidFill>
            <a:schemeClr val="bg1">
              <a:lumMod val="95000"/>
            </a:schemeClr>
          </a:solidFill>
        </p:spPr>
        <p:txBody>
          <a:bodyPr wrap="square" rtlCol="0">
            <a:spAutoFit/>
          </a:bodyPr>
          <a:lstStyle/>
          <a:p>
            <a:r>
              <a:rPr lang="en-GB" sz="1400" dirty="0" err="1"/>
              <a:t>Dupondius</a:t>
            </a:r>
            <a:r>
              <a:rPr lang="en-GB" sz="1400" dirty="0"/>
              <a:t> depicting Agrippina as Augusta (on the obverse), with Ceres (Demeter) on the reverse, minted ca. AD 50-54</a:t>
            </a:r>
          </a:p>
        </p:txBody>
      </p:sp>
      <p:pic>
        <p:nvPicPr>
          <p:cNvPr id="8" name="Picture 7">
            <a:extLst>
              <a:ext uri="{FF2B5EF4-FFF2-40B4-BE49-F238E27FC236}">
                <a16:creationId xmlns:a16="http://schemas.microsoft.com/office/drawing/2014/main" id="{03F3628D-94A3-4792-8F68-5C4F4959A727}"/>
              </a:ext>
            </a:extLst>
          </p:cNvPr>
          <p:cNvPicPr>
            <a:picLocks noChangeAspect="1"/>
          </p:cNvPicPr>
          <p:nvPr/>
        </p:nvPicPr>
        <p:blipFill>
          <a:blip r:embed="rId4"/>
          <a:stretch>
            <a:fillRect/>
          </a:stretch>
        </p:blipFill>
        <p:spPr>
          <a:xfrm>
            <a:off x="4852515" y="-31471"/>
            <a:ext cx="4345992" cy="4181573"/>
          </a:xfrm>
          <a:prstGeom prst="rect">
            <a:avLst/>
          </a:prstGeom>
        </p:spPr>
      </p:pic>
      <p:sp>
        <p:nvSpPr>
          <p:cNvPr id="9" name="TextBox 8">
            <a:extLst>
              <a:ext uri="{FF2B5EF4-FFF2-40B4-BE49-F238E27FC236}">
                <a16:creationId xmlns:a16="http://schemas.microsoft.com/office/drawing/2014/main" id="{BFAF1BEF-6202-434D-8B0F-DBF10A13B1F6}"/>
              </a:ext>
            </a:extLst>
          </p:cNvPr>
          <p:cNvSpPr txBox="1"/>
          <p:nvPr/>
        </p:nvSpPr>
        <p:spPr>
          <a:xfrm>
            <a:off x="467543" y="332656"/>
            <a:ext cx="4536505" cy="830997"/>
          </a:xfrm>
          <a:prstGeom prst="rect">
            <a:avLst/>
          </a:prstGeom>
          <a:solidFill>
            <a:srgbClr val="F1CEC7"/>
          </a:solidFill>
        </p:spPr>
        <p:txBody>
          <a:bodyPr wrap="square" rtlCol="0">
            <a:spAutoFit/>
          </a:bodyPr>
          <a:lstStyle/>
          <a:p>
            <a:r>
              <a:rPr lang="en-GB" sz="2400" b="1" dirty="0"/>
              <a:t>Relief from the </a:t>
            </a:r>
            <a:r>
              <a:rPr lang="en-GB" sz="2400" b="1" dirty="0" err="1"/>
              <a:t>Sebasteion</a:t>
            </a:r>
            <a:r>
              <a:rPr lang="en-GB" sz="2400" b="1" dirty="0"/>
              <a:t> at </a:t>
            </a:r>
            <a:r>
              <a:rPr lang="en-GB" sz="2400" b="1" dirty="0" err="1"/>
              <a:t>Aphrodisias</a:t>
            </a:r>
            <a:r>
              <a:rPr lang="en-GB" sz="2400" b="1" dirty="0"/>
              <a:t>, Caria</a:t>
            </a:r>
          </a:p>
        </p:txBody>
      </p:sp>
      <p:pic>
        <p:nvPicPr>
          <p:cNvPr id="10" name="Picture 9">
            <a:extLst>
              <a:ext uri="{FF2B5EF4-FFF2-40B4-BE49-F238E27FC236}">
                <a16:creationId xmlns:a16="http://schemas.microsoft.com/office/drawing/2014/main" id="{4A0215F5-7C2D-403F-B237-AA63DBEB9794}"/>
              </a:ext>
            </a:extLst>
          </p:cNvPr>
          <p:cNvPicPr>
            <a:picLocks noChangeAspect="1"/>
          </p:cNvPicPr>
          <p:nvPr/>
        </p:nvPicPr>
        <p:blipFill>
          <a:blip r:embed="rId5"/>
          <a:stretch>
            <a:fillRect/>
          </a:stretch>
        </p:blipFill>
        <p:spPr>
          <a:xfrm>
            <a:off x="715641" y="1151735"/>
            <a:ext cx="3648609" cy="2586807"/>
          </a:xfrm>
          <a:prstGeom prst="rect">
            <a:avLst/>
          </a:prstGeom>
        </p:spPr>
      </p:pic>
      <p:sp>
        <p:nvSpPr>
          <p:cNvPr id="12" name="Circle: Hollow 11">
            <a:extLst>
              <a:ext uri="{FF2B5EF4-FFF2-40B4-BE49-F238E27FC236}">
                <a16:creationId xmlns:a16="http://schemas.microsoft.com/office/drawing/2014/main" id="{86F37298-3C1D-4C7D-9572-FFE65770C7CF}"/>
              </a:ext>
            </a:extLst>
          </p:cNvPr>
          <p:cNvSpPr/>
          <p:nvPr/>
        </p:nvSpPr>
        <p:spPr>
          <a:xfrm>
            <a:off x="3059832" y="1205195"/>
            <a:ext cx="720080" cy="567621"/>
          </a:xfrm>
          <a:prstGeom prst="donut">
            <a:avLst>
              <a:gd name="adj" fmla="val 546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399894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1000"/>
                                        <p:tgtEl>
                                          <p:spTgt spid="10"/>
                                        </p:tgtEl>
                                      </p:cBhvr>
                                    </p:animEffect>
                                    <p:anim calcmode="lin" valueType="num">
                                      <p:cBhvr>
                                        <p:cTn id="19" dur="1000" fill="hold"/>
                                        <p:tgtEl>
                                          <p:spTgt spid="10"/>
                                        </p:tgtEl>
                                        <p:attrNameLst>
                                          <p:attrName>ppt_x</p:attrName>
                                        </p:attrNameLst>
                                      </p:cBhvr>
                                      <p:tavLst>
                                        <p:tav tm="0">
                                          <p:val>
                                            <p:strVal val="#ppt_x"/>
                                          </p:val>
                                        </p:tav>
                                        <p:tav tm="100000">
                                          <p:val>
                                            <p:strVal val="#ppt_x"/>
                                          </p:val>
                                        </p:tav>
                                      </p:tavLst>
                                    </p:anim>
                                    <p:anim calcmode="lin" valueType="num">
                                      <p:cBhvr>
                                        <p:cTn id="20" dur="1000" fill="hold"/>
                                        <p:tgtEl>
                                          <p:spTgt spid="10"/>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1000"/>
                                        <p:tgtEl>
                                          <p:spTgt spid="12"/>
                                        </p:tgtEl>
                                      </p:cBhvr>
                                    </p:animEffect>
                                    <p:anim calcmode="lin" valueType="num">
                                      <p:cBhvr>
                                        <p:cTn id="24" dur="1000" fill="hold"/>
                                        <p:tgtEl>
                                          <p:spTgt spid="12"/>
                                        </p:tgtEl>
                                        <p:attrNameLst>
                                          <p:attrName>ppt_x</p:attrName>
                                        </p:attrNameLst>
                                      </p:cBhvr>
                                      <p:tavLst>
                                        <p:tav tm="0">
                                          <p:val>
                                            <p:strVal val="#ppt_x"/>
                                          </p:val>
                                        </p:tav>
                                        <p:tav tm="100000">
                                          <p:val>
                                            <p:strVal val="#ppt_x"/>
                                          </p:val>
                                        </p:tav>
                                      </p:tavLst>
                                    </p:anim>
                                    <p:anim calcmode="lin" valueType="num">
                                      <p:cBhvr>
                                        <p:cTn id="25" dur="1000" fill="hold"/>
                                        <p:tgtEl>
                                          <p:spTgt spid="12"/>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1000"/>
                                        <p:tgtEl>
                                          <p:spTgt spid="3"/>
                                        </p:tgtEl>
                                      </p:cBhvr>
                                    </p:animEffect>
                                    <p:anim calcmode="lin" valueType="num">
                                      <p:cBhvr>
                                        <p:cTn id="34" dur="1000" fill="hold"/>
                                        <p:tgtEl>
                                          <p:spTgt spid="3"/>
                                        </p:tgtEl>
                                        <p:attrNameLst>
                                          <p:attrName>ppt_x</p:attrName>
                                        </p:attrNameLst>
                                      </p:cBhvr>
                                      <p:tavLst>
                                        <p:tav tm="0">
                                          <p:val>
                                            <p:strVal val="#ppt_x"/>
                                          </p:val>
                                        </p:tav>
                                        <p:tav tm="100000">
                                          <p:val>
                                            <p:strVal val="#ppt_x"/>
                                          </p:val>
                                        </p:tav>
                                      </p:tavLst>
                                    </p:anim>
                                    <p:anim calcmode="lin" valueType="num">
                                      <p:cBhvr>
                                        <p:cTn id="35" dur="1000" fill="hold"/>
                                        <p:tgtEl>
                                          <p:spTgt spid="3"/>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fade">
                                      <p:cBhvr>
                                        <p:cTn id="38" dur="1000"/>
                                        <p:tgtEl>
                                          <p:spTgt spid="4"/>
                                        </p:tgtEl>
                                      </p:cBhvr>
                                    </p:animEffect>
                                    <p:anim calcmode="lin" valueType="num">
                                      <p:cBhvr>
                                        <p:cTn id="39" dur="1000" fill="hold"/>
                                        <p:tgtEl>
                                          <p:spTgt spid="4"/>
                                        </p:tgtEl>
                                        <p:attrNameLst>
                                          <p:attrName>ppt_x</p:attrName>
                                        </p:attrNameLst>
                                      </p:cBhvr>
                                      <p:tavLst>
                                        <p:tav tm="0">
                                          <p:val>
                                            <p:strVal val="#ppt_x"/>
                                          </p:val>
                                        </p:tav>
                                        <p:tav tm="100000">
                                          <p:val>
                                            <p:strVal val="#ppt_x"/>
                                          </p:val>
                                        </p:tav>
                                      </p:tavLst>
                                    </p:anim>
                                    <p:anim calcmode="lin" valueType="num">
                                      <p:cBhvr>
                                        <p:cTn id="4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4" grpId="0" animBg="1"/>
      <p:bldP spid="9"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01752" y="228600"/>
            <a:ext cx="4126232" cy="752128"/>
          </a:xfrm>
        </p:spPr>
        <p:txBody>
          <a:bodyPr/>
          <a:lstStyle/>
          <a:p>
            <a:r>
              <a:rPr lang="en-GB" dirty="0"/>
              <a:t>Nero’s Early Career</a:t>
            </a:r>
          </a:p>
        </p:txBody>
      </p:sp>
      <p:sp>
        <p:nvSpPr>
          <p:cNvPr id="5" name="Content Placeholder 4"/>
          <p:cNvSpPr>
            <a:spLocks noGrp="1"/>
          </p:cNvSpPr>
          <p:nvPr>
            <p:ph sz="quarter" idx="1"/>
          </p:nvPr>
        </p:nvSpPr>
        <p:spPr>
          <a:xfrm>
            <a:off x="177379" y="1468992"/>
            <a:ext cx="4394622" cy="5272376"/>
          </a:xfrm>
        </p:spPr>
        <p:txBody>
          <a:bodyPr>
            <a:normAutofit fontScale="85000" lnSpcReduction="20000"/>
          </a:bodyPr>
          <a:lstStyle/>
          <a:p>
            <a:r>
              <a:rPr lang="en-GB" sz="3000" dirty="0"/>
              <a:t>Nero is allowed to adopt the </a:t>
            </a:r>
            <a:r>
              <a:rPr lang="en-GB" sz="3000" i="1" dirty="0"/>
              <a:t>toga </a:t>
            </a:r>
            <a:r>
              <a:rPr lang="en-GB" sz="3000" i="1" dirty="0" err="1"/>
              <a:t>virilis</a:t>
            </a:r>
            <a:r>
              <a:rPr lang="en-GB" sz="3000" i="1" dirty="0"/>
              <a:t> </a:t>
            </a:r>
            <a:r>
              <a:rPr lang="en-GB" sz="3000" dirty="0"/>
              <a:t>at age of 13.</a:t>
            </a:r>
            <a:r>
              <a:rPr lang="en-GB" dirty="0"/>
              <a:t> </a:t>
            </a:r>
          </a:p>
          <a:p>
            <a:endParaRPr lang="en-GB" sz="1000" dirty="0"/>
          </a:p>
          <a:p>
            <a:r>
              <a:rPr lang="en-GB" sz="3000" dirty="0"/>
              <a:t>Granted right to become Consul at the age of 20. </a:t>
            </a:r>
          </a:p>
          <a:p>
            <a:endParaRPr lang="en-GB" sz="1000" dirty="0"/>
          </a:p>
          <a:p>
            <a:r>
              <a:rPr lang="en-GB" sz="3000" dirty="0"/>
              <a:t>Pleads cases in the courts in front of Claudius. </a:t>
            </a:r>
          </a:p>
          <a:p>
            <a:endParaRPr lang="en-GB" sz="1000" dirty="0"/>
          </a:p>
          <a:p>
            <a:r>
              <a:rPr lang="en-GB" sz="3000" dirty="0"/>
              <a:t>Becomes a city prefect (most ceremonial position).</a:t>
            </a:r>
            <a:r>
              <a:rPr lang="en-GB" dirty="0"/>
              <a:t> </a:t>
            </a:r>
          </a:p>
          <a:p>
            <a:endParaRPr lang="en-GB" sz="1000" dirty="0"/>
          </a:p>
          <a:p>
            <a:r>
              <a:rPr lang="en-GB" sz="3000" dirty="0"/>
              <a:t>Holds games in Claudius honour. </a:t>
            </a:r>
          </a:p>
          <a:p>
            <a:endParaRPr lang="en-GB" dirty="0"/>
          </a:p>
        </p:txBody>
      </p:sp>
      <p:pic>
        <p:nvPicPr>
          <p:cNvPr id="6" name="Picture 5">
            <a:extLst>
              <a:ext uri="{FF2B5EF4-FFF2-40B4-BE49-F238E27FC236}">
                <a16:creationId xmlns:a16="http://schemas.microsoft.com/office/drawing/2014/main" id="{6C909A2A-1C0D-4CC6-9C12-0D35E10E619C}"/>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69723" y="1613009"/>
            <a:ext cx="4538637" cy="5128359"/>
          </a:xfrm>
          <a:prstGeom prst="rect">
            <a:avLst/>
          </a:prstGeom>
          <a:noFill/>
        </p:spPr>
      </p:pic>
      <p:sp>
        <p:nvSpPr>
          <p:cNvPr id="8" name="TextBox 7">
            <a:extLst>
              <a:ext uri="{FF2B5EF4-FFF2-40B4-BE49-F238E27FC236}">
                <a16:creationId xmlns:a16="http://schemas.microsoft.com/office/drawing/2014/main" id="{CEB14601-2FBF-4F14-8DAC-8E57AC872F71}"/>
              </a:ext>
            </a:extLst>
          </p:cNvPr>
          <p:cNvSpPr txBox="1"/>
          <p:nvPr/>
        </p:nvSpPr>
        <p:spPr>
          <a:xfrm>
            <a:off x="4462305" y="386081"/>
            <a:ext cx="4546055" cy="1477328"/>
          </a:xfrm>
          <a:prstGeom prst="rect">
            <a:avLst/>
          </a:prstGeom>
          <a:solidFill>
            <a:schemeClr val="bg1">
              <a:lumMod val="95000"/>
            </a:schemeClr>
          </a:solidFill>
        </p:spPr>
        <p:txBody>
          <a:bodyPr wrap="square">
            <a:spAutoFit/>
          </a:bodyPr>
          <a:lstStyle/>
          <a:p>
            <a:r>
              <a:rPr lang="en-GB" dirty="0"/>
              <a:t>A cameo representing the defied figures of Augustus and Livia, with the Young Nero (Son of Agrippina II), ca. mid-first century AD. Made of Sardonyx. Now in The State Hermitage Museum.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r="50000"/>
          <a:stretch>
            <a:fillRect/>
          </a:stretch>
        </p:blipFill>
        <p:spPr bwMode="auto">
          <a:xfrm>
            <a:off x="971600" y="620688"/>
            <a:ext cx="2088232" cy="2392766"/>
          </a:xfrm>
          <a:prstGeom prst="rect">
            <a:avLst/>
          </a:prstGeom>
          <a:noFill/>
          <a:ln w="9525">
            <a:noFill/>
            <a:miter lim="800000"/>
            <a:headEnd/>
            <a:tailEnd/>
          </a:ln>
        </p:spPr>
      </p:pic>
      <p:sp>
        <p:nvSpPr>
          <p:cNvPr id="3" name="Rectangle 2"/>
          <p:cNvSpPr/>
          <p:nvPr/>
        </p:nvSpPr>
        <p:spPr>
          <a:xfrm>
            <a:off x="251520" y="2996952"/>
            <a:ext cx="4104456" cy="830997"/>
          </a:xfrm>
          <a:prstGeom prst="rect">
            <a:avLst/>
          </a:prstGeom>
        </p:spPr>
        <p:txBody>
          <a:bodyPr wrap="square">
            <a:spAutoFit/>
          </a:bodyPr>
          <a:lstStyle/>
          <a:p>
            <a:r>
              <a:rPr lang="en-GB" sz="1200" dirty="0"/>
              <a:t>Nero, as Caesar, AV Aureus. AD 50-54. NERO CLAVD CAES DRVSVS GERM PRINC IIVENT, young draped bust left / SACERD COOPT IN OMN CONL SVPRA NVM EX SC, </a:t>
            </a:r>
            <a:r>
              <a:rPr lang="en-GB" sz="1200" dirty="0" err="1"/>
              <a:t>simpulum</a:t>
            </a:r>
            <a:r>
              <a:rPr lang="en-GB" sz="1200" dirty="0"/>
              <a:t> on tripod and </a:t>
            </a:r>
            <a:r>
              <a:rPr lang="en-GB" sz="1200" dirty="0" err="1"/>
              <a:t>lituus</a:t>
            </a:r>
            <a:r>
              <a:rPr lang="en-GB" sz="1200" dirty="0"/>
              <a:t> on </a:t>
            </a:r>
            <a:r>
              <a:rPr lang="en-GB" sz="1200" dirty="0" err="1"/>
              <a:t>patera</a:t>
            </a:r>
            <a:r>
              <a:rPr lang="en-GB" sz="1200" dirty="0"/>
              <a:t>. - </a:t>
            </a:r>
            <a:r>
              <a:rPr lang="en-GB" sz="1200" b="1" dirty="0"/>
              <a:t>BMC 84. </a:t>
            </a:r>
            <a:endParaRPr lang="en-GB" sz="1200" dirty="0"/>
          </a:p>
        </p:txBody>
      </p:sp>
      <p:pic>
        <p:nvPicPr>
          <p:cNvPr id="7171" name="Picture 3"/>
          <p:cNvPicPr>
            <a:picLocks noChangeAspect="1" noChangeArrowheads="1"/>
          </p:cNvPicPr>
          <p:nvPr/>
        </p:nvPicPr>
        <p:blipFill>
          <a:blip r:embed="rId2" cstate="print"/>
          <a:srcRect l="50000"/>
          <a:stretch>
            <a:fillRect/>
          </a:stretch>
        </p:blipFill>
        <p:spPr bwMode="auto">
          <a:xfrm>
            <a:off x="5148064" y="908720"/>
            <a:ext cx="3384376" cy="3672408"/>
          </a:xfrm>
          <a:prstGeom prst="rect">
            <a:avLst/>
          </a:prstGeom>
          <a:noFill/>
          <a:ln w="9525">
            <a:noFill/>
            <a:miter lim="800000"/>
            <a:headEnd/>
            <a:tailEnd/>
          </a:ln>
        </p:spPr>
      </p:pic>
      <p:sp>
        <p:nvSpPr>
          <p:cNvPr id="5" name="Rectangle 4"/>
          <p:cNvSpPr/>
          <p:nvPr/>
        </p:nvSpPr>
        <p:spPr>
          <a:xfrm>
            <a:off x="1403648" y="260648"/>
            <a:ext cx="1215397" cy="369332"/>
          </a:xfrm>
          <a:prstGeom prst="rect">
            <a:avLst/>
          </a:prstGeom>
        </p:spPr>
        <p:txBody>
          <a:bodyPr wrap="none">
            <a:spAutoFit/>
          </a:bodyPr>
          <a:lstStyle/>
          <a:p>
            <a:r>
              <a:rPr lang="en-GB" b="1" dirty="0"/>
              <a:t>Obverse </a:t>
            </a:r>
            <a:endParaRPr lang="en-GB" dirty="0"/>
          </a:p>
        </p:txBody>
      </p:sp>
      <p:sp>
        <p:nvSpPr>
          <p:cNvPr id="6" name="Rectangle 5"/>
          <p:cNvSpPr/>
          <p:nvPr/>
        </p:nvSpPr>
        <p:spPr>
          <a:xfrm>
            <a:off x="6300192" y="260648"/>
            <a:ext cx="1192955" cy="369332"/>
          </a:xfrm>
          <a:prstGeom prst="rect">
            <a:avLst/>
          </a:prstGeom>
        </p:spPr>
        <p:txBody>
          <a:bodyPr wrap="none">
            <a:spAutoFit/>
          </a:bodyPr>
          <a:lstStyle/>
          <a:p>
            <a:r>
              <a:rPr lang="en-GB" b="1" dirty="0"/>
              <a:t>Reverse </a:t>
            </a:r>
            <a:endParaRPr lang="en-GB" dirty="0"/>
          </a:p>
        </p:txBody>
      </p:sp>
      <p:sp>
        <p:nvSpPr>
          <p:cNvPr id="11" name="AutoShape 4"/>
          <p:cNvSpPr>
            <a:spLocks noChangeArrowheads="1"/>
          </p:cNvSpPr>
          <p:nvPr/>
        </p:nvSpPr>
        <p:spPr bwMode="auto">
          <a:xfrm rot="19054230">
            <a:off x="7178001" y="149095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2153148">
            <a:off x="7277510" y="3643142"/>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13616962">
            <a:off x="4995178" y="161597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AutoShape 4"/>
          <p:cNvSpPr>
            <a:spLocks noChangeArrowheads="1"/>
          </p:cNvSpPr>
          <p:nvPr/>
        </p:nvSpPr>
        <p:spPr bwMode="auto">
          <a:xfrm rot="8347889">
            <a:off x="4880873" y="3600643"/>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5" name="Text Box 10"/>
          <p:cNvSpPr txBox="1">
            <a:spLocks noChangeArrowheads="1"/>
          </p:cNvSpPr>
          <p:nvPr/>
        </p:nvSpPr>
        <p:spPr bwMode="auto">
          <a:xfrm>
            <a:off x="7668344" y="764704"/>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a:solidFill>
                  <a:srgbClr val="FFFF00"/>
                </a:solidFill>
              </a:rPr>
              <a:t>Lituus</a:t>
            </a:r>
            <a:r>
              <a:rPr lang="en-GB" sz="2000" dirty="0">
                <a:solidFill>
                  <a:srgbClr val="FFFF00"/>
                </a:solidFill>
              </a:rPr>
              <a:t> </a:t>
            </a:r>
          </a:p>
        </p:txBody>
      </p:sp>
      <p:sp>
        <p:nvSpPr>
          <p:cNvPr id="16" name="Text Box 10"/>
          <p:cNvSpPr txBox="1">
            <a:spLocks noChangeArrowheads="1"/>
          </p:cNvSpPr>
          <p:nvPr/>
        </p:nvSpPr>
        <p:spPr bwMode="auto">
          <a:xfrm>
            <a:off x="4355976" y="836712"/>
            <a:ext cx="1440160"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a:solidFill>
                  <a:srgbClr val="FFFF00"/>
                </a:solidFill>
              </a:rPr>
              <a:t>Simpulum</a:t>
            </a:r>
            <a:r>
              <a:rPr lang="en-GB" sz="2000" dirty="0">
                <a:solidFill>
                  <a:srgbClr val="FFFF00"/>
                </a:solidFill>
              </a:rPr>
              <a:t> </a:t>
            </a:r>
          </a:p>
        </p:txBody>
      </p:sp>
      <p:sp>
        <p:nvSpPr>
          <p:cNvPr id="17" name="Text Box 10"/>
          <p:cNvSpPr txBox="1">
            <a:spLocks noChangeArrowheads="1"/>
          </p:cNvSpPr>
          <p:nvPr/>
        </p:nvSpPr>
        <p:spPr bwMode="auto">
          <a:xfrm>
            <a:off x="4427984" y="4149080"/>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a:solidFill>
                  <a:srgbClr val="FFFF00"/>
                </a:solidFill>
              </a:rPr>
              <a:t>Tripod </a:t>
            </a:r>
          </a:p>
        </p:txBody>
      </p:sp>
      <p:sp>
        <p:nvSpPr>
          <p:cNvPr id="18" name="Text Box 10"/>
          <p:cNvSpPr txBox="1">
            <a:spLocks noChangeArrowheads="1"/>
          </p:cNvSpPr>
          <p:nvPr/>
        </p:nvSpPr>
        <p:spPr bwMode="auto">
          <a:xfrm>
            <a:off x="7740352" y="4149080"/>
            <a:ext cx="1152128"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a:solidFill>
                  <a:srgbClr val="FFFF00"/>
                </a:solidFill>
              </a:rPr>
              <a:t>Patera</a:t>
            </a:r>
            <a:r>
              <a:rPr lang="en-GB" sz="2000" dirty="0">
                <a:solidFill>
                  <a:srgbClr val="FFFF00"/>
                </a:solidFill>
              </a:rPr>
              <a:t> </a:t>
            </a:r>
          </a:p>
        </p:txBody>
      </p:sp>
      <p:sp>
        <p:nvSpPr>
          <p:cNvPr id="19" name="Rectangle 18"/>
          <p:cNvSpPr/>
          <p:nvPr/>
        </p:nvSpPr>
        <p:spPr>
          <a:xfrm>
            <a:off x="4427984" y="4869160"/>
            <a:ext cx="4716016" cy="1815882"/>
          </a:xfrm>
          <a:prstGeom prst="rect">
            <a:avLst/>
          </a:prstGeom>
        </p:spPr>
        <p:txBody>
          <a:bodyPr wrap="square">
            <a:spAutoFit/>
          </a:bodyPr>
          <a:lstStyle/>
          <a:p>
            <a:r>
              <a:rPr lang="en-GB" sz="1600" b="1" dirty="0" err="1"/>
              <a:t>Lituus</a:t>
            </a:r>
            <a:r>
              <a:rPr lang="en-GB" sz="1600" b="1" dirty="0"/>
              <a:t> </a:t>
            </a:r>
            <a:r>
              <a:rPr lang="en-GB" sz="1600" dirty="0"/>
              <a:t>– ritual wand used by the Augurs.</a:t>
            </a:r>
          </a:p>
          <a:p>
            <a:r>
              <a:rPr lang="en-GB" sz="1600" b="1" dirty="0" err="1"/>
              <a:t>Patera</a:t>
            </a:r>
            <a:r>
              <a:rPr lang="en-GB" sz="1600" dirty="0"/>
              <a:t> – libation bowl, symbol of </a:t>
            </a:r>
            <a:r>
              <a:rPr lang="en-GB" sz="1600" dirty="0" err="1"/>
              <a:t>Epulones</a:t>
            </a:r>
            <a:r>
              <a:rPr lang="en-GB" sz="1600" dirty="0"/>
              <a:t>.</a:t>
            </a:r>
          </a:p>
          <a:p>
            <a:r>
              <a:rPr lang="en-GB" sz="1600" b="1" dirty="0"/>
              <a:t>Tripod</a:t>
            </a:r>
            <a:r>
              <a:rPr lang="en-GB" sz="1600" dirty="0"/>
              <a:t> – a symbols of the </a:t>
            </a:r>
            <a:r>
              <a:rPr lang="en-GB" sz="1600" dirty="0" err="1"/>
              <a:t>Quindecimviri</a:t>
            </a:r>
            <a:r>
              <a:rPr lang="en-GB" sz="1600" dirty="0"/>
              <a:t>.</a:t>
            </a:r>
          </a:p>
          <a:p>
            <a:r>
              <a:rPr lang="en-GB" sz="1600" b="1" dirty="0" err="1"/>
              <a:t>Simpulum</a:t>
            </a:r>
            <a:r>
              <a:rPr lang="en-GB" sz="1600" b="1" dirty="0"/>
              <a:t> </a:t>
            </a:r>
            <a:r>
              <a:rPr lang="en-GB" sz="1600" dirty="0"/>
              <a:t>– ladle, connected with libations, symbol of the pontiffs.</a:t>
            </a:r>
            <a:endParaRPr lang="en-GB" sz="1600" b="1" dirty="0"/>
          </a:p>
          <a:p>
            <a:endParaRPr lang="en-GB" sz="1600" dirty="0"/>
          </a:p>
          <a:p>
            <a:endParaRPr lang="en-GB" sz="1600" b="1" dirty="0"/>
          </a:p>
        </p:txBody>
      </p:sp>
      <p:sp>
        <p:nvSpPr>
          <p:cNvPr id="20" name="Rectangle 19"/>
          <p:cNvSpPr/>
          <p:nvPr/>
        </p:nvSpPr>
        <p:spPr>
          <a:xfrm>
            <a:off x="251520" y="3933056"/>
            <a:ext cx="4104456" cy="2800767"/>
          </a:xfrm>
          <a:prstGeom prst="rect">
            <a:avLst/>
          </a:prstGeom>
        </p:spPr>
        <p:txBody>
          <a:bodyPr wrap="square">
            <a:spAutoFit/>
          </a:bodyPr>
          <a:lstStyle/>
          <a:p>
            <a:r>
              <a:rPr lang="en-GB" sz="1600" b="1" dirty="0"/>
              <a:t>Four Priestly Colleges</a:t>
            </a:r>
          </a:p>
          <a:p>
            <a:r>
              <a:rPr lang="en-GB" sz="1600" b="1" dirty="0"/>
              <a:t>Pontiffs</a:t>
            </a:r>
            <a:r>
              <a:rPr lang="en-GB" sz="1600" dirty="0"/>
              <a:t> – calendars, supervision of rites, advise senate, deal with prodigies.</a:t>
            </a:r>
          </a:p>
          <a:p>
            <a:r>
              <a:rPr lang="en-GB" sz="1600" b="1" dirty="0"/>
              <a:t>Augurs</a:t>
            </a:r>
            <a:r>
              <a:rPr lang="en-GB" sz="1600" dirty="0"/>
              <a:t> – determine omens from the flight of birds.</a:t>
            </a:r>
          </a:p>
          <a:p>
            <a:r>
              <a:rPr lang="en-GB" sz="1600" b="1" dirty="0" err="1"/>
              <a:t>Quindecimviri</a:t>
            </a:r>
            <a:r>
              <a:rPr lang="en-GB" sz="1600" b="1" dirty="0"/>
              <a:t> </a:t>
            </a:r>
            <a:r>
              <a:rPr lang="en-GB" sz="1600" b="1" dirty="0" err="1"/>
              <a:t>sacris</a:t>
            </a:r>
            <a:r>
              <a:rPr lang="en-GB" sz="1600" b="1" dirty="0"/>
              <a:t> </a:t>
            </a:r>
            <a:r>
              <a:rPr lang="en-GB" sz="1600" b="1" dirty="0" err="1"/>
              <a:t>faciundis</a:t>
            </a:r>
            <a:r>
              <a:rPr lang="en-GB" sz="1600" b="1" dirty="0"/>
              <a:t> </a:t>
            </a:r>
            <a:r>
              <a:rPr lang="en-GB" sz="1600" dirty="0"/>
              <a:t>- “fifteen men who carry out sacred rites” – guarded and consulted Sibylline books.</a:t>
            </a:r>
          </a:p>
          <a:p>
            <a:r>
              <a:rPr lang="en-GB" sz="1600" b="1" dirty="0" err="1"/>
              <a:t>Epulones</a:t>
            </a:r>
            <a:r>
              <a:rPr lang="en-GB" sz="1600" dirty="0"/>
              <a:t> – arrange feasts, public banquets, </a:t>
            </a:r>
            <a:r>
              <a:rPr lang="en-GB" sz="1600" i="1" dirty="0" err="1"/>
              <a:t>ludi</a:t>
            </a:r>
            <a:r>
              <a:rPr lang="en-GB" sz="1600" dirty="0"/>
              <a:t>.</a:t>
            </a:r>
          </a:p>
          <a:p>
            <a:endParaRPr lang="en-GB" sz="16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Britannicus</a:t>
            </a:r>
          </a:p>
        </p:txBody>
      </p:sp>
      <p:sp>
        <p:nvSpPr>
          <p:cNvPr id="4" name="Content Placeholder 3"/>
          <p:cNvSpPr>
            <a:spLocks noGrp="1"/>
          </p:cNvSpPr>
          <p:nvPr>
            <p:ph sz="half" idx="1"/>
          </p:nvPr>
        </p:nvSpPr>
        <p:spPr>
          <a:xfrm>
            <a:off x="179512" y="1371600"/>
            <a:ext cx="4320480" cy="5297760"/>
          </a:xfrm>
        </p:spPr>
        <p:txBody>
          <a:bodyPr>
            <a:normAutofit fontScale="85000" lnSpcReduction="10000"/>
          </a:bodyPr>
          <a:lstStyle/>
          <a:p>
            <a:pPr marL="0">
              <a:buNone/>
            </a:pPr>
            <a:r>
              <a:rPr lang="en-GB" dirty="0"/>
              <a:t>“While Nero was being advanced, Britannicus received neither honour nor care. On the contrary, Agrippina removed or even put to death those who were devoted to him; </a:t>
            </a:r>
            <a:r>
              <a:rPr lang="en-GB" dirty="0" err="1"/>
              <a:t>Sosibius</a:t>
            </a:r>
            <a:r>
              <a:rPr lang="en-GB" dirty="0"/>
              <a:t>, who had been entrusted with his rearing and education, she slew on the pretext that he was plotting against Nero. After that she handed Britannicus over to those who suited her purpose and did him all the harm she could. She would allow him neither to be with his father nor to appear in public, but kept him in a kind of imprisonment, though without bonds.” – </a:t>
            </a:r>
            <a:r>
              <a:rPr lang="en-GB" b="1" dirty="0" err="1"/>
              <a:t>Dio</a:t>
            </a:r>
            <a:r>
              <a:rPr lang="en-GB" b="1" dirty="0"/>
              <a:t> Cassius 61.32.</a:t>
            </a:r>
            <a:endParaRPr lang="en-GB" dirty="0"/>
          </a:p>
        </p:txBody>
      </p:sp>
      <p:pic>
        <p:nvPicPr>
          <p:cNvPr id="8194" name="Picture 2"/>
          <p:cNvPicPr>
            <a:picLocks noGrp="1" noChangeAspect="1" noChangeArrowheads="1"/>
          </p:cNvPicPr>
          <p:nvPr>
            <p:ph sz="half" idx="2"/>
          </p:nvPr>
        </p:nvPicPr>
        <p:blipFill>
          <a:blip r:embed="rId2" cstate="print"/>
          <a:srcRect/>
          <a:stretch>
            <a:fillRect/>
          </a:stretch>
        </p:blipFill>
        <p:spPr bwMode="auto">
          <a:xfrm>
            <a:off x="4800600" y="1700808"/>
            <a:ext cx="4038600" cy="2996204"/>
          </a:xfrm>
          <a:prstGeom prst="rect">
            <a:avLst/>
          </a:prstGeom>
          <a:noFill/>
          <a:ln w="9525">
            <a:noFill/>
            <a:miter lim="800000"/>
            <a:headEnd/>
            <a:tailEnd/>
          </a:ln>
        </p:spPr>
      </p:pic>
      <p:sp>
        <p:nvSpPr>
          <p:cNvPr id="7" name="Rectangle 6"/>
          <p:cNvSpPr/>
          <p:nvPr/>
        </p:nvSpPr>
        <p:spPr>
          <a:xfrm>
            <a:off x="4716016" y="4797152"/>
            <a:ext cx="4176464" cy="1569660"/>
          </a:xfrm>
          <a:prstGeom prst="rect">
            <a:avLst/>
          </a:prstGeom>
        </p:spPr>
        <p:txBody>
          <a:bodyPr wrap="square">
            <a:spAutoFit/>
          </a:bodyPr>
          <a:lstStyle/>
          <a:p>
            <a:r>
              <a:rPr lang="en-GB" sz="1600" dirty="0"/>
              <a:t>Britannicus AE </a:t>
            </a:r>
            <a:r>
              <a:rPr lang="en-GB" sz="1600" dirty="0" err="1"/>
              <a:t>Sestertius</a:t>
            </a:r>
            <a:r>
              <a:rPr lang="en-GB" sz="1600" dirty="0"/>
              <a:t>. Struck under Claudius, 50-54 AD, uncertain eastern provincial mint. TI CLAVDIVS CAESAR AVG F BRITANNICVS, draped bust left / S-C, Mars advancing left, holding spear and shield. - </a:t>
            </a:r>
            <a:r>
              <a:rPr lang="en-GB" sz="1600" b="1" dirty="0"/>
              <a:t>BMCRE 226. </a:t>
            </a:r>
            <a:endParaRPr lang="en-GB"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332656"/>
            <a:ext cx="8640960" cy="5847755"/>
          </a:xfrm>
          <a:prstGeom prst="rect">
            <a:avLst/>
          </a:prstGeom>
        </p:spPr>
        <p:txBody>
          <a:bodyPr wrap="square">
            <a:spAutoFit/>
          </a:bodyPr>
          <a:lstStyle/>
          <a:p>
            <a:r>
              <a:rPr lang="en-GB" sz="3400" dirty="0"/>
              <a:t>“In his last years Claudius made it pretty plain that he repented of having married Agrippina and adopted Nero… and when he came across Britannicus he embraced him repeatedly with deep affection. ‘Grow up quickly my boy,’ he said, ‘and I will then explain what my policy has been.’ … and declared his intention of letting Britannicus come of age, because although immature, he was still tall enough to wear a toga...” – </a:t>
            </a:r>
            <a:r>
              <a:rPr lang="en-GB" sz="3400" b="1" dirty="0"/>
              <a:t>Suetonius </a:t>
            </a:r>
            <a:r>
              <a:rPr lang="en-GB" sz="3400" b="1" i="1" dirty="0" err="1"/>
              <a:t>Divus</a:t>
            </a:r>
            <a:r>
              <a:rPr lang="en-GB" sz="3400" b="1" i="1" dirty="0"/>
              <a:t> Claudius </a:t>
            </a:r>
            <a:r>
              <a:rPr lang="en-GB" sz="3400" b="1" dirty="0"/>
              <a:t>6. </a:t>
            </a:r>
            <a:endParaRPr lang="en-GB" sz="3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of Claudius – Varied Accounts</a:t>
            </a:r>
          </a:p>
        </p:txBody>
      </p:sp>
      <p:sp>
        <p:nvSpPr>
          <p:cNvPr id="4" name="Content Placeholder 3"/>
          <p:cNvSpPr>
            <a:spLocks noGrp="1"/>
          </p:cNvSpPr>
          <p:nvPr>
            <p:ph sz="half" idx="1"/>
          </p:nvPr>
        </p:nvSpPr>
        <p:spPr>
          <a:xfrm>
            <a:off x="179512" y="1371600"/>
            <a:ext cx="4320480" cy="5369768"/>
          </a:xfrm>
        </p:spPr>
        <p:txBody>
          <a:bodyPr>
            <a:normAutofit lnSpcReduction="10000"/>
          </a:bodyPr>
          <a:lstStyle/>
          <a:p>
            <a:r>
              <a:rPr lang="en-GB" dirty="0"/>
              <a:t>Suetonius notes tradition of poison administered either by the eunuch </a:t>
            </a:r>
            <a:r>
              <a:rPr lang="en-GB" dirty="0" err="1"/>
              <a:t>Halotus</a:t>
            </a:r>
            <a:r>
              <a:rPr lang="en-GB" dirty="0"/>
              <a:t> (his official taster), when he was dining with the priests on the Capitoline Hill, or by Agrippina, at a family banquet (mushrooms) –</a:t>
            </a:r>
            <a:r>
              <a:rPr lang="en-GB" b="1" dirty="0"/>
              <a:t> </a:t>
            </a:r>
            <a:r>
              <a:rPr lang="en-GB" b="1" i="1" dirty="0" err="1"/>
              <a:t>Divus</a:t>
            </a:r>
            <a:r>
              <a:rPr lang="en-GB" b="1" i="1" dirty="0"/>
              <a:t> Claudius </a:t>
            </a:r>
            <a:r>
              <a:rPr lang="en-GB" b="1" dirty="0"/>
              <a:t>44</a:t>
            </a:r>
            <a:r>
              <a:rPr lang="en-GB" dirty="0"/>
              <a:t>.</a:t>
            </a:r>
          </a:p>
          <a:p>
            <a:endParaRPr lang="en-GB" sz="500" dirty="0"/>
          </a:p>
          <a:p>
            <a:r>
              <a:rPr lang="en-GB" dirty="0"/>
              <a:t>Josephus claims Agrippina due to fear of coming of age of Britannicus – </a:t>
            </a:r>
            <a:r>
              <a:rPr lang="en-GB" b="1" dirty="0"/>
              <a:t>Josephus </a:t>
            </a:r>
            <a:r>
              <a:rPr lang="en-GB" b="1" i="1" dirty="0"/>
              <a:t>AJ </a:t>
            </a:r>
            <a:r>
              <a:rPr lang="en-GB" b="1" dirty="0"/>
              <a:t>20.1-2</a:t>
            </a:r>
            <a:r>
              <a:rPr lang="en-GB" dirty="0"/>
              <a:t>.</a:t>
            </a:r>
          </a:p>
        </p:txBody>
      </p:sp>
      <p:sp>
        <p:nvSpPr>
          <p:cNvPr id="5" name="Content Placeholder 4"/>
          <p:cNvSpPr>
            <a:spLocks noGrp="1"/>
          </p:cNvSpPr>
          <p:nvPr>
            <p:ph sz="half" idx="2"/>
          </p:nvPr>
        </p:nvSpPr>
        <p:spPr>
          <a:xfrm>
            <a:off x="4644008" y="1371600"/>
            <a:ext cx="4320480" cy="5009728"/>
          </a:xfrm>
        </p:spPr>
        <p:txBody>
          <a:bodyPr>
            <a:normAutofit lnSpcReduction="10000"/>
          </a:bodyPr>
          <a:lstStyle/>
          <a:p>
            <a:pPr marL="68580" indent="-342900"/>
            <a:r>
              <a:rPr lang="en-GB" dirty="0"/>
              <a:t>Cassius </a:t>
            </a:r>
            <a:r>
              <a:rPr lang="en-GB" dirty="0" err="1"/>
              <a:t>Dio</a:t>
            </a:r>
            <a:r>
              <a:rPr lang="en-GB" dirty="0"/>
              <a:t> mentions a famous dealer in poisons called </a:t>
            </a:r>
            <a:r>
              <a:rPr lang="en-GB" dirty="0" err="1"/>
              <a:t>Lucusta</a:t>
            </a:r>
            <a:r>
              <a:rPr lang="en-GB" dirty="0"/>
              <a:t>, with Agrippina applying it to the mushrooms (also eating a small amount herself to avoid suspicion –</a:t>
            </a:r>
            <a:r>
              <a:rPr lang="en-GB" b="1" dirty="0"/>
              <a:t> 61.34.</a:t>
            </a:r>
          </a:p>
          <a:p>
            <a:pPr marL="68580" indent="-342900"/>
            <a:endParaRPr lang="en-GB" sz="500" b="1" dirty="0"/>
          </a:p>
          <a:p>
            <a:pPr marL="68580" indent="-342900"/>
            <a:r>
              <a:rPr lang="en-GB" dirty="0"/>
              <a:t>Tacitus mentions Agrippina’s long-held desire to get rid of Claudius, uses poisoned mushrooms –</a:t>
            </a:r>
            <a:r>
              <a:rPr lang="en-GB" sz="2800" b="1" dirty="0"/>
              <a:t> </a:t>
            </a:r>
            <a:r>
              <a:rPr lang="en-GB" sz="2800" b="1" i="1" dirty="0"/>
              <a:t>Annals </a:t>
            </a:r>
            <a:r>
              <a:rPr lang="en-GB" sz="2800" b="1" dirty="0"/>
              <a:t>12.66-67</a:t>
            </a:r>
            <a:r>
              <a:rPr lang="en-GB" sz="2800" dirty="0"/>
              <a:t>.</a:t>
            </a:r>
            <a:endParaRPr lang="en-GB" dirty="0"/>
          </a:p>
        </p:txBody>
      </p:sp>
      <p:sp>
        <p:nvSpPr>
          <p:cNvPr id="6" name="Content Placeholder 2">
            <a:extLst>
              <a:ext uri="{FF2B5EF4-FFF2-40B4-BE49-F238E27FC236}">
                <a16:creationId xmlns:a16="http://schemas.microsoft.com/office/drawing/2014/main" id="{E5D471D8-B8BB-412B-9E26-467A5CEED960}"/>
              </a:ext>
            </a:extLst>
          </p:cNvPr>
          <p:cNvSpPr txBox="1">
            <a:spLocks/>
          </p:cNvSpPr>
          <p:nvPr/>
        </p:nvSpPr>
        <p:spPr>
          <a:xfrm>
            <a:off x="35278" y="0"/>
            <a:ext cx="9108722" cy="2204864"/>
          </a:xfrm>
          <a:prstGeom prst="rect">
            <a:avLst/>
          </a:prstGeom>
          <a:solidFill>
            <a:srgbClr val="21FF26"/>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What similarities and discrepancies are there in these accounts? </a:t>
            </a:r>
          </a:p>
          <a:p>
            <a:pPr marL="0" indent="0">
              <a:buFont typeface="Wingdings 2"/>
              <a:buNone/>
            </a:pPr>
            <a:endParaRPr lang="en-GB" sz="500" dirty="0"/>
          </a:p>
          <a:p>
            <a:pPr marL="0" indent="0">
              <a:buFont typeface="Wingdings 2"/>
              <a:buNone/>
            </a:pPr>
            <a:r>
              <a:rPr lang="en-GB" b="1" dirty="0"/>
              <a:t>Do you think these support or undermine the notion of Claudius’ assassination (at the instigation of Agrippina)?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Securing the Succession</a:t>
            </a:r>
          </a:p>
        </p:txBody>
      </p:sp>
      <p:sp>
        <p:nvSpPr>
          <p:cNvPr id="3" name="Content Placeholder 2"/>
          <p:cNvSpPr>
            <a:spLocks noGrp="1"/>
          </p:cNvSpPr>
          <p:nvPr>
            <p:ph sz="quarter" idx="1"/>
          </p:nvPr>
        </p:nvSpPr>
        <p:spPr>
          <a:xfrm>
            <a:off x="301752" y="1527048"/>
            <a:ext cx="8590728" cy="4854280"/>
          </a:xfrm>
        </p:spPr>
        <p:txBody>
          <a:bodyPr>
            <a:normAutofit fontScale="85000" lnSpcReduction="10000"/>
          </a:bodyPr>
          <a:lstStyle/>
          <a:p>
            <a:pPr marL="0">
              <a:buNone/>
            </a:pPr>
            <a:r>
              <a:rPr lang="en-GB" dirty="0"/>
              <a:t>“Meanwhile, the senate was convened, and consuls and priests formulated their vows for the imperial safety, at a moment when the now lifeless body was being swathed in blankets and warming bandages, while the requisite measures were arranged for securing the accession of Nero. In the first place, Agrippina, heart-broken apparently and seeking to be comforted, held Britannicus to her breast, styled him the authentic portrait of his father, and, by this or the other device, </a:t>
            </a:r>
            <a:r>
              <a:rPr lang="en-GB" b="1" dirty="0"/>
              <a:t>precluded him from leaving his room. </a:t>
            </a:r>
            <a:r>
              <a:rPr lang="en-GB" dirty="0"/>
              <a:t>His sisters, Antonia and Octavia, she similarly detained. She had barred all avenues of approach with pickets, and ever and anon she </a:t>
            </a:r>
            <a:r>
              <a:rPr lang="en-GB" b="1" dirty="0"/>
              <a:t>issued notices that the emperor's indisposition was turning favourably: all to keep the troops in good hope</a:t>
            </a:r>
            <a:r>
              <a:rPr lang="en-GB" dirty="0"/>
              <a:t>, and to allow time for the advent of the </a:t>
            </a:r>
            <a:r>
              <a:rPr lang="en-GB" b="1" dirty="0"/>
              <a:t>auspicious moment insisted upon by the astrologers</a:t>
            </a:r>
            <a:r>
              <a:rPr lang="en-GB" dirty="0"/>
              <a:t>.” </a:t>
            </a:r>
            <a:r>
              <a:rPr lang="en-GB" b="1" dirty="0"/>
              <a:t>- Tacitus </a:t>
            </a:r>
            <a:r>
              <a:rPr lang="en-GB" b="1" i="1" dirty="0"/>
              <a:t>Annals </a:t>
            </a:r>
            <a:r>
              <a:rPr lang="en-GB" b="1" dirty="0"/>
              <a:t>12.68</a:t>
            </a:r>
            <a:r>
              <a:rPr lang="en-GB" dirty="0"/>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5909310"/>
          </a:xfrm>
          <a:prstGeom prst="rect">
            <a:avLst/>
          </a:prstGeom>
        </p:spPr>
        <p:txBody>
          <a:bodyPr wrap="square">
            <a:spAutoFit/>
          </a:bodyPr>
          <a:lstStyle/>
          <a:p>
            <a:r>
              <a:rPr lang="en-GB" sz="2700" dirty="0"/>
              <a:t>At last, at midday, on the thirteenth of October, the palace gates swung suddenly open, and Nero, with </a:t>
            </a:r>
            <a:r>
              <a:rPr lang="en-GB" sz="2700" dirty="0" err="1"/>
              <a:t>Burrus</a:t>
            </a:r>
            <a:r>
              <a:rPr lang="en-GB" sz="2700" dirty="0"/>
              <a:t> in attendance, passed out to the cohort, always on guard in conformity with the rules of the service. There, at a hint from the prefect, he was greeted with cheers and placed in a litter. Some of the men are said to have hesitated, looking back and inquiring:— </a:t>
            </a:r>
            <a:r>
              <a:rPr lang="en-GB" sz="2700" b="1" dirty="0"/>
              <a:t>"Where was Britannicus?" </a:t>
            </a:r>
            <a:r>
              <a:rPr lang="en-GB" sz="2700" dirty="0"/>
              <a:t>Then, as no lead to the contrary was forthcoming, they acquiesced in the choice presented to them: Nero was carried into the camp; and, after a few introductory words suited to the occasion, promised a donative on the same generous scale as that of his father, and was saluted as Imperator.</a:t>
            </a:r>
            <a:r>
              <a:rPr lang="en-GB" sz="2700" b="1" dirty="0"/>
              <a:t> – Tacitus </a:t>
            </a:r>
            <a:r>
              <a:rPr lang="en-GB" sz="2700" b="1" i="1" dirty="0"/>
              <a:t>Annals </a:t>
            </a:r>
            <a:r>
              <a:rPr lang="en-GB" sz="2700" b="1" dirty="0"/>
              <a:t>12.69</a:t>
            </a:r>
            <a:r>
              <a:rPr lang="en-GB" sz="2700" dirty="0"/>
              <a:t>.</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1302</TotalTime>
  <Words>1957</Words>
  <Application>Microsoft Office PowerPoint</Application>
  <PresentationFormat>On-screen Show (4:3)</PresentationFormat>
  <Paragraphs>124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Georgia</vt:lpstr>
      <vt:lpstr>Wingdings</vt:lpstr>
      <vt:lpstr>Wingdings 2</vt:lpstr>
      <vt:lpstr>Civic</vt:lpstr>
      <vt:lpstr>Murder, Mayhem and Megalomania: The Life and Times of the Emperor Nero </vt:lpstr>
      <vt:lpstr>PowerPoint Presentation</vt:lpstr>
      <vt:lpstr>Mother and Father </vt:lpstr>
      <vt:lpstr>PowerPoint Presentation</vt:lpstr>
      <vt:lpstr>Nero’s Early Childhood</vt:lpstr>
      <vt:lpstr>Agrippina as author</vt:lpstr>
      <vt:lpstr>Agrippina’s Marriage to Claudius</vt:lpstr>
      <vt:lpstr>Nero’s Adoption</vt:lpstr>
      <vt:lpstr>Agrippina in the Court</vt:lpstr>
      <vt:lpstr>Nero’s Early Career</vt:lpstr>
      <vt:lpstr>PowerPoint Presentation</vt:lpstr>
      <vt:lpstr>Britannicus</vt:lpstr>
      <vt:lpstr>PowerPoint Presentation</vt:lpstr>
      <vt:lpstr>Death of Claudius – Varied Accounts</vt:lpstr>
      <vt:lpstr>Securing the Succession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173</cp:revision>
  <dcterms:created xsi:type="dcterms:W3CDTF">2013-10-16T13:24:42Z</dcterms:created>
  <dcterms:modified xsi:type="dcterms:W3CDTF">2021-09-13T06:48:26Z</dcterms:modified>
</cp:coreProperties>
</file>