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77" r:id="rId4"/>
    <p:sldId id="278" r:id="rId5"/>
    <p:sldId id="259" r:id="rId6"/>
    <p:sldId id="270" r:id="rId7"/>
    <p:sldId id="271" r:id="rId8"/>
    <p:sldId id="260" r:id="rId9"/>
    <p:sldId id="273" r:id="rId10"/>
    <p:sldId id="261" r:id="rId11"/>
    <p:sldId id="262" r:id="rId12"/>
    <p:sldId id="263" r:id="rId13"/>
    <p:sldId id="274" r:id="rId14"/>
    <p:sldId id="264" r:id="rId15"/>
    <p:sldId id="275" r:id="rId16"/>
    <p:sldId id="265" r:id="rId17"/>
    <p:sldId id="266" r:id="rId18"/>
    <p:sldId id="267" r:id="rId19"/>
    <p:sldId id="268" r:id="rId20"/>
    <p:sldId id="272" r:id="rId21"/>
    <p:sldId id="276" r:id="rId22"/>
    <p:sldId id="27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2014296-710B-47B3-B6AE-BA3CD8066758}" type="datetimeFigureOut">
              <a:rPr lang="en-GB" smtClean="0"/>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B4C9DA-1892-4EB9-954F-E89E41E207A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3460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014296-710B-47B3-B6AE-BA3CD8066758}" type="datetimeFigureOut">
              <a:rPr lang="en-GB" smtClean="0"/>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B4C9DA-1892-4EB9-954F-E89E41E207AB}" type="slidenum">
              <a:rPr lang="en-GB" smtClean="0"/>
              <a:t>‹#›</a:t>
            </a:fld>
            <a:endParaRPr lang="en-GB"/>
          </a:p>
        </p:txBody>
      </p:sp>
    </p:spTree>
    <p:extLst>
      <p:ext uri="{BB962C8B-B14F-4D97-AF65-F5344CB8AC3E}">
        <p14:creationId xmlns:p14="http://schemas.microsoft.com/office/powerpoint/2010/main" val="2746544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014296-710B-47B3-B6AE-BA3CD8066758}" type="datetimeFigureOut">
              <a:rPr lang="en-GB" smtClean="0"/>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B4C9DA-1892-4EB9-954F-E89E41E207A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6997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2014296-710B-47B3-B6AE-BA3CD8066758}" type="datetimeFigureOut">
              <a:rPr lang="en-GB" smtClean="0"/>
              <a:t>19/11/2018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B4C9DA-1892-4EB9-954F-E89E41E207AB}" type="slidenum">
              <a:rPr lang="en-GB" smtClean="0"/>
              <a:t>‹#›</a:t>
            </a:fld>
            <a:endParaRPr lang="en-GB"/>
          </a:p>
        </p:txBody>
      </p:sp>
    </p:spTree>
    <p:extLst>
      <p:ext uri="{BB962C8B-B14F-4D97-AF65-F5344CB8AC3E}">
        <p14:creationId xmlns:p14="http://schemas.microsoft.com/office/powerpoint/2010/main" val="135714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2014296-710B-47B3-B6AE-BA3CD8066758}" type="datetimeFigureOut">
              <a:rPr lang="en-GB" smtClean="0"/>
              <a:t>19/11/2018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B4C9DA-1892-4EB9-954F-E89E41E207AB}" type="slidenum">
              <a:rPr lang="en-GB" smtClean="0"/>
              <a:t>‹#›</a:t>
            </a:fld>
            <a:endParaRPr lang="en-GB"/>
          </a:p>
        </p:txBody>
      </p:sp>
    </p:spTree>
    <p:extLst>
      <p:ext uri="{BB962C8B-B14F-4D97-AF65-F5344CB8AC3E}">
        <p14:creationId xmlns:p14="http://schemas.microsoft.com/office/powerpoint/2010/main" val="3659700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2014296-710B-47B3-B6AE-BA3CD8066758}" type="datetimeFigureOut">
              <a:rPr lang="en-GB" smtClean="0"/>
              <a:t>19/11/2018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B4C9DA-1892-4EB9-954F-E89E41E207AB}" type="slidenum">
              <a:rPr lang="en-GB" smtClean="0"/>
              <a:t>‹#›</a:t>
            </a:fld>
            <a:endParaRPr lang="en-GB"/>
          </a:p>
        </p:txBody>
      </p:sp>
    </p:spTree>
    <p:extLst>
      <p:ext uri="{BB962C8B-B14F-4D97-AF65-F5344CB8AC3E}">
        <p14:creationId xmlns:p14="http://schemas.microsoft.com/office/powerpoint/2010/main" val="4283344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2014296-710B-47B3-B6AE-BA3CD8066758}" type="datetimeFigureOut">
              <a:rPr lang="en-GB" smtClean="0"/>
              <a:t>19/11/2018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7B4C9DA-1892-4EB9-954F-E89E41E207AB}" type="slidenum">
              <a:rPr lang="en-GB" smtClean="0"/>
              <a:t>‹#›</a:t>
            </a:fld>
            <a:endParaRPr lang="en-GB"/>
          </a:p>
        </p:txBody>
      </p:sp>
    </p:spTree>
    <p:extLst>
      <p:ext uri="{BB962C8B-B14F-4D97-AF65-F5344CB8AC3E}">
        <p14:creationId xmlns:p14="http://schemas.microsoft.com/office/powerpoint/2010/main" val="3732792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2014296-710B-47B3-B6AE-BA3CD8066758}" type="datetimeFigureOut">
              <a:rPr lang="en-GB" smtClean="0"/>
              <a:t>19/11/2018</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7B4C9DA-1892-4EB9-954F-E89E41E207AB}" type="slidenum">
              <a:rPr lang="en-GB" smtClean="0"/>
              <a:t>‹#›</a:t>
            </a:fld>
            <a:endParaRPr lang="en-GB"/>
          </a:p>
        </p:txBody>
      </p:sp>
    </p:spTree>
    <p:extLst>
      <p:ext uri="{BB962C8B-B14F-4D97-AF65-F5344CB8AC3E}">
        <p14:creationId xmlns:p14="http://schemas.microsoft.com/office/powerpoint/2010/main" val="2462816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014296-710B-47B3-B6AE-BA3CD8066758}" type="datetimeFigureOut">
              <a:rPr lang="en-GB" smtClean="0"/>
              <a:t>19/11/2018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B4C9DA-1892-4EB9-954F-E89E41E207AB}" type="slidenum">
              <a:rPr lang="en-GB" smtClean="0"/>
              <a:t>‹#›</a:t>
            </a:fld>
            <a:endParaRPr lang="en-GB"/>
          </a:p>
        </p:txBody>
      </p:sp>
    </p:spTree>
    <p:extLst>
      <p:ext uri="{BB962C8B-B14F-4D97-AF65-F5344CB8AC3E}">
        <p14:creationId xmlns:p14="http://schemas.microsoft.com/office/powerpoint/2010/main" val="1782969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014296-710B-47B3-B6AE-BA3CD8066758}" type="datetimeFigureOut">
              <a:rPr lang="en-GB" smtClean="0"/>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B4C9DA-1892-4EB9-954F-E89E41E207AB}" type="slidenum">
              <a:rPr lang="en-GB" smtClean="0"/>
              <a:t>‹#›</a:t>
            </a:fld>
            <a:endParaRPr lang="en-GB"/>
          </a:p>
        </p:txBody>
      </p:sp>
    </p:spTree>
    <p:extLst>
      <p:ext uri="{BB962C8B-B14F-4D97-AF65-F5344CB8AC3E}">
        <p14:creationId xmlns:p14="http://schemas.microsoft.com/office/powerpoint/2010/main" val="595488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014296-710B-47B3-B6AE-BA3CD8066758}" type="datetimeFigureOut">
              <a:rPr lang="en-GB" smtClean="0"/>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B4C9DA-1892-4EB9-954F-E89E41E207AB}" type="slidenum">
              <a:rPr lang="en-GB" smtClean="0"/>
              <a:t>‹#›</a:t>
            </a:fld>
            <a:endParaRPr lang="en-GB"/>
          </a:p>
        </p:txBody>
      </p:sp>
    </p:spTree>
    <p:extLst>
      <p:ext uri="{BB962C8B-B14F-4D97-AF65-F5344CB8AC3E}">
        <p14:creationId xmlns:p14="http://schemas.microsoft.com/office/powerpoint/2010/main" val="3097322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2014296-710B-47B3-B6AE-BA3CD8066758}" type="datetimeFigureOut">
              <a:rPr lang="en-GB" smtClean="0"/>
              <a:t>19/11/2018</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7B4C9DA-1892-4EB9-954F-E89E41E207A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837192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Understanding and Critiquing Qualitative Research</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70303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Readers of qualitative research need a sound understanding of the terminology specific to this type of research to make sense of the report.</a:t>
            </a:r>
          </a:p>
          <a:p>
            <a:endParaRPr lang="en-GB" dirty="0"/>
          </a:p>
          <a:p>
            <a:r>
              <a:rPr lang="en-GB" dirty="0" smtClean="0"/>
              <a:t>This is what we have done for assignment 1</a:t>
            </a:r>
            <a:endParaRPr lang="en-GB" dirty="0"/>
          </a:p>
        </p:txBody>
      </p:sp>
    </p:spTree>
    <p:extLst>
      <p:ext uri="{BB962C8B-B14F-4D97-AF65-F5344CB8AC3E}">
        <p14:creationId xmlns:p14="http://schemas.microsoft.com/office/powerpoint/2010/main" val="3995228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Appraisal</a:t>
            </a:r>
            <a:endParaRPr lang="en-GB" dirty="0"/>
          </a:p>
        </p:txBody>
      </p:sp>
      <p:sp>
        <p:nvSpPr>
          <p:cNvPr id="3" name="Content Placeholder 2"/>
          <p:cNvSpPr>
            <a:spLocks noGrp="1"/>
          </p:cNvSpPr>
          <p:nvPr>
            <p:ph idx="1"/>
          </p:nvPr>
        </p:nvSpPr>
        <p:spPr/>
        <p:txBody>
          <a:bodyPr>
            <a:normAutofit/>
          </a:bodyPr>
          <a:lstStyle/>
          <a:p>
            <a:r>
              <a:rPr lang="en-GB" dirty="0" smtClean="0"/>
              <a:t>Is a structured process of identifying and evaluating the merits and or value of research. No research study will be perfect; therefore, all research may be critically evaluated.</a:t>
            </a:r>
          </a:p>
          <a:p>
            <a:r>
              <a:rPr lang="en-GB" dirty="0" smtClean="0"/>
              <a:t>However, the critical approach must be thoughtful and thorough.</a:t>
            </a:r>
          </a:p>
          <a:p>
            <a:r>
              <a:rPr lang="en-GB" dirty="0" smtClean="0"/>
              <a:t>Critical appraisal is an evaluation of the strengths and limitations of the research report being reviewed. It should reflect an objective, balanced and thoughtful consideration of the validity and significance of the research question.</a:t>
            </a:r>
          </a:p>
          <a:p>
            <a:r>
              <a:rPr lang="en-GB" dirty="0" smtClean="0"/>
              <a:t>Any implications arising from the identification of strengths and limitations should be discussed with reference to research literature.</a:t>
            </a:r>
            <a:endParaRPr lang="en-GB" dirty="0"/>
          </a:p>
        </p:txBody>
      </p:sp>
    </p:spTree>
    <p:extLst>
      <p:ext uri="{BB962C8B-B14F-4D97-AF65-F5344CB8AC3E}">
        <p14:creationId xmlns:p14="http://schemas.microsoft.com/office/powerpoint/2010/main" val="4091792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first step of critical appraisal is to read the research </a:t>
            </a:r>
            <a:r>
              <a:rPr lang="en-GB" dirty="0" smtClean="0"/>
              <a:t>analytically, you need to read the research paper a number of times so that you understand it.</a:t>
            </a:r>
            <a:endParaRPr lang="en-GB" dirty="0" smtClean="0"/>
          </a:p>
        </p:txBody>
      </p:sp>
    </p:spTree>
    <p:extLst>
      <p:ext uri="{BB962C8B-B14F-4D97-AF65-F5344CB8AC3E}">
        <p14:creationId xmlns:p14="http://schemas.microsoft.com/office/powerpoint/2010/main" val="547070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Critiquing Framework</a:t>
            </a:r>
            <a:endParaRPr lang="en-GB" dirty="0"/>
          </a:p>
        </p:txBody>
      </p:sp>
      <p:sp>
        <p:nvSpPr>
          <p:cNvPr id="3" name="Content Placeholder 2"/>
          <p:cNvSpPr>
            <a:spLocks noGrp="1"/>
          </p:cNvSpPr>
          <p:nvPr>
            <p:ph idx="1"/>
          </p:nvPr>
        </p:nvSpPr>
        <p:spPr/>
        <p:txBody>
          <a:bodyPr/>
          <a:lstStyle/>
          <a:p>
            <a:r>
              <a:rPr lang="en-GB" dirty="0" smtClean="0"/>
              <a:t>There are several frameworks that can be used for critiquing research</a:t>
            </a:r>
            <a:r>
              <a:rPr lang="en-GB" dirty="0" smtClean="0"/>
              <a:t>.</a:t>
            </a:r>
          </a:p>
          <a:p>
            <a:r>
              <a:rPr lang="en-GB" dirty="0" smtClean="0"/>
              <a:t>Please use the framework you were provided with this morning.</a:t>
            </a:r>
          </a:p>
          <a:p>
            <a:r>
              <a:rPr lang="en-GB" dirty="0" smtClean="0"/>
              <a:t>Remember this IS NOT a report so NO HEADINGS are to be included in the final submission however you may find it useful to add the headings to start with and remove them later.</a:t>
            </a:r>
            <a:endParaRPr lang="en-GB" dirty="0" smtClean="0"/>
          </a:p>
          <a:p>
            <a:endParaRPr lang="en-GB" dirty="0"/>
          </a:p>
        </p:txBody>
      </p:sp>
    </p:spTree>
    <p:extLst>
      <p:ext uri="{BB962C8B-B14F-4D97-AF65-F5344CB8AC3E}">
        <p14:creationId xmlns:p14="http://schemas.microsoft.com/office/powerpoint/2010/main" val="2113005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t>
            </a:r>
            <a:r>
              <a:rPr lang="en-GB" dirty="0" smtClean="0"/>
              <a:t>ackground</a:t>
            </a:r>
            <a:endParaRPr lang="en-GB" dirty="0"/>
          </a:p>
        </p:txBody>
      </p:sp>
      <p:sp>
        <p:nvSpPr>
          <p:cNvPr id="3" name="Content Placeholder 2"/>
          <p:cNvSpPr>
            <a:spLocks noGrp="1"/>
          </p:cNvSpPr>
          <p:nvPr>
            <p:ph idx="1"/>
          </p:nvPr>
        </p:nvSpPr>
        <p:spPr/>
        <p:txBody>
          <a:bodyPr/>
          <a:lstStyle/>
          <a:p>
            <a:r>
              <a:rPr lang="en-GB" dirty="0" smtClean="0"/>
              <a:t>Is the title clearly stated?</a:t>
            </a:r>
          </a:p>
          <a:p>
            <a:r>
              <a:rPr lang="en-GB" dirty="0" smtClean="0"/>
              <a:t>Who has carried out this study? </a:t>
            </a:r>
            <a:endParaRPr lang="en-GB" dirty="0" smtClean="0"/>
          </a:p>
          <a:p>
            <a:r>
              <a:rPr lang="en-GB" dirty="0" smtClean="0"/>
              <a:t>Have </a:t>
            </a:r>
            <a:r>
              <a:rPr lang="en-GB" dirty="0" smtClean="0"/>
              <a:t>the researchers got the necessary professional/ academic background to have carried out this research</a:t>
            </a:r>
            <a:r>
              <a:rPr lang="en-GB" dirty="0" smtClean="0"/>
              <a:t>?</a:t>
            </a:r>
          </a:p>
          <a:p>
            <a:r>
              <a:rPr lang="en-GB" dirty="0" smtClean="0"/>
              <a:t>We have discussed how you can find this information but remember to only write a brief summary of this.  </a:t>
            </a:r>
            <a:endParaRPr lang="en-GB" dirty="0"/>
          </a:p>
        </p:txBody>
      </p:sp>
    </p:spTree>
    <p:extLst>
      <p:ext uri="{BB962C8B-B14F-4D97-AF65-F5344CB8AC3E}">
        <p14:creationId xmlns:p14="http://schemas.microsoft.com/office/powerpoint/2010/main" val="3022458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a:t>
            </a:r>
            <a:endParaRPr lang="en-GB" dirty="0"/>
          </a:p>
        </p:txBody>
      </p:sp>
      <p:sp>
        <p:nvSpPr>
          <p:cNvPr id="3" name="Content Placeholder 2"/>
          <p:cNvSpPr>
            <a:spLocks noGrp="1"/>
          </p:cNvSpPr>
          <p:nvPr>
            <p:ph idx="1"/>
          </p:nvPr>
        </p:nvSpPr>
        <p:spPr/>
        <p:txBody>
          <a:bodyPr/>
          <a:lstStyle/>
          <a:p>
            <a:r>
              <a:rPr lang="en-GB" dirty="0" smtClean="0"/>
              <a:t>Is there a clear abstract?</a:t>
            </a:r>
          </a:p>
          <a:p>
            <a:r>
              <a:rPr lang="en-GB" dirty="0" smtClean="0"/>
              <a:t>What kind of abstract is there?</a:t>
            </a:r>
          </a:p>
          <a:p>
            <a:r>
              <a:rPr lang="en-GB" dirty="0" smtClean="0"/>
              <a:t>Does the abstract do what it is supposed to do?</a:t>
            </a:r>
            <a:endParaRPr lang="en-GB" dirty="0"/>
          </a:p>
        </p:txBody>
      </p:sp>
    </p:spTree>
    <p:extLst>
      <p:ext uri="{BB962C8B-B14F-4D97-AF65-F5344CB8AC3E}">
        <p14:creationId xmlns:p14="http://schemas.microsoft.com/office/powerpoint/2010/main" val="1258001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there a clear statement of the aims of the research</a:t>
            </a:r>
            <a:endParaRPr lang="en-GB" dirty="0"/>
          </a:p>
        </p:txBody>
      </p:sp>
      <p:sp>
        <p:nvSpPr>
          <p:cNvPr id="3" name="Content Placeholder 2"/>
          <p:cNvSpPr>
            <a:spLocks noGrp="1"/>
          </p:cNvSpPr>
          <p:nvPr>
            <p:ph idx="1"/>
          </p:nvPr>
        </p:nvSpPr>
        <p:spPr/>
        <p:txBody>
          <a:bodyPr/>
          <a:lstStyle/>
          <a:p>
            <a:endParaRPr lang="en-GB" dirty="0" smtClean="0"/>
          </a:p>
          <a:p>
            <a:r>
              <a:rPr lang="en-GB" dirty="0" smtClean="0"/>
              <a:t>Qualitative research needs to answer questions set by the researcher (there is no hypothesis) The intended aim(s) of the research should therefore be stated and the questions the research seeks to address should be identified.</a:t>
            </a:r>
          </a:p>
          <a:p>
            <a:r>
              <a:rPr lang="en-GB" dirty="0" smtClean="0"/>
              <a:t>Is the study aim clearly identified?</a:t>
            </a:r>
          </a:p>
          <a:p>
            <a:r>
              <a:rPr lang="en-GB" dirty="0" smtClean="0"/>
              <a:t>Are the terms of the aim clearly stated? </a:t>
            </a:r>
            <a:r>
              <a:rPr lang="en-GB" dirty="0" err="1"/>
              <a:t>e</a:t>
            </a:r>
            <a:r>
              <a:rPr lang="en-GB" dirty="0" err="1" smtClean="0"/>
              <a:t>g</a:t>
            </a:r>
            <a:r>
              <a:rPr lang="en-GB" dirty="0" smtClean="0"/>
              <a:t> if measuring stress levels –have they defined stress and how they will be measuring it.</a:t>
            </a:r>
          </a:p>
          <a:p>
            <a:r>
              <a:rPr lang="en-GB" dirty="0" smtClean="0"/>
              <a:t>Does the aim provide the information that it should?</a:t>
            </a:r>
            <a:endParaRPr lang="en-GB" dirty="0"/>
          </a:p>
        </p:txBody>
      </p:sp>
    </p:spTree>
    <p:extLst>
      <p:ext uri="{BB962C8B-B14F-4D97-AF65-F5344CB8AC3E}">
        <p14:creationId xmlns:p14="http://schemas.microsoft.com/office/powerpoint/2010/main" val="459373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Literature review</a:t>
            </a:r>
            <a:endParaRPr lang="en-GB" dirty="0"/>
          </a:p>
        </p:txBody>
      </p:sp>
      <p:sp>
        <p:nvSpPr>
          <p:cNvPr id="3" name="Content Placeholder 2"/>
          <p:cNvSpPr>
            <a:spLocks noGrp="1"/>
          </p:cNvSpPr>
          <p:nvPr>
            <p:ph idx="1"/>
          </p:nvPr>
        </p:nvSpPr>
        <p:spPr/>
        <p:txBody>
          <a:bodyPr/>
          <a:lstStyle/>
          <a:p>
            <a:r>
              <a:rPr lang="en-GB" dirty="0" smtClean="0"/>
              <a:t>Have the researchers reviewed other relevant literature?</a:t>
            </a:r>
          </a:p>
          <a:p>
            <a:r>
              <a:rPr lang="en-GB" dirty="0" smtClean="0"/>
              <a:t>Are the studies /literature up to date? If not does it matter?</a:t>
            </a:r>
          </a:p>
          <a:p>
            <a:r>
              <a:rPr lang="en-GB" dirty="0" smtClean="0"/>
              <a:t>Are the researchers conclusions about the literature justified?</a:t>
            </a:r>
          </a:p>
          <a:p>
            <a:r>
              <a:rPr lang="en-GB" dirty="0" smtClean="0"/>
              <a:t>Any historical literature was it relevant? Why?</a:t>
            </a:r>
          </a:p>
          <a:p>
            <a:r>
              <a:rPr lang="en-GB" dirty="0" smtClean="0"/>
              <a:t>Pick two or three references and state why the researcher felt it was necessary to use these within this paper (make sure these are from the literature review</a:t>
            </a:r>
            <a:r>
              <a:rPr lang="en-GB" dirty="0" smtClean="0"/>
              <a:t>).</a:t>
            </a:r>
            <a:endParaRPr lang="en-GB" dirty="0" smtClean="0"/>
          </a:p>
          <a:p>
            <a:r>
              <a:rPr lang="en-GB" dirty="0" smtClean="0"/>
              <a:t>Can you find any literature the researchers could have used within this study?</a:t>
            </a:r>
          </a:p>
          <a:p>
            <a:endParaRPr lang="en-GB" dirty="0"/>
          </a:p>
        </p:txBody>
      </p:sp>
    </p:spTree>
    <p:extLst>
      <p:ext uri="{BB962C8B-B14F-4D97-AF65-F5344CB8AC3E}">
        <p14:creationId xmlns:p14="http://schemas.microsoft.com/office/powerpoint/2010/main" val="1375468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the qualitative methodology appropriate? </a:t>
            </a:r>
            <a:endParaRPr lang="en-GB" dirty="0"/>
          </a:p>
        </p:txBody>
      </p:sp>
      <p:sp>
        <p:nvSpPr>
          <p:cNvPr id="3" name="Content Placeholder 2"/>
          <p:cNvSpPr>
            <a:spLocks noGrp="1"/>
          </p:cNvSpPr>
          <p:nvPr>
            <p:ph idx="1"/>
          </p:nvPr>
        </p:nvSpPr>
        <p:spPr/>
        <p:txBody>
          <a:bodyPr/>
          <a:lstStyle/>
          <a:p>
            <a:r>
              <a:rPr lang="en-GB" dirty="0" smtClean="0"/>
              <a:t>Some research questions are best addressed by qualitative enquiry and others by quantitative enquiry.</a:t>
            </a:r>
          </a:p>
          <a:p>
            <a:r>
              <a:rPr lang="en-GB" dirty="0" smtClean="0"/>
              <a:t>Use </a:t>
            </a:r>
            <a:r>
              <a:rPr lang="en-GB" dirty="0" smtClean="0"/>
              <a:t>example: </a:t>
            </a:r>
            <a:r>
              <a:rPr lang="en-GB" dirty="0" smtClean="0"/>
              <a:t>H</a:t>
            </a:r>
            <a:r>
              <a:rPr lang="en-GB" dirty="0" smtClean="0"/>
              <a:t>ypertension </a:t>
            </a:r>
          </a:p>
          <a:p>
            <a:r>
              <a:rPr lang="en-GB" dirty="0"/>
              <a:t>A</a:t>
            </a:r>
            <a:r>
              <a:rPr lang="en-GB" dirty="0" smtClean="0"/>
              <a:t> </a:t>
            </a:r>
            <a:r>
              <a:rPr lang="en-GB" dirty="0" smtClean="0"/>
              <a:t>researcher who chooses to ask patients about their experiences of receiving different treatments for hypertension is clearly seeking to use a </a:t>
            </a:r>
            <a:r>
              <a:rPr lang="en-GB" dirty="0" smtClean="0"/>
              <a:t>qualitative method, </a:t>
            </a:r>
            <a:r>
              <a:rPr lang="en-GB" dirty="0" smtClean="0"/>
              <a:t>as the patients’ thoughts and feelings are being considered, so qualitative (non-numerical) data will be collected. It would not be possible to use the quantitative </a:t>
            </a:r>
            <a:r>
              <a:rPr lang="en-GB" dirty="0" smtClean="0"/>
              <a:t>method and </a:t>
            </a:r>
            <a:r>
              <a:rPr lang="en-GB" dirty="0" smtClean="0"/>
              <a:t>collect numerical data for this.</a:t>
            </a:r>
          </a:p>
          <a:p>
            <a:endParaRPr lang="en-GB" dirty="0"/>
          </a:p>
        </p:txBody>
      </p:sp>
    </p:spTree>
    <p:extLst>
      <p:ext uri="{BB962C8B-B14F-4D97-AF65-F5344CB8AC3E}">
        <p14:creationId xmlns:p14="http://schemas.microsoft.com/office/powerpoint/2010/main" val="3233351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Was the research design appropriate to address the aims of the research?</a:t>
            </a:r>
            <a:endParaRPr lang="en-GB" dirty="0"/>
          </a:p>
        </p:txBody>
      </p:sp>
      <p:sp>
        <p:nvSpPr>
          <p:cNvPr id="3" name="Content Placeholder 2"/>
          <p:cNvSpPr>
            <a:spLocks noGrp="1"/>
          </p:cNvSpPr>
          <p:nvPr>
            <p:ph idx="1"/>
          </p:nvPr>
        </p:nvSpPr>
        <p:spPr/>
        <p:txBody>
          <a:bodyPr/>
          <a:lstStyle/>
          <a:p>
            <a:r>
              <a:rPr lang="en-GB" dirty="0" smtClean="0"/>
              <a:t>The research approach normally influences it’s design.</a:t>
            </a:r>
          </a:p>
          <a:p>
            <a:r>
              <a:rPr lang="en-GB" dirty="0" smtClean="0"/>
              <a:t>That is, the research design tells readers how the researcher actually implemented the research approach.</a:t>
            </a:r>
          </a:p>
          <a:p>
            <a:r>
              <a:rPr lang="en-GB" dirty="0" smtClean="0"/>
              <a:t>Is the research design clearly stated (grounded theory, survey, action research)</a:t>
            </a:r>
          </a:p>
          <a:p>
            <a:r>
              <a:rPr lang="en-GB" dirty="0" smtClean="0"/>
              <a:t>Qualitative or quantitative</a:t>
            </a:r>
          </a:p>
          <a:p>
            <a:endParaRPr lang="en-GB" dirty="0"/>
          </a:p>
        </p:txBody>
      </p:sp>
    </p:spTree>
    <p:extLst>
      <p:ext uri="{BB962C8B-B14F-4D97-AF65-F5344CB8AC3E}">
        <p14:creationId xmlns:p14="http://schemas.microsoft.com/office/powerpoint/2010/main" val="1330535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Was the recruitment strategy appropriate to the aims of the research</a:t>
            </a:r>
            <a:endParaRPr lang="en-GB" dirty="0"/>
          </a:p>
        </p:txBody>
      </p:sp>
      <p:sp>
        <p:nvSpPr>
          <p:cNvPr id="3" name="Content Placeholder 2"/>
          <p:cNvSpPr>
            <a:spLocks noGrp="1"/>
          </p:cNvSpPr>
          <p:nvPr>
            <p:ph idx="1"/>
          </p:nvPr>
        </p:nvSpPr>
        <p:spPr>
          <a:xfrm>
            <a:off x="838200" y="1825624"/>
            <a:ext cx="10515600" cy="5032375"/>
          </a:xfrm>
        </p:spPr>
        <p:txBody>
          <a:bodyPr>
            <a:normAutofit/>
          </a:bodyPr>
          <a:lstStyle/>
          <a:p>
            <a:r>
              <a:rPr lang="en-GB" dirty="0" smtClean="0"/>
              <a:t>Recruitment to any research project is </a:t>
            </a:r>
            <a:r>
              <a:rPr lang="en-GB" dirty="0"/>
              <a:t>a</a:t>
            </a:r>
            <a:r>
              <a:rPr lang="en-GB" dirty="0" smtClean="0"/>
              <a:t>n important consideration but qualitative researchers often want to obtain the thoughts or opinions of a specific group of people who have experienced a phenomenon. </a:t>
            </a:r>
          </a:p>
          <a:p>
            <a:r>
              <a:rPr lang="en-GB" dirty="0" smtClean="0"/>
              <a:t>It is more important therefore for qualitative researchers to ensure that participants have experienced the phenomenon rather than randomly selecting people who may not be able to answer the questions.</a:t>
            </a:r>
          </a:p>
          <a:p>
            <a:endParaRPr lang="en-GB" dirty="0" smtClean="0"/>
          </a:p>
          <a:p>
            <a:endParaRPr lang="en-GB" dirty="0" smtClean="0"/>
          </a:p>
        </p:txBody>
      </p:sp>
    </p:spTree>
    <p:extLst>
      <p:ext uri="{BB962C8B-B14F-4D97-AF65-F5344CB8AC3E}">
        <p14:creationId xmlns:p14="http://schemas.microsoft.com/office/powerpoint/2010/main" val="2450998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Was the group or population of interest adequately described?</a:t>
            </a:r>
          </a:p>
          <a:p>
            <a:r>
              <a:rPr lang="en-GB" dirty="0" smtClean="0"/>
              <a:t>Who </a:t>
            </a:r>
            <a:r>
              <a:rPr lang="en-GB" dirty="0"/>
              <a:t>or what made up the study population?</a:t>
            </a:r>
          </a:p>
          <a:p>
            <a:r>
              <a:rPr lang="en-GB" dirty="0"/>
              <a:t>How was the sample chosen?</a:t>
            </a:r>
          </a:p>
          <a:p>
            <a:r>
              <a:rPr lang="en-GB" dirty="0"/>
              <a:t>What type of sampling was utilised</a:t>
            </a:r>
            <a:r>
              <a:rPr lang="en-GB" dirty="0" smtClean="0"/>
              <a:t>? (Purposive, convenience, random sample </a:t>
            </a:r>
            <a:r>
              <a:rPr lang="en-GB" dirty="0" err="1" smtClean="0"/>
              <a:t>etc</a:t>
            </a:r>
            <a:r>
              <a:rPr lang="en-GB" dirty="0" smtClean="0"/>
              <a:t>)</a:t>
            </a:r>
            <a:endParaRPr lang="en-GB" dirty="0"/>
          </a:p>
          <a:p>
            <a:r>
              <a:rPr lang="en-GB" dirty="0"/>
              <a:t>What was the size of the sample</a:t>
            </a:r>
            <a:r>
              <a:rPr lang="en-GB" dirty="0" smtClean="0"/>
              <a:t>?</a:t>
            </a:r>
          </a:p>
          <a:p>
            <a:r>
              <a:rPr lang="en-GB" dirty="0" smtClean="0"/>
              <a:t>If small sample size was it justified?</a:t>
            </a:r>
            <a:endParaRPr lang="en-GB" dirty="0"/>
          </a:p>
          <a:p>
            <a:r>
              <a:rPr lang="en-GB" dirty="0" smtClean="0"/>
              <a:t>Were </a:t>
            </a:r>
            <a:r>
              <a:rPr lang="en-GB" dirty="0"/>
              <a:t>the setting and sample described in enough detail</a:t>
            </a:r>
            <a:r>
              <a:rPr lang="en-GB" dirty="0" smtClean="0"/>
              <a:t>?</a:t>
            </a:r>
            <a:endParaRPr lang="en-GB" dirty="0"/>
          </a:p>
        </p:txBody>
      </p:sp>
    </p:spTree>
    <p:extLst>
      <p:ext uri="{BB962C8B-B14F-4D97-AF65-F5344CB8AC3E}">
        <p14:creationId xmlns:p14="http://schemas.microsoft.com/office/powerpoint/2010/main" val="7002530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Was data collected in a way that addressed the research issue?</a:t>
            </a:r>
            <a:endParaRPr lang="en-GB" dirty="0"/>
          </a:p>
        </p:txBody>
      </p:sp>
      <p:sp>
        <p:nvSpPr>
          <p:cNvPr id="3" name="Content Placeholder 2"/>
          <p:cNvSpPr>
            <a:spLocks noGrp="1"/>
          </p:cNvSpPr>
          <p:nvPr>
            <p:ph idx="1"/>
          </p:nvPr>
        </p:nvSpPr>
        <p:spPr/>
        <p:txBody>
          <a:bodyPr/>
          <a:lstStyle/>
          <a:p>
            <a:r>
              <a:rPr lang="en-GB" dirty="0" smtClean="0"/>
              <a:t>Within qualitative research the most common methods of data collection are interview, questionnaire or observation. These different methods are used to obtain slightly different data.</a:t>
            </a:r>
          </a:p>
          <a:p>
            <a:r>
              <a:rPr lang="en-GB" dirty="0" smtClean="0"/>
              <a:t>For example, it is not possible to obtain patients’ thoughts and feelings of their different treatments for hypertension by observing them. Therefore the method of data collection should address the research issue/ question.</a:t>
            </a:r>
          </a:p>
          <a:p>
            <a:r>
              <a:rPr lang="en-GB" dirty="0" smtClean="0"/>
              <a:t>Did the researchers justify their choice of collection tool?</a:t>
            </a:r>
          </a:p>
        </p:txBody>
      </p:sp>
    </p:spTree>
    <p:extLst>
      <p:ext uri="{BB962C8B-B14F-4D97-AF65-F5344CB8AC3E}">
        <p14:creationId xmlns:p14="http://schemas.microsoft.com/office/powerpoint/2010/main" val="4095200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Were the methods of gathering data appropriate?</a:t>
            </a:r>
          </a:p>
          <a:p>
            <a:r>
              <a:rPr lang="en-GB" dirty="0"/>
              <a:t>Were the data gathered through two or more methods to </a:t>
            </a:r>
            <a:r>
              <a:rPr lang="en-GB" dirty="0" smtClean="0"/>
              <a:t>achieve triangulation</a:t>
            </a:r>
            <a:r>
              <a:rPr lang="en-GB" dirty="0"/>
              <a:t>?</a:t>
            </a:r>
          </a:p>
          <a:p>
            <a:r>
              <a:rPr lang="en-GB" dirty="0"/>
              <a:t>Did the researcher ask the right questions or make the </a:t>
            </a:r>
            <a:r>
              <a:rPr lang="en-GB" dirty="0" smtClean="0"/>
              <a:t>right observations</a:t>
            </a:r>
            <a:r>
              <a:rPr lang="en-GB" dirty="0"/>
              <a:t>, and were they recorded in an appropriate fashion?</a:t>
            </a:r>
          </a:p>
          <a:p>
            <a:r>
              <a:rPr lang="en-GB" dirty="0"/>
              <a:t>Was a sufficient amount of data collected</a:t>
            </a:r>
            <a:r>
              <a:rPr lang="en-GB" dirty="0" smtClean="0"/>
              <a:t>?</a:t>
            </a:r>
          </a:p>
          <a:p>
            <a:r>
              <a:rPr lang="en-GB" dirty="0" smtClean="0"/>
              <a:t>Can small scale social research projects be </a:t>
            </a:r>
            <a:r>
              <a:rPr lang="en-GB" dirty="0" err="1" smtClean="0"/>
              <a:t>accepatable</a:t>
            </a:r>
            <a:r>
              <a:rPr lang="en-GB" dirty="0"/>
              <a:t>?</a:t>
            </a:r>
            <a:endParaRPr lang="en-GB" dirty="0"/>
          </a:p>
        </p:txBody>
      </p:sp>
    </p:spTree>
    <p:extLst>
      <p:ext uri="{BB962C8B-B14F-4D97-AF65-F5344CB8AC3E}">
        <p14:creationId xmlns:p14="http://schemas.microsoft.com/office/powerpoint/2010/main" val="1678525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Has the relationship between the researcher and the participants been adequately considered?</a:t>
            </a:r>
            <a:endParaRPr lang="en-GB" dirty="0"/>
          </a:p>
        </p:txBody>
      </p:sp>
      <p:sp>
        <p:nvSpPr>
          <p:cNvPr id="3" name="Content Placeholder 2"/>
          <p:cNvSpPr>
            <a:spLocks noGrp="1"/>
          </p:cNvSpPr>
          <p:nvPr>
            <p:ph idx="1"/>
          </p:nvPr>
        </p:nvSpPr>
        <p:spPr/>
        <p:txBody>
          <a:bodyPr/>
          <a:lstStyle/>
          <a:p>
            <a:r>
              <a:rPr lang="en-GB" dirty="0" smtClean="0"/>
              <a:t>Within qualitative research the researcher and participants often have a close relationship, especially if the researcher returns to the participant on several occasions over a period of time, which may run into months. Researchers must be careful not to introduce bias by accidentally reporting their interpretation of participants’ feelings.</a:t>
            </a:r>
            <a:endParaRPr lang="en-GB" dirty="0"/>
          </a:p>
        </p:txBody>
      </p:sp>
    </p:spTree>
    <p:extLst>
      <p:ext uri="{BB962C8B-B14F-4D97-AF65-F5344CB8AC3E}">
        <p14:creationId xmlns:p14="http://schemas.microsoft.com/office/powerpoint/2010/main" val="2901780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Have ethical issues been taken into consideration?</a:t>
            </a:r>
            <a:endParaRPr lang="en-GB" dirty="0"/>
          </a:p>
        </p:txBody>
      </p:sp>
      <p:sp>
        <p:nvSpPr>
          <p:cNvPr id="3" name="Content Placeholder 2"/>
          <p:cNvSpPr>
            <a:spLocks noGrp="1"/>
          </p:cNvSpPr>
          <p:nvPr>
            <p:ph idx="1"/>
          </p:nvPr>
        </p:nvSpPr>
        <p:spPr/>
        <p:txBody>
          <a:bodyPr/>
          <a:lstStyle/>
          <a:p>
            <a:r>
              <a:rPr lang="en-GB" dirty="0" smtClean="0"/>
              <a:t>Ethical issues are important and should be considered at every step of the research process.</a:t>
            </a:r>
          </a:p>
          <a:p>
            <a:r>
              <a:rPr lang="en-GB" dirty="0" smtClean="0"/>
              <a:t>This is not just about obtaining ‘ethical approval’ for the study but ensuring participants rights are not violated.</a:t>
            </a:r>
          </a:p>
          <a:p>
            <a:r>
              <a:rPr lang="en-GB" dirty="0" smtClean="0"/>
              <a:t>Anonymity and confidentiality should not be breached.</a:t>
            </a:r>
          </a:p>
          <a:p>
            <a:r>
              <a:rPr lang="en-GB" dirty="0" smtClean="0"/>
              <a:t>Informed consent obtained?</a:t>
            </a:r>
          </a:p>
          <a:p>
            <a:r>
              <a:rPr lang="en-GB" dirty="0" smtClean="0"/>
              <a:t>Right to withdraw identified?</a:t>
            </a:r>
            <a:endParaRPr lang="en-GB" dirty="0"/>
          </a:p>
        </p:txBody>
      </p:sp>
    </p:spTree>
    <p:extLst>
      <p:ext uri="{BB962C8B-B14F-4D97-AF65-F5344CB8AC3E}">
        <p14:creationId xmlns:p14="http://schemas.microsoft.com/office/powerpoint/2010/main" val="6524775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Was the data sufficiently rigorous?</a:t>
            </a:r>
            <a:endParaRPr lang="en-GB" dirty="0"/>
          </a:p>
        </p:txBody>
      </p:sp>
      <p:sp>
        <p:nvSpPr>
          <p:cNvPr id="3" name="Content Placeholder 2"/>
          <p:cNvSpPr>
            <a:spLocks noGrp="1"/>
          </p:cNvSpPr>
          <p:nvPr>
            <p:ph idx="1"/>
          </p:nvPr>
        </p:nvSpPr>
        <p:spPr/>
        <p:txBody>
          <a:bodyPr/>
          <a:lstStyle/>
          <a:p>
            <a:r>
              <a:rPr lang="en-GB" dirty="0" smtClean="0"/>
              <a:t>Data analysis is both time consuming and rigorous within qualitative research. Although it is easy for qualitative researchers to make assumptions and want to interpret data quickly they really need to be immersed in the data over a period of time</a:t>
            </a:r>
          </a:p>
          <a:p>
            <a:r>
              <a:rPr lang="en-GB" dirty="0" smtClean="0"/>
              <a:t>Have they provided details of how the data was recorded, taped and transcribed?</a:t>
            </a:r>
          </a:p>
          <a:p>
            <a:r>
              <a:rPr lang="en-GB" dirty="0" smtClean="0"/>
              <a:t>Why is this important?</a:t>
            </a:r>
          </a:p>
          <a:p>
            <a:r>
              <a:rPr lang="en-GB" dirty="0" smtClean="0"/>
              <a:t>Have they used any computer software to carry out their analysis?</a:t>
            </a:r>
          </a:p>
          <a:p>
            <a:r>
              <a:rPr lang="en-GB" dirty="0" smtClean="0"/>
              <a:t>Have they explained what it is?</a:t>
            </a:r>
          </a:p>
          <a:p>
            <a:r>
              <a:rPr lang="en-GB" dirty="0" smtClean="0"/>
              <a:t>Do they provide details of how data was coded or themed?</a:t>
            </a:r>
            <a:endParaRPr lang="en-GB" dirty="0"/>
          </a:p>
        </p:txBody>
      </p:sp>
    </p:spTree>
    <p:extLst>
      <p:ext uri="{BB962C8B-B14F-4D97-AF65-F5344CB8AC3E}">
        <p14:creationId xmlns:p14="http://schemas.microsoft.com/office/powerpoint/2010/main" val="1618966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Was there a clear statement of findings?</a:t>
            </a:r>
            <a:endParaRPr lang="en-GB" dirty="0"/>
          </a:p>
        </p:txBody>
      </p:sp>
      <p:sp>
        <p:nvSpPr>
          <p:cNvPr id="3" name="Content Placeholder 2"/>
          <p:cNvSpPr>
            <a:spLocks noGrp="1"/>
          </p:cNvSpPr>
          <p:nvPr>
            <p:ph idx="1"/>
          </p:nvPr>
        </p:nvSpPr>
        <p:spPr/>
        <p:txBody>
          <a:bodyPr/>
          <a:lstStyle/>
          <a:p>
            <a:r>
              <a:rPr lang="en-GB" dirty="0" smtClean="0"/>
              <a:t>Once the data has been analysed the findings  should be a clearly displayed.</a:t>
            </a:r>
          </a:p>
          <a:p>
            <a:r>
              <a:rPr lang="en-GB" dirty="0" smtClean="0"/>
              <a:t>There are many ways to analyse qualitative data researchers normally organise it into common groups/topics (themes</a:t>
            </a:r>
            <a:r>
              <a:rPr lang="en-GB" dirty="0" smtClean="0"/>
              <a:t>).</a:t>
            </a:r>
          </a:p>
          <a:p>
            <a:r>
              <a:rPr lang="en-GB" dirty="0" smtClean="0"/>
              <a:t>Have they used thematic analysis? Was this appropriate? How did they find the themes?</a:t>
            </a:r>
            <a:endParaRPr lang="en-GB" dirty="0" smtClean="0"/>
          </a:p>
          <a:p>
            <a:r>
              <a:rPr lang="en-GB" dirty="0" smtClean="0"/>
              <a:t>Are there examples of the transcripts/ narrative/quotations provided?</a:t>
            </a:r>
          </a:p>
          <a:p>
            <a:r>
              <a:rPr lang="en-GB" dirty="0" smtClean="0"/>
              <a:t>Have the researchers presented the data under themes?</a:t>
            </a:r>
          </a:p>
          <a:p>
            <a:r>
              <a:rPr lang="en-GB" dirty="0" smtClean="0"/>
              <a:t>What were the main findings of the study?</a:t>
            </a:r>
            <a:endParaRPr lang="en-GB" dirty="0"/>
          </a:p>
        </p:txBody>
      </p:sp>
    </p:spTree>
    <p:extLst>
      <p:ext uri="{BB962C8B-B14F-4D97-AF65-F5344CB8AC3E}">
        <p14:creationId xmlns:p14="http://schemas.microsoft.com/office/powerpoint/2010/main" val="41715055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lstStyle/>
          <a:p>
            <a:r>
              <a:rPr lang="en-GB" dirty="0" smtClean="0"/>
              <a:t>Do they compare their findings to other research studies?</a:t>
            </a:r>
          </a:p>
          <a:p>
            <a:r>
              <a:rPr lang="en-GB" dirty="0" smtClean="0"/>
              <a:t>Have the researchers answered the research aim/question?</a:t>
            </a:r>
          </a:p>
          <a:p>
            <a:r>
              <a:rPr lang="en-GB" dirty="0" smtClean="0"/>
              <a:t>Have they discussed the limitations of the study?</a:t>
            </a:r>
            <a:endParaRPr lang="en-GB" dirty="0"/>
          </a:p>
        </p:txBody>
      </p:sp>
    </p:spTree>
    <p:extLst>
      <p:ext uri="{BB962C8B-B14F-4D97-AF65-F5344CB8AC3E}">
        <p14:creationId xmlns:p14="http://schemas.microsoft.com/office/powerpoint/2010/main" val="3830032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 </a:t>
            </a:r>
          </a:p>
        </p:txBody>
      </p:sp>
      <p:sp>
        <p:nvSpPr>
          <p:cNvPr id="3" name="Content Placeholder 2"/>
          <p:cNvSpPr>
            <a:spLocks noGrp="1"/>
          </p:cNvSpPr>
          <p:nvPr>
            <p:ph idx="1"/>
          </p:nvPr>
        </p:nvSpPr>
        <p:spPr/>
        <p:txBody>
          <a:bodyPr/>
          <a:lstStyle/>
          <a:p>
            <a:r>
              <a:rPr lang="en-GB" dirty="0" smtClean="0"/>
              <a:t>Was </a:t>
            </a:r>
            <a:r>
              <a:rPr lang="en-GB" dirty="0"/>
              <a:t>the report well-written, well-organized, and </a:t>
            </a:r>
            <a:r>
              <a:rPr lang="en-GB" dirty="0" smtClean="0"/>
              <a:t>sufficiently detailed </a:t>
            </a:r>
            <a:r>
              <a:rPr lang="en-GB" dirty="0"/>
              <a:t>for critical analysis?</a:t>
            </a:r>
          </a:p>
          <a:p>
            <a:r>
              <a:rPr lang="en-GB" dirty="0"/>
              <a:t>Was the description of the methods, findings, and </a:t>
            </a:r>
            <a:r>
              <a:rPr lang="en-GB" dirty="0" smtClean="0"/>
              <a:t>interpretations sufficient?</a:t>
            </a:r>
            <a:endParaRPr lang="en-GB" dirty="0"/>
          </a:p>
        </p:txBody>
      </p:sp>
    </p:spTree>
    <p:extLst>
      <p:ext uri="{BB962C8B-B14F-4D97-AF65-F5344CB8AC3E}">
        <p14:creationId xmlns:p14="http://schemas.microsoft.com/office/powerpoint/2010/main" val="3018456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smtClean="0"/>
          </a:p>
        </p:txBody>
      </p:sp>
    </p:spTree>
    <p:extLst>
      <p:ext uri="{BB962C8B-B14F-4D97-AF65-F5344CB8AC3E}">
        <p14:creationId xmlns:p14="http://schemas.microsoft.com/office/powerpoint/2010/main" val="239648765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106</TotalTime>
  <Words>1288</Words>
  <Application>Microsoft Office PowerPoint</Application>
  <PresentationFormat>Widescreen</PresentationFormat>
  <Paragraphs>93</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Calibri</vt:lpstr>
      <vt:lpstr>Calibri Light</vt:lpstr>
      <vt:lpstr>Retrospect</vt:lpstr>
      <vt:lpstr>Understanding and Critiquing Qualitative Research</vt:lpstr>
      <vt:lpstr>PowerPoint Presentation</vt:lpstr>
      <vt:lpstr>Critical Appraisal</vt:lpstr>
      <vt:lpstr>PowerPoint Presentation</vt:lpstr>
      <vt:lpstr>Critiquing Framework</vt:lpstr>
      <vt:lpstr>Background</vt:lpstr>
      <vt:lpstr>Abstract</vt:lpstr>
      <vt:lpstr>Is there a clear statement of the aims of the research</vt:lpstr>
      <vt:lpstr>Literature review</vt:lpstr>
      <vt:lpstr>Is the qualitative methodology appropriate? </vt:lpstr>
      <vt:lpstr>Was the research design appropriate to address the aims of the research?</vt:lpstr>
      <vt:lpstr>Was the recruitment strategy appropriate to the aims of the research</vt:lpstr>
      <vt:lpstr>PowerPoint Presentation</vt:lpstr>
      <vt:lpstr>Was data collected in a way that addressed the research issue?</vt:lpstr>
      <vt:lpstr>PowerPoint Presentation</vt:lpstr>
      <vt:lpstr>Has the relationship between the researcher and the participants been adequately considered?</vt:lpstr>
      <vt:lpstr>Have ethical issues been taken into consideration?</vt:lpstr>
      <vt:lpstr>Was the data sufficiently rigorous?</vt:lpstr>
      <vt:lpstr>Was there a clear statement of findings?</vt:lpstr>
      <vt:lpstr>Discussion</vt:lpstr>
      <vt:lpstr>Presentation </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Critiquing Qualitative Research</dc:title>
  <dc:creator>Karen Burton</dc:creator>
  <cp:lastModifiedBy>Karen Burton</cp:lastModifiedBy>
  <cp:revision>7</cp:revision>
  <dcterms:created xsi:type="dcterms:W3CDTF">2017-11-10T14:04:42Z</dcterms:created>
  <dcterms:modified xsi:type="dcterms:W3CDTF">2018-11-19T16:41:17Z</dcterms:modified>
</cp:coreProperties>
</file>