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7"/>
  </p:handoutMasterIdLst>
  <p:sldIdLst>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26/06/2016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26/06/2016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26/06/2016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26/06/2016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26/06/2016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belbin.co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700808"/>
            <a:ext cx="7704856" cy="6047809"/>
          </a:xfrm>
          <a:prstGeom prst="rect">
            <a:avLst/>
          </a:prstGeom>
          <a:noFill/>
        </p:spPr>
        <p:txBody>
          <a:bodyPr wrap="square" rtlCol="0">
            <a:spAutoFit/>
          </a:bodyPr>
          <a:lstStyle/>
          <a:p>
            <a:pPr lvl="0" algn="ctr">
              <a:spcBef>
                <a:spcPct val="0"/>
              </a:spcBef>
            </a:pPr>
            <a:r>
              <a:rPr lang="en-GB" altLang="en-US" sz="4500" dirty="0" err="1" smtClean="0">
                <a:solidFill>
                  <a:schemeClr val="bg1"/>
                </a:solidFill>
              </a:rPr>
              <a:t>Gweithio</a:t>
            </a:r>
            <a:r>
              <a:rPr lang="en-GB" altLang="en-US" sz="4500" dirty="0" smtClean="0">
                <a:solidFill>
                  <a:schemeClr val="bg1"/>
                </a:solidFill>
              </a:rPr>
              <a:t> </a:t>
            </a:r>
            <a:r>
              <a:rPr lang="en-GB" altLang="en-US" sz="4500" dirty="0" err="1">
                <a:solidFill>
                  <a:schemeClr val="bg1"/>
                </a:solidFill>
              </a:rPr>
              <a:t>mewn</a:t>
            </a:r>
            <a:r>
              <a:rPr lang="en-GB" altLang="en-US" sz="4500" dirty="0">
                <a:solidFill>
                  <a:schemeClr val="bg1"/>
                </a:solidFill>
              </a:rPr>
              <a:t> / </a:t>
            </a:r>
            <a:r>
              <a:rPr lang="en-GB" altLang="en-US" sz="4500" dirty="0" err="1">
                <a:solidFill>
                  <a:schemeClr val="bg1"/>
                </a:solidFill>
              </a:rPr>
              <a:t>gyda</a:t>
            </a:r>
            <a:r>
              <a:rPr lang="en-GB" altLang="en-US" sz="4500" dirty="0">
                <a:solidFill>
                  <a:schemeClr val="bg1"/>
                </a:solidFill>
              </a:rPr>
              <a:t> Gr</a:t>
            </a:r>
            <a:r>
              <a:rPr lang="en-US" altLang="en-US" sz="4500" dirty="0" err="1">
                <a:solidFill>
                  <a:schemeClr val="bg1"/>
                </a:solidFill>
                <a:cs typeface="Arial" charset="0"/>
              </a:rPr>
              <a:t>ŵp</a:t>
            </a:r>
            <a:r>
              <a:rPr lang="en-US" altLang="en-US" sz="4500" dirty="0">
                <a:solidFill>
                  <a:schemeClr val="bg1"/>
                </a:solidFill>
                <a:cs typeface="Arial" charset="0"/>
              </a:rPr>
              <a:t> / </a:t>
            </a:r>
            <a:r>
              <a:rPr lang="en-US" altLang="en-US" sz="4500" dirty="0" err="1" smtClean="0">
                <a:solidFill>
                  <a:schemeClr val="bg1"/>
                </a:solidFill>
                <a:cs typeface="Arial" charset="0"/>
              </a:rPr>
              <a:t>Tîm</a:t>
            </a:r>
            <a:endParaRPr lang="en-US" altLang="en-US" sz="4500" dirty="0" smtClean="0">
              <a:solidFill>
                <a:schemeClr val="bg1"/>
              </a:solidFill>
              <a:cs typeface="Arial" charset="0"/>
            </a:endParaRPr>
          </a:p>
          <a:p>
            <a:pPr lvl="0" algn="ctr">
              <a:spcBef>
                <a:spcPct val="0"/>
              </a:spcBef>
            </a:pPr>
            <a:endParaRPr lang="en-US" altLang="en-US" sz="4500" dirty="0">
              <a:solidFill>
                <a:schemeClr val="bg1"/>
              </a:solidFill>
              <a:cs typeface="Arial" charset="0"/>
            </a:endParaRPr>
          </a:p>
          <a:p>
            <a:pPr lvl="0" algn="ctr">
              <a:spcBef>
                <a:spcPct val="0"/>
              </a:spcBef>
            </a:pPr>
            <a:r>
              <a:rPr lang="en-US" altLang="en-US" sz="4500" i="1" dirty="0">
                <a:solidFill>
                  <a:schemeClr val="bg1"/>
                </a:solidFill>
              </a:rPr>
              <a:t>Working in / with Groups / Teams</a:t>
            </a:r>
            <a:endParaRPr lang="en-GB" altLang="en-US" sz="4500" i="1" dirty="0">
              <a:solidFill>
                <a:schemeClr val="bg1"/>
              </a:solidFill>
            </a:endParaRPr>
          </a:p>
          <a:p>
            <a:pPr lvl="0">
              <a:spcBef>
                <a:spcPct val="0"/>
              </a:spcBef>
            </a:pPr>
            <a:endParaRPr lang="en-US" altLang="en-US" sz="3600" dirty="0" smtClean="0">
              <a:solidFill>
                <a:srgbClr val="1F497D"/>
              </a:solidFill>
              <a:cs typeface="Arial" charset="0"/>
            </a:endParaRPr>
          </a:p>
          <a:p>
            <a:pPr lvl="0">
              <a:spcBef>
                <a:spcPct val="0"/>
              </a:spcBef>
            </a:pPr>
            <a:endParaRPr lang="en-US" altLang="en-US" sz="3600" dirty="0">
              <a:solidFill>
                <a:srgbClr val="1F497D"/>
              </a:solidFill>
              <a:cs typeface="Arial" charset="0"/>
            </a:endParaRPr>
          </a:p>
          <a:p>
            <a:pPr lvl="0">
              <a:spcBef>
                <a:spcPct val="0"/>
              </a:spcBef>
            </a:pPr>
            <a:endParaRPr lang="en-US" altLang="en-US" sz="3600" dirty="0" smtClean="0">
              <a:solidFill>
                <a:srgbClr val="1F497D"/>
              </a:solidFill>
              <a:cs typeface="Arial" charset="0"/>
            </a:endParaRPr>
          </a:p>
          <a:p>
            <a:pPr lvl="0">
              <a:spcBef>
                <a:spcPct val="0"/>
              </a:spcBef>
            </a:pPr>
            <a:endParaRPr lang="en-US" altLang="en-US" sz="3600" dirty="0">
              <a:solidFill>
                <a:prstClr val="black"/>
              </a:solidFill>
              <a:cs typeface="Arial" charset="0"/>
            </a:endParaRPr>
          </a:p>
          <a:p>
            <a:endParaRPr lang="en-GB" dirty="0"/>
          </a:p>
        </p:txBody>
      </p:sp>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5"/>
          <p:cNvSpPr>
            <a:spLocks noGrp="1" noChangeArrowheads="1"/>
          </p:cNvSpPr>
          <p:nvPr>
            <p:ph type="body" sz="half" idx="1"/>
          </p:nvPr>
        </p:nvSpPr>
        <p:spPr>
          <a:xfrm>
            <a:off x="685800" y="692150"/>
            <a:ext cx="3814763" cy="5403850"/>
          </a:xfrm>
        </p:spPr>
        <p:txBody>
          <a:bodyPr/>
          <a:lstStyle/>
          <a:p>
            <a:pPr>
              <a:lnSpc>
                <a:spcPct val="90000"/>
              </a:lnSpc>
              <a:spcBef>
                <a:spcPct val="0"/>
              </a:spcBef>
              <a:buFontTx/>
              <a:buNone/>
            </a:pPr>
            <a:r>
              <a:rPr lang="en-GB" altLang="en-US" sz="2600" b="1" dirty="0" smtClean="0">
                <a:latin typeface="Arial" panose="020B0604020202020204" pitchFamily="34" charset="0"/>
                <a:cs typeface="Arial" panose="020B0604020202020204" pitchFamily="34" charset="0"/>
              </a:rPr>
              <a:t>Nod</a:t>
            </a:r>
          </a:p>
          <a:p>
            <a:pPr>
              <a:lnSpc>
                <a:spcPct val="90000"/>
              </a:lnSpc>
              <a:spcBef>
                <a:spcPct val="0"/>
              </a:spcBef>
            </a:pPr>
            <a:r>
              <a:rPr lang="en-GB" altLang="en-US" sz="2600" dirty="0" err="1" smtClean="0">
                <a:latin typeface="Arial" panose="020B0604020202020204" pitchFamily="34" charset="0"/>
                <a:cs typeface="Arial" panose="020B0604020202020204" pitchFamily="34" charset="0"/>
              </a:rPr>
              <a:t>Cyflwyniad</a:t>
            </a:r>
            <a:r>
              <a:rPr lang="en-GB" altLang="en-US" sz="2600" dirty="0" smtClean="0">
                <a:latin typeface="Arial" panose="020B0604020202020204" pitchFamily="34" charset="0"/>
                <a:cs typeface="Arial" panose="020B0604020202020204" pitchFamily="34" charset="0"/>
              </a:rPr>
              <a:t> </a:t>
            </a:r>
            <a:r>
              <a:rPr lang="en-GB" altLang="en-US" sz="2600" dirty="0" err="1" smtClean="0">
                <a:latin typeface="Arial" panose="020B0604020202020204" pitchFamily="34" charset="0"/>
                <a:cs typeface="Arial" panose="020B0604020202020204" pitchFamily="34" charset="0"/>
              </a:rPr>
              <a:t>i</a:t>
            </a:r>
            <a:r>
              <a:rPr lang="en-GB" altLang="en-US" sz="2600" dirty="0" smtClean="0">
                <a:latin typeface="Arial" panose="020B0604020202020204" pitchFamily="34" charset="0"/>
                <a:cs typeface="Arial" panose="020B0604020202020204" pitchFamily="34" charset="0"/>
              </a:rPr>
              <a:t> </a:t>
            </a:r>
            <a:r>
              <a:rPr lang="en-GB" altLang="en-US" sz="2600" dirty="0" err="1" smtClean="0">
                <a:latin typeface="Arial" panose="020B0604020202020204" pitchFamily="34" charset="0"/>
                <a:cs typeface="Arial" panose="020B0604020202020204" pitchFamily="34" charset="0"/>
              </a:rPr>
              <a:t>waith</a:t>
            </a:r>
            <a:r>
              <a:rPr lang="en-GB" altLang="en-US" sz="2600" dirty="0" smtClean="0">
                <a:latin typeface="Arial" panose="020B0604020202020204" pitchFamily="34" charset="0"/>
                <a:cs typeface="Arial" panose="020B0604020202020204" pitchFamily="34" charset="0"/>
              </a:rPr>
              <a:t> gr</a:t>
            </a:r>
            <a:r>
              <a:rPr lang="en-US" altLang="en-US" sz="2600" dirty="0" err="1" smtClean="0">
                <a:latin typeface="Arial" panose="020B0604020202020204" pitchFamily="34" charset="0"/>
                <a:cs typeface="Arial" panose="020B0604020202020204" pitchFamily="34" charset="0"/>
              </a:rPr>
              <a:t>ŵp</a:t>
            </a:r>
            <a:r>
              <a:rPr lang="en-US" altLang="en-US" sz="2600" dirty="0" smtClean="0">
                <a:latin typeface="Arial" panose="020B0604020202020204" pitchFamily="34" charset="0"/>
                <a:cs typeface="Arial" panose="020B0604020202020204" pitchFamily="34" charset="0"/>
              </a:rPr>
              <a:t> a </a:t>
            </a:r>
            <a:r>
              <a:rPr lang="en-US" altLang="en-US" sz="2600" dirty="0" err="1" smtClean="0">
                <a:latin typeface="Arial" panose="020B0604020202020204" pitchFamily="34" charset="0"/>
                <a:cs typeface="Arial" panose="020B0604020202020204" pitchFamily="34" charset="0"/>
              </a:rPr>
              <a:t>thîm</a:t>
            </a:r>
            <a:endParaRPr lang="en-US" altLang="en-US" sz="2600" dirty="0" smtClean="0">
              <a:latin typeface="Arial" panose="020B0604020202020204" pitchFamily="34" charset="0"/>
              <a:cs typeface="Arial" panose="020B0604020202020204" pitchFamily="34" charset="0"/>
            </a:endParaRPr>
          </a:p>
          <a:p>
            <a:pPr>
              <a:lnSpc>
                <a:spcPct val="90000"/>
              </a:lnSpc>
              <a:spcBef>
                <a:spcPct val="0"/>
              </a:spcBef>
              <a:buFontTx/>
              <a:buNone/>
            </a:pPr>
            <a:r>
              <a:rPr lang="en-GB" altLang="en-US" sz="2600" b="1" dirty="0" err="1" smtClean="0">
                <a:latin typeface="Arial" panose="020B0604020202020204" pitchFamily="34" charset="0"/>
                <a:cs typeface="Arial" panose="020B0604020202020204" pitchFamily="34" charset="0"/>
              </a:rPr>
              <a:t>Amcanion</a:t>
            </a:r>
            <a:r>
              <a:rPr lang="en-GB" altLang="en-US" sz="2600" dirty="0" smtClean="0">
                <a:latin typeface="Arial" panose="020B0604020202020204" pitchFamily="34" charset="0"/>
                <a:cs typeface="Arial" panose="020B0604020202020204" pitchFamily="34" charset="0"/>
              </a:rPr>
              <a:t>:</a:t>
            </a:r>
          </a:p>
          <a:p>
            <a:pPr>
              <a:lnSpc>
                <a:spcPct val="90000"/>
              </a:lnSpc>
              <a:spcBef>
                <a:spcPct val="0"/>
              </a:spcBef>
            </a:pPr>
            <a:r>
              <a:rPr lang="cy-GB" altLang="en-US" sz="2600" dirty="0" smtClean="0">
                <a:latin typeface="Arial" panose="020B0604020202020204" pitchFamily="34" charset="0"/>
                <a:cs typeface="Arial" panose="020B0604020202020204" pitchFamily="34" charset="0"/>
              </a:rPr>
              <a:t>Cymharu gwahanol ddamcaniaethu a’u perthnasu i’r gweithle</a:t>
            </a:r>
          </a:p>
          <a:p>
            <a:pPr>
              <a:lnSpc>
                <a:spcPct val="90000"/>
              </a:lnSpc>
              <a:spcBef>
                <a:spcPct val="0"/>
              </a:spcBef>
            </a:pPr>
            <a:r>
              <a:rPr lang="cy-GB" altLang="en-US" sz="2600" dirty="0" smtClean="0">
                <a:latin typeface="Arial" panose="020B0604020202020204" pitchFamily="34" charset="0"/>
                <a:cs typeface="Arial" panose="020B0604020202020204" pitchFamily="34" charset="0"/>
              </a:rPr>
              <a:t>Cynnwys cyfeiriad </a:t>
            </a:r>
            <a:r>
              <a:rPr lang="cy-GB" altLang="en-US" sz="2600" dirty="0" smtClean="0">
                <a:latin typeface="Arial" panose="020B0604020202020204" pitchFamily="34" charset="0"/>
                <a:cs typeface="Arial" panose="020B0604020202020204" pitchFamily="34" charset="0"/>
              </a:rPr>
              <a:t>at y gwahanol </a:t>
            </a:r>
            <a:r>
              <a:rPr lang="cy-GB" altLang="en-US" sz="2600" dirty="0" smtClean="0">
                <a:latin typeface="Arial" panose="020B0604020202020204" pitchFamily="34" charset="0"/>
                <a:cs typeface="Arial" panose="020B0604020202020204" pitchFamily="34" charset="0"/>
              </a:rPr>
              <a:t>ddamcaniaethau yn yr adfyfyrio beirniadol ar ddysgu</a:t>
            </a:r>
          </a:p>
          <a:p>
            <a:pPr>
              <a:lnSpc>
                <a:spcPct val="90000"/>
              </a:lnSpc>
              <a:buFontTx/>
              <a:buNone/>
            </a:pPr>
            <a:endParaRPr lang="en-GB" altLang="en-US" sz="2600" dirty="0" smtClean="0"/>
          </a:p>
        </p:txBody>
      </p:sp>
      <p:sp>
        <p:nvSpPr>
          <p:cNvPr id="3075" name="Rectangle 6"/>
          <p:cNvSpPr>
            <a:spLocks noGrp="1" noChangeArrowheads="1"/>
          </p:cNvSpPr>
          <p:nvPr>
            <p:ph type="body" sz="half" idx="2"/>
          </p:nvPr>
        </p:nvSpPr>
        <p:spPr>
          <a:xfrm>
            <a:off x="4648200" y="692150"/>
            <a:ext cx="3884613" cy="5403850"/>
          </a:xfrm>
        </p:spPr>
        <p:txBody>
          <a:bodyPr/>
          <a:lstStyle/>
          <a:p>
            <a:pPr>
              <a:spcBef>
                <a:spcPct val="0"/>
              </a:spcBef>
              <a:buFontTx/>
              <a:buNone/>
            </a:pPr>
            <a:r>
              <a:rPr lang="en-GB" altLang="en-US" sz="2600" b="1" i="1" dirty="0" smtClean="0">
                <a:latin typeface="Arial" panose="020B0604020202020204" pitchFamily="34" charset="0"/>
                <a:cs typeface="Arial" panose="020B0604020202020204" pitchFamily="34" charset="0"/>
              </a:rPr>
              <a:t>Aim</a:t>
            </a:r>
          </a:p>
          <a:p>
            <a:pPr>
              <a:spcBef>
                <a:spcPct val="0"/>
              </a:spcBef>
            </a:pPr>
            <a:r>
              <a:rPr lang="en-GB" altLang="en-US" sz="2600" i="1" dirty="0" smtClean="0">
                <a:latin typeface="Arial" panose="020B0604020202020204" pitchFamily="34" charset="0"/>
                <a:cs typeface="Arial" panose="020B0604020202020204" pitchFamily="34" charset="0"/>
              </a:rPr>
              <a:t>Introduction to group and team work</a:t>
            </a:r>
          </a:p>
          <a:p>
            <a:pPr>
              <a:spcBef>
                <a:spcPct val="0"/>
              </a:spcBef>
              <a:buFontTx/>
              <a:buNone/>
            </a:pPr>
            <a:r>
              <a:rPr lang="en-GB" altLang="en-US" sz="2600" b="1" i="1" dirty="0" smtClean="0">
                <a:latin typeface="Arial" panose="020B0604020202020204" pitchFamily="34" charset="0"/>
                <a:cs typeface="Arial" panose="020B0604020202020204" pitchFamily="34" charset="0"/>
              </a:rPr>
              <a:t>Objectives</a:t>
            </a:r>
          </a:p>
          <a:p>
            <a:pPr>
              <a:spcBef>
                <a:spcPct val="0"/>
              </a:spcBef>
            </a:pPr>
            <a:r>
              <a:rPr lang="en-GB" altLang="en-US" sz="2600" i="1" dirty="0" smtClean="0">
                <a:latin typeface="Arial" panose="020B0604020202020204" pitchFamily="34" charset="0"/>
                <a:cs typeface="Arial" panose="020B0604020202020204" pitchFamily="34" charset="0"/>
              </a:rPr>
              <a:t>Compare the different theories and relate to the workplace</a:t>
            </a:r>
          </a:p>
          <a:p>
            <a:pPr>
              <a:spcBef>
                <a:spcPct val="0"/>
              </a:spcBef>
            </a:pPr>
            <a:r>
              <a:rPr lang="en-GB" altLang="en-US" sz="2600" i="1" dirty="0" smtClean="0">
                <a:latin typeface="Arial" panose="020B0604020202020204" pitchFamily="34" charset="0"/>
                <a:cs typeface="Arial" panose="020B0604020202020204" pitchFamily="34" charset="0"/>
              </a:rPr>
              <a:t>Include reference to the different theories in the critical reflection on learning</a:t>
            </a:r>
          </a:p>
        </p:txBody>
      </p:sp>
    </p:spTree>
    <p:extLst>
      <p:ext uri="{BB962C8B-B14F-4D97-AF65-F5344CB8AC3E}">
        <p14:creationId xmlns:p14="http://schemas.microsoft.com/office/powerpoint/2010/main" val="2806040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323850" y="549275"/>
            <a:ext cx="8280400"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800" b="1" dirty="0"/>
              <a:t>TEAMS AND GROUPS</a:t>
            </a:r>
          </a:p>
          <a:p>
            <a:pPr eaLnBrk="1" hangingPunct="1">
              <a:spcBef>
                <a:spcPct val="0"/>
              </a:spcBef>
              <a:buFontTx/>
              <a:buNone/>
            </a:pPr>
            <a:endParaRPr lang="en-GB" altLang="en-US" sz="2800" dirty="0"/>
          </a:p>
          <a:p>
            <a:pPr eaLnBrk="1" hangingPunct="1">
              <a:spcBef>
                <a:spcPct val="0"/>
              </a:spcBef>
              <a:buFontTx/>
              <a:buNone/>
            </a:pPr>
            <a:r>
              <a:rPr lang="en-GB" altLang="en-US" sz="2600" dirty="0"/>
              <a:t>Questions:</a:t>
            </a:r>
          </a:p>
          <a:p>
            <a:pPr marL="457200" indent="-457200">
              <a:spcBef>
                <a:spcPct val="0"/>
              </a:spcBef>
            </a:pPr>
            <a:r>
              <a:rPr lang="en-GB" altLang="en-US" sz="2600" dirty="0"/>
              <a:t>what is the significance of shared values in team-working?</a:t>
            </a:r>
          </a:p>
          <a:p>
            <a:pPr marL="457200" indent="-457200">
              <a:spcBef>
                <a:spcPct val="0"/>
              </a:spcBef>
            </a:pPr>
            <a:r>
              <a:rPr lang="en-GB" altLang="en-US" sz="2600" dirty="0"/>
              <a:t>what really motivates them about how they work?</a:t>
            </a:r>
          </a:p>
          <a:p>
            <a:pPr marL="457200" indent="-457200">
              <a:spcBef>
                <a:spcPct val="0"/>
              </a:spcBef>
            </a:pPr>
            <a:r>
              <a:rPr lang="en-GB" altLang="en-US" sz="2600" dirty="0"/>
              <a:t>how to appreciate and accommodate other people's views?</a:t>
            </a:r>
          </a:p>
          <a:p>
            <a:pPr marL="457200" indent="-457200">
              <a:spcBef>
                <a:spcPct val="0"/>
              </a:spcBef>
            </a:pPr>
            <a:r>
              <a:rPr lang="en-GB" altLang="en-US" sz="2600" dirty="0"/>
              <a:t>what are the core values that drive their behaviour?</a:t>
            </a:r>
          </a:p>
          <a:p>
            <a:pPr marL="457200" indent="-457200">
              <a:spcBef>
                <a:spcPct val="0"/>
              </a:spcBef>
            </a:pPr>
            <a:r>
              <a:rPr lang="en-GB" altLang="en-US" sz="2600" dirty="0"/>
              <a:t>how to apply values to real work issues?</a:t>
            </a:r>
          </a:p>
          <a:p>
            <a:pPr marL="457200" indent="-457200">
              <a:spcBef>
                <a:spcPct val="0"/>
              </a:spcBef>
            </a:pPr>
            <a:r>
              <a:rPr lang="en-GB" altLang="en-US" sz="2600" dirty="0"/>
              <a:t>what is the organisational culture that fits their values?</a:t>
            </a:r>
          </a:p>
          <a:p>
            <a:pPr marL="342900" indent="-342900">
              <a:spcBef>
                <a:spcPct val="50000"/>
              </a:spcBef>
            </a:pPr>
            <a:endParaRPr lang="en-GB" altLang="en-US" sz="2400" dirty="0"/>
          </a:p>
        </p:txBody>
      </p:sp>
    </p:spTree>
    <p:extLst>
      <p:ext uri="{BB962C8B-B14F-4D97-AF65-F5344CB8AC3E}">
        <p14:creationId xmlns:p14="http://schemas.microsoft.com/office/powerpoint/2010/main" val="2356376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539750" y="549275"/>
            <a:ext cx="8424863"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400" b="1"/>
              <a:t>Individualism - </a:t>
            </a:r>
            <a:r>
              <a:rPr lang="en-GB" altLang="en-US" sz="2400"/>
              <a:t>focusing on personal drivers </a:t>
            </a:r>
          </a:p>
          <a:p>
            <a:pPr eaLnBrk="1" hangingPunct="1">
              <a:spcBef>
                <a:spcPct val="0"/>
              </a:spcBef>
              <a:buFontTx/>
              <a:buNone/>
            </a:pPr>
            <a:r>
              <a:rPr lang="en-GB" altLang="en-US" sz="2400" b="1"/>
              <a:t>Collectivism - </a:t>
            </a:r>
            <a:r>
              <a:rPr lang="en-GB" altLang="en-US" sz="2400"/>
              <a:t>focusing on the group rather than the individual </a:t>
            </a:r>
          </a:p>
          <a:p>
            <a:pPr eaLnBrk="1" hangingPunct="1">
              <a:spcBef>
                <a:spcPct val="0"/>
              </a:spcBef>
              <a:buFontTx/>
              <a:buNone/>
            </a:pPr>
            <a:r>
              <a:rPr lang="en-GB" altLang="en-US" sz="2400" b="1"/>
              <a:t>Compliance - </a:t>
            </a:r>
            <a:r>
              <a:rPr lang="en-GB" altLang="en-US" sz="2400"/>
              <a:t>seeing the importance of agreed ways of doing things </a:t>
            </a:r>
          </a:p>
          <a:p>
            <a:pPr eaLnBrk="1" hangingPunct="1">
              <a:spcBef>
                <a:spcPct val="0"/>
              </a:spcBef>
              <a:buFontTx/>
              <a:buNone/>
            </a:pPr>
            <a:r>
              <a:rPr lang="en-GB" altLang="en-US" sz="2400" b="1"/>
              <a:t>Empowerment - </a:t>
            </a:r>
            <a:r>
              <a:rPr lang="en-GB" altLang="en-US" sz="2400"/>
              <a:t>requiring an environment that allows autonomy </a:t>
            </a:r>
          </a:p>
          <a:p>
            <a:pPr eaLnBrk="1" hangingPunct="1">
              <a:spcBef>
                <a:spcPct val="0"/>
              </a:spcBef>
              <a:buFontTx/>
              <a:buNone/>
            </a:pPr>
            <a:r>
              <a:rPr lang="en-GB" altLang="en-US" sz="2400" b="1"/>
              <a:t>Authority - </a:t>
            </a:r>
            <a:r>
              <a:rPr lang="en-GB" altLang="en-US" sz="2400"/>
              <a:t>wishing to give direction through clear systems and procedures</a:t>
            </a:r>
          </a:p>
          <a:p>
            <a:pPr eaLnBrk="1" hangingPunct="1">
              <a:spcBef>
                <a:spcPct val="0"/>
              </a:spcBef>
              <a:buFontTx/>
              <a:buNone/>
            </a:pPr>
            <a:r>
              <a:rPr lang="en-GB" altLang="en-US" sz="2400" b="1"/>
              <a:t>Independence - </a:t>
            </a:r>
            <a:r>
              <a:rPr lang="en-GB" altLang="en-US" sz="2400"/>
              <a:t>valuing personal creativity and self-direction</a:t>
            </a:r>
          </a:p>
          <a:p>
            <a:pPr eaLnBrk="1" hangingPunct="1">
              <a:spcBef>
                <a:spcPct val="0"/>
              </a:spcBef>
              <a:buFontTx/>
              <a:buNone/>
            </a:pPr>
            <a:r>
              <a:rPr lang="en-GB" altLang="en-US" sz="2400" b="1"/>
              <a:t>Conformity - </a:t>
            </a:r>
            <a:r>
              <a:rPr lang="en-GB" altLang="en-US" sz="2400"/>
              <a:t>avoiding extremes of action and meeting expectations </a:t>
            </a:r>
          </a:p>
          <a:p>
            <a:pPr eaLnBrk="1" hangingPunct="1">
              <a:spcBef>
                <a:spcPct val="0"/>
              </a:spcBef>
              <a:buFontTx/>
              <a:buNone/>
            </a:pPr>
            <a:r>
              <a:rPr lang="en-GB" altLang="en-US" sz="2400" b="1"/>
              <a:t>Equality - </a:t>
            </a:r>
            <a:r>
              <a:rPr lang="en-GB" altLang="en-US" sz="2400"/>
              <a:t>a group focus within a free environment </a:t>
            </a:r>
            <a:endParaRPr lang="en-GB" altLang="en-US" sz="2800"/>
          </a:p>
        </p:txBody>
      </p:sp>
    </p:spTree>
    <p:extLst>
      <p:ext uri="{BB962C8B-B14F-4D97-AF65-F5344CB8AC3E}">
        <p14:creationId xmlns:p14="http://schemas.microsoft.com/office/powerpoint/2010/main" val="1521943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395288" y="549275"/>
            <a:ext cx="7993062" cy="5447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600" b="1" dirty="0"/>
              <a:t>Applications</a:t>
            </a:r>
            <a:r>
              <a:rPr lang="en-GB" altLang="en-US" sz="2400" b="1" dirty="0"/>
              <a:t>:</a:t>
            </a:r>
            <a:r>
              <a:rPr lang="en-GB" altLang="en-US" sz="2400" dirty="0"/>
              <a:t> </a:t>
            </a:r>
            <a:endParaRPr lang="en-GB" altLang="en-US" sz="2400" dirty="0" smtClean="0"/>
          </a:p>
          <a:p>
            <a:pPr marL="457200" indent="-457200">
              <a:spcBef>
                <a:spcPct val="0"/>
              </a:spcBef>
            </a:pPr>
            <a:r>
              <a:rPr lang="en-GB" altLang="en-US" sz="2600" dirty="0" smtClean="0"/>
              <a:t>helping </a:t>
            </a:r>
            <a:r>
              <a:rPr lang="en-GB" altLang="en-US" sz="2600" dirty="0"/>
              <a:t>groups of people to be effective together </a:t>
            </a:r>
          </a:p>
          <a:p>
            <a:pPr marL="457200" indent="-457200">
              <a:spcBef>
                <a:spcPct val="0"/>
              </a:spcBef>
            </a:pPr>
            <a:r>
              <a:rPr lang="en-GB" altLang="en-US" sz="2600" dirty="0"/>
              <a:t>understanding and appreciating diversity </a:t>
            </a:r>
          </a:p>
          <a:p>
            <a:pPr marL="457200" indent="-457200">
              <a:spcBef>
                <a:spcPct val="0"/>
              </a:spcBef>
            </a:pPr>
            <a:r>
              <a:rPr lang="en-GB" altLang="en-US" sz="2600" dirty="0"/>
              <a:t>culture change programme </a:t>
            </a:r>
          </a:p>
          <a:p>
            <a:pPr marL="457200" indent="-457200">
              <a:spcBef>
                <a:spcPct val="0"/>
              </a:spcBef>
            </a:pPr>
            <a:r>
              <a:rPr lang="en-GB" altLang="en-US" sz="2600" dirty="0"/>
              <a:t>merged and newly formed teams </a:t>
            </a:r>
          </a:p>
          <a:p>
            <a:pPr marL="457200" indent="-457200">
              <a:spcBef>
                <a:spcPct val="0"/>
              </a:spcBef>
            </a:pPr>
            <a:r>
              <a:rPr lang="en-GB" altLang="en-US" sz="2600" dirty="0"/>
              <a:t>exploring organisational values </a:t>
            </a:r>
          </a:p>
          <a:p>
            <a:pPr marL="457200" indent="-457200">
              <a:spcBef>
                <a:spcPct val="0"/>
              </a:spcBef>
            </a:pPr>
            <a:r>
              <a:rPr lang="en-GB" altLang="en-US" sz="2600" dirty="0"/>
              <a:t>personal coaching and development </a:t>
            </a:r>
          </a:p>
          <a:p>
            <a:pPr marL="457200" indent="-457200">
              <a:spcBef>
                <a:spcPct val="0"/>
              </a:spcBef>
            </a:pPr>
            <a:r>
              <a:rPr lang="en-GB" altLang="en-US" sz="2600" dirty="0"/>
              <a:t>creating a team charter </a:t>
            </a:r>
          </a:p>
          <a:p>
            <a:pPr marL="457200" indent="-457200">
              <a:spcBef>
                <a:spcPct val="0"/>
              </a:spcBef>
            </a:pPr>
            <a:r>
              <a:rPr lang="en-GB" altLang="en-US" sz="2600" dirty="0"/>
              <a:t>action planning </a:t>
            </a:r>
          </a:p>
          <a:p>
            <a:pPr marL="457200" indent="-457200">
              <a:spcBef>
                <a:spcPct val="0"/>
              </a:spcBef>
            </a:pPr>
            <a:r>
              <a:rPr lang="en-GB" altLang="en-US" sz="2600" dirty="0"/>
              <a:t>teambuilding </a:t>
            </a:r>
          </a:p>
          <a:p>
            <a:pPr marL="457200" indent="-457200">
              <a:spcBef>
                <a:spcPct val="0"/>
              </a:spcBef>
            </a:pPr>
            <a:r>
              <a:rPr lang="en-GB" altLang="en-US" sz="2600" dirty="0"/>
              <a:t>creating a group identity </a:t>
            </a:r>
          </a:p>
          <a:p>
            <a:pPr marL="457200" indent="-457200">
              <a:spcBef>
                <a:spcPct val="0"/>
              </a:spcBef>
            </a:pPr>
            <a:r>
              <a:rPr lang="en-GB" altLang="en-US" sz="2600" dirty="0"/>
              <a:t>uncovering and resolving difficult issues </a:t>
            </a:r>
          </a:p>
          <a:p>
            <a:pPr eaLnBrk="1" hangingPunct="1">
              <a:spcBef>
                <a:spcPct val="50000"/>
              </a:spcBef>
            </a:pPr>
            <a:endParaRPr lang="en-GB" altLang="en-US" sz="2400" dirty="0"/>
          </a:p>
        </p:txBody>
      </p:sp>
    </p:spTree>
    <p:extLst>
      <p:ext uri="{BB962C8B-B14F-4D97-AF65-F5344CB8AC3E}">
        <p14:creationId xmlns:p14="http://schemas.microsoft.com/office/powerpoint/2010/main" val="4089714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468313" y="620713"/>
            <a:ext cx="8351837"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400" b="1"/>
              <a:t>What is a team role? </a:t>
            </a:r>
          </a:p>
          <a:p>
            <a:pPr eaLnBrk="1" hangingPunct="1">
              <a:spcBef>
                <a:spcPct val="0"/>
              </a:spcBef>
              <a:buFontTx/>
              <a:buNone/>
            </a:pPr>
            <a:endParaRPr lang="en-GB" altLang="en-US" sz="2400" b="1"/>
          </a:p>
          <a:p>
            <a:pPr eaLnBrk="1" hangingPunct="1">
              <a:spcBef>
                <a:spcPct val="0"/>
              </a:spcBef>
              <a:buFontTx/>
              <a:buNone/>
            </a:pPr>
            <a:r>
              <a:rPr lang="en-GB" altLang="en-US" sz="2400"/>
              <a:t>A team role as defined by Belbin is "A tendency to behave, contribute and interrelate with others in a particular way.“</a:t>
            </a:r>
          </a:p>
          <a:p>
            <a:pPr eaLnBrk="1" hangingPunct="1">
              <a:spcBef>
                <a:spcPct val="0"/>
              </a:spcBef>
              <a:buFontTx/>
              <a:buNone/>
            </a:pPr>
            <a:endParaRPr lang="en-GB" altLang="en-US" sz="2400"/>
          </a:p>
          <a:p>
            <a:pPr eaLnBrk="1" hangingPunct="1">
              <a:spcBef>
                <a:spcPct val="0"/>
              </a:spcBef>
              <a:buFontTx/>
              <a:buNone/>
            </a:pPr>
            <a:r>
              <a:rPr lang="en-GB" altLang="en-US" sz="2400"/>
              <a:t>Belbin team roles describe a pattern of behaviour that characterises one person’s behaviour in relationship to another in facilitating the progress of a team.</a:t>
            </a:r>
          </a:p>
          <a:p>
            <a:pPr eaLnBrk="1" hangingPunct="1">
              <a:spcBef>
                <a:spcPct val="0"/>
              </a:spcBef>
              <a:buFontTx/>
              <a:buNone/>
            </a:pPr>
            <a:r>
              <a:rPr lang="en-GB" altLang="en-US" sz="2400"/>
              <a:t>The value of Belbin’s team-role theory lies in enabling an individual or team to benefit from self-knowledge and adjust according to the demands being made by the external situation.</a:t>
            </a:r>
          </a:p>
        </p:txBody>
      </p:sp>
    </p:spTree>
    <p:extLst>
      <p:ext uri="{BB962C8B-B14F-4D97-AF65-F5344CB8AC3E}">
        <p14:creationId xmlns:p14="http://schemas.microsoft.com/office/powerpoint/2010/main" val="322939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323850" y="333375"/>
            <a:ext cx="8280400" cy="5293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600" b="1" dirty="0"/>
              <a:t>How did the concept originate?</a:t>
            </a:r>
            <a:endParaRPr lang="en-GB" altLang="en-US" sz="2600" dirty="0"/>
          </a:p>
          <a:p>
            <a:pPr eaLnBrk="1" hangingPunct="1">
              <a:spcBef>
                <a:spcPct val="0"/>
              </a:spcBef>
              <a:buFontTx/>
              <a:buNone/>
            </a:pPr>
            <a:r>
              <a:rPr lang="en-GB" altLang="en-US" sz="2600" dirty="0"/>
              <a:t>During a period of over nine years, Meredith Belbin and his team of researchers based at Henley Management College, studied the behaviour of managers from all over the world. </a:t>
            </a:r>
          </a:p>
          <a:p>
            <a:pPr eaLnBrk="1" hangingPunct="1">
              <a:spcBef>
                <a:spcPct val="0"/>
              </a:spcBef>
              <a:buFontTx/>
              <a:buNone/>
            </a:pPr>
            <a:endParaRPr lang="en-GB" altLang="en-US" sz="2600" dirty="0"/>
          </a:p>
          <a:p>
            <a:pPr marL="457200" indent="-457200">
              <a:spcBef>
                <a:spcPct val="0"/>
              </a:spcBef>
            </a:pPr>
            <a:r>
              <a:rPr lang="en-GB" altLang="en-US" sz="2600" dirty="0"/>
              <a:t>Their different core personality traits, intellectual styles and behaviours were assessed during exercises. </a:t>
            </a:r>
          </a:p>
          <a:p>
            <a:pPr marL="457200" indent="-457200">
              <a:spcBef>
                <a:spcPct val="0"/>
              </a:spcBef>
            </a:pPr>
            <a:r>
              <a:rPr lang="en-GB" altLang="en-US" sz="2600" dirty="0"/>
              <a:t>Different clusters of behaviour were identified as underlying the success of the teams. </a:t>
            </a:r>
          </a:p>
          <a:p>
            <a:pPr marL="457200" indent="-457200">
              <a:spcBef>
                <a:spcPct val="0"/>
              </a:spcBef>
            </a:pPr>
            <a:r>
              <a:rPr lang="en-GB" altLang="en-US" sz="2600" dirty="0" smtClean="0"/>
              <a:t>These </a:t>
            </a:r>
            <a:r>
              <a:rPr lang="en-GB" altLang="en-US" sz="2600" dirty="0"/>
              <a:t>were then given names. </a:t>
            </a:r>
          </a:p>
          <a:p>
            <a:pPr marL="457200" indent="-457200">
              <a:spcBef>
                <a:spcPct val="0"/>
              </a:spcBef>
            </a:pPr>
            <a:r>
              <a:rPr lang="en-GB" altLang="en-US" sz="2600" dirty="0" smtClean="0"/>
              <a:t>Hence </a:t>
            </a:r>
            <a:r>
              <a:rPr lang="en-GB" altLang="en-US" sz="2600" dirty="0"/>
              <a:t>the emergence of nine team roles.</a:t>
            </a:r>
          </a:p>
        </p:txBody>
      </p:sp>
    </p:spTree>
    <p:extLst>
      <p:ext uri="{BB962C8B-B14F-4D97-AF65-F5344CB8AC3E}">
        <p14:creationId xmlns:p14="http://schemas.microsoft.com/office/powerpoint/2010/main" val="12337482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395288" y="692150"/>
            <a:ext cx="80645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800"/>
              <a:t>These are: </a:t>
            </a:r>
          </a:p>
          <a:p>
            <a:pPr eaLnBrk="1" hangingPunct="1">
              <a:spcBef>
                <a:spcPct val="0"/>
              </a:spcBef>
              <a:buFontTx/>
              <a:buNone/>
            </a:pPr>
            <a:endParaRPr lang="en-GB" altLang="en-US" sz="2800" b="1"/>
          </a:p>
          <a:p>
            <a:pPr eaLnBrk="1" hangingPunct="1">
              <a:spcBef>
                <a:spcPct val="0"/>
              </a:spcBef>
              <a:buClr>
                <a:schemeClr val="tx2"/>
              </a:buClr>
            </a:pPr>
            <a:r>
              <a:rPr lang="en-GB" altLang="en-US" sz="2800">
                <a:solidFill>
                  <a:schemeClr val="tx2"/>
                </a:solidFill>
              </a:rPr>
              <a:t>Action-oriented roles - Shaper, Implementer, and Completer Finisher</a:t>
            </a:r>
          </a:p>
          <a:p>
            <a:pPr eaLnBrk="1" hangingPunct="1">
              <a:spcBef>
                <a:spcPct val="0"/>
              </a:spcBef>
              <a:buClr>
                <a:schemeClr val="tx2"/>
              </a:buClr>
            </a:pPr>
            <a:endParaRPr lang="en-GB" altLang="en-US" sz="2800">
              <a:solidFill>
                <a:schemeClr val="tx2"/>
              </a:solidFill>
            </a:endParaRPr>
          </a:p>
          <a:p>
            <a:pPr eaLnBrk="1" hangingPunct="1">
              <a:spcBef>
                <a:spcPct val="0"/>
              </a:spcBef>
              <a:buClr>
                <a:schemeClr val="tx2"/>
              </a:buClr>
            </a:pPr>
            <a:r>
              <a:rPr lang="en-GB" altLang="en-US" sz="2800">
                <a:solidFill>
                  <a:schemeClr val="tx2"/>
                </a:solidFill>
              </a:rPr>
              <a:t>People-oriented roles - Co-ordinator, Team-worker and Resource Investigator</a:t>
            </a:r>
          </a:p>
          <a:p>
            <a:pPr eaLnBrk="1" hangingPunct="1">
              <a:spcBef>
                <a:spcPct val="0"/>
              </a:spcBef>
              <a:buClr>
                <a:schemeClr val="tx2"/>
              </a:buClr>
            </a:pPr>
            <a:endParaRPr lang="en-GB" altLang="en-US" sz="2800">
              <a:solidFill>
                <a:schemeClr val="tx2"/>
              </a:solidFill>
            </a:endParaRPr>
          </a:p>
          <a:p>
            <a:pPr eaLnBrk="1" hangingPunct="1">
              <a:spcBef>
                <a:spcPct val="0"/>
              </a:spcBef>
              <a:buClr>
                <a:schemeClr val="tx2"/>
              </a:buClr>
            </a:pPr>
            <a:r>
              <a:rPr lang="en-GB" altLang="en-US" sz="2800">
                <a:solidFill>
                  <a:schemeClr val="tx2"/>
                </a:solidFill>
              </a:rPr>
              <a:t>Cerebral roles - Plant, Monitor Evaluator and Specialist</a:t>
            </a:r>
          </a:p>
        </p:txBody>
      </p:sp>
    </p:spTree>
    <p:extLst>
      <p:ext uri="{BB962C8B-B14F-4D97-AF65-F5344CB8AC3E}">
        <p14:creationId xmlns:p14="http://schemas.microsoft.com/office/powerpoint/2010/main" val="30893971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395288" y="549275"/>
            <a:ext cx="820896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400" b="1" dirty="0"/>
              <a:t>Designing a Team:</a:t>
            </a:r>
          </a:p>
          <a:p>
            <a:pPr eaLnBrk="1" hangingPunct="1">
              <a:spcBef>
                <a:spcPct val="0"/>
              </a:spcBef>
              <a:buFontTx/>
              <a:buNone/>
            </a:pPr>
            <a:r>
              <a:rPr lang="en-AU" altLang="en-US" sz="2400" dirty="0" smtClean="0"/>
              <a:t>Belbin</a:t>
            </a:r>
            <a:r>
              <a:rPr lang="en-AU" altLang="en-US" sz="2400" dirty="0"/>
              <a:t>, R.M. (1981).  </a:t>
            </a:r>
            <a:r>
              <a:rPr lang="en-AU" altLang="en-US" sz="2400" b="1" i="1" dirty="0"/>
              <a:t>Management teams: why they succeed or fail</a:t>
            </a:r>
          </a:p>
          <a:p>
            <a:pPr eaLnBrk="1" hangingPunct="1">
              <a:spcBef>
                <a:spcPct val="0"/>
              </a:spcBef>
              <a:buFontTx/>
              <a:buNone/>
            </a:pPr>
            <a:endParaRPr lang="en-GB" altLang="en-US" sz="2400" dirty="0"/>
          </a:p>
          <a:p>
            <a:pPr eaLnBrk="1" hangingPunct="1">
              <a:spcBef>
                <a:spcPct val="0"/>
              </a:spcBef>
              <a:buFontTx/>
              <a:buNone/>
            </a:pPr>
            <a:r>
              <a:rPr lang="en-GB" altLang="en-US" sz="2400" dirty="0"/>
              <a:t>Teams are usually made up of members holding particular appointments i.e. there is no overall design contributions to a team can be made in two ways: </a:t>
            </a:r>
          </a:p>
          <a:p>
            <a:pPr eaLnBrk="1" hangingPunct="1">
              <a:spcBef>
                <a:spcPct val="0"/>
              </a:spcBef>
              <a:buFontTx/>
              <a:buNone/>
            </a:pPr>
            <a:endParaRPr lang="en-GB" altLang="en-US" sz="2400" dirty="0"/>
          </a:p>
          <a:p>
            <a:pPr eaLnBrk="1" hangingPunct="1">
              <a:spcBef>
                <a:spcPct val="0"/>
              </a:spcBef>
              <a:buFontTx/>
              <a:buAutoNum type="arabicPeriod"/>
            </a:pPr>
            <a:r>
              <a:rPr lang="en-GB" altLang="en-US" sz="2400" dirty="0"/>
              <a:t>functional role, drawing on professional and technical knowledge</a:t>
            </a:r>
          </a:p>
          <a:p>
            <a:pPr eaLnBrk="1" hangingPunct="1">
              <a:spcBef>
                <a:spcPct val="0"/>
              </a:spcBef>
              <a:buFontTx/>
              <a:buAutoNum type="arabicPeriod"/>
            </a:pPr>
            <a:r>
              <a:rPr lang="en-GB" altLang="en-US" sz="2400" dirty="0"/>
              <a:t>team role, describing a behavioural way of interacting with others in the team to facilitate progress of the team</a:t>
            </a:r>
          </a:p>
        </p:txBody>
      </p:sp>
    </p:spTree>
    <p:extLst>
      <p:ext uri="{BB962C8B-B14F-4D97-AF65-F5344CB8AC3E}">
        <p14:creationId xmlns:p14="http://schemas.microsoft.com/office/powerpoint/2010/main" val="8450093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Text Box 4"/>
          <p:cNvSpPr txBox="1">
            <a:spLocks noChangeArrowheads="1"/>
          </p:cNvSpPr>
          <p:nvPr/>
        </p:nvSpPr>
        <p:spPr bwMode="auto">
          <a:xfrm>
            <a:off x="468313" y="836613"/>
            <a:ext cx="7920037" cy="4708981"/>
          </a:xfrm>
          <a:prstGeom prst="rect">
            <a:avLst/>
          </a:prstGeom>
          <a:noFill/>
          <a:ln w="9525">
            <a:noFill/>
            <a:miter lim="800000"/>
            <a:headEnd/>
            <a:tailEnd/>
          </a:ln>
        </p:spPr>
        <p:txBody>
          <a:bodyPr>
            <a:spAutoFit/>
          </a:bodyPr>
          <a:lstStyle/>
          <a:p>
            <a:pPr>
              <a:defRPr/>
            </a:pPr>
            <a:r>
              <a:rPr lang="en-GB" sz="2400" b="1" dirty="0">
                <a:latin typeface="Arial" panose="020B0604020202020204" pitchFamily="34" charset="0"/>
                <a:cs typeface="Arial" panose="020B0604020202020204" pitchFamily="34" charset="0"/>
              </a:rPr>
              <a:t>Designing a Team:</a:t>
            </a:r>
            <a:r>
              <a:rPr lang="en-GB" sz="2400" dirty="0">
                <a:latin typeface="Arial" panose="020B0604020202020204" pitchFamily="34" charset="0"/>
                <a:cs typeface="Arial" panose="020B0604020202020204" pitchFamily="34" charset="0"/>
              </a:rPr>
              <a:t> </a:t>
            </a:r>
          </a:p>
          <a:p>
            <a:pPr>
              <a:defRPr/>
            </a:pPr>
            <a:endParaRPr lang="en-GB" dirty="0">
              <a:latin typeface="+mj-lt"/>
            </a:endParaRPr>
          </a:p>
          <a:p>
            <a:pPr>
              <a:defRPr/>
            </a:pPr>
            <a:r>
              <a:rPr lang="en-GB" sz="2200" dirty="0">
                <a:latin typeface="Arial" panose="020B0604020202020204" pitchFamily="34" charset="0"/>
                <a:cs typeface="Arial" panose="020B0604020202020204" pitchFamily="34" charset="0"/>
              </a:rPr>
              <a:t>According to Belbin teams need a balance in the functional and team-roles.  What this balance is depends on the goals and tasks the team faces. </a:t>
            </a:r>
          </a:p>
          <a:p>
            <a:pPr>
              <a:defRPr/>
            </a:pPr>
            <a:endParaRPr lang="en-GB" sz="2200" dirty="0">
              <a:latin typeface="Arial" panose="020B0604020202020204" pitchFamily="34" charset="0"/>
              <a:cs typeface="Arial" panose="020B0604020202020204" pitchFamily="34" charset="0"/>
            </a:endParaRPr>
          </a:p>
          <a:p>
            <a:pPr>
              <a:defRPr/>
            </a:pPr>
            <a:r>
              <a:rPr lang="en-GB" sz="2200" dirty="0">
                <a:latin typeface="Arial" panose="020B0604020202020204" pitchFamily="34" charset="0"/>
                <a:cs typeface="Arial" panose="020B0604020202020204" pitchFamily="34" charset="0"/>
              </a:rPr>
              <a:t>However the balance is identified and made, the effectiveness of a team will be promoted by team members recognising and adjusting themselves to the relative strengths within the team both in expertise and ability to engage in specific team-roles. </a:t>
            </a:r>
          </a:p>
          <a:p>
            <a:pPr>
              <a:defRPr/>
            </a:pPr>
            <a:endParaRPr lang="en-GB" sz="2200" dirty="0">
              <a:latin typeface="Arial" panose="020B0604020202020204" pitchFamily="34" charset="0"/>
              <a:cs typeface="Arial" panose="020B0604020202020204" pitchFamily="34" charset="0"/>
            </a:endParaRPr>
          </a:p>
          <a:p>
            <a:pPr>
              <a:defRPr/>
            </a:pPr>
            <a:r>
              <a:rPr lang="en-AU" sz="2200" dirty="0" err="1">
                <a:latin typeface="Arial" panose="020B0604020202020204" pitchFamily="34" charset="0"/>
                <a:cs typeface="Arial" panose="020B0604020202020204" pitchFamily="34" charset="0"/>
              </a:rPr>
              <a:t>Belbin</a:t>
            </a:r>
            <a:r>
              <a:rPr lang="en-AU" sz="2200" dirty="0">
                <a:latin typeface="Arial" panose="020B0604020202020204" pitchFamily="34" charset="0"/>
                <a:cs typeface="Arial" panose="020B0604020202020204" pitchFamily="34" charset="0"/>
              </a:rPr>
              <a:t>, </a:t>
            </a:r>
            <a:r>
              <a:rPr lang="en-AU" sz="2200" dirty="0" err="1">
                <a:latin typeface="Arial" panose="020B0604020202020204" pitchFamily="34" charset="0"/>
                <a:cs typeface="Arial" panose="020B0604020202020204" pitchFamily="34" charset="0"/>
              </a:rPr>
              <a:t>R.M.</a:t>
            </a:r>
            <a:r>
              <a:rPr lang="en-AU" sz="2200" dirty="0">
                <a:latin typeface="Arial" panose="020B0604020202020204" pitchFamily="34" charset="0"/>
                <a:cs typeface="Arial" panose="020B0604020202020204" pitchFamily="34" charset="0"/>
              </a:rPr>
              <a:t> (1981).  </a:t>
            </a:r>
            <a:r>
              <a:rPr lang="en-AU" sz="2200" i="1" dirty="0">
                <a:latin typeface="Arial" panose="020B0604020202020204" pitchFamily="34" charset="0"/>
                <a:cs typeface="Arial" panose="020B0604020202020204" pitchFamily="34" charset="0"/>
              </a:rPr>
              <a:t>Management teams: why they succeed or fail</a:t>
            </a:r>
            <a:r>
              <a:rPr lang="en-GB" sz="2200" i="1" dirty="0">
                <a:latin typeface="Arial" panose="020B0604020202020204" pitchFamily="34" charset="0"/>
                <a:cs typeface="Arial" panose="020B0604020202020204" pitchFamily="34" charset="0"/>
              </a:rPr>
              <a:t> </a:t>
            </a:r>
            <a:endParaRPr lang="en-GB" sz="2200" dirty="0">
              <a:latin typeface="Arial" panose="020B0604020202020204" pitchFamily="34" charset="0"/>
              <a:cs typeface="Arial" panose="020B0604020202020204" pitchFamily="34" charset="0"/>
            </a:endParaRPr>
          </a:p>
          <a:p>
            <a:pPr>
              <a:defRPr/>
            </a:pPr>
            <a:endParaRPr lang="en-GB" sz="1600" dirty="0">
              <a:latin typeface="Arial" charset="0"/>
              <a:cs typeface="Times New Roman" pitchFamily="18" charset="0"/>
            </a:endParaRPr>
          </a:p>
        </p:txBody>
      </p:sp>
    </p:spTree>
    <p:extLst>
      <p:ext uri="{BB962C8B-B14F-4D97-AF65-F5344CB8AC3E}">
        <p14:creationId xmlns:p14="http://schemas.microsoft.com/office/powerpoint/2010/main" val="5478403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755650" y="765175"/>
            <a:ext cx="74168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r>
              <a:rPr lang="en-GB" altLang="en-US" sz="2400" dirty="0"/>
              <a:t>The original </a:t>
            </a:r>
            <a:r>
              <a:rPr lang="en-GB" altLang="en-US" sz="2400" dirty="0">
                <a:cs typeface="Times New Roman" pitchFamily="18" charset="0"/>
              </a:rPr>
              <a:t>8 “team” r</a:t>
            </a:r>
            <a:r>
              <a:rPr lang="en-GB" altLang="en-US" sz="2400" dirty="0"/>
              <a:t>oles </a:t>
            </a:r>
            <a:r>
              <a:rPr lang="en-GB" altLang="en-US" sz="2400" dirty="0">
                <a:cs typeface="Times New Roman" pitchFamily="18" charset="0"/>
              </a:rPr>
              <a:t>as identified by Belbin: </a:t>
            </a:r>
          </a:p>
          <a:p>
            <a:pPr>
              <a:spcBef>
                <a:spcPct val="0"/>
              </a:spcBef>
              <a:buFontTx/>
              <a:buNone/>
            </a:pPr>
            <a:endParaRPr lang="en-GB" altLang="en-US" sz="2400" dirty="0">
              <a:cs typeface="Times New Roman" pitchFamily="18" charset="0"/>
            </a:endParaRPr>
          </a:p>
          <a:p>
            <a:pPr marL="342900" indent="-342900">
              <a:spcBef>
                <a:spcPct val="0"/>
              </a:spcBef>
            </a:pPr>
            <a:r>
              <a:rPr lang="en-GB" altLang="en-US" sz="2400" dirty="0">
                <a:cs typeface="Times New Roman" pitchFamily="18" charset="0"/>
              </a:rPr>
              <a:t>PLANT </a:t>
            </a:r>
          </a:p>
          <a:p>
            <a:pPr marL="342900" indent="-342900">
              <a:spcBef>
                <a:spcPct val="0"/>
              </a:spcBef>
            </a:pPr>
            <a:r>
              <a:rPr lang="en-GB" altLang="en-US" sz="2400" dirty="0">
                <a:cs typeface="Times New Roman" pitchFamily="18" charset="0"/>
              </a:rPr>
              <a:t>RESOURCE INVESTIGATOR </a:t>
            </a:r>
          </a:p>
          <a:p>
            <a:pPr marL="342900" indent="-342900">
              <a:spcBef>
                <a:spcPct val="0"/>
              </a:spcBef>
            </a:pPr>
            <a:r>
              <a:rPr lang="en-GB" altLang="en-US" sz="2400" dirty="0">
                <a:cs typeface="Times New Roman" pitchFamily="18" charset="0"/>
              </a:rPr>
              <a:t>COORDINATOR </a:t>
            </a:r>
          </a:p>
          <a:p>
            <a:pPr marL="342900" indent="-342900">
              <a:spcBef>
                <a:spcPct val="0"/>
              </a:spcBef>
            </a:pPr>
            <a:r>
              <a:rPr lang="en-GB" altLang="en-US" sz="2400" dirty="0">
                <a:cs typeface="Times New Roman" pitchFamily="18" charset="0"/>
              </a:rPr>
              <a:t>SHAPER </a:t>
            </a:r>
          </a:p>
          <a:p>
            <a:pPr marL="342900" indent="-342900">
              <a:spcBef>
                <a:spcPct val="0"/>
              </a:spcBef>
            </a:pPr>
            <a:r>
              <a:rPr lang="en-GB" altLang="en-US" sz="2400" dirty="0">
                <a:cs typeface="Times New Roman" pitchFamily="18" charset="0"/>
              </a:rPr>
              <a:t>MONITOR EVALUATOR </a:t>
            </a:r>
          </a:p>
          <a:p>
            <a:pPr marL="342900" indent="-342900">
              <a:spcBef>
                <a:spcPct val="0"/>
              </a:spcBef>
            </a:pPr>
            <a:r>
              <a:rPr lang="en-GB" altLang="en-US" sz="2400" dirty="0">
                <a:cs typeface="Times New Roman" pitchFamily="18" charset="0"/>
              </a:rPr>
              <a:t>TEAMWORKER </a:t>
            </a:r>
          </a:p>
          <a:p>
            <a:pPr marL="342900" indent="-342900">
              <a:spcBef>
                <a:spcPct val="0"/>
              </a:spcBef>
            </a:pPr>
            <a:r>
              <a:rPr lang="en-GB" altLang="en-US" sz="2400" dirty="0">
                <a:cs typeface="Times New Roman" pitchFamily="18" charset="0"/>
              </a:rPr>
              <a:t>IMPLEMENTER </a:t>
            </a:r>
          </a:p>
          <a:p>
            <a:pPr marL="342900" indent="-342900">
              <a:spcBef>
                <a:spcPct val="0"/>
              </a:spcBef>
            </a:pPr>
            <a:r>
              <a:rPr lang="en-GB" altLang="en-US" sz="2400" dirty="0">
                <a:cs typeface="Times New Roman" pitchFamily="18" charset="0"/>
              </a:rPr>
              <a:t>COMPLETER FINISHER </a:t>
            </a:r>
          </a:p>
          <a:p>
            <a:pPr>
              <a:spcBef>
                <a:spcPct val="0"/>
              </a:spcBef>
              <a:buNone/>
            </a:pPr>
            <a:r>
              <a:rPr lang="en-GB" altLang="en-US" sz="2400" dirty="0">
                <a:cs typeface="Times New Roman" pitchFamily="18" charset="0"/>
              </a:rPr>
              <a:t> </a:t>
            </a:r>
          </a:p>
          <a:p>
            <a:pPr marL="342900" indent="-342900">
              <a:spcBef>
                <a:spcPct val="0"/>
              </a:spcBef>
            </a:pPr>
            <a:r>
              <a:rPr lang="en-GB" altLang="en-US" sz="2400" dirty="0">
                <a:cs typeface="Times New Roman" pitchFamily="18" charset="0"/>
              </a:rPr>
              <a:t>SPECIALIST</a:t>
            </a:r>
          </a:p>
        </p:txBody>
      </p:sp>
    </p:spTree>
    <p:extLst>
      <p:ext uri="{BB962C8B-B14F-4D97-AF65-F5344CB8AC3E}">
        <p14:creationId xmlns:p14="http://schemas.microsoft.com/office/powerpoint/2010/main" val="5107963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2275" y="188640"/>
            <a:ext cx="8207375" cy="5509200"/>
          </a:xfrm>
          <a:prstGeom prst="rect">
            <a:avLst/>
          </a:prstGeom>
          <a:noFill/>
        </p:spPr>
        <p:txBody>
          <a:bodyPr>
            <a:spAutoFit/>
          </a:bodyPr>
          <a:lstStyle/>
          <a:p>
            <a:pPr>
              <a:defRPr/>
            </a:pPr>
            <a:r>
              <a:rPr lang="en-US" sz="2200" dirty="0">
                <a:latin typeface="Arial" panose="020B0604020202020204" pitchFamily="34" charset="0"/>
                <a:cs typeface="Arial" panose="020B0604020202020204" pitchFamily="34" charset="0"/>
              </a:rPr>
              <a:t>The nine team roles with some allowable weaknesses:</a:t>
            </a:r>
          </a:p>
          <a:p>
            <a:pPr>
              <a:defRPr/>
            </a:pPr>
            <a:r>
              <a:rPr lang="en-US" sz="2200" b="1" dirty="0">
                <a:latin typeface="Arial" panose="020B0604020202020204" pitchFamily="34" charset="0"/>
                <a:cs typeface="Arial" panose="020B0604020202020204" pitchFamily="34" charset="0"/>
              </a:rPr>
              <a:t>Plants</a:t>
            </a:r>
            <a:r>
              <a:rPr lang="en-US" sz="2200" dirty="0">
                <a:latin typeface="Arial" panose="020B0604020202020204" pitchFamily="34" charset="0"/>
                <a:cs typeface="Arial" panose="020B0604020202020204" pitchFamily="34" charset="0"/>
              </a:rPr>
              <a:t> could be unorthodox or forgetful</a:t>
            </a:r>
            <a:br>
              <a:rPr lang="en-US" sz="2200"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Resource Investigators </a:t>
            </a:r>
            <a:r>
              <a:rPr lang="en-US" sz="2200" dirty="0">
                <a:latin typeface="Arial" panose="020B0604020202020204" pitchFamily="34" charset="0"/>
                <a:cs typeface="Arial" panose="020B0604020202020204" pitchFamily="34" charset="0"/>
              </a:rPr>
              <a:t>might forget to follow up on a lead</a:t>
            </a:r>
          </a:p>
          <a:p>
            <a:pPr>
              <a:defRPr/>
            </a:pPr>
            <a:r>
              <a:rPr lang="en-US" sz="2200" b="1" dirty="0">
                <a:latin typeface="Arial" panose="020B0604020202020204" pitchFamily="34" charset="0"/>
                <a:cs typeface="Arial" panose="020B0604020202020204" pitchFamily="34" charset="0"/>
              </a:rPr>
              <a:t>Monitor Evaluators</a:t>
            </a:r>
            <a:r>
              <a:rPr lang="en-US" sz="2200" dirty="0">
                <a:latin typeface="Arial" panose="020B0604020202020204" pitchFamily="34" charset="0"/>
                <a:cs typeface="Arial" panose="020B0604020202020204" pitchFamily="34" charset="0"/>
              </a:rPr>
              <a:t> could be overly critical and slow moving</a:t>
            </a:r>
            <a:br>
              <a:rPr lang="en-US" sz="2200"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Co-</a:t>
            </a:r>
            <a:r>
              <a:rPr lang="en-US" sz="2200" b="1" dirty="0" err="1">
                <a:latin typeface="Arial" panose="020B0604020202020204" pitchFamily="34" charset="0"/>
                <a:cs typeface="Arial" panose="020B0604020202020204" pitchFamily="34" charset="0"/>
              </a:rPr>
              <a:t>ordinators</a:t>
            </a:r>
            <a:r>
              <a:rPr lang="en-US" sz="2200" b="1"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might over delegate leaving themselves little work to do</a:t>
            </a:r>
            <a:br>
              <a:rPr lang="en-US" sz="2200"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Implementers</a:t>
            </a:r>
            <a:r>
              <a:rPr lang="en-US" sz="2200" dirty="0">
                <a:latin typeface="Arial" panose="020B0604020202020204" pitchFamily="34" charset="0"/>
                <a:cs typeface="Arial" panose="020B0604020202020204" pitchFamily="34" charset="0"/>
              </a:rPr>
              <a:t> might be slow to relinquish their plans in </a:t>
            </a:r>
            <a:r>
              <a:rPr lang="en-US" sz="2200" dirty="0" err="1">
                <a:latin typeface="Arial" panose="020B0604020202020204" pitchFamily="34" charset="0"/>
                <a:cs typeface="Arial" panose="020B0604020202020204" pitchFamily="34" charset="0"/>
              </a:rPr>
              <a:t>favour</a:t>
            </a:r>
            <a:r>
              <a:rPr lang="en-US" sz="2200" dirty="0">
                <a:latin typeface="Arial" panose="020B0604020202020204" pitchFamily="34" charset="0"/>
                <a:cs typeface="Arial" panose="020B0604020202020204" pitchFamily="34" charset="0"/>
              </a:rPr>
              <a:t> of positive changes</a:t>
            </a:r>
          </a:p>
          <a:p>
            <a:pPr>
              <a:defRPr/>
            </a:pPr>
            <a:r>
              <a:rPr lang="en-US" sz="2200" b="1" dirty="0">
                <a:latin typeface="Arial" panose="020B0604020202020204" pitchFamily="34" charset="0"/>
                <a:cs typeface="Arial" panose="020B0604020202020204" pitchFamily="34" charset="0"/>
              </a:rPr>
              <a:t>Completer Finishers</a:t>
            </a:r>
            <a:r>
              <a:rPr lang="en-US" sz="2200" dirty="0">
                <a:latin typeface="Arial" panose="020B0604020202020204" pitchFamily="34" charset="0"/>
                <a:cs typeface="Arial" panose="020B0604020202020204" pitchFamily="34" charset="0"/>
              </a:rPr>
              <a:t> could be accused of taking their perfectionism to the extremes</a:t>
            </a:r>
          </a:p>
          <a:p>
            <a:pPr>
              <a:defRPr/>
            </a:pPr>
            <a:r>
              <a:rPr lang="en-US" sz="2200" b="1" dirty="0">
                <a:latin typeface="Arial" panose="020B0604020202020204" pitchFamily="34" charset="0"/>
                <a:cs typeface="Arial" panose="020B0604020202020204" pitchFamily="34" charset="0"/>
              </a:rPr>
              <a:t>Team-workers </a:t>
            </a:r>
            <a:r>
              <a:rPr lang="en-US" sz="2200" dirty="0">
                <a:latin typeface="Arial" panose="020B0604020202020204" pitchFamily="34" charset="0"/>
                <a:cs typeface="Arial" panose="020B0604020202020204" pitchFamily="34" charset="0"/>
              </a:rPr>
              <a:t>might become indecisive when unpopular decisions need to be made</a:t>
            </a:r>
            <a:r>
              <a:rPr lang="en-US" sz="2200" b="1" dirty="0">
                <a:latin typeface="Arial" panose="020B0604020202020204" pitchFamily="34" charset="0"/>
                <a:cs typeface="Arial" panose="020B0604020202020204" pitchFamily="34" charset="0"/>
              </a:rPr>
              <a:t/>
            </a:r>
            <a:br>
              <a:rPr lang="en-US" sz="2200"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Shapers</a:t>
            </a:r>
            <a:r>
              <a:rPr lang="en-US" sz="2200" dirty="0">
                <a:latin typeface="Arial" panose="020B0604020202020204" pitchFamily="34" charset="0"/>
                <a:cs typeface="Arial" panose="020B0604020202020204" pitchFamily="34" charset="0"/>
              </a:rPr>
              <a:t> could risk becoming aggressive and bad-</a:t>
            </a:r>
            <a:r>
              <a:rPr lang="en-US" sz="2200" dirty="0" err="1">
                <a:latin typeface="Arial" panose="020B0604020202020204" pitchFamily="34" charset="0"/>
                <a:cs typeface="Arial" panose="020B0604020202020204" pitchFamily="34" charset="0"/>
              </a:rPr>
              <a:t>humoured</a:t>
            </a:r>
            <a:r>
              <a:rPr lang="en-US" sz="2200" dirty="0">
                <a:latin typeface="Arial" panose="020B0604020202020204" pitchFamily="34" charset="0"/>
                <a:cs typeface="Arial" panose="020B0604020202020204" pitchFamily="34" charset="0"/>
              </a:rPr>
              <a:t> in their attempts to get things done</a:t>
            </a:r>
          </a:p>
          <a:p>
            <a:pPr>
              <a:defRPr/>
            </a:pPr>
            <a:r>
              <a:rPr lang="en-US" sz="2200" b="1" dirty="0">
                <a:latin typeface="Arial" panose="020B0604020202020204" pitchFamily="34" charset="0"/>
                <a:cs typeface="Arial" panose="020B0604020202020204" pitchFamily="34" charset="0"/>
              </a:rPr>
              <a:t>Specialist </a:t>
            </a:r>
            <a:r>
              <a:rPr lang="en-US" sz="2200" dirty="0">
                <a:latin typeface="Arial" panose="020B0604020202020204" pitchFamily="34" charset="0"/>
                <a:cs typeface="Arial" panose="020B0604020202020204" pitchFamily="34" charset="0"/>
              </a:rPr>
              <a:t>may have a tendency to focus narrowly on their own subject of choice</a:t>
            </a:r>
          </a:p>
        </p:txBody>
      </p:sp>
    </p:spTree>
    <p:extLst>
      <p:ext uri="{BB962C8B-B14F-4D97-AF65-F5344CB8AC3E}">
        <p14:creationId xmlns:p14="http://schemas.microsoft.com/office/powerpoint/2010/main" val="3546204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188" y="908050"/>
            <a:ext cx="7632700" cy="3970338"/>
          </a:xfrm>
          <a:prstGeom prst="rect">
            <a:avLst/>
          </a:prstGeom>
          <a:noFill/>
        </p:spPr>
        <p:txBody>
          <a:bodyPr>
            <a:spAutoFit/>
          </a:bodyPr>
          <a:lstStyle/>
          <a:p>
            <a:pPr>
              <a:defRPr/>
            </a:pPr>
            <a:r>
              <a:rPr lang="en-GB" sz="2800" dirty="0">
                <a:latin typeface="+mn-lt"/>
              </a:rPr>
              <a:t>Activity</a:t>
            </a:r>
          </a:p>
          <a:p>
            <a:pPr>
              <a:defRPr/>
            </a:pPr>
            <a:endParaRPr lang="en-GB" sz="2800" dirty="0">
              <a:latin typeface="+mn-lt"/>
            </a:endParaRPr>
          </a:p>
          <a:p>
            <a:pPr>
              <a:defRPr/>
            </a:pPr>
            <a:r>
              <a:rPr lang="en-GB" sz="2800" dirty="0">
                <a:latin typeface="+mn-lt"/>
              </a:rPr>
              <a:t>Complete the Team Role questionnaire.</a:t>
            </a:r>
          </a:p>
          <a:p>
            <a:pPr>
              <a:defRPr/>
            </a:pPr>
            <a:endParaRPr lang="en-GB" sz="2800" dirty="0">
              <a:latin typeface="+mn-lt"/>
            </a:endParaRPr>
          </a:p>
          <a:p>
            <a:pPr>
              <a:defRPr/>
            </a:pPr>
            <a:endParaRPr lang="en-GB" sz="2800" dirty="0">
              <a:latin typeface="+mn-lt"/>
            </a:endParaRPr>
          </a:p>
          <a:p>
            <a:pPr>
              <a:defRPr/>
            </a:pPr>
            <a:r>
              <a:rPr lang="en-GB" sz="2800" dirty="0">
                <a:latin typeface="+mn-lt"/>
              </a:rPr>
              <a:t>For further information on Belbin visit the official website: </a:t>
            </a:r>
          </a:p>
          <a:p>
            <a:pPr>
              <a:defRPr/>
            </a:pPr>
            <a:r>
              <a:rPr lang="en-GB" sz="2800" dirty="0">
                <a:latin typeface="+mn-lt"/>
                <a:hlinkClick r:id="rId2"/>
              </a:rPr>
              <a:t>http://</a:t>
            </a:r>
            <a:r>
              <a:rPr lang="en-GB" sz="2800" dirty="0" err="1">
                <a:latin typeface="+mn-lt"/>
                <a:hlinkClick r:id="rId2"/>
              </a:rPr>
              <a:t>www.belbin.com</a:t>
            </a:r>
            <a:r>
              <a:rPr lang="en-GB" sz="2800" dirty="0">
                <a:latin typeface="+mn-lt"/>
                <a:hlinkClick r:id="rId2"/>
              </a:rPr>
              <a:t>/</a:t>
            </a:r>
            <a:endParaRPr lang="en-GB" sz="2800" dirty="0">
              <a:latin typeface="+mn-lt"/>
            </a:endParaRPr>
          </a:p>
          <a:p>
            <a:pPr>
              <a:defRPr/>
            </a:pPr>
            <a:r>
              <a:rPr lang="en-GB" sz="2800" dirty="0">
                <a:latin typeface="+mn-lt"/>
              </a:rPr>
              <a:t>See also YouTube videos.</a:t>
            </a:r>
          </a:p>
        </p:txBody>
      </p:sp>
    </p:spTree>
    <p:extLst>
      <p:ext uri="{BB962C8B-B14F-4D97-AF65-F5344CB8AC3E}">
        <p14:creationId xmlns:p14="http://schemas.microsoft.com/office/powerpoint/2010/main" val="3823889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AutoShape 2" descr="isp2"/>
          <p:cNvSpPr>
            <a:spLocks noChangeAspect="1" noChangeArrowheads="1"/>
          </p:cNvSpPr>
          <p:nvPr/>
        </p:nvSpPr>
        <p:spPr bwMode="auto">
          <a:xfrm>
            <a:off x="390525" y="5627688"/>
            <a:ext cx="1403350"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93190" name="Text Box 6"/>
          <p:cNvSpPr txBox="1">
            <a:spLocks noChangeArrowheads="1"/>
          </p:cNvSpPr>
          <p:nvPr/>
        </p:nvSpPr>
        <p:spPr bwMode="auto">
          <a:xfrm>
            <a:off x="684213" y="765175"/>
            <a:ext cx="7559675" cy="447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cmpd="tri">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r>
              <a:rPr lang="en-GB" altLang="en-US" sz="2400" b="1" dirty="0"/>
              <a:t>Theory of Work:</a:t>
            </a:r>
            <a:r>
              <a:rPr lang="en-GB" altLang="en-US" sz="2400" dirty="0"/>
              <a:t> </a:t>
            </a:r>
          </a:p>
          <a:p>
            <a:pPr>
              <a:spcBef>
                <a:spcPct val="0"/>
              </a:spcBef>
              <a:buFontTx/>
              <a:buNone/>
            </a:pPr>
            <a:r>
              <a:rPr lang="en-GB" altLang="en-US" sz="2400" dirty="0"/>
              <a:t>Colour-coded work and team-role style: </a:t>
            </a:r>
          </a:p>
          <a:p>
            <a:pPr>
              <a:spcBef>
                <a:spcPct val="0"/>
              </a:spcBef>
              <a:buFontTx/>
              <a:buNone/>
            </a:pPr>
            <a:endParaRPr lang="en-GB" altLang="en-US" sz="2400" dirty="0"/>
          </a:p>
          <a:p>
            <a:pPr>
              <a:spcBef>
                <a:spcPct val="0"/>
              </a:spcBef>
              <a:buFontTx/>
              <a:buNone/>
            </a:pPr>
            <a:r>
              <a:rPr lang="en-GB" altLang="en-US" sz="2400" b="1" dirty="0"/>
              <a:t>Team Roles:</a:t>
            </a:r>
            <a:endParaRPr lang="en-GB" altLang="en-US" sz="2400" dirty="0"/>
          </a:p>
          <a:p>
            <a:pPr>
              <a:spcBef>
                <a:spcPct val="0"/>
              </a:spcBef>
              <a:buFontTx/>
              <a:buNone/>
            </a:pPr>
            <a:r>
              <a:rPr lang="en-GB" altLang="en-US" sz="2400" dirty="0">
                <a:cs typeface="Times New Roman" pitchFamily="18" charset="0"/>
              </a:rPr>
              <a:t>1. Blue - Completer Finishers and Implementers </a:t>
            </a:r>
          </a:p>
          <a:p>
            <a:pPr>
              <a:spcBef>
                <a:spcPct val="0"/>
              </a:spcBef>
              <a:buFontTx/>
              <a:buNone/>
            </a:pPr>
            <a:r>
              <a:rPr lang="en-GB" altLang="en-US" sz="2400" dirty="0">
                <a:cs typeface="Times New Roman" pitchFamily="18" charset="0"/>
              </a:rPr>
              <a:t>2. Green - Resource Investigators and </a:t>
            </a:r>
            <a:r>
              <a:rPr lang="en-GB" altLang="en-US" sz="2400" dirty="0" err="1">
                <a:cs typeface="Times New Roman" pitchFamily="18" charset="0"/>
              </a:rPr>
              <a:t>Teamworkers</a:t>
            </a:r>
            <a:r>
              <a:rPr lang="en-GB" altLang="en-US" sz="2400" dirty="0">
                <a:cs typeface="Times New Roman" pitchFamily="18" charset="0"/>
              </a:rPr>
              <a:t> </a:t>
            </a:r>
          </a:p>
          <a:p>
            <a:pPr>
              <a:spcBef>
                <a:spcPct val="0"/>
              </a:spcBef>
              <a:buFontTx/>
              <a:buNone/>
            </a:pPr>
            <a:r>
              <a:rPr lang="en-GB" altLang="en-US" sz="2400" dirty="0">
                <a:cs typeface="Times New Roman" pitchFamily="18" charset="0"/>
              </a:rPr>
              <a:t>3. Yellow - Plants, Shapers and Specialists </a:t>
            </a:r>
          </a:p>
          <a:p>
            <a:pPr>
              <a:spcBef>
                <a:spcPct val="0"/>
              </a:spcBef>
              <a:buFontTx/>
              <a:buNone/>
            </a:pPr>
            <a:r>
              <a:rPr lang="en-GB" altLang="en-US" sz="2400" dirty="0">
                <a:cs typeface="Times New Roman" pitchFamily="18" charset="0"/>
              </a:rPr>
              <a:t>4. Orange - Coordinators and all roles </a:t>
            </a:r>
          </a:p>
          <a:p>
            <a:pPr>
              <a:spcBef>
                <a:spcPct val="0"/>
              </a:spcBef>
              <a:buFontTx/>
              <a:buNone/>
            </a:pPr>
            <a:r>
              <a:rPr lang="en-GB" altLang="en-US" sz="2400" dirty="0">
                <a:cs typeface="Times New Roman" pitchFamily="18" charset="0"/>
              </a:rPr>
              <a:t>5. Grey - All roles </a:t>
            </a:r>
          </a:p>
          <a:p>
            <a:pPr>
              <a:spcBef>
                <a:spcPct val="0"/>
              </a:spcBef>
              <a:buFontTx/>
              <a:buNone/>
            </a:pPr>
            <a:r>
              <a:rPr lang="en-GB" altLang="en-US" sz="2400" dirty="0">
                <a:cs typeface="Times New Roman" pitchFamily="18" charset="0"/>
              </a:rPr>
              <a:t>6. White - Plants and Shapers </a:t>
            </a:r>
          </a:p>
          <a:p>
            <a:pPr>
              <a:spcBef>
                <a:spcPct val="0"/>
              </a:spcBef>
              <a:buFontTx/>
              <a:buNone/>
            </a:pPr>
            <a:r>
              <a:rPr lang="en-GB" altLang="en-US" sz="2400" dirty="0">
                <a:cs typeface="Times New Roman" pitchFamily="18" charset="0"/>
              </a:rPr>
              <a:t>7. Pink - All roles can slip into this work but the Monitor Evaluator can reduce the inefficiencies</a:t>
            </a:r>
          </a:p>
        </p:txBody>
      </p:sp>
    </p:spTree>
    <p:extLst>
      <p:ext uri="{BB962C8B-B14F-4D97-AF65-F5344CB8AC3E}">
        <p14:creationId xmlns:p14="http://schemas.microsoft.com/office/powerpoint/2010/main" val="27754029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93190">
                                            <p:txEl>
                                              <p:pRg st="0" end="0"/>
                                            </p:txEl>
                                          </p:spTgt>
                                        </p:tgtEl>
                                        <p:attrNameLst>
                                          <p:attrName>style.visibility</p:attrName>
                                        </p:attrNameLst>
                                      </p:cBhvr>
                                      <p:to>
                                        <p:strVal val="visible"/>
                                      </p:to>
                                    </p:set>
                                    <p:anim calcmode="lin" valueType="num">
                                      <p:cBhvr additive="base">
                                        <p:cTn id="7" dur="500" fill="hold"/>
                                        <p:tgtEl>
                                          <p:spTgt spid="931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319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93190">
                                            <p:txEl>
                                              <p:pRg st="1" end="1"/>
                                            </p:txEl>
                                          </p:spTgt>
                                        </p:tgtEl>
                                        <p:attrNameLst>
                                          <p:attrName>style.visibility</p:attrName>
                                        </p:attrNameLst>
                                      </p:cBhvr>
                                      <p:to>
                                        <p:strVal val="visible"/>
                                      </p:to>
                                    </p:set>
                                    <p:anim calcmode="lin" valueType="num">
                                      <p:cBhvr additive="base">
                                        <p:cTn id="13" dur="500" fill="hold"/>
                                        <p:tgtEl>
                                          <p:spTgt spid="931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3190">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93190">
                                            <p:txEl>
                                              <p:pRg st="3" end="3"/>
                                            </p:txEl>
                                          </p:spTgt>
                                        </p:tgtEl>
                                        <p:attrNameLst>
                                          <p:attrName>style.visibility</p:attrName>
                                        </p:attrNameLst>
                                      </p:cBhvr>
                                      <p:to>
                                        <p:strVal val="visible"/>
                                      </p:to>
                                    </p:set>
                                    <p:anim calcmode="lin" valueType="num">
                                      <p:cBhvr additive="base">
                                        <p:cTn id="19" dur="500" fill="hold"/>
                                        <p:tgtEl>
                                          <p:spTgt spid="9319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3190">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93190">
                                            <p:txEl>
                                              <p:pRg st="4" end="4"/>
                                            </p:txEl>
                                          </p:spTgt>
                                        </p:tgtEl>
                                        <p:attrNameLst>
                                          <p:attrName>style.visibility</p:attrName>
                                        </p:attrNameLst>
                                      </p:cBhvr>
                                      <p:to>
                                        <p:strVal val="visible"/>
                                      </p:to>
                                    </p:set>
                                    <p:anim calcmode="lin" valueType="num">
                                      <p:cBhvr additive="base">
                                        <p:cTn id="25" dur="500" fill="hold"/>
                                        <p:tgtEl>
                                          <p:spTgt spid="931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3190">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93190">
                                            <p:txEl>
                                              <p:pRg st="5" end="5"/>
                                            </p:txEl>
                                          </p:spTgt>
                                        </p:tgtEl>
                                        <p:attrNameLst>
                                          <p:attrName>style.visibility</p:attrName>
                                        </p:attrNameLst>
                                      </p:cBhvr>
                                      <p:to>
                                        <p:strVal val="visible"/>
                                      </p:to>
                                    </p:set>
                                    <p:anim calcmode="lin" valueType="num">
                                      <p:cBhvr additive="base">
                                        <p:cTn id="31" dur="500" fill="hold"/>
                                        <p:tgtEl>
                                          <p:spTgt spid="9319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3190">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93190">
                                            <p:txEl>
                                              <p:pRg st="6" end="6"/>
                                            </p:txEl>
                                          </p:spTgt>
                                        </p:tgtEl>
                                        <p:attrNameLst>
                                          <p:attrName>style.visibility</p:attrName>
                                        </p:attrNameLst>
                                      </p:cBhvr>
                                      <p:to>
                                        <p:strVal val="visible"/>
                                      </p:to>
                                    </p:set>
                                    <p:anim calcmode="lin" valueType="num">
                                      <p:cBhvr additive="base">
                                        <p:cTn id="37" dur="500" fill="hold"/>
                                        <p:tgtEl>
                                          <p:spTgt spid="93190">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3190">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1" fill="hold" grpId="0" nodeType="clickEffect">
                                  <p:stCondLst>
                                    <p:cond delay="0"/>
                                  </p:stCondLst>
                                  <p:childTnLst>
                                    <p:set>
                                      <p:cBhvr>
                                        <p:cTn id="42" dur="1" fill="hold">
                                          <p:stCondLst>
                                            <p:cond delay="0"/>
                                          </p:stCondLst>
                                        </p:cTn>
                                        <p:tgtEl>
                                          <p:spTgt spid="93190">
                                            <p:txEl>
                                              <p:pRg st="7" end="7"/>
                                            </p:txEl>
                                          </p:spTgt>
                                        </p:tgtEl>
                                        <p:attrNameLst>
                                          <p:attrName>style.visibility</p:attrName>
                                        </p:attrNameLst>
                                      </p:cBhvr>
                                      <p:to>
                                        <p:strVal val="visible"/>
                                      </p:to>
                                    </p:set>
                                    <p:anim calcmode="lin" valueType="num">
                                      <p:cBhvr additive="base">
                                        <p:cTn id="43" dur="500" fill="hold"/>
                                        <p:tgtEl>
                                          <p:spTgt spid="93190">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3190">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1" fill="hold" grpId="0" nodeType="clickEffect">
                                  <p:stCondLst>
                                    <p:cond delay="0"/>
                                  </p:stCondLst>
                                  <p:childTnLst>
                                    <p:set>
                                      <p:cBhvr>
                                        <p:cTn id="48" dur="1" fill="hold">
                                          <p:stCondLst>
                                            <p:cond delay="0"/>
                                          </p:stCondLst>
                                        </p:cTn>
                                        <p:tgtEl>
                                          <p:spTgt spid="93190">
                                            <p:txEl>
                                              <p:pRg st="8" end="8"/>
                                            </p:txEl>
                                          </p:spTgt>
                                        </p:tgtEl>
                                        <p:attrNameLst>
                                          <p:attrName>style.visibility</p:attrName>
                                        </p:attrNameLst>
                                      </p:cBhvr>
                                      <p:to>
                                        <p:strVal val="visible"/>
                                      </p:to>
                                    </p:set>
                                    <p:anim calcmode="lin" valueType="num">
                                      <p:cBhvr additive="base">
                                        <p:cTn id="49" dur="500" fill="hold"/>
                                        <p:tgtEl>
                                          <p:spTgt spid="93190">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3190">
                                            <p:txEl>
                                              <p:pRg st="8" end="8"/>
                                            </p:txEl>
                                          </p:spTgt>
                                        </p:tgtEl>
                                        <p:attrNameLst>
                                          <p:attrName>ppt_y</p:attrName>
                                        </p:attrNameLst>
                                      </p:cBhvr>
                                      <p:tavLst>
                                        <p:tav tm="0">
                                          <p:val>
                                            <p:strVal val="0-#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1" fill="hold" grpId="0" nodeType="clickEffect">
                                  <p:stCondLst>
                                    <p:cond delay="0"/>
                                  </p:stCondLst>
                                  <p:childTnLst>
                                    <p:set>
                                      <p:cBhvr>
                                        <p:cTn id="54" dur="1" fill="hold">
                                          <p:stCondLst>
                                            <p:cond delay="0"/>
                                          </p:stCondLst>
                                        </p:cTn>
                                        <p:tgtEl>
                                          <p:spTgt spid="93190">
                                            <p:txEl>
                                              <p:pRg st="9" end="9"/>
                                            </p:txEl>
                                          </p:spTgt>
                                        </p:tgtEl>
                                        <p:attrNameLst>
                                          <p:attrName>style.visibility</p:attrName>
                                        </p:attrNameLst>
                                      </p:cBhvr>
                                      <p:to>
                                        <p:strVal val="visible"/>
                                      </p:to>
                                    </p:set>
                                    <p:anim calcmode="lin" valueType="num">
                                      <p:cBhvr additive="base">
                                        <p:cTn id="55" dur="500" fill="hold"/>
                                        <p:tgtEl>
                                          <p:spTgt spid="93190">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3190">
                                            <p:txEl>
                                              <p:pRg st="9" end="9"/>
                                            </p:txEl>
                                          </p:spTgt>
                                        </p:tgtEl>
                                        <p:attrNameLst>
                                          <p:attrName>ppt_y</p:attrName>
                                        </p:attrNameLst>
                                      </p:cBhvr>
                                      <p:tavLst>
                                        <p:tav tm="0">
                                          <p:val>
                                            <p:strVal val="0-#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1" fill="hold" grpId="0" nodeType="clickEffect">
                                  <p:stCondLst>
                                    <p:cond delay="0"/>
                                  </p:stCondLst>
                                  <p:childTnLst>
                                    <p:set>
                                      <p:cBhvr>
                                        <p:cTn id="60" dur="1" fill="hold">
                                          <p:stCondLst>
                                            <p:cond delay="0"/>
                                          </p:stCondLst>
                                        </p:cTn>
                                        <p:tgtEl>
                                          <p:spTgt spid="93190">
                                            <p:txEl>
                                              <p:pRg st="10" end="10"/>
                                            </p:txEl>
                                          </p:spTgt>
                                        </p:tgtEl>
                                        <p:attrNameLst>
                                          <p:attrName>style.visibility</p:attrName>
                                        </p:attrNameLst>
                                      </p:cBhvr>
                                      <p:to>
                                        <p:strVal val="visible"/>
                                      </p:to>
                                    </p:set>
                                    <p:anim calcmode="lin" valueType="num">
                                      <p:cBhvr additive="base">
                                        <p:cTn id="61" dur="500" fill="hold"/>
                                        <p:tgtEl>
                                          <p:spTgt spid="93190">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3190">
                                            <p:txEl>
                                              <p:pRg st="10" end="1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descr="isp2"/>
          <p:cNvSpPr>
            <a:spLocks noChangeAspect="1" noChangeArrowheads="1"/>
          </p:cNvSpPr>
          <p:nvPr/>
        </p:nvSpPr>
        <p:spPr bwMode="auto">
          <a:xfrm>
            <a:off x="390525" y="5627688"/>
            <a:ext cx="1403350"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16387" name="Text Box 7"/>
          <p:cNvSpPr txBox="1">
            <a:spLocks noChangeArrowheads="1"/>
          </p:cNvSpPr>
          <p:nvPr/>
        </p:nvSpPr>
        <p:spPr bwMode="auto">
          <a:xfrm>
            <a:off x="827088" y="620713"/>
            <a:ext cx="7705725" cy="4876800"/>
          </a:xfrm>
          <a:prstGeom prst="rect">
            <a:avLst/>
          </a:prstGeom>
          <a:noFill/>
          <a:ln w="38100">
            <a:solidFill>
              <a:srgbClr val="3333CC"/>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r>
              <a:rPr lang="en-GB" altLang="en-US" sz="2400" b="1"/>
              <a:t>Theory of Work:</a:t>
            </a:r>
            <a:endParaRPr lang="en-GB" altLang="en-US" sz="2400"/>
          </a:p>
          <a:p>
            <a:pPr>
              <a:spcBef>
                <a:spcPct val="0"/>
              </a:spcBef>
              <a:buFontTx/>
              <a:buNone/>
            </a:pPr>
            <a:r>
              <a:rPr lang="en-GB" altLang="en-US" sz="2400"/>
              <a:t>Not all work is project work - </a:t>
            </a:r>
            <a:r>
              <a:rPr lang="en-GB" altLang="en-US" sz="2400">
                <a:cs typeface="Times New Roman" pitchFamily="18" charset="0"/>
              </a:rPr>
              <a:t>Belbin described, classified, good team work as being of 6 colour types:</a:t>
            </a:r>
            <a:r>
              <a:rPr lang="en-GB" altLang="en-US" sz="2400" b="1">
                <a:cs typeface="Times New Roman" pitchFamily="18" charset="0"/>
              </a:rPr>
              <a:t> </a:t>
            </a:r>
          </a:p>
          <a:p>
            <a:pPr>
              <a:spcBef>
                <a:spcPct val="0"/>
              </a:spcBef>
              <a:buFontTx/>
              <a:buNone/>
            </a:pPr>
            <a:r>
              <a:rPr lang="en-AU" altLang="en-US" sz="2400"/>
              <a:t>Belbin, R.M. (1999). </a:t>
            </a:r>
            <a:r>
              <a:rPr lang="en-GB" altLang="en-US" sz="2400" i="1"/>
              <a:t>Changing the way we work</a:t>
            </a:r>
            <a:r>
              <a:rPr lang="en-GB" altLang="en-US" sz="2400">
                <a:solidFill>
                  <a:srgbClr val="FFFF00"/>
                </a:solidFill>
              </a:rPr>
              <a:t> </a:t>
            </a:r>
          </a:p>
          <a:p>
            <a:pPr>
              <a:spcBef>
                <a:spcPct val="0"/>
              </a:spcBef>
              <a:buFontTx/>
              <a:buNone/>
            </a:pPr>
            <a:endParaRPr lang="en-GB" altLang="en-US" sz="2400"/>
          </a:p>
          <a:p>
            <a:pPr>
              <a:spcBef>
                <a:spcPct val="0"/>
              </a:spcBef>
              <a:buFontTx/>
              <a:buNone/>
            </a:pPr>
            <a:r>
              <a:rPr lang="en-GB" altLang="en-US" sz="2400"/>
              <a:t>1. Blue - structured task work </a:t>
            </a:r>
          </a:p>
          <a:p>
            <a:pPr>
              <a:spcBef>
                <a:spcPct val="0"/>
              </a:spcBef>
              <a:buFontTx/>
              <a:buNone/>
            </a:pPr>
            <a:r>
              <a:rPr lang="en-GB" altLang="en-US" sz="2400"/>
              <a:t>2. Green - reactive work; research required </a:t>
            </a:r>
          </a:p>
          <a:p>
            <a:pPr>
              <a:spcBef>
                <a:spcPct val="0"/>
              </a:spcBef>
              <a:buFontTx/>
              <a:buNone/>
            </a:pPr>
            <a:r>
              <a:rPr lang="en-GB" altLang="en-US" sz="2400"/>
              <a:t>3. Yellow - some decision making required </a:t>
            </a:r>
          </a:p>
          <a:p>
            <a:pPr>
              <a:spcBef>
                <a:spcPct val="0"/>
              </a:spcBef>
              <a:buFontTx/>
              <a:buNone/>
            </a:pPr>
            <a:r>
              <a:rPr lang="en-GB" altLang="en-US" sz="2400"/>
              <a:t>4. Orange - collaborative work </a:t>
            </a:r>
          </a:p>
          <a:p>
            <a:pPr>
              <a:spcBef>
                <a:spcPct val="0"/>
              </a:spcBef>
              <a:buFontTx/>
              <a:buNone/>
            </a:pPr>
            <a:r>
              <a:rPr lang="en-GB" altLang="en-US" sz="2400"/>
              <a:t>5. Grey - peripheral but necessary work </a:t>
            </a:r>
          </a:p>
          <a:p>
            <a:pPr>
              <a:spcBef>
                <a:spcPct val="0"/>
              </a:spcBef>
              <a:buFontTx/>
              <a:buNone/>
            </a:pPr>
            <a:r>
              <a:rPr lang="en-GB" altLang="en-US" sz="2400"/>
              <a:t>6. White - new work requiring ideas </a:t>
            </a:r>
          </a:p>
          <a:p>
            <a:pPr>
              <a:spcBef>
                <a:spcPct val="0"/>
              </a:spcBef>
              <a:buFontTx/>
              <a:buNone/>
            </a:pPr>
            <a:r>
              <a:rPr lang="en-GB" altLang="en-US" sz="2400"/>
              <a:t>7. Pink - unproductive, unmeasurable work</a:t>
            </a:r>
          </a:p>
          <a:p>
            <a:pPr>
              <a:spcBef>
                <a:spcPct val="0"/>
              </a:spcBef>
              <a:buFontTx/>
              <a:buNone/>
            </a:pPr>
            <a:endParaRPr lang="en-GB" altLang="en-US" sz="2400" b="1">
              <a:cs typeface="Times New Roman" pitchFamily="18" charset="0"/>
            </a:endParaRPr>
          </a:p>
        </p:txBody>
      </p:sp>
    </p:spTree>
    <p:extLst>
      <p:ext uri="{BB962C8B-B14F-4D97-AF65-F5344CB8AC3E}">
        <p14:creationId xmlns:p14="http://schemas.microsoft.com/office/powerpoint/2010/main" val="20135874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088" y="1412875"/>
            <a:ext cx="7705725" cy="3416320"/>
          </a:xfrm>
          <a:prstGeom prst="rect">
            <a:avLst/>
          </a:prstGeom>
          <a:noFill/>
        </p:spPr>
        <p:txBody>
          <a:bodyPr>
            <a:spAutoFit/>
          </a:bodyPr>
          <a:lstStyle/>
          <a:p>
            <a:pPr>
              <a:defRPr/>
            </a:pPr>
            <a:r>
              <a:rPr lang="en-US" sz="2400" dirty="0">
                <a:latin typeface="Arial" panose="020B0604020202020204" pitchFamily="34" charset="0"/>
                <a:cs typeface="Arial" panose="020B0604020202020204" pitchFamily="34" charset="0"/>
              </a:rPr>
              <a:t>A team is not a bunch of people with job titles, but a congregation of individuals, each of whom has a role which is understood by other members. Members of a team seek out certain roles and they perform most effectively in the ones that are most natural to them.</a:t>
            </a:r>
          </a:p>
          <a:p>
            <a:pPr>
              <a:defRPr/>
            </a:pPr>
            <a:endParaRPr lang="en-US" sz="2400" b="1" dirty="0" smtClean="0">
              <a:latin typeface="Arial" panose="020B0604020202020204" pitchFamily="34" charset="0"/>
              <a:cs typeface="Arial" panose="020B0604020202020204" pitchFamily="34" charset="0"/>
            </a:endParaRPr>
          </a:p>
          <a:p>
            <a:pPr>
              <a:defRPr/>
            </a:pPr>
            <a:r>
              <a:rPr lang="en-US" sz="2400" b="1" dirty="0" smtClean="0">
                <a:latin typeface="Arial" panose="020B0604020202020204" pitchFamily="34" charset="0"/>
                <a:cs typeface="Arial" panose="020B0604020202020204" pitchFamily="34" charset="0"/>
              </a:rPr>
              <a:t>Dr</a:t>
            </a:r>
            <a:r>
              <a:rPr lang="en-US" sz="24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 M. Belbin</a:t>
            </a:r>
          </a:p>
          <a:p>
            <a:pPr>
              <a:defRPr/>
            </a:pPr>
            <a:endParaRPr lang="en-US" sz="2400" b="1" dirty="0">
              <a:latin typeface="Arial" panose="020B0604020202020204" pitchFamily="34" charset="0"/>
              <a:cs typeface="Arial" panose="020B0604020202020204" pitchFamily="34" charset="0"/>
            </a:endParaRPr>
          </a:p>
          <a:p>
            <a:pPr>
              <a:defRPr/>
            </a:pPr>
            <a:r>
              <a:rPr lang="en-US" sz="2400" dirty="0">
                <a:latin typeface="Arial" panose="020B0604020202020204" pitchFamily="34" charset="0"/>
                <a:cs typeface="Arial" panose="020B0604020202020204" pitchFamily="34" charset="0"/>
              </a:rPr>
              <a:t>http://</a:t>
            </a:r>
            <a:r>
              <a:rPr lang="en-US" sz="2400" dirty="0" err="1">
                <a:latin typeface="Arial" panose="020B0604020202020204" pitchFamily="34" charset="0"/>
                <a:cs typeface="Arial" panose="020B0604020202020204" pitchFamily="34" charset="0"/>
              </a:rPr>
              <a:t>www.belbin.com</a:t>
            </a:r>
            <a:r>
              <a:rPr 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036725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descr="isp2"/>
          <p:cNvSpPr>
            <a:spLocks noChangeAspect="1" noChangeArrowheads="1"/>
          </p:cNvSpPr>
          <p:nvPr/>
        </p:nvSpPr>
        <p:spPr bwMode="auto">
          <a:xfrm>
            <a:off x="314325" y="5627688"/>
            <a:ext cx="1403350"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18435" name="Text Box 4"/>
          <p:cNvSpPr txBox="1">
            <a:spLocks noChangeArrowheads="1"/>
          </p:cNvSpPr>
          <p:nvPr/>
        </p:nvSpPr>
        <p:spPr bwMode="auto">
          <a:xfrm>
            <a:off x="468313" y="476250"/>
            <a:ext cx="7991475"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r>
              <a:rPr lang="en-GB" altLang="en-US" sz="2400" b="1"/>
              <a:t>Ideal Team Size</a:t>
            </a:r>
            <a:r>
              <a:rPr lang="en-GB" altLang="en-US" sz="2400"/>
              <a:t> </a:t>
            </a:r>
          </a:p>
          <a:p>
            <a:pPr>
              <a:spcBef>
                <a:spcPct val="0"/>
              </a:spcBef>
              <a:buFontTx/>
              <a:buNone/>
            </a:pPr>
            <a:r>
              <a:rPr lang="en-GB" altLang="en-US" sz="2400">
                <a:cs typeface="Times New Roman" pitchFamily="18" charset="0"/>
              </a:rPr>
              <a:t>The bigger the group the greater are pressures towards conformity.  This is exacerbated by a strong structure - dissent is not easily tolerated.</a:t>
            </a:r>
            <a:r>
              <a:rPr lang="en-GB" altLang="en-US" sz="2000">
                <a:cs typeface="Times New Roman" pitchFamily="18" charset="0"/>
              </a:rPr>
              <a:t> </a:t>
            </a:r>
          </a:p>
          <a:p>
            <a:pPr>
              <a:spcBef>
                <a:spcPct val="0"/>
              </a:spcBef>
              <a:buFontTx/>
              <a:buNone/>
            </a:pPr>
            <a:endParaRPr lang="en-GB" altLang="en-US" sz="2000">
              <a:cs typeface="Times New Roman" pitchFamily="18" charset="0"/>
            </a:endParaRPr>
          </a:p>
          <a:p>
            <a:pPr>
              <a:spcBef>
                <a:spcPct val="0"/>
              </a:spcBef>
              <a:buFontTx/>
              <a:buNone/>
            </a:pPr>
            <a:r>
              <a:rPr lang="en-GB" altLang="en-US" sz="2400"/>
              <a:t>In large groups individuals can become excessively passive or inclined to irresponsible behaviour - individuals appear to be forced into a non-role because personality is diminished. </a:t>
            </a:r>
          </a:p>
          <a:p>
            <a:pPr>
              <a:spcBef>
                <a:spcPct val="0"/>
              </a:spcBef>
              <a:buFontTx/>
              <a:buNone/>
            </a:pPr>
            <a:r>
              <a:rPr lang="en-GB" altLang="en-US" sz="2400"/>
              <a:t>Participation is limited and perceived to be so - you have to listen for 99% of the time if everyone wants an equal opportunity to talk!</a:t>
            </a:r>
          </a:p>
          <a:p>
            <a:pPr>
              <a:spcBef>
                <a:spcPct val="0"/>
              </a:spcBef>
              <a:buFontTx/>
              <a:buNone/>
            </a:pPr>
            <a:endParaRPr lang="en-GB" altLang="en-US" sz="2400"/>
          </a:p>
          <a:p>
            <a:pPr>
              <a:spcBef>
                <a:spcPct val="0"/>
              </a:spcBef>
              <a:buFontTx/>
              <a:buNone/>
            </a:pPr>
            <a:r>
              <a:rPr lang="en-AU" altLang="en-US" sz="1600">
                <a:latin typeface="Times" charset="0"/>
              </a:rPr>
              <a:t>Belbin, R.M. (1981).  </a:t>
            </a:r>
            <a:r>
              <a:rPr lang="en-AU" altLang="en-US" sz="1600" b="1" i="1">
                <a:latin typeface="Times" charset="0"/>
              </a:rPr>
              <a:t>Management teams: why they succeed or fail</a:t>
            </a:r>
            <a:r>
              <a:rPr lang="en-GB" altLang="en-US" sz="1600" b="1" i="1">
                <a:latin typeface="Times" charset="0"/>
              </a:rPr>
              <a:t> </a:t>
            </a:r>
            <a:endParaRPr lang="en-GB" altLang="en-US" sz="1600">
              <a:latin typeface="Times" charset="0"/>
            </a:endParaRPr>
          </a:p>
          <a:p>
            <a:pPr>
              <a:spcBef>
                <a:spcPct val="0"/>
              </a:spcBef>
              <a:buFontTx/>
              <a:buNone/>
            </a:pPr>
            <a:endParaRPr lang="en-GB" altLang="en-US" sz="2000">
              <a:latin typeface="Times New Roman" pitchFamily="18" charset="0"/>
              <a:cs typeface="Times New Roman" pitchFamily="18" charset="0"/>
            </a:endParaRPr>
          </a:p>
        </p:txBody>
      </p:sp>
    </p:spTree>
    <p:extLst>
      <p:ext uri="{BB962C8B-B14F-4D97-AF65-F5344CB8AC3E}">
        <p14:creationId xmlns:p14="http://schemas.microsoft.com/office/powerpoint/2010/main" val="25917378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p:cNvSpPr txBox="1">
            <a:spLocks noChangeArrowheads="1"/>
          </p:cNvSpPr>
          <p:nvPr/>
        </p:nvSpPr>
        <p:spPr bwMode="auto">
          <a:xfrm>
            <a:off x="684213" y="765175"/>
            <a:ext cx="8064500" cy="501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r>
              <a:rPr lang="en-GB" altLang="en-US" b="1"/>
              <a:t>Bruce Wayne Tuckman (1938- )</a:t>
            </a:r>
          </a:p>
          <a:p>
            <a:pPr>
              <a:spcBef>
                <a:spcPct val="0"/>
              </a:spcBef>
              <a:buFontTx/>
              <a:buNone/>
            </a:pPr>
            <a:endParaRPr lang="en-GB" altLang="en-US"/>
          </a:p>
          <a:p>
            <a:pPr>
              <a:spcBef>
                <a:spcPct val="0"/>
              </a:spcBef>
              <a:buFontTx/>
              <a:buNone/>
            </a:pPr>
            <a:r>
              <a:rPr lang="en-GB" altLang="en-US">
                <a:solidFill>
                  <a:srgbClr val="FF0000"/>
                </a:solidFill>
              </a:rPr>
              <a:t>Four</a:t>
            </a:r>
            <a:r>
              <a:rPr lang="en-GB" altLang="en-US"/>
              <a:t> Stages of Group Cycle –</a:t>
            </a:r>
          </a:p>
          <a:p>
            <a:pPr>
              <a:spcBef>
                <a:spcPct val="0"/>
              </a:spcBef>
              <a:buFontTx/>
              <a:buNone/>
            </a:pPr>
            <a:endParaRPr lang="en-GB" altLang="en-US"/>
          </a:p>
          <a:p>
            <a:pPr>
              <a:spcBef>
                <a:spcPct val="0"/>
              </a:spcBef>
              <a:buFontTx/>
              <a:buNone/>
            </a:pPr>
            <a:r>
              <a:rPr lang="en-GB" altLang="en-US"/>
              <a:t>Team building or team activities</a:t>
            </a:r>
          </a:p>
          <a:p>
            <a:pPr>
              <a:spcBef>
                <a:spcPct val="0"/>
              </a:spcBef>
              <a:buFontTx/>
              <a:buNone/>
            </a:pPr>
            <a:endParaRPr lang="en-GB" altLang="en-US"/>
          </a:p>
          <a:p>
            <a:pPr>
              <a:spcBef>
                <a:spcPct val="0"/>
              </a:spcBef>
              <a:buFontTx/>
              <a:buNone/>
            </a:pPr>
            <a:r>
              <a:rPr lang="en-GB" altLang="en-US"/>
              <a:t>Team dynamics</a:t>
            </a:r>
          </a:p>
          <a:p>
            <a:pPr>
              <a:spcBef>
                <a:spcPct val="0"/>
              </a:spcBef>
              <a:buFontTx/>
              <a:buNone/>
            </a:pPr>
            <a:endParaRPr lang="en-GB" altLang="en-US"/>
          </a:p>
          <a:p>
            <a:pPr>
              <a:spcBef>
                <a:spcPct val="0"/>
              </a:spcBef>
              <a:buFontTx/>
              <a:buNone/>
            </a:pPr>
            <a:r>
              <a:rPr lang="en-GB" altLang="en-US"/>
              <a:t>Leadership</a:t>
            </a:r>
          </a:p>
          <a:p>
            <a:pPr>
              <a:spcBef>
                <a:spcPct val="0"/>
              </a:spcBef>
              <a:buFontTx/>
              <a:buNone/>
            </a:pPr>
            <a:endParaRPr lang="en-GB" altLang="en-US"/>
          </a:p>
        </p:txBody>
      </p:sp>
    </p:spTree>
    <p:extLst>
      <p:ext uri="{BB962C8B-B14F-4D97-AF65-F5344CB8AC3E}">
        <p14:creationId xmlns:p14="http://schemas.microsoft.com/office/powerpoint/2010/main" val="10601586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descr="tuckman forming storming performing norming"/>
          <p:cNvSpPr>
            <a:spLocks noChangeAspect="1" noChangeArrowheads="1"/>
          </p:cNvSpPr>
          <p:nvPr/>
        </p:nvSpPr>
        <p:spPr bwMode="auto">
          <a:xfrm>
            <a:off x="2152650" y="1204913"/>
            <a:ext cx="483870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20483" name="Text Box 3"/>
          <p:cNvSpPr txBox="1">
            <a:spLocks noChangeArrowheads="1"/>
          </p:cNvSpPr>
          <p:nvPr/>
        </p:nvSpPr>
        <p:spPr bwMode="auto">
          <a:xfrm>
            <a:off x="323850" y="765175"/>
            <a:ext cx="6911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50000"/>
              </a:spcBef>
              <a:buFontTx/>
              <a:buNone/>
            </a:pPr>
            <a:endParaRPr lang="en-GB" altLang="en-US" sz="2400">
              <a:latin typeface="Lucida Sans Unicode" pitchFamily="34" charset="0"/>
            </a:endParaRPr>
          </a:p>
        </p:txBody>
      </p:sp>
      <p:sp>
        <p:nvSpPr>
          <p:cNvPr id="20484" name="AutoShape 4" descr="tuckman forming storming performing norming"/>
          <p:cNvSpPr>
            <a:spLocks noChangeAspect="1" noChangeArrowheads="1"/>
          </p:cNvSpPr>
          <p:nvPr/>
        </p:nvSpPr>
        <p:spPr bwMode="auto">
          <a:xfrm>
            <a:off x="155575" y="46038"/>
            <a:ext cx="483870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20485" name="AutoShape 5" descr="tuckman forming storming performing norming"/>
          <p:cNvSpPr>
            <a:spLocks noChangeAspect="1" noChangeArrowheads="1"/>
          </p:cNvSpPr>
          <p:nvPr/>
        </p:nvSpPr>
        <p:spPr bwMode="auto">
          <a:xfrm>
            <a:off x="2152650" y="1204913"/>
            <a:ext cx="483870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20486" name="AutoShape 6" descr="tuckman forming storming performing norming"/>
          <p:cNvSpPr>
            <a:spLocks noChangeAspect="1" noChangeArrowheads="1"/>
          </p:cNvSpPr>
          <p:nvPr/>
        </p:nvSpPr>
        <p:spPr bwMode="auto">
          <a:xfrm>
            <a:off x="2152650" y="1204913"/>
            <a:ext cx="483870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sp>
        <p:nvSpPr>
          <p:cNvPr id="20487" name="AutoShape 7" descr="tuckman forming storming performing norming"/>
          <p:cNvSpPr>
            <a:spLocks noChangeAspect="1" noChangeArrowheads="1"/>
          </p:cNvSpPr>
          <p:nvPr/>
        </p:nvSpPr>
        <p:spPr bwMode="auto">
          <a:xfrm>
            <a:off x="2152650" y="1204913"/>
            <a:ext cx="4838700" cy="444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0"/>
              </a:spcBef>
              <a:buFontTx/>
              <a:buNone/>
            </a:pPr>
            <a:endParaRPr lang="en-GB" altLang="en-US" sz="2400">
              <a:latin typeface="Times" charset="0"/>
            </a:endParaRPr>
          </a:p>
        </p:txBody>
      </p:sp>
      <p:pic>
        <p:nvPicPr>
          <p:cNvPr id="20488"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913" y="795338"/>
            <a:ext cx="8204200" cy="4457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33193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250825" y="549275"/>
            <a:ext cx="835342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400" b="1" dirty="0"/>
              <a:t>FORMING</a:t>
            </a:r>
            <a:r>
              <a:rPr lang="en-GB" altLang="en-US" sz="2400" dirty="0"/>
              <a:t> – an edgy process of sniffing each other out, in which each individual makes his or her mark and displays a little of their agenda</a:t>
            </a:r>
            <a:r>
              <a:rPr lang="en-GB" altLang="en-US" sz="2400" dirty="0" smtClean="0"/>
              <a:t>.</a:t>
            </a:r>
          </a:p>
          <a:p>
            <a:pPr eaLnBrk="1" hangingPunct="1">
              <a:spcBef>
                <a:spcPct val="0"/>
              </a:spcBef>
              <a:buFontTx/>
              <a:buNone/>
            </a:pPr>
            <a:endParaRPr lang="en-GB" altLang="en-US" sz="2400" dirty="0"/>
          </a:p>
          <a:p>
            <a:pPr eaLnBrk="1" hangingPunct="1">
              <a:spcBef>
                <a:spcPct val="0"/>
              </a:spcBef>
              <a:buFontTx/>
              <a:buNone/>
            </a:pPr>
            <a:r>
              <a:rPr lang="en-GB" altLang="en-US" sz="2400" b="1" dirty="0"/>
              <a:t>STORMING</a:t>
            </a:r>
            <a:r>
              <a:rPr lang="en-GB" altLang="en-US" sz="2400" dirty="0"/>
              <a:t> – a period of conflict, sometimes about the aims of the group, sometimes about the aims of individuals in which the first easy but false consensus is challenged. </a:t>
            </a:r>
            <a:endParaRPr lang="en-GB" altLang="en-US" sz="2400" dirty="0" smtClean="0"/>
          </a:p>
          <a:p>
            <a:pPr eaLnBrk="1" hangingPunct="1">
              <a:spcBef>
                <a:spcPct val="0"/>
              </a:spcBef>
              <a:buFontTx/>
              <a:buNone/>
            </a:pPr>
            <a:endParaRPr lang="en-GB" altLang="en-US" sz="2400" dirty="0"/>
          </a:p>
          <a:p>
            <a:pPr eaLnBrk="1" hangingPunct="1">
              <a:spcBef>
                <a:spcPct val="0"/>
              </a:spcBef>
              <a:buFontTx/>
              <a:buNone/>
            </a:pPr>
            <a:r>
              <a:rPr lang="en-GB" altLang="en-US" sz="2400" b="1" dirty="0"/>
              <a:t>NORMING</a:t>
            </a:r>
            <a:r>
              <a:rPr lang="en-GB" altLang="en-US" sz="2400" dirty="0"/>
              <a:t> – a resettling into an acceptable way of working with goals and roles more understand and accepted. </a:t>
            </a:r>
            <a:endParaRPr lang="en-GB" altLang="en-US" sz="2400" dirty="0" smtClean="0"/>
          </a:p>
          <a:p>
            <a:pPr eaLnBrk="1" hangingPunct="1">
              <a:spcBef>
                <a:spcPct val="0"/>
              </a:spcBef>
              <a:buFontTx/>
              <a:buNone/>
            </a:pPr>
            <a:endParaRPr lang="en-GB" altLang="en-US" sz="2400" dirty="0"/>
          </a:p>
          <a:p>
            <a:pPr eaLnBrk="1" hangingPunct="1">
              <a:spcBef>
                <a:spcPct val="0"/>
              </a:spcBef>
              <a:buFontTx/>
              <a:buNone/>
            </a:pPr>
            <a:r>
              <a:rPr lang="en-GB" altLang="en-US" sz="2400" b="1" dirty="0"/>
              <a:t>PERFORMING</a:t>
            </a:r>
            <a:r>
              <a:rPr lang="en-GB" altLang="en-US" sz="2400" dirty="0"/>
              <a:t> – a mature and sensibly productive phase which allows argument and discussion but within an agreed set of objectives. </a:t>
            </a:r>
          </a:p>
        </p:txBody>
      </p:sp>
    </p:spTree>
    <p:extLst>
      <p:ext uri="{BB962C8B-B14F-4D97-AF65-F5344CB8AC3E}">
        <p14:creationId xmlns:p14="http://schemas.microsoft.com/office/powerpoint/2010/main" val="23487680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3"/>
          <p:cNvSpPr txBox="1">
            <a:spLocks noChangeArrowheads="1"/>
          </p:cNvSpPr>
          <p:nvPr/>
        </p:nvSpPr>
        <p:spPr bwMode="auto">
          <a:xfrm>
            <a:off x="323850" y="333375"/>
            <a:ext cx="8569325" cy="5786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eaLnBrk="1" hangingPunct="1">
              <a:spcBef>
                <a:spcPct val="0"/>
              </a:spcBef>
              <a:buFontTx/>
              <a:buNone/>
            </a:pPr>
            <a:r>
              <a:rPr lang="en-GB" altLang="en-US" sz="2400" dirty="0"/>
              <a:t>ADVANTAGES OF GROUPS</a:t>
            </a:r>
          </a:p>
          <a:p>
            <a:pPr marL="342900" indent="-342900">
              <a:spcBef>
                <a:spcPct val="0"/>
              </a:spcBef>
            </a:pPr>
            <a:r>
              <a:rPr lang="en-GB" altLang="en-US" sz="2400" dirty="0" smtClean="0"/>
              <a:t>Groups </a:t>
            </a:r>
            <a:r>
              <a:rPr lang="en-GB" altLang="en-US" sz="2400" dirty="0"/>
              <a:t>set higher standards for themselves and for the individuals within them than the individuals would on their own. </a:t>
            </a:r>
          </a:p>
          <a:p>
            <a:pPr marL="342900" indent="-342900">
              <a:spcBef>
                <a:spcPct val="0"/>
              </a:spcBef>
            </a:pPr>
            <a:r>
              <a:rPr lang="en-GB" altLang="en-US" sz="2400" dirty="0"/>
              <a:t>Groups are very kind to their members once the forming and storming stages are over.</a:t>
            </a:r>
          </a:p>
          <a:p>
            <a:pPr marL="342900" indent="-342900">
              <a:spcBef>
                <a:spcPct val="0"/>
              </a:spcBef>
            </a:pPr>
            <a:r>
              <a:rPr lang="en-GB" altLang="en-US" sz="2400" dirty="0"/>
              <a:t>Groups are flexible. It is easier to change the membership of the group or its purpose or its standards than it is to change their personnel or structure of the whole organisation. </a:t>
            </a:r>
          </a:p>
          <a:p>
            <a:pPr marL="342900" indent="-342900">
              <a:spcBef>
                <a:spcPct val="0"/>
              </a:spcBef>
            </a:pPr>
            <a:r>
              <a:rPr lang="en-GB" altLang="en-US" sz="2400" dirty="0"/>
              <a:t>Groups allow individuals to reach beyond themselves, to be something that none of them could have attained on their own and to discover ways of working with others to mutual benefit. </a:t>
            </a:r>
            <a:endParaRPr lang="en-GB" altLang="en-US" sz="2200" dirty="0"/>
          </a:p>
          <a:p>
            <a:pPr eaLnBrk="1" hangingPunct="1">
              <a:spcBef>
                <a:spcPct val="0"/>
              </a:spcBef>
              <a:buFontTx/>
              <a:buNone/>
            </a:pPr>
            <a:r>
              <a:rPr lang="en-GB" altLang="en-US" sz="1600" b="1" dirty="0">
                <a:solidFill>
                  <a:schemeClr val="tx2"/>
                </a:solidFill>
              </a:rPr>
              <a:t>Handy &amp; Aiken (1986) </a:t>
            </a:r>
            <a:r>
              <a:rPr lang="en-GB" altLang="en-US" sz="1600" b="1" i="1" dirty="0">
                <a:solidFill>
                  <a:schemeClr val="tx2"/>
                </a:solidFill>
              </a:rPr>
              <a:t>Understanding Schools as Organisations</a:t>
            </a:r>
            <a:r>
              <a:rPr lang="en-GB" altLang="en-US" sz="1600" b="1" dirty="0">
                <a:solidFill>
                  <a:schemeClr val="tx2"/>
                </a:solidFill>
              </a:rPr>
              <a:t>, London, Penguin</a:t>
            </a:r>
            <a:r>
              <a:rPr lang="en-GB" altLang="en-US" sz="1600" dirty="0">
                <a:solidFill>
                  <a:schemeClr val="tx2"/>
                </a:solidFill>
              </a:rPr>
              <a:t>.</a:t>
            </a:r>
            <a:r>
              <a:rPr lang="en-GB" altLang="en-US" sz="1600" dirty="0"/>
              <a:t> </a:t>
            </a:r>
          </a:p>
          <a:p>
            <a:pPr eaLnBrk="1" hangingPunct="1">
              <a:spcBef>
                <a:spcPct val="0"/>
              </a:spcBef>
              <a:buFontTx/>
              <a:buNone/>
            </a:pPr>
            <a:endParaRPr lang="en-GB" altLang="en-US" sz="1800" dirty="0"/>
          </a:p>
        </p:txBody>
      </p:sp>
    </p:spTree>
    <p:extLst>
      <p:ext uri="{BB962C8B-B14F-4D97-AF65-F5344CB8AC3E}">
        <p14:creationId xmlns:p14="http://schemas.microsoft.com/office/powerpoint/2010/main" val="29907939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4"/>
          <p:cNvSpPr txBox="1">
            <a:spLocks noChangeArrowheads="1"/>
          </p:cNvSpPr>
          <p:nvPr/>
        </p:nvSpPr>
        <p:spPr bwMode="auto">
          <a:xfrm>
            <a:off x="611188" y="836613"/>
            <a:ext cx="7921625" cy="423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charset="0"/>
                <a:ea typeface="ＭＳ Ｐゴシック" pitchFamily="34" charset="-128"/>
              </a:defRPr>
            </a:lvl1pPr>
            <a:lvl2pPr marL="742950" indent="-285750">
              <a:spcBef>
                <a:spcPct val="20000"/>
              </a:spcBef>
              <a:buChar char="–"/>
              <a:defRPr sz="2800">
                <a:solidFill>
                  <a:schemeClr val="tx1"/>
                </a:solidFill>
                <a:latin typeface="Arial" charset="0"/>
                <a:ea typeface="ＭＳ Ｐゴシック" pitchFamily="34" charset="-128"/>
              </a:defRPr>
            </a:lvl2pPr>
            <a:lvl3pPr marL="1143000" indent="-228600">
              <a:spcBef>
                <a:spcPct val="20000"/>
              </a:spcBef>
              <a:buChar char="•"/>
              <a:defRPr sz="2400">
                <a:solidFill>
                  <a:schemeClr val="tx1"/>
                </a:solidFill>
                <a:latin typeface="Arial" charset="0"/>
                <a:ea typeface="ＭＳ Ｐゴシック" pitchFamily="34" charset="-128"/>
              </a:defRPr>
            </a:lvl3pPr>
            <a:lvl4pPr marL="1600200" indent="-228600">
              <a:spcBef>
                <a:spcPct val="20000"/>
              </a:spcBef>
              <a:buChar char="–"/>
              <a:defRPr sz="2000">
                <a:solidFill>
                  <a:schemeClr val="tx1"/>
                </a:solidFill>
                <a:latin typeface="Arial" charset="0"/>
                <a:ea typeface="ＭＳ Ｐゴシック" pitchFamily="34" charset="-128"/>
              </a:defRPr>
            </a:lvl4pPr>
            <a:lvl5pPr marL="2057400" indent="-22860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spcBef>
                <a:spcPct val="50000"/>
              </a:spcBef>
              <a:buFontTx/>
              <a:buNone/>
            </a:pPr>
            <a:r>
              <a:rPr lang="en-GB" altLang="en-US" dirty="0"/>
              <a:t>Further examples:</a:t>
            </a:r>
          </a:p>
          <a:p>
            <a:pPr>
              <a:spcBef>
                <a:spcPct val="50000"/>
              </a:spcBef>
              <a:buFontTx/>
              <a:buNone/>
            </a:pPr>
            <a:r>
              <a:rPr lang="en-GB" altLang="en-US" dirty="0" smtClean="0"/>
              <a:t>	Myers </a:t>
            </a:r>
            <a:r>
              <a:rPr lang="en-GB" altLang="en-US" dirty="0"/>
              <a:t>Briggs</a:t>
            </a:r>
          </a:p>
          <a:p>
            <a:pPr>
              <a:spcBef>
                <a:spcPct val="50000"/>
              </a:spcBef>
              <a:buFontTx/>
              <a:buNone/>
            </a:pPr>
            <a:r>
              <a:rPr lang="en-GB" altLang="en-US" dirty="0" smtClean="0"/>
              <a:t>	John </a:t>
            </a:r>
            <a:r>
              <a:rPr lang="en-GB" altLang="en-US" dirty="0"/>
              <a:t>Adair</a:t>
            </a:r>
          </a:p>
          <a:p>
            <a:pPr>
              <a:spcBef>
                <a:spcPct val="50000"/>
              </a:spcBef>
              <a:buFontTx/>
              <a:buNone/>
            </a:pPr>
            <a:r>
              <a:rPr lang="en-US" altLang="en-US" dirty="0" smtClean="0"/>
              <a:t>	Chris </a:t>
            </a:r>
            <a:r>
              <a:rPr lang="en-US" altLang="en-US" dirty="0" err="1"/>
              <a:t>Argyris</a:t>
            </a:r>
            <a:endParaRPr lang="en-US" altLang="en-US" dirty="0"/>
          </a:p>
          <a:p>
            <a:pPr>
              <a:spcBef>
                <a:spcPct val="50000"/>
              </a:spcBef>
              <a:buFontTx/>
              <a:buNone/>
            </a:pPr>
            <a:r>
              <a:rPr lang="en-US" altLang="en-US" dirty="0" smtClean="0"/>
              <a:t>	McCann</a:t>
            </a:r>
            <a:endParaRPr lang="en-US" altLang="en-US" dirty="0"/>
          </a:p>
          <a:p>
            <a:pPr>
              <a:spcBef>
                <a:spcPct val="50000"/>
              </a:spcBef>
              <a:buFontTx/>
              <a:buNone/>
            </a:pPr>
            <a:r>
              <a:rPr lang="en-US" altLang="en-US" dirty="0" smtClean="0"/>
              <a:t>	</a:t>
            </a:r>
            <a:r>
              <a:rPr lang="en-US" altLang="en-US" dirty="0" err="1" smtClean="0"/>
              <a:t>DeBono</a:t>
            </a:r>
            <a:endParaRPr lang="en-GB" altLang="en-US" dirty="0"/>
          </a:p>
        </p:txBody>
      </p:sp>
    </p:spTree>
    <p:extLst>
      <p:ext uri="{BB962C8B-B14F-4D97-AF65-F5344CB8AC3E}">
        <p14:creationId xmlns:p14="http://schemas.microsoft.com/office/powerpoint/2010/main" val="24870270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http://purl.org/dc/terms/"/>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303dbf9b-b85b-46a0-94f1-894078c07ec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76</TotalTime>
  <Words>1254</Words>
  <Application>Microsoft Office PowerPoint</Application>
  <PresentationFormat>On-screen Show (4:3)</PresentationFormat>
  <Paragraphs>167</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9</cp:revision>
  <dcterms:created xsi:type="dcterms:W3CDTF">2015-04-14T15:21:28Z</dcterms:created>
  <dcterms:modified xsi:type="dcterms:W3CDTF">2016-06-26T17:56:59Z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