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56" r:id="rId2"/>
    <p:sldId id="325" r:id="rId3"/>
    <p:sldId id="286" r:id="rId4"/>
    <p:sldId id="287" r:id="rId5"/>
    <p:sldId id="288" r:id="rId6"/>
    <p:sldId id="291" r:id="rId7"/>
    <p:sldId id="290" r:id="rId8"/>
    <p:sldId id="330" r:id="rId9"/>
    <p:sldId id="338" r:id="rId10"/>
    <p:sldId id="331" r:id="rId11"/>
    <p:sldId id="332" r:id="rId12"/>
    <p:sldId id="333" r:id="rId13"/>
    <p:sldId id="334" r:id="rId14"/>
    <p:sldId id="335" r:id="rId15"/>
    <p:sldId id="336" r:id="rId16"/>
    <p:sldId id="337" r:id="rId17"/>
    <p:sldId id="326" r:id="rId18"/>
    <p:sldId id="327" r:id="rId19"/>
    <p:sldId id="328" r:id="rId20"/>
    <p:sldId id="329" r:id="rId21"/>
    <p:sldId id="292" r:id="rId22"/>
    <p:sldId id="293" r:id="rId23"/>
    <p:sldId id="294" r:id="rId24"/>
    <p:sldId id="295" r:id="rId25"/>
    <p:sldId id="296" r:id="rId26"/>
    <p:sldId id="297" r:id="rId27"/>
    <p:sldId id="298" r:id="rId28"/>
    <p:sldId id="299" r:id="rId29"/>
    <p:sldId id="301" r:id="rId30"/>
    <p:sldId id="302" r:id="rId31"/>
    <p:sldId id="303" r:id="rId32"/>
    <p:sldId id="304" r:id="rId33"/>
    <p:sldId id="319" r:id="rId34"/>
    <p:sldId id="277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723" autoAdjust="0"/>
  </p:normalViewPr>
  <p:slideViewPr>
    <p:cSldViewPr snapToGrid="0">
      <p:cViewPr>
        <p:scale>
          <a:sx n="101" d="100"/>
          <a:sy n="101" d="100"/>
        </p:scale>
        <p:origin x="30" y="-8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F952D2-4B63-44AE-B4C9-7E125304EC44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CA0365-A35C-4119-B711-C4779ABD21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284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61EF5F6-A596-48BB-8538-6115A9FF5132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371714" name="Rectangle 2"/>
          <p:cNvSpPr>
            <a:spLocks noChangeArrowheads="1"/>
          </p:cNvSpPr>
          <p:nvPr>
            <p:ph type="sldImg"/>
          </p:nvPr>
        </p:nvSpPr>
        <p:spPr bwMode="auto">
          <a:xfrm>
            <a:off x="4484688" y="1774825"/>
            <a:ext cx="0" cy="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1715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1219200" y="3257550"/>
            <a:ext cx="6705600" cy="3086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lIns="89913" tIns="44956" rIns="89913" bIns="44956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597868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838A522-F194-4B93-A2DB-F10AE112EBCF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359426" name="Rectangle 2"/>
          <p:cNvSpPr>
            <a:spLocks noChangeArrowheads="1"/>
          </p:cNvSpPr>
          <p:nvPr>
            <p:ph type="sldImg"/>
          </p:nvPr>
        </p:nvSpPr>
        <p:spPr bwMode="auto">
          <a:xfrm>
            <a:off x="4484688" y="1774825"/>
            <a:ext cx="0" cy="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9427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1219200" y="3257550"/>
            <a:ext cx="6705600" cy="3086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lIns="89913" tIns="44956" rIns="89913" bIns="44956"/>
          <a:lstStyle/>
          <a:p>
            <a:r>
              <a:rPr lang="en-US" altLang="en-US"/>
              <a:t>The key can be different -</a:t>
            </a:r>
          </a:p>
        </p:txBody>
      </p:sp>
    </p:spTree>
    <p:extLst>
      <p:ext uri="{BB962C8B-B14F-4D97-AF65-F5344CB8AC3E}">
        <p14:creationId xmlns:p14="http://schemas.microsoft.com/office/powerpoint/2010/main" val="25899134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5DAE642-DDAA-4693-B696-B9CFF75F6D08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373762" name="Rectangle 2"/>
          <p:cNvSpPr>
            <a:spLocks noChangeArrowheads="1"/>
          </p:cNvSpPr>
          <p:nvPr>
            <p:ph type="sldImg"/>
          </p:nvPr>
        </p:nvSpPr>
        <p:spPr bwMode="auto">
          <a:xfrm>
            <a:off x="4484688" y="1774825"/>
            <a:ext cx="0" cy="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3763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1219200" y="3257550"/>
            <a:ext cx="6705600" cy="3086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lIns="89913" tIns="44956" rIns="89913" bIns="44956"/>
          <a:lstStyle/>
          <a:p>
            <a:r>
              <a:rPr lang="en-US" altLang="en-US"/>
              <a:t>Statistical Analysis</a:t>
            </a:r>
          </a:p>
          <a:p>
            <a:pPr lvl="1">
              <a:buFontTx/>
              <a:buChar char="•"/>
            </a:pPr>
            <a:r>
              <a:rPr lang="en-US" altLang="en-US"/>
              <a:t>Knowing % of occurrences of different letters (e.g. e occurs 13% of time in the document and t occurs 19% of times)</a:t>
            </a:r>
          </a:p>
          <a:p>
            <a:pPr lvl="1">
              <a:buFontTx/>
              <a:buChar char="•"/>
            </a:pPr>
            <a:r>
              <a:rPr lang="en-US" altLang="en-US"/>
              <a:t>Knowing commonly occurring two and three letter combinations (e.g. in, it, the, ion, ing, …)</a:t>
            </a:r>
          </a:p>
          <a:p>
            <a:pPr lvl="1">
              <a:buFontTx/>
              <a:buChar char="•"/>
            </a:pPr>
            <a:r>
              <a:rPr lang="en-US" altLang="en-US"/>
              <a:t>If some knowledge about the content is available it is even easier to crack </a:t>
            </a:r>
          </a:p>
        </p:txBody>
      </p:sp>
    </p:spTree>
    <p:extLst>
      <p:ext uri="{BB962C8B-B14F-4D97-AF65-F5344CB8AC3E}">
        <p14:creationId xmlns:p14="http://schemas.microsoft.com/office/powerpoint/2010/main" val="15842774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2A11F3D-0480-402B-B802-21BF6C2C8A1E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375810" name="Rectangle 2"/>
          <p:cNvSpPr>
            <a:spLocks noChangeArrowheads="1"/>
          </p:cNvSpPr>
          <p:nvPr>
            <p:ph type="sldImg"/>
          </p:nvPr>
        </p:nvSpPr>
        <p:spPr bwMode="auto">
          <a:xfrm>
            <a:off x="4484688" y="1774825"/>
            <a:ext cx="0" cy="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5811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1219200" y="3257550"/>
            <a:ext cx="6705600" cy="3086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lIns="89913" tIns="44956" rIns="89913" bIns="44956"/>
          <a:lstStyle/>
          <a:p>
            <a:r>
              <a:rPr lang="en-US" altLang="en-US"/>
              <a:t>Statistical Analysis</a:t>
            </a:r>
          </a:p>
          <a:p>
            <a:pPr lvl="1">
              <a:buFontTx/>
              <a:buChar char="•"/>
            </a:pPr>
            <a:r>
              <a:rPr lang="en-US" altLang="en-US"/>
              <a:t>Knowing % of occurrences of different letters (e.g. e occurs 13% of time in the document and t occurs 19% of times)</a:t>
            </a:r>
          </a:p>
          <a:p>
            <a:pPr lvl="1">
              <a:buFontTx/>
              <a:buChar char="•"/>
            </a:pPr>
            <a:r>
              <a:rPr lang="en-US" altLang="en-US"/>
              <a:t>Knowing commonly occurring two and three letter combinations (e.g. in, it, the, ion, ing, …)</a:t>
            </a:r>
          </a:p>
          <a:p>
            <a:pPr lvl="1">
              <a:buFontTx/>
              <a:buChar char="•"/>
            </a:pPr>
            <a:r>
              <a:rPr lang="en-US" altLang="en-US"/>
              <a:t>If some knowledge about the content is available it is even easier to crack </a:t>
            </a:r>
          </a:p>
        </p:txBody>
      </p:sp>
    </p:spTree>
    <p:extLst>
      <p:ext uri="{BB962C8B-B14F-4D97-AF65-F5344CB8AC3E}">
        <p14:creationId xmlns:p14="http://schemas.microsoft.com/office/powerpoint/2010/main" val="16916316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1530E4A-7A30-4202-BF61-A073842584A2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451586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4484688" y="1774825"/>
            <a:ext cx="0" cy="0"/>
          </a:xfrm>
          <a:ln/>
        </p:spPr>
      </p:sp>
      <p:sp>
        <p:nvSpPr>
          <p:cNvPr id="451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 lIns="89913" tIns="44956" rIns="89913" bIns="44956"/>
          <a:lstStyle/>
          <a:p>
            <a:r>
              <a:rPr lang="en-US" altLang="en-US"/>
              <a:t>Statistical Analysis</a:t>
            </a:r>
          </a:p>
          <a:p>
            <a:pPr lvl="1">
              <a:buFontTx/>
              <a:buChar char="•"/>
            </a:pPr>
            <a:r>
              <a:rPr lang="en-US" altLang="en-US"/>
              <a:t>Knowing % of occurrences of different letters (e.g. e occurs 13% of time in the document and t occurs 19% of times)</a:t>
            </a:r>
          </a:p>
          <a:p>
            <a:pPr lvl="1">
              <a:buFontTx/>
              <a:buChar char="•"/>
            </a:pPr>
            <a:r>
              <a:rPr lang="en-US" altLang="en-US"/>
              <a:t>Knowing commonly occurring two and three letter combinations (e.g. in, it, the, ion, ing, …)</a:t>
            </a:r>
          </a:p>
          <a:p>
            <a:pPr lvl="1">
              <a:buFontTx/>
              <a:buChar char="•"/>
            </a:pPr>
            <a:r>
              <a:rPr lang="en-US" altLang="en-US"/>
              <a:t>If some knowledge about the content is available it is even easier to crack </a:t>
            </a:r>
          </a:p>
        </p:txBody>
      </p:sp>
    </p:spTree>
    <p:extLst>
      <p:ext uri="{BB962C8B-B14F-4D97-AF65-F5344CB8AC3E}">
        <p14:creationId xmlns:p14="http://schemas.microsoft.com/office/powerpoint/2010/main" val="36958330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25C97B3-3C36-4549-A756-90C228C8B658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455682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4484688" y="1774825"/>
            <a:ext cx="0" cy="0"/>
          </a:xfrm>
          <a:ln/>
        </p:spPr>
      </p:sp>
      <p:sp>
        <p:nvSpPr>
          <p:cNvPr id="455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 lIns="89913" tIns="44956" rIns="89913" bIns="44956"/>
          <a:lstStyle/>
          <a:p>
            <a:r>
              <a:rPr lang="en-US" altLang="en-US" dirty="0"/>
              <a:t>Statistical Analysis</a:t>
            </a:r>
          </a:p>
          <a:p>
            <a:pPr lvl="1">
              <a:buFontTx/>
              <a:buChar char="•"/>
            </a:pPr>
            <a:r>
              <a:rPr lang="en-US" altLang="en-US" dirty="0"/>
              <a:t>Knowing % of occurrences of different letters (e.g. e occurs 13% of time in the document and t occurs 19% of times)</a:t>
            </a:r>
          </a:p>
          <a:p>
            <a:pPr lvl="1">
              <a:buFontTx/>
              <a:buChar char="•"/>
            </a:pPr>
            <a:r>
              <a:rPr lang="en-US" altLang="en-US" dirty="0"/>
              <a:t>Knowing commonly occurring two and three letter combinations (e.g. in, it, the, ion, </a:t>
            </a:r>
            <a:r>
              <a:rPr lang="en-US" altLang="en-US" dirty="0" err="1"/>
              <a:t>ing</a:t>
            </a:r>
            <a:r>
              <a:rPr lang="en-US" altLang="en-US" dirty="0"/>
              <a:t>, …)</a:t>
            </a:r>
          </a:p>
          <a:p>
            <a:pPr lvl="1">
              <a:buFontTx/>
              <a:buChar char="•"/>
            </a:pPr>
            <a:r>
              <a:rPr lang="en-US" altLang="en-US" dirty="0"/>
              <a:t>If some knowledge about the content is available it is even easier to crack </a:t>
            </a:r>
          </a:p>
        </p:txBody>
      </p:sp>
    </p:spTree>
    <p:extLst>
      <p:ext uri="{BB962C8B-B14F-4D97-AF65-F5344CB8AC3E}">
        <p14:creationId xmlns:p14="http://schemas.microsoft.com/office/powerpoint/2010/main" val="23040803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7E0A61E-8F56-4C8C-9269-81C542C09056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377858" name="Rectangle 2"/>
          <p:cNvSpPr>
            <a:spLocks noChangeArrowheads="1"/>
          </p:cNvSpPr>
          <p:nvPr>
            <p:ph type="sldImg"/>
          </p:nvPr>
        </p:nvSpPr>
        <p:spPr bwMode="auto">
          <a:xfrm>
            <a:off x="4484688" y="1774825"/>
            <a:ext cx="0" cy="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7859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1219200" y="3257550"/>
            <a:ext cx="6705600" cy="30861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lIns="89913" tIns="44956" rIns="89913" bIns="44956"/>
          <a:lstStyle/>
          <a:p>
            <a:r>
              <a:rPr lang="en-US" altLang="en-US"/>
              <a:t>Statistical Analysis</a:t>
            </a:r>
          </a:p>
          <a:p>
            <a:pPr lvl="1">
              <a:buFontTx/>
              <a:buChar char="•"/>
            </a:pPr>
            <a:r>
              <a:rPr lang="en-US" altLang="en-US"/>
              <a:t>Knowing % of occurrences of different letters (e.g. e occurs 13% of time in the document and t occurs 19% of times)</a:t>
            </a:r>
          </a:p>
          <a:p>
            <a:pPr lvl="1">
              <a:buFontTx/>
              <a:buChar char="•"/>
            </a:pPr>
            <a:r>
              <a:rPr lang="en-US" altLang="en-US"/>
              <a:t>Knowing commonly occurring two and three letter combinations (e.g. in, it, the, ion, ing, …)</a:t>
            </a:r>
          </a:p>
          <a:p>
            <a:pPr lvl="1">
              <a:buFontTx/>
              <a:buChar char="•"/>
            </a:pPr>
            <a:r>
              <a:rPr lang="en-US" altLang="en-US"/>
              <a:t>If some knowledge about the content is available it is even easier to crack </a:t>
            </a:r>
          </a:p>
        </p:txBody>
      </p:sp>
    </p:spTree>
    <p:extLst>
      <p:ext uri="{BB962C8B-B14F-4D97-AF65-F5344CB8AC3E}">
        <p14:creationId xmlns:p14="http://schemas.microsoft.com/office/powerpoint/2010/main" val="37198940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fixed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size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of n-bits of data - known as a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block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- at one time. The usual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sizes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of each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block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are 64 bits, 128 bits, and 256 bits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CA0365-A35C-4119-B711-C4779ABD218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6854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CA0365-A35C-4119-B711-C4779ABD218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4389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CA0365-A35C-4119-B711-C4779ABD218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320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15363-D113-49C2-9078-100A3BF44C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9E5995-82B8-4385-A748-0A56F19975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72C98B-F6E4-49E3-892D-412B47769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D2554-6E0A-437A-A00C-3342CE2EA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D95F15-5461-4C72-8748-779D2398A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166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C0D30-9089-40DF-9FFA-3BCDE3BF7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108EC-A0E9-47D7-BFF0-920FF151A0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78EC0-2FF5-42A7-9A09-B1455099D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657C1-7392-4F8B-B891-C92664BBCB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88A5AF-A6A6-4824-AEF0-019201AFA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100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F747C-82E4-48DB-AC69-0BB8A845E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D5A52A-63C5-4DFA-B4B4-8DD6139750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7FB3C0-2867-4C19-BA9A-FC67A3787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3D7A6E-262A-4C10-B847-47F64A5E6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60BC0E-EFF3-4578-9078-D6B59CC96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660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699A6-020D-49FE-919A-D1B1323FF2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5E917-FD6D-4C9D-A740-C37CD59743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681877-4740-464A-B959-24EA181F0D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172424-5AD0-4CB5-BF5A-E840DDE8C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41F6AC-9267-44DB-A564-1894F7D9E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3E093E-A4CC-422F-B568-7B041DCAA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414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CDB3D-6610-48D3-8A45-49691314F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09AEC1-51D2-4572-A9BD-80463A672E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D2DE48-57E8-43EA-AABA-992F0BEE0F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E5C0A2-5C31-44F5-B46D-D23C550946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383DB6-F242-465C-BC22-D8EEF4E764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44F3CD-90FC-4E6D-B721-B2316F1FE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4E2BFA-A342-471C-872F-0968A0D14B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3BC06F-0D7D-4C4B-99ED-607C4C00C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105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42F27-FDAC-43B9-8D55-4508EBCDC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00DC85-D6EC-44E9-B8F8-A4FA1C224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07529-92FC-487D-A06E-9BCBAFBA2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C9C3E9-E9B9-4575-A37A-D07F06039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524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F5E9AF-F52F-4AC3-986C-7D3A578DF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C58AF2-9F83-458E-B7D5-943CBB91F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9465D7-2DB7-4EB7-ADB4-2343923DF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602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7FB27-FE82-4A99-99D4-0DD72317B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DD6E3-0F6E-487C-A61A-2F9D581F0D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09328-5478-43AF-9FB4-9B27E48537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2CC4F8-D9E2-4FF2-8010-2C8DDD9BE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59CA96-9FEE-4CF5-835D-2A7A5C3E4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A9153E-F8C5-4FC6-BB46-D04889298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944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AE44F-7276-49CA-B237-93463CEB1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2D781B-8A99-4FAD-900D-FA0D867A4F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5ABDEC-FF90-4147-AE8D-3F7E27BE42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052E6E-4CB6-4FE3-AF56-ECD32A635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7834B6-4AA6-4FA8-A782-3BE59F465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AB8E63-3920-485D-B0D2-C1395CEDC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027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1B03B-AB7C-45F8-B2A0-E6C359D98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F6443C-2850-4E6B-9EB3-DC0872EC81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D1CAD-2620-4745-9418-7E926692A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DC839-BF12-4EA0-95F8-7C9AFB366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CEBEA2-7752-400E-84F7-BBEDBFDF8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276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65B7C3-CD05-4A3C-89F4-AAA908BBA6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F090C2-6D07-4A48-846F-EE9319E749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DDDE7A-8B3C-447F-9262-4AE2606B8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441715-7F9A-42D7-9117-B35B7003D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4B664B-21A9-42B6-B13C-9074AD2CD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810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094398-D205-4C61-BDD3-2F9C389BF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7BCE68-81D7-4B97-9203-B5ED629399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648014-790A-4FA6-B1C5-8535370DB6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3F45FD-667D-459F-9400-7E99C41C79FE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214930-FAF8-482E-960F-1925DFB045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ED77B-6591-42F5-B4AC-F28962AA8F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616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20C4D0-DB38-4885-95CD-2FCC0711DE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</a:t>
            </a:r>
            <a:r>
              <a:rPr lang="en-GB" dirty="0" smtClean="0">
                <a:solidFill>
                  <a:srgbClr val="FFFFFF"/>
                </a:solidFill>
              </a:rPr>
              <a:t>security </a:t>
            </a:r>
            <a:r>
              <a:rPr lang="en-GB" dirty="0">
                <a:solidFill>
                  <a:srgbClr val="FFFFFF"/>
                </a:solidFill>
              </a:rPr>
              <a:t>of </a:t>
            </a:r>
            <a:r>
              <a:rPr lang="en-GB" dirty="0" smtClean="0">
                <a:solidFill>
                  <a:srgbClr val="FFFFFF"/>
                </a:solidFill>
              </a:rPr>
              <a:t>things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A96A62-7F8F-4BE9-B1CA-E754C64F24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6084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Principles for Secure Networking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  <a:p>
            <a:r>
              <a:rPr lang="en-US" altLang="en-US"/>
              <a:t>Questions to consider</a:t>
            </a:r>
          </a:p>
          <a:p>
            <a:pPr lvl="1"/>
            <a:r>
              <a:rPr lang="en-US" altLang="en-US"/>
              <a:t>What are we trying to protect?</a:t>
            </a:r>
          </a:p>
          <a:p>
            <a:pPr lvl="1"/>
            <a:r>
              <a:rPr lang="en-US" altLang="en-US"/>
              <a:t>What operations are authorized?</a:t>
            </a:r>
          </a:p>
          <a:p>
            <a:pPr lvl="1"/>
            <a:r>
              <a:rPr lang="en-US" altLang="en-US"/>
              <a:t>What is security parameter?</a:t>
            </a:r>
          </a:p>
        </p:txBody>
      </p:sp>
    </p:spTree>
    <p:extLst>
      <p:ext uri="{BB962C8B-B14F-4D97-AF65-F5344CB8AC3E}">
        <p14:creationId xmlns:p14="http://schemas.microsoft.com/office/powerpoint/2010/main" val="3839399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66A4BC64-FABE-48F5-B810-3168F746F5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Security Requirements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DF0141F0-2270-4087-9877-3B21309ECE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4205" y="1506608"/>
            <a:ext cx="10515600" cy="4351338"/>
          </a:xfrm>
        </p:spPr>
        <p:txBody>
          <a:bodyPr/>
          <a:lstStyle/>
          <a:p>
            <a:r>
              <a:rPr lang="en-GB" dirty="0"/>
              <a:t>Confidentiality, integrity and availability, also known as the </a:t>
            </a:r>
            <a:r>
              <a:rPr lang="en-GB" b="1" dirty="0"/>
              <a:t>CIA</a:t>
            </a:r>
            <a:r>
              <a:rPr lang="en-GB" dirty="0"/>
              <a:t> triad, is a </a:t>
            </a:r>
            <a:r>
              <a:rPr lang="en-GB" b="1" dirty="0"/>
              <a:t>model</a:t>
            </a:r>
            <a:r>
              <a:rPr lang="en-GB" dirty="0"/>
              <a:t> designed to guide policies for information security within an organization. </a:t>
            </a:r>
            <a:endParaRPr lang="en-US" altLang="en-US" dirty="0" smtClean="0"/>
          </a:p>
          <a:p>
            <a:r>
              <a:rPr lang="en-US" altLang="en-US" dirty="0" smtClean="0"/>
              <a:t>Confidentiality:</a:t>
            </a:r>
            <a:r>
              <a:rPr lang="en-GB" dirty="0"/>
              <a:t>roughly equivalent to </a:t>
            </a:r>
            <a:r>
              <a:rPr lang="en-GB" u="sng" dirty="0"/>
              <a:t>privacy</a:t>
            </a:r>
            <a:endParaRPr lang="en-US" altLang="en-US" dirty="0"/>
          </a:p>
          <a:p>
            <a:r>
              <a:rPr lang="en-US" altLang="en-US" dirty="0" smtClean="0"/>
              <a:t>Integrity:</a:t>
            </a:r>
            <a:r>
              <a:rPr lang="en-GB" dirty="0"/>
              <a:t>involves maintaining the consistency, accuracy, and trustworthiness of data over its entire life cycle .</a:t>
            </a:r>
            <a:endParaRPr lang="en-US" altLang="en-US" dirty="0"/>
          </a:p>
          <a:p>
            <a:r>
              <a:rPr lang="en-US" altLang="en-US" dirty="0" smtClean="0"/>
              <a:t>Availability: </a:t>
            </a:r>
            <a:r>
              <a:rPr lang="en-GB" dirty="0"/>
              <a:t>is best ensured by rigorously maintaining all </a:t>
            </a:r>
            <a:r>
              <a:rPr lang="en-GB" u="sng" dirty="0" smtClean="0"/>
              <a:t>hardware</a:t>
            </a:r>
            <a:r>
              <a:rPr lang="en-GB" dirty="0"/>
              <a:t> </a:t>
            </a:r>
            <a:r>
              <a:rPr lang="en-GB" dirty="0" smtClean="0"/>
              <a:t>and  software.</a:t>
            </a:r>
            <a:endParaRPr lang="en-US" altLang="en-US" dirty="0"/>
          </a:p>
        </p:txBody>
      </p:sp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234" y="4750905"/>
            <a:ext cx="2189322" cy="169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1400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742A52C5-43C0-4670-BD59-DA26480314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Passive Attacks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A59A3E7D-3B2A-48BC-9FBD-3447217FEC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Snooping </a:t>
            </a:r>
            <a:r>
              <a:rPr lang="en-US" altLang="en-US" dirty="0"/>
              <a:t>on transmissions</a:t>
            </a:r>
          </a:p>
          <a:p>
            <a:pPr lvl="1"/>
            <a:r>
              <a:rPr lang="en-US" altLang="en-US" dirty="0"/>
              <a:t>To obtain information</a:t>
            </a:r>
          </a:p>
          <a:p>
            <a:pPr lvl="1"/>
            <a:r>
              <a:rPr lang="en-US" altLang="en-US" dirty="0"/>
              <a:t>Release of message contents</a:t>
            </a:r>
          </a:p>
          <a:p>
            <a:pPr lvl="1"/>
            <a:r>
              <a:rPr lang="en-US" altLang="en-US" dirty="0"/>
              <a:t>Outsider learns content of transmission</a:t>
            </a:r>
          </a:p>
          <a:p>
            <a:r>
              <a:rPr lang="en-US" altLang="en-US" dirty="0"/>
              <a:t>Traffic analysis</a:t>
            </a:r>
          </a:p>
          <a:p>
            <a:pPr lvl="1"/>
            <a:r>
              <a:rPr lang="en-US" altLang="en-US" dirty="0"/>
              <a:t>By monitoring frequency and length of messages, even encrypted, </a:t>
            </a:r>
            <a:r>
              <a:rPr lang="en-US" altLang="en-US" dirty="0" smtClean="0"/>
              <a:t>communication </a:t>
            </a:r>
            <a:r>
              <a:rPr lang="en-US" altLang="en-US" dirty="0"/>
              <a:t>may be </a:t>
            </a:r>
            <a:r>
              <a:rPr lang="en-US" altLang="en-US" dirty="0" smtClean="0"/>
              <a:t>guessed.</a:t>
            </a:r>
            <a:endParaRPr lang="en-US" altLang="en-US" dirty="0"/>
          </a:p>
          <a:p>
            <a:r>
              <a:rPr lang="en-US" altLang="en-US" dirty="0"/>
              <a:t>Difficult to detect</a:t>
            </a:r>
          </a:p>
          <a:p>
            <a:r>
              <a:rPr lang="en-US" altLang="en-US" dirty="0"/>
              <a:t>Can be prevented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864174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0DFACC0-3EC2-4EDE-96FA-662DF6C2A4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Active Attacks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8ABB860E-12B1-4217-BE95-2C4B1E027C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Masquerade ( Man in the middle)</a:t>
            </a:r>
            <a:endParaRPr lang="en-US" altLang="en-US" dirty="0"/>
          </a:p>
          <a:p>
            <a:pPr lvl="1"/>
            <a:r>
              <a:rPr lang="en-US" altLang="en-US" dirty="0"/>
              <a:t>Pretending to be a different entity</a:t>
            </a:r>
          </a:p>
          <a:p>
            <a:pPr lvl="1"/>
            <a:r>
              <a:rPr lang="en-US" altLang="en-US" dirty="0"/>
              <a:t>Replay</a:t>
            </a:r>
          </a:p>
          <a:p>
            <a:pPr lvl="1"/>
            <a:r>
              <a:rPr lang="en-US" altLang="en-US" dirty="0"/>
              <a:t>Modification of messages</a:t>
            </a:r>
          </a:p>
          <a:p>
            <a:r>
              <a:rPr lang="en-US" altLang="en-US" dirty="0"/>
              <a:t>Denial of service</a:t>
            </a:r>
          </a:p>
          <a:p>
            <a:pPr lvl="1"/>
            <a:r>
              <a:rPr lang="en-US" altLang="en-US" dirty="0"/>
              <a:t>Easy to detect</a:t>
            </a:r>
          </a:p>
          <a:p>
            <a:pPr lvl="1"/>
            <a:r>
              <a:rPr lang="en-US" altLang="en-US" dirty="0"/>
              <a:t>Detection may lead to deterrent</a:t>
            </a:r>
          </a:p>
          <a:p>
            <a:pPr lvl="1"/>
            <a:r>
              <a:rPr lang="en-US" altLang="en-US" dirty="0"/>
              <a:t>Hard to prevent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62974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61710792-300D-4B6B-B3E6-72DE041913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Requirements for Security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2F5BF2EB-B57F-4906-B0F2-E8DF32C9BB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Strong encryption algorithm</a:t>
            </a:r>
          </a:p>
          <a:p>
            <a:pPr lvl="1"/>
            <a:r>
              <a:rPr lang="en-US" altLang="en-US" dirty="0"/>
              <a:t>Even if known, should not be able to decrypt </a:t>
            </a:r>
            <a:endParaRPr lang="en-US" altLang="en-US" dirty="0" smtClean="0"/>
          </a:p>
          <a:p>
            <a:pPr lvl="2"/>
            <a:r>
              <a:rPr lang="en-US" altLang="en-US" dirty="0" smtClean="0"/>
              <a:t>Even </a:t>
            </a:r>
            <a:r>
              <a:rPr lang="en-US" altLang="en-US" dirty="0"/>
              <a:t>if a number of cipher texts are available together with </a:t>
            </a:r>
            <a:r>
              <a:rPr lang="en-US" altLang="en-US" dirty="0" smtClean="0"/>
              <a:t>their plain texts.</a:t>
            </a:r>
          </a:p>
          <a:p>
            <a:pPr lvl="2"/>
            <a:r>
              <a:rPr lang="en-US" altLang="en-US" dirty="0" smtClean="0"/>
              <a:t>Sender </a:t>
            </a:r>
            <a:r>
              <a:rPr lang="en-US" altLang="en-US" dirty="0"/>
              <a:t>and receiver must obtain secret </a:t>
            </a:r>
            <a:r>
              <a:rPr lang="en-US" altLang="en-US" dirty="0" smtClean="0"/>
              <a:t>key.</a:t>
            </a:r>
            <a:endParaRPr lang="en-US" altLang="en-US" dirty="0"/>
          </a:p>
          <a:p>
            <a:r>
              <a:rPr lang="en-US" altLang="en-US" sz="2400" dirty="0"/>
              <a:t>Once key is known, all communication using this key is readable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034093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3FE08BA8-6933-4FE9-BF5A-F47FF384D8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Ingredients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3945596F-50F3-457A-9EF1-314393421F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Plain text</a:t>
            </a:r>
          </a:p>
          <a:p>
            <a:pPr lvl="1"/>
            <a:r>
              <a:rPr lang="en-US" altLang="en-US" dirty="0"/>
              <a:t>Encryption algorithm</a:t>
            </a:r>
          </a:p>
          <a:p>
            <a:pPr lvl="1"/>
            <a:r>
              <a:rPr lang="en-US" altLang="en-US" dirty="0" smtClean="0"/>
              <a:t>key</a:t>
            </a:r>
            <a:endParaRPr lang="en-US" altLang="en-US" dirty="0"/>
          </a:p>
          <a:p>
            <a:r>
              <a:rPr lang="en-US" altLang="en-US" dirty="0"/>
              <a:t>Cipher text</a:t>
            </a:r>
          </a:p>
          <a:p>
            <a:pPr lvl="1"/>
            <a:r>
              <a:rPr lang="en-US" altLang="en-US" dirty="0"/>
              <a:t>Decryption </a:t>
            </a:r>
            <a:r>
              <a:rPr lang="en-US" altLang="en-US" dirty="0" smtClean="0"/>
              <a:t>algorithm</a:t>
            </a:r>
          </a:p>
          <a:p>
            <a:r>
              <a:rPr lang="en-US" altLang="en-US" dirty="0" smtClean="0"/>
              <a:t>We have two parent class of any encryption algorithms:</a:t>
            </a:r>
          </a:p>
          <a:p>
            <a:pPr lvl="1"/>
            <a:r>
              <a:rPr lang="en-US" altLang="en-US" dirty="0"/>
              <a:t>Symmetric </a:t>
            </a:r>
          </a:p>
          <a:p>
            <a:pPr lvl="2"/>
            <a:r>
              <a:rPr lang="en-US" altLang="en-US" dirty="0" smtClean="0"/>
              <a:t>DES      </a:t>
            </a:r>
            <a:r>
              <a:rPr lang="en-US" altLang="en-US" dirty="0"/>
              <a:t>( Digital Encryption Standard)</a:t>
            </a:r>
          </a:p>
          <a:p>
            <a:pPr lvl="1"/>
            <a:r>
              <a:rPr lang="en-US" altLang="en-US" dirty="0" smtClean="0"/>
              <a:t>Asymmetric   </a:t>
            </a:r>
            <a:r>
              <a:rPr lang="en-US" altLang="en-US" dirty="0"/>
              <a:t>( Public Key Cryptography)</a:t>
            </a:r>
          </a:p>
          <a:p>
            <a:pPr lvl="2"/>
            <a:r>
              <a:rPr lang="en-US" altLang="en-US" dirty="0" smtClean="0"/>
              <a:t>RSA      </a:t>
            </a:r>
            <a:r>
              <a:rPr lang="en-US" altLang="en-US" dirty="0"/>
              <a:t>(Rivest Shamir Adleman)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736760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Ingredients (</a:t>
            </a:r>
            <a:r>
              <a:rPr lang="en-US" altLang="en-US" dirty="0" err="1" smtClean="0"/>
              <a:t>cont</a:t>
            </a:r>
            <a:r>
              <a:rPr lang="en-US" altLang="en-US" dirty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Block </a:t>
            </a:r>
            <a:r>
              <a:rPr lang="en-GB" dirty="0"/>
              <a:t>Ciphers</a:t>
            </a:r>
          </a:p>
          <a:p>
            <a:pPr lvl="1"/>
            <a:r>
              <a:rPr lang="en-GB" dirty="0"/>
              <a:t>Encrypt data one block at a time (typically 64 bits, or 128 bits)</a:t>
            </a:r>
          </a:p>
          <a:p>
            <a:pPr lvl="1"/>
            <a:r>
              <a:rPr lang="en-GB" dirty="0"/>
              <a:t>Used for a single message</a:t>
            </a:r>
          </a:p>
          <a:p>
            <a:r>
              <a:rPr lang="en-GB" dirty="0"/>
              <a:t>Stream Ciphers</a:t>
            </a:r>
          </a:p>
          <a:p>
            <a:pPr lvl="1"/>
            <a:r>
              <a:rPr lang="en-GB" dirty="0"/>
              <a:t>Encrypt data one bit or one byte at a time</a:t>
            </a:r>
          </a:p>
          <a:p>
            <a:pPr lvl="1"/>
            <a:r>
              <a:rPr lang="en-GB" dirty="0"/>
              <a:t>Used if data is a constant stream of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9705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172F6094-66BE-49DB-A185-AF1DB9C30F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Symmetric Encryption </a:t>
            </a:r>
            <a:r>
              <a:rPr lang="en-GB" altLang="en-US" dirty="0" smtClean="0"/>
              <a:t>(DES Simplified</a:t>
            </a:r>
            <a:r>
              <a:rPr lang="en-GB" altLang="en-US" dirty="0"/>
              <a:t>)</a:t>
            </a:r>
            <a:endParaRPr lang="en-US" altLang="en-US" dirty="0"/>
          </a:p>
        </p:txBody>
      </p:sp>
      <p:pic>
        <p:nvPicPr>
          <p:cNvPr id="9221" name="Picture 5">
            <a:extLst>
              <a:ext uri="{FF2B5EF4-FFF2-40B4-BE49-F238E27FC236}">
                <a16:creationId xmlns:a16="http://schemas.microsoft.com/office/drawing/2014/main" id="{2AD3CE99-91BB-40B3-99F4-513F4D66CF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299"/>
          <a:stretch>
            <a:fillRect/>
          </a:stretch>
        </p:blipFill>
        <p:spPr bwMode="auto">
          <a:xfrm>
            <a:off x="2246243" y="1690688"/>
            <a:ext cx="7315200" cy="293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5" descr="A:\Des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5174" y="4711148"/>
            <a:ext cx="4999038" cy="1865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09729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6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45139" y="1298989"/>
            <a:ext cx="8229600" cy="995017"/>
          </a:xfrm>
        </p:spPr>
        <p:txBody>
          <a:bodyPr/>
          <a:lstStyle/>
          <a:p>
            <a:pPr marL="609600" indent="-609600"/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Caesar Cipher is a method in which each letter in the alphabet is rotated by </a:t>
            </a:r>
            <a:r>
              <a:rPr lang="en-US" altLang="en-US" sz="2400" dirty="0">
                <a:latin typeface="Garamond" panose="02020404030301010803" pitchFamily="18" charset="0"/>
                <a:cs typeface="Times New Roman" panose="02020603050405020304" pitchFamily="18" charset="0"/>
              </a:rPr>
              <a:t>three letters as </a:t>
            </a:r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shown</a:t>
            </a:r>
            <a:endParaRPr lang="en-US" altLang="en-US" sz="2400" dirty="0">
              <a:latin typeface="Garamond" panose="02020404030301010803" pitchFamily="18" charset="0"/>
              <a:cs typeface="Times New Roman" panose="02020603050405020304" pitchFamily="18" charset="0"/>
            </a:endParaRPr>
          </a:p>
        </p:txBody>
      </p:sp>
      <p:sp>
        <p:nvSpPr>
          <p:cNvPr id="370691" name="Rectangle 3"/>
          <p:cNvSpPr>
            <a:spLocks noChangeArrowheads="1"/>
          </p:cNvSpPr>
          <p:nvPr/>
        </p:nvSpPr>
        <p:spPr bwMode="auto">
          <a:xfrm>
            <a:off x="610704" y="262973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algn="l"/>
            <a:r>
              <a:rPr lang="en-US" altLang="en-US" sz="2400" dirty="0" smtClean="0">
                <a:solidFill>
                  <a:srgbClr val="333399"/>
                </a:solidFill>
                <a:latin typeface="Arial" panose="020B0604020202020204" pitchFamily="34" charset="0"/>
              </a:rPr>
              <a:t>Caesar </a:t>
            </a:r>
            <a:r>
              <a:rPr lang="en-US" altLang="en-US" sz="2400" dirty="0">
                <a:solidFill>
                  <a:srgbClr val="333399"/>
                </a:solidFill>
                <a:latin typeface="Arial" panose="020B0604020202020204" pitchFamily="34" charset="0"/>
              </a:rPr>
              <a:t>Cipher</a:t>
            </a:r>
            <a:endParaRPr lang="en-US" altLang="en-US" sz="3200" dirty="0">
              <a:solidFill>
                <a:srgbClr val="CC0000"/>
              </a:solidFill>
              <a:latin typeface="Arial-BoldMT"/>
            </a:endParaRPr>
          </a:p>
        </p:txBody>
      </p:sp>
      <p:grpSp>
        <p:nvGrpSpPr>
          <p:cNvPr id="370692" name="Group 4"/>
          <p:cNvGrpSpPr>
            <a:grpSpLocks/>
          </p:cNvGrpSpPr>
          <p:nvPr/>
        </p:nvGrpSpPr>
        <p:grpSpPr bwMode="auto">
          <a:xfrm>
            <a:off x="2738438" y="2634559"/>
            <a:ext cx="6553200" cy="1238250"/>
            <a:chOff x="624" y="1872"/>
            <a:chExt cx="4128" cy="780"/>
          </a:xfrm>
        </p:grpSpPr>
        <p:sp>
          <p:nvSpPr>
            <p:cNvPr id="370693" name="Text Box 5"/>
            <p:cNvSpPr txBox="1">
              <a:spLocks noChangeArrowheads="1"/>
            </p:cNvSpPr>
            <p:nvPr/>
          </p:nvSpPr>
          <p:spPr bwMode="auto">
            <a:xfrm>
              <a:off x="672" y="1902"/>
              <a:ext cx="3353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A B C D E F G H I J K L M N O P Q R S T U V W X Y Z</a:t>
              </a:r>
            </a:p>
          </p:txBody>
        </p:sp>
        <p:sp>
          <p:nvSpPr>
            <p:cNvPr id="370694" name="Text Box 6"/>
            <p:cNvSpPr txBox="1">
              <a:spLocks noChangeArrowheads="1"/>
            </p:cNvSpPr>
            <p:nvPr/>
          </p:nvSpPr>
          <p:spPr bwMode="auto">
            <a:xfrm>
              <a:off x="672" y="2400"/>
              <a:ext cx="3353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D E F G H I J K L M N O P Q R S T U V W X Y Z A B C</a:t>
              </a:r>
            </a:p>
          </p:txBody>
        </p:sp>
        <p:sp>
          <p:nvSpPr>
            <p:cNvPr id="370695" name="Line 7"/>
            <p:cNvSpPr>
              <a:spLocks noChangeShapeType="1"/>
            </p:cNvSpPr>
            <p:nvPr/>
          </p:nvSpPr>
          <p:spPr bwMode="auto">
            <a:xfrm>
              <a:off x="2736" y="2160"/>
              <a:ext cx="0" cy="192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0696" name="Rectangle 8"/>
            <p:cNvSpPr>
              <a:spLocks noChangeArrowheads="1"/>
            </p:cNvSpPr>
            <p:nvPr/>
          </p:nvSpPr>
          <p:spPr bwMode="auto">
            <a:xfrm>
              <a:off x="624" y="1872"/>
              <a:ext cx="4128" cy="768"/>
            </a:xfrm>
            <a:prstGeom prst="rect">
              <a:avLst/>
            </a:prstGeom>
            <a:noFill/>
            <a:ln w="63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70697" name="Rectangle 9"/>
          <p:cNvSpPr>
            <a:spLocks noChangeArrowheads="1"/>
          </p:cNvSpPr>
          <p:nvPr/>
        </p:nvSpPr>
        <p:spPr bwMode="auto">
          <a:xfrm>
            <a:off x="2209800" y="4038600"/>
            <a:ext cx="822960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609600" indent="-6096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100138" indent="-5334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366838" indent="-4572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33538" indent="-3810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19288" indent="-3810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3764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336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908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480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FontTx/>
              <a:buChar char="•"/>
            </a:pPr>
            <a:r>
              <a:rPr lang="en-US" altLang="en-US" dirty="0">
                <a:latin typeface="Garamond" panose="02020404030301010803" pitchFamily="18" charset="0"/>
                <a:cs typeface="Times New Roman" panose="02020603050405020304" pitchFamily="18" charset="0"/>
              </a:rPr>
              <a:t>Let us try to encrypt the message</a:t>
            </a:r>
          </a:p>
          <a:p>
            <a:pPr lvl="1">
              <a:spcBef>
                <a:spcPct val="20000"/>
              </a:spcBef>
              <a:buFontTx/>
              <a:buChar char="–"/>
            </a:pPr>
            <a:r>
              <a:rPr lang="en-US" altLang="en-US" sz="2000" dirty="0">
                <a:solidFill>
                  <a:srgbClr val="CC0000"/>
                </a:solidFill>
                <a:latin typeface="Garamond" panose="02020404030301010803" pitchFamily="18" charset="0"/>
                <a:cs typeface="Times New Roman" panose="02020603050405020304" pitchFamily="18" charset="0"/>
              </a:rPr>
              <a:t>Attack at </a:t>
            </a:r>
            <a:r>
              <a:rPr lang="en-US" altLang="en-US" sz="2000" dirty="0" smtClean="0">
                <a:solidFill>
                  <a:srgbClr val="CC0000"/>
                </a:solidFill>
                <a:latin typeface="Garamond" panose="02020404030301010803" pitchFamily="18" charset="0"/>
                <a:cs typeface="Times New Roman" panose="02020603050405020304" pitchFamily="18" charset="0"/>
              </a:rPr>
              <a:t>Dawn </a:t>
            </a:r>
            <a:endParaRPr lang="en-US" altLang="en-US" sz="2000" dirty="0">
              <a:solidFill>
                <a:srgbClr val="CC0000"/>
              </a:solidFill>
              <a:latin typeface="Garamond" panose="02020404030301010803" pitchFamily="18" charset="0"/>
              <a:cs typeface="Times New Roman" panose="02020603050405020304" pitchFamily="18" charset="0"/>
            </a:endParaRPr>
          </a:p>
          <a:p>
            <a:pPr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Assignment</a:t>
            </a:r>
            <a:r>
              <a:rPr lang="en-US" altLang="en-US" dirty="0">
                <a:latin typeface="Garamond" panose="02020404030301010803" pitchFamily="18" charset="0"/>
                <a:cs typeface="Times New Roman" panose="02020603050405020304" pitchFamily="18" charset="0"/>
              </a:rPr>
              <a:t>: Each student will exchange a secret message with his/her closest neighbor about </a:t>
            </a:r>
            <a:r>
              <a:rPr lang="en-US" altLang="en-US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something or someone in </a:t>
            </a:r>
            <a:r>
              <a:rPr lang="en-US" altLang="en-US" dirty="0">
                <a:latin typeface="Garamond" panose="02020404030301010803" pitchFamily="18" charset="0"/>
                <a:cs typeface="Times New Roman" panose="02020603050405020304" pitchFamily="18" charset="0"/>
              </a:rPr>
              <a:t>the class and the neighbor will decipher it.</a:t>
            </a:r>
            <a:endParaRPr lang="en-US" altLang="en-US" sz="2000" dirty="0">
              <a:solidFill>
                <a:srgbClr val="CC0000"/>
              </a:solidFill>
              <a:latin typeface="Garamond" panose="02020404030301010803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9404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2" name="Rectangle 2"/>
          <p:cNvSpPr>
            <a:spLocks noChangeArrowheads="1"/>
          </p:cNvSpPr>
          <p:nvPr/>
        </p:nvSpPr>
        <p:spPr bwMode="auto">
          <a:xfrm>
            <a:off x="884583" y="206376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algn="l"/>
            <a:r>
              <a:rPr lang="en-US" altLang="en-US" sz="2400" dirty="0" smtClean="0">
                <a:solidFill>
                  <a:srgbClr val="333399"/>
                </a:solidFill>
                <a:latin typeface="Arial" panose="020B0604020202020204" pitchFamily="34" charset="0"/>
              </a:rPr>
              <a:t>Caesar </a:t>
            </a:r>
            <a:r>
              <a:rPr lang="en-US" altLang="en-US" sz="2400" dirty="0">
                <a:solidFill>
                  <a:srgbClr val="333399"/>
                </a:solidFill>
                <a:latin typeface="Arial" panose="020B0604020202020204" pitchFamily="34" charset="0"/>
              </a:rPr>
              <a:t>Cipher</a:t>
            </a:r>
          </a:p>
        </p:txBody>
      </p:sp>
      <p:sp>
        <p:nvSpPr>
          <p:cNvPr id="358403" name="Rectangle 3"/>
          <p:cNvSpPr>
            <a:spLocks noChangeArrowheads="1"/>
          </p:cNvSpPr>
          <p:nvPr/>
        </p:nvSpPr>
        <p:spPr bwMode="auto">
          <a:xfrm>
            <a:off x="2209800" y="1143000"/>
            <a:ext cx="88392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609600" indent="-6096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100138" indent="-5334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366838" indent="-4572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33538" indent="-3810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19288" indent="-3810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3764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336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908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480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en-US" sz="2800">
                <a:latin typeface="Garamond" panose="02020404030301010803" pitchFamily="18" charset="0"/>
                <a:cs typeface="Times New Roman" panose="02020603050405020304" pitchFamily="18" charset="0"/>
              </a:rPr>
              <a:t>Encryption</a:t>
            </a:r>
          </a:p>
        </p:txBody>
      </p:sp>
      <p:grpSp>
        <p:nvGrpSpPr>
          <p:cNvPr id="358404" name="Group 4"/>
          <p:cNvGrpSpPr>
            <a:grpSpLocks/>
          </p:cNvGrpSpPr>
          <p:nvPr/>
        </p:nvGrpSpPr>
        <p:grpSpPr bwMode="auto">
          <a:xfrm>
            <a:off x="2514600" y="1654175"/>
            <a:ext cx="6781800" cy="2082800"/>
            <a:chOff x="816" y="1728"/>
            <a:chExt cx="4272" cy="1312"/>
          </a:xfrm>
        </p:grpSpPr>
        <p:sp>
          <p:nvSpPr>
            <p:cNvPr id="358405" name="AutoShape 5"/>
            <p:cNvSpPr>
              <a:spLocks noChangeArrowheads="1"/>
            </p:cNvSpPr>
            <p:nvPr/>
          </p:nvSpPr>
          <p:spPr bwMode="auto">
            <a:xfrm>
              <a:off x="816" y="1752"/>
              <a:ext cx="864" cy="624"/>
            </a:xfrm>
            <a:prstGeom prst="foldedCorner">
              <a:avLst>
                <a:gd name="adj" fmla="val 12500"/>
              </a:avLst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200"/>
                <a:t>Plain Text</a:t>
              </a:r>
            </a:p>
            <a:p>
              <a:pPr algn="ctr"/>
              <a:endParaRPr lang="en-US" altLang="en-US" sz="1200"/>
            </a:p>
            <a:p>
              <a:pPr algn="ctr"/>
              <a:r>
                <a:rPr lang="en-US" altLang="en-US" sz="1200"/>
                <a:t>Message:</a:t>
              </a:r>
            </a:p>
            <a:p>
              <a:pPr algn="ctr"/>
              <a:r>
                <a:rPr lang="en-US" altLang="en-US" sz="1200">
                  <a:solidFill>
                    <a:srgbClr val="CC0000"/>
                  </a:solidFill>
                </a:rPr>
                <a:t>Attack at Dawn</a:t>
              </a:r>
            </a:p>
          </p:txBody>
        </p:sp>
        <p:sp>
          <p:nvSpPr>
            <p:cNvPr id="358406" name="AutoShape 6"/>
            <p:cNvSpPr>
              <a:spLocks noChangeArrowheads="1"/>
            </p:cNvSpPr>
            <p:nvPr/>
          </p:nvSpPr>
          <p:spPr bwMode="auto">
            <a:xfrm>
              <a:off x="4224" y="1752"/>
              <a:ext cx="864" cy="624"/>
            </a:xfrm>
            <a:prstGeom prst="foldedCorner">
              <a:avLst>
                <a:gd name="adj" fmla="val 12500"/>
              </a:avLst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200"/>
                <a:t>Cipher Text</a:t>
              </a:r>
            </a:p>
            <a:p>
              <a:pPr algn="ctr"/>
              <a:endParaRPr lang="en-US" altLang="en-US" sz="1200"/>
            </a:p>
            <a:p>
              <a:pPr algn="ctr"/>
              <a:r>
                <a:rPr lang="en-US" altLang="en-US" sz="1200"/>
                <a:t>Message:</a:t>
              </a:r>
            </a:p>
            <a:p>
              <a:pPr algn="ctr"/>
              <a:r>
                <a:rPr lang="en-US" altLang="en-US" sz="1200">
                  <a:solidFill>
                    <a:srgbClr val="CC0000"/>
                  </a:solidFill>
                </a:rPr>
                <a:t>Dwwdfn Dw Gdyq</a:t>
              </a:r>
            </a:p>
          </p:txBody>
        </p:sp>
        <p:sp>
          <p:nvSpPr>
            <p:cNvPr id="358407" name="AutoShape 7"/>
            <p:cNvSpPr>
              <a:spLocks noChangeArrowheads="1"/>
            </p:cNvSpPr>
            <p:nvPr/>
          </p:nvSpPr>
          <p:spPr bwMode="auto">
            <a:xfrm>
              <a:off x="2448" y="1728"/>
              <a:ext cx="864" cy="672"/>
            </a:xfrm>
            <a:prstGeom prst="cube">
              <a:avLst>
                <a:gd name="adj" fmla="val 15181"/>
              </a:avLst>
            </a:prstGeom>
            <a:noFill/>
            <a:ln w="63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US" altLang="en-US" sz="1200"/>
            </a:p>
            <a:p>
              <a:pPr algn="ctr"/>
              <a:r>
                <a:rPr lang="en-US" altLang="en-US" sz="1200"/>
                <a:t>Cipher:</a:t>
              </a:r>
            </a:p>
            <a:p>
              <a:pPr algn="ctr"/>
              <a:r>
                <a:rPr lang="en-US" altLang="en-US" sz="1200">
                  <a:solidFill>
                    <a:srgbClr val="CC0000"/>
                  </a:solidFill>
                </a:rPr>
                <a:t>Caesar Cipher </a:t>
              </a:r>
            </a:p>
            <a:p>
              <a:pPr algn="ctr"/>
              <a:r>
                <a:rPr lang="en-US" altLang="en-US" sz="1200">
                  <a:solidFill>
                    <a:srgbClr val="CC0000"/>
                  </a:solidFill>
                </a:rPr>
                <a:t>Algorithm</a:t>
              </a:r>
              <a:r>
                <a:rPr lang="en-US" altLang="en-US" sz="1200"/>
                <a:t> </a:t>
              </a:r>
            </a:p>
            <a:p>
              <a:pPr algn="ctr"/>
              <a:endParaRPr lang="en-US" altLang="en-US" sz="1200">
                <a:solidFill>
                  <a:srgbClr val="CC0000"/>
                </a:solidFill>
              </a:endParaRPr>
            </a:p>
          </p:txBody>
        </p:sp>
        <p:sp>
          <p:nvSpPr>
            <p:cNvPr id="358408" name="Line 8"/>
            <p:cNvSpPr>
              <a:spLocks noChangeShapeType="1"/>
            </p:cNvSpPr>
            <p:nvPr/>
          </p:nvSpPr>
          <p:spPr bwMode="auto">
            <a:xfrm flipV="1">
              <a:off x="2880" y="2448"/>
              <a:ext cx="0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409" name="Line 9"/>
            <p:cNvSpPr>
              <a:spLocks noChangeShapeType="1"/>
            </p:cNvSpPr>
            <p:nvPr/>
          </p:nvSpPr>
          <p:spPr bwMode="auto">
            <a:xfrm rot="-5400000">
              <a:off x="1944" y="1896"/>
              <a:ext cx="0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410" name="Line 10"/>
            <p:cNvSpPr>
              <a:spLocks noChangeShapeType="1"/>
            </p:cNvSpPr>
            <p:nvPr/>
          </p:nvSpPr>
          <p:spPr bwMode="auto">
            <a:xfrm rot="-5400000">
              <a:off x="3768" y="1896"/>
              <a:ext cx="0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411" name="Text Box 11"/>
            <p:cNvSpPr txBox="1">
              <a:spLocks noChangeArrowheads="1"/>
            </p:cNvSpPr>
            <p:nvPr/>
          </p:nvSpPr>
          <p:spPr bwMode="auto">
            <a:xfrm>
              <a:off x="2507" y="2807"/>
              <a:ext cx="589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  Key (3)</a:t>
              </a:r>
            </a:p>
          </p:txBody>
        </p:sp>
      </p:grpSp>
      <p:sp>
        <p:nvSpPr>
          <p:cNvPr id="358412" name="Rectangle 12"/>
          <p:cNvSpPr>
            <a:spLocks noChangeArrowheads="1"/>
          </p:cNvSpPr>
          <p:nvPr/>
        </p:nvSpPr>
        <p:spPr bwMode="auto">
          <a:xfrm>
            <a:off x="2362200" y="3505200"/>
            <a:ext cx="18288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609600" indent="-6096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100138" indent="-5334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366838" indent="-4572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33538" indent="-3810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19288" indent="-3810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3764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336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908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480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en-US" sz="2800">
                <a:latin typeface="Garamond" panose="02020404030301010803" pitchFamily="18" charset="0"/>
                <a:cs typeface="Times New Roman" panose="02020603050405020304" pitchFamily="18" charset="0"/>
              </a:rPr>
              <a:t>Decryption</a:t>
            </a:r>
          </a:p>
        </p:txBody>
      </p:sp>
      <p:grpSp>
        <p:nvGrpSpPr>
          <p:cNvPr id="358413" name="Group 13"/>
          <p:cNvGrpSpPr>
            <a:grpSpLocks/>
          </p:cNvGrpSpPr>
          <p:nvPr/>
        </p:nvGrpSpPr>
        <p:grpSpPr bwMode="auto">
          <a:xfrm>
            <a:off x="2514600" y="4038600"/>
            <a:ext cx="6781800" cy="2082800"/>
            <a:chOff x="624" y="2807"/>
            <a:chExt cx="4272" cy="1312"/>
          </a:xfrm>
        </p:grpSpPr>
        <p:sp>
          <p:nvSpPr>
            <p:cNvPr id="358414" name="AutoShape 14"/>
            <p:cNvSpPr>
              <a:spLocks noChangeArrowheads="1"/>
            </p:cNvSpPr>
            <p:nvPr/>
          </p:nvSpPr>
          <p:spPr bwMode="auto">
            <a:xfrm>
              <a:off x="4032" y="2831"/>
              <a:ext cx="864" cy="624"/>
            </a:xfrm>
            <a:prstGeom prst="foldedCorner">
              <a:avLst>
                <a:gd name="adj" fmla="val 12500"/>
              </a:avLst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200"/>
                <a:t>Plain Text</a:t>
              </a:r>
            </a:p>
            <a:p>
              <a:pPr algn="ctr"/>
              <a:endParaRPr lang="en-US" altLang="en-US" sz="1200"/>
            </a:p>
            <a:p>
              <a:pPr algn="ctr"/>
              <a:r>
                <a:rPr lang="en-US" altLang="en-US" sz="1200"/>
                <a:t>Message:</a:t>
              </a:r>
            </a:p>
            <a:p>
              <a:pPr algn="ctr"/>
              <a:r>
                <a:rPr lang="en-US" altLang="en-US" sz="1200">
                  <a:solidFill>
                    <a:srgbClr val="CC0000"/>
                  </a:solidFill>
                </a:rPr>
                <a:t>Attack at Dawn</a:t>
              </a:r>
            </a:p>
          </p:txBody>
        </p:sp>
        <p:sp>
          <p:nvSpPr>
            <p:cNvPr id="358415" name="AutoShape 15"/>
            <p:cNvSpPr>
              <a:spLocks noChangeArrowheads="1"/>
            </p:cNvSpPr>
            <p:nvPr/>
          </p:nvSpPr>
          <p:spPr bwMode="auto">
            <a:xfrm>
              <a:off x="624" y="2831"/>
              <a:ext cx="864" cy="624"/>
            </a:xfrm>
            <a:prstGeom prst="foldedCorner">
              <a:avLst>
                <a:gd name="adj" fmla="val 12500"/>
              </a:avLst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sz="1200"/>
                <a:t>Cipher Text</a:t>
              </a:r>
            </a:p>
            <a:p>
              <a:pPr algn="ctr"/>
              <a:endParaRPr lang="en-US" altLang="en-US" sz="1200"/>
            </a:p>
            <a:p>
              <a:pPr algn="ctr"/>
              <a:r>
                <a:rPr lang="en-US" altLang="en-US" sz="1200"/>
                <a:t>Message:</a:t>
              </a:r>
            </a:p>
            <a:p>
              <a:pPr algn="ctr"/>
              <a:r>
                <a:rPr lang="en-US" altLang="en-US" sz="1200">
                  <a:solidFill>
                    <a:srgbClr val="CC0000"/>
                  </a:solidFill>
                </a:rPr>
                <a:t>Dwwdfn Dw Gdyq</a:t>
              </a:r>
            </a:p>
          </p:txBody>
        </p:sp>
        <p:sp>
          <p:nvSpPr>
            <p:cNvPr id="358416" name="AutoShape 16"/>
            <p:cNvSpPr>
              <a:spLocks noChangeArrowheads="1"/>
            </p:cNvSpPr>
            <p:nvPr/>
          </p:nvSpPr>
          <p:spPr bwMode="auto">
            <a:xfrm>
              <a:off x="2256" y="2807"/>
              <a:ext cx="864" cy="672"/>
            </a:xfrm>
            <a:prstGeom prst="cube">
              <a:avLst>
                <a:gd name="adj" fmla="val 15181"/>
              </a:avLst>
            </a:prstGeom>
            <a:noFill/>
            <a:ln w="63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US" altLang="en-US" sz="1200"/>
            </a:p>
            <a:p>
              <a:pPr algn="ctr"/>
              <a:r>
                <a:rPr lang="en-US" altLang="en-US" sz="1200"/>
                <a:t>Cipher:</a:t>
              </a:r>
            </a:p>
            <a:p>
              <a:pPr algn="ctr"/>
              <a:r>
                <a:rPr lang="en-US" altLang="en-US" sz="1200">
                  <a:solidFill>
                    <a:srgbClr val="CC0000"/>
                  </a:solidFill>
                </a:rPr>
                <a:t>Caesar Cipher </a:t>
              </a:r>
            </a:p>
            <a:p>
              <a:pPr algn="ctr"/>
              <a:r>
                <a:rPr lang="en-US" altLang="en-US" sz="1200">
                  <a:solidFill>
                    <a:srgbClr val="CC0000"/>
                  </a:solidFill>
                </a:rPr>
                <a:t>Algorithm</a:t>
              </a:r>
              <a:r>
                <a:rPr lang="en-US" altLang="en-US" sz="1200"/>
                <a:t> </a:t>
              </a:r>
            </a:p>
            <a:p>
              <a:pPr algn="ctr"/>
              <a:endParaRPr lang="en-US" altLang="en-US" sz="1200">
                <a:solidFill>
                  <a:srgbClr val="CC0000"/>
                </a:solidFill>
              </a:endParaRPr>
            </a:p>
          </p:txBody>
        </p:sp>
        <p:sp>
          <p:nvSpPr>
            <p:cNvPr id="358417" name="Line 17"/>
            <p:cNvSpPr>
              <a:spLocks noChangeShapeType="1"/>
            </p:cNvSpPr>
            <p:nvPr/>
          </p:nvSpPr>
          <p:spPr bwMode="auto">
            <a:xfrm flipV="1">
              <a:off x="2688" y="3527"/>
              <a:ext cx="0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418" name="Line 18"/>
            <p:cNvSpPr>
              <a:spLocks noChangeShapeType="1"/>
            </p:cNvSpPr>
            <p:nvPr/>
          </p:nvSpPr>
          <p:spPr bwMode="auto">
            <a:xfrm rot="-5400000">
              <a:off x="1752" y="2975"/>
              <a:ext cx="0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419" name="Line 19"/>
            <p:cNvSpPr>
              <a:spLocks noChangeShapeType="1"/>
            </p:cNvSpPr>
            <p:nvPr/>
          </p:nvSpPr>
          <p:spPr bwMode="auto">
            <a:xfrm rot="-5400000">
              <a:off x="3576" y="2975"/>
              <a:ext cx="0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420" name="Text Box 20"/>
            <p:cNvSpPr txBox="1">
              <a:spLocks noChangeArrowheads="1"/>
            </p:cNvSpPr>
            <p:nvPr/>
          </p:nvSpPr>
          <p:spPr bwMode="auto">
            <a:xfrm>
              <a:off x="2315" y="3886"/>
              <a:ext cx="589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  Key (3)</a:t>
              </a:r>
            </a:p>
          </p:txBody>
        </p:sp>
      </p:grpSp>
      <p:sp>
        <p:nvSpPr>
          <p:cNvPr id="358421" name="Rectangle 21"/>
          <p:cNvSpPr>
            <a:spLocks noChangeArrowheads="1"/>
          </p:cNvSpPr>
          <p:nvPr/>
        </p:nvSpPr>
        <p:spPr bwMode="auto">
          <a:xfrm>
            <a:off x="2209800" y="6248400"/>
            <a:ext cx="88392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609600" indent="-6096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100138" indent="-5334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366838" indent="-4572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33538" indent="-3810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19288" indent="-38100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3764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336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908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48088" indent="-381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en-US" sz="2800">
                <a:latin typeface="Garamond" panose="02020404030301010803" pitchFamily="18" charset="0"/>
                <a:cs typeface="Times New Roman" panose="02020603050405020304" pitchFamily="18" charset="0"/>
              </a:rPr>
              <a:t>How many different keys are possible?</a:t>
            </a:r>
          </a:p>
        </p:txBody>
      </p:sp>
    </p:spTree>
    <p:extLst>
      <p:ext uri="{BB962C8B-B14F-4D97-AF65-F5344CB8AC3E}">
        <p14:creationId xmlns:p14="http://schemas.microsoft.com/office/powerpoint/2010/main" val="2601072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738" name="Rectangle 1026"/>
          <p:cNvSpPr>
            <a:spLocks noGrp="1" noChangeArrowheads="1"/>
          </p:cNvSpPr>
          <p:nvPr>
            <p:ph type="body" idx="1"/>
          </p:nvPr>
        </p:nvSpPr>
        <p:spPr>
          <a:xfrm>
            <a:off x="2024270" y="1443382"/>
            <a:ext cx="8839200" cy="5334000"/>
          </a:xfrm>
        </p:spPr>
        <p:txBody>
          <a:bodyPr/>
          <a:lstStyle/>
          <a:p>
            <a:pPr marL="609600" indent="-609600"/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Any letter can be substituted for any other letter</a:t>
            </a:r>
          </a:p>
          <a:p>
            <a:pPr marL="1100138" lvl="1" indent="-533400"/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Each letter has to have a unique substitute</a:t>
            </a:r>
          </a:p>
          <a:p>
            <a:pPr marL="1100138" lvl="1" indent="-533400"/>
            <a:endParaRPr lang="en-US" altLang="en-US" sz="2000" dirty="0" smtClean="0">
              <a:latin typeface="Garamond" panose="02020404030301010803" pitchFamily="18" charset="0"/>
              <a:cs typeface="Times New Roman" panose="02020603050405020304" pitchFamily="18" charset="0"/>
            </a:endParaRPr>
          </a:p>
          <a:p>
            <a:pPr marL="1100138" lvl="1" indent="-533400"/>
            <a:endParaRPr lang="en-US" altLang="en-US" sz="2000" dirty="0" smtClean="0">
              <a:latin typeface="Trebuchet MS" panose="020B0603020202020204" pitchFamily="34" charset="0"/>
              <a:cs typeface="Times New Roman" panose="02020603050405020304" pitchFamily="18" charset="0"/>
            </a:endParaRPr>
          </a:p>
          <a:p>
            <a:pPr marL="1100138" lvl="1" indent="-533400"/>
            <a:endParaRPr lang="en-US" altLang="en-US" sz="2000" dirty="0" smtClean="0">
              <a:latin typeface="Trebuchet MS" panose="020B0603020202020204" pitchFamily="34" charset="0"/>
              <a:cs typeface="Times New Roman" panose="02020603050405020304" pitchFamily="18" charset="0"/>
            </a:endParaRPr>
          </a:p>
          <a:p>
            <a:pPr marL="1100138" lvl="1" indent="-533400"/>
            <a:endParaRPr lang="en-US" altLang="en-US" sz="2000" dirty="0" smtClean="0">
              <a:latin typeface="Trebuchet MS" panose="020B0603020202020204" pitchFamily="34" charset="0"/>
              <a:cs typeface="Times New Roman" panose="02020603050405020304" pitchFamily="18" charset="0"/>
            </a:endParaRPr>
          </a:p>
          <a:p>
            <a:pPr marL="1100138" lvl="1" indent="-533400"/>
            <a:endParaRPr lang="en-US" altLang="en-US" sz="2000" dirty="0" smtClean="0">
              <a:latin typeface="Trebuchet MS" panose="020B0603020202020204" pitchFamily="34" charset="0"/>
              <a:cs typeface="Times New Roman" panose="02020603050405020304" pitchFamily="18" charset="0"/>
            </a:endParaRPr>
          </a:p>
          <a:p>
            <a:pPr marL="609600" indent="-609600"/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There are 26! pairing of letters (~10</a:t>
            </a:r>
            <a:r>
              <a:rPr lang="en-US" altLang="en-US" sz="2400" baseline="30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26</a:t>
            </a:r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) </a:t>
            </a:r>
          </a:p>
          <a:p>
            <a:pPr marL="609600" indent="-609600"/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Brute Force approach would be too time consuming</a:t>
            </a:r>
          </a:p>
          <a:p>
            <a:pPr marL="1100138" lvl="1" indent="-533400"/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Statistical Analysis would make it feasible to crack the key</a:t>
            </a:r>
            <a:endParaRPr lang="en-US" altLang="en-US" sz="2000" dirty="0">
              <a:latin typeface="Garamond" panose="02020404030301010803" pitchFamily="18" charset="0"/>
              <a:cs typeface="Times New Roman" panose="02020603050405020304" pitchFamily="18" charset="0"/>
            </a:endParaRPr>
          </a:p>
        </p:txBody>
      </p:sp>
      <p:sp>
        <p:nvSpPr>
          <p:cNvPr id="372739" name="Rectangle 1027"/>
          <p:cNvSpPr>
            <a:spLocks noChangeArrowheads="1"/>
          </p:cNvSpPr>
          <p:nvPr/>
        </p:nvSpPr>
        <p:spPr bwMode="auto">
          <a:xfrm>
            <a:off x="611394" y="487365"/>
            <a:ext cx="7772400" cy="713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algn="l"/>
            <a:endParaRPr lang="en-US" altLang="en-US" sz="2400" dirty="0" smtClean="0">
              <a:solidFill>
                <a:srgbClr val="333399"/>
              </a:solidFill>
              <a:latin typeface="Arial" panose="020B0604020202020204" pitchFamily="34" charset="0"/>
            </a:endParaRPr>
          </a:p>
          <a:p>
            <a:pPr algn="l"/>
            <a:r>
              <a:rPr lang="en-US" altLang="en-US" sz="2400" dirty="0" err="1" smtClean="0">
                <a:solidFill>
                  <a:srgbClr val="333399"/>
                </a:solidFill>
                <a:latin typeface="Arial" panose="020B0604020202020204" pitchFamily="34" charset="0"/>
              </a:rPr>
              <a:t>Monoalphabetic</a:t>
            </a:r>
            <a:r>
              <a:rPr lang="en-US" altLang="en-US" sz="2400" dirty="0" smtClean="0">
                <a:solidFill>
                  <a:srgbClr val="333399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400" dirty="0">
                <a:solidFill>
                  <a:srgbClr val="333399"/>
                </a:solidFill>
                <a:latin typeface="Arial" panose="020B0604020202020204" pitchFamily="34" charset="0"/>
              </a:rPr>
              <a:t>Ciphe</a:t>
            </a:r>
            <a:r>
              <a:rPr lang="en-US" altLang="en-US" sz="3200" dirty="0">
                <a:solidFill>
                  <a:srgbClr val="333399"/>
                </a:solidFill>
                <a:latin typeface="Arial" panose="020B0604020202020204" pitchFamily="34" charset="0"/>
              </a:rPr>
              <a:t>r</a:t>
            </a:r>
            <a:endParaRPr lang="en-US" altLang="en-US" sz="3600" dirty="0">
              <a:solidFill>
                <a:srgbClr val="CC0000"/>
              </a:solidFill>
              <a:latin typeface="Arial-BoldMT"/>
            </a:endParaRPr>
          </a:p>
          <a:p>
            <a:pPr algn="l"/>
            <a:r>
              <a:rPr lang="en-US" altLang="en-US" sz="3200" dirty="0">
                <a:solidFill>
                  <a:srgbClr val="CC0000"/>
                </a:solidFill>
                <a:latin typeface="Arial-BoldMT"/>
              </a:rPr>
              <a:t/>
            </a:r>
            <a:br>
              <a:rPr lang="en-US" altLang="en-US" sz="3200" dirty="0">
                <a:solidFill>
                  <a:srgbClr val="CC0000"/>
                </a:solidFill>
                <a:latin typeface="Arial-BoldMT"/>
              </a:rPr>
            </a:br>
            <a:endParaRPr lang="en-US" altLang="en-US" sz="2800" dirty="0">
              <a:solidFill>
                <a:srgbClr val="CC0000"/>
              </a:solidFill>
              <a:latin typeface="Arial-BoldMT"/>
            </a:endParaRPr>
          </a:p>
        </p:txBody>
      </p:sp>
      <p:grpSp>
        <p:nvGrpSpPr>
          <p:cNvPr id="372760" name="Group 1048"/>
          <p:cNvGrpSpPr>
            <a:grpSpLocks/>
          </p:cNvGrpSpPr>
          <p:nvPr/>
        </p:nvGrpSpPr>
        <p:grpSpPr bwMode="auto">
          <a:xfrm>
            <a:off x="2738438" y="2286001"/>
            <a:ext cx="6786562" cy="1249363"/>
            <a:chOff x="765" y="1526"/>
            <a:chExt cx="4275" cy="787"/>
          </a:xfrm>
        </p:grpSpPr>
        <p:sp>
          <p:nvSpPr>
            <p:cNvPr id="372747" name="Text Box 1035"/>
            <p:cNvSpPr txBox="1">
              <a:spLocks noChangeArrowheads="1"/>
            </p:cNvSpPr>
            <p:nvPr/>
          </p:nvSpPr>
          <p:spPr bwMode="auto">
            <a:xfrm>
              <a:off x="813" y="1565"/>
              <a:ext cx="4073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>
                  <a:latin typeface="Garamond" panose="02020404030301010803" pitchFamily="18" charset="0"/>
                </a:rPr>
                <a:t>A B C D E F G H  I  J K L M N O P Q R S T U V W X Y Z</a:t>
              </a:r>
            </a:p>
          </p:txBody>
        </p:sp>
        <p:sp>
          <p:nvSpPr>
            <p:cNvPr id="372748" name="Text Box 1036"/>
            <p:cNvSpPr txBox="1">
              <a:spLocks noChangeArrowheads="1"/>
            </p:cNvSpPr>
            <p:nvPr/>
          </p:nvSpPr>
          <p:spPr bwMode="auto">
            <a:xfrm>
              <a:off x="813" y="2063"/>
              <a:ext cx="4073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>
                  <a:latin typeface="Garamond" panose="02020404030301010803" pitchFamily="18" charset="0"/>
                </a:rPr>
                <a:t>M N B V C X Z A S D F G H J  K L P O  I U Y T R E W Q</a:t>
              </a:r>
            </a:p>
          </p:txBody>
        </p:sp>
        <p:sp>
          <p:nvSpPr>
            <p:cNvPr id="372749" name="Line 1037"/>
            <p:cNvSpPr>
              <a:spLocks noChangeShapeType="1"/>
            </p:cNvSpPr>
            <p:nvPr/>
          </p:nvSpPr>
          <p:spPr bwMode="auto">
            <a:xfrm>
              <a:off x="2814" y="1814"/>
              <a:ext cx="0" cy="192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2750" name="Rectangle 1038"/>
            <p:cNvSpPr>
              <a:spLocks noChangeArrowheads="1"/>
            </p:cNvSpPr>
            <p:nvPr/>
          </p:nvSpPr>
          <p:spPr bwMode="auto">
            <a:xfrm>
              <a:off x="765" y="1526"/>
              <a:ext cx="4275" cy="768"/>
            </a:xfrm>
            <a:prstGeom prst="rect">
              <a:avLst/>
            </a:prstGeom>
            <a:noFill/>
            <a:ln w="63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72753" name="AutoShape 1041"/>
          <p:cNvSpPr>
            <a:spLocks noChangeArrowheads="1"/>
          </p:cNvSpPr>
          <p:nvPr/>
        </p:nvSpPr>
        <p:spPr bwMode="auto">
          <a:xfrm>
            <a:off x="7924800" y="5219700"/>
            <a:ext cx="1371600" cy="990600"/>
          </a:xfrm>
          <a:prstGeom prst="foldedCorner">
            <a:avLst>
              <a:gd name="adj" fmla="val 12500"/>
            </a:avLst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1200"/>
              <a:t>Encrypted </a:t>
            </a:r>
          </a:p>
          <a:p>
            <a:pPr algn="ctr"/>
            <a:r>
              <a:rPr lang="en-US" altLang="en-US" sz="1200"/>
              <a:t>Message: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Nkn, s gktc wky. 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mgsbc</a:t>
            </a:r>
          </a:p>
        </p:txBody>
      </p:sp>
      <p:sp>
        <p:nvSpPr>
          <p:cNvPr id="372754" name="AutoShape 1042"/>
          <p:cNvSpPr>
            <a:spLocks noChangeArrowheads="1"/>
          </p:cNvSpPr>
          <p:nvPr/>
        </p:nvSpPr>
        <p:spPr bwMode="auto">
          <a:xfrm>
            <a:off x="2514600" y="5219700"/>
            <a:ext cx="1371600" cy="990600"/>
          </a:xfrm>
          <a:prstGeom prst="foldedCorner">
            <a:avLst>
              <a:gd name="adj" fmla="val 12500"/>
            </a:avLst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1200"/>
              <a:t>Message:</a:t>
            </a:r>
          </a:p>
          <a:p>
            <a:pPr algn="ctr"/>
            <a:endParaRPr lang="en-US" altLang="en-US" sz="1200">
              <a:solidFill>
                <a:srgbClr val="CC0000"/>
              </a:solidFill>
            </a:endParaRP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Bob, I love you. 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Alice</a:t>
            </a:r>
          </a:p>
        </p:txBody>
      </p:sp>
      <p:sp>
        <p:nvSpPr>
          <p:cNvPr id="372755" name="AutoShape 1043"/>
          <p:cNvSpPr>
            <a:spLocks noChangeArrowheads="1"/>
          </p:cNvSpPr>
          <p:nvPr/>
        </p:nvSpPr>
        <p:spPr bwMode="auto">
          <a:xfrm>
            <a:off x="5105400" y="5181600"/>
            <a:ext cx="1371600" cy="1066800"/>
          </a:xfrm>
          <a:prstGeom prst="cube">
            <a:avLst>
              <a:gd name="adj" fmla="val 15181"/>
            </a:avLst>
          </a:prstGeom>
          <a:noFill/>
          <a:ln w="63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 sz="1200" dirty="0"/>
          </a:p>
          <a:p>
            <a:pPr algn="ctr"/>
            <a:r>
              <a:rPr lang="en-US" altLang="en-US" sz="1200" dirty="0"/>
              <a:t>Cipher:</a:t>
            </a:r>
          </a:p>
          <a:p>
            <a:pPr algn="ctr"/>
            <a:r>
              <a:rPr lang="en-US" altLang="en-US" sz="1200" dirty="0">
                <a:solidFill>
                  <a:srgbClr val="CC0000"/>
                </a:solidFill>
              </a:rPr>
              <a:t>Substitution</a:t>
            </a:r>
          </a:p>
          <a:p>
            <a:pPr algn="ctr"/>
            <a:r>
              <a:rPr lang="en-US" altLang="en-US" sz="1200" dirty="0">
                <a:solidFill>
                  <a:srgbClr val="CC0000"/>
                </a:solidFill>
              </a:rPr>
              <a:t>Cipher</a:t>
            </a:r>
            <a:r>
              <a:rPr lang="en-US" altLang="en-US" sz="1200" dirty="0"/>
              <a:t> </a:t>
            </a:r>
          </a:p>
          <a:p>
            <a:pPr algn="ctr"/>
            <a:endParaRPr lang="en-US" altLang="en-US" sz="1200" dirty="0">
              <a:solidFill>
                <a:srgbClr val="CC0000"/>
              </a:solidFill>
            </a:endParaRPr>
          </a:p>
        </p:txBody>
      </p:sp>
      <p:sp>
        <p:nvSpPr>
          <p:cNvPr id="372756" name="Line 1044"/>
          <p:cNvSpPr>
            <a:spLocks noChangeShapeType="1"/>
          </p:cNvSpPr>
          <p:nvPr/>
        </p:nvSpPr>
        <p:spPr bwMode="auto">
          <a:xfrm flipV="1">
            <a:off x="5715000" y="6324600"/>
            <a:ext cx="0" cy="2286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757" name="Line 1045"/>
          <p:cNvSpPr>
            <a:spLocks noChangeShapeType="1"/>
          </p:cNvSpPr>
          <p:nvPr/>
        </p:nvSpPr>
        <p:spPr bwMode="auto">
          <a:xfrm rot="16200000">
            <a:off x="4305300" y="5448300"/>
            <a:ext cx="0" cy="5334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758" name="Line 1046"/>
          <p:cNvSpPr>
            <a:spLocks noChangeShapeType="1"/>
          </p:cNvSpPr>
          <p:nvPr/>
        </p:nvSpPr>
        <p:spPr bwMode="auto">
          <a:xfrm rot="16200000">
            <a:off x="7200900" y="5448300"/>
            <a:ext cx="0" cy="5334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759" name="Text Box 1047"/>
          <p:cNvSpPr txBox="1">
            <a:spLocks noChangeArrowheads="1"/>
          </p:cNvSpPr>
          <p:nvPr/>
        </p:nvSpPr>
        <p:spPr bwMode="auto">
          <a:xfrm>
            <a:off x="5354639" y="6491288"/>
            <a:ext cx="51276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  </a:t>
            </a:r>
            <a:r>
              <a:rPr lang="en-US" altLang="en-US" sz="1200"/>
              <a:t>Key</a:t>
            </a:r>
          </a:p>
        </p:txBody>
      </p:sp>
    </p:spTree>
    <p:extLst>
      <p:ext uri="{BB962C8B-B14F-4D97-AF65-F5344CB8AC3E}">
        <p14:creationId xmlns:p14="http://schemas.microsoft.com/office/powerpoint/2010/main" val="701354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786" name="Rectangle 1026"/>
          <p:cNvSpPr>
            <a:spLocks noGrp="1" noChangeArrowheads="1"/>
          </p:cNvSpPr>
          <p:nvPr>
            <p:ph type="body" idx="1"/>
          </p:nvPr>
        </p:nvSpPr>
        <p:spPr>
          <a:xfrm>
            <a:off x="1600200" y="1279526"/>
            <a:ext cx="8839200" cy="5334000"/>
          </a:xfrm>
        </p:spPr>
        <p:txBody>
          <a:bodyPr/>
          <a:lstStyle/>
          <a:p>
            <a:pPr marL="609600" indent="-609600"/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Developed by Blaise de </a:t>
            </a:r>
            <a:r>
              <a:rPr lang="en-US" altLang="en-US" sz="2400" dirty="0" err="1" smtClean="0">
                <a:latin typeface="Garamond" panose="02020404030301010803" pitchFamily="18" charset="0"/>
                <a:cs typeface="Times New Roman" panose="02020603050405020304" pitchFamily="18" charset="0"/>
              </a:rPr>
              <a:t>Vigenere</a:t>
            </a:r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 </a:t>
            </a:r>
          </a:p>
          <a:p>
            <a:pPr marL="1100138" lvl="1" indent="-533400"/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Also called </a:t>
            </a:r>
            <a:r>
              <a:rPr lang="en-US" altLang="en-US" sz="2000" dirty="0" err="1" smtClean="0">
                <a:latin typeface="Garamond" panose="02020404030301010803" pitchFamily="18" charset="0"/>
                <a:cs typeface="Times New Roman" panose="02020603050405020304" pitchFamily="18" charset="0"/>
              </a:rPr>
              <a:t>Vigenere</a:t>
            </a:r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 cipher</a:t>
            </a:r>
          </a:p>
          <a:p>
            <a:pPr marL="609600" indent="-609600"/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Uses a sequence of </a:t>
            </a:r>
            <a:r>
              <a:rPr lang="en-US" altLang="en-US" sz="2400" dirty="0" err="1" smtClean="0">
                <a:latin typeface="Garamond" panose="02020404030301010803" pitchFamily="18" charset="0"/>
                <a:cs typeface="Times New Roman" panose="02020603050405020304" pitchFamily="18" charset="0"/>
              </a:rPr>
              <a:t>monoalpabetic</a:t>
            </a:r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 ciphers in cycle</a:t>
            </a:r>
          </a:p>
          <a:p>
            <a:pPr marL="1100138" lvl="1" indent="-533400"/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e.g. C</a:t>
            </a:r>
            <a:r>
              <a:rPr lang="en-US" altLang="en-US" sz="2000" baseline="-25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1</a:t>
            </a:r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, C</a:t>
            </a:r>
            <a:r>
              <a:rPr lang="en-US" altLang="en-US" sz="2000" baseline="-25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2</a:t>
            </a:r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, C</a:t>
            </a:r>
            <a:r>
              <a:rPr lang="en-US" altLang="en-US" sz="2000" baseline="-25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2</a:t>
            </a:r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, C</a:t>
            </a:r>
            <a:r>
              <a:rPr lang="en-US" altLang="en-US" sz="2000" baseline="-25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1</a:t>
            </a:r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, C</a:t>
            </a:r>
            <a:r>
              <a:rPr lang="en-US" altLang="en-US" sz="2000" baseline="-25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2</a:t>
            </a:r>
          </a:p>
          <a:p>
            <a:pPr marL="1100138" lvl="1" indent="-533400"/>
            <a:endParaRPr lang="en-US" altLang="en-US" sz="2000" dirty="0" smtClean="0">
              <a:latin typeface="Garamond" panose="02020404030301010803" pitchFamily="18" charset="0"/>
              <a:cs typeface="Times New Roman" panose="02020603050405020304" pitchFamily="18" charset="0"/>
            </a:endParaRPr>
          </a:p>
          <a:p>
            <a:pPr marL="1100138" lvl="1" indent="-533400"/>
            <a:endParaRPr lang="en-US" altLang="en-US" sz="2000" dirty="0" smtClean="0">
              <a:latin typeface="Trebuchet MS" panose="020B0603020202020204" pitchFamily="34" charset="0"/>
              <a:cs typeface="Times New Roman" panose="02020603050405020304" pitchFamily="18" charset="0"/>
            </a:endParaRPr>
          </a:p>
          <a:p>
            <a:pPr marL="1100138" lvl="1" indent="-533400"/>
            <a:endParaRPr lang="en-US" altLang="en-US" sz="2000" dirty="0" smtClean="0">
              <a:latin typeface="Trebuchet MS" panose="020B0603020202020204" pitchFamily="34" charset="0"/>
              <a:cs typeface="Times New Roman" panose="02020603050405020304" pitchFamily="18" charset="0"/>
            </a:endParaRPr>
          </a:p>
          <a:p>
            <a:pPr marL="1100138" lvl="1" indent="-533400"/>
            <a:endParaRPr lang="en-US" altLang="en-US" sz="2000" dirty="0" smtClean="0">
              <a:latin typeface="Trebuchet MS" panose="020B0603020202020204" pitchFamily="34" charset="0"/>
              <a:cs typeface="Times New Roman" panose="02020603050405020304" pitchFamily="18" charset="0"/>
            </a:endParaRPr>
          </a:p>
          <a:p>
            <a:pPr marL="1100138" lvl="1" indent="-533400"/>
            <a:endParaRPr lang="en-US" altLang="en-US" sz="2000" dirty="0" smtClean="0">
              <a:latin typeface="Trebuchet MS" panose="020B0603020202020204" pitchFamily="34" charset="0"/>
              <a:cs typeface="Times New Roman" panose="02020603050405020304" pitchFamily="18" charset="0"/>
            </a:endParaRPr>
          </a:p>
          <a:p>
            <a:pPr marL="609600" indent="-609600"/>
            <a:r>
              <a:rPr lang="en-US" altLang="en-US" sz="24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Example</a:t>
            </a:r>
            <a:endParaRPr lang="en-US" altLang="en-US" sz="2400" dirty="0">
              <a:latin typeface="Garamond" panose="02020404030301010803" pitchFamily="18" charset="0"/>
              <a:cs typeface="Times New Roman" panose="02020603050405020304" pitchFamily="18" charset="0"/>
            </a:endParaRPr>
          </a:p>
        </p:txBody>
      </p:sp>
      <p:sp>
        <p:nvSpPr>
          <p:cNvPr id="374787" name="Rectangle 1027"/>
          <p:cNvSpPr>
            <a:spLocks noChangeArrowheads="1"/>
          </p:cNvSpPr>
          <p:nvPr/>
        </p:nvSpPr>
        <p:spPr bwMode="auto">
          <a:xfrm>
            <a:off x="610704" y="111539"/>
            <a:ext cx="7772400" cy="970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algn="l"/>
            <a:r>
              <a:rPr lang="en-US" altLang="en-US" sz="2400" dirty="0" smtClean="0">
                <a:solidFill>
                  <a:srgbClr val="333399"/>
                </a:solidFill>
                <a:latin typeface="Arial" panose="020B0604020202020204" pitchFamily="34" charset="0"/>
              </a:rPr>
              <a:t>Polyalphabetic </a:t>
            </a:r>
            <a:r>
              <a:rPr lang="en-US" altLang="en-US" sz="2400" dirty="0">
                <a:solidFill>
                  <a:srgbClr val="333399"/>
                </a:solidFill>
                <a:latin typeface="Arial" panose="020B0604020202020204" pitchFamily="34" charset="0"/>
              </a:rPr>
              <a:t>Caesar Cipher</a:t>
            </a:r>
            <a:endParaRPr lang="en-US" altLang="en-US" sz="2800" dirty="0">
              <a:solidFill>
                <a:srgbClr val="CC0000"/>
              </a:solidFill>
              <a:latin typeface="Arial-BoldMT"/>
            </a:endParaRPr>
          </a:p>
        </p:txBody>
      </p:sp>
      <p:sp>
        <p:nvSpPr>
          <p:cNvPr id="374793" name="AutoShape 1033"/>
          <p:cNvSpPr>
            <a:spLocks noChangeArrowheads="1"/>
          </p:cNvSpPr>
          <p:nvPr/>
        </p:nvSpPr>
        <p:spPr bwMode="auto">
          <a:xfrm>
            <a:off x="7924800" y="5219700"/>
            <a:ext cx="1371600" cy="990600"/>
          </a:xfrm>
          <a:prstGeom prst="foldedCorner">
            <a:avLst>
              <a:gd name="adj" fmla="val 12500"/>
            </a:avLst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1200"/>
              <a:t>Encrypted </a:t>
            </a:r>
          </a:p>
          <a:p>
            <a:pPr algn="ctr"/>
            <a:r>
              <a:rPr lang="en-US" altLang="en-US" sz="1200"/>
              <a:t>Message: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Gnu, n etox dhz.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tenvj</a:t>
            </a:r>
          </a:p>
        </p:txBody>
      </p:sp>
      <p:sp>
        <p:nvSpPr>
          <p:cNvPr id="374794" name="AutoShape 1034"/>
          <p:cNvSpPr>
            <a:spLocks noChangeArrowheads="1"/>
          </p:cNvSpPr>
          <p:nvPr/>
        </p:nvSpPr>
        <p:spPr bwMode="auto">
          <a:xfrm>
            <a:off x="2514600" y="5219700"/>
            <a:ext cx="1371600" cy="990600"/>
          </a:xfrm>
          <a:prstGeom prst="foldedCorner">
            <a:avLst>
              <a:gd name="adj" fmla="val 12500"/>
            </a:avLst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1200"/>
              <a:t>Message:</a:t>
            </a:r>
          </a:p>
          <a:p>
            <a:pPr algn="ctr"/>
            <a:endParaRPr lang="en-US" altLang="en-US" sz="1200">
              <a:solidFill>
                <a:srgbClr val="CC0000"/>
              </a:solidFill>
            </a:endParaRP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Bob, I love you. 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Alice</a:t>
            </a:r>
          </a:p>
        </p:txBody>
      </p:sp>
      <p:sp>
        <p:nvSpPr>
          <p:cNvPr id="374795" name="AutoShape 1035"/>
          <p:cNvSpPr>
            <a:spLocks noChangeArrowheads="1"/>
          </p:cNvSpPr>
          <p:nvPr/>
        </p:nvSpPr>
        <p:spPr bwMode="auto">
          <a:xfrm>
            <a:off x="5105400" y="5181600"/>
            <a:ext cx="1371600" cy="1066800"/>
          </a:xfrm>
          <a:prstGeom prst="cube">
            <a:avLst>
              <a:gd name="adj" fmla="val 15181"/>
            </a:avLst>
          </a:prstGeom>
          <a:noFill/>
          <a:ln w="63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 sz="1200"/>
          </a:p>
          <a:p>
            <a:pPr algn="ctr"/>
            <a:r>
              <a:rPr lang="en-US" altLang="en-US" sz="1200"/>
              <a:t>Cipher: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Monoalphabetic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Cipher</a:t>
            </a:r>
            <a:r>
              <a:rPr lang="en-US" altLang="en-US" sz="1200"/>
              <a:t> </a:t>
            </a:r>
          </a:p>
          <a:p>
            <a:pPr algn="ctr"/>
            <a:endParaRPr lang="en-US" altLang="en-US" sz="1200">
              <a:solidFill>
                <a:srgbClr val="CC0000"/>
              </a:solidFill>
            </a:endParaRPr>
          </a:p>
        </p:txBody>
      </p:sp>
      <p:sp>
        <p:nvSpPr>
          <p:cNvPr id="374796" name="Line 1036"/>
          <p:cNvSpPr>
            <a:spLocks noChangeShapeType="1"/>
          </p:cNvSpPr>
          <p:nvPr/>
        </p:nvSpPr>
        <p:spPr bwMode="auto">
          <a:xfrm flipV="1">
            <a:off x="5715000" y="6324600"/>
            <a:ext cx="0" cy="2286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797" name="Line 1037"/>
          <p:cNvSpPr>
            <a:spLocks noChangeShapeType="1"/>
          </p:cNvSpPr>
          <p:nvPr/>
        </p:nvSpPr>
        <p:spPr bwMode="auto">
          <a:xfrm rot="16200000">
            <a:off x="4305300" y="5448300"/>
            <a:ext cx="0" cy="5334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798" name="Line 1038"/>
          <p:cNvSpPr>
            <a:spLocks noChangeShapeType="1"/>
          </p:cNvSpPr>
          <p:nvPr/>
        </p:nvSpPr>
        <p:spPr bwMode="auto">
          <a:xfrm rot="16200000">
            <a:off x="7200900" y="5448300"/>
            <a:ext cx="0" cy="5334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799" name="Text Box 1039"/>
          <p:cNvSpPr txBox="1">
            <a:spLocks noChangeArrowheads="1"/>
          </p:cNvSpPr>
          <p:nvPr/>
        </p:nvSpPr>
        <p:spPr bwMode="auto">
          <a:xfrm>
            <a:off x="5354639" y="6491288"/>
            <a:ext cx="51276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  </a:t>
            </a:r>
            <a:r>
              <a:rPr lang="en-US" altLang="en-US" sz="1200"/>
              <a:t>Key</a:t>
            </a:r>
          </a:p>
        </p:txBody>
      </p:sp>
      <p:grpSp>
        <p:nvGrpSpPr>
          <p:cNvPr id="374806" name="Group 1046"/>
          <p:cNvGrpSpPr>
            <a:grpSpLocks/>
          </p:cNvGrpSpPr>
          <p:nvPr/>
        </p:nvGrpSpPr>
        <p:grpSpPr bwMode="auto">
          <a:xfrm>
            <a:off x="1828800" y="2955926"/>
            <a:ext cx="8534400" cy="1616075"/>
            <a:chOff x="384" y="1238"/>
            <a:chExt cx="5376" cy="1018"/>
          </a:xfrm>
        </p:grpSpPr>
        <p:sp>
          <p:nvSpPr>
            <p:cNvPr id="374801" name="Text Box 1041"/>
            <p:cNvSpPr txBox="1">
              <a:spLocks noChangeArrowheads="1"/>
            </p:cNvSpPr>
            <p:nvPr/>
          </p:nvSpPr>
          <p:spPr bwMode="auto">
            <a:xfrm>
              <a:off x="411" y="1238"/>
              <a:ext cx="4589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>
                  <a:latin typeface="Trebuchet MS" panose="020B0603020202020204" pitchFamily="34" charset="0"/>
                  <a:cs typeface="Times New Roman" panose="02020603050405020304" pitchFamily="18" charset="0"/>
                </a:rPr>
                <a:t>Plain Text</a:t>
              </a:r>
              <a:r>
                <a:rPr lang="en-US" altLang="en-US" sz="2000"/>
                <a:t>	A B C D E F G H  I  J K L M N O P Q R S T U V W X Y Z</a:t>
              </a:r>
            </a:p>
          </p:txBody>
        </p:sp>
        <p:sp>
          <p:nvSpPr>
            <p:cNvPr id="374802" name="Text Box 1042"/>
            <p:cNvSpPr txBox="1">
              <a:spLocks noChangeArrowheads="1"/>
            </p:cNvSpPr>
            <p:nvPr/>
          </p:nvSpPr>
          <p:spPr bwMode="auto">
            <a:xfrm>
              <a:off x="411" y="1736"/>
              <a:ext cx="4625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>
                  <a:latin typeface="Trebuchet MS" panose="020B0603020202020204" pitchFamily="34" charset="0"/>
                  <a:cs typeface="Times New Roman" panose="02020603050405020304" pitchFamily="18" charset="0"/>
                </a:rPr>
                <a:t>C1(k=6)</a:t>
              </a:r>
              <a:r>
                <a:rPr lang="en-US" altLang="en-US" sz="2000"/>
                <a:t>   	F G H  I  J K L M N O P Q R S T U V W X Y Z A B C D E </a:t>
              </a:r>
            </a:p>
          </p:txBody>
        </p:sp>
        <p:sp>
          <p:nvSpPr>
            <p:cNvPr id="374803" name="Line 1043"/>
            <p:cNvSpPr>
              <a:spLocks noChangeShapeType="1"/>
            </p:cNvSpPr>
            <p:nvPr/>
          </p:nvSpPr>
          <p:spPr bwMode="auto">
            <a:xfrm>
              <a:off x="2496" y="1526"/>
              <a:ext cx="0" cy="192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4804" name="Rectangle 1044"/>
            <p:cNvSpPr>
              <a:spLocks noChangeArrowheads="1"/>
            </p:cNvSpPr>
            <p:nvPr/>
          </p:nvSpPr>
          <p:spPr bwMode="auto">
            <a:xfrm>
              <a:off x="384" y="1238"/>
              <a:ext cx="5376" cy="1018"/>
            </a:xfrm>
            <a:prstGeom prst="rect">
              <a:avLst/>
            </a:prstGeom>
            <a:noFill/>
            <a:ln w="63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4805" name="Text Box 1045"/>
            <p:cNvSpPr txBox="1">
              <a:spLocks noChangeArrowheads="1"/>
            </p:cNvSpPr>
            <p:nvPr/>
          </p:nvSpPr>
          <p:spPr bwMode="auto">
            <a:xfrm>
              <a:off x="411" y="1928"/>
              <a:ext cx="4625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>
                  <a:latin typeface="Trebuchet MS" panose="020B0603020202020204" pitchFamily="34" charset="0"/>
                  <a:cs typeface="Times New Roman" panose="02020603050405020304" pitchFamily="18" charset="0"/>
                </a:rPr>
                <a:t>C2(k=20)</a:t>
              </a:r>
              <a:r>
                <a:rPr lang="en-US" altLang="en-US" sz="2000"/>
                <a:t> 	T U V W X Y Z A B C D E F G H  I  J K L M N O P Q R S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41572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09800" y="1143000"/>
            <a:ext cx="8229600" cy="1752600"/>
          </a:xfrm>
        </p:spPr>
        <p:txBody>
          <a:bodyPr>
            <a:normAutofit fontScale="92500" lnSpcReduction="10000"/>
          </a:bodyPr>
          <a:lstStyle/>
          <a:p>
            <a:pPr marL="609600" indent="-609600"/>
            <a:r>
              <a:rPr lang="en-US" altLang="en-US" sz="2000" smtClean="0">
                <a:latin typeface="Garamond" panose="02020404030301010803" pitchFamily="18" charset="0"/>
                <a:cs typeface="Times New Roman" panose="02020603050405020304" pitchFamily="18" charset="0"/>
              </a:rPr>
              <a:t>Obtain a key to for the algorithm and then shift the alphabets</a:t>
            </a:r>
          </a:p>
          <a:p>
            <a:pPr marL="1100138" lvl="1" indent="-533400"/>
            <a:r>
              <a:rPr lang="en-US" altLang="en-US" sz="1800" smtClean="0">
                <a:latin typeface="Garamond" panose="02020404030301010803" pitchFamily="18" charset="0"/>
                <a:cs typeface="Times New Roman" panose="02020603050405020304" pitchFamily="18" charset="0"/>
              </a:rPr>
              <a:t>For instance if the key is word we will shift all the letters by four and remove the letters w, o, r, &amp; d from the encryption</a:t>
            </a:r>
          </a:p>
          <a:p>
            <a:pPr marL="609600" indent="-609600"/>
            <a:r>
              <a:rPr lang="en-US" altLang="en-US" sz="2000" smtClean="0">
                <a:latin typeface="Garamond" panose="02020404030301010803" pitchFamily="18" charset="0"/>
                <a:cs typeface="Times New Roman" panose="02020603050405020304" pitchFamily="18" charset="0"/>
              </a:rPr>
              <a:t>We have to ensure that the mapping is one-to-one </a:t>
            </a:r>
          </a:p>
          <a:p>
            <a:pPr marL="1100138" lvl="1" indent="-533400"/>
            <a:r>
              <a:rPr lang="en-US" altLang="en-US" sz="1800" smtClean="0">
                <a:latin typeface="Garamond" panose="02020404030301010803" pitchFamily="18" charset="0"/>
                <a:cs typeface="Times New Roman" panose="02020603050405020304" pitchFamily="18" charset="0"/>
              </a:rPr>
              <a:t>no single letter in plain text can map to two different letters in cipher text</a:t>
            </a:r>
          </a:p>
          <a:p>
            <a:pPr marL="1100138" lvl="1" indent="-533400"/>
            <a:r>
              <a:rPr lang="en-US" altLang="en-US" sz="1800" smtClean="0">
                <a:latin typeface="Garamond" panose="02020404030301010803" pitchFamily="18" charset="0"/>
                <a:cs typeface="Times New Roman" panose="02020603050405020304" pitchFamily="18" charset="0"/>
              </a:rPr>
              <a:t>no single letter in cipher text can map to two different letters in plain text</a:t>
            </a:r>
            <a:endParaRPr lang="en-US" altLang="en-US" sz="1800">
              <a:latin typeface="Garamond" panose="02020404030301010803" pitchFamily="18" charset="0"/>
              <a:cs typeface="Times New Roman" panose="02020603050405020304" pitchFamily="18" charset="0"/>
            </a:endParaRPr>
          </a:p>
        </p:txBody>
      </p:sp>
      <p:sp>
        <p:nvSpPr>
          <p:cNvPr id="450563" name="Rectangle 3"/>
          <p:cNvSpPr>
            <a:spLocks noChangeArrowheads="1"/>
          </p:cNvSpPr>
          <p:nvPr/>
        </p:nvSpPr>
        <p:spPr bwMode="auto">
          <a:xfrm>
            <a:off x="619539" y="18363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algn="l"/>
            <a:r>
              <a:rPr lang="en-US" altLang="en-US" sz="3600" dirty="0" smtClean="0">
                <a:solidFill>
                  <a:srgbClr val="CC0000"/>
                </a:solidFill>
              </a:rPr>
              <a:t>Substitution Cipher</a:t>
            </a:r>
            <a:r>
              <a:rPr lang="en-US" altLang="en-US" sz="3200" dirty="0" smtClean="0">
                <a:solidFill>
                  <a:srgbClr val="CC0000"/>
                </a:solidFill>
                <a:latin typeface="Arial-BoldMT"/>
              </a:rPr>
              <a:t> </a:t>
            </a:r>
            <a:br>
              <a:rPr lang="en-US" altLang="en-US" sz="3200" dirty="0" smtClean="0">
                <a:solidFill>
                  <a:srgbClr val="CC0000"/>
                </a:solidFill>
                <a:latin typeface="Arial-BoldMT"/>
              </a:rPr>
            </a:br>
            <a:r>
              <a:rPr lang="en-US" altLang="en-US" sz="2400" dirty="0" smtClean="0">
                <a:solidFill>
                  <a:srgbClr val="333399"/>
                </a:solidFill>
                <a:latin typeface="Arial" panose="020B0604020202020204" pitchFamily="34" charset="0"/>
              </a:rPr>
              <a:t>Using </a:t>
            </a:r>
            <a:r>
              <a:rPr lang="en-US" altLang="en-US" sz="2400" dirty="0">
                <a:solidFill>
                  <a:srgbClr val="333399"/>
                </a:solidFill>
                <a:latin typeface="Arial" panose="020B0604020202020204" pitchFamily="34" charset="0"/>
              </a:rPr>
              <a:t>a key to shift alphabet</a:t>
            </a:r>
            <a:endParaRPr lang="en-US" altLang="en-US" sz="2800" dirty="0">
              <a:solidFill>
                <a:srgbClr val="CC0000"/>
              </a:solidFill>
              <a:latin typeface="Arial-BoldMT"/>
            </a:endParaRPr>
          </a:p>
        </p:txBody>
      </p:sp>
      <p:sp>
        <p:nvSpPr>
          <p:cNvPr id="450564" name="AutoShape 4"/>
          <p:cNvSpPr>
            <a:spLocks noChangeArrowheads="1"/>
          </p:cNvSpPr>
          <p:nvPr/>
        </p:nvSpPr>
        <p:spPr bwMode="auto">
          <a:xfrm>
            <a:off x="8077200" y="4838700"/>
            <a:ext cx="1371600" cy="990600"/>
          </a:xfrm>
          <a:prstGeom prst="foldedCorner">
            <a:avLst>
              <a:gd name="adj" fmla="val 12500"/>
            </a:avLst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1200"/>
              <a:t>Encrypted </a:t>
            </a:r>
          </a:p>
          <a:p>
            <a:pPr algn="ctr"/>
            <a:r>
              <a:rPr lang="en-US" altLang="en-US" sz="1200"/>
              <a:t>Message: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??</a:t>
            </a:r>
          </a:p>
        </p:txBody>
      </p:sp>
      <p:sp>
        <p:nvSpPr>
          <p:cNvPr id="450565" name="AutoShape 5"/>
          <p:cNvSpPr>
            <a:spLocks noChangeArrowheads="1"/>
          </p:cNvSpPr>
          <p:nvPr/>
        </p:nvSpPr>
        <p:spPr bwMode="auto">
          <a:xfrm>
            <a:off x="2667000" y="4838700"/>
            <a:ext cx="1371600" cy="990600"/>
          </a:xfrm>
          <a:prstGeom prst="foldedCorner">
            <a:avLst>
              <a:gd name="adj" fmla="val 12500"/>
            </a:avLst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1200"/>
              <a:t>Message:</a:t>
            </a:r>
          </a:p>
          <a:p>
            <a:pPr algn="ctr"/>
            <a:endParaRPr lang="en-US" altLang="en-US" sz="1200">
              <a:solidFill>
                <a:srgbClr val="CC0000"/>
              </a:solidFill>
            </a:endParaRP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Bob, I love you. </a:t>
            </a:r>
          </a:p>
          <a:p>
            <a:pPr algn="ctr"/>
            <a:r>
              <a:rPr lang="en-US" altLang="en-US" sz="1200">
                <a:solidFill>
                  <a:srgbClr val="CC0000"/>
                </a:solidFill>
              </a:rPr>
              <a:t>Alice</a:t>
            </a:r>
          </a:p>
        </p:txBody>
      </p:sp>
      <p:sp>
        <p:nvSpPr>
          <p:cNvPr id="450566" name="AutoShape 6"/>
          <p:cNvSpPr>
            <a:spLocks noChangeArrowheads="1"/>
          </p:cNvSpPr>
          <p:nvPr/>
        </p:nvSpPr>
        <p:spPr bwMode="auto">
          <a:xfrm>
            <a:off x="5257800" y="4800600"/>
            <a:ext cx="1371600" cy="1066800"/>
          </a:xfrm>
          <a:prstGeom prst="cube">
            <a:avLst>
              <a:gd name="adj" fmla="val 15181"/>
            </a:avLst>
          </a:prstGeom>
          <a:noFill/>
          <a:ln w="63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 sz="1200"/>
          </a:p>
          <a:p>
            <a:pPr algn="ctr"/>
            <a:r>
              <a:rPr lang="en-US" altLang="en-US" sz="1200"/>
              <a:t>Cipher:</a:t>
            </a:r>
          </a:p>
          <a:p>
            <a:pPr algn="ctr"/>
            <a:endParaRPr lang="en-US" altLang="en-US" sz="1200"/>
          </a:p>
          <a:p>
            <a:pPr algn="ctr"/>
            <a:endParaRPr lang="en-US" altLang="en-US" sz="1200">
              <a:solidFill>
                <a:srgbClr val="CC0000"/>
              </a:solidFill>
            </a:endParaRPr>
          </a:p>
        </p:txBody>
      </p:sp>
      <p:sp>
        <p:nvSpPr>
          <p:cNvPr id="450567" name="Line 7"/>
          <p:cNvSpPr>
            <a:spLocks noChangeShapeType="1"/>
          </p:cNvSpPr>
          <p:nvPr/>
        </p:nvSpPr>
        <p:spPr bwMode="auto">
          <a:xfrm flipV="1">
            <a:off x="5867400" y="5943600"/>
            <a:ext cx="0" cy="2286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568" name="Line 8"/>
          <p:cNvSpPr>
            <a:spLocks noChangeShapeType="1"/>
          </p:cNvSpPr>
          <p:nvPr/>
        </p:nvSpPr>
        <p:spPr bwMode="auto">
          <a:xfrm rot="16200000">
            <a:off x="4457700" y="5067300"/>
            <a:ext cx="0" cy="5334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569" name="Line 9"/>
          <p:cNvSpPr>
            <a:spLocks noChangeShapeType="1"/>
          </p:cNvSpPr>
          <p:nvPr/>
        </p:nvSpPr>
        <p:spPr bwMode="auto">
          <a:xfrm rot="16200000">
            <a:off x="7353300" y="5067300"/>
            <a:ext cx="0" cy="5334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570" name="Text Box 10"/>
          <p:cNvSpPr txBox="1">
            <a:spLocks noChangeArrowheads="1"/>
          </p:cNvSpPr>
          <p:nvPr/>
        </p:nvSpPr>
        <p:spPr bwMode="auto">
          <a:xfrm>
            <a:off x="5507038" y="6110288"/>
            <a:ext cx="70557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  </a:t>
            </a:r>
            <a:r>
              <a:rPr lang="en-US" altLang="en-US" sz="1200"/>
              <a:t>WORD</a:t>
            </a:r>
          </a:p>
        </p:txBody>
      </p:sp>
      <p:sp>
        <p:nvSpPr>
          <p:cNvPr id="450572" name="Text Box 12"/>
          <p:cNvSpPr txBox="1">
            <a:spLocks noChangeArrowheads="1"/>
          </p:cNvSpPr>
          <p:nvPr/>
        </p:nvSpPr>
        <p:spPr bwMode="auto">
          <a:xfrm>
            <a:off x="1871663" y="3260725"/>
            <a:ext cx="7284366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>
                <a:latin typeface="Trebuchet MS" panose="020B0603020202020204" pitchFamily="34" charset="0"/>
                <a:cs typeface="Times New Roman" panose="02020603050405020304" pitchFamily="18" charset="0"/>
              </a:rPr>
              <a:t>Plain Text</a:t>
            </a:r>
            <a:r>
              <a:rPr lang="en-US" altLang="en-US" sz="2000"/>
              <a:t>	A B C D E F G H  I  J K L M N O P Q R S T U V W X Y Z</a:t>
            </a:r>
          </a:p>
        </p:txBody>
      </p:sp>
      <p:sp>
        <p:nvSpPr>
          <p:cNvPr id="450573" name="Text Box 13"/>
          <p:cNvSpPr txBox="1">
            <a:spLocks noChangeArrowheads="1"/>
          </p:cNvSpPr>
          <p:nvPr/>
        </p:nvSpPr>
        <p:spPr bwMode="auto">
          <a:xfrm>
            <a:off x="1871663" y="4051300"/>
            <a:ext cx="8450262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>
                <a:latin typeface="Trebuchet MS" panose="020B0603020202020204" pitchFamily="34" charset="0"/>
                <a:cs typeface="Times New Roman" panose="02020603050405020304" pitchFamily="18" charset="0"/>
              </a:rPr>
              <a:t>C1(k=6)</a:t>
            </a:r>
            <a:r>
              <a:rPr lang="en-US" altLang="en-US" sz="2000"/>
              <a:t>   	W O R D A B C E F G H  I  J K L M N P Q S T U V X Y Z</a:t>
            </a:r>
          </a:p>
        </p:txBody>
      </p:sp>
      <p:sp>
        <p:nvSpPr>
          <p:cNvPr id="450574" name="Line 14"/>
          <p:cNvSpPr>
            <a:spLocks noChangeShapeType="1"/>
          </p:cNvSpPr>
          <p:nvPr/>
        </p:nvSpPr>
        <p:spPr bwMode="auto">
          <a:xfrm>
            <a:off x="5181600" y="3717925"/>
            <a:ext cx="0" cy="304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575" name="Rectangle 15"/>
          <p:cNvSpPr>
            <a:spLocks noChangeArrowheads="1"/>
          </p:cNvSpPr>
          <p:nvPr/>
        </p:nvSpPr>
        <p:spPr bwMode="auto">
          <a:xfrm>
            <a:off x="1828800" y="3260726"/>
            <a:ext cx="8534400" cy="1311275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446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65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105453" y="1224240"/>
            <a:ext cx="8229600" cy="1447800"/>
          </a:xfrm>
        </p:spPr>
        <p:txBody>
          <a:bodyPr>
            <a:normAutofit lnSpcReduction="10000"/>
          </a:bodyPr>
          <a:lstStyle/>
          <a:p>
            <a:pPr marL="609600" indent="-609600"/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This involves rearrangement of characters on the plain text into columns</a:t>
            </a:r>
          </a:p>
          <a:p>
            <a:pPr marL="609600" indent="-609600"/>
            <a:r>
              <a:rPr lang="en-US" altLang="en-US" sz="20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The following example shows how letters are transformed</a:t>
            </a:r>
          </a:p>
          <a:p>
            <a:pPr marL="1100138" lvl="1" indent="-533400"/>
            <a:r>
              <a:rPr lang="en-US" altLang="en-US" sz="1800" dirty="0" smtClean="0">
                <a:latin typeface="Garamond" panose="02020404030301010803" pitchFamily="18" charset="0"/>
                <a:cs typeface="Times New Roman" panose="02020603050405020304" pitchFamily="18" charset="0"/>
              </a:rPr>
              <a:t>If the letters are not exact multiples of the transposition size there may be a few short letters in the last column which can be padded with an infrequent letter such as x or z</a:t>
            </a:r>
            <a:endParaRPr lang="en-US" altLang="en-US" sz="1800" dirty="0">
              <a:latin typeface="Garamond" panose="02020404030301010803" pitchFamily="18" charset="0"/>
              <a:cs typeface="Times New Roman" panose="02020603050405020304" pitchFamily="18" charset="0"/>
            </a:endParaRPr>
          </a:p>
        </p:txBody>
      </p:sp>
      <p:sp>
        <p:nvSpPr>
          <p:cNvPr id="454659" name="Rectangle 3"/>
          <p:cNvSpPr>
            <a:spLocks noChangeArrowheads="1"/>
          </p:cNvSpPr>
          <p:nvPr/>
        </p:nvSpPr>
        <p:spPr bwMode="auto">
          <a:xfrm>
            <a:off x="2209800" y="762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algn="l"/>
            <a:r>
              <a:rPr lang="en-US" altLang="en-US" sz="3600" dirty="0">
                <a:solidFill>
                  <a:srgbClr val="CC0000"/>
                </a:solidFill>
              </a:rPr>
              <a:t>Transposition Cipher</a:t>
            </a:r>
            <a:r>
              <a:rPr lang="en-US" altLang="en-US" sz="3200" dirty="0">
                <a:solidFill>
                  <a:srgbClr val="CC0000"/>
                </a:solidFill>
                <a:latin typeface="Arial-BoldMT"/>
              </a:rPr>
              <a:t> </a:t>
            </a:r>
            <a:br>
              <a:rPr lang="en-US" altLang="en-US" sz="3200" dirty="0">
                <a:solidFill>
                  <a:srgbClr val="CC0000"/>
                </a:solidFill>
                <a:latin typeface="Arial-BoldMT"/>
              </a:rPr>
            </a:br>
            <a:r>
              <a:rPr lang="en-US" altLang="en-US" sz="2400" dirty="0">
                <a:solidFill>
                  <a:srgbClr val="333399"/>
                </a:solidFill>
                <a:latin typeface="Arial" panose="020B0604020202020204" pitchFamily="34" charset="0"/>
              </a:rPr>
              <a:t>Columnar Transposition</a:t>
            </a:r>
            <a:endParaRPr lang="en-US" altLang="en-US" sz="2800" dirty="0">
              <a:solidFill>
                <a:srgbClr val="CC0000"/>
              </a:solidFill>
              <a:latin typeface="Arial-BoldMT"/>
            </a:endParaRPr>
          </a:p>
        </p:txBody>
      </p:sp>
      <p:sp>
        <p:nvSpPr>
          <p:cNvPr id="454667" name="Text Box 11"/>
          <p:cNvSpPr txBox="1">
            <a:spLocks noChangeArrowheads="1"/>
          </p:cNvSpPr>
          <p:nvPr/>
        </p:nvSpPr>
        <p:spPr bwMode="auto">
          <a:xfrm>
            <a:off x="3048001" y="3122613"/>
            <a:ext cx="1723549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T H I S I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S A M E S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S A G E T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O S H O W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H O W A C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O L U M N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A R T R A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N S P O S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I T I O N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W O R K S</a:t>
            </a:r>
          </a:p>
        </p:txBody>
      </p:sp>
      <p:sp>
        <p:nvSpPr>
          <p:cNvPr id="454671" name="Text Box 15"/>
          <p:cNvSpPr txBox="1">
            <a:spLocks noChangeArrowheads="1"/>
          </p:cNvSpPr>
          <p:nvPr/>
        </p:nvSpPr>
        <p:spPr bwMode="auto">
          <a:xfrm>
            <a:off x="6064251" y="3095625"/>
            <a:ext cx="1723549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T S S O H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O A N I W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H A A S O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L R S T O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I M G H W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U T P I R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S E E O A 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M R O O K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I S T W C</a:t>
            </a: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Lucida Console" panose="020B0609040504020204" pitchFamily="49" charset="0"/>
              </a:rPr>
              <a:t>N A S N S</a:t>
            </a:r>
          </a:p>
        </p:txBody>
      </p:sp>
      <p:sp>
        <p:nvSpPr>
          <p:cNvPr id="454672" name="Text Box 16"/>
          <p:cNvSpPr txBox="1">
            <a:spLocks noChangeArrowheads="1"/>
          </p:cNvSpPr>
          <p:nvPr/>
        </p:nvSpPr>
        <p:spPr bwMode="auto">
          <a:xfrm>
            <a:off x="3203300" y="2672040"/>
            <a:ext cx="107510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Plain Text</a:t>
            </a:r>
          </a:p>
        </p:txBody>
      </p:sp>
      <p:sp>
        <p:nvSpPr>
          <p:cNvPr id="454673" name="Text Box 17"/>
          <p:cNvSpPr txBox="1">
            <a:spLocks noChangeArrowheads="1"/>
          </p:cNvSpPr>
          <p:nvPr/>
        </p:nvSpPr>
        <p:spPr bwMode="auto">
          <a:xfrm>
            <a:off x="5997576" y="2590800"/>
            <a:ext cx="123379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Cipher Text</a:t>
            </a:r>
          </a:p>
        </p:txBody>
      </p:sp>
    </p:spTree>
    <p:extLst>
      <p:ext uri="{BB962C8B-B14F-4D97-AF65-F5344CB8AC3E}">
        <p14:creationId xmlns:p14="http://schemas.microsoft.com/office/powerpoint/2010/main" val="3975273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835" name="Rectangle 3"/>
          <p:cNvSpPr>
            <a:spLocks noChangeArrowheads="1"/>
          </p:cNvSpPr>
          <p:nvPr/>
        </p:nvSpPr>
        <p:spPr bwMode="auto">
          <a:xfrm>
            <a:off x="752061" y="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spcBef>
                <a:spcPct val="0"/>
              </a:spcBef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algn="l"/>
            <a:r>
              <a:rPr lang="en-US" altLang="en-US" sz="3600" dirty="0">
                <a:solidFill>
                  <a:srgbClr val="CC0000"/>
                </a:solidFill>
              </a:rPr>
              <a:t/>
            </a:r>
            <a:br>
              <a:rPr lang="en-US" altLang="en-US" sz="3600" dirty="0">
                <a:solidFill>
                  <a:srgbClr val="CC0000"/>
                </a:solidFill>
              </a:rPr>
            </a:br>
            <a:r>
              <a:rPr lang="en-US" altLang="en-US" sz="2400" dirty="0" smtClean="0">
                <a:solidFill>
                  <a:srgbClr val="333399"/>
                </a:solidFill>
                <a:latin typeface="Arial" panose="020B0604020202020204" pitchFamily="34" charset="0"/>
              </a:rPr>
              <a:t>Characteristics </a:t>
            </a:r>
            <a:r>
              <a:rPr lang="en-US" altLang="en-US" sz="2400" dirty="0">
                <a:solidFill>
                  <a:srgbClr val="333399"/>
                </a:solidFill>
                <a:latin typeface="Arial" panose="020B0604020202020204" pitchFamily="34" charset="0"/>
              </a:rPr>
              <a:t>of “Good” Ciphers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The amount of secrecy needed should determine the amount of </a:t>
            </a:r>
            <a:r>
              <a:rPr lang="en-GB" sz="2000" dirty="0" err="1"/>
              <a:t>labor</a:t>
            </a:r>
            <a:r>
              <a:rPr lang="en-GB" sz="2000" dirty="0"/>
              <a:t> appropriate for the encryption and decryption.</a:t>
            </a:r>
          </a:p>
          <a:p>
            <a:r>
              <a:rPr lang="en-GB" sz="2000" dirty="0"/>
              <a:t>The set of keys and the enciphering algorithm should be free from complexity.</a:t>
            </a:r>
          </a:p>
          <a:p>
            <a:r>
              <a:rPr lang="en-GB" sz="2000" dirty="0"/>
              <a:t>The implementation of the process should be as simple as possible.</a:t>
            </a:r>
          </a:p>
          <a:p>
            <a:r>
              <a:rPr lang="en-GB" sz="2000" dirty="0"/>
              <a:t>Errors in ciphering should not propagate and cause corruption of further information in the message.</a:t>
            </a:r>
          </a:p>
          <a:p>
            <a:r>
              <a:rPr lang="en-GB" sz="2000" dirty="0"/>
              <a:t>The size of the enciphered text should be no larger than the text of the original message</a:t>
            </a:r>
          </a:p>
        </p:txBody>
      </p:sp>
    </p:spTree>
    <p:extLst>
      <p:ext uri="{BB962C8B-B14F-4D97-AF65-F5344CB8AC3E}">
        <p14:creationId xmlns:p14="http://schemas.microsoft.com/office/powerpoint/2010/main" val="1402468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Asymmetric </a:t>
            </a:r>
            <a:r>
              <a:rPr lang="en-GB" altLang="en-US" dirty="0" smtClean="0"/>
              <a:t>Encryption ( RSA Simplified</a:t>
            </a:r>
            <a:r>
              <a:rPr lang="en-GB" altLang="en-US" dirty="0"/>
              <a:t>)</a:t>
            </a:r>
            <a:endParaRPr lang="en-US" altLang="en-US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en-US" dirty="0" smtClean="0"/>
              <a:t> </a:t>
            </a:r>
            <a:endParaRPr lang="en-US" altLang="en-US" dirty="0"/>
          </a:p>
        </p:txBody>
      </p:sp>
      <p:pic>
        <p:nvPicPr>
          <p:cNvPr id="18436" name="Picture 4" descr="A:\rsa1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3772" y="2328251"/>
            <a:ext cx="4011613" cy="2435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7" name="Picture 5" descr="A:\rsa2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931" y="2454086"/>
            <a:ext cx="4264025" cy="240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06935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AA4F055C-31EA-440B-A32A-31F14E3B16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Public Key Encryption - Operation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CDDB6205-4175-434A-8102-860B3D0D18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One key made public</a:t>
            </a:r>
          </a:p>
          <a:p>
            <a:pPr lvl="1"/>
            <a:r>
              <a:rPr lang="en-US" altLang="en-US"/>
              <a:t>Used for encryption</a:t>
            </a:r>
          </a:p>
          <a:p>
            <a:r>
              <a:rPr lang="en-US" altLang="en-US"/>
              <a:t>Other kept private</a:t>
            </a:r>
          </a:p>
          <a:p>
            <a:pPr lvl="1"/>
            <a:r>
              <a:rPr lang="en-US" altLang="en-US"/>
              <a:t>Used for decryption</a:t>
            </a:r>
          </a:p>
          <a:p>
            <a:r>
              <a:rPr lang="en-US" altLang="en-US"/>
              <a:t>Infeasible to determine decryption key given encryption key and algorithm</a:t>
            </a:r>
          </a:p>
          <a:p>
            <a:r>
              <a:rPr lang="en-US" altLang="en-US"/>
              <a:t>Either key can be used for encryption, the other for decryption</a:t>
            </a:r>
          </a:p>
          <a:p>
            <a:endParaRPr lang="en-US" altLang="en-US"/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697686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8BB34911-DBFE-4DA9-A944-345703A401A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Steps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7958BB71-02D9-4859-8A87-36083A69287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User generates pair of keys</a:t>
            </a:r>
          </a:p>
          <a:p>
            <a:r>
              <a:rPr lang="en-US" altLang="en-US"/>
              <a:t>User places one key in public domain</a:t>
            </a:r>
          </a:p>
          <a:p>
            <a:r>
              <a:rPr lang="en-US" altLang="en-US"/>
              <a:t>To send a message to user, encrypt using public key</a:t>
            </a:r>
          </a:p>
          <a:p>
            <a:r>
              <a:rPr lang="en-US" altLang="en-US"/>
              <a:t>User decrypts using private key</a:t>
            </a:r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494457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1C92CAA9-2BD0-418F-BE32-81285CD279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Digital Signature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DA25CD12-B079-41C8-B10C-E126CDC7BB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Sender encrypts message with their private key</a:t>
            </a:r>
          </a:p>
          <a:p>
            <a:r>
              <a:rPr lang="en-US" altLang="en-US"/>
              <a:t>Receiver can decrypt using sneders public key</a:t>
            </a:r>
          </a:p>
          <a:p>
            <a:r>
              <a:rPr lang="en-US" altLang="en-US"/>
              <a:t>This authenticates sender, who is only person who has the matching key</a:t>
            </a:r>
          </a:p>
          <a:p>
            <a:r>
              <a:rPr lang="en-US" altLang="en-US"/>
              <a:t>Does not give privacy of data</a:t>
            </a:r>
          </a:p>
          <a:p>
            <a:pPr lvl="1"/>
            <a:r>
              <a:rPr lang="en-US" altLang="en-US"/>
              <a:t>Decrypt key is public</a:t>
            </a:r>
          </a:p>
          <a:p>
            <a:pPr lvl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382017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BF132DC9-F388-40F9-95F9-D85969A13C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Attacking Encryption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2AB1EF63-CD0D-42F1-8F51-86EA98801F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Crypt analysis</a:t>
            </a:r>
          </a:p>
          <a:p>
            <a:pPr lvl="1"/>
            <a:r>
              <a:rPr lang="en-US" altLang="en-US" dirty="0"/>
              <a:t>Relay on nature of algorithm plus some knowledge of general characteristics of plain text</a:t>
            </a:r>
          </a:p>
          <a:p>
            <a:pPr lvl="1"/>
            <a:r>
              <a:rPr lang="en-US" altLang="en-US" dirty="0"/>
              <a:t>Attempt to deduce plain text or key</a:t>
            </a:r>
          </a:p>
          <a:p>
            <a:r>
              <a:rPr lang="en-US" altLang="en-US" dirty="0"/>
              <a:t>Brute force</a:t>
            </a:r>
          </a:p>
          <a:p>
            <a:pPr lvl="1"/>
            <a:r>
              <a:rPr lang="en-US" altLang="en-US" dirty="0"/>
              <a:t>Try every possible key until plain text is achieved</a:t>
            </a:r>
          </a:p>
          <a:p>
            <a:pPr lvl="1"/>
            <a:endParaRPr lang="en-US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814681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2891C50F-CB3C-4515-91B3-F81CB1992E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Encryption Algorithms</a:t>
            </a:r>
            <a:endParaRPr lang="en-US" altLang="en-US" dirty="0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A3D25A85-95D4-4B25-AC7E-AE0259D6EB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Block cipher</a:t>
            </a:r>
          </a:p>
          <a:p>
            <a:pPr lvl="1"/>
            <a:r>
              <a:rPr lang="en-US" altLang="en-US" dirty="0"/>
              <a:t>Process plain text in fixed block sizes producing block of cipher text of equal size</a:t>
            </a:r>
          </a:p>
          <a:p>
            <a:pPr lvl="1"/>
            <a:r>
              <a:rPr lang="en-US" altLang="en-US" dirty="0"/>
              <a:t>Data encryption standard (DES)</a:t>
            </a:r>
          </a:p>
          <a:p>
            <a:pPr lvl="1"/>
            <a:r>
              <a:rPr lang="en-US" altLang="en-US" dirty="0"/>
              <a:t>Triple DES (TDES)</a:t>
            </a:r>
            <a:endParaRPr lang="en-GB" altLang="en-US" dirty="0"/>
          </a:p>
          <a:p>
            <a:pPr lvl="1"/>
            <a:r>
              <a:rPr lang="en-GB" altLang="en-US" dirty="0"/>
              <a:t>Advanced Encryption Standard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314339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5EAD278F-4BBB-464D-83F4-D710AC8210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Encryption Standard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DF473AB7-F608-467D-86D3-26C7766683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64 </a:t>
            </a:r>
            <a:r>
              <a:rPr lang="en-US" altLang="en-US" dirty="0"/>
              <a:t>bit plain text blocks</a:t>
            </a:r>
          </a:p>
          <a:p>
            <a:r>
              <a:rPr lang="en-US" altLang="en-US" dirty="0"/>
              <a:t>56 bit key</a:t>
            </a:r>
            <a:endParaRPr lang="en-GB" altLang="en-US" dirty="0"/>
          </a:p>
          <a:p>
            <a:r>
              <a:rPr lang="en-GB" altLang="en-US" dirty="0"/>
              <a:t>Broken in 1998 by Electronic Frontier Foundation</a:t>
            </a:r>
          </a:p>
          <a:p>
            <a:pPr lvl="1"/>
            <a:r>
              <a:rPr lang="en-GB" altLang="en-US" dirty="0"/>
              <a:t>Special purpose machine</a:t>
            </a:r>
          </a:p>
          <a:p>
            <a:pPr lvl="1"/>
            <a:r>
              <a:rPr lang="en-GB" altLang="en-US" dirty="0"/>
              <a:t>Less than three days</a:t>
            </a:r>
          </a:p>
          <a:p>
            <a:pPr lvl="1"/>
            <a:r>
              <a:rPr lang="en-GB" altLang="en-US" dirty="0"/>
              <a:t>DES now worthless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956156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E9FD3EBD-0D3F-40FF-BF87-DEC9F68733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Triple </a:t>
            </a:r>
            <a:r>
              <a:rPr lang="en-US" altLang="en-US" dirty="0" smtClean="0"/>
              <a:t>DEA</a:t>
            </a:r>
            <a:endParaRPr lang="en-US" altLang="en-US" dirty="0"/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DA00C2F3-EAD4-403F-8A1D-F92B972A00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ANSI X9.17 </a:t>
            </a:r>
            <a:r>
              <a:rPr lang="en-US" altLang="en-US" dirty="0" smtClean="0"/>
              <a:t>is a </a:t>
            </a:r>
            <a:r>
              <a:rPr lang="en-GB" dirty="0" smtClean="0"/>
              <a:t>key </a:t>
            </a:r>
            <a:r>
              <a:rPr lang="en-GB" dirty="0"/>
              <a:t>management standard defines a process for protecting and exchanging </a:t>
            </a:r>
            <a:r>
              <a:rPr lang="en-GB" dirty="0" smtClean="0"/>
              <a:t>DEA </a:t>
            </a:r>
            <a:r>
              <a:rPr lang="en-GB" dirty="0"/>
              <a:t>keys</a:t>
            </a:r>
            <a:r>
              <a:rPr lang="en-GB" dirty="0" smtClean="0"/>
              <a:t>.</a:t>
            </a:r>
          </a:p>
          <a:p>
            <a:pPr lvl="1"/>
            <a:r>
              <a:rPr lang="en-US" altLang="en-US" dirty="0" smtClean="0"/>
              <a:t>Incorporated </a:t>
            </a:r>
            <a:r>
              <a:rPr lang="en-US" altLang="en-US" dirty="0"/>
              <a:t>in </a:t>
            </a:r>
            <a:r>
              <a:rPr lang="en-US" altLang="en-US" dirty="0" smtClean="0"/>
              <a:t>DES </a:t>
            </a:r>
            <a:r>
              <a:rPr lang="en-US" altLang="en-US" dirty="0"/>
              <a:t>standard 1999</a:t>
            </a:r>
          </a:p>
          <a:p>
            <a:pPr lvl="1"/>
            <a:r>
              <a:rPr lang="en-US" altLang="en-US" dirty="0"/>
              <a:t>Uses 3 keys and 3 executions of </a:t>
            </a:r>
            <a:r>
              <a:rPr lang="en-US" altLang="en-US" dirty="0" smtClean="0"/>
              <a:t>DES </a:t>
            </a:r>
            <a:r>
              <a:rPr lang="en-US" altLang="en-US" dirty="0"/>
              <a:t>algorithm</a:t>
            </a:r>
          </a:p>
          <a:p>
            <a:pPr lvl="1"/>
            <a:r>
              <a:rPr lang="en-US" altLang="en-US" dirty="0"/>
              <a:t>Effective key length </a:t>
            </a:r>
            <a:r>
              <a:rPr lang="en-GB" altLang="en-US" dirty="0"/>
              <a:t>112 or </a:t>
            </a:r>
            <a:r>
              <a:rPr lang="en-US" altLang="en-US" dirty="0"/>
              <a:t>168 bit</a:t>
            </a:r>
            <a:endParaRPr lang="en-GB" altLang="en-US" dirty="0"/>
          </a:p>
          <a:p>
            <a:pPr lvl="1"/>
            <a:r>
              <a:rPr lang="en-GB" altLang="en-US" dirty="0"/>
              <a:t>Slow</a:t>
            </a:r>
          </a:p>
          <a:p>
            <a:pPr lvl="1"/>
            <a:r>
              <a:rPr lang="en-GB" altLang="en-US" dirty="0" smtClean="0"/>
              <a:t>Block size (64 bit) too small</a:t>
            </a:r>
            <a:endParaRPr lang="en-US" altLang="en-US" dirty="0" smtClean="0"/>
          </a:p>
          <a:p>
            <a:endParaRPr lang="en-US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4460" y="3816626"/>
            <a:ext cx="5661643" cy="2178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7717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2" name="Rectangle 4">
            <a:extLst>
              <a:ext uri="{FF2B5EF4-FFF2-40B4-BE49-F238E27FC236}">
                <a16:creationId xmlns:a16="http://schemas.microsoft.com/office/drawing/2014/main" id="{27DCBF98-5042-4AA4-BEAB-FD14275A6E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Advanced Encryption Standard</a:t>
            </a:r>
            <a:endParaRPr lang="en-US" altLang="en-US"/>
          </a:p>
        </p:txBody>
      </p:sp>
      <p:sp>
        <p:nvSpPr>
          <p:cNvPr id="58373" name="Rectangle 5">
            <a:extLst>
              <a:ext uri="{FF2B5EF4-FFF2-40B4-BE49-F238E27FC236}">
                <a16:creationId xmlns:a16="http://schemas.microsoft.com/office/drawing/2014/main" id="{C30F3E46-328D-4EDC-BC9C-0E424E39430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National Institute of Standards and Technology (NIST) in 1997 issued call for Advanced Encryption Standard (AES)</a:t>
            </a:r>
            <a:endParaRPr lang="en-GB" altLang="en-US" dirty="0"/>
          </a:p>
          <a:p>
            <a:pPr lvl="1"/>
            <a:r>
              <a:rPr lang="en-US" altLang="en-US" dirty="0"/>
              <a:t>Security strength </a:t>
            </a:r>
            <a:r>
              <a:rPr lang="en-US" altLang="en-US" dirty="0" smtClean="0"/>
              <a:t>better </a:t>
            </a:r>
            <a:r>
              <a:rPr lang="en-US" altLang="en-US" dirty="0"/>
              <a:t>than </a:t>
            </a:r>
            <a:r>
              <a:rPr lang="en-US" altLang="en-US" dirty="0" smtClean="0"/>
              <a:t>DES</a:t>
            </a:r>
            <a:endParaRPr lang="en-GB" altLang="en-US" dirty="0"/>
          </a:p>
          <a:p>
            <a:pPr lvl="1"/>
            <a:r>
              <a:rPr lang="en-US" altLang="en-US" dirty="0"/>
              <a:t>Improved efficiency</a:t>
            </a:r>
            <a:endParaRPr lang="en-GB" altLang="en-US" dirty="0"/>
          </a:p>
          <a:p>
            <a:pPr lvl="1"/>
            <a:r>
              <a:rPr lang="en-US" altLang="en-US" dirty="0"/>
              <a:t>Symmetric block cipher</a:t>
            </a:r>
            <a:endParaRPr lang="en-GB" altLang="en-US" dirty="0"/>
          </a:p>
          <a:p>
            <a:pPr lvl="1"/>
            <a:r>
              <a:rPr lang="en-US" altLang="en-US" dirty="0"/>
              <a:t>Block length 128 bits</a:t>
            </a:r>
            <a:endParaRPr lang="en-GB" altLang="en-US" dirty="0"/>
          </a:p>
          <a:p>
            <a:pPr lvl="1"/>
            <a:r>
              <a:rPr lang="en-US" altLang="en-US" dirty="0"/>
              <a:t>Key lengths 128, 192, and 256 bits</a:t>
            </a:r>
            <a:endParaRPr lang="en-GB" altLang="en-US" dirty="0"/>
          </a:p>
          <a:p>
            <a:pPr lvl="1"/>
            <a:r>
              <a:rPr lang="en-US" altLang="en-US" dirty="0"/>
              <a:t>Evaluation include security, computational efficiency, memory requirements, hardware and software suitability, and flexibility</a:t>
            </a:r>
            <a:endParaRPr lang="en-GB" altLang="en-US" dirty="0"/>
          </a:p>
          <a:p>
            <a:pPr lvl="1"/>
            <a:r>
              <a:rPr lang="en-US" altLang="en-US" dirty="0" smtClean="0"/>
              <a:t>In 2001</a:t>
            </a:r>
            <a:r>
              <a:rPr lang="en-US" altLang="en-US" dirty="0"/>
              <a:t>, AES</a:t>
            </a:r>
            <a:r>
              <a:rPr lang="en-GB" altLang="en-US" dirty="0"/>
              <a:t> </a:t>
            </a:r>
            <a:r>
              <a:rPr lang="en-US" altLang="en-US" dirty="0"/>
              <a:t>issued as federal information processing standard (FIPS 197)</a:t>
            </a:r>
          </a:p>
        </p:txBody>
      </p:sp>
    </p:spTree>
    <p:extLst>
      <p:ext uri="{BB962C8B-B14F-4D97-AF65-F5344CB8AC3E}">
        <p14:creationId xmlns:p14="http://schemas.microsoft.com/office/powerpoint/2010/main" val="17663599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F334A80A-8DE6-48A5-86C1-D307453520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AES Description</a:t>
            </a:r>
            <a:endParaRPr lang="en-US" altLang="en-US" dirty="0"/>
          </a:p>
        </p:txBody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743E18AE-D12E-4C88-8949-0820041953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1825625"/>
            <a:ext cx="10515600" cy="4450936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dirty="0"/>
              <a:t>Assume key length 128 bits</a:t>
            </a:r>
          </a:p>
          <a:p>
            <a:r>
              <a:rPr lang="en-US" altLang="en-US" dirty="0"/>
              <a:t>Input is single 128-bit block</a:t>
            </a:r>
            <a:endParaRPr lang="en-GB" altLang="en-US" dirty="0"/>
          </a:p>
          <a:p>
            <a:pPr lvl="1"/>
            <a:r>
              <a:rPr lang="en-US" altLang="en-US" dirty="0" smtClean="0"/>
              <a:t>Shown </a:t>
            </a:r>
            <a:r>
              <a:rPr lang="en-US" altLang="en-US" dirty="0"/>
              <a:t>as square matrix of bytes</a:t>
            </a:r>
            <a:endParaRPr lang="en-GB" altLang="en-US" dirty="0"/>
          </a:p>
          <a:p>
            <a:pPr lvl="1"/>
            <a:r>
              <a:rPr lang="en-US" altLang="en-US" dirty="0"/>
              <a:t>Block copied into State array</a:t>
            </a:r>
            <a:endParaRPr lang="en-GB" altLang="en-US" dirty="0"/>
          </a:p>
          <a:p>
            <a:pPr lvl="2"/>
            <a:r>
              <a:rPr lang="en-US" altLang="en-US" dirty="0"/>
              <a:t>Modified at each stage</a:t>
            </a:r>
            <a:endParaRPr lang="en-GB" altLang="en-US" dirty="0"/>
          </a:p>
          <a:p>
            <a:pPr lvl="1"/>
            <a:r>
              <a:rPr lang="en-US" altLang="en-US" dirty="0"/>
              <a:t>After final stage, State copied to output matrix</a:t>
            </a:r>
            <a:endParaRPr lang="en-GB" altLang="en-US" dirty="0"/>
          </a:p>
          <a:p>
            <a:r>
              <a:rPr lang="en-US" altLang="en-US" dirty="0"/>
              <a:t>128-bit key depicted as square matrix of bytes</a:t>
            </a:r>
            <a:endParaRPr lang="en-GB" altLang="en-US" dirty="0"/>
          </a:p>
          <a:p>
            <a:pPr lvl="1"/>
            <a:r>
              <a:rPr lang="en-US" altLang="en-US" dirty="0"/>
              <a:t>Expanded into array of key schedule words</a:t>
            </a:r>
            <a:endParaRPr lang="en-GB" altLang="en-US" dirty="0"/>
          </a:p>
          <a:p>
            <a:pPr lvl="1"/>
            <a:r>
              <a:rPr lang="en-US" altLang="en-US" dirty="0"/>
              <a:t>Each four bytes</a:t>
            </a:r>
            <a:endParaRPr lang="en-GB" altLang="en-US" dirty="0"/>
          </a:p>
          <a:p>
            <a:pPr lvl="1"/>
            <a:r>
              <a:rPr lang="en-US" altLang="en-US" dirty="0"/>
              <a:t>Total key schedule 44 words for 128-bit key</a:t>
            </a:r>
            <a:endParaRPr lang="en-GB" altLang="en-US" dirty="0"/>
          </a:p>
          <a:p>
            <a:r>
              <a:rPr lang="en-GB" altLang="en-US" dirty="0"/>
              <a:t>Byte ordering</a:t>
            </a:r>
            <a:r>
              <a:rPr lang="en-US" altLang="en-US" dirty="0"/>
              <a:t> by column</a:t>
            </a:r>
            <a:endParaRPr lang="en-GB" altLang="en-US" dirty="0"/>
          </a:p>
          <a:p>
            <a:pPr lvl="1"/>
            <a:r>
              <a:rPr lang="en-US" altLang="en-US" dirty="0"/>
              <a:t>First four bytes of</a:t>
            </a:r>
            <a:r>
              <a:rPr lang="en-GB" altLang="en-US" dirty="0"/>
              <a:t> </a:t>
            </a:r>
            <a:r>
              <a:rPr lang="en-US" altLang="en-US" dirty="0"/>
              <a:t>128-bit plaintext input </a:t>
            </a:r>
            <a:r>
              <a:rPr lang="en-US" altLang="en-US" dirty="0" smtClean="0"/>
              <a:t>inhabit </a:t>
            </a:r>
            <a:r>
              <a:rPr lang="en-US" altLang="en-US" dirty="0"/>
              <a:t>first column of in matrix</a:t>
            </a:r>
            <a:endParaRPr lang="en-GB" altLang="en-US" dirty="0"/>
          </a:p>
          <a:p>
            <a:pPr lvl="1"/>
            <a:r>
              <a:rPr lang="en-US" altLang="en-US" dirty="0"/>
              <a:t>First four bytes of expanded key</a:t>
            </a:r>
            <a:r>
              <a:rPr lang="en-GB" altLang="en-US" dirty="0"/>
              <a:t> </a:t>
            </a:r>
            <a:r>
              <a:rPr lang="en-US" altLang="en-US" dirty="0" smtClean="0"/>
              <a:t>inhabit </a:t>
            </a:r>
            <a:r>
              <a:rPr lang="en-US" altLang="en-US" dirty="0"/>
              <a:t>first column of w matrix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92577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3BD5E677-C803-4B42-9458-F82B810FA6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8766" y="252798"/>
            <a:ext cx="5410092" cy="734627"/>
          </a:xfrm>
        </p:spPr>
        <p:txBody>
          <a:bodyPr>
            <a:normAutofit/>
          </a:bodyPr>
          <a:lstStyle/>
          <a:p>
            <a:r>
              <a:rPr lang="en-GB" altLang="en-US" dirty="0"/>
              <a:t>AES Encryption and Decryption</a:t>
            </a:r>
            <a:endParaRPr lang="en-US" altLang="en-US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311" y="560043"/>
            <a:ext cx="4224912" cy="5761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1070113" y="2245268"/>
            <a:ext cx="6096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lvl="1">
              <a:lnSpc>
                <a:spcPct val="90000"/>
              </a:lnSpc>
              <a:spcBef>
                <a:spcPts val="600"/>
              </a:spcBef>
              <a:buClr>
                <a:srgbClr val="D9D9FF"/>
              </a:buClr>
              <a:buSzPct val="50000"/>
              <a:buFont typeface="Wingdings" panose="05000000000000000000" pitchFamily="2" charset="2"/>
              <a:buChar char=""/>
            </a:pPr>
            <a:r>
              <a:rPr lang="en-US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processes </a:t>
            </a:r>
            <a:r>
              <a:rPr lang="en-AU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data as block of 4 columns of 4 bytes</a:t>
            </a:r>
          </a:p>
          <a:p>
            <a:pPr lvl="1">
              <a:lnSpc>
                <a:spcPct val="90000"/>
              </a:lnSpc>
              <a:spcBef>
                <a:spcPts val="600"/>
              </a:spcBef>
              <a:buClr>
                <a:srgbClr val="D9D9FF"/>
              </a:buClr>
              <a:buSzPct val="50000"/>
              <a:buFont typeface="Wingdings" panose="05000000000000000000" pitchFamily="2" charset="2"/>
              <a:buChar char=""/>
            </a:pPr>
            <a:r>
              <a:rPr lang="en-US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operates on entire data block in every </a:t>
            </a:r>
            <a:r>
              <a:rPr lang="en-US" altLang="en-US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round</a:t>
            </a:r>
          </a:p>
          <a:p>
            <a:pPr lvl="1">
              <a:lnSpc>
                <a:spcPct val="90000"/>
              </a:lnSpc>
              <a:spcBef>
                <a:spcPts val="600"/>
              </a:spcBef>
              <a:buClr>
                <a:srgbClr val="D9D9FF"/>
              </a:buClr>
              <a:buSzPct val="50000"/>
              <a:buFont typeface="Wingdings" panose="05000000000000000000" pitchFamily="2" charset="2"/>
              <a:buChar char=""/>
            </a:pPr>
            <a:r>
              <a:rPr lang="en-US" altLang="en-US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The first key is the generated key, the second round will be randomly generated after each round. </a:t>
            </a:r>
          </a:p>
          <a:p>
            <a:pPr lvl="1">
              <a:lnSpc>
                <a:spcPct val="90000"/>
              </a:lnSpc>
              <a:spcBef>
                <a:spcPts val="600"/>
              </a:spcBef>
              <a:buClr>
                <a:srgbClr val="D9D9FF"/>
              </a:buClr>
              <a:buSzPct val="50000"/>
              <a:buFont typeface="Wingdings" panose="05000000000000000000" pitchFamily="2" charset="2"/>
              <a:buChar char=""/>
            </a:pPr>
            <a:r>
              <a:rPr lang="en-US" altLang="en-US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The adding </a:t>
            </a:r>
            <a:r>
              <a:rPr lang="en-US" altLang="en-US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procees</a:t>
            </a:r>
            <a:r>
              <a:rPr lang="en-US" altLang="en-US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is </a:t>
            </a:r>
            <a:r>
              <a:rPr lang="en-US" altLang="en-US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Xor</a:t>
            </a:r>
            <a:r>
              <a:rPr lang="en-US" altLang="en-US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gate</a:t>
            </a:r>
            <a:endParaRPr lang="en-US" altLang="en-US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7300" y="3848560"/>
            <a:ext cx="4778049" cy="2738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7573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4" name="Rectangle 4">
            <a:extLst>
              <a:ext uri="{FF2B5EF4-FFF2-40B4-BE49-F238E27FC236}">
                <a16:creationId xmlns:a16="http://schemas.microsoft.com/office/drawing/2014/main" id="{8DBE16DF-489C-46F7-8363-592053763E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AES Comments (1)</a:t>
            </a:r>
            <a:endParaRPr lang="en-US" altLang="en-US"/>
          </a:p>
        </p:txBody>
      </p:sp>
      <p:sp>
        <p:nvSpPr>
          <p:cNvPr id="61445" name="Rectangle 5">
            <a:extLst>
              <a:ext uri="{FF2B5EF4-FFF2-40B4-BE49-F238E27FC236}">
                <a16:creationId xmlns:a16="http://schemas.microsoft.com/office/drawing/2014/main" id="{9F27A39A-E631-405E-9D7F-F257D22CE1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dirty="0"/>
              <a:t>Key expanded into array of forty-four 32-bit </a:t>
            </a:r>
            <a:r>
              <a:rPr lang="en-US" altLang="en-US" dirty="0" smtClean="0"/>
              <a:t>words.</a:t>
            </a:r>
          </a:p>
          <a:p>
            <a:r>
              <a:rPr lang="en-US" altLang="en-US" dirty="0" smtClean="0"/>
              <a:t>Four </a:t>
            </a:r>
            <a:r>
              <a:rPr lang="en-US" altLang="en-US" dirty="0"/>
              <a:t>distinct words (128 bits) serve as round key for each round</a:t>
            </a:r>
          </a:p>
          <a:p>
            <a:r>
              <a:rPr lang="en-US" altLang="en-US" dirty="0"/>
              <a:t>Four different stages</a:t>
            </a:r>
            <a:endParaRPr lang="en-GB" altLang="en-US" dirty="0"/>
          </a:p>
          <a:p>
            <a:pPr lvl="1"/>
            <a:r>
              <a:rPr lang="en-US" altLang="en-US" dirty="0"/>
              <a:t>One permutation and three substitution</a:t>
            </a:r>
          </a:p>
          <a:p>
            <a:pPr lvl="2"/>
            <a:r>
              <a:rPr lang="en-US" altLang="en-US" dirty="0"/>
              <a:t>Substitute bytes </a:t>
            </a:r>
            <a:r>
              <a:rPr lang="en-GB" altLang="en-US" dirty="0"/>
              <a:t>uses</a:t>
            </a:r>
            <a:r>
              <a:rPr lang="en-US" altLang="en-US" dirty="0"/>
              <a:t> S-box</a:t>
            </a:r>
            <a:r>
              <a:rPr lang="en-GB" altLang="en-US" dirty="0"/>
              <a:t> table</a:t>
            </a:r>
            <a:r>
              <a:rPr lang="en-US" altLang="en-US" dirty="0"/>
              <a:t> to perform byte-by-byte substitution of block</a:t>
            </a:r>
          </a:p>
          <a:p>
            <a:pPr lvl="2"/>
            <a:r>
              <a:rPr lang="en-US" altLang="en-US" dirty="0"/>
              <a:t>Shift rows </a:t>
            </a:r>
            <a:r>
              <a:rPr lang="en-GB" altLang="en-US" dirty="0"/>
              <a:t>is</a:t>
            </a:r>
            <a:r>
              <a:rPr lang="en-US" altLang="en-US" dirty="0"/>
              <a:t> permutation that performed row by row</a:t>
            </a:r>
          </a:p>
          <a:p>
            <a:pPr lvl="2"/>
            <a:r>
              <a:rPr lang="en-US" altLang="en-US" dirty="0"/>
              <a:t>Mix columns</a:t>
            </a:r>
            <a:r>
              <a:rPr lang="en-GB" altLang="en-US" dirty="0"/>
              <a:t> is</a:t>
            </a:r>
            <a:r>
              <a:rPr lang="en-US" altLang="en-US" dirty="0"/>
              <a:t> substitution that alters each byte in column as function of all of bytes in column</a:t>
            </a:r>
          </a:p>
          <a:p>
            <a:pPr lvl="2"/>
            <a:r>
              <a:rPr lang="en-US" altLang="en-US" dirty="0"/>
              <a:t>Add round key</a:t>
            </a:r>
            <a:r>
              <a:rPr lang="en-GB" altLang="en-US" dirty="0"/>
              <a:t> is</a:t>
            </a:r>
            <a:r>
              <a:rPr lang="en-US" altLang="en-US" dirty="0"/>
              <a:t> bitwise XOR of current block with portion of expanded key</a:t>
            </a:r>
          </a:p>
          <a:p>
            <a:r>
              <a:rPr lang="en-GB" altLang="en-US" dirty="0"/>
              <a:t>Simple structure</a:t>
            </a:r>
          </a:p>
          <a:p>
            <a:pPr lvl="1"/>
            <a:r>
              <a:rPr lang="en-US" altLang="en-US" dirty="0"/>
              <a:t>For both encryption and decryption, cipher begins with</a:t>
            </a:r>
            <a:r>
              <a:rPr lang="en-GB" altLang="en-US" dirty="0"/>
              <a:t> </a:t>
            </a:r>
            <a:r>
              <a:rPr lang="en-US" altLang="en-US" dirty="0"/>
              <a:t>Add Round Key stage</a:t>
            </a:r>
            <a:endParaRPr lang="en-GB" altLang="en-US" dirty="0"/>
          </a:p>
          <a:p>
            <a:pPr lvl="1"/>
            <a:r>
              <a:rPr lang="en-US" altLang="en-US" dirty="0"/>
              <a:t>Followed by nine rounds</a:t>
            </a:r>
            <a:r>
              <a:rPr lang="en-GB" altLang="en-US" dirty="0"/>
              <a:t>,</a:t>
            </a:r>
          </a:p>
          <a:p>
            <a:pPr lvl="2"/>
            <a:r>
              <a:rPr lang="en-US" altLang="en-US" dirty="0"/>
              <a:t>Each includes all four stages</a:t>
            </a:r>
            <a:endParaRPr lang="en-GB" altLang="en-US" dirty="0"/>
          </a:p>
          <a:p>
            <a:pPr lvl="1"/>
            <a:r>
              <a:rPr lang="en-US" altLang="en-US" dirty="0"/>
              <a:t>Followed by tenth round of three stages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38573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>
            <a:extLst>
              <a:ext uri="{FF2B5EF4-FFF2-40B4-BE49-F238E27FC236}">
                <a16:creationId xmlns:a16="http://schemas.microsoft.com/office/drawing/2014/main" id="{B69E4215-1E1A-4F90-86E5-EED9273010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AES Comments (2)</a:t>
            </a:r>
            <a:endParaRPr lang="en-US" altLang="en-US"/>
          </a:p>
        </p:txBody>
      </p:sp>
      <p:sp>
        <p:nvSpPr>
          <p:cNvPr id="62467" name="Rectangle 3">
            <a:extLst>
              <a:ext uri="{FF2B5EF4-FFF2-40B4-BE49-F238E27FC236}">
                <a16:creationId xmlns:a16="http://schemas.microsoft.com/office/drawing/2014/main" id="{83C07395-7580-4738-AF32-BB87F50FE8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altLang="en-US"/>
              <a:t>Only Add Round Key stage</a:t>
            </a:r>
            <a:r>
              <a:rPr lang="en-GB" altLang="en-US"/>
              <a:t> uses </a:t>
            </a:r>
            <a:r>
              <a:rPr lang="en-US" altLang="en-US"/>
              <a:t>key</a:t>
            </a:r>
            <a:endParaRPr lang="en-GB" altLang="en-US"/>
          </a:p>
          <a:p>
            <a:pPr lvl="1"/>
            <a:r>
              <a:rPr lang="en-GB" altLang="en-US"/>
              <a:t>Begin </a:t>
            </a:r>
            <a:r>
              <a:rPr lang="en-US" altLang="en-US"/>
              <a:t>and ends with Add Round Key stage</a:t>
            </a:r>
            <a:endParaRPr lang="en-GB" altLang="en-US"/>
          </a:p>
          <a:p>
            <a:pPr lvl="1"/>
            <a:r>
              <a:rPr lang="en-US" altLang="en-US"/>
              <a:t>Any other stage at beginning or end, reversible without key</a:t>
            </a:r>
            <a:endParaRPr lang="en-GB" altLang="en-US"/>
          </a:p>
          <a:p>
            <a:pPr lvl="2"/>
            <a:r>
              <a:rPr lang="en-GB" altLang="en-US"/>
              <a:t>Adds</a:t>
            </a:r>
            <a:r>
              <a:rPr lang="en-US" altLang="en-US"/>
              <a:t> no security</a:t>
            </a:r>
          </a:p>
          <a:p>
            <a:r>
              <a:rPr lang="en-US" altLang="en-US"/>
              <a:t>Add Round Key stage by itself not formidable</a:t>
            </a:r>
            <a:endParaRPr lang="en-GB" altLang="en-US"/>
          </a:p>
          <a:p>
            <a:pPr lvl="1"/>
            <a:r>
              <a:rPr lang="en-US" altLang="en-US"/>
              <a:t>Other three stages scramble bits</a:t>
            </a:r>
            <a:endParaRPr lang="en-GB" altLang="en-US"/>
          </a:p>
          <a:p>
            <a:pPr lvl="1"/>
            <a:r>
              <a:rPr lang="en-GB" altLang="en-US"/>
              <a:t>By </a:t>
            </a:r>
            <a:r>
              <a:rPr lang="en-US" altLang="en-US"/>
              <a:t>themselves provide no security because </a:t>
            </a:r>
            <a:r>
              <a:rPr lang="en-GB" altLang="en-US"/>
              <a:t>no </a:t>
            </a:r>
            <a:r>
              <a:rPr lang="en-US" altLang="en-US"/>
              <a:t>key</a:t>
            </a:r>
            <a:endParaRPr lang="en-GB" altLang="en-US"/>
          </a:p>
          <a:p>
            <a:r>
              <a:rPr lang="en-US" altLang="en-US"/>
              <a:t>Each stage easily reversible</a:t>
            </a:r>
            <a:endParaRPr lang="en-GB" altLang="en-US"/>
          </a:p>
          <a:p>
            <a:r>
              <a:rPr lang="en-US" altLang="en-US"/>
              <a:t>Decryption</a:t>
            </a:r>
            <a:r>
              <a:rPr lang="en-GB" altLang="en-US"/>
              <a:t> uses </a:t>
            </a:r>
            <a:r>
              <a:rPr lang="en-US" altLang="en-US"/>
              <a:t>expanded key in reverse order</a:t>
            </a:r>
            <a:endParaRPr lang="en-GB" altLang="en-US"/>
          </a:p>
          <a:p>
            <a:pPr lvl="1"/>
            <a:r>
              <a:rPr lang="en-US" altLang="en-US"/>
              <a:t>Not identical to encryption algorithm</a:t>
            </a:r>
            <a:endParaRPr lang="en-GB" altLang="en-US"/>
          </a:p>
          <a:p>
            <a:r>
              <a:rPr lang="en-US" altLang="en-US"/>
              <a:t>Easy to verify that decryption does recover plaintext</a:t>
            </a:r>
            <a:endParaRPr lang="en-GB" altLang="en-US"/>
          </a:p>
          <a:p>
            <a:r>
              <a:rPr lang="en-US" altLang="en-US"/>
              <a:t>Final round of encryption and decryption consists of only three stages</a:t>
            </a:r>
            <a:endParaRPr lang="en-GB" altLang="en-US"/>
          </a:p>
          <a:p>
            <a:pPr lvl="1"/>
            <a:r>
              <a:rPr lang="en-GB" altLang="en-US"/>
              <a:t>To</a:t>
            </a:r>
            <a:r>
              <a:rPr lang="en-US" altLang="en-US"/>
              <a:t> make the cipher reversible</a:t>
            </a:r>
          </a:p>
        </p:txBody>
      </p:sp>
    </p:spTree>
    <p:extLst>
      <p:ext uri="{BB962C8B-B14F-4D97-AF65-F5344CB8AC3E}">
        <p14:creationId xmlns:p14="http://schemas.microsoft.com/office/powerpoint/2010/main" val="3127700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779EE15E-0A47-4C5B-AF6C-74FEB05D8A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Location of Encryption Devices</a:t>
            </a:r>
          </a:p>
        </p:txBody>
      </p:sp>
      <p:pic>
        <p:nvPicPr>
          <p:cNvPr id="19461" name="Picture 5">
            <a:extLst>
              <a:ext uri="{FF2B5EF4-FFF2-40B4-BE49-F238E27FC236}">
                <a16:creationId xmlns:a16="http://schemas.microsoft.com/office/drawing/2014/main" id="{CD4C44A9-5DE5-4663-85CD-6EA3FC741F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252"/>
          <a:stretch>
            <a:fillRect/>
          </a:stretch>
        </p:blipFill>
        <p:spPr bwMode="auto">
          <a:xfrm>
            <a:off x="1752601" y="1447800"/>
            <a:ext cx="8348663" cy="533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80110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C01F81D3-74C7-4CD9-A7AB-E0E6B8EAB2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Link Encryption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F5A43CE8-3B60-4E22-A166-34FEAEE8970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Each communication link equipped at both ends</a:t>
            </a:r>
          </a:p>
          <a:p>
            <a:r>
              <a:rPr lang="en-US" altLang="en-US"/>
              <a:t>All traffic secure</a:t>
            </a:r>
          </a:p>
          <a:p>
            <a:r>
              <a:rPr lang="en-US" altLang="en-US"/>
              <a:t>High level of security</a:t>
            </a:r>
          </a:p>
          <a:p>
            <a:r>
              <a:rPr lang="en-US" altLang="en-US"/>
              <a:t>Requires lots of encryption devices</a:t>
            </a:r>
          </a:p>
          <a:p>
            <a:r>
              <a:rPr lang="en-US" altLang="en-US"/>
              <a:t>Message must be decrypted at each switch to read address (virtual circuit number)</a:t>
            </a:r>
          </a:p>
          <a:p>
            <a:r>
              <a:rPr lang="en-US" altLang="en-US"/>
              <a:t>Security vulnerable at switches</a:t>
            </a:r>
          </a:p>
          <a:p>
            <a:pPr lvl="1"/>
            <a:r>
              <a:rPr lang="en-US" altLang="en-US"/>
              <a:t>Particularly on public switched network</a:t>
            </a:r>
          </a:p>
        </p:txBody>
      </p:sp>
    </p:spTree>
    <p:extLst>
      <p:ext uri="{BB962C8B-B14F-4D97-AF65-F5344CB8AC3E}">
        <p14:creationId xmlns:p14="http://schemas.microsoft.com/office/powerpoint/2010/main" val="15963787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76E618CA-66A8-4D22-9A15-42932520AE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End to End Encryption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6E5C7A9D-A679-4C39-B276-0D0AE82E28E6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dirty="0"/>
              <a:t>Encryption done at ends of system</a:t>
            </a:r>
          </a:p>
          <a:p>
            <a:r>
              <a:rPr lang="en-US" altLang="en-US" dirty="0"/>
              <a:t>Data in encrypted form crosses network unaltered</a:t>
            </a:r>
          </a:p>
          <a:p>
            <a:r>
              <a:rPr lang="en-US" altLang="en-US" dirty="0"/>
              <a:t>Destination shares key with source to decrypt</a:t>
            </a:r>
          </a:p>
          <a:p>
            <a:r>
              <a:rPr lang="en-US" altLang="en-US" dirty="0"/>
              <a:t>Host can only encrypt user data</a:t>
            </a:r>
          </a:p>
          <a:p>
            <a:pPr lvl="1"/>
            <a:r>
              <a:rPr lang="en-US" altLang="en-US" dirty="0"/>
              <a:t>Otherwise switching nodes could not read header or route packet</a:t>
            </a:r>
          </a:p>
          <a:p>
            <a:r>
              <a:rPr lang="en-US" altLang="en-US" dirty="0"/>
              <a:t>Traffic pattern not secure</a:t>
            </a:r>
          </a:p>
          <a:p>
            <a:endParaRPr lang="en-US" altLang="en-US" dirty="0"/>
          </a:p>
        </p:txBody>
      </p:sp>
      <p:pic>
        <p:nvPicPr>
          <p:cNvPr id="1026" name="Picture 2" descr="end-to-end encryption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8995" y="2451916"/>
            <a:ext cx="5771825" cy="3098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219824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F7E89E63-F1A2-48C2-92AF-0DC6F8D7F2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Public Key Encryption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F0A49CAD-7CBB-4C03-B5FF-997F647B6A2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Based on mathematical algorithms</a:t>
            </a:r>
          </a:p>
          <a:p>
            <a:r>
              <a:rPr lang="en-US" altLang="en-US"/>
              <a:t>Asymmetric</a:t>
            </a:r>
          </a:p>
          <a:p>
            <a:pPr lvl="1"/>
            <a:r>
              <a:rPr lang="en-US" altLang="en-US"/>
              <a:t>Use two separate keys</a:t>
            </a:r>
          </a:p>
          <a:p>
            <a:r>
              <a:rPr lang="en-US" altLang="en-US"/>
              <a:t>Ingredients</a:t>
            </a:r>
          </a:p>
          <a:p>
            <a:pPr lvl="1"/>
            <a:r>
              <a:rPr lang="en-US" altLang="en-US"/>
              <a:t>Plain text</a:t>
            </a:r>
          </a:p>
          <a:p>
            <a:pPr lvl="1"/>
            <a:r>
              <a:rPr lang="en-US" altLang="en-US"/>
              <a:t>Encryption algorithm</a:t>
            </a:r>
          </a:p>
          <a:p>
            <a:pPr lvl="1"/>
            <a:r>
              <a:rPr lang="en-US" altLang="en-US"/>
              <a:t>Public and private key</a:t>
            </a:r>
          </a:p>
          <a:p>
            <a:pPr lvl="1"/>
            <a:r>
              <a:rPr lang="en-US" altLang="en-US"/>
              <a:t>Cipher text</a:t>
            </a:r>
          </a:p>
          <a:p>
            <a:pPr lvl="1"/>
            <a:r>
              <a:rPr lang="en-US" altLang="en-US"/>
              <a:t>Decryption algorithm</a:t>
            </a:r>
          </a:p>
          <a:p>
            <a:pPr lvl="1"/>
            <a:endParaRPr lang="en-US" altLang="en-US"/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601280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3925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2109</Words>
  <Application>Microsoft Office PowerPoint</Application>
  <PresentationFormat>Widescreen</PresentationFormat>
  <Paragraphs>359</Paragraphs>
  <Slides>34</Slides>
  <Notes>10</Notes>
  <HiddenSlides>2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4" baseType="lpstr">
      <vt:lpstr>Arial</vt:lpstr>
      <vt:lpstr>Arial-BoldMT</vt:lpstr>
      <vt:lpstr>Calibri</vt:lpstr>
      <vt:lpstr>Calibri Light</vt:lpstr>
      <vt:lpstr>Garamond</vt:lpstr>
      <vt:lpstr>Lucida Console</vt:lpstr>
      <vt:lpstr>Times New Roman</vt:lpstr>
      <vt:lpstr>Trebuchet MS</vt:lpstr>
      <vt:lpstr>Wingdings</vt:lpstr>
      <vt:lpstr>Office Theme</vt:lpstr>
      <vt:lpstr>The security of things</vt:lpstr>
      <vt:lpstr>Principles for Secure Networking</vt:lpstr>
      <vt:lpstr>Security Requirements</vt:lpstr>
      <vt:lpstr>Passive Attacks</vt:lpstr>
      <vt:lpstr>Active Attacks</vt:lpstr>
      <vt:lpstr>Requirements for Security</vt:lpstr>
      <vt:lpstr>Ingredients</vt:lpstr>
      <vt:lpstr>Ingredients (cont)</vt:lpstr>
      <vt:lpstr>Symmetric Encryption (DES Simplified)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Asymmetric Encryption ( RSA Simplified)</vt:lpstr>
      <vt:lpstr>Public Key Encryption - Operation</vt:lpstr>
      <vt:lpstr>Steps</vt:lpstr>
      <vt:lpstr>Digital Signature</vt:lpstr>
      <vt:lpstr>Attacking Encryption</vt:lpstr>
      <vt:lpstr>Encryption Algorithms</vt:lpstr>
      <vt:lpstr>Data Encryption Standard</vt:lpstr>
      <vt:lpstr>Triple DEA</vt:lpstr>
      <vt:lpstr>Advanced Encryption Standard</vt:lpstr>
      <vt:lpstr>AES Description</vt:lpstr>
      <vt:lpstr>AES Encryption and Decryption</vt:lpstr>
      <vt:lpstr>AES Comments (1)</vt:lpstr>
      <vt:lpstr>AES Comments (2)</vt:lpstr>
      <vt:lpstr>Location of Encryption Devices</vt:lpstr>
      <vt:lpstr>Link Encryption</vt:lpstr>
      <vt:lpstr>End to End Encryption</vt:lpstr>
      <vt:lpstr>Public Key Encryption</vt:lpstr>
      <vt:lpstr>Any Questions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web of thing</dc:title>
  <dc:creator>Mabrouka Abuhmida</dc:creator>
  <cp:lastModifiedBy>Mabrouka Abuhmida</cp:lastModifiedBy>
  <cp:revision>37</cp:revision>
  <dcterms:created xsi:type="dcterms:W3CDTF">2019-09-24T14:19:03Z</dcterms:created>
  <dcterms:modified xsi:type="dcterms:W3CDTF">2019-10-20T20:41:42Z</dcterms:modified>
</cp:coreProperties>
</file>