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66" r:id="rId6"/>
    <p:sldId id="260" r:id="rId7"/>
    <p:sldId id="261" r:id="rId8"/>
    <p:sldId id="263" r:id="rId9"/>
    <p:sldId id="264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4" autoAdjust="0"/>
    <p:restoredTop sz="94660"/>
  </p:normalViewPr>
  <p:slideViewPr>
    <p:cSldViewPr snapToGrid="0">
      <p:cViewPr>
        <p:scale>
          <a:sx n="120" d="100"/>
          <a:sy n="120" d="100"/>
        </p:scale>
        <p:origin x="66" y="2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844D9C-F6D2-4104-BFD8-B23DD945A838}" type="doc">
      <dgm:prSet loTypeId="urn:microsoft.com/office/officeart/2005/8/layout/radial3" loCatId="cycle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60F60FAE-E811-47DE-8748-2D7981C5518B}">
      <dgm:prSet phldrT="[Text]"/>
      <dgm:spPr/>
      <dgm:t>
        <a:bodyPr/>
        <a:lstStyle/>
        <a:p>
          <a:r>
            <a:rPr lang="en-US" dirty="0" smtClean="0"/>
            <a:t>Healthy and Confident Individuals...</a:t>
          </a:r>
          <a:endParaRPr lang="en-US" dirty="0"/>
        </a:p>
      </dgm:t>
    </dgm:pt>
    <dgm:pt modelId="{FC2C66CC-596F-4485-807E-877EFEE9AB0B}" type="parTrans" cxnId="{F09C8871-48CF-4C9A-9B1D-D0FE6805FE9C}">
      <dgm:prSet/>
      <dgm:spPr/>
      <dgm:t>
        <a:bodyPr/>
        <a:lstStyle/>
        <a:p>
          <a:endParaRPr lang="en-US"/>
        </a:p>
      </dgm:t>
    </dgm:pt>
    <dgm:pt modelId="{E94CF27E-3E46-430E-A312-6775C0C5A07D}" type="sibTrans" cxnId="{F09C8871-48CF-4C9A-9B1D-D0FE6805FE9C}">
      <dgm:prSet/>
      <dgm:spPr/>
      <dgm:t>
        <a:bodyPr/>
        <a:lstStyle/>
        <a:p>
          <a:endParaRPr lang="en-US"/>
        </a:p>
      </dgm:t>
    </dgm:pt>
    <dgm:pt modelId="{B590297A-4545-4DBD-A596-9CE437E6D652}">
      <dgm:prSet phldrT="[Text]"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understand how my body works and how to keep it healthy.</a:t>
          </a:r>
          <a:endParaRPr lang="en-US" dirty="0"/>
        </a:p>
      </dgm:t>
    </dgm:pt>
    <dgm:pt modelId="{49233413-ECEC-459A-8B84-20FC73651969}" type="parTrans" cxnId="{0FBA14F3-6EE9-43A6-9D27-0D5A7CA0BFF4}">
      <dgm:prSet/>
      <dgm:spPr/>
      <dgm:t>
        <a:bodyPr/>
        <a:lstStyle/>
        <a:p>
          <a:endParaRPr lang="en-US"/>
        </a:p>
      </dgm:t>
    </dgm:pt>
    <dgm:pt modelId="{903C6478-A69D-4AF7-AAF5-E5E877B82B5F}" type="sibTrans" cxnId="{0FBA14F3-6EE9-43A6-9D27-0D5A7CA0BFF4}">
      <dgm:prSet/>
      <dgm:spPr/>
      <dgm:t>
        <a:bodyPr/>
        <a:lstStyle/>
        <a:p>
          <a:endParaRPr lang="en-US"/>
        </a:p>
      </dgm:t>
    </dgm:pt>
    <dgm:pt modelId="{141C94C0-65C8-4AE5-8AA9-48439574AA2A}">
      <dgm:prSet phldrT="[Text]"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can form and maintain healthy relationships with others</a:t>
          </a:r>
          <a:endParaRPr lang="en-US" dirty="0"/>
        </a:p>
      </dgm:t>
    </dgm:pt>
    <dgm:pt modelId="{31DF5B32-1D3C-4269-85DD-6B19F642B4B2}" type="parTrans" cxnId="{31784C74-3690-4C27-B9B9-34B208AE6854}">
      <dgm:prSet/>
      <dgm:spPr/>
      <dgm:t>
        <a:bodyPr/>
        <a:lstStyle/>
        <a:p>
          <a:endParaRPr lang="en-US"/>
        </a:p>
      </dgm:t>
    </dgm:pt>
    <dgm:pt modelId="{336555A2-EAB9-496A-B405-887DE61D2ED2}" type="sibTrans" cxnId="{31784C74-3690-4C27-B9B9-34B208AE6854}">
      <dgm:prSet/>
      <dgm:spPr/>
      <dgm:t>
        <a:bodyPr/>
        <a:lstStyle/>
        <a:p>
          <a:endParaRPr lang="en-US"/>
        </a:p>
      </dgm:t>
    </dgm:pt>
    <dgm:pt modelId="{15E35676-1198-4F1F-9E2D-7C904EC0B487}">
      <dgm:prSet phldrT="[Text]"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understand how my behaviour and choices can impact on my health and wellbeing both now and in the future</a:t>
          </a:r>
          <a:endParaRPr lang="en-US" dirty="0"/>
        </a:p>
      </dgm:t>
    </dgm:pt>
    <dgm:pt modelId="{396C6F8E-6EEF-467F-878C-16F1F8616608}" type="parTrans" cxnId="{4F00A365-0E31-47B9-AD54-3188FDBF3C78}">
      <dgm:prSet/>
      <dgm:spPr/>
      <dgm:t>
        <a:bodyPr/>
        <a:lstStyle/>
        <a:p>
          <a:endParaRPr lang="en-US"/>
        </a:p>
      </dgm:t>
    </dgm:pt>
    <dgm:pt modelId="{1255EF2F-9FC6-4AF4-8F1F-CECE567D24E6}" type="sibTrans" cxnId="{4F00A365-0E31-47B9-AD54-3188FDBF3C78}">
      <dgm:prSet/>
      <dgm:spPr/>
      <dgm:t>
        <a:bodyPr/>
        <a:lstStyle/>
        <a:p>
          <a:endParaRPr lang="en-US"/>
        </a:p>
      </dgm:t>
    </dgm:pt>
    <dgm:pt modelId="{A5E3A44F-44F5-414C-B85E-004C4F207713}">
      <dgm:prSet phldrT="[Text]"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can recognise and express my feelings.</a:t>
          </a:r>
          <a:endParaRPr lang="en-US" dirty="0"/>
        </a:p>
      </dgm:t>
    </dgm:pt>
    <dgm:pt modelId="{23BAB9AB-40CD-41A5-B169-0D8772F1BD2E}" type="parTrans" cxnId="{E0D40E64-049F-45CD-A751-C77C26740573}">
      <dgm:prSet/>
      <dgm:spPr/>
      <dgm:t>
        <a:bodyPr/>
        <a:lstStyle/>
        <a:p>
          <a:endParaRPr lang="en-US"/>
        </a:p>
      </dgm:t>
    </dgm:pt>
    <dgm:pt modelId="{2687D145-1F01-46FC-B1E9-914EB2C955C9}" type="sibTrans" cxnId="{E0D40E64-049F-45CD-A751-C77C26740573}">
      <dgm:prSet/>
      <dgm:spPr/>
      <dgm:t>
        <a:bodyPr/>
        <a:lstStyle/>
        <a:p>
          <a:endParaRPr lang="en-US"/>
        </a:p>
      </dgm:t>
    </dgm:pt>
    <dgm:pt modelId="{6BC0F824-C670-4266-A286-021F1190695C}">
      <dgm:prSet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can recognise risk and think through the immediate and future consequences of my choices</a:t>
          </a:r>
          <a:endParaRPr lang="en-US" dirty="0"/>
        </a:p>
      </dgm:t>
    </dgm:pt>
    <dgm:pt modelId="{CEF4D8E9-4E34-460B-915D-F87573D31BB4}" type="parTrans" cxnId="{C542AA08-8BE2-425C-81DB-8C4EA946DBD6}">
      <dgm:prSet/>
      <dgm:spPr/>
      <dgm:t>
        <a:bodyPr/>
        <a:lstStyle/>
        <a:p>
          <a:endParaRPr lang="en-US"/>
        </a:p>
      </dgm:t>
    </dgm:pt>
    <dgm:pt modelId="{111230A8-B72D-4DD3-9817-78AD5F5BB3B5}" type="sibTrans" cxnId="{C542AA08-8BE2-425C-81DB-8C4EA946DBD6}">
      <dgm:prSet/>
      <dgm:spPr/>
      <dgm:t>
        <a:bodyPr/>
        <a:lstStyle/>
        <a:p>
          <a:endParaRPr lang="en-US"/>
        </a:p>
      </dgm:t>
    </dgm:pt>
    <dgm:pt modelId="{532B6604-4B15-48D7-A118-7AB5F43E339A}">
      <dgm:prSet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can recognise the individual, organisational, social and cultural values/norms which can influence my decisions</a:t>
          </a:r>
          <a:endParaRPr lang="en-US" dirty="0"/>
        </a:p>
      </dgm:t>
    </dgm:pt>
    <dgm:pt modelId="{4B56E01C-08F1-47AA-B5F4-F82067DE551A}" type="parTrans" cxnId="{B9EA0EA6-3D03-40D2-8B0A-F106B69798D0}">
      <dgm:prSet/>
      <dgm:spPr/>
      <dgm:t>
        <a:bodyPr/>
        <a:lstStyle/>
        <a:p>
          <a:endParaRPr lang="en-US"/>
        </a:p>
      </dgm:t>
    </dgm:pt>
    <dgm:pt modelId="{5DB75F55-20C9-4821-8F9D-2AB167F3128E}" type="sibTrans" cxnId="{B9EA0EA6-3D03-40D2-8B0A-F106B69798D0}">
      <dgm:prSet/>
      <dgm:spPr/>
      <dgm:t>
        <a:bodyPr/>
        <a:lstStyle/>
        <a:p>
          <a:endParaRPr lang="en-US"/>
        </a:p>
      </dgm:t>
    </dgm:pt>
    <dgm:pt modelId="{5FCAAD7E-10A1-4A15-9815-09EE18A1499B}">
      <dgm:prSet/>
      <dgm:spPr/>
      <dgm:t>
        <a:bodyPr/>
        <a:lstStyle/>
        <a:p>
          <a:r>
            <a:rPr lang="en-GB" smtClean="0">
              <a:effectLst/>
              <a:latin typeface="Calibri"/>
              <a:ea typeface="Calibri"/>
              <a:cs typeface="Times New Roman"/>
            </a:rPr>
            <a:t>I can find and appraise information to help me make choices about my health and wellbeing</a:t>
          </a:r>
          <a:endParaRPr lang="en-GB" dirty="0">
            <a:effectLst/>
            <a:latin typeface="Calibri"/>
            <a:ea typeface="Calibri"/>
            <a:cs typeface="Times New Roman"/>
          </a:endParaRPr>
        </a:p>
      </dgm:t>
    </dgm:pt>
    <dgm:pt modelId="{08A7B6C4-E176-4EC8-8DFA-BEA6C51B537B}" type="parTrans" cxnId="{22AE3D4F-09F5-48D0-A402-ABF6F6C8D53F}">
      <dgm:prSet/>
      <dgm:spPr/>
      <dgm:t>
        <a:bodyPr/>
        <a:lstStyle/>
        <a:p>
          <a:endParaRPr lang="en-US"/>
        </a:p>
      </dgm:t>
    </dgm:pt>
    <dgm:pt modelId="{70667BFE-5B08-4C12-ABF1-0E6E4BB9CB1B}" type="sibTrans" cxnId="{22AE3D4F-09F5-48D0-A402-ABF6F6C8D53F}">
      <dgm:prSet/>
      <dgm:spPr/>
      <dgm:t>
        <a:bodyPr/>
        <a:lstStyle/>
        <a:p>
          <a:endParaRPr lang="en-US"/>
        </a:p>
      </dgm:t>
    </dgm:pt>
    <dgm:pt modelId="{DC79E1F0-B9CF-4346-99C4-1CE8083524F9}">
      <dgm:prSet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can resolve conflict with others and recognise where the behaviour of others may be a sign of their unhappiness or distress</a:t>
          </a:r>
          <a:endParaRPr lang="en-US" dirty="0"/>
        </a:p>
      </dgm:t>
    </dgm:pt>
    <dgm:pt modelId="{36E60941-3B05-42D3-8947-7F3617004C21}" type="parTrans" cxnId="{4758FA45-C994-4C0F-A16F-1BDF887F515F}">
      <dgm:prSet/>
      <dgm:spPr/>
      <dgm:t>
        <a:bodyPr/>
        <a:lstStyle/>
        <a:p>
          <a:endParaRPr lang="en-US"/>
        </a:p>
      </dgm:t>
    </dgm:pt>
    <dgm:pt modelId="{181807B3-C959-4DEC-BFFE-0872E39B681E}" type="sibTrans" cxnId="{4758FA45-C994-4C0F-A16F-1BDF887F515F}">
      <dgm:prSet/>
      <dgm:spPr/>
      <dgm:t>
        <a:bodyPr/>
        <a:lstStyle/>
        <a:p>
          <a:endParaRPr lang="en-US"/>
        </a:p>
      </dgm:t>
    </dgm:pt>
    <dgm:pt modelId="{71659D6C-B2E2-4B60-9FC5-D78A2D1A3B28}">
      <dgm:prSet/>
      <dgm:spPr/>
      <dgm:t>
        <a:bodyPr/>
        <a:lstStyle/>
        <a:p>
          <a:r>
            <a:rPr lang="en-GB" smtClean="0">
              <a:effectLst/>
              <a:latin typeface="Calibri"/>
              <a:ea typeface="Calibri"/>
              <a:cs typeface="Times New Roman"/>
            </a:rPr>
            <a:t>I have the confidence and skills to assert my view and make my own choices.</a:t>
          </a:r>
          <a:endParaRPr lang="en-GB" dirty="0">
            <a:effectLst/>
            <a:latin typeface="Calibri"/>
            <a:ea typeface="Calibri"/>
            <a:cs typeface="Times New Roman"/>
          </a:endParaRPr>
        </a:p>
      </dgm:t>
    </dgm:pt>
    <dgm:pt modelId="{2D09F11A-F3E5-42D8-A609-87B1CAFA5CDD}" type="parTrans" cxnId="{7AAADC4F-4B9E-4313-BEAD-4DC9CD33AFF1}">
      <dgm:prSet/>
      <dgm:spPr/>
      <dgm:t>
        <a:bodyPr/>
        <a:lstStyle/>
        <a:p>
          <a:endParaRPr lang="en-US"/>
        </a:p>
      </dgm:t>
    </dgm:pt>
    <dgm:pt modelId="{B5187F84-A443-4161-A6B8-FE85015CEAF9}" type="sibTrans" cxnId="{7AAADC4F-4B9E-4313-BEAD-4DC9CD33AFF1}">
      <dgm:prSet/>
      <dgm:spPr/>
      <dgm:t>
        <a:bodyPr/>
        <a:lstStyle/>
        <a:p>
          <a:endParaRPr lang="en-US"/>
        </a:p>
      </dgm:t>
    </dgm:pt>
    <dgm:pt modelId="{7FAA2EC7-40C9-4274-8365-CA169E2E0944}">
      <dgm:prSet/>
      <dgm:spPr/>
      <dgm:t>
        <a:bodyPr/>
        <a:lstStyle/>
        <a:p>
          <a:r>
            <a:rPr lang="en-GB" smtClean="0">
              <a:effectLst/>
              <a:latin typeface="Calibri"/>
              <a:ea typeface="Calibri"/>
              <a:cs typeface="Times New Roman"/>
            </a:rPr>
            <a:t>I have the skills  to look after myself and those around me</a:t>
          </a:r>
          <a:endParaRPr lang="en-US" dirty="0"/>
        </a:p>
      </dgm:t>
    </dgm:pt>
    <dgm:pt modelId="{FA533014-CCD4-44E1-82C4-3BA4A7134ACD}" type="parTrans" cxnId="{32A81768-4F74-4844-A2B3-300FF58B6CBD}">
      <dgm:prSet/>
      <dgm:spPr/>
      <dgm:t>
        <a:bodyPr/>
        <a:lstStyle/>
        <a:p>
          <a:endParaRPr lang="en-US"/>
        </a:p>
      </dgm:t>
    </dgm:pt>
    <dgm:pt modelId="{BD933649-FD5B-4113-8E6D-F2907D0D0B95}" type="sibTrans" cxnId="{32A81768-4F74-4844-A2B3-300FF58B6CBD}">
      <dgm:prSet/>
      <dgm:spPr/>
      <dgm:t>
        <a:bodyPr/>
        <a:lstStyle/>
        <a:p>
          <a:endParaRPr lang="en-US"/>
        </a:p>
      </dgm:t>
    </dgm:pt>
    <dgm:pt modelId="{E786CB53-1FBF-470B-A238-359AD8063B57}">
      <dgm:prSet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recognise how government and global decisions influence people’s health</a:t>
          </a:r>
          <a:endParaRPr lang="en-US" dirty="0"/>
        </a:p>
      </dgm:t>
    </dgm:pt>
    <dgm:pt modelId="{62D25C82-86EF-48EE-AFAA-E7960072F23D}" type="parTrans" cxnId="{7FE0EDF3-A4B7-426D-A520-E473F02A4759}">
      <dgm:prSet/>
      <dgm:spPr/>
      <dgm:t>
        <a:bodyPr/>
        <a:lstStyle/>
        <a:p>
          <a:endParaRPr lang="en-US"/>
        </a:p>
      </dgm:t>
    </dgm:pt>
    <dgm:pt modelId="{EF01097F-7A41-4D82-9AC2-D15C0DE92309}" type="sibTrans" cxnId="{7FE0EDF3-A4B7-426D-A520-E473F02A4759}">
      <dgm:prSet/>
      <dgm:spPr/>
      <dgm:t>
        <a:bodyPr/>
        <a:lstStyle/>
        <a:p>
          <a:endParaRPr lang="en-US"/>
        </a:p>
      </dgm:t>
    </dgm:pt>
    <dgm:pt modelId="{B6AE9CBF-F7AC-435C-94E7-0467B5BD1335}">
      <dgm:prSet/>
      <dgm:spPr/>
      <dgm:t>
        <a:bodyPr/>
        <a:lstStyle/>
        <a:p>
          <a:r>
            <a:rPr lang="en-GB" dirty="0" smtClean="0">
              <a:effectLst/>
              <a:latin typeface="Calibri"/>
              <a:ea typeface="Calibri"/>
              <a:cs typeface="Times New Roman"/>
            </a:rPr>
            <a:t>I understand when and where I can access help</a:t>
          </a:r>
          <a:endParaRPr lang="en-US" dirty="0"/>
        </a:p>
      </dgm:t>
    </dgm:pt>
    <dgm:pt modelId="{D1E23D22-C1AA-4C58-8A65-3C2BDDED600F}" type="parTrans" cxnId="{93A44BEC-4411-4623-A65A-881EF1C4D63C}">
      <dgm:prSet/>
      <dgm:spPr/>
      <dgm:t>
        <a:bodyPr/>
        <a:lstStyle/>
        <a:p>
          <a:endParaRPr lang="en-US"/>
        </a:p>
      </dgm:t>
    </dgm:pt>
    <dgm:pt modelId="{F3CFA296-C2FB-44E2-8569-F5455ED6C698}" type="sibTrans" cxnId="{93A44BEC-4411-4623-A65A-881EF1C4D63C}">
      <dgm:prSet/>
      <dgm:spPr/>
      <dgm:t>
        <a:bodyPr/>
        <a:lstStyle/>
        <a:p>
          <a:endParaRPr lang="en-US"/>
        </a:p>
      </dgm:t>
    </dgm:pt>
    <dgm:pt modelId="{ACFD4094-1FBB-494C-94C2-DEA2194310EF}" type="pres">
      <dgm:prSet presAssocID="{E3844D9C-F6D2-4104-BFD8-B23DD945A83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88D7FF7-C472-4DA6-9D91-B3F6BBF8F652}" type="pres">
      <dgm:prSet presAssocID="{E3844D9C-F6D2-4104-BFD8-B23DD945A838}" presName="radial" presStyleCnt="0">
        <dgm:presLayoutVars>
          <dgm:animLvl val="ctr"/>
        </dgm:presLayoutVars>
      </dgm:prSet>
      <dgm:spPr/>
    </dgm:pt>
    <dgm:pt modelId="{619F7F8C-68BD-4DFD-89AD-ED2C4D9E93B4}" type="pres">
      <dgm:prSet presAssocID="{60F60FAE-E811-47DE-8748-2D7981C5518B}" presName="centerShape" presStyleLbl="vennNode1" presStyleIdx="0" presStyleCnt="13" custScaleX="78596" custScaleY="82781"/>
      <dgm:spPr/>
      <dgm:t>
        <a:bodyPr/>
        <a:lstStyle/>
        <a:p>
          <a:endParaRPr lang="en-US"/>
        </a:p>
      </dgm:t>
    </dgm:pt>
    <dgm:pt modelId="{696E9036-FD68-41F9-BDA7-7C0609447E79}" type="pres">
      <dgm:prSet presAssocID="{B590297A-4545-4DBD-A596-9CE437E6D652}" presName="node" presStyleLbl="vennNode1" presStyleIdx="1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E4175C-492B-4A39-83E6-2D77271A7AE9}" type="pres">
      <dgm:prSet presAssocID="{141C94C0-65C8-4AE5-8AA9-48439574AA2A}" presName="node" presStyleLbl="vennNode1" presStyleIdx="2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AD9596-5B16-43C8-A0D0-26DAB6CA1191}" type="pres">
      <dgm:prSet presAssocID="{15E35676-1198-4F1F-9E2D-7C904EC0B487}" presName="node" presStyleLbl="vennNode1" presStyleIdx="3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EA6A23-02F3-4A0D-AE73-14DCFAADC45B}" type="pres">
      <dgm:prSet presAssocID="{A5E3A44F-44F5-414C-B85E-004C4F207713}" presName="node" presStyleLbl="vennNode1" presStyleIdx="4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7B8D3C-0416-4308-A4AF-904166C74BE7}" type="pres">
      <dgm:prSet presAssocID="{6BC0F824-C670-4266-A286-021F1190695C}" presName="node" presStyleLbl="vennNode1" presStyleIdx="5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5440FB-85E7-4910-9E46-76E6D90D2DF2}" type="pres">
      <dgm:prSet presAssocID="{5FCAAD7E-10A1-4A15-9815-09EE18A1499B}" presName="node" presStyleLbl="vennNode1" presStyleIdx="6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A4EFBF-C543-4553-AF35-A256095B0C67}" type="pres">
      <dgm:prSet presAssocID="{532B6604-4B15-48D7-A118-7AB5F43E339A}" presName="node" presStyleLbl="vennNode1" presStyleIdx="7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82146-E174-442D-A00E-2E021B77133E}" type="pres">
      <dgm:prSet presAssocID="{DC79E1F0-B9CF-4346-99C4-1CE8083524F9}" presName="node" presStyleLbl="vennNode1" presStyleIdx="8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0960AA-3315-4335-A375-F3BE83576B5F}" type="pres">
      <dgm:prSet presAssocID="{7FAA2EC7-40C9-4274-8365-CA169E2E0944}" presName="node" presStyleLbl="vennNode1" presStyleIdx="9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0D1AA9-E8D9-4501-BFEA-F87D210D4F1B}" type="pres">
      <dgm:prSet presAssocID="{E786CB53-1FBF-470B-A238-359AD8063B57}" presName="node" presStyleLbl="vennNode1" presStyleIdx="10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150884-9594-4C17-9D63-46FBF7685F60}" type="pres">
      <dgm:prSet presAssocID="{B6AE9CBF-F7AC-435C-94E7-0467B5BD1335}" presName="node" presStyleLbl="vennNode1" presStyleIdx="11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27E9C1-51BD-4A86-BC0A-13DC97E8FAFD}" type="pres">
      <dgm:prSet presAssocID="{71659D6C-B2E2-4B60-9FC5-D78A2D1A3B28}" presName="node" presStyleLbl="vennNode1" presStyleIdx="12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6283EE-1A21-49D6-86F9-2FB772A22685}" type="presOf" srcId="{532B6604-4B15-48D7-A118-7AB5F43E339A}" destId="{7EA4EFBF-C543-4553-AF35-A256095B0C67}" srcOrd="0" destOrd="0" presId="urn:microsoft.com/office/officeart/2005/8/layout/radial3"/>
    <dgm:cxn modelId="{4758FA45-C994-4C0F-A16F-1BDF887F515F}" srcId="{60F60FAE-E811-47DE-8748-2D7981C5518B}" destId="{DC79E1F0-B9CF-4346-99C4-1CE8083524F9}" srcOrd="7" destOrd="0" parTransId="{36E60941-3B05-42D3-8947-7F3617004C21}" sibTransId="{181807B3-C959-4DEC-BFFE-0872E39B681E}"/>
    <dgm:cxn modelId="{1DBEEF77-6EB8-4FD3-B881-A3D850ED5442}" type="presOf" srcId="{B6AE9CBF-F7AC-435C-94E7-0467B5BD1335}" destId="{8D150884-9594-4C17-9D63-46FBF7685F60}" srcOrd="0" destOrd="0" presId="urn:microsoft.com/office/officeart/2005/8/layout/radial3"/>
    <dgm:cxn modelId="{7FE0EDF3-A4B7-426D-A520-E473F02A4759}" srcId="{60F60FAE-E811-47DE-8748-2D7981C5518B}" destId="{E786CB53-1FBF-470B-A238-359AD8063B57}" srcOrd="9" destOrd="0" parTransId="{62D25C82-86EF-48EE-AFAA-E7960072F23D}" sibTransId="{EF01097F-7A41-4D82-9AC2-D15C0DE92309}"/>
    <dgm:cxn modelId="{22AE3D4F-09F5-48D0-A402-ABF6F6C8D53F}" srcId="{60F60FAE-E811-47DE-8748-2D7981C5518B}" destId="{5FCAAD7E-10A1-4A15-9815-09EE18A1499B}" srcOrd="5" destOrd="0" parTransId="{08A7B6C4-E176-4EC8-8DFA-BEA6C51B537B}" sibTransId="{70667BFE-5B08-4C12-ABF1-0E6E4BB9CB1B}"/>
    <dgm:cxn modelId="{7AAADC4F-4B9E-4313-BEAD-4DC9CD33AFF1}" srcId="{60F60FAE-E811-47DE-8748-2D7981C5518B}" destId="{71659D6C-B2E2-4B60-9FC5-D78A2D1A3B28}" srcOrd="11" destOrd="0" parTransId="{2D09F11A-F3E5-42D8-A609-87B1CAFA5CDD}" sibTransId="{B5187F84-A443-4161-A6B8-FE85015CEAF9}"/>
    <dgm:cxn modelId="{E3398466-9747-40D6-BAEE-AE31A66974DE}" type="presOf" srcId="{A5E3A44F-44F5-414C-B85E-004C4F207713}" destId="{E9EA6A23-02F3-4A0D-AE73-14DCFAADC45B}" srcOrd="0" destOrd="0" presId="urn:microsoft.com/office/officeart/2005/8/layout/radial3"/>
    <dgm:cxn modelId="{0A021B2E-C428-4DAC-B7E7-131B2D3460D1}" type="presOf" srcId="{B590297A-4545-4DBD-A596-9CE437E6D652}" destId="{696E9036-FD68-41F9-BDA7-7C0609447E79}" srcOrd="0" destOrd="0" presId="urn:microsoft.com/office/officeart/2005/8/layout/radial3"/>
    <dgm:cxn modelId="{7BF63F59-AA69-497B-93A0-586B55AE2A0C}" type="presOf" srcId="{E3844D9C-F6D2-4104-BFD8-B23DD945A838}" destId="{ACFD4094-1FBB-494C-94C2-DEA2194310EF}" srcOrd="0" destOrd="0" presId="urn:microsoft.com/office/officeart/2005/8/layout/radial3"/>
    <dgm:cxn modelId="{32A81768-4F74-4844-A2B3-300FF58B6CBD}" srcId="{60F60FAE-E811-47DE-8748-2D7981C5518B}" destId="{7FAA2EC7-40C9-4274-8365-CA169E2E0944}" srcOrd="8" destOrd="0" parTransId="{FA533014-CCD4-44E1-82C4-3BA4A7134ACD}" sibTransId="{BD933649-FD5B-4113-8E6D-F2907D0D0B95}"/>
    <dgm:cxn modelId="{025145BA-6059-4862-9D07-FA3DD057895E}" type="presOf" srcId="{141C94C0-65C8-4AE5-8AA9-48439574AA2A}" destId="{A3E4175C-492B-4A39-83E6-2D77271A7AE9}" srcOrd="0" destOrd="0" presId="urn:microsoft.com/office/officeart/2005/8/layout/radial3"/>
    <dgm:cxn modelId="{C94163FE-71B8-4E0C-AA74-DC4712528F19}" type="presOf" srcId="{60F60FAE-E811-47DE-8748-2D7981C5518B}" destId="{619F7F8C-68BD-4DFD-89AD-ED2C4D9E93B4}" srcOrd="0" destOrd="0" presId="urn:microsoft.com/office/officeart/2005/8/layout/radial3"/>
    <dgm:cxn modelId="{EBC2BC6E-E432-4474-B5A6-6D8D2EEA8F76}" type="presOf" srcId="{15E35676-1198-4F1F-9E2D-7C904EC0B487}" destId="{15AD9596-5B16-43C8-A0D0-26DAB6CA1191}" srcOrd="0" destOrd="0" presId="urn:microsoft.com/office/officeart/2005/8/layout/radial3"/>
    <dgm:cxn modelId="{F09C8871-48CF-4C9A-9B1D-D0FE6805FE9C}" srcId="{E3844D9C-F6D2-4104-BFD8-B23DD945A838}" destId="{60F60FAE-E811-47DE-8748-2D7981C5518B}" srcOrd="0" destOrd="0" parTransId="{FC2C66CC-596F-4485-807E-877EFEE9AB0B}" sibTransId="{E94CF27E-3E46-430E-A312-6775C0C5A07D}"/>
    <dgm:cxn modelId="{0FBA14F3-6EE9-43A6-9D27-0D5A7CA0BFF4}" srcId="{60F60FAE-E811-47DE-8748-2D7981C5518B}" destId="{B590297A-4545-4DBD-A596-9CE437E6D652}" srcOrd="0" destOrd="0" parTransId="{49233413-ECEC-459A-8B84-20FC73651969}" sibTransId="{903C6478-A69D-4AF7-AAF5-E5E877B82B5F}"/>
    <dgm:cxn modelId="{4F00A365-0E31-47B9-AD54-3188FDBF3C78}" srcId="{60F60FAE-E811-47DE-8748-2D7981C5518B}" destId="{15E35676-1198-4F1F-9E2D-7C904EC0B487}" srcOrd="2" destOrd="0" parTransId="{396C6F8E-6EEF-467F-878C-16F1F8616608}" sibTransId="{1255EF2F-9FC6-4AF4-8F1F-CECE567D24E6}"/>
    <dgm:cxn modelId="{6BDF03D9-1103-4C34-B1DA-3B96B1487B73}" type="presOf" srcId="{71659D6C-B2E2-4B60-9FC5-D78A2D1A3B28}" destId="{1227E9C1-51BD-4A86-BC0A-13DC97E8FAFD}" srcOrd="0" destOrd="0" presId="urn:microsoft.com/office/officeart/2005/8/layout/radial3"/>
    <dgm:cxn modelId="{C4CB6CBC-0A10-4569-B756-7D316A82DF04}" type="presOf" srcId="{6BC0F824-C670-4266-A286-021F1190695C}" destId="{EC7B8D3C-0416-4308-A4AF-904166C74BE7}" srcOrd="0" destOrd="0" presId="urn:microsoft.com/office/officeart/2005/8/layout/radial3"/>
    <dgm:cxn modelId="{31784C74-3690-4C27-B9B9-34B208AE6854}" srcId="{60F60FAE-E811-47DE-8748-2D7981C5518B}" destId="{141C94C0-65C8-4AE5-8AA9-48439574AA2A}" srcOrd="1" destOrd="0" parTransId="{31DF5B32-1D3C-4269-85DD-6B19F642B4B2}" sibTransId="{336555A2-EAB9-496A-B405-887DE61D2ED2}"/>
    <dgm:cxn modelId="{93A44BEC-4411-4623-A65A-881EF1C4D63C}" srcId="{60F60FAE-E811-47DE-8748-2D7981C5518B}" destId="{B6AE9CBF-F7AC-435C-94E7-0467B5BD1335}" srcOrd="10" destOrd="0" parTransId="{D1E23D22-C1AA-4C58-8A65-3C2BDDED600F}" sibTransId="{F3CFA296-C2FB-44E2-8569-F5455ED6C698}"/>
    <dgm:cxn modelId="{B8D86F97-7275-4057-8968-F937D50B7628}" type="presOf" srcId="{E786CB53-1FBF-470B-A238-359AD8063B57}" destId="{ED0D1AA9-E8D9-4501-BFEA-F87D210D4F1B}" srcOrd="0" destOrd="0" presId="urn:microsoft.com/office/officeart/2005/8/layout/radial3"/>
    <dgm:cxn modelId="{C542AA08-8BE2-425C-81DB-8C4EA946DBD6}" srcId="{60F60FAE-E811-47DE-8748-2D7981C5518B}" destId="{6BC0F824-C670-4266-A286-021F1190695C}" srcOrd="4" destOrd="0" parTransId="{CEF4D8E9-4E34-460B-915D-F87573D31BB4}" sibTransId="{111230A8-B72D-4DD3-9817-78AD5F5BB3B5}"/>
    <dgm:cxn modelId="{B9EA0EA6-3D03-40D2-8B0A-F106B69798D0}" srcId="{60F60FAE-E811-47DE-8748-2D7981C5518B}" destId="{532B6604-4B15-48D7-A118-7AB5F43E339A}" srcOrd="6" destOrd="0" parTransId="{4B56E01C-08F1-47AA-B5F4-F82067DE551A}" sibTransId="{5DB75F55-20C9-4821-8F9D-2AB167F3128E}"/>
    <dgm:cxn modelId="{E0D40E64-049F-45CD-A751-C77C26740573}" srcId="{60F60FAE-E811-47DE-8748-2D7981C5518B}" destId="{A5E3A44F-44F5-414C-B85E-004C4F207713}" srcOrd="3" destOrd="0" parTransId="{23BAB9AB-40CD-41A5-B169-0D8772F1BD2E}" sibTransId="{2687D145-1F01-46FC-B1E9-914EB2C955C9}"/>
    <dgm:cxn modelId="{500C7628-0181-4FBD-AFF4-5D7458A606E0}" type="presOf" srcId="{7FAA2EC7-40C9-4274-8365-CA169E2E0944}" destId="{8D0960AA-3315-4335-A375-F3BE83576B5F}" srcOrd="0" destOrd="0" presId="urn:microsoft.com/office/officeart/2005/8/layout/radial3"/>
    <dgm:cxn modelId="{9BF8A116-0266-4C1F-B8AE-60919DA13B41}" type="presOf" srcId="{DC79E1F0-B9CF-4346-99C4-1CE8083524F9}" destId="{0AA82146-E174-442D-A00E-2E021B77133E}" srcOrd="0" destOrd="0" presId="urn:microsoft.com/office/officeart/2005/8/layout/radial3"/>
    <dgm:cxn modelId="{D8AD3667-76CC-40F6-A47C-D001CB42EDCE}" type="presOf" srcId="{5FCAAD7E-10A1-4A15-9815-09EE18A1499B}" destId="{D55440FB-85E7-4910-9E46-76E6D90D2DF2}" srcOrd="0" destOrd="0" presId="urn:microsoft.com/office/officeart/2005/8/layout/radial3"/>
    <dgm:cxn modelId="{B9BD8803-0BE2-4513-8C91-4CD4709AFCF6}" type="presParOf" srcId="{ACFD4094-1FBB-494C-94C2-DEA2194310EF}" destId="{388D7FF7-C472-4DA6-9D91-B3F6BBF8F652}" srcOrd="0" destOrd="0" presId="urn:microsoft.com/office/officeart/2005/8/layout/radial3"/>
    <dgm:cxn modelId="{E3CA61BC-D671-4CDF-840D-A86A9E0D9225}" type="presParOf" srcId="{388D7FF7-C472-4DA6-9D91-B3F6BBF8F652}" destId="{619F7F8C-68BD-4DFD-89AD-ED2C4D9E93B4}" srcOrd="0" destOrd="0" presId="urn:microsoft.com/office/officeart/2005/8/layout/radial3"/>
    <dgm:cxn modelId="{49618C9C-EFE3-42A8-8EC8-D303679E5586}" type="presParOf" srcId="{388D7FF7-C472-4DA6-9D91-B3F6BBF8F652}" destId="{696E9036-FD68-41F9-BDA7-7C0609447E79}" srcOrd="1" destOrd="0" presId="urn:microsoft.com/office/officeart/2005/8/layout/radial3"/>
    <dgm:cxn modelId="{1D21E67B-981F-477A-8971-7BF0A20CF5F1}" type="presParOf" srcId="{388D7FF7-C472-4DA6-9D91-B3F6BBF8F652}" destId="{A3E4175C-492B-4A39-83E6-2D77271A7AE9}" srcOrd="2" destOrd="0" presId="urn:microsoft.com/office/officeart/2005/8/layout/radial3"/>
    <dgm:cxn modelId="{AD7690F5-BB98-4788-BEBC-EE9A227E7262}" type="presParOf" srcId="{388D7FF7-C472-4DA6-9D91-B3F6BBF8F652}" destId="{15AD9596-5B16-43C8-A0D0-26DAB6CA1191}" srcOrd="3" destOrd="0" presId="urn:microsoft.com/office/officeart/2005/8/layout/radial3"/>
    <dgm:cxn modelId="{059E4871-5738-4A38-AEE6-77561ACF1E50}" type="presParOf" srcId="{388D7FF7-C472-4DA6-9D91-B3F6BBF8F652}" destId="{E9EA6A23-02F3-4A0D-AE73-14DCFAADC45B}" srcOrd="4" destOrd="0" presId="urn:microsoft.com/office/officeart/2005/8/layout/radial3"/>
    <dgm:cxn modelId="{39903251-C0BC-49B6-87F8-BC58A6DF6723}" type="presParOf" srcId="{388D7FF7-C472-4DA6-9D91-B3F6BBF8F652}" destId="{EC7B8D3C-0416-4308-A4AF-904166C74BE7}" srcOrd="5" destOrd="0" presId="urn:microsoft.com/office/officeart/2005/8/layout/radial3"/>
    <dgm:cxn modelId="{144BE981-62DC-45E5-8570-E822C5119BFA}" type="presParOf" srcId="{388D7FF7-C472-4DA6-9D91-B3F6BBF8F652}" destId="{D55440FB-85E7-4910-9E46-76E6D90D2DF2}" srcOrd="6" destOrd="0" presId="urn:microsoft.com/office/officeart/2005/8/layout/radial3"/>
    <dgm:cxn modelId="{534C6613-238A-42E6-8D5E-73DA747E8301}" type="presParOf" srcId="{388D7FF7-C472-4DA6-9D91-B3F6BBF8F652}" destId="{7EA4EFBF-C543-4553-AF35-A256095B0C67}" srcOrd="7" destOrd="0" presId="urn:microsoft.com/office/officeart/2005/8/layout/radial3"/>
    <dgm:cxn modelId="{8205F9C2-218C-4707-A8B0-AB8EC53AA987}" type="presParOf" srcId="{388D7FF7-C472-4DA6-9D91-B3F6BBF8F652}" destId="{0AA82146-E174-442D-A00E-2E021B77133E}" srcOrd="8" destOrd="0" presId="urn:microsoft.com/office/officeart/2005/8/layout/radial3"/>
    <dgm:cxn modelId="{F25DF970-3CEF-4C55-A3C4-46A8E269FFC8}" type="presParOf" srcId="{388D7FF7-C472-4DA6-9D91-B3F6BBF8F652}" destId="{8D0960AA-3315-4335-A375-F3BE83576B5F}" srcOrd="9" destOrd="0" presId="urn:microsoft.com/office/officeart/2005/8/layout/radial3"/>
    <dgm:cxn modelId="{FF88CB07-1601-4AD0-9BD8-95E707AAAE23}" type="presParOf" srcId="{388D7FF7-C472-4DA6-9D91-B3F6BBF8F652}" destId="{ED0D1AA9-E8D9-4501-BFEA-F87D210D4F1B}" srcOrd="10" destOrd="0" presId="urn:microsoft.com/office/officeart/2005/8/layout/radial3"/>
    <dgm:cxn modelId="{8B8F0659-982E-4E8C-A90B-11AA5DADF2FD}" type="presParOf" srcId="{388D7FF7-C472-4DA6-9D91-B3F6BBF8F652}" destId="{8D150884-9594-4C17-9D63-46FBF7685F60}" srcOrd="11" destOrd="0" presId="urn:microsoft.com/office/officeart/2005/8/layout/radial3"/>
    <dgm:cxn modelId="{86FFE1D0-1CD5-40D9-B586-2D690B753A52}" type="presParOf" srcId="{388D7FF7-C472-4DA6-9D91-B3F6BBF8F652}" destId="{1227E9C1-51BD-4A86-BC0A-13DC97E8FAFD}" srcOrd="1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9F7F8C-68BD-4DFD-89AD-ED2C4D9E93B4}">
      <dsp:nvSpPr>
        <dsp:cNvPr id="0" name=""/>
        <dsp:cNvSpPr/>
      </dsp:nvSpPr>
      <dsp:spPr>
        <a:xfrm>
          <a:off x="3320104" y="1637940"/>
          <a:ext cx="2110090" cy="2222446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Healthy and Confident Individuals...</a:t>
          </a:r>
          <a:endParaRPr lang="en-US" sz="2200" kern="1200" dirty="0"/>
        </a:p>
      </dsp:txBody>
      <dsp:txXfrm>
        <a:off x="3629120" y="1963410"/>
        <a:ext cx="1492058" cy="1571506"/>
      </dsp:txXfrm>
    </dsp:sp>
    <dsp:sp modelId="{696E9036-FD68-41F9-BDA7-7C0609447E79}">
      <dsp:nvSpPr>
        <dsp:cNvPr id="0" name=""/>
        <dsp:cNvSpPr/>
      </dsp:nvSpPr>
      <dsp:spPr>
        <a:xfrm>
          <a:off x="3703967" y="1932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40118"/>
            <a:satOff val="847"/>
            <a:lumOff val="22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understand how my body works and how to keep it healthy.</a:t>
          </a:r>
          <a:endParaRPr lang="en-US" sz="800" kern="1200" dirty="0"/>
        </a:p>
      </dsp:txBody>
      <dsp:txXfrm>
        <a:off x="3900552" y="198517"/>
        <a:ext cx="949194" cy="949194"/>
      </dsp:txXfrm>
    </dsp:sp>
    <dsp:sp modelId="{A3E4175C-492B-4A39-83E6-2D77271A7AE9}">
      <dsp:nvSpPr>
        <dsp:cNvPr id="0" name=""/>
        <dsp:cNvSpPr/>
      </dsp:nvSpPr>
      <dsp:spPr>
        <a:xfrm>
          <a:off x="4741991" y="280069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80236"/>
            <a:satOff val="1694"/>
            <a:lumOff val="45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can form and maintain healthy relationships with others</a:t>
          </a:r>
          <a:endParaRPr lang="en-US" sz="800" kern="1200" dirty="0"/>
        </a:p>
      </dsp:txBody>
      <dsp:txXfrm>
        <a:off x="4938576" y="476654"/>
        <a:ext cx="949194" cy="949194"/>
      </dsp:txXfrm>
    </dsp:sp>
    <dsp:sp modelId="{15AD9596-5B16-43C8-A0D0-26DAB6CA1191}">
      <dsp:nvSpPr>
        <dsp:cNvPr id="0" name=""/>
        <dsp:cNvSpPr/>
      </dsp:nvSpPr>
      <dsp:spPr>
        <a:xfrm>
          <a:off x="5501878" y="1039956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120354"/>
            <a:satOff val="2542"/>
            <a:lumOff val="677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understand how my behaviour and choices can impact on my health and wellbeing both now and in the future</a:t>
          </a:r>
          <a:endParaRPr lang="en-US" sz="800" kern="1200" dirty="0"/>
        </a:p>
      </dsp:txBody>
      <dsp:txXfrm>
        <a:off x="5698463" y="1236541"/>
        <a:ext cx="949194" cy="949194"/>
      </dsp:txXfrm>
    </dsp:sp>
    <dsp:sp modelId="{E9EA6A23-02F3-4A0D-AE73-14DCFAADC45B}">
      <dsp:nvSpPr>
        <dsp:cNvPr id="0" name=""/>
        <dsp:cNvSpPr/>
      </dsp:nvSpPr>
      <dsp:spPr>
        <a:xfrm>
          <a:off x="5780016" y="2077981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160472"/>
            <a:satOff val="3389"/>
            <a:lumOff val="90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can recognise and express my feelings.</a:t>
          </a:r>
          <a:endParaRPr lang="en-US" sz="800" kern="1200" dirty="0"/>
        </a:p>
      </dsp:txBody>
      <dsp:txXfrm>
        <a:off x="5976601" y="2274566"/>
        <a:ext cx="949194" cy="949194"/>
      </dsp:txXfrm>
    </dsp:sp>
    <dsp:sp modelId="{EC7B8D3C-0416-4308-A4AF-904166C74BE7}">
      <dsp:nvSpPr>
        <dsp:cNvPr id="0" name=""/>
        <dsp:cNvSpPr/>
      </dsp:nvSpPr>
      <dsp:spPr>
        <a:xfrm>
          <a:off x="5501878" y="3116005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200590"/>
            <a:satOff val="4236"/>
            <a:lumOff val="112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can recognise risk and think through the immediate and future consequences of my choices</a:t>
          </a:r>
          <a:endParaRPr lang="en-US" sz="800" kern="1200" dirty="0"/>
        </a:p>
      </dsp:txBody>
      <dsp:txXfrm>
        <a:off x="5698463" y="3312590"/>
        <a:ext cx="949194" cy="949194"/>
      </dsp:txXfrm>
    </dsp:sp>
    <dsp:sp modelId="{D55440FB-85E7-4910-9E46-76E6D90D2DF2}">
      <dsp:nvSpPr>
        <dsp:cNvPr id="0" name=""/>
        <dsp:cNvSpPr/>
      </dsp:nvSpPr>
      <dsp:spPr>
        <a:xfrm>
          <a:off x="4741991" y="3875892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240708"/>
            <a:satOff val="5083"/>
            <a:lumOff val="135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smtClean="0">
              <a:effectLst/>
              <a:latin typeface="Calibri"/>
              <a:ea typeface="Calibri"/>
              <a:cs typeface="Times New Roman"/>
            </a:rPr>
            <a:t>I can find and appraise information to help me make choices about my health and wellbeing</a:t>
          </a:r>
          <a:endParaRPr lang="en-GB" sz="800" kern="1200" dirty="0">
            <a:effectLst/>
            <a:latin typeface="Calibri"/>
            <a:ea typeface="Calibri"/>
            <a:cs typeface="Times New Roman"/>
          </a:endParaRPr>
        </a:p>
      </dsp:txBody>
      <dsp:txXfrm>
        <a:off x="4938576" y="4072477"/>
        <a:ext cx="949194" cy="949194"/>
      </dsp:txXfrm>
    </dsp:sp>
    <dsp:sp modelId="{7EA4EFBF-C543-4553-AF35-A256095B0C67}">
      <dsp:nvSpPr>
        <dsp:cNvPr id="0" name=""/>
        <dsp:cNvSpPr/>
      </dsp:nvSpPr>
      <dsp:spPr>
        <a:xfrm>
          <a:off x="3703967" y="4154029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280825"/>
            <a:satOff val="5930"/>
            <a:lumOff val="157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can recognise the individual, organisational, social and cultural values/norms which can influence my decisions</a:t>
          </a:r>
          <a:endParaRPr lang="en-US" sz="800" kern="1200" dirty="0"/>
        </a:p>
      </dsp:txBody>
      <dsp:txXfrm>
        <a:off x="3900552" y="4350614"/>
        <a:ext cx="949194" cy="949194"/>
      </dsp:txXfrm>
    </dsp:sp>
    <dsp:sp modelId="{0AA82146-E174-442D-A00E-2E021B77133E}">
      <dsp:nvSpPr>
        <dsp:cNvPr id="0" name=""/>
        <dsp:cNvSpPr/>
      </dsp:nvSpPr>
      <dsp:spPr>
        <a:xfrm>
          <a:off x="2665943" y="3875892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320943"/>
            <a:satOff val="6777"/>
            <a:lumOff val="180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can resolve conflict with others and recognise where the behaviour of others may be a sign of their unhappiness or distress</a:t>
          </a:r>
          <a:endParaRPr lang="en-US" sz="800" kern="1200" dirty="0"/>
        </a:p>
      </dsp:txBody>
      <dsp:txXfrm>
        <a:off x="2862528" y="4072477"/>
        <a:ext cx="949194" cy="949194"/>
      </dsp:txXfrm>
    </dsp:sp>
    <dsp:sp modelId="{8D0960AA-3315-4335-A375-F3BE83576B5F}">
      <dsp:nvSpPr>
        <dsp:cNvPr id="0" name=""/>
        <dsp:cNvSpPr/>
      </dsp:nvSpPr>
      <dsp:spPr>
        <a:xfrm>
          <a:off x="1906056" y="3116005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361061"/>
            <a:satOff val="7625"/>
            <a:lumOff val="2031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smtClean="0">
              <a:effectLst/>
              <a:latin typeface="Calibri"/>
              <a:ea typeface="Calibri"/>
              <a:cs typeface="Times New Roman"/>
            </a:rPr>
            <a:t>I have the skills  to look after myself and those around me</a:t>
          </a:r>
          <a:endParaRPr lang="en-US" sz="800" kern="1200" dirty="0"/>
        </a:p>
      </dsp:txBody>
      <dsp:txXfrm>
        <a:off x="2102641" y="3312590"/>
        <a:ext cx="949194" cy="949194"/>
      </dsp:txXfrm>
    </dsp:sp>
    <dsp:sp modelId="{ED0D1AA9-E8D9-4501-BFEA-F87D210D4F1B}">
      <dsp:nvSpPr>
        <dsp:cNvPr id="0" name=""/>
        <dsp:cNvSpPr/>
      </dsp:nvSpPr>
      <dsp:spPr>
        <a:xfrm>
          <a:off x="1627918" y="2077981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401179"/>
            <a:satOff val="8472"/>
            <a:lumOff val="22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recognise how government and global decisions influence people’s health</a:t>
          </a:r>
          <a:endParaRPr lang="en-US" sz="800" kern="1200" dirty="0"/>
        </a:p>
      </dsp:txBody>
      <dsp:txXfrm>
        <a:off x="1824503" y="2274566"/>
        <a:ext cx="949194" cy="949194"/>
      </dsp:txXfrm>
    </dsp:sp>
    <dsp:sp modelId="{8D150884-9594-4C17-9D63-46FBF7685F60}">
      <dsp:nvSpPr>
        <dsp:cNvPr id="0" name=""/>
        <dsp:cNvSpPr/>
      </dsp:nvSpPr>
      <dsp:spPr>
        <a:xfrm>
          <a:off x="1906056" y="1039956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441297"/>
            <a:satOff val="9319"/>
            <a:lumOff val="24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dirty="0" smtClean="0">
              <a:effectLst/>
              <a:latin typeface="Calibri"/>
              <a:ea typeface="Calibri"/>
              <a:cs typeface="Times New Roman"/>
            </a:rPr>
            <a:t>I understand when and where I can access help</a:t>
          </a:r>
          <a:endParaRPr lang="en-US" sz="800" kern="1200" dirty="0"/>
        </a:p>
      </dsp:txBody>
      <dsp:txXfrm>
        <a:off x="2102641" y="1236541"/>
        <a:ext cx="949194" cy="949194"/>
      </dsp:txXfrm>
    </dsp:sp>
    <dsp:sp modelId="{1227E9C1-51BD-4A86-BC0A-13DC97E8FAFD}">
      <dsp:nvSpPr>
        <dsp:cNvPr id="0" name=""/>
        <dsp:cNvSpPr/>
      </dsp:nvSpPr>
      <dsp:spPr>
        <a:xfrm>
          <a:off x="2665943" y="280069"/>
          <a:ext cx="1342364" cy="1342364"/>
        </a:xfrm>
        <a:prstGeom prst="ellipse">
          <a:avLst/>
        </a:prstGeom>
        <a:solidFill>
          <a:schemeClr val="accent2">
            <a:shade val="80000"/>
            <a:alpha val="50000"/>
            <a:hueOff val="-481415"/>
            <a:satOff val="10166"/>
            <a:lumOff val="270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800" kern="1200" smtClean="0">
              <a:effectLst/>
              <a:latin typeface="Calibri"/>
              <a:ea typeface="Calibri"/>
              <a:cs typeface="Times New Roman"/>
            </a:rPr>
            <a:t>I have the confidence and skills to assert my view and make my own choices.</a:t>
          </a:r>
          <a:endParaRPr lang="en-GB" sz="800" kern="1200" dirty="0">
            <a:effectLst/>
            <a:latin typeface="Calibri"/>
            <a:ea typeface="Calibri"/>
            <a:cs typeface="Times New Roman"/>
          </a:endParaRPr>
        </a:p>
      </dsp:txBody>
      <dsp:txXfrm>
        <a:off x="2862528" y="476654"/>
        <a:ext cx="949194" cy="9491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83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901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815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5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493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047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313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429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377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865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872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5953539"/>
            <a:ext cx="12192000" cy="904461"/>
          </a:xfrm>
          <a:prstGeom prst="rect">
            <a:avLst/>
          </a:prstGeom>
          <a:gradFill>
            <a:gsLst>
              <a:gs pos="10000">
                <a:srgbClr val="324F82"/>
              </a:gs>
              <a:gs pos="100000">
                <a:srgbClr val="28B8CE"/>
              </a:gs>
            </a:gsLst>
            <a:lin ang="189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0165" y="6116893"/>
            <a:ext cx="2087823" cy="599071"/>
          </a:xfrm>
          <a:prstGeom prst="rect">
            <a:avLst/>
          </a:prstGeom>
        </p:spPr>
      </p:pic>
      <p:sp>
        <p:nvSpPr>
          <p:cNvPr id="8" name="Content Placeholder 5"/>
          <p:cNvSpPr>
            <a:spLocks noGrp="1"/>
          </p:cNvSpPr>
          <p:nvPr>
            <p:ph sz="quarter" idx="10" hasCustomPrompt="1"/>
          </p:nvPr>
        </p:nvSpPr>
        <p:spPr>
          <a:xfrm>
            <a:off x="348491" y="6294968"/>
            <a:ext cx="3597275" cy="2215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Ubuntu" charset="0"/>
                <a:ea typeface="Ubuntu" charset="0"/>
                <a:cs typeface="Ubuntu" charset="0"/>
              </a:defRPr>
            </a:lvl1pPr>
          </a:lstStyle>
          <a:p>
            <a:pPr lvl="0"/>
            <a:r>
              <a:rPr lang="en-US" dirty="0" smtClean="0"/>
              <a:t>Schools, Health and Wellbeing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980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5738A-5DB3-45F2-8BBB-2D30F86D677B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C142A-A179-4036-9DDC-A58B34E3FE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106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ales.nhs.uk/sitesplus/888/news/4855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role of the adult in </a:t>
            </a:r>
            <a:r>
              <a:rPr lang="en-GB" smtClean="0"/>
              <a:t>supporting children's </a:t>
            </a:r>
            <a:r>
              <a:rPr lang="en-GB" dirty="0" smtClean="0"/>
              <a:t>wellbeing.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88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Vulnerability versus experiencers.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do children develop an understanding of the world in which they live, and nurture a sense of agency and competence?</a:t>
            </a:r>
          </a:p>
          <a:p>
            <a:r>
              <a:rPr lang="en-GB" dirty="0" smtClean="0"/>
              <a:t>How can this be facilitated?</a:t>
            </a:r>
          </a:p>
          <a:p>
            <a:endParaRPr lang="en-GB" dirty="0"/>
          </a:p>
          <a:p>
            <a:r>
              <a:rPr lang="en-GB" dirty="0"/>
              <a:t>Life experiences impact on our feelings, thoughts and physical state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2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Remember our old friend?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850" y="1825625"/>
            <a:ext cx="4864300" cy="4351338"/>
          </a:xfrm>
        </p:spPr>
      </p:pic>
    </p:spTree>
    <p:extLst>
      <p:ext uri="{BB962C8B-B14F-4D97-AF65-F5344CB8AC3E}">
        <p14:creationId xmlns:p14="http://schemas.microsoft.com/office/powerpoint/2010/main" val="3604013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39154596"/>
              </p:ext>
            </p:extLst>
          </p:nvPr>
        </p:nvGraphicFramePr>
        <p:xfrm>
          <a:off x="1898650" y="663934"/>
          <a:ext cx="8750300" cy="54983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Public Health Wales</a:t>
            </a:r>
            <a:br>
              <a:rPr lang="en-GB" dirty="0"/>
            </a:b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48886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664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898250" y="1724798"/>
            <a:ext cx="11333923" cy="3725821"/>
          </a:xfrm>
        </p:spPr>
        <p:txBody>
          <a:bodyPr>
            <a:noAutofit/>
          </a:bodyPr>
          <a:lstStyle/>
          <a:p>
            <a:r>
              <a:rPr lang="en-GB" sz="9600" dirty="0" smtClean="0"/>
              <a:t>VYGOTSKY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4079212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Core skills of Early Years Practitioners.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Effective communication Listening and building </a:t>
            </a:r>
            <a:r>
              <a:rPr lang="en-GB" dirty="0" smtClean="0"/>
              <a:t>empathy</a:t>
            </a:r>
          </a:p>
          <a:p>
            <a:r>
              <a:rPr lang="en-GB" dirty="0"/>
              <a:t>Child and young person development </a:t>
            </a:r>
            <a:endParaRPr lang="en-GB" dirty="0" smtClean="0"/>
          </a:p>
          <a:p>
            <a:r>
              <a:rPr lang="en-GB" dirty="0" smtClean="0"/>
              <a:t>Knowledge</a:t>
            </a:r>
          </a:p>
          <a:p>
            <a:r>
              <a:rPr lang="en-GB" dirty="0"/>
              <a:t>Safeguarding and </a:t>
            </a:r>
            <a:r>
              <a:rPr lang="en-GB" dirty="0" smtClean="0"/>
              <a:t>promoting </a:t>
            </a:r>
            <a:r>
              <a:rPr lang="en-GB" dirty="0"/>
              <a:t>the welfare of the child or young </a:t>
            </a:r>
            <a:r>
              <a:rPr lang="en-GB" dirty="0" smtClean="0"/>
              <a:t>person</a:t>
            </a:r>
          </a:p>
          <a:p>
            <a:r>
              <a:rPr lang="en-GB" dirty="0"/>
              <a:t>Multi-agency and integrated working</a:t>
            </a:r>
          </a:p>
        </p:txBody>
      </p:sp>
    </p:spTree>
    <p:extLst>
      <p:ext uri="{BB962C8B-B14F-4D97-AF65-F5344CB8AC3E}">
        <p14:creationId xmlns:p14="http://schemas.microsoft.com/office/powerpoint/2010/main" val="115208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6591" y="695917"/>
            <a:ext cx="117567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 err="1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Dr.</a:t>
            </a:r>
            <a:r>
              <a:rPr lang="en-GB" sz="1600" b="1" i="1" dirty="0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 A. </a:t>
            </a:r>
            <a:r>
              <a:rPr lang="en-GB" sz="1600" b="1" i="1" dirty="0" err="1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Salusbury</a:t>
            </a:r>
            <a:r>
              <a:rPr lang="en-GB" sz="1600" b="1" i="1" dirty="0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 </a:t>
            </a:r>
            <a:r>
              <a:rPr lang="en-GB" sz="1600" b="1" i="1" dirty="0" err="1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MacNalty</a:t>
            </a:r>
            <a:r>
              <a:rPr lang="en-GB" sz="1600" b="1" i="1" dirty="0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 </a:t>
            </a:r>
            <a:r>
              <a:rPr lang="en-GB" sz="1600" i="1" dirty="0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(Chief Medical Officer Ministry of Health and Board of Education)…Hygiene in the school must be a training in habit, a discipline as well as a culture, concerned directly with the life of the children, his family and the community…..It is most important that the school premises should provide a civilising environment favourable to he foundation and practice of healthy habits – roomy classrooms with abundant sunlight and ventilations: well-arranged and properly equipped offices and lavatories with a supply of hot water; suitable uncrowded cloakrooms; facilities for drying clothes and boots and adequate playgrounds.  Well-arranged dining-rooms, properly served school meals…with facilities for exercise and rest are powerful agents in health education</a:t>
            </a:r>
            <a:r>
              <a:rPr lang="en-GB" sz="1600" i="1" dirty="0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.’</a:t>
            </a:r>
          </a:p>
          <a:p>
            <a:endParaRPr lang="en-GB" sz="1600" i="1" dirty="0">
              <a:latin typeface="Times New Roman" panose="02020603050405020304" pitchFamily="18" charset="0"/>
              <a:ea typeface="Ubuntu" charset="0"/>
              <a:cs typeface="Times New Roman" panose="02020603050405020304" pitchFamily="18" charset="0"/>
            </a:endParaRPr>
          </a:p>
          <a:p>
            <a:r>
              <a:rPr lang="en-GB" sz="1600" b="1" u="sng" dirty="0" smtClean="0">
                <a:latin typeface="Times New Roman" panose="02020603050405020304" pitchFamily="18" charset="0"/>
                <a:ea typeface="Ubuntu" charset="0"/>
                <a:cs typeface="Times New Roman" panose="02020603050405020304" pitchFamily="18" charset="0"/>
              </a:rPr>
              <a:t>How can this become a reality in practice?</a:t>
            </a:r>
            <a:endParaRPr lang="en-GB" sz="1600" b="1" u="sng" dirty="0" smtClean="0">
              <a:latin typeface="Times New Roman" panose="02020603050405020304" pitchFamily="18" charset="0"/>
              <a:ea typeface="Ubuntu" charset="0"/>
              <a:cs typeface="Times New Roman" panose="02020603050405020304" pitchFamily="18" charset="0"/>
            </a:endParaRPr>
          </a:p>
          <a:p>
            <a:endParaRPr lang="en-GB" sz="1600" b="1" u="sng" dirty="0">
              <a:latin typeface="Times New Roman" panose="02020603050405020304" pitchFamily="18" charset="0"/>
              <a:ea typeface="Ubuntu" charset="0"/>
              <a:cs typeface="Times New Roman" panose="02020603050405020304" pitchFamily="18" charset="0"/>
            </a:endParaRPr>
          </a:p>
          <a:p>
            <a:endParaRPr lang="en-GB" sz="1600" b="1" i="1" dirty="0" smtClean="0">
              <a:latin typeface="Times New Roman" panose="02020603050405020304" pitchFamily="18" charset="0"/>
              <a:ea typeface="Ubuntu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7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476671"/>
            <a:ext cx="8683226" cy="6004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915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Physical confidence and competence has considerable lifelong benefits to health and well-being or We experience the world through our body </a:t>
            </a:r>
            <a:endParaRPr lang="en-GB" dirty="0" smtClean="0"/>
          </a:p>
          <a:p>
            <a:r>
              <a:rPr lang="en-GB" dirty="0" smtClean="0"/>
              <a:t>2</a:t>
            </a:r>
            <a:r>
              <a:rPr lang="en-GB" dirty="0"/>
              <a:t>. Life experiences impact on our feelings, thoughts and physical state </a:t>
            </a:r>
            <a:endParaRPr lang="en-GB" dirty="0" smtClean="0"/>
          </a:p>
          <a:p>
            <a:r>
              <a:rPr lang="en-GB" dirty="0" smtClean="0"/>
              <a:t>3</a:t>
            </a:r>
            <a:r>
              <a:rPr lang="en-GB" dirty="0"/>
              <a:t>. Our decision making and subsequent actions impact on the quality of our lives and others </a:t>
            </a:r>
            <a:endParaRPr lang="en-GB" dirty="0" smtClean="0"/>
          </a:p>
          <a:p>
            <a:r>
              <a:rPr lang="en-GB" dirty="0" smtClean="0"/>
              <a:t>4</a:t>
            </a:r>
            <a:r>
              <a:rPr lang="en-GB" dirty="0"/>
              <a:t>. Our physical, social and cultural environments are connected to our health and well-being </a:t>
            </a:r>
            <a:endParaRPr lang="en-GB" dirty="0" smtClean="0"/>
          </a:p>
          <a:p>
            <a:r>
              <a:rPr lang="en-GB" dirty="0" smtClean="0"/>
              <a:t>5</a:t>
            </a:r>
            <a:r>
              <a:rPr lang="en-GB" dirty="0"/>
              <a:t>. Relationships connect us with each other and the world </a:t>
            </a:r>
          </a:p>
        </p:txBody>
      </p:sp>
    </p:spTree>
    <p:extLst>
      <p:ext uri="{BB962C8B-B14F-4D97-AF65-F5344CB8AC3E}">
        <p14:creationId xmlns:p14="http://schemas.microsoft.com/office/powerpoint/2010/main" val="2335878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References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 smtClean="0"/>
              <a:t>Public Health Wales. (2018) </a:t>
            </a:r>
            <a:r>
              <a:rPr lang="en-GB" b="1" i="1" dirty="0" smtClean="0"/>
              <a:t>New </a:t>
            </a:r>
            <a:r>
              <a:rPr lang="en-GB" b="1" i="1" dirty="0"/>
              <a:t>curriculum places health and wellbeing at heart of </a:t>
            </a:r>
            <a:r>
              <a:rPr lang="en-GB" b="1" i="1" dirty="0" smtClean="0"/>
              <a:t>learning  </a:t>
            </a:r>
            <a:r>
              <a:rPr lang="en-GB" dirty="0" smtClean="0">
                <a:hlinkClick r:id="rId2"/>
              </a:rPr>
              <a:t>http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www.wales.nhs.uk/sitesplus/888/news/48559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Welsh Government (2017)Health </a:t>
            </a:r>
            <a:r>
              <a:rPr lang="en-GB" dirty="0"/>
              <a:t>and Well-being </a:t>
            </a:r>
            <a:r>
              <a:rPr lang="en-GB" dirty="0" err="1"/>
              <a:t>AoLE</a:t>
            </a:r>
            <a:r>
              <a:rPr lang="en-GB" dirty="0"/>
              <a:t>: Submission to Curriculum &amp; Assessment Group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https</a:t>
            </a:r>
            <a:r>
              <a:rPr lang="en-GB" dirty="0"/>
              <a:t>://beta.gov.wales/sites/default/files/publications/2018-07/health-and-well-being-aole-december-2017.pdf</a:t>
            </a:r>
          </a:p>
        </p:txBody>
      </p:sp>
    </p:spTree>
    <p:extLst>
      <p:ext uri="{BB962C8B-B14F-4D97-AF65-F5344CB8AC3E}">
        <p14:creationId xmlns:p14="http://schemas.microsoft.com/office/powerpoint/2010/main" val="357352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525</Words>
  <Application>Microsoft Office PowerPoint</Application>
  <PresentationFormat>Widescreen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Ubuntu</vt:lpstr>
      <vt:lpstr>Office Theme</vt:lpstr>
      <vt:lpstr>The role of the adult in supporting children's wellbeing. </vt:lpstr>
      <vt:lpstr>Vulnerability versus experiencers.</vt:lpstr>
      <vt:lpstr>Remember our old friend?</vt:lpstr>
      <vt:lpstr>Public Health Wales </vt:lpstr>
      <vt:lpstr>VYGOTSKY</vt:lpstr>
      <vt:lpstr>Core skills of Early Years Practitioners. </vt:lpstr>
      <vt:lpstr>PowerPoint Presentation</vt:lpstr>
      <vt:lpstr>PowerPoint Presentation</vt:lpstr>
      <vt:lpstr>PowerPoint Presentation</vt:lpstr>
      <vt:lpstr>References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of the adult in supporting children's wellbeing. </dc:title>
  <dc:creator>Paul Darby</dc:creator>
  <cp:lastModifiedBy>Paul Darby</cp:lastModifiedBy>
  <cp:revision>8</cp:revision>
  <dcterms:created xsi:type="dcterms:W3CDTF">2019-03-13T10:42:30Z</dcterms:created>
  <dcterms:modified xsi:type="dcterms:W3CDTF">2019-03-14T11:46:29Z</dcterms:modified>
</cp:coreProperties>
</file>