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Lst>
  <p:notesMasterIdLst>
    <p:notesMasterId r:id="rId50"/>
  </p:notesMasterIdLst>
  <p:sldIdLst>
    <p:sldId id="256" r:id="rId3"/>
    <p:sldId id="257" r:id="rId4"/>
    <p:sldId id="305" r:id="rId5"/>
    <p:sldId id="258" r:id="rId6"/>
    <p:sldId id="259" r:id="rId7"/>
    <p:sldId id="306" r:id="rId8"/>
    <p:sldId id="260" r:id="rId9"/>
    <p:sldId id="261" r:id="rId10"/>
    <p:sldId id="304" r:id="rId11"/>
    <p:sldId id="262" r:id="rId12"/>
    <p:sldId id="303" r:id="rId13"/>
    <p:sldId id="268" r:id="rId14"/>
    <p:sldId id="269" r:id="rId15"/>
    <p:sldId id="270" r:id="rId16"/>
    <p:sldId id="271" r:id="rId17"/>
    <p:sldId id="272" r:id="rId18"/>
    <p:sldId id="273" r:id="rId19"/>
    <p:sldId id="263" r:id="rId20"/>
    <p:sldId id="289" r:id="rId21"/>
    <p:sldId id="275" r:id="rId22"/>
    <p:sldId id="276" r:id="rId23"/>
    <p:sldId id="277" r:id="rId24"/>
    <p:sldId id="278" r:id="rId25"/>
    <p:sldId id="279" r:id="rId26"/>
    <p:sldId id="280" r:id="rId27"/>
    <p:sldId id="281" r:id="rId28"/>
    <p:sldId id="282" r:id="rId29"/>
    <p:sldId id="284" r:id="rId30"/>
    <p:sldId id="286" r:id="rId31"/>
    <p:sldId id="287" r:id="rId32"/>
    <p:sldId id="288" r:id="rId33"/>
    <p:sldId id="265" r:id="rId34"/>
    <p:sldId id="290" r:id="rId35"/>
    <p:sldId id="266" r:id="rId36"/>
    <p:sldId id="291" r:id="rId37"/>
    <p:sldId id="267" r:id="rId38"/>
    <p:sldId id="294" r:id="rId39"/>
    <p:sldId id="295" r:id="rId40"/>
    <p:sldId id="296" r:id="rId41"/>
    <p:sldId id="297" r:id="rId42"/>
    <p:sldId id="298" r:id="rId43"/>
    <p:sldId id="299" r:id="rId44"/>
    <p:sldId id="300" r:id="rId45"/>
    <p:sldId id="292" r:id="rId46"/>
    <p:sldId id="293" r:id="rId47"/>
    <p:sldId id="301" r:id="rId48"/>
    <p:sldId id="30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varScale="1">
      <p:scale>
        <a:sx n="100" d="100"/>
        <a:sy n="100" d="100"/>
      </p:scale>
      <p:origin x="0" y="-756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5DA5E4-0A05-4430-9FAA-5321647D4DD3}"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GB"/>
        </a:p>
      </dgm:t>
    </dgm:pt>
    <dgm:pt modelId="{657CFFD7-C610-4715-B169-16EACB3599D9}">
      <dgm:prSet phldrT="[Text]"/>
      <dgm:spPr/>
      <dgm:t>
        <a:bodyPr/>
        <a:lstStyle/>
        <a:p>
          <a:r>
            <a:rPr lang="en-GB" dirty="0"/>
            <a:t>Secure attachment</a:t>
          </a:r>
        </a:p>
      </dgm:t>
    </dgm:pt>
    <dgm:pt modelId="{3B90B19E-A867-40A4-9316-C9824C015278}" type="parTrans" cxnId="{E45784AE-66DD-4D7C-86F7-512DF241F8EB}">
      <dgm:prSet/>
      <dgm:spPr/>
      <dgm:t>
        <a:bodyPr/>
        <a:lstStyle/>
        <a:p>
          <a:endParaRPr lang="en-GB"/>
        </a:p>
      </dgm:t>
    </dgm:pt>
    <dgm:pt modelId="{FBC912BA-7586-4B75-A251-21C33D1766B4}" type="sibTrans" cxnId="{E45784AE-66DD-4D7C-86F7-512DF241F8EB}">
      <dgm:prSet/>
      <dgm:spPr/>
      <dgm:t>
        <a:bodyPr/>
        <a:lstStyle/>
        <a:p>
          <a:endParaRPr lang="en-GB"/>
        </a:p>
      </dgm:t>
    </dgm:pt>
    <dgm:pt modelId="{A14747D4-0D14-491E-9766-E943FB22E9E5}">
      <dgm:prSet phldrT="[Text]"/>
      <dgm:spPr/>
      <dgm:t>
        <a:bodyPr/>
        <a:lstStyle/>
        <a:p>
          <a:r>
            <a:rPr lang="en-GB" dirty="0"/>
            <a:t>Insecure-avoidant attachment</a:t>
          </a:r>
        </a:p>
      </dgm:t>
    </dgm:pt>
    <dgm:pt modelId="{235F3E10-70BE-459B-86D5-875FD921968B}" type="parTrans" cxnId="{AB4F576A-7D24-40F5-BB82-4B8F888CCD15}">
      <dgm:prSet/>
      <dgm:spPr/>
      <dgm:t>
        <a:bodyPr/>
        <a:lstStyle/>
        <a:p>
          <a:endParaRPr lang="en-GB"/>
        </a:p>
      </dgm:t>
    </dgm:pt>
    <dgm:pt modelId="{F892039E-2100-4378-9D51-4FFD1C86888D}" type="sibTrans" cxnId="{AB4F576A-7D24-40F5-BB82-4B8F888CCD15}">
      <dgm:prSet/>
      <dgm:spPr/>
      <dgm:t>
        <a:bodyPr/>
        <a:lstStyle/>
        <a:p>
          <a:endParaRPr lang="en-GB"/>
        </a:p>
      </dgm:t>
    </dgm:pt>
    <dgm:pt modelId="{BFB8193A-6D6F-47C7-9B90-C2FBAC613814}">
      <dgm:prSet/>
      <dgm:spPr/>
      <dgm:t>
        <a:bodyPr/>
        <a:lstStyle/>
        <a:p>
          <a:r>
            <a:rPr lang="en-GB" dirty="0"/>
            <a:t>Insecure-ambivalent attachment</a:t>
          </a:r>
        </a:p>
      </dgm:t>
    </dgm:pt>
    <dgm:pt modelId="{69F91533-2FE9-4485-BC6A-BC47048DECCC}" type="parTrans" cxnId="{ED9CD47E-A726-4DEA-836E-09154A10C3BA}">
      <dgm:prSet/>
      <dgm:spPr/>
      <dgm:t>
        <a:bodyPr/>
        <a:lstStyle/>
        <a:p>
          <a:endParaRPr lang="en-GB"/>
        </a:p>
      </dgm:t>
    </dgm:pt>
    <dgm:pt modelId="{6B7E0350-5F31-4BA8-8B36-1A095290F15E}" type="sibTrans" cxnId="{ED9CD47E-A726-4DEA-836E-09154A10C3BA}">
      <dgm:prSet/>
      <dgm:spPr/>
      <dgm:t>
        <a:bodyPr/>
        <a:lstStyle/>
        <a:p>
          <a:endParaRPr lang="en-GB"/>
        </a:p>
      </dgm:t>
    </dgm:pt>
    <dgm:pt modelId="{74FC7208-C8A7-44BE-AA82-75E8650D7745}">
      <dgm:prSet/>
      <dgm:spPr/>
      <dgm:t>
        <a:bodyPr/>
        <a:lstStyle/>
        <a:p>
          <a:r>
            <a:rPr lang="en-GB" dirty="0"/>
            <a:t>Insecure-disorganised attachment (later addition)</a:t>
          </a:r>
        </a:p>
      </dgm:t>
    </dgm:pt>
    <dgm:pt modelId="{44D5406B-6FA3-41DC-9C45-A7CB6CBDD241}" type="parTrans" cxnId="{78DF10AC-D906-4492-AC68-3020FB5B2BFD}">
      <dgm:prSet/>
      <dgm:spPr/>
      <dgm:t>
        <a:bodyPr/>
        <a:lstStyle/>
        <a:p>
          <a:endParaRPr lang="en-GB"/>
        </a:p>
      </dgm:t>
    </dgm:pt>
    <dgm:pt modelId="{69D120CE-4741-4E49-A631-FA8C66D7879F}" type="sibTrans" cxnId="{78DF10AC-D906-4492-AC68-3020FB5B2BFD}">
      <dgm:prSet/>
      <dgm:spPr/>
      <dgm:t>
        <a:bodyPr/>
        <a:lstStyle/>
        <a:p>
          <a:endParaRPr lang="en-GB"/>
        </a:p>
      </dgm:t>
    </dgm:pt>
    <dgm:pt modelId="{36D1A4D1-0087-4209-A2F6-E577223F8EB0}" type="pres">
      <dgm:prSet presAssocID="{235DA5E4-0A05-4430-9FAA-5321647D4DD3}" presName="linear" presStyleCnt="0">
        <dgm:presLayoutVars>
          <dgm:animLvl val="lvl"/>
          <dgm:resizeHandles val="exact"/>
        </dgm:presLayoutVars>
      </dgm:prSet>
      <dgm:spPr/>
    </dgm:pt>
    <dgm:pt modelId="{18EA5DAC-5FA2-4025-B0B0-7B9A46D97EF9}" type="pres">
      <dgm:prSet presAssocID="{657CFFD7-C610-4715-B169-16EACB3599D9}" presName="parentText" presStyleLbl="node1" presStyleIdx="0" presStyleCnt="4">
        <dgm:presLayoutVars>
          <dgm:chMax val="0"/>
          <dgm:bulletEnabled val="1"/>
        </dgm:presLayoutVars>
      </dgm:prSet>
      <dgm:spPr/>
    </dgm:pt>
    <dgm:pt modelId="{FF18DD28-4735-4E69-B6F2-CE0FE2B2AC0A}" type="pres">
      <dgm:prSet presAssocID="{FBC912BA-7586-4B75-A251-21C33D1766B4}" presName="spacer" presStyleCnt="0"/>
      <dgm:spPr/>
    </dgm:pt>
    <dgm:pt modelId="{BFB34518-6BBA-41A7-9F34-D602DF07DCBF}" type="pres">
      <dgm:prSet presAssocID="{A14747D4-0D14-491E-9766-E943FB22E9E5}" presName="parentText" presStyleLbl="node1" presStyleIdx="1" presStyleCnt="4">
        <dgm:presLayoutVars>
          <dgm:chMax val="0"/>
          <dgm:bulletEnabled val="1"/>
        </dgm:presLayoutVars>
      </dgm:prSet>
      <dgm:spPr/>
    </dgm:pt>
    <dgm:pt modelId="{BCA4FE26-21DD-43C9-9565-3E4260614633}" type="pres">
      <dgm:prSet presAssocID="{F892039E-2100-4378-9D51-4FFD1C86888D}" presName="spacer" presStyleCnt="0"/>
      <dgm:spPr/>
    </dgm:pt>
    <dgm:pt modelId="{C5C4E6CB-B328-4C95-8900-8FD9C2CC6337}" type="pres">
      <dgm:prSet presAssocID="{BFB8193A-6D6F-47C7-9B90-C2FBAC613814}" presName="parentText" presStyleLbl="node1" presStyleIdx="2" presStyleCnt="4">
        <dgm:presLayoutVars>
          <dgm:chMax val="0"/>
          <dgm:bulletEnabled val="1"/>
        </dgm:presLayoutVars>
      </dgm:prSet>
      <dgm:spPr/>
    </dgm:pt>
    <dgm:pt modelId="{8A579E20-1D5D-4353-BC02-D93E45685D24}" type="pres">
      <dgm:prSet presAssocID="{6B7E0350-5F31-4BA8-8B36-1A095290F15E}" presName="spacer" presStyleCnt="0"/>
      <dgm:spPr/>
    </dgm:pt>
    <dgm:pt modelId="{75C0D23B-24F2-46F5-980D-F7B048A5F2BA}" type="pres">
      <dgm:prSet presAssocID="{74FC7208-C8A7-44BE-AA82-75E8650D7745}" presName="parentText" presStyleLbl="node1" presStyleIdx="3" presStyleCnt="4">
        <dgm:presLayoutVars>
          <dgm:chMax val="0"/>
          <dgm:bulletEnabled val="1"/>
        </dgm:presLayoutVars>
      </dgm:prSet>
      <dgm:spPr/>
    </dgm:pt>
  </dgm:ptLst>
  <dgm:cxnLst>
    <dgm:cxn modelId="{70AE8B35-0158-49CB-8BE2-6FDB38C0840E}" type="presOf" srcId="{74FC7208-C8A7-44BE-AA82-75E8650D7745}" destId="{75C0D23B-24F2-46F5-980D-F7B048A5F2BA}" srcOrd="0" destOrd="0" presId="urn:microsoft.com/office/officeart/2005/8/layout/vList2"/>
    <dgm:cxn modelId="{B0FE873A-8948-4A01-8A84-62344E8DC225}" type="presOf" srcId="{BFB8193A-6D6F-47C7-9B90-C2FBAC613814}" destId="{C5C4E6CB-B328-4C95-8900-8FD9C2CC6337}" srcOrd="0" destOrd="0" presId="urn:microsoft.com/office/officeart/2005/8/layout/vList2"/>
    <dgm:cxn modelId="{01C05467-310F-41B2-AAA6-59C6C7B64BFC}" type="presOf" srcId="{A14747D4-0D14-491E-9766-E943FB22E9E5}" destId="{BFB34518-6BBA-41A7-9F34-D602DF07DCBF}" srcOrd="0" destOrd="0" presId="urn:microsoft.com/office/officeart/2005/8/layout/vList2"/>
    <dgm:cxn modelId="{AB4F576A-7D24-40F5-BB82-4B8F888CCD15}" srcId="{235DA5E4-0A05-4430-9FAA-5321647D4DD3}" destId="{A14747D4-0D14-491E-9766-E943FB22E9E5}" srcOrd="1" destOrd="0" parTransId="{235F3E10-70BE-459B-86D5-875FD921968B}" sibTransId="{F892039E-2100-4378-9D51-4FFD1C86888D}"/>
    <dgm:cxn modelId="{ED9CD47E-A726-4DEA-836E-09154A10C3BA}" srcId="{235DA5E4-0A05-4430-9FAA-5321647D4DD3}" destId="{BFB8193A-6D6F-47C7-9B90-C2FBAC613814}" srcOrd="2" destOrd="0" parTransId="{69F91533-2FE9-4485-BC6A-BC47048DECCC}" sibTransId="{6B7E0350-5F31-4BA8-8B36-1A095290F15E}"/>
    <dgm:cxn modelId="{78DF10AC-D906-4492-AC68-3020FB5B2BFD}" srcId="{235DA5E4-0A05-4430-9FAA-5321647D4DD3}" destId="{74FC7208-C8A7-44BE-AA82-75E8650D7745}" srcOrd="3" destOrd="0" parTransId="{44D5406B-6FA3-41DC-9C45-A7CB6CBDD241}" sibTransId="{69D120CE-4741-4E49-A631-FA8C66D7879F}"/>
    <dgm:cxn modelId="{E45784AE-66DD-4D7C-86F7-512DF241F8EB}" srcId="{235DA5E4-0A05-4430-9FAA-5321647D4DD3}" destId="{657CFFD7-C610-4715-B169-16EACB3599D9}" srcOrd="0" destOrd="0" parTransId="{3B90B19E-A867-40A4-9316-C9824C015278}" sibTransId="{FBC912BA-7586-4B75-A251-21C33D1766B4}"/>
    <dgm:cxn modelId="{3AE8DEB7-2740-475D-9B68-2CABAE32D229}" type="presOf" srcId="{235DA5E4-0A05-4430-9FAA-5321647D4DD3}" destId="{36D1A4D1-0087-4209-A2F6-E577223F8EB0}" srcOrd="0" destOrd="0" presId="urn:microsoft.com/office/officeart/2005/8/layout/vList2"/>
    <dgm:cxn modelId="{5DF361BE-61F7-4A51-84C9-046AACA0251F}" type="presOf" srcId="{657CFFD7-C610-4715-B169-16EACB3599D9}" destId="{18EA5DAC-5FA2-4025-B0B0-7B9A46D97EF9}" srcOrd="0" destOrd="0" presId="urn:microsoft.com/office/officeart/2005/8/layout/vList2"/>
    <dgm:cxn modelId="{84CF5274-2937-4615-9A6E-AAFF047936E0}" type="presParOf" srcId="{36D1A4D1-0087-4209-A2F6-E577223F8EB0}" destId="{18EA5DAC-5FA2-4025-B0B0-7B9A46D97EF9}" srcOrd="0" destOrd="0" presId="urn:microsoft.com/office/officeart/2005/8/layout/vList2"/>
    <dgm:cxn modelId="{6AB66AB3-3A56-49F6-9238-F335A199AB03}" type="presParOf" srcId="{36D1A4D1-0087-4209-A2F6-E577223F8EB0}" destId="{FF18DD28-4735-4E69-B6F2-CE0FE2B2AC0A}" srcOrd="1" destOrd="0" presId="urn:microsoft.com/office/officeart/2005/8/layout/vList2"/>
    <dgm:cxn modelId="{BABFB93E-4AAA-4E15-98DE-09EA982AC113}" type="presParOf" srcId="{36D1A4D1-0087-4209-A2F6-E577223F8EB0}" destId="{BFB34518-6BBA-41A7-9F34-D602DF07DCBF}" srcOrd="2" destOrd="0" presId="urn:microsoft.com/office/officeart/2005/8/layout/vList2"/>
    <dgm:cxn modelId="{769A9CA3-3BD9-40CF-A66B-6CBDB5105C7B}" type="presParOf" srcId="{36D1A4D1-0087-4209-A2F6-E577223F8EB0}" destId="{BCA4FE26-21DD-43C9-9565-3E4260614633}" srcOrd="3" destOrd="0" presId="urn:microsoft.com/office/officeart/2005/8/layout/vList2"/>
    <dgm:cxn modelId="{D9B64BA4-A585-4BE8-906A-7A5D69624096}" type="presParOf" srcId="{36D1A4D1-0087-4209-A2F6-E577223F8EB0}" destId="{C5C4E6CB-B328-4C95-8900-8FD9C2CC6337}" srcOrd="4" destOrd="0" presId="urn:microsoft.com/office/officeart/2005/8/layout/vList2"/>
    <dgm:cxn modelId="{7280BFE1-60A6-4BFC-8C43-2238404C9879}" type="presParOf" srcId="{36D1A4D1-0087-4209-A2F6-E577223F8EB0}" destId="{8A579E20-1D5D-4353-BC02-D93E45685D24}" srcOrd="5" destOrd="0" presId="urn:microsoft.com/office/officeart/2005/8/layout/vList2"/>
    <dgm:cxn modelId="{D44F36CE-159F-4C3F-BC47-A3A0D1F6C472}" type="presParOf" srcId="{36D1A4D1-0087-4209-A2F6-E577223F8EB0}" destId="{75C0D23B-24F2-46F5-980D-F7B048A5F2B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C0448D-D7F7-4D46-B71D-9E42AE3E2A8D}" type="doc">
      <dgm:prSet loTypeId="urn:microsoft.com/office/officeart/2005/8/layout/StepDownProcess" loCatId="process" qsTypeId="urn:microsoft.com/office/officeart/2005/8/quickstyle/3d3" qsCatId="3D" csTypeId="urn:microsoft.com/office/officeart/2005/8/colors/colorful3" csCatId="colorful" phldr="1"/>
      <dgm:spPr/>
      <dgm:t>
        <a:bodyPr/>
        <a:lstStyle/>
        <a:p>
          <a:endParaRPr lang="en-GB"/>
        </a:p>
      </dgm:t>
    </dgm:pt>
    <dgm:pt modelId="{0D65DCF3-84C2-488A-A912-D112225A2CAB}">
      <dgm:prSet phldrT="[Text]"/>
      <dgm:spPr/>
      <dgm:t>
        <a:bodyPr/>
        <a:lstStyle/>
        <a:p>
          <a:r>
            <a:rPr lang="en-GB" dirty="0"/>
            <a:t>ATTENTION</a:t>
          </a:r>
        </a:p>
      </dgm:t>
    </dgm:pt>
    <dgm:pt modelId="{D0126B1A-AF39-4AC4-A01C-780A207C3957}" type="parTrans" cxnId="{858D1DC2-DB81-47EE-84E9-C6307798E7E9}">
      <dgm:prSet/>
      <dgm:spPr/>
      <dgm:t>
        <a:bodyPr/>
        <a:lstStyle/>
        <a:p>
          <a:endParaRPr lang="en-GB"/>
        </a:p>
      </dgm:t>
    </dgm:pt>
    <dgm:pt modelId="{B0D55D78-8A2B-4673-BD09-56E60D599D1B}" type="sibTrans" cxnId="{858D1DC2-DB81-47EE-84E9-C6307798E7E9}">
      <dgm:prSet/>
      <dgm:spPr/>
      <dgm:t>
        <a:bodyPr/>
        <a:lstStyle/>
        <a:p>
          <a:endParaRPr lang="en-GB"/>
        </a:p>
      </dgm:t>
    </dgm:pt>
    <dgm:pt modelId="{35E547E1-AC37-43DB-9D3D-1E6AEB8946C5}">
      <dgm:prSet phldrT="[Text]"/>
      <dgm:spPr/>
      <dgm:t>
        <a:bodyPr/>
        <a:lstStyle/>
        <a:p>
          <a:r>
            <a:rPr lang="en-GB" dirty="0"/>
            <a:t>Friend begins exercising – seems healthier and more confident</a:t>
          </a:r>
        </a:p>
      </dgm:t>
    </dgm:pt>
    <dgm:pt modelId="{1C75AC68-C8B0-4C1A-B2A6-BC541DD1CCDE}" type="parTrans" cxnId="{854F42E9-B35B-45D4-8113-78B689B498B0}">
      <dgm:prSet/>
      <dgm:spPr/>
      <dgm:t>
        <a:bodyPr/>
        <a:lstStyle/>
        <a:p>
          <a:endParaRPr lang="en-GB"/>
        </a:p>
      </dgm:t>
    </dgm:pt>
    <dgm:pt modelId="{038204FE-ADDB-43AE-BC32-A3ACBC8937F1}" type="sibTrans" cxnId="{854F42E9-B35B-45D4-8113-78B689B498B0}">
      <dgm:prSet/>
      <dgm:spPr/>
      <dgm:t>
        <a:bodyPr/>
        <a:lstStyle/>
        <a:p>
          <a:endParaRPr lang="en-GB"/>
        </a:p>
      </dgm:t>
    </dgm:pt>
    <dgm:pt modelId="{E27E92FC-92CB-4E8F-8775-AE996578B3DA}">
      <dgm:prSet phldrT="[Text]"/>
      <dgm:spPr/>
      <dgm:t>
        <a:bodyPr/>
        <a:lstStyle/>
        <a:p>
          <a:r>
            <a:rPr lang="en-GB" dirty="0"/>
            <a:t>RETENTION</a:t>
          </a:r>
        </a:p>
      </dgm:t>
    </dgm:pt>
    <dgm:pt modelId="{D54ECBFC-8108-49B0-95CB-2F74A11B8111}" type="parTrans" cxnId="{78906BDD-E595-41D9-BFDC-861AF6957D7B}">
      <dgm:prSet/>
      <dgm:spPr/>
      <dgm:t>
        <a:bodyPr/>
        <a:lstStyle/>
        <a:p>
          <a:endParaRPr lang="en-GB"/>
        </a:p>
      </dgm:t>
    </dgm:pt>
    <dgm:pt modelId="{3B8887EE-4894-49E2-BBA7-6E348CF3C1EA}" type="sibTrans" cxnId="{78906BDD-E595-41D9-BFDC-861AF6957D7B}">
      <dgm:prSet/>
      <dgm:spPr/>
      <dgm:t>
        <a:bodyPr/>
        <a:lstStyle/>
        <a:p>
          <a:endParaRPr lang="en-GB"/>
        </a:p>
      </dgm:t>
    </dgm:pt>
    <dgm:pt modelId="{4630C45D-D9E5-4113-A797-0A0CE0A282B1}">
      <dgm:prSet phldrT="[Text]"/>
      <dgm:spPr/>
      <dgm:t>
        <a:bodyPr/>
        <a:lstStyle/>
        <a:p>
          <a:r>
            <a:rPr lang="en-GB" dirty="0"/>
            <a:t>‘</a:t>
          </a:r>
          <a:r>
            <a:rPr lang="en-GB" dirty="0" err="1"/>
            <a:t>Ooo</a:t>
          </a:r>
          <a:r>
            <a:rPr lang="en-GB" dirty="0"/>
            <a:t> look – a gym?!’</a:t>
          </a:r>
        </a:p>
      </dgm:t>
    </dgm:pt>
    <dgm:pt modelId="{A8B86CCB-0FA9-424F-B9F1-C989B2B01190}" type="parTrans" cxnId="{FFA20F93-2C6B-4EDA-A79D-96E909A59414}">
      <dgm:prSet/>
      <dgm:spPr/>
      <dgm:t>
        <a:bodyPr/>
        <a:lstStyle/>
        <a:p>
          <a:endParaRPr lang="en-GB"/>
        </a:p>
      </dgm:t>
    </dgm:pt>
    <dgm:pt modelId="{909D6239-2240-4861-AB7E-9F02DF7A7677}" type="sibTrans" cxnId="{FFA20F93-2C6B-4EDA-A79D-96E909A59414}">
      <dgm:prSet/>
      <dgm:spPr/>
      <dgm:t>
        <a:bodyPr/>
        <a:lstStyle/>
        <a:p>
          <a:endParaRPr lang="en-GB"/>
        </a:p>
      </dgm:t>
    </dgm:pt>
    <dgm:pt modelId="{6305D846-62BB-4590-8BDD-A73A0A2150CD}">
      <dgm:prSet phldrT="[Text]"/>
      <dgm:spPr/>
      <dgm:t>
        <a:bodyPr/>
        <a:lstStyle/>
        <a:p>
          <a:r>
            <a:rPr lang="en-GB" dirty="0"/>
            <a:t>MOTOR REPRODUCTION</a:t>
          </a:r>
        </a:p>
      </dgm:t>
    </dgm:pt>
    <dgm:pt modelId="{14D0A425-EEDA-4796-A6BA-03292D38BA1A}" type="parTrans" cxnId="{E4F4F203-F09F-4EC0-AB2C-5B8D70DC03C5}">
      <dgm:prSet/>
      <dgm:spPr/>
      <dgm:t>
        <a:bodyPr/>
        <a:lstStyle/>
        <a:p>
          <a:endParaRPr lang="en-GB"/>
        </a:p>
      </dgm:t>
    </dgm:pt>
    <dgm:pt modelId="{E94D5B1C-E79B-4D4A-B0A3-D3F8B5674E28}" type="sibTrans" cxnId="{E4F4F203-F09F-4EC0-AB2C-5B8D70DC03C5}">
      <dgm:prSet/>
      <dgm:spPr/>
      <dgm:t>
        <a:bodyPr/>
        <a:lstStyle/>
        <a:p>
          <a:endParaRPr lang="en-GB"/>
        </a:p>
      </dgm:t>
    </dgm:pt>
    <dgm:pt modelId="{1D766D08-425E-4F83-9AFF-D45690D6FBC8}">
      <dgm:prSet phldrT="[Text]"/>
      <dgm:spPr/>
      <dgm:t>
        <a:bodyPr/>
        <a:lstStyle/>
        <a:p>
          <a:r>
            <a:rPr lang="en-GB" dirty="0"/>
            <a:t>Get in and have a bash</a:t>
          </a:r>
        </a:p>
      </dgm:t>
    </dgm:pt>
    <dgm:pt modelId="{724B57E3-9B0D-4B44-9FEC-7CDC38A15D15}" type="parTrans" cxnId="{02F9ABFC-2C52-4EDE-AC36-BA85B02BFE62}">
      <dgm:prSet/>
      <dgm:spPr/>
      <dgm:t>
        <a:bodyPr/>
        <a:lstStyle/>
        <a:p>
          <a:endParaRPr lang="en-GB"/>
        </a:p>
      </dgm:t>
    </dgm:pt>
    <dgm:pt modelId="{82A3B3AD-62D4-4F56-988A-93CAF4FC59EF}" type="sibTrans" cxnId="{02F9ABFC-2C52-4EDE-AC36-BA85B02BFE62}">
      <dgm:prSet/>
      <dgm:spPr/>
      <dgm:t>
        <a:bodyPr/>
        <a:lstStyle/>
        <a:p>
          <a:endParaRPr lang="en-GB"/>
        </a:p>
      </dgm:t>
    </dgm:pt>
    <dgm:pt modelId="{1BD1BCCC-505F-4834-81F3-B3FB6FD41CC9}">
      <dgm:prSet/>
      <dgm:spPr/>
      <dgm:t>
        <a:bodyPr/>
        <a:lstStyle/>
        <a:p>
          <a:r>
            <a:rPr lang="en-GB" dirty="0"/>
            <a:t>MOTIVATIONAL RESPONSE</a:t>
          </a:r>
        </a:p>
      </dgm:t>
    </dgm:pt>
    <dgm:pt modelId="{342F2848-7406-4434-95B8-F75166A1F3F3}" type="parTrans" cxnId="{2D31B5B7-E146-4776-8BA4-00033FBFF434}">
      <dgm:prSet/>
      <dgm:spPr/>
      <dgm:t>
        <a:bodyPr/>
        <a:lstStyle/>
        <a:p>
          <a:endParaRPr lang="en-GB"/>
        </a:p>
      </dgm:t>
    </dgm:pt>
    <dgm:pt modelId="{A5AA3583-18CF-4611-9EF5-EAE5A84AA8D0}" type="sibTrans" cxnId="{2D31B5B7-E146-4776-8BA4-00033FBFF434}">
      <dgm:prSet/>
      <dgm:spPr/>
      <dgm:t>
        <a:bodyPr/>
        <a:lstStyle/>
        <a:p>
          <a:endParaRPr lang="en-GB"/>
        </a:p>
      </dgm:t>
    </dgm:pt>
    <dgm:pt modelId="{1F109E5E-66D9-4251-95D3-445268A22F68}">
      <dgm:prSet custT="1"/>
      <dgm:spPr/>
      <dgm:t>
        <a:bodyPr/>
        <a:lstStyle/>
        <a:p>
          <a:r>
            <a:rPr lang="en-GB" sz="1200" dirty="0"/>
            <a:t>I feel healthier and more confident</a:t>
          </a:r>
        </a:p>
      </dgm:t>
    </dgm:pt>
    <dgm:pt modelId="{039A5CC8-A7CB-40A7-9406-6BCC90E3C96B}" type="parTrans" cxnId="{7EB1A97E-A5AA-456C-8EBD-D22A381EA388}">
      <dgm:prSet/>
      <dgm:spPr/>
      <dgm:t>
        <a:bodyPr/>
        <a:lstStyle/>
        <a:p>
          <a:endParaRPr lang="en-GB"/>
        </a:p>
      </dgm:t>
    </dgm:pt>
    <dgm:pt modelId="{9695BA31-C8DD-4D71-916D-56814170FF1B}" type="sibTrans" cxnId="{7EB1A97E-A5AA-456C-8EBD-D22A381EA388}">
      <dgm:prSet/>
      <dgm:spPr/>
      <dgm:t>
        <a:bodyPr/>
        <a:lstStyle/>
        <a:p>
          <a:endParaRPr lang="en-GB"/>
        </a:p>
      </dgm:t>
    </dgm:pt>
    <dgm:pt modelId="{0EEBACD4-DE9B-4D5E-A537-1E3811DDC191}" type="pres">
      <dgm:prSet presAssocID="{F4C0448D-D7F7-4D46-B71D-9E42AE3E2A8D}" presName="rootnode" presStyleCnt="0">
        <dgm:presLayoutVars>
          <dgm:chMax/>
          <dgm:chPref/>
          <dgm:dir/>
          <dgm:animLvl val="lvl"/>
        </dgm:presLayoutVars>
      </dgm:prSet>
      <dgm:spPr/>
    </dgm:pt>
    <dgm:pt modelId="{EF80BFDE-6B4C-4477-96BE-5334843E5EE3}" type="pres">
      <dgm:prSet presAssocID="{0D65DCF3-84C2-488A-A912-D112225A2CAB}" presName="composite" presStyleCnt="0"/>
      <dgm:spPr/>
    </dgm:pt>
    <dgm:pt modelId="{C0B19FA2-6920-43B5-8683-D285C6959ADA}" type="pres">
      <dgm:prSet presAssocID="{0D65DCF3-84C2-488A-A912-D112225A2CAB}" presName="bentUpArrow1" presStyleLbl="alignImgPlace1" presStyleIdx="0" presStyleCnt="3"/>
      <dgm:spPr/>
    </dgm:pt>
    <dgm:pt modelId="{E863384B-9D5A-4592-B4B8-5D56B1749851}" type="pres">
      <dgm:prSet presAssocID="{0D65DCF3-84C2-488A-A912-D112225A2CAB}" presName="ParentText" presStyleLbl="node1" presStyleIdx="0" presStyleCnt="4">
        <dgm:presLayoutVars>
          <dgm:chMax val="1"/>
          <dgm:chPref val="1"/>
          <dgm:bulletEnabled val="1"/>
        </dgm:presLayoutVars>
      </dgm:prSet>
      <dgm:spPr/>
    </dgm:pt>
    <dgm:pt modelId="{77AA2FB0-86E1-48D8-A560-1C5A0270003F}" type="pres">
      <dgm:prSet presAssocID="{0D65DCF3-84C2-488A-A912-D112225A2CAB}" presName="ChildText" presStyleLbl="revTx" presStyleIdx="0" presStyleCnt="4">
        <dgm:presLayoutVars>
          <dgm:chMax val="0"/>
          <dgm:chPref val="0"/>
          <dgm:bulletEnabled val="1"/>
        </dgm:presLayoutVars>
      </dgm:prSet>
      <dgm:spPr/>
    </dgm:pt>
    <dgm:pt modelId="{1FA620E0-A062-415E-97B3-14BB2995F9B3}" type="pres">
      <dgm:prSet presAssocID="{B0D55D78-8A2B-4673-BD09-56E60D599D1B}" presName="sibTrans" presStyleCnt="0"/>
      <dgm:spPr/>
    </dgm:pt>
    <dgm:pt modelId="{2CCF207D-984A-4727-A3DB-3F5273E5F7BE}" type="pres">
      <dgm:prSet presAssocID="{E27E92FC-92CB-4E8F-8775-AE996578B3DA}" presName="composite" presStyleCnt="0"/>
      <dgm:spPr/>
    </dgm:pt>
    <dgm:pt modelId="{E2D2C139-A277-469B-BA3C-E795116CC6D7}" type="pres">
      <dgm:prSet presAssocID="{E27E92FC-92CB-4E8F-8775-AE996578B3DA}" presName="bentUpArrow1" presStyleLbl="alignImgPlace1" presStyleIdx="1" presStyleCnt="3"/>
      <dgm:spPr/>
    </dgm:pt>
    <dgm:pt modelId="{CA1E8FE7-8F70-45B3-9342-DAEC44FB956F}" type="pres">
      <dgm:prSet presAssocID="{E27E92FC-92CB-4E8F-8775-AE996578B3DA}" presName="ParentText" presStyleLbl="node1" presStyleIdx="1" presStyleCnt="4">
        <dgm:presLayoutVars>
          <dgm:chMax val="1"/>
          <dgm:chPref val="1"/>
          <dgm:bulletEnabled val="1"/>
        </dgm:presLayoutVars>
      </dgm:prSet>
      <dgm:spPr/>
    </dgm:pt>
    <dgm:pt modelId="{6BDE9228-DDD4-46E1-B2AD-795E00DCC8DE}" type="pres">
      <dgm:prSet presAssocID="{E27E92FC-92CB-4E8F-8775-AE996578B3DA}" presName="ChildText" presStyleLbl="revTx" presStyleIdx="1" presStyleCnt="4">
        <dgm:presLayoutVars>
          <dgm:chMax val="0"/>
          <dgm:chPref val="0"/>
          <dgm:bulletEnabled val="1"/>
        </dgm:presLayoutVars>
      </dgm:prSet>
      <dgm:spPr/>
    </dgm:pt>
    <dgm:pt modelId="{8D9ECEEE-09B9-4545-933A-0DE56AA3309F}" type="pres">
      <dgm:prSet presAssocID="{3B8887EE-4894-49E2-BBA7-6E348CF3C1EA}" presName="sibTrans" presStyleCnt="0"/>
      <dgm:spPr/>
    </dgm:pt>
    <dgm:pt modelId="{F4107745-4180-4D53-A5E1-4660B4ADBF0D}" type="pres">
      <dgm:prSet presAssocID="{6305D846-62BB-4590-8BDD-A73A0A2150CD}" presName="composite" presStyleCnt="0"/>
      <dgm:spPr/>
    </dgm:pt>
    <dgm:pt modelId="{2D865892-8AEE-4E3B-8CC0-D524E9019C76}" type="pres">
      <dgm:prSet presAssocID="{6305D846-62BB-4590-8BDD-A73A0A2150CD}" presName="bentUpArrow1" presStyleLbl="alignImgPlace1" presStyleIdx="2" presStyleCnt="3"/>
      <dgm:spPr/>
    </dgm:pt>
    <dgm:pt modelId="{CDC593D1-99A8-4D1C-997D-59ED69FBCA07}" type="pres">
      <dgm:prSet presAssocID="{6305D846-62BB-4590-8BDD-A73A0A2150CD}" presName="ParentText" presStyleLbl="node1" presStyleIdx="2" presStyleCnt="4">
        <dgm:presLayoutVars>
          <dgm:chMax val="1"/>
          <dgm:chPref val="1"/>
          <dgm:bulletEnabled val="1"/>
        </dgm:presLayoutVars>
      </dgm:prSet>
      <dgm:spPr/>
    </dgm:pt>
    <dgm:pt modelId="{F1C1D820-DD7E-4507-B776-BCC4F11E4F45}" type="pres">
      <dgm:prSet presAssocID="{6305D846-62BB-4590-8BDD-A73A0A2150CD}" presName="ChildText" presStyleLbl="revTx" presStyleIdx="2" presStyleCnt="4">
        <dgm:presLayoutVars>
          <dgm:chMax val="0"/>
          <dgm:chPref val="0"/>
          <dgm:bulletEnabled val="1"/>
        </dgm:presLayoutVars>
      </dgm:prSet>
      <dgm:spPr/>
    </dgm:pt>
    <dgm:pt modelId="{7E52A383-CB9B-4EC7-9121-4FA129AF8828}" type="pres">
      <dgm:prSet presAssocID="{E94D5B1C-E79B-4D4A-B0A3-D3F8B5674E28}" presName="sibTrans" presStyleCnt="0"/>
      <dgm:spPr/>
    </dgm:pt>
    <dgm:pt modelId="{D0B5C2F4-A217-4988-934A-809DD8B19D51}" type="pres">
      <dgm:prSet presAssocID="{1BD1BCCC-505F-4834-81F3-B3FB6FD41CC9}" presName="composite" presStyleCnt="0"/>
      <dgm:spPr/>
    </dgm:pt>
    <dgm:pt modelId="{6947765F-E5FC-4264-9F7B-9955B72DE7CC}" type="pres">
      <dgm:prSet presAssocID="{1BD1BCCC-505F-4834-81F3-B3FB6FD41CC9}" presName="ParentText" presStyleLbl="node1" presStyleIdx="3" presStyleCnt="4">
        <dgm:presLayoutVars>
          <dgm:chMax val="1"/>
          <dgm:chPref val="1"/>
          <dgm:bulletEnabled val="1"/>
        </dgm:presLayoutVars>
      </dgm:prSet>
      <dgm:spPr/>
    </dgm:pt>
    <dgm:pt modelId="{111ED074-F4A6-47EB-9422-4A746E9B1CD0}" type="pres">
      <dgm:prSet presAssocID="{1BD1BCCC-505F-4834-81F3-B3FB6FD41CC9}" presName="FinalChildText" presStyleLbl="revTx" presStyleIdx="3" presStyleCnt="4">
        <dgm:presLayoutVars>
          <dgm:chMax val="0"/>
          <dgm:chPref val="0"/>
          <dgm:bulletEnabled val="1"/>
        </dgm:presLayoutVars>
      </dgm:prSet>
      <dgm:spPr/>
    </dgm:pt>
  </dgm:ptLst>
  <dgm:cxnLst>
    <dgm:cxn modelId="{E4F4F203-F09F-4EC0-AB2C-5B8D70DC03C5}" srcId="{F4C0448D-D7F7-4D46-B71D-9E42AE3E2A8D}" destId="{6305D846-62BB-4590-8BDD-A73A0A2150CD}" srcOrd="2" destOrd="0" parTransId="{14D0A425-EEDA-4796-A6BA-03292D38BA1A}" sibTransId="{E94D5B1C-E79B-4D4A-B0A3-D3F8B5674E28}"/>
    <dgm:cxn modelId="{38936D19-9FAB-44E8-BCE5-37B0C6530073}" type="presOf" srcId="{E27E92FC-92CB-4E8F-8775-AE996578B3DA}" destId="{CA1E8FE7-8F70-45B3-9342-DAEC44FB956F}" srcOrd="0" destOrd="0" presId="urn:microsoft.com/office/officeart/2005/8/layout/StepDownProcess"/>
    <dgm:cxn modelId="{1CB5453E-2A75-4E6D-9B65-F3312A5EE218}" type="presOf" srcId="{1D766D08-425E-4F83-9AFF-D45690D6FBC8}" destId="{F1C1D820-DD7E-4507-B776-BCC4F11E4F45}" srcOrd="0" destOrd="0" presId="urn:microsoft.com/office/officeart/2005/8/layout/StepDownProcess"/>
    <dgm:cxn modelId="{89E9EF6D-4567-480D-8256-529C3871F7E2}" type="presOf" srcId="{6305D846-62BB-4590-8BDD-A73A0A2150CD}" destId="{CDC593D1-99A8-4D1C-997D-59ED69FBCA07}" srcOrd="0" destOrd="0" presId="urn:microsoft.com/office/officeart/2005/8/layout/StepDownProcess"/>
    <dgm:cxn modelId="{FA906A56-3E13-4DA2-A58E-06EE3C525BC2}" type="presOf" srcId="{35E547E1-AC37-43DB-9D3D-1E6AEB8946C5}" destId="{77AA2FB0-86E1-48D8-A560-1C5A0270003F}" srcOrd="0" destOrd="0" presId="urn:microsoft.com/office/officeart/2005/8/layout/StepDownProcess"/>
    <dgm:cxn modelId="{C8F0AF7B-6CA0-4FEA-8965-19527997C2BA}" type="presOf" srcId="{0D65DCF3-84C2-488A-A912-D112225A2CAB}" destId="{E863384B-9D5A-4592-B4B8-5D56B1749851}" srcOrd="0" destOrd="0" presId="urn:microsoft.com/office/officeart/2005/8/layout/StepDownProcess"/>
    <dgm:cxn modelId="{7EB1A97E-A5AA-456C-8EBD-D22A381EA388}" srcId="{1BD1BCCC-505F-4834-81F3-B3FB6FD41CC9}" destId="{1F109E5E-66D9-4251-95D3-445268A22F68}" srcOrd="0" destOrd="0" parTransId="{039A5CC8-A7CB-40A7-9406-6BCC90E3C96B}" sibTransId="{9695BA31-C8DD-4D71-916D-56814170FF1B}"/>
    <dgm:cxn modelId="{0D53F37F-31A8-40B2-8417-992AC7759D9D}" type="presOf" srcId="{1F109E5E-66D9-4251-95D3-445268A22F68}" destId="{111ED074-F4A6-47EB-9422-4A746E9B1CD0}" srcOrd="0" destOrd="0" presId="urn:microsoft.com/office/officeart/2005/8/layout/StepDownProcess"/>
    <dgm:cxn modelId="{FFA20F93-2C6B-4EDA-A79D-96E909A59414}" srcId="{E27E92FC-92CB-4E8F-8775-AE996578B3DA}" destId="{4630C45D-D9E5-4113-A797-0A0CE0A282B1}" srcOrd="0" destOrd="0" parTransId="{A8B86CCB-0FA9-424F-B9F1-C989B2B01190}" sibTransId="{909D6239-2240-4861-AB7E-9F02DF7A7677}"/>
    <dgm:cxn modelId="{2D31B5B7-E146-4776-8BA4-00033FBFF434}" srcId="{F4C0448D-D7F7-4D46-B71D-9E42AE3E2A8D}" destId="{1BD1BCCC-505F-4834-81F3-B3FB6FD41CC9}" srcOrd="3" destOrd="0" parTransId="{342F2848-7406-4434-95B8-F75166A1F3F3}" sibTransId="{A5AA3583-18CF-4611-9EF5-EAE5A84AA8D0}"/>
    <dgm:cxn modelId="{858D1DC2-DB81-47EE-84E9-C6307798E7E9}" srcId="{F4C0448D-D7F7-4D46-B71D-9E42AE3E2A8D}" destId="{0D65DCF3-84C2-488A-A912-D112225A2CAB}" srcOrd="0" destOrd="0" parTransId="{D0126B1A-AF39-4AC4-A01C-780A207C3957}" sibTransId="{B0D55D78-8A2B-4673-BD09-56E60D599D1B}"/>
    <dgm:cxn modelId="{78906BDD-E595-41D9-BFDC-861AF6957D7B}" srcId="{F4C0448D-D7F7-4D46-B71D-9E42AE3E2A8D}" destId="{E27E92FC-92CB-4E8F-8775-AE996578B3DA}" srcOrd="1" destOrd="0" parTransId="{D54ECBFC-8108-49B0-95CB-2F74A11B8111}" sibTransId="{3B8887EE-4894-49E2-BBA7-6E348CF3C1EA}"/>
    <dgm:cxn modelId="{B3056DE0-D545-4BA7-A6AB-4F131642816C}" type="presOf" srcId="{1BD1BCCC-505F-4834-81F3-B3FB6FD41CC9}" destId="{6947765F-E5FC-4264-9F7B-9955B72DE7CC}" srcOrd="0" destOrd="0" presId="urn:microsoft.com/office/officeart/2005/8/layout/StepDownProcess"/>
    <dgm:cxn modelId="{FAB0C1E8-20BA-40CD-BFC6-CFB4310E6814}" type="presOf" srcId="{4630C45D-D9E5-4113-A797-0A0CE0A282B1}" destId="{6BDE9228-DDD4-46E1-B2AD-795E00DCC8DE}" srcOrd="0" destOrd="0" presId="urn:microsoft.com/office/officeart/2005/8/layout/StepDownProcess"/>
    <dgm:cxn modelId="{854F42E9-B35B-45D4-8113-78B689B498B0}" srcId="{0D65DCF3-84C2-488A-A912-D112225A2CAB}" destId="{35E547E1-AC37-43DB-9D3D-1E6AEB8946C5}" srcOrd="0" destOrd="0" parTransId="{1C75AC68-C8B0-4C1A-B2A6-BC541DD1CCDE}" sibTransId="{038204FE-ADDB-43AE-BC32-A3ACBC8937F1}"/>
    <dgm:cxn modelId="{E77A25ED-EFB6-4234-BBD5-4EB9DF8D6FD0}" type="presOf" srcId="{F4C0448D-D7F7-4D46-B71D-9E42AE3E2A8D}" destId="{0EEBACD4-DE9B-4D5E-A537-1E3811DDC191}" srcOrd="0" destOrd="0" presId="urn:microsoft.com/office/officeart/2005/8/layout/StepDownProcess"/>
    <dgm:cxn modelId="{02F9ABFC-2C52-4EDE-AC36-BA85B02BFE62}" srcId="{6305D846-62BB-4590-8BDD-A73A0A2150CD}" destId="{1D766D08-425E-4F83-9AFF-D45690D6FBC8}" srcOrd="0" destOrd="0" parTransId="{724B57E3-9B0D-4B44-9FEC-7CDC38A15D15}" sibTransId="{82A3B3AD-62D4-4F56-988A-93CAF4FC59EF}"/>
    <dgm:cxn modelId="{B18FB147-CE6B-4587-9825-F1851B2E2F2F}" type="presParOf" srcId="{0EEBACD4-DE9B-4D5E-A537-1E3811DDC191}" destId="{EF80BFDE-6B4C-4477-96BE-5334843E5EE3}" srcOrd="0" destOrd="0" presId="urn:microsoft.com/office/officeart/2005/8/layout/StepDownProcess"/>
    <dgm:cxn modelId="{1D91B6C9-4FB6-4B9F-A604-4A8EC0A60E29}" type="presParOf" srcId="{EF80BFDE-6B4C-4477-96BE-5334843E5EE3}" destId="{C0B19FA2-6920-43B5-8683-D285C6959ADA}" srcOrd="0" destOrd="0" presId="urn:microsoft.com/office/officeart/2005/8/layout/StepDownProcess"/>
    <dgm:cxn modelId="{01D0C722-74C6-487F-B063-ABDF28F4ACC7}" type="presParOf" srcId="{EF80BFDE-6B4C-4477-96BE-5334843E5EE3}" destId="{E863384B-9D5A-4592-B4B8-5D56B1749851}" srcOrd="1" destOrd="0" presId="urn:microsoft.com/office/officeart/2005/8/layout/StepDownProcess"/>
    <dgm:cxn modelId="{4ACAF89A-E0E3-4348-8143-ACDBEFB85F4C}" type="presParOf" srcId="{EF80BFDE-6B4C-4477-96BE-5334843E5EE3}" destId="{77AA2FB0-86E1-48D8-A560-1C5A0270003F}" srcOrd="2" destOrd="0" presId="urn:microsoft.com/office/officeart/2005/8/layout/StepDownProcess"/>
    <dgm:cxn modelId="{2844E6B1-7116-4A93-BE92-C5455BCE6303}" type="presParOf" srcId="{0EEBACD4-DE9B-4D5E-A537-1E3811DDC191}" destId="{1FA620E0-A062-415E-97B3-14BB2995F9B3}" srcOrd="1" destOrd="0" presId="urn:microsoft.com/office/officeart/2005/8/layout/StepDownProcess"/>
    <dgm:cxn modelId="{87BC2760-5D64-4423-8970-00617ADCE01D}" type="presParOf" srcId="{0EEBACD4-DE9B-4D5E-A537-1E3811DDC191}" destId="{2CCF207D-984A-4727-A3DB-3F5273E5F7BE}" srcOrd="2" destOrd="0" presId="urn:microsoft.com/office/officeart/2005/8/layout/StepDownProcess"/>
    <dgm:cxn modelId="{3F62A0ED-54ED-4C39-A498-C0F17D0DEC17}" type="presParOf" srcId="{2CCF207D-984A-4727-A3DB-3F5273E5F7BE}" destId="{E2D2C139-A277-469B-BA3C-E795116CC6D7}" srcOrd="0" destOrd="0" presId="urn:microsoft.com/office/officeart/2005/8/layout/StepDownProcess"/>
    <dgm:cxn modelId="{28128513-DAB6-4049-96A2-5E45B6C0E9B5}" type="presParOf" srcId="{2CCF207D-984A-4727-A3DB-3F5273E5F7BE}" destId="{CA1E8FE7-8F70-45B3-9342-DAEC44FB956F}" srcOrd="1" destOrd="0" presId="urn:microsoft.com/office/officeart/2005/8/layout/StepDownProcess"/>
    <dgm:cxn modelId="{24454204-F05D-4467-A267-BA89536EB7B8}" type="presParOf" srcId="{2CCF207D-984A-4727-A3DB-3F5273E5F7BE}" destId="{6BDE9228-DDD4-46E1-B2AD-795E00DCC8DE}" srcOrd="2" destOrd="0" presId="urn:microsoft.com/office/officeart/2005/8/layout/StepDownProcess"/>
    <dgm:cxn modelId="{87E1C779-3D0F-46F5-928D-3BE70FEF08CE}" type="presParOf" srcId="{0EEBACD4-DE9B-4D5E-A537-1E3811DDC191}" destId="{8D9ECEEE-09B9-4545-933A-0DE56AA3309F}" srcOrd="3" destOrd="0" presId="urn:microsoft.com/office/officeart/2005/8/layout/StepDownProcess"/>
    <dgm:cxn modelId="{185D8264-A249-46D0-A08A-5E1F76139E35}" type="presParOf" srcId="{0EEBACD4-DE9B-4D5E-A537-1E3811DDC191}" destId="{F4107745-4180-4D53-A5E1-4660B4ADBF0D}" srcOrd="4" destOrd="0" presId="urn:microsoft.com/office/officeart/2005/8/layout/StepDownProcess"/>
    <dgm:cxn modelId="{AB548117-823F-4A3B-B692-23EF9A06BDC5}" type="presParOf" srcId="{F4107745-4180-4D53-A5E1-4660B4ADBF0D}" destId="{2D865892-8AEE-4E3B-8CC0-D524E9019C76}" srcOrd="0" destOrd="0" presId="urn:microsoft.com/office/officeart/2005/8/layout/StepDownProcess"/>
    <dgm:cxn modelId="{DA7CAA0D-C95B-4E26-889A-D671DD6E4B5C}" type="presParOf" srcId="{F4107745-4180-4D53-A5E1-4660B4ADBF0D}" destId="{CDC593D1-99A8-4D1C-997D-59ED69FBCA07}" srcOrd="1" destOrd="0" presId="urn:microsoft.com/office/officeart/2005/8/layout/StepDownProcess"/>
    <dgm:cxn modelId="{2FF25DE9-114C-4BDA-8EF6-41464A0A830B}" type="presParOf" srcId="{F4107745-4180-4D53-A5E1-4660B4ADBF0D}" destId="{F1C1D820-DD7E-4507-B776-BCC4F11E4F45}" srcOrd="2" destOrd="0" presId="urn:microsoft.com/office/officeart/2005/8/layout/StepDownProcess"/>
    <dgm:cxn modelId="{E407E8B8-5D7D-4550-9306-AF406392118F}" type="presParOf" srcId="{0EEBACD4-DE9B-4D5E-A537-1E3811DDC191}" destId="{7E52A383-CB9B-4EC7-9121-4FA129AF8828}" srcOrd="5" destOrd="0" presId="urn:microsoft.com/office/officeart/2005/8/layout/StepDownProcess"/>
    <dgm:cxn modelId="{ECF901DA-D274-4FA8-BC17-9BC29A2092F6}" type="presParOf" srcId="{0EEBACD4-DE9B-4D5E-A537-1E3811DDC191}" destId="{D0B5C2F4-A217-4988-934A-809DD8B19D51}" srcOrd="6" destOrd="0" presId="urn:microsoft.com/office/officeart/2005/8/layout/StepDownProcess"/>
    <dgm:cxn modelId="{506E75BC-F74C-440E-BD1E-9B178BE9B554}" type="presParOf" srcId="{D0B5C2F4-A217-4988-934A-809DD8B19D51}" destId="{6947765F-E5FC-4264-9F7B-9955B72DE7CC}" srcOrd="0" destOrd="0" presId="urn:microsoft.com/office/officeart/2005/8/layout/StepDownProcess"/>
    <dgm:cxn modelId="{CF34497C-BCE4-4ADE-8281-0193B7564503}" type="presParOf" srcId="{D0B5C2F4-A217-4988-934A-809DD8B19D51}" destId="{111ED074-F4A6-47EB-9422-4A746E9B1CD0}"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A5DAC-5FA2-4025-B0B0-7B9A46D97EF9}">
      <dsp:nvSpPr>
        <dsp:cNvPr id="0" name=""/>
        <dsp:cNvSpPr/>
      </dsp:nvSpPr>
      <dsp:spPr>
        <a:xfrm>
          <a:off x="0" y="75984"/>
          <a:ext cx="5184775" cy="135065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Secure attachment</a:t>
          </a:r>
        </a:p>
      </dsp:txBody>
      <dsp:txXfrm>
        <a:off x="65934" y="141918"/>
        <a:ext cx="5052907" cy="1218787"/>
      </dsp:txXfrm>
    </dsp:sp>
    <dsp:sp modelId="{BFB34518-6BBA-41A7-9F34-D602DF07DCBF}">
      <dsp:nvSpPr>
        <dsp:cNvPr id="0" name=""/>
        <dsp:cNvSpPr/>
      </dsp:nvSpPr>
      <dsp:spPr>
        <a:xfrm>
          <a:off x="0" y="1524559"/>
          <a:ext cx="5184775" cy="135065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Insecure-avoidant attachment</a:t>
          </a:r>
        </a:p>
      </dsp:txBody>
      <dsp:txXfrm>
        <a:off x="65934" y="1590493"/>
        <a:ext cx="5052907" cy="1218787"/>
      </dsp:txXfrm>
    </dsp:sp>
    <dsp:sp modelId="{C5C4E6CB-B328-4C95-8900-8FD9C2CC6337}">
      <dsp:nvSpPr>
        <dsp:cNvPr id="0" name=""/>
        <dsp:cNvSpPr/>
      </dsp:nvSpPr>
      <dsp:spPr>
        <a:xfrm>
          <a:off x="0" y="2973135"/>
          <a:ext cx="5184775" cy="135065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Insecure-ambivalent attachment</a:t>
          </a:r>
        </a:p>
      </dsp:txBody>
      <dsp:txXfrm>
        <a:off x="65934" y="3039069"/>
        <a:ext cx="5052907" cy="1218787"/>
      </dsp:txXfrm>
    </dsp:sp>
    <dsp:sp modelId="{75C0D23B-24F2-46F5-980D-F7B048A5F2BA}">
      <dsp:nvSpPr>
        <dsp:cNvPr id="0" name=""/>
        <dsp:cNvSpPr/>
      </dsp:nvSpPr>
      <dsp:spPr>
        <a:xfrm>
          <a:off x="0" y="4421710"/>
          <a:ext cx="5184775" cy="135065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Insecure-disorganised attachment (later addition)</a:t>
          </a:r>
        </a:p>
      </dsp:txBody>
      <dsp:txXfrm>
        <a:off x="65934" y="4487644"/>
        <a:ext cx="5052907" cy="1218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19FA2-6920-43B5-8683-D285C6959ADA}">
      <dsp:nvSpPr>
        <dsp:cNvPr id="0" name=""/>
        <dsp:cNvSpPr/>
      </dsp:nvSpPr>
      <dsp:spPr>
        <a:xfrm rot="5400000">
          <a:off x="649738" y="1184365"/>
          <a:ext cx="1040130" cy="1184151"/>
        </a:xfrm>
        <a:prstGeom prst="bentUpArrow">
          <a:avLst>
            <a:gd name="adj1" fmla="val 32840"/>
            <a:gd name="adj2" fmla="val 25000"/>
            <a:gd name="adj3" fmla="val 35780"/>
          </a:avLst>
        </a:prstGeom>
        <a:solidFill>
          <a:schemeClr val="accent3">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E863384B-9D5A-4592-B4B8-5D56B1749851}">
      <dsp:nvSpPr>
        <dsp:cNvPr id="0" name=""/>
        <dsp:cNvSpPr/>
      </dsp:nvSpPr>
      <dsp:spPr>
        <a:xfrm>
          <a:off x="374167" y="31360"/>
          <a:ext cx="1750966" cy="1225619"/>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ATTENTION</a:t>
          </a:r>
        </a:p>
      </dsp:txBody>
      <dsp:txXfrm>
        <a:off x="434008" y="91201"/>
        <a:ext cx="1631284" cy="1105937"/>
      </dsp:txXfrm>
    </dsp:sp>
    <dsp:sp modelId="{77AA2FB0-86E1-48D8-A560-1C5A0270003F}">
      <dsp:nvSpPr>
        <dsp:cNvPr id="0" name=""/>
        <dsp:cNvSpPr/>
      </dsp:nvSpPr>
      <dsp:spPr>
        <a:xfrm>
          <a:off x="2125133" y="148250"/>
          <a:ext cx="1273486" cy="9906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Friend begins exercising – seems healthier and more confident</a:t>
          </a:r>
        </a:p>
      </dsp:txBody>
      <dsp:txXfrm>
        <a:off x="2125133" y="148250"/>
        <a:ext cx="1273486" cy="990600"/>
      </dsp:txXfrm>
    </dsp:sp>
    <dsp:sp modelId="{E2D2C139-A277-469B-BA3C-E795116CC6D7}">
      <dsp:nvSpPr>
        <dsp:cNvPr id="0" name=""/>
        <dsp:cNvSpPr/>
      </dsp:nvSpPr>
      <dsp:spPr>
        <a:xfrm rot="5400000">
          <a:off x="2101476" y="2561140"/>
          <a:ext cx="1040130" cy="1184151"/>
        </a:xfrm>
        <a:prstGeom prst="bentUpArrow">
          <a:avLst>
            <a:gd name="adj1" fmla="val 32840"/>
            <a:gd name="adj2" fmla="val 25000"/>
            <a:gd name="adj3" fmla="val 35780"/>
          </a:avLst>
        </a:prstGeom>
        <a:solidFill>
          <a:schemeClr val="accent3">
            <a:tint val="50000"/>
            <a:hueOff val="977834"/>
            <a:satOff val="50000"/>
            <a:lumOff val="526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CA1E8FE7-8F70-45B3-9342-DAEC44FB956F}">
      <dsp:nvSpPr>
        <dsp:cNvPr id="0" name=""/>
        <dsp:cNvSpPr/>
      </dsp:nvSpPr>
      <dsp:spPr>
        <a:xfrm>
          <a:off x="1825904" y="1408135"/>
          <a:ext cx="1750966" cy="1225619"/>
        </a:xfrm>
        <a:prstGeom prst="roundRect">
          <a:avLst>
            <a:gd name="adj" fmla="val 16670"/>
          </a:avLst>
        </a:prstGeom>
        <a:solidFill>
          <a:schemeClr val="accent3">
            <a:hueOff val="903533"/>
            <a:satOff val="33333"/>
            <a:lumOff val="-4902"/>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RETENTION</a:t>
          </a:r>
        </a:p>
      </dsp:txBody>
      <dsp:txXfrm>
        <a:off x="1885745" y="1467976"/>
        <a:ext cx="1631284" cy="1105937"/>
      </dsp:txXfrm>
    </dsp:sp>
    <dsp:sp modelId="{6BDE9228-DDD4-46E1-B2AD-795E00DCC8DE}">
      <dsp:nvSpPr>
        <dsp:cNvPr id="0" name=""/>
        <dsp:cNvSpPr/>
      </dsp:nvSpPr>
      <dsp:spPr>
        <a:xfrm>
          <a:off x="3576871" y="1525026"/>
          <a:ext cx="1273486" cy="9906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a:t>
          </a:r>
          <a:r>
            <a:rPr lang="en-GB" sz="1200" kern="1200" dirty="0" err="1"/>
            <a:t>Ooo</a:t>
          </a:r>
          <a:r>
            <a:rPr lang="en-GB" sz="1200" kern="1200" dirty="0"/>
            <a:t> look – a gym?!’</a:t>
          </a:r>
        </a:p>
      </dsp:txBody>
      <dsp:txXfrm>
        <a:off x="3576871" y="1525026"/>
        <a:ext cx="1273486" cy="990600"/>
      </dsp:txXfrm>
    </dsp:sp>
    <dsp:sp modelId="{2D865892-8AEE-4E3B-8CC0-D524E9019C76}">
      <dsp:nvSpPr>
        <dsp:cNvPr id="0" name=""/>
        <dsp:cNvSpPr/>
      </dsp:nvSpPr>
      <dsp:spPr>
        <a:xfrm rot="5400000">
          <a:off x="3553213" y="3937916"/>
          <a:ext cx="1040130" cy="1184151"/>
        </a:xfrm>
        <a:prstGeom prst="bentUpArrow">
          <a:avLst>
            <a:gd name="adj1" fmla="val 32840"/>
            <a:gd name="adj2" fmla="val 25000"/>
            <a:gd name="adj3" fmla="val 35780"/>
          </a:avLst>
        </a:prstGeom>
        <a:solidFill>
          <a:schemeClr val="accent3">
            <a:tint val="50000"/>
            <a:hueOff val="1955669"/>
            <a:satOff val="100000"/>
            <a:lumOff val="10532"/>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CDC593D1-99A8-4D1C-997D-59ED69FBCA07}">
      <dsp:nvSpPr>
        <dsp:cNvPr id="0" name=""/>
        <dsp:cNvSpPr/>
      </dsp:nvSpPr>
      <dsp:spPr>
        <a:xfrm>
          <a:off x="3277642" y="2784911"/>
          <a:ext cx="1750966" cy="1225619"/>
        </a:xfrm>
        <a:prstGeom prst="roundRect">
          <a:avLst>
            <a:gd name="adj" fmla="val 16670"/>
          </a:avLst>
        </a:prstGeom>
        <a:solidFill>
          <a:schemeClr val="accent3">
            <a:hueOff val="1807066"/>
            <a:satOff val="66667"/>
            <a:lumOff val="-980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MOTOR REPRODUCTION</a:t>
          </a:r>
        </a:p>
      </dsp:txBody>
      <dsp:txXfrm>
        <a:off x="3337483" y="2844752"/>
        <a:ext cx="1631284" cy="1105937"/>
      </dsp:txXfrm>
    </dsp:sp>
    <dsp:sp modelId="{F1C1D820-DD7E-4507-B776-BCC4F11E4F45}">
      <dsp:nvSpPr>
        <dsp:cNvPr id="0" name=""/>
        <dsp:cNvSpPr/>
      </dsp:nvSpPr>
      <dsp:spPr>
        <a:xfrm>
          <a:off x="5028608" y="2901802"/>
          <a:ext cx="1273486" cy="9906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Get in and have a bash</a:t>
          </a:r>
        </a:p>
      </dsp:txBody>
      <dsp:txXfrm>
        <a:off x="5028608" y="2901802"/>
        <a:ext cx="1273486" cy="990600"/>
      </dsp:txXfrm>
    </dsp:sp>
    <dsp:sp modelId="{6947765F-E5FC-4264-9F7B-9955B72DE7CC}">
      <dsp:nvSpPr>
        <dsp:cNvPr id="0" name=""/>
        <dsp:cNvSpPr/>
      </dsp:nvSpPr>
      <dsp:spPr>
        <a:xfrm>
          <a:off x="4729379" y="4161686"/>
          <a:ext cx="1750966" cy="1225619"/>
        </a:xfrm>
        <a:prstGeom prst="roundRect">
          <a:avLst>
            <a:gd name="adj" fmla="val 16670"/>
          </a:avLst>
        </a:prstGeom>
        <a:solidFill>
          <a:schemeClr val="accent3">
            <a:hueOff val="2710599"/>
            <a:satOff val="100000"/>
            <a:lumOff val="-14706"/>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MOTIVATIONAL RESPONSE</a:t>
          </a:r>
        </a:p>
      </dsp:txBody>
      <dsp:txXfrm>
        <a:off x="4789220" y="4221527"/>
        <a:ext cx="1631284" cy="1105937"/>
      </dsp:txXfrm>
    </dsp:sp>
    <dsp:sp modelId="{111ED074-F4A6-47EB-9422-4A746E9B1CD0}">
      <dsp:nvSpPr>
        <dsp:cNvPr id="0" name=""/>
        <dsp:cNvSpPr/>
      </dsp:nvSpPr>
      <dsp:spPr>
        <a:xfrm>
          <a:off x="6480346" y="4278577"/>
          <a:ext cx="1273486" cy="990600"/>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I feel healthier and more confident</a:t>
          </a:r>
        </a:p>
      </dsp:txBody>
      <dsp:txXfrm>
        <a:off x="6480346" y="4278577"/>
        <a:ext cx="1273486" cy="9906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815E4-BA5E-4F39-83B8-8CB07FF32D3B}" type="datetimeFigureOut">
              <a:rPr lang="en-GB" smtClean="0"/>
              <a:t>06/10/2021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A32D87-21E3-4891-AF08-4288198158E2}" type="slidenum">
              <a:rPr lang="en-GB" smtClean="0"/>
              <a:t>‹#›</a:t>
            </a:fld>
            <a:endParaRPr lang="en-GB"/>
          </a:p>
        </p:txBody>
      </p:sp>
    </p:spTree>
    <p:extLst>
      <p:ext uri="{BB962C8B-B14F-4D97-AF65-F5344CB8AC3E}">
        <p14:creationId xmlns:p14="http://schemas.microsoft.com/office/powerpoint/2010/main" val="1577040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A32D87-21E3-4891-AF08-4288198158E2}" type="slidenum">
              <a:rPr lang="en-GB" smtClean="0"/>
              <a:t>2</a:t>
            </a:fld>
            <a:endParaRPr lang="en-GB"/>
          </a:p>
        </p:txBody>
      </p:sp>
    </p:spTree>
    <p:extLst>
      <p:ext uri="{BB962C8B-B14F-4D97-AF65-F5344CB8AC3E}">
        <p14:creationId xmlns:p14="http://schemas.microsoft.com/office/powerpoint/2010/main" val="2036691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A32D87-21E3-4891-AF08-4288198158E2}" type="slidenum">
              <a:rPr lang="en-GB" smtClean="0"/>
              <a:t>3</a:t>
            </a:fld>
            <a:endParaRPr lang="en-GB"/>
          </a:p>
        </p:txBody>
      </p:sp>
    </p:spTree>
    <p:extLst>
      <p:ext uri="{BB962C8B-B14F-4D97-AF65-F5344CB8AC3E}">
        <p14:creationId xmlns:p14="http://schemas.microsoft.com/office/powerpoint/2010/main" val="340356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576263" indent="-171450" eaLnBrk="1" hangingPunct="1">
              <a:buFont typeface="Arial"/>
              <a:buChar char="•"/>
              <a:defRPr/>
            </a:pPr>
            <a:r>
              <a:rPr lang="en-US" dirty="0">
                <a:latin typeface="Calibri" charset="0"/>
              </a:rPr>
              <a:t>All of the monkeys preferred the cloth monkey regardless of which monkey provided their nourishment</a:t>
            </a:r>
          </a:p>
          <a:p>
            <a:pPr marL="576263" indent="-171450" eaLnBrk="1" hangingPunct="1">
              <a:buFont typeface="Arial"/>
              <a:buChar char="•"/>
              <a:defRPr/>
            </a:pPr>
            <a:r>
              <a:rPr lang="en-US" dirty="0">
                <a:latin typeface="Calibri" charset="0"/>
              </a:rPr>
              <a:t>The monkeys being fed by the wire mother would only go to the wire mother to eat and then return to the cloth mother</a:t>
            </a:r>
          </a:p>
          <a:p>
            <a:pPr marL="576263" indent="-171450" eaLnBrk="1" hangingPunct="1">
              <a:buFont typeface="Arial"/>
              <a:buChar char="•"/>
              <a:defRPr/>
            </a:pPr>
            <a:r>
              <a:rPr lang="en-US" dirty="0">
                <a:latin typeface="Calibri" charset="0"/>
              </a:rPr>
              <a:t>Thus, </a:t>
            </a:r>
            <a:r>
              <a:rPr lang="ja-JP" altLang="en-US" dirty="0">
                <a:latin typeface="Arial" charset="0"/>
              </a:rPr>
              <a:t>“</a:t>
            </a:r>
            <a:r>
              <a:rPr lang="en-US" altLang="ja-JP" dirty="0">
                <a:latin typeface="Calibri" charset="0"/>
              </a:rPr>
              <a:t>contact comfort,</a:t>
            </a:r>
            <a:r>
              <a:rPr lang="ja-JP" altLang="en-US" dirty="0">
                <a:latin typeface="Arial" charset="0"/>
              </a:rPr>
              <a:t>”</a:t>
            </a:r>
            <a:r>
              <a:rPr lang="en-US" altLang="ja-JP" dirty="0">
                <a:latin typeface="Calibri" charset="0"/>
              </a:rPr>
              <a:t> not reinforcement from nourishment, was the crucial element for attachment formation</a:t>
            </a:r>
          </a:p>
          <a:p>
            <a:pPr marL="628650" lvl="1" indent="-171450" eaLnBrk="1" hangingPunct="1">
              <a:buFont typeface="Arial"/>
              <a:buChar char="•"/>
              <a:defRPr/>
            </a:pPr>
            <a:r>
              <a:rPr lang="en-US" dirty="0">
                <a:latin typeface="Calibri" charset="0"/>
              </a:rPr>
              <a:t>When confronted with a strange situation (e.g., an unfamiliar room with toys) without the surrogate mother, the infant monkey would be fearful</a:t>
            </a:r>
          </a:p>
          <a:p>
            <a:pPr marL="628650" lvl="1" indent="-171450" eaLnBrk="1" hangingPunct="1">
              <a:buFont typeface="Arial"/>
              <a:buChar char="•"/>
              <a:defRPr/>
            </a:pPr>
            <a:r>
              <a:rPr lang="en-US" dirty="0">
                <a:latin typeface="Calibri" charset="0"/>
              </a:rPr>
              <a:t>When the surrogate mother was brought into the strange situation, the infant monkey would initially cling to the terry cloth mother to reduce its fear, but then begin to explore the new environment and eventually play with toys </a:t>
            </a:r>
          </a:p>
          <a:p>
            <a:pPr marL="576263" indent="-171450" eaLnBrk="1" hangingPunct="1">
              <a:buFont typeface="Arial"/>
              <a:buChar char="•"/>
              <a:defRPr/>
            </a:pPr>
            <a:endParaRPr lang="en-US" dirty="0">
              <a:latin typeface="Calibri" charset="0"/>
            </a:endParaRPr>
          </a:p>
          <a:p>
            <a:pPr eaLnBrk="1" hangingPunct="1">
              <a:defRPr/>
            </a:pPr>
            <a:endParaRPr lang="en-US" dirty="0"/>
          </a:p>
        </p:txBody>
      </p:sp>
      <p:sp>
        <p:nvSpPr>
          <p:cNvPr id="8806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4FFE369-DF8D-6B49-A989-EDDA61FF3F03}" type="slidenum">
              <a:rPr lang="en-US" sz="1200">
                <a:solidFill>
                  <a:prstClr val="black"/>
                </a:solidFill>
              </a:rPr>
              <a:pPr eaLnBrk="1" hangingPunct="1"/>
              <a:t>23</a:t>
            </a:fld>
            <a:endParaRPr lang="en-US" sz="1200">
              <a:solidFill>
                <a:prstClr val="black"/>
              </a:solidFill>
            </a:endParaRPr>
          </a:p>
        </p:txBody>
      </p:sp>
    </p:spTree>
    <p:extLst>
      <p:ext uri="{BB962C8B-B14F-4D97-AF65-F5344CB8AC3E}">
        <p14:creationId xmlns:p14="http://schemas.microsoft.com/office/powerpoint/2010/main" val="1733513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576263" indent="-171450" eaLnBrk="1" hangingPunct="1">
              <a:buFont typeface="Arial"/>
              <a:buChar char="•"/>
              <a:defRPr/>
            </a:pPr>
            <a:r>
              <a:rPr lang="en-US" dirty="0">
                <a:latin typeface="Calibri" charset="0"/>
              </a:rPr>
              <a:t>All of the monkeys preferred the cloth monkey regardless of which monkey provided their nourishment</a:t>
            </a:r>
          </a:p>
          <a:p>
            <a:pPr marL="576263" indent="-171450" eaLnBrk="1" hangingPunct="1">
              <a:buFont typeface="Arial"/>
              <a:buChar char="•"/>
              <a:defRPr/>
            </a:pPr>
            <a:r>
              <a:rPr lang="en-US" dirty="0">
                <a:latin typeface="Calibri" charset="0"/>
              </a:rPr>
              <a:t>The monkeys being fed by the wire mother would only go to the wire mother to eat and then return to the cloth mother</a:t>
            </a:r>
          </a:p>
          <a:p>
            <a:pPr marL="576263" indent="-171450" eaLnBrk="1" hangingPunct="1">
              <a:buFont typeface="Arial"/>
              <a:buChar char="•"/>
              <a:defRPr/>
            </a:pPr>
            <a:r>
              <a:rPr lang="en-US" dirty="0">
                <a:latin typeface="Calibri" charset="0"/>
              </a:rPr>
              <a:t>Thus, </a:t>
            </a:r>
            <a:r>
              <a:rPr lang="ja-JP" altLang="en-US" dirty="0">
                <a:latin typeface="Arial" charset="0"/>
              </a:rPr>
              <a:t>“</a:t>
            </a:r>
            <a:r>
              <a:rPr lang="en-US" altLang="ja-JP" dirty="0">
                <a:latin typeface="Calibri" charset="0"/>
              </a:rPr>
              <a:t>contact comfort,</a:t>
            </a:r>
            <a:r>
              <a:rPr lang="ja-JP" altLang="en-US" dirty="0">
                <a:latin typeface="Arial" charset="0"/>
              </a:rPr>
              <a:t>”</a:t>
            </a:r>
            <a:r>
              <a:rPr lang="en-US" altLang="ja-JP" dirty="0">
                <a:latin typeface="Calibri" charset="0"/>
              </a:rPr>
              <a:t> not reinforcement from nourishment, was the crucial element for attachment formation</a:t>
            </a:r>
          </a:p>
          <a:p>
            <a:pPr marL="628650" lvl="1" indent="-171450" eaLnBrk="1" hangingPunct="1">
              <a:buFont typeface="Arial"/>
              <a:buChar char="•"/>
              <a:defRPr/>
            </a:pPr>
            <a:r>
              <a:rPr lang="en-US" dirty="0">
                <a:latin typeface="Calibri" charset="0"/>
              </a:rPr>
              <a:t>When confronted with a strange situation (e.g., an unfamiliar room with toys) without the surrogate mother, the infant monkey would be fearful</a:t>
            </a:r>
          </a:p>
          <a:p>
            <a:pPr marL="628650" lvl="1" indent="-171450" eaLnBrk="1" hangingPunct="1">
              <a:buFont typeface="Arial"/>
              <a:buChar char="•"/>
              <a:defRPr/>
            </a:pPr>
            <a:r>
              <a:rPr lang="en-US" dirty="0">
                <a:latin typeface="Calibri" charset="0"/>
              </a:rPr>
              <a:t>When the surrogate mother was brought into the strange situation, the infant monkey would initially cling to the terry cloth mother to reduce its fear, but then begin to explore the new environment and eventually play with toys </a:t>
            </a:r>
          </a:p>
          <a:p>
            <a:pPr marL="576263" indent="-171450" eaLnBrk="1" hangingPunct="1">
              <a:buFont typeface="Arial"/>
              <a:buChar char="•"/>
              <a:defRPr/>
            </a:pPr>
            <a:endParaRPr lang="en-US" dirty="0">
              <a:latin typeface="Calibri" charset="0"/>
            </a:endParaRPr>
          </a:p>
          <a:p>
            <a:pPr eaLnBrk="1" hangingPunct="1">
              <a:defRPr/>
            </a:pPr>
            <a:endParaRPr lang="en-US" dirty="0"/>
          </a:p>
        </p:txBody>
      </p:sp>
      <p:sp>
        <p:nvSpPr>
          <p:cNvPr id="8806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4FFE369-DF8D-6B49-A989-EDDA61FF3F03}" type="slidenum">
              <a:rPr lang="en-US" sz="1200">
                <a:solidFill>
                  <a:prstClr val="black"/>
                </a:solidFill>
              </a:rPr>
              <a:pPr eaLnBrk="1" hangingPunct="1"/>
              <a:t>25</a:t>
            </a:fld>
            <a:endParaRPr lang="en-US" sz="1200">
              <a:solidFill>
                <a:prstClr val="black"/>
              </a:solidFill>
            </a:endParaRPr>
          </a:p>
        </p:txBody>
      </p:sp>
    </p:spTree>
    <p:extLst>
      <p:ext uri="{BB962C8B-B14F-4D97-AF65-F5344CB8AC3E}">
        <p14:creationId xmlns:p14="http://schemas.microsoft.com/office/powerpoint/2010/main" val="2286710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42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eaLnBrk="1" hangingPunct="1">
              <a:buFontTx/>
              <a:buChar char="•"/>
            </a:pPr>
            <a:r>
              <a:rPr lang="en-US" sz="2000" dirty="0">
                <a:latin typeface="Calibri" charset="0"/>
              </a:rPr>
              <a:t>Infant </a:t>
            </a:r>
            <a:r>
              <a:rPr lang="en-US" sz="2000" dirty="0">
                <a:solidFill>
                  <a:srgbClr val="000000"/>
                </a:solidFill>
                <a:latin typeface="Calibri" charset="0"/>
              </a:rPr>
              <a:t>temperament</a:t>
            </a:r>
            <a:r>
              <a:rPr lang="en-US" sz="2000" dirty="0">
                <a:latin typeface="Calibri" charset="0"/>
              </a:rPr>
              <a:t>, a set of innate tendencies or dispositions that lead us to behave certain ways, is also a factor in determining type of attachment.</a:t>
            </a:r>
          </a:p>
          <a:p>
            <a:pPr marL="342900" lvl="1" indent="-342900" eaLnBrk="1" hangingPunct="1">
              <a:buFontTx/>
              <a:buChar char="•"/>
            </a:pPr>
            <a:r>
              <a:rPr lang="en-US" sz="2000" dirty="0">
                <a:latin typeface="Calibri" charset="0"/>
              </a:rPr>
              <a:t>Specifically, how an infant</a:t>
            </a:r>
            <a:r>
              <a:rPr lang="fr-FR" altLang="ja-JP" sz="2000" dirty="0">
                <a:latin typeface="Arial" charset="0"/>
              </a:rPr>
              <a:t>'</a:t>
            </a:r>
            <a:r>
              <a:rPr lang="en-US" altLang="ja-JP" sz="2000" dirty="0">
                <a:latin typeface="Calibri" charset="0"/>
              </a:rPr>
              <a:t>s temperament matches the child-rearing expectations and personality of its caregiver is important in </a:t>
            </a:r>
            <a:br>
              <a:rPr lang="en-US" altLang="ja-JP" sz="2000" dirty="0">
                <a:latin typeface="Calibri" charset="0"/>
              </a:rPr>
            </a:br>
            <a:r>
              <a:rPr lang="en-US" altLang="ja-JP" sz="2000" dirty="0">
                <a:latin typeface="Calibri" charset="0"/>
              </a:rPr>
              <a:t>forming the attachment relationship</a:t>
            </a:r>
          </a:p>
          <a:p>
            <a:pPr marL="342900" lvl="1" indent="-342900" eaLnBrk="1" hangingPunct="1">
              <a:buFontTx/>
              <a:buChar char="•"/>
            </a:pPr>
            <a:endParaRPr lang="en-US" sz="2000" dirty="0">
              <a:latin typeface="Calibri" charset="0"/>
            </a:endParaRPr>
          </a:p>
          <a:p>
            <a:pPr eaLnBrk="1" hangingPunct="1"/>
            <a:endParaRPr lang="en-US" dirty="0">
              <a:latin typeface="Calibri" charset="0"/>
            </a:endParaRPr>
          </a:p>
        </p:txBody>
      </p:sp>
      <p:sp>
        <p:nvSpPr>
          <p:cNvPr id="942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2ADF4EF-2C11-5A44-9462-99C7BF884056}" type="slidenum">
              <a:rPr lang="en-US" sz="1200">
                <a:solidFill>
                  <a:prstClr val="black"/>
                </a:solidFill>
              </a:rPr>
              <a:pPr eaLnBrk="1" hangingPunct="1"/>
              <a:t>29</a:t>
            </a:fld>
            <a:endParaRPr lang="en-US" sz="1200">
              <a:solidFill>
                <a:prstClr val="black"/>
              </a:solidFill>
            </a:endParaRPr>
          </a:p>
        </p:txBody>
      </p:sp>
    </p:spTree>
    <p:extLst>
      <p:ext uri="{BB962C8B-B14F-4D97-AF65-F5344CB8AC3E}">
        <p14:creationId xmlns:p14="http://schemas.microsoft.com/office/powerpoint/2010/main" val="3692800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62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latin typeface="Calibri" charset="0"/>
              </a:rPr>
              <a:t>Authoritarian parenting: </a:t>
            </a:r>
          </a:p>
          <a:p>
            <a:pPr marL="171450" indent="-171450" eaLnBrk="1" hangingPunct="1">
              <a:buFontTx/>
              <a:buChar char="•"/>
            </a:pPr>
            <a:r>
              <a:rPr lang="en-US" dirty="0">
                <a:latin typeface="Calibri" charset="0"/>
              </a:rPr>
              <a:t>A style of parenting in which the parents are demanding, expect unquestioned obedience,  are not responsive to their children</a:t>
            </a:r>
            <a:r>
              <a:rPr lang="fr-FR" dirty="0">
                <a:latin typeface="Calibri" charset="0"/>
              </a:rPr>
              <a:t>'</a:t>
            </a:r>
            <a:r>
              <a:rPr lang="en-US" dirty="0">
                <a:latin typeface="Calibri" charset="0"/>
              </a:rPr>
              <a:t>s desires, and communicate poorly with their children. Authoritative parenting A style of parenting in which the parents are demanding, but set rational limits for their children and communicate well with their children.</a:t>
            </a:r>
          </a:p>
          <a:p>
            <a:pPr marL="171450" indent="-171450" eaLnBrk="1" hangingPunct="1">
              <a:buFontTx/>
              <a:buChar char="•"/>
            </a:pPr>
            <a:r>
              <a:rPr lang="en-US" dirty="0">
                <a:latin typeface="Calibri" charset="0"/>
              </a:rPr>
              <a:t>Permissive parenting A style of parenting in which the parents make few demands and are overly responsive to their children</a:t>
            </a:r>
            <a:r>
              <a:rPr lang="fr-FR" dirty="0">
                <a:latin typeface="Calibri" charset="0"/>
              </a:rPr>
              <a:t>'</a:t>
            </a:r>
            <a:r>
              <a:rPr lang="en-US" dirty="0">
                <a:latin typeface="Calibri" charset="0"/>
              </a:rPr>
              <a:t>s desires, letting their children do pretty much as they please.</a:t>
            </a:r>
          </a:p>
          <a:p>
            <a:pPr marL="171450" indent="-171450" eaLnBrk="1" hangingPunct="1">
              <a:buFontTx/>
              <a:buChar char="•"/>
            </a:pPr>
            <a:r>
              <a:rPr lang="en-US" dirty="0">
                <a:latin typeface="Calibri" charset="0"/>
              </a:rPr>
              <a:t>Uninvolved parenting A style of parenting in which the parents minimize both the time they spend with their children and their emotional involvement with them and provide for their children</a:t>
            </a:r>
            <a:r>
              <a:rPr lang="fr-FR" dirty="0">
                <a:latin typeface="Calibri" charset="0"/>
              </a:rPr>
              <a:t>'</a:t>
            </a:r>
            <a:r>
              <a:rPr lang="en-US" dirty="0">
                <a:latin typeface="Calibri" charset="0"/>
              </a:rPr>
              <a:t>s basic needs, but little else.</a:t>
            </a:r>
          </a:p>
        </p:txBody>
      </p:sp>
      <p:sp>
        <p:nvSpPr>
          <p:cNvPr id="962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B2C6B94-F4D5-CF4B-94CC-FE0CF5AADFEB}" type="slidenum">
              <a:rPr lang="en-US" sz="1200">
                <a:solidFill>
                  <a:prstClr val="black"/>
                </a:solidFill>
              </a:rPr>
              <a:pPr eaLnBrk="1" hangingPunct="1"/>
              <a:t>30</a:t>
            </a:fld>
            <a:endParaRPr lang="en-US" sz="1200">
              <a:solidFill>
                <a:prstClr val="black"/>
              </a:solidFill>
            </a:endParaRPr>
          </a:p>
        </p:txBody>
      </p:sp>
    </p:spTree>
    <p:extLst>
      <p:ext uri="{BB962C8B-B14F-4D97-AF65-F5344CB8AC3E}">
        <p14:creationId xmlns:p14="http://schemas.microsoft.com/office/powerpoint/2010/main" val="2703718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216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eaLnBrk="1" hangingPunct="1">
              <a:buFontTx/>
              <a:buChar char="•"/>
            </a:pPr>
            <a:r>
              <a:rPr lang="en-US" sz="2000" dirty="0">
                <a:latin typeface="Calibri" charset="0"/>
              </a:rPr>
              <a:t>Secure attachment: Caregivers who are sensitive and responsive to an infant</a:t>
            </a:r>
            <a:r>
              <a:rPr lang="fr-FR" altLang="ja-JP" sz="2000" dirty="0">
                <a:latin typeface="Arial" charset="0"/>
              </a:rPr>
              <a:t>'</a:t>
            </a:r>
            <a:r>
              <a:rPr lang="en-US" altLang="ja-JP" sz="2000" dirty="0">
                <a:latin typeface="Calibri" charset="0"/>
              </a:rPr>
              <a:t>s needs are more likely to develop a secure attachment with the infant</a:t>
            </a:r>
          </a:p>
          <a:p>
            <a:pPr eaLnBrk="1" hangingPunct="1"/>
            <a:endParaRPr lang="en-US" dirty="0">
              <a:latin typeface="Calibri" charset="0"/>
            </a:endParaRPr>
          </a:p>
        </p:txBody>
      </p:sp>
      <p:sp>
        <p:nvSpPr>
          <p:cNvPr id="9216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F5B6272-087F-574B-9523-C29338C760F4}" type="slidenum">
              <a:rPr lang="en-US" sz="1200">
                <a:solidFill>
                  <a:prstClr val="black"/>
                </a:solidFill>
              </a:rPr>
              <a:pPr eaLnBrk="1" hangingPunct="1"/>
              <a:t>47</a:t>
            </a:fld>
            <a:endParaRPr lang="en-US" sz="1200">
              <a:solidFill>
                <a:prstClr val="black"/>
              </a:solidFill>
            </a:endParaRPr>
          </a:p>
        </p:txBody>
      </p:sp>
    </p:spTree>
    <p:extLst>
      <p:ext uri="{BB962C8B-B14F-4D97-AF65-F5344CB8AC3E}">
        <p14:creationId xmlns:p14="http://schemas.microsoft.com/office/powerpoint/2010/main" val="2734118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5215BAE-909E-426A-AA9C-EAA7500FF22E}" type="datetime1">
              <a:rPr lang="en-GB" smtClean="0"/>
              <a:t>06/10/2021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745459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01596-A098-445B-90BD-1E26DC4563B8}" type="datetime1">
              <a:rPr lang="en-GB" smtClean="0"/>
              <a:t>06/10/2021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709938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273D81-81F3-4DAB-B759-284C41139531}" type="datetime1">
              <a:rPr lang="en-GB" smtClean="0"/>
              <a:t>06/10/2021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005421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2A8021-4326-4203-A878-563CA5B01403}" type="datetime1">
              <a:rPr lang="en-GB" smtClean="0"/>
              <a:t>06/10/2021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1398133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0754DA-6953-4CF1-AFE5-AC34713E6D37}" type="datetime1">
              <a:rPr lang="en-GB" smtClean="0"/>
              <a:t>06/10/2021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134717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015121D-7851-4205-8DA8-01BBA0EBDE6C}" type="datetime1">
              <a:rPr lang="en-GB" smtClean="0"/>
              <a:t>06/10/2021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4143667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CD7D9D-CA1F-43EC-9C72-89E77737779C}" type="datetime1">
              <a:rPr lang="en-GB" smtClean="0"/>
              <a:t>06/10/2021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3768289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0BBCE9-477C-41BF-B716-7489688F2A97}" type="datetime1">
              <a:rPr lang="en-GB" smtClean="0"/>
              <a:t>06/10/2021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3380894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E1CA2-E23F-4BE7-A70A-A94F878B4B90}" type="datetime1">
              <a:rPr lang="en-GB" smtClean="0"/>
              <a:t>06/10/2021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417972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A6A0C6C-9721-4CEF-9E78-D90AACB833FE}" type="datetime1">
              <a:rPr lang="en-GB" smtClean="0"/>
              <a:t>06/10/2021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2278774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9AB000-F424-4CB4-9DED-915C7288C71E}" type="datetime1">
              <a:rPr lang="en-GB" smtClean="0"/>
              <a:t>06/10/2021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37496A-7D35-4F1D-ADBC-93903EB22411}" type="slidenum">
              <a:rPr lang="en-GB" smtClean="0"/>
              <a:t>‹#›</a:t>
            </a:fld>
            <a:endParaRPr lang="en-GB"/>
          </a:p>
        </p:txBody>
      </p:sp>
    </p:spTree>
    <p:extLst>
      <p:ext uri="{BB962C8B-B14F-4D97-AF65-F5344CB8AC3E}">
        <p14:creationId xmlns:p14="http://schemas.microsoft.com/office/powerpoint/2010/main" val="4085036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4FF47F9-3492-4EDE-96D6-A5D9CEA2FE89}" type="datetime1">
              <a:rPr lang="en-GB" smtClean="0">
                <a:solidFill>
                  <a:prstClr val="black">
                    <a:tint val="75000"/>
                  </a:prstClr>
                </a:solidFill>
              </a:rPr>
              <a:t>06/10/2021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0676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1E436C0-72B7-4259-AA69-0FB9AEC28191}" type="datetime1">
              <a:rPr lang="en-GB" smtClean="0">
                <a:solidFill>
                  <a:prstClr val="black">
                    <a:tint val="75000"/>
                  </a:prstClr>
                </a:solidFill>
              </a:rPr>
              <a:t>06/10/2021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1579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443189-75E6-4B24-8425-702FD84E84ED}" type="datetime1">
              <a:rPr lang="en-GB" smtClean="0">
                <a:solidFill>
                  <a:prstClr val="black">
                    <a:tint val="75000"/>
                  </a:prstClr>
                </a:solidFill>
              </a:rPr>
              <a:t>06/10/2021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70144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3DEE22C-71E1-40C6-8268-7829DBD356C4}" type="datetime1">
              <a:rPr lang="en-GB" smtClean="0">
                <a:solidFill>
                  <a:prstClr val="black">
                    <a:tint val="75000"/>
                  </a:prstClr>
                </a:solidFill>
              </a:rPr>
              <a:t>06/10/2021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2659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78FB0F1-E108-4E7E-9E89-9B1D701077FC}" type="datetime1">
              <a:rPr lang="en-GB" smtClean="0">
                <a:solidFill>
                  <a:prstClr val="black">
                    <a:tint val="75000"/>
                  </a:prstClr>
                </a:solidFill>
              </a:rPr>
              <a:t>06/10/2021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7164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3AA44E-D963-462D-A759-9B43C19AD3B4}" type="datetime1">
              <a:rPr lang="en-GB" smtClean="0">
                <a:solidFill>
                  <a:prstClr val="black">
                    <a:tint val="75000"/>
                  </a:prstClr>
                </a:solidFill>
              </a:rPr>
              <a:t>06/10/2021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31729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5F146D-2FD2-4657-BE56-A71C83388CCC}" type="datetime1">
              <a:rPr lang="en-GB" smtClean="0">
                <a:solidFill>
                  <a:prstClr val="black">
                    <a:tint val="75000"/>
                  </a:prstClr>
                </a:solidFill>
              </a:rPr>
              <a:t>06/10/2021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6676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288455-3ACD-48CF-BB88-584E0894D808}" type="datetime1">
              <a:rPr lang="en-GB" smtClean="0">
                <a:solidFill>
                  <a:prstClr val="black">
                    <a:tint val="75000"/>
                  </a:prstClr>
                </a:solidFill>
              </a:rPr>
              <a:t>06/10/2021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1451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F27D4A-8D06-4697-8408-573D306882E6}" type="datetime1">
              <a:rPr lang="en-GB" smtClean="0">
                <a:solidFill>
                  <a:prstClr val="black">
                    <a:tint val="75000"/>
                  </a:prstClr>
                </a:solidFill>
              </a:rPr>
              <a:t>06/10/2021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82774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0CA676-BFB5-4413-8355-79F75B54E099}" type="datetime1">
              <a:rPr lang="en-GB" smtClean="0">
                <a:solidFill>
                  <a:prstClr val="black">
                    <a:tint val="75000"/>
                  </a:prstClr>
                </a:solidFill>
              </a:rPr>
              <a:t>06/10/2021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26148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F82962-41DD-4D63-A499-CA67FDCD843E}" type="datetime1">
              <a:rPr lang="en-GB" smtClean="0">
                <a:solidFill>
                  <a:prstClr val="black">
                    <a:tint val="75000"/>
                  </a:prstClr>
                </a:solidFill>
              </a:rPr>
              <a:t>06/10/2021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6493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3A25AA-6BE8-421B-AB5A-F04B1FFE3A92}" type="datetime1">
              <a:rPr lang="en-GB" smtClean="0"/>
              <a:t>06/10/2021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37496A-7D35-4F1D-ADBC-93903EB22411}" type="slidenum">
              <a:rPr lang="en-GB" smtClean="0"/>
              <a:t>‹#›</a:t>
            </a:fld>
            <a:endParaRPr lang="en-GB"/>
          </a:p>
        </p:txBody>
      </p:sp>
    </p:spTree>
    <p:extLst>
      <p:ext uri="{BB962C8B-B14F-4D97-AF65-F5344CB8AC3E}">
        <p14:creationId xmlns:p14="http://schemas.microsoft.com/office/powerpoint/2010/main" val="832594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4C738-DD26-49F9-BC19-801C668A739A}" type="datetime1">
              <a:rPr lang="en-GB" smtClean="0">
                <a:solidFill>
                  <a:prstClr val="black">
                    <a:tint val="75000"/>
                  </a:prstClr>
                </a:solidFill>
              </a:rPr>
              <a:t>06/10/2021</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51B3A9-7289-4961-8F27-279CFBC27CA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823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andratrappen.com/"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1.pn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ov.uk/government/publications?keywords=&amp;publication_filter_option=research-and-analysis&amp;departments%5b%5d=home-office" TargetMode="External"/><Relationship Id="rId2" Type="http://schemas.openxmlformats.org/officeDocument/2006/relationships/hyperlink" Target="https://www.bps.org.uk/member-microsites/division-forensic-psychology" TargetMode="External"/><Relationship Id="rId1" Type="http://schemas.openxmlformats.org/officeDocument/2006/relationships/slideLayout" Target="../slideLayouts/slideLayout2.xml"/><Relationship Id="rId5" Type="http://schemas.openxmlformats.org/officeDocument/2006/relationships/hyperlink" Target="https://www.gov.uk/government/organisations/her-majestys-prison-and-probation-service" TargetMode="External"/><Relationship Id="rId4" Type="http://schemas.openxmlformats.org/officeDocument/2006/relationships/hyperlink" Target="https://www.crim.cam.ac.uk/"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46644" y="82296"/>
            <a:ext cx="9021875" cy="1230937"/>
          </a:xfrm>
          <a:solidFill>
            <a:srgbClr val="7030A0"/>
          </a:solidFill>
        </p:spPr>
        <p:txBody>
          <a:bodyPr>
            <a:normAutofit/>
          </a:bodyPr>
          <a:lstStyle/>
          <a:p>
            <a:r>
              <a:rPr lang="en-GB" sz="6600" b="1" dirty="0">
                <a:solidFill>
                  <a:schemeClr val="bg1"/>
                </a:solidFill>
              </a:rPr>
              <a:t>Policing and psychology</a:t>
            </a:r>
          </a:p>
        </p:txBody>
      </p:sp>
      <p:pic>
        <p:nvPicPr>
          <p:cNvPr id="4" name="Picture 3"/>
          <p:cNvPicPr>
            <a:picLocks noChangeAspect="1"/>
          </p:cNvPicPr>
          <p:nvPr/>
        </p:nvPicPr>
        <p:blipFill>
          <a:blip r:embed="rId2"/>
          <a:stretch>
            <a:fillRect/>
          </a:stretch>
        </p:blipFill>
        <p:spPr>
          <a:xfrm>
            <a:off x="136187" y="1313234"/>
            <a:ext cx="5710136" cy="5149319"/>
          </a:xfrm>
          <a:prstGeom prst="rect">
            <a:avLst/>
          </a:prstGeom>
        </p:spPr>
      </p:pic>
      <p:sp>
        <p:nvSpPr>
          <p:cNvPr id="5" name="Rectangle 4"/>
          <p:cNvSpPr/>
          <p:nvPr/>
        </p:nvSpPr>
        <p:spPr>
          <a:xfrm>
            <a:off x="0" y="6313251"/>
            <a:ext cx="2877263" cy="369332"/>
          </a:xfrm>
          <a:prstGeom prst="rect">
            <a:avLst/>
          </a:prstGeom>
        </p:spPr>
        <p:txBody>
          <a:bodyPr wrap="none">
            <a:spAutoFit/>
          </a:bodyPr>
          <a:lstStyle/>
          <a:p>
            <a:r>
              <a:rPr lang="en-GB" dirty="0">
                <a:hlinkClick r:id="rId3"/>
              </a:rPr>
              <a:t>https://sandratrappen.com/</a:t>
            </a:r>
            <a:r>
              <a:rPr lang="en-GB" dirty="0"/>
              <a:t> </a:t>
            </a:r>
          </a:p>
        </p:txBody>
      </p:sp>
      <p:grpSp>
        <p:nvGrpSpPr>
          <p:cNvPr id="8" name="Group 7"/>
          <p:cNvGrpSpPr/>
          <p:nvPr/>
        </p:nvGrpSpPr>
        <p:grpSpPr>
          <a:xfrm>
            <a:off x="5846323" y="1517550"/>
            <a:ext cx="6335580" cy="4371354"/>
            <a:chOff x="5846323" y="1517550"/>
            <a:chExt cx="6335580" cy="4371354"/>
          </a:xfrm>
        </p:grpSpPr>
        <p:pic>
          <p:nvPicPr>
            <p:cNvPr id="6" name="Picture 5"/>
            <p:cNvPicPr>
              <a:picLocks noChangeAspect="1"/>
            </p:cNvPicPr>
            <p:nvPr/>
          </p:nvPicPr>
          <p:blipFill>
            <a:blip r:embed="rId4"/>
            <a:stretch>
              <a:fillRect/>
            </a:stretch>
          </p:blipFill>
          <p:spPr>
            <a:xfrm>
              <a:off x="5846323" y="1886882"/>
              <a:ext cx="6335580" cy="4002022"/>
            </a:xfrm>
            <a:prstGeom prst="rect">
              <a:avLst/>
            </a:prstGeom>
          </p:spPr>
        </p:pic>
        <p:sp>
          <p:nvSpPr>
            <p:cNvPr id="7" name="TextBox 6"/>
            <p:cNvSpPr txBox="1"/>
            <p:nvPr/>
          </p:nvSpPr>
          <p:spPr>
            <a:xfrm>
              <a:off x="5846323" y="1517550"/>
              <a:ext cx="4455269" cy="369332"/>
            </a:xfrm>
            <a:prstGeom prst="rect">
              <a:avLst/>
            </a:prstGeom>
            <a:noFill/>
          </p:spPr>
          <p:txBody>
            <a:bodyPr wrap="square" rtlCol="0">
              <a:spAutoFit/>
            </a:bodyPr>
            <a:lstStyle/>
            <a:p>
              <a:r>
                <a:rPr lang="en-GB" dirty="0"/>
                <a:t>Swansea Crime Map December 2018</a:t>
              </a:r>
            </a:p>
          </p:txBody>
        </p:sp>
      </p:grpSp>
    </p:spTree>
    <p:extLst>
      <p:ext uri="{BB962C8B-B14F-4D97-AF65-F5344CB8AC3E}">
        <p14:creationId xmlns:p14="http://schemas.microsoft.com/office/powerpoint/2010/main" val="812721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Objectives</a:t>
            </a:r>
          </a:p>
        </p:txBody>
      </p:sp>
      <p:sp>
        <p:nvSpPr>
          <p:cNvPr id="3" name="Content Placeholder 2"/>
          <p:cNvSpPr>
            <a:spLocks noGrp="1"/>
          </p:cNvSpPr>
          <p:nvPr>
            <p:ph sz="half" idx="1"/>
          </p:nvPr>
        </p:nvSpPr>
        <p:spPr>
          <a:xfrm>
            <a:off x="838200" y="1690688"/>
            <a:ext cx="3934968" cy="1858672"/>
          </a:xfrm>
        </p:spPr>
        <p:txBody>
          <a:bodyPr>
            <a:normAutofit fontScale="92500" lnSpcReduction="10000"/>
          </a:bodyPr>
          <a:lstStyle/>
          <a:p>
            <a:r>
              <a:rPr lang="en-GB" sz="3600" dirty="0"/>
              <a:t>Role of psychology in policing as a dynamic and powerful influence</a:t>
            </a:r>
          </a:p>
        </p:txBody>
      </p:sp>
      <p:sp>
        <p:nvSpPr>
          <p:cNvPr id="4" name="Content Placeholder 3"/>
          <p:cNvSpPr>
            <a:spLocks noGrp="1"/>
          </p:cNvSpPr>
          <p:nvPr>
            <p:ph sz="half" idx="2"/>
          </p:nvPr>
        </p:nvSpPr>
        <p:spPr>
          <a:xfrm>
            <a:off x="5724144" y="2171700"/>
            <a:ext cx="5815584" cy="4155948"/>
          </a:xfrm>
        </p:spPr>
        <p:txBody>
          <a:bodyPr>
            <a:normAutofit fontScale="92500" lnSpcReduction="10000"/>
          </a:bodyPr>
          <a:lstStyle/>
          <a:p>
            <a:r>
              <a:rPr lang="en-GB" sz="3200" dirty="0"/>
              <a:t>Crime and criminals</a:t>
            </a:r>
          </a:p>
          <a:p>
            <a:r>
              <a:rPr lang="en-GB" sz="3200" dirty="0"/>
              <a:t>Psycho-biological</a:t>
            </a:r>
          </a:p>
          <a:p>
            <a:r>
              <a:rPr lang="en-GB" sz="3200" dirty="0"/>
              <a:t>Genetic inheritance</a:t>
            </a:r>
          </a:p>
          <a:p>
            <a:r>
              <a:rPr lang="en-GB" sz="3200" dirty="0"/>
              <a:t>Attachment</a:t>
            </a:r>
          </a:p>
          <a:p>
            <a:r>
              <a:rPr lang="en-GB" sz="3200" dirty="0"/>
              <a:t>Parenting</a:t>
            </a:r>
          </a:p>
          <a:p>
            <a:r>
              <a:rPr lang="en-GB" sz="3200" dirty="0"/>
              <a:t>Bandura and social learning</a:t>
            </a:r>
          </a:p>
          <a:p>
            <a:endParaRPr lang="en-GB" dirty="0"/>
          </a:p>
          <a:p>
            <a:endParaRPr lang="en-GB" dirty="0"/>
          </a:p>
          <a:p>
            <a:endParaRPr lang="en-GB" dirty="0"/>
          </a:p>
          <a:p>
            <a:endParaRPr lang="en-GB" dirty="0"/>
          </a:p>
          <a:p>
            <a:endParaRPr lang="en-GB" dirty="0"/>
          </a:p>
          <a:p>
            <a:endParaRPr lang="en-GB" dirty="0"/>
          </a:p>
        </p:txBody>
      </p:sp>
      <p:pic>
        <p:nvPicPr>
          <p:cNvPr id="1026" name="Picture 2" descr="Image result for blagden policing and psych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75" y="3549360"/>
            <a:ext cx="2152048" cy="3054061"/>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12"/>
          </p:nvPr>
        </p:nvSpPr>
        <p:spPr/>
        <p:txBody>
          <a:bodyPr/>
          <a:lstStyle/>
          <a:p>
            <a:fld id="{DB37496A-7D35-4F1D-ADBC-93903EB22411}" type="slidenum">
              <a:rPr lang="en-GB" smtClean="0"/>
              <a:t>2</a:t>
            </a:fld>
            <a:endParaRPr lang="en-GB"/>
          </a:p>
        </p:txBody>
      </p:sp>
    </p:spTree>
    <p:extLst>
      <p:ext uri="{BB962C8B-B14F-4D97-AF65-F5344CB8AC3E}">
        <p14:creationId xmlns:p14="http://schemas.microsoft.com/office/powerpoint/2010/main" val="171941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Objectives</a:t>
            </a:r>
          </a:p>
        </p:txBody>
      </p:sp>
      <p:sp>
        <p:nvSpPr>
          <p:cNvPr id="4" name="Content Placeholder 3"/>
          <p:cNvSpPr>
            <a:spLocks noGrp="1"/>
          </p:cNvSpPr>
          <p:nvPr>
            <p:ph sz="half" idx="2"/>
          </p:nvPr>
        </p:nvSpPr>
        <p:spPr>
          <a:xfrm>
            <a:off x="479864" y="1914144"/>
            <a:ext cx="5815584" cy="5632704"/>
          </a:xfrm>
        </p:spPr>
        <p:txBody>
          <a:bodyPr>
            <a:normAutofit/>
          </a:bodyPr>
          <a:lstStyle/>
          <a:p>
            <a:r>
              <a:rPr lang="en-GB" sz="3200" dirty="0"/>
              <a:t>Personality</a:t>
            </a:r>
          </a:p>
          <a:p>
            <a:r>
              <a:rPr lang="en-GB" sz="3200" dirty="0"/>
              <a:t>Cognitive-behavioural theories</a:t>
            </a:r>
          </a:p>
          <a:p>
            <a:r>
              <a:rPr lang="en-GB" sz="3200" dirty="0"/>
              <a:t>Attributions</a:t>
            </a:r>
          </a:p>
          <a:p>
            <a:r>
              <a:rPr lang="en-GB" sz="3200" dirty="0"/>
              <a:t>Impressions</a:t>
            </a:r>
          </a:p>
          <a:p>
            <a:r>
              <a:rPr lang="en-GB" sz="3200" dirty="0"/>
              <a:t>Motivational Interviewing (MI)</a:t>
            </a:r>
          </a:p>
          <a:p>
            <a:endParaRPr lang="en-GB" dirty="0"/>
          </a:p>
          <a:p>
            <a:endParaRPr lang="en-GB" dirty="0"/>
          </a:p>
          <a:p>
            <a:endParaRPr lang="en-GB" dirty="0"/>
          </a:p>
          <a:p>
            <a:endParaRPr lang="en-GB" dirty="0"/>
          </a:p>
          <a:p>
            <a:endParaRPr lang="en-GB" dirty="0"/>
          </a:p>
          <a:p>
            <a:endParaRPr lang="en-GB" dirty="0"/>
          </a:p>
        </p:txBody>
      </p:sp>
      <p:pic>
        <p:nvPicPr>
          <p:cNvPr id="1026" name="Picture 2" descr="Image result for blagden policing and psych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00" y="103738"/>
            <a:ext cx="4686300" cy="6650523"/>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p:cNvSpPr>
            <a:spLocks noGrp="1"/>
          </p:cNvSpPr>
          <p:nvPr>
            <p:ph type="sldNum" sz="quarter" idx="12"/>
          </p:nvPr>
        </p:nvSpPr>
        <p:spPr/>
        <p:txBody>
          <a:bodyPr/>
          <a:lstStyle/>
          <a:p>
            <a:fld id="{DB37496A-7D35-4F1D-ADBC-93903EB22411}" type="slidenum">
              <a:rPr lang="en-GB" smtClean="0"/>
              <a:t>3</a:t>
            </a:fld>
            <a:endParaRPr lang="en-GB"/>
          </a:p>
        </p:txBody>
      </p:sp>
    </p:spTree>
    <p:extLst>
      <p:ext uri="{BB962C8B-B14F-4D97-AF65-F5344CB8AC3E}">
        <p14:creationId xmlns:p14="http://schemas.microsoft.com/office/powerpoint/2010/main" val="1835658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4593"/>
            <a:ext cx="10515600" cy="1764792"/>
          </a:xfrm>
        </p:spPr>
        <p:txBody>
          <a:bodyPr>
            <a:noAutofit/>
          </a:bodyPr>
          <a:lstStyle/>
          <a:p>
            <a:r>
              <a:rPr lang="en-GB" sz="6000" dirty="0"/>
              <a:t>Increasing appreciation of psychology</a:t>
            </a:r>
          </a:p>
        </p:txBody>
      </p:sp>
      <p:sp>
        <p:nvSpPr>
          <p:cNvPr id="3" name="Content Placeholder 2"/>
          <p:cNvSpPr>
            <a:spLocks noGrp="1"/>
          </p:cNvSpPr>
          <p:nvPr>
            <p:ph idx="1"/>
          </p:nvPr>
        </p:nvSpPr>
        <p:spPr>
          <a:xfrm>
            <a:off x="838200" y="2081657"/>
            <a:ext cx="10515600" cy="4351338"/>
          </a:xfrm>
        </p:spPr>
        <p:txBody>
          <a:bodyPr/>
          <a:lstStyle/>
          <a:p>
            <a:r>
              <a:rPr lang="en-GB" dirty="0"/>
              <a:t>Police management has become more professional and organised and there has been an increasing appreciation of the importance of psychology for various aspects of policing</a:t>
            </a:r>
          </a:p>
          <a:p>
            <a:pPr lvl="1"/>
            <a:r>
              <a:rPr lang="en-GB" sz="2800" dirty="0"/>
              <a:t>Training</a:t>
            </a:r>
          </a:p>
          <a:p>
            <a:pPr lvl="1"/>
            <a:r>
              <a:rPr lang="en-GB" sz="2800" dirty="0"/>
              <a:t>Recruitment and selection</a:t>
            </a:r>
          </a:p>
          <a:p>
            <a:pPr lvl="1"/>
            <a:r>
              <a:rPr lang="en-GB" sz="2800" dirty="0"/>
              <a:t>Stress and burnout</a:t>
            </a:r>
          </a:p>
          <a:p>
            <a:pPr lvl="1"/>
            <a:r>
              <a:rPr lang="en-GB" sz="2800" dirty="0"/>
              <a:t>Specialist areas like offender profiling and hostage-taking</a:t>
            </a:r>
          </a:p>
          <a:p>
            <a:pPr lvl="1"/>
            <a:r>
              <a:rPr lang="en-GB" sz="2800" dirty="0"/>
              <a:t>Public relations – interactions with the general public, victims and offenders</a:t>
            </a:r>
          </a:p>
        </p:txBody>
      </p:sp>
      <p:sp>
        <p:nvSpPr>
          <p:cNvPr id="5" name="Slide Number Placeholder 4"/>
          <p:cNvSpPr>
            <a:spLocks noGrp="1"/>
          </p:cNvSpPr>
          <p:nvPr>
            <p:ph type="sldNum" sz="quarter" idx="12"/>
          </p:nvPr>
        </p:nvSpPr>
        <p:spPr/>
        <p:txBody>
          <a:bodyPr/>
          <a:lstStyle/>
          <a:p>
            <a:fld id="{DB37496A-7D35-4F1D-ADBC-93903EB22411}" type="slidenum">
              <a:rPr lang="en-GB" smtClean="0"/>
              <a:t>4</a:t>
            </a:fld>
            <a:endParaRPr lang="en-GB"/>
          </a:p>
        </p:txBody>
      </p:sp>
    </p:spTree>
    <p:extLst>
      <p:ext uri="{BB962C8B-B14F-4D97-AF65-F5344CB8AC3E}">
        <p14:creationId xmlns:p14="http://schemas.microsoft.com/office/powerpoint/2010/main" val="3518837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Training officers</a:t>
            </a:r>
          </a:p>
        </p:txBody>
      </p:sp>
      <p:sp>
        <p:nvSpPr>
          <p:cNvPr id="3" name="Content Placeholder 2"/>
          <p:cNvSpPr>
            <a:spLocks noGrp="1"/>
          </p:cNvSpPr>
          <p:nvPr>
            <p:ph idx="1"/>
          </p:nvPr>
        </p:nvSpPr>
        <p:spPr/>
        <p:txBody>
          <a:bodyPr/>
          <a:lstStyle/>
          <a:p>
            <a:r>
              <a:rPr lang="en-GB" dirty="0"/>
              <a:t>Listening and communication</a:t>
            </a:r>
          </a:p>
          <a:p>
            <a:r>
              <a:rPr lang="en-GB" dirty="0"/>
              <a:t>Effective decision-making</a:t>
            </a:r>
          </a:p>
          <a:p>
            <a:r>
              <a:rPr lang="en-GB" dirty="0"/>
              <a:t>Conflict resolution</a:t>
            </a:r>
          </a:p>
          <a:p>
            <a:r>
              <a:rPr lang="en-GB" dirty="0"/>
              <a:t>Stress awareness</a:t>
            </a:r>
          </a:p>
          <a:p>
            <a:r>
              <a:rPr lang="en-GB" dirty="0"/>
              <a:t>Stereotype and prejudice formation</a:t>
            </a:r>
          </a:p>
          <a:p>
            <a:endParaRPr lang="en-GB" dirty="0"/>
          </a:p>
          <a:p>
            <a:pPr marL="0" indent="0">
              <a:buNone/>
            </a:pPr>
            <a:r>
              <a:rPr lang="en-GB" dirty="0"/>
              <a:t>Complaints from the public account for much of the attention the police receive</a:t>
            </a:r>
          </a:p>
        </p:txBody>
      </p:sp>
      <p:pic>
        <p:nvPicPr>
          <p:cNvPr id="4" name="Picture 3"/>
          <p:cNvPicPr>
            <a:picLocks noChangeAspect="1"/>
          </p:cNvPicPr>
          <p:nvPr/>
        </p:nvPicPr>
        <p:blipFill>
          <a:blip r:embed="rId2"/>
          <a:stretch>
            <a:fillRect/>
          </a:stretch>
        </p:blipFill>
        <p:spPr>
          <a:xfrm>
            <a:off x="7104126" y="1825625"/>
            <a:ext cx="4426458" cy="2934934"/>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5</a:t>
            </a:fld>
            <a:endParaRPr lang="en-GB"/>
          </a:p>
        </p:txBody>
      </p:sp>
    </p:spTree>
    <p:extLst>
      <p:ext uri="{BB962C8B-B14F-4D97-AF65-F5344CB8AC3E}">
        <p14:creationId xmlns:p14="http://schemas.microsoft.com/office/powerpoint/2010/main" val="2974097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940D8-61E9-44DE-8863-647345B3BA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41AE98-6F7E-4EF5-9A37-CB4AFE3368BC}"/>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FDA5D1A6-9087-4BE0-8834-053E2162EA83}"/>
              </a:ext>
            </a:extLst>
          </p:cNvPr>
          <p:cNvSpPr>
            <a:spLocks noGrp="1"/>
          </p:cNvSpPr>
          <p:nvPr>
            <p:ph type="sldNum" sz="quarter" idx="12"/>
          </p:nvPr>
        </p:nvSpPr>
        <p:spPr/>
        <p:txBody>
          <a:bodyPr/>
          <a:lstStyle/>
          <a:p>
            <a:fld id="{DB37496A-7D35-4F1D-ADBC-93903EB22411}" type="slidenum">
              <a:rPr lang="en-GB" smtClean="0"/>
              <a:t>6</a:t>
            </a:fld>
            <a:endParaRPr lang="en-GB"/>
          </a:p>
        </p:txBody>
      </p:sp>
      <p:pic>
        <p:nvPicPr>
          <p:cNvPr id="6" name="Picture 5">
            <a:extLst>
              <a:ext uri="{FF2B5EF4-FFF2-40B4-BE49-F238E27FC236}">
                <a16:creationId xmlns:a16="http://schemas.microsoft.com/office/drawing/2014/main" id="{A281F69E-10A8-4F6F-98BA-5F9FF5BE68C6}"/>
              </a:ext>
            </a:extLst>
          </p:cNvPr>
          <p:cNvPicPr>
            <a:picLocks noChangeAspect="1"/>
          </p:cNvPicPr>
          <p:nvPr/>
        </p:nvPicPr>
        <p:blipFill>
          <a:blip r:embed="rId2"/>
          <a:stretch>
            <a:fillRect/>
          </a:stretch>
        </p:blipFill>
        <p:spPr>
          <a:xfrm>
            <a:off x="3581401" y="315912"/>
            <a:ext cx="4894458" cy="617696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958024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00300" y="486644"/>
            <a:ext cx="9791700" cy="6322938"/>
          </a:xfrm>
          <a:prstGeom prst="rect">
            <a:avLst/>
          </a:prstGeom>
        </p:spPr>
      </p:pic>
      <p:sp>
        <p:nvSpPr>
          <p:cNvPr id="2" name="Title 1"/>
          <p:cNvSpPr>
            <a:spLocks noGrp="1"/>
          </p:cNvSpPr>
          <p:nvPr>
            <p:ph type="title"/>
          </p:nvPr>
        </p:nvSpPr>
        <p:spPr>
          <a:xfrm>
            <a:off x="396564" y="365125"/>
            <a:ext cx="10957236" cy="1325563"/>
          </a:xfrm>
          <a:solidFill>
            <a:schemeClr val="bg2"/>
          </a:solidFill>
        </p:spPr>
        <p:txBody>
          <a:bodyPr>
            <a:normAutofit/>
          </a:bodyPr>
          <a:lstStyle/>
          <a:p>
            <a:r>
              <a:rPr lang="en-GB" sz="6000" dirty="0"/>
              <a:t>A dynamic influence on policing</a:t>
            </a:r>
          </a:p>
        </p:txBody>
      </p:sp>
      <p:sp>
        <p:nvSpPr>
          <p:cNvPr id="3" name="Content Placeholder 2"/>
          <p:cNvSpPr>
            <a:spLocks noGrp="1"/>
          </p:cNvSpPr>
          <p:nvPr>
            <p:ph idx="1"/>
          </p:nvPr>
        </p:nvSpPr>
        <p:spPr>
          <a:xfrm>
            <a:off x="396564" y="1690688"/>
            <a:ext cx="6111240" cy="4351338"/>
          </a:xfrm>
          <a:solidFill>
            <a:schemeClr val="bg2"/>
          </a:solidFill>
        </p:spPr>
        <p:txBody>
          <a:bodyPr/>
          <a:lstStyle/>
          <a:p>
            <a:r>
              <a:rPr lang="en-GB" dirty="0"/>
              <a:t>Various aspects of operation policing</a:t>
            </a:r>
          </a:p>
          <a:p>
            <a:r>
              <a:rPr lang="en-GB" dirty="0"/>
              <a:t>Interactions with victims, members of the public, offenders</a:t>
            </a:r>
          </a:p>
          <a:p>
            <a:r>
              <a:rPr lang="en-GB" dirty="0"/>
              <a:t>Interviewing skills</a:t>
            </a:r>
          </a:p>
          <a:p>
            <a:r>
              <a:rPr lang="en-GB" dirty="0"/>
              <a:t>Increasing interest in crime, criminals, criminal justice and rehabilitation</a:t>
            </a:r>
          </a:p>
          <a:p>
            <a:r>
              <a:rPr lang="en-GB" dirty="0"/>
              <a:t>We are talking, after all, about the science of human behaviour and mental processes</a:t>
            </a:r>
          </a:p>
        </p:txBody>
      </p:sp>
      <p:sp>
        <p:nvSpPr>
          <p:cNvPr id="6" name="Slide Number Placeholder 5"/>
          <p:cNvSpPr>
            <a:spLocks noGrp="1"/>
          </p:cNvSpPr>
          <p:nvPr>
            <p:ph type="sldNum" sz="quarter" idx="12"/>
          </p:nvPr>
        </p:nvSpPr>
        <p:spPr/>
        <p:txBody>
          <a:bodyPr/>
          <a:lstStyle/>
          <a:p>
            <a:fld id="{DB37496A-7D35-4F1D-ADBC-93903EB22411}" type="slidenum">
              <a:rPr lang="en-GB" smtClean="0"/>
              <a:t>7</a:t>
            </a:fld>
            <a:endParaRPr lang="en-GB"/>
          </a:p>
        </p:txBody>
      </p:sp>
    </p:spTree>
    <p:extLst>
      <p:ext uri="{BB962C8B-B14F-4D97-AF65-F5344CB8AC3E}">
        <p14:creationId xmlns:p14="http://schemas.microsoft.com/office/powerpoint/2010/main" val="1517348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794000"/>
            <a:ext cx="12192000" cy="4064000"/>
          </a:xfrm>
          <a:prstGeom prst="rect">
            <a:avLst/>
          </a:prstGeom>
        </p:spPr>
      </p:pic>
      <p:sp>
        <p:nvSpPr>
          <p:cNvPr id="3" name="Content Placeholder 2"/>
          <p:cNvSpPr>
            <a:spLocks noGrp="1"/>
          </p:cNvSpPr>
          <p:nvPr>
            <p:ph idx="1"/>
          </p:nvPr>
        </p:nvSpPr>
        <p:spPr>
          <a:xfrm>
            <a:off x="165370" y="283978"/>
            <a:ext cx="5291847" cy="2054204"/>
          </a:xfrm>
        </p:spPr>
        <p:txBody>
          <a:bodyPr>
            <a:normAutofit/>
          </a:bodyPr>
          <a:lstStyle/>
          <a:p>
            <a:r>
              <a:rPr lang="en-GB" sz="2400" dirty="0"/>
              <a:t>In America, many more police psychologists employed since 1960s</a:t>
            </a:r>
          </a:p>
          <a:p>
            <a:r>
              <a:rPr lang="en-GB" sz="2400" dirty="0"/>
              <a:t>Criminal profiling and serious crimes</a:t>
            </a:r>
          </a:p>
          <a:p>
            <a:r>
              <a:rPr lang="en-GB" sz="2400" dirty="0"/>
              <a:t>Mental health services (counselling and well-being)</a:t>
            </a:r>
          </a:p>
        </p:txBody>
      </p:sp>
      <p:sp>
        <p:nvSpPr>
          <p:cNvPr id="7" name="Rectangle 6"/>
          <p:cNvSpPr/>
          <p:nvPr/>
        </p:nvSpPr>
        <p:spPr>
          <a:xfrm>
            <a:off x="5204299" y="156918"/>
            <a:ext cx="6750995" cy="2308324"/>
          </a:xfrm>
          <a:prstGeom prst="rect">
            <a:avLst/>
          </a:prstGeom>
        </p:spPr>
        <p:txBody>
          <a:bodyPr wrap="square">
            <a:spAutoFit/>
          </a:bodyPr>
          <a:lstStyle/>
          <a:p>
            <a:pPr marL="285750" indent="-285750">
              <a:buFont typeface="Arial" panose="020B0604020202020204" pitchFamily="34" charset="0"/>
              <a:buChar char="•"/>
            </a:pPr>
            <a:r>
              <a:rPr lang="en-GB" sz="2400" dirty="0" err="1"/>
              <a:t>Bartol</a:t>
            </a:r>
            <a:r>
              <a:rPr lang="en-GB" sz="2400" dirty="0"/>
              <a:t> (1996) found screening candidates and counselling took up the majority of time and profiling, hostage negotiation </a:t>
            </a:r>
            <a:r>
              <a:rPr lang="en-GB" sz="2400" dirty="0" err="1"/>
              <a:t>etc</a:t>
            </a:r>
            <a:r>
              <a:rPr lang="en-GB" sz="2400" dirty="0"/>
              <a:t> just 10%</a:t>
            </a:r>
          </a:p>
          <a:p>
            <a:pPr marL="285750" indent="-285750">
              <a:buFont typeface="Arial" panose="020B0604020202020204" pitchFamily="34" charset="0"/>
              <a:buChar char="•"/>
            </a:pPr>
            <a:r>
              <a:rPr lang="en-GB" sz="2400" dirty="0"/>
              <a:t>30-50% of police departments use psychological services for training purposes, and 10-30% for help with investigations</a:t>
            </a:r>
          </a:p>
        </p:txBody>
      </p:sp>
      <p:sp>
        <p:nvSpPr>
          <p:cNvPr id="4" name="Slide Number Placeholder 3"/>
          <p:cNvSpPr>
            <a:spLocks noGrp="1"/>
          </p:cNvSpPr>
          <p:nvPr>
            <p:ph type="sldNum" sz="quarter" idx="12"/>
          </p:nvPr>
        </p:nvSpPr>
        <p:spPr/>
        <p:txBody>
          <a:bodyPr/>
          <a:lstStyle/>
          <a:p>
            <a:fld id="{DB37496A-7D35-4F1D-ADBC-93903EB22411}" type="slidenum">
              <a:rPr lang="en-GB" smtClean="0"/>
              <a:t>8</a:t>
            </a:fld>
            <a:endParaRPr lang="en-GB"/>
          </a:p>
        </p:txBody>
      </p:sp>
    </p:spTree>
    <p:extLst>
      <p:ext uri="{BB962C8B-B14F-4D97-AF65-F5344CB8AC3E}">
        <p14:creationId xmlns:p14="http://schemas.microsoft.com/office/powerpoint/2010/main" val="26396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C0D523D-6C98-419B-9C71-D0FF4F83C27C}"/>
              </a:ext>
            </a:extLst>
          </p:cNvPr>
          <p:cNvSpPr>
            <a:spLocks noGrp="1"/>
          </p:cNvSpPr>
          <p:nvPr>
            <p:ph type="sldNum" sz="quarter" idx="12"/>
          </p:nvPr>
        </p:nvSpPr>
        <p:spPr/>
        <p:txBody>
          <a:bodyPr/>
          <a:lstStyle/>
          <a:p>
            <a:fld id="{DB37496A-7D35-4F1D-ADBC-93903EB22411}" type="slidenum">
              <a:rPr lang="en-GB" smtClean="0"/>
              <a:t>9</a:t>
            </a:fld>
            <a:endParaRPr lang="en-GB"/>
          </a:p>
        </p:txBody>
      </p:sp>
      <p:pic>
        <p:nvPicPr>
          <p:cNvPr id="5" name="Picture 4">
            <a:extLst>
              <a:ext uri="{FF2B5EF4-FFF2-40B4-BE49-F238E27FC236}">
                <a16:creationId xmlns:a16="http://schemas.microsoft.com/office/drawing/2014/main" id="{AAD498D8-8FBE-48E1-B3C1-FC462F3536EF}"/>
              </a:ext>
            </a:extLst>
          </p:cNvPr>
          <p:cNvPicPr>
            <a:picLocks noChangeAspect="1"/>
          </p:cNvPicPr>
          <p:nvPr/>
        </p:nvPicPr>
        <p:blipFill>
          <a:blip r:embed="rId2"/>
          <a:stretch>
            <a:fillRect/>
          </a:stretch>
        </p:blipFill>
        <p:spPr>
          <a:xfrm>
            <a:off x="1326639" y="0"/>
            <a:ext cx="9538722" cy="6858000"/>
          </a:xfrm>
          <a:prstGeom prst="rect">
            <a:avLst/>
          </a:prstGeom>
        </p:spPr>
      </p:pic>
    </p:spTree>
    <p:extLst>
      <p:ext uri="{BB962C8B-B14F-4D97-AF65-F5344CB8AC3E}">
        <p14:creationId xmlns:p14="http://schemas.microsoft.com/office/powerpoint/2010/main" val="480485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Crime and criminals</a:t>
            </a:r>
          </a:p>
        </p:txBody>
      </p:sp>
      <p:sp>
        <p:nvSpPr>
          <p:cNvPr id="3" name="Content Placeholder 2"/>
          <p:cNvSpPr>
            <a:spLocks noGrp="1"/>
          </p:cNvSpPr>
          <p:nvPr>
            <p:ph sz="half" idx="1"/>
          </p:nvPr>
        </p:nvSpPr>
        <p:spPr>
          <a:xfrm>
            <a:off x="6606703" y="1690688"/>
            <a:ext cx="5181600" cy="4351338"/>
          </a:xfrm>
        </p:spPr>
        <p:txBody>
          <a:bodyPr>
            <a:normAutofit lnSpcReduction="10000"/>
          </a:bodyPr>
          <a:lstStyle/>
          <a:p>
            <a:r>
              <a:rPr lang="en-GB" sz="3600" dirty="0"/>
              <a:t>Psycho-biological theories</a:t>
            </a:r>
          </a:p>
          <a:p>
            <a:r>
              <a:rPr lang="en-GB" sz="3600" dirty="0"/>
              <a:t>Attachment</a:t>
            </a:r>
          </a:p>
          <a:p>
            <a:r>
              <a:rPr lang="en-GB" sz="3600" dirty="0"/>
              <a:t>Social learning and differential association</a:t>
            </a:r>
          </a:p>
          <a:p>
            <a:r>
              <a:rPr lang="en-GB" sz="3600" dirty="0"/>
              <a:t>Personality</a:t>
            </a:r>
          </a:p>
          <a:p>
            <a:r>
              <a:rPr lang="en-GB" sz="3600" dirty="0"/>
              <a:t>Cognitive-behavioural theories</a:t>
            </a:r>
          </a:p>
        </p:txBody>
      </p:sp>
      <p:sp>
        <p:nvSpPr>
          <p:cNvPr id="4" name="Content Placeholder 3"/>
          <p:cNvSpPr>
            <a:spLocks noGrp="1"/>
          </p:cNvSpPr>
          <p:nvPr>
            <p:ph sz="half" idx="2"/>
          </p:nvPr>
        </p:nvSpPr>
        <p:spPr>
          <a:xfrm>
            <a:off x="838200" y="2247089"/>
            <a:ext cx="5358319" cy="3336587"/>
          </a:xfrm>
        </p:spPr>
        <p:txBody>
          <a:bodyPr>
            <a:noAutofit/>
          </a:bodyPr>
          <a:lstStyle/>
          <a:p>
            <a:r>
              <a:rPr lang="en-GB" sz="3600" dirty="0"/>
              <a:t>Blagden (2012) concentrates on number of theories relate to crime and the factors which influence anti-social and criminal behaviour</a:t>
            </a:r>
          </a:p>
        </p:txBody>
      </p:sp>
      <p:sp>
        <p:nvSpPr>
          <p:cNvPr id="6" name="Slide Number Placeholder 5"/>
          <p:cNvSpPr>
            <a:spLocks noGrp="1"/>
          </p:cNvSpPr>
          <p:nvPr>
            <p:ph type="sldNum" sz="quarter" idx="12"/>
          </p:nvPr>
        </p:nvSpPr>
        <p:spPr/>
        <p:txBody>
          <a:bodyPr/>
          <a:lstStyle/>
          <a:p>
            <a:fld id="{DB37496A-7D35-4F1D-ADBC-93903EB22411}" type="slidenum">
              <a:rPr lang="en-GB" smtClean="0"/>
              <a:t>10</a:t>
            </a:fld>
            <a:endParaRPr lang="en-GB"/>
          </a:p>
        </p:txBody>
      </p:sp>
    </p:spTree>
    <p:extLst>
      <p:ext uri="{BB962C8B-B14F-4D97-AF65-F5344CB8AC3E}">
        <p14:creationId xmlns:p14="http://schemas.microsoft.com/office/powerpoint/2010/main" val="2187717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commit anti-social and criminal acts?</a:t>
            </a:r>
          </a:p>
        </p:txBody>
      </p:sp>
      <p:sp>
        <p:nvSpPr>
          <p:cNvPr id="3" name="Content Placeholder 2"/>
          <p:cNvSpPr>
            <a:spLocks noGrp="1"/>
          </p:cNvSpPr>
          <p:nvPr>
            <p:ph sz="half" idx="1"/>
          </p:nvPr>
        </p:nvSpPr>
        <p:spPr/>
        <p:txBody>
          <a:bodyPr/>
          <a:lstStyle/>
          <a:p>
            <a:r>
              <a:rPr lang="en-GB" dirty="0"/>
              <a:t>He’s a real handful</a:t>
            </a:r>
          </a:p>
          <a:p>
            <a:r>
              <a:rPr lang="en-GB" dirty="0"/>
              <a:t>Problem child</a:t>
            </a:r>
          </a:p>
          <a:p>
            <a:r>
              <a:rPr lang="en-GB" dirty="0"/>
              <a:t>All the same</a:t>
            </a:r>
          </a:p>
          <a:p>
            <a:r>
              <a:rPr lang="en-GB" dirty="0"/>
              <a:t>Family traits</a:t>
            </a:r>
          </a:p>
          <a:p>
            <a:r>
              <a:rPr lang="en-GB" dirty="0"/>
              <a:t>Damaged</a:t>
            </a:r>
          </a:p>
          <a:p>
            <a:r>
              <a:rPr lang="en-GB" dirty="0"/>
              <a:t>Disaffected</a:t>
            </a:r>
          </a:p>
          <a:p>
            <a:r>
              <a:rPr lang="en-GB" dirty="0"/>
              <a:t>Delinquent</a:t>
            </a:r>
          </a:p>
          <a:p>
            <a:r>
              <a:rPr lang="en-GB" dirty="0"/>
              <a:t>Internal – the person - nature</a:t>
            </a:r>
          </a:p>
        </p:txBody>
      </p:sp>
      <p:sp>
        <p:nvSpPr>
          <p:cNvPr id="4" name="Content Placeholder 3"/>
          <p:cNvSpPr>
            <a:spLocks noGrp="1"/>
          </p:cNvSpPr>
          <p:nvPr>
            <p:ph sz="half" idx="2"/>
          </p:nvPr>
        </p:nvSpPr>
        <p:spPr/>
        <p:txBody>
          <a:bodyPr/>
          <a:lstStyle/>
          <a:p>
            <a:r>
              <a:rPr lang="en-GB" dirty="0"/>
              <a:t>Unemployment</a:t>
            </a:r>
          </a:p>
          <a:p>
            <a:r>
              <a:rPr lang="en-GB" dirty="0"/>
              <a:t>Income</a:t>
            </a:r>
          </a:p>
          <a:p>
            <a:r>
              <a:rPr lang="en-GB" dirty="0"/>
              <a:t>Education</a:t>
            </a:r>
          </a:p>
          <a:p>
            <a:r>
              <a:rPr lang="en-GB" dirty="0"/>
              <a:t>Housing</a:t>
            </a:r>
          </a:p>
          <a:p>
            <a:r>
              <a:rPr lang="en-GB" dirty="0"/>
              <a:t>Health</a:t>
            </a:r>
          </a:p>
          <a:p>
            <a:r>
              <a:rPr lang="en-GB" dirty="0"/>
              <a:t>Culture of poverty</a:t>
            </a:r>
          </a:p>
          <a:p>
            <a:r>
              <a:rPr lang="en-GB" dirty="0"/>
              <a:t>Low aspirations</a:t>
            </a:r>
          </a:p>
          <a:p>
            <a:r>
              <a:rPr lang="en-GB" dirty="0"/>
              <a:t>External – environment - nurture</a:t>
            </a:r>
          </a:p>
          <a:p>
            <a:endParaRPr lang="en-GB" dirty="0"/>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DB37496A-7D35-4F1D-ADBC-93903EB22411}" type="slidenum">
              <a:rPr lang="en-GB" smtClean="0"/>
              <a:t>11</a:t>
            </a:fld>
            <a:endParaRPr lang="en-GB"/>
          </a:p>
        </p:txBody>
      </p:sp>
    </p:spTree>
    <p:extLst>
      <p:ext uri="{BB962C8B-B14F-4D97-AF65-F5344CB8AC3E}">
        <p14:creationId xmlns:p14="http://schemas.microsoft.com/office/powerpoint/2010/main" val="202296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 calcmode="lin" valueType="num">
                                      <p:cBhvr additive="base">
                                        <p:cTn id="5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1" end="1"/>
                                            </p:txEl>
                                          </p:spTgt>
                                        </p:tgtEl>
                                        <p:attrNameLst>
                                          <p:attrName>style.visibility</p:attrName>
                                        </p:attrNameLst>
                                      </p:cBhvr>
                                      <p:to>
                                        <p:strVal val="visible"/>
                                      </p:to>
                                    </p:set>
                                    <p:anim calcmode="lin" valueType="num">
                                      <p:cBhvr additive="base">
                                        <p:cTn id="6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 calcmode="lin" valueType="num">
                                      <p:cBhvr additive="base">
                                        <p:cTn id="6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3" end="3"/>
                                            </p:txEl>
                                          </p:spTgt>
                                        </p:tgtEl>
                                        <p:attrNameLst>
                                          <p:attrName>style.visibility</p:attrName>
                                        </p:attrNameLst>
                                      </p:cBhvr>
                                      <p:to>
                                        <p:strVal val="visible"/>
                                      </p:to>
                                    </p:set>
                                    <p:anim calcmode="lin" valueType="num">
                                      <p:cBhvr additive="base">
                                        <p:cTn id="7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4" end="4"/>
                                            </p:txEl>
                                          </p:spTgt>
                                        </p:tgtEl>
                                        <p:attrNameLst>
                                          <p:attrName>style.visibility</p:attrName>
                                        </p:attrNameLst>
                                      </p:cBhvr>
                                      <p:to>
                                        <p:strVal val="visible"/>
                                      </p:to>
                                    </p:set>
                                    <p:anim calcmode="lin" valueType="num">
                                      <p:cBhvr additive="base">
                                        <p:cTn id="7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5" end="5"/>
                                            </p:txEl>
                                          </p:spTgt>
                                        </p:tgtEl>
                                        <p:attrNameLst>
                                          <p:attrName>style.visibility</p:attrName>
                                        </p:attrNameLst>
                                      </p:cBhvr>
                                      <p:to>
                                        <p:strVal val="visible"/>
                                      </p:to>
                                    </p:set>
                                    <p:anim calcmode="lin" valueType="num">
                                      <p:cBhvr additive="base">
                                        <p:cTn id="8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
                                            <p:txEl>
                                              <p:pRg st="6" end="6"/>
                                            </p:txEl>
                                          </p:spTgt>
                                        </p:tgtEl>
                                        <p:attrNameLst>
                                          <p:attrName>style.visibility</p:attrName>
                                        </p:attrNameLst>
                                      </p:cBhvr>
                                      <p:to>
                                        <p:strVal val="visible"/>
                                      </p:to>
                                    </p:set>
                                    <p:anim calcmode="lin" valueType="num">
                                      <p:cBhvr additive="base">
                                        <p:cTn id="9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4">
                                            <p:txEl>
                                              <p:pRg st="7" end="7"/>
                                            </p:txEl>
                                          </p:spTgt>
                                        </p:tgtEl>
                                        <p:attrNameLst>
                                          <p:attrName>style.visibility</p:attrName>
                                        </p:attrNameLst>
                                      </p:cBhvr>
                                      <p:to>
                                        <p:strVal val="visible"/>
                                      </p:to>
                                    </p:set>
                                    <p:anim calcmode="lin" valueType="num">
                                      <p:cBhvr additive="base">
                                        <p:cTn id="9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Psycho-biological</a:t>
            </a:r>
          </a:p>
        </p:txBody>
      </p:sp>
      <p:sp>
        <p:nvSpPr>
          <p:cNvPr id="3" name="Content Placeholder 2"/>
          <p:cNvSpPr>
            <a:spLocks noGrp="1"/>
          </p:cNvSpPr>
          <p:nvPr>
            <p:ph idx="1"/>
          </p:nvPr>
        </p:nvSpPr>
        <p:spPr>
          <a:xfrm>
            <a:off x="838200" y="1825625"/>
            <a:ext cx="6129528" cy="4351338"/>
          </a:xfrm>
        </p:spPr>
        <p:txBody>
          <a:bodyPr/>
          <a:lstStyle/>
          <a:p>
            <a:r>
              <a:rPr lang="en-GB" dirty="0"/>
              <a:t>Cesare Lombroso (1876) and genetic throwbacks to an earlier form of evolved human. Sloping foreheads, longer arms, receding chins, unusually shaped ears – physical attributes of criminals</a:t>
            </a:r>
          </a:p>
          <a:p>
            <a:r>
              <a:rPr lang="en-GB" dirty="0"/>
              <a:t>Murderers had thick curly hair, strong jaws and bloodshot eyes</a:t>
            </a:r>
          </a:p>
          <a:p>
            <a:r>
              <a:rPr lang="en-GB" dirty="0"/>
              <a:t>Sex offenders had slanting eyes, lots of hair and projecting ears</a:t>
            </a:r>
          </a:p>
        </p:txBody>
      </p:sp>
      <p:pic>
        <p:nvPicPr>
          <p:cNvPr id="4" name="Picture 3"/>
          <p:cNvPicPr>
            <a:picLocks noChangeAspect="1"/>
          </p:cNvPicPr>
          <p:nvPr/>
        </p:nvPicPr>
        <p:blipFill>
          <a:blip r:embed="rId2"/>
          <a:stretch>
            <a:fillRect/>
          </a:stretch>
        </p:blipFill>
        <p:spPr>
          <a:xfrm>
            <a:off x="7344664" y="163956"/>
            <a:ext cx="4155440" cy="6492875"/>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12</a:t>
            </a:fld>
            <a:endParaRPr lang="en-GB"/>
          </a:p>
        </p:txBody>
      </p:sp>
    </p:spTree>
    <p:extLst>
      <p:ext uri="{BB962C8B-B14F-4D97-AF65-F5344CB8AC3E}">
        <p14:creationId xmlns:p14="http://schemas.microsoft.com/office/powerpoint/2010/main" val="140935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1485"/>
            <a:ext cx="10515600" cy="1325563"/>
          </a:xfrm>
        </p:spPr>
        <p:txBody>
          <a:bodyPr>
            <a:normAutofit/>
          </a:bodyPr>
          <a:lstStyle/>
          <a:p>
            <a:r>
              <a:rPr lang="en-GB" sz="6000" dirty="0"/>
              <a:t>Psycho-biological</a:t>
            </a:r>
          </a:p>
        </p:txBody>
      </p:sp>
      <p:sp>
        <p:nvSpPr>
          <p:cNvPr id="3" name="Content Placeholder 2"/>
          <p:cNvSpPr>
            <a:spLocks noGrp="1"/>
          </p:cNvSpPr>
          <p:nvPr>
            <p:ph idx="1"/>
          </p:nvPr>
        </p:nvSpPr>
        <p:spPr>
          <a:xfrm>
            <a:off x="838200" y="1527048"/>
            <a:ext cx="4931664" cy="4928616"/>
          </a:xfrm>
        </p:spPr>
        <p:txBody>
          <a:bodyPr>
            <a:normAutofit/>
          </a:bodyPr>
          <a:lstStyle/>
          <a:p>
            <a:r>
              <a:rPr lang="en-GB" dirty="0"/>
              <a:t>Sheldon (1942) thought body shape was associated with personality type</a:t>
            </a:r>
          </a:p>
          <a:p>
            <a:pPr lvl="1"/>
            <a:r>
              <a:rPr lang="en-GB" sz="2800" b="1" dirty="0"/>
              <a:t>Ectomorph</a:t>
            </a:r>
            <a:r>
              <a:rPr lang="en-GB" sz="2800" dirty="0"/>
              <a:t> – tall, thin</a:t>
            </a:r>
          </a:p>
          <a:p>
            <a:pPr lvl="1"/>
            <a:r>
              <a:rPr lang="en-GB" sz="2800" b="1" dirty="0"/>
              <a:t>Mesomorph</a:t>
            </a:r>
            <a:r>
              <a:rPr lang="en-GB" sz="2800" dirty="0"/>
              <a:t> – muscular, strong, v-shaped back, aggressive (watch these people more than the others!)</a:t>
            </a:r>
          </a:p>
          <a:p>
            <a:pPr lvl="1"/>
            <a:r>
              <a:rPr lang="en-GB" sz="2800" b="1" dirty="0"/>
              <a:t>Endomorph</a:t>
            </a:r>
            <a:r>
              <a:rPr lang="en-GB" sz="2800" dirty="0"/>
              <a:t> – large, heavy, social and relaxed</a:t>
            </a:r>
          </a:p>
        </p:txBody>
      </p:sp>
      <p:pic>
        <p:nvPicPr>
          <p:cNvPr id="4" name="Picture 3"/>
          <p:cNvPicPr>
            <a:picLocks noChangeAspect="1"/>
          </p:cNvPicPr>
          <p:nvPr/>
        </p:nvPicPr>
        <p:blipFill>
          <a:blip r:embed="rId2"/>
          <a:stretch>
            <a:fillRect/>
          </a:stretch>
        </p:blipFill>
        <p:spPr>
          <a:xfrm>
            <a:off x="5769864" y="1807419"/>
            <a:ext cx="6262343" cy="3679127"/>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13</a:t>
            </a:fld>
            <a:endParaRPr lang="en-GB"/>
          </a:p>
        </p:txBody>
      </p:sp>
    </p:spTree>
    <p:extLst>
      <p:ext uri="{BB962C8B-B14F-4D97-AF65-F5344CB8AC3E}">
        <p14:creationId xmlns:p14="http://schemas.microsoft.com/office/powerpoint/2010/main" val="170450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arn(inVertical)">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Psycho-biological</a:t>
            </a:r>
          </a:p>
        </p:txBody>
      </p:sp>
      <p:sp>
        <p:nvSpPr>
          <p:cNvPr id="3" name="Content Placeholder 2"/>
          <p:cNvSpPr>
            <a:spLocks noGrp="1"/>
          </p:cNvSpPr>
          <p:nvPr>
            <p:ph idx="1"/>
          </p:nvPr>
        </p:nvSpPr>
        <p:spPr>
          <a:xfrm>
            <a:off x="448056" y="1527048"/>
            <a:ext cx="5413248" cy="5129784"/>
          </a:xfrm>
        </p:spPr>
        <p:txBody>
          <a:bodyPr>
            <a:normAutofit/>
          </a:bodyPr>
          <a:lstStyle/>
          <a:p>
            <a:pPr marL="0" indent="0">
              <a:buNone/>
            </a:pPr>
            <a:r>
              <a:rPr lang="en-GB" sz="3600" dirty="0"/>
              <a:t>XYY syndrome</a:t>
            </a:r>
          </a:p>
          <a:p>
            <a:r>
              <a:rPr lang="en-GB" dirty="0"/>
              <a:t>Claimed that the extra Y chromosome indicated lower intelligence and above average height</a:t>
            </a:r>
          </a:p>
          <a:p>
            <a:r>
              <a:rPr lang="en-GB" sz="2800" dirty="0"/>
              <a:t>1960s and 70s studies asserted there were more XYY males in prisons and hospitals with a propensity towards violent crime</a:t>
            </a:r>
          </a:p>
          <a:p>
            <a:r>
              <a:rPr lang="en-GB" dirty="0"/>
              <a:t>Increased hostility and aggression</a:t>
            </a:r>
          </a:p>
          <a:p>
            <a:r>
              <a:rPr lang="en-GB" sz="2800" dirty="0"/>
              <a:t>Controversial </a:t>
            </a:r>
          </a:p>
        </p:txBody>
      </p:sp>
      <p:pic>
        <p:nvPicPr>
          <p:cNvPr id="6" name="Picture 5"/>
          <p:cNvPicPr>
            <a:picLocks noChangeAspect="1"/>
          </p:cNvPicPr>
          <p:nvPr/>
        </p:nvPicPr>
        <p:blipFill>
          <a:blip r:embed="rId2"/>
          <a:stretch>
            <a:fillRect/>
          </a:stretch>
        </p:blipFill>
        <p:spPr>
          <a:xfrm>
            <a:off x="5698064" y="1690688"/>
            <a:ext cx="6373539" cy="3436239"/>
          </a:xfrm>
          <a:prstGeom prst="rect">
            <a:avLst/>
          </a:prstGeom>
        </p:spPr>
      </p:pic>
      <p:sp>
        <p:nvSpPr>
          <p:cNvPr id="5" name="Slide Number Placeholder 4"/>
          <p:cNvSpPr>
            <a:spLocks noGrp="1"/>
          </p:cNvSpPr>
          <p:nvPr>
            <p:ph type="sldNum" sz="quarter" idx="12"/>
          </p:nvPr>
        </p:nvSpPr>
        <p:spPr/>
        <p:txBody>
          <a:bodyPr/>
          <a:lstStyle/>
          <a:p>
            <a:fld id="{DB37496A-7D35-4F1D-ADBC-93903EB22411}" type="slidenum">
              <a:rPr lang="en-GB" smtClean="0"/>
              <a:t>14</a:t>
            </a:fld>
            <a:endParaRPr lang="en-GB"/>
          </a:p>
        </p:txBody>
      </p:sp>
    </p:spTree>
    <p:extLst>
      <p:ext uri="{BB962C8B-B14F-4D97-AF65-F5344CB8AC3E}">
        <p14:creationId xmlns:p14="http://schemas.microsoft.com/office/powerpoint/2010/main" val="362567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864" y="365125"/>
            <a:ext cx="5583936" cy="1325563"/>
          </a:xfrm>
        </p:spPr>
        <p:txBody>
          <a:bodyPr>
            <a:noAutofit/>
          </a:bodyPr>
          <a:lstStyle/>
          <a:p>
            <a:r>
              <a:rPr lang="en-GB" sz="6000" dirty="0"/>
              <a:t>Psycho-biological</a:t>
            </a:r>
          </a:p>
        </p:txBody>
      </p:sp>
      <p:sp>
        <p:nvSpPr>
          <p:cNvPr id="3" name="Content Placeholder 2"/>
          <p:cNvSpPr>
            <a:spLocks noGrp="1"/>
          </p:cNvSpPr>
          <p:nvPr>
            <p:ph idx="1"/>
          </p:nvPr>
        </p:nvSpPr>
        <p:spPr>
          <a:xfrm>
            <a:off x="838200" y="690664"/>
            <a:ext cx="4931664" cy="5765000"/>
          </a:xfrm>
        </p:spPr>
        <p:txBody>
          <a:bodyPr>
            <a:normAutofit/>
          </a:bodyPr>
          <a:lstStyle/>
          <a:p>
            <a:pPr marL="0" indent="0">
              <a:buNone/>
            </a:pPr>
            <a:r>
              <a:rPr lang="en-GB" sz="5400" dirty="0"/>
              <a:t>MAOA</a:t>
            </a:r>
          </a:p>
          <a:p>
            <a:r>
              <a:rPr lang="en-GB" sz="2800" dirty="0"/>
              <a:t>Monoamine oxidase A gene</a:t>
            </a:r>
          </a:p>
          <a:p>
            <a:r>
              <a:rPr lang="en-GB" dirty="0"/>
              <a:t>Implicated in aggressive and impulsive behaviour</a:t>
            </a:r>
          </a:p>
          <a:p>
            <a:r>
              <a:rPr lang="en-GB" sz="2800" dirty="0" err="1"/>
              <a:t>Caspi</a:t>
            </a:r>
            <a:r>
              <a:rPr lang="en-GB" sz="2800" dirty="0"/>
              <a:t> (2002) found maltreated children with high levels of MAOA less likely to become anti-social and violent, than peers with low levels</a:t>
            </a:r>
          </a:p>
          <a:p>
            <a:r>
              <a:rPr lang="en-GB" dirty="0"/>
              <a:t>However, many factors come together and must be taken into consideration</a:t>
            </a:r>
            <a:endParaRPr lang="en-GB" sz="2800" dirty="0"/>
          </a:p>
        </p:txBody>
      </p:sp>
      <p:pic>
        <p:nvPicPr>
          <p:cNvPr id="5" name="Picture 4"/>
          <p:cNvPicPr>
            <a:picLocks noChangeAspect="1"/>
          </p:cNvPicPr>
          <p:nvPr/>
        </p:nvPicPr>
        <p:blipFill>
          <a:blip r:embed="rId2"/>
          <a:stretch>
            <a:fillRect/>
          </a:stretch>
        </p:blipFill>
        <p:spPr>
          <a:xfrm>
            <a:off x="5935789" y="1855280"/>
            <a:ext cx="6006145" cy="3603687"/>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15</a:t>
            </a:fld>
            <a:endParaRPr lang="en-GB"/>
          </a:p>
        </p:txBody>
      </p:sp>
    </p:spTree>
    <p:extLst>
      <p:ext uri="{BB962C8B-B14F-4D97-AF65-F5344CB8AC3E}">
        <p14:creationId xmlns:p14="http://schemas.microsoft.com/office/powerpoint/2010/main" val="120268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Psycho-biological</a:t>
            </a:r>
          </a:p>
        </p:txBody>
      </p:sp>
      <p:sp>
        <p:nvSpPr>
          <p:cNvPr id="3" name="Content Placeholder 2"/>
          <p:cNvSpPr>
            <a:spLocks noGrp="1"/>
          </p:cNvSpPr>
          <p:nvPr>
            <p:ph idx="1"/>
          </p:nvPr>
        </p:nvSpPr>
        <p:spPr>
          <a:xfrm>
            <a:off x="838200" y="1527048"/>
            <a:ext cx="11146277" cy="5058578"/>
          </a:xfrm>
        </p:spPr>
        <p:txBody>
          <a:bodyPr>
            <a:normAutofit/>
          </a:bodyPr>
          <a:lstStyle/>
          <a:p>
            <a:pPr marL="0" indent="0">
              <a:buNone/>
            </a:pPr>
            <a:r>
              <a:rPr lang="en-GB" sz="4400" dirty="0"/>
              <a:t>Genetic inheritance: does crime run in families?</a:t>
            </a:r>
          </a:p>
          <a:p>
            <a:r>
              <a:rPr lang="en-GB" sz="3200" dirty="0"/>
              <a:t>Again, it is complicated …</a:t>
            </a:r>
          </a:p>
          <a:p>
            <a:pPr lvl="1"/>
            <a:r>
              <a:rPr lang="en-GB" sz="2800" dirty="0"/>
              <a:t>If a family associates with others involved with crime then there is a greater likelihood of criminal behaviour and also with:</a:t>
            </a:r>
          </a:p>
          <a:p>
            <a:pPr lvl="1"/>
            <a:r>
              <a:rPr lang="en-GB" sz="2800" dirty="0"/>
              <a:t>‘Deprived’ communities</a:t>
            </a:r>
          </a:p>
          <a:p>
            <a:pPr lvl="1"/>
            <a:r>
              <a:rPr lang="en-GB" sz="2800" dirty="0"/>
              <a:t>Poor education</a:t>
            </a:r>
          </a:p>
          <a:p>
            <a:pPr lvl="1"/>
            <a:r>
              <a:rPr lang="en-GB" sz="2800" dirty="0"/>
              <a:t>Criminal activity in the family</a:t>
            </a:r>
          </a:p>
          <a:p>
            <a:pPr lvl="1"/>
            <a:r>
              <a:rPr lang="en-GB" sz="2800" dirty="0"/>
              <a:t>Inconsistent discipline</a:t>
            </a:r>
          </a:p>
          <a:p>
            <a:pPr lvl="1"/>
            <a:r>
              <a:rPr lang="en-GB" sz="2800" dirty="0"/>
              <a:t>Anti-social development</a:t>
            </a:r>
          </a:p>
          <a:p>
            <a:endParaRPr lang="en-GB" sz="2800" dirty="0"/>
          </a:p>
        </p:txBody>
      </p:sp>
      <p:sp>
        <p:nvSpPr>
          <p:cNvPr id="5" name="Slide Number Placeholder 4"/>
          <p:cNvSpPr>
            <a:spLocks noGrp="1"/>
          </p:cNvSpPr>
          <p:nvPr>
            <p:ph type="sldNum" sz="quarter" idx="12"/>
          </p:nvPr>
        </p:nvSpPr>
        <p:spPr/>
        <p:txBody>
          <a:bodyPr/>
          <a:lstStyle/>
          <a:p>
            <a:fld id="{DB37496A-7D35-4F1D-ADBC-93903EB22411}" type="slidenum">
              <a:rPr lang="en-GB" smtClean="0"/>
              <a:t>16</a:t>
            </a:fld>
            <a:endParaRPr lang="en-GB"/>
          </a:p>
        </p:txBody>
      </p:sp>
    </p:spTree>
    <p:extLst>
      <p:ext uri="{BB962C8B-B14F-4D97-AF65-F5344CB8AC3E}">
        <p14:creationId xmlns:p14="http://schemas.microsoft.com/office/powerpoint/2010/main" val="194489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Psycho-biological</a:t>
            </a:r>
          </a:p>
        </p:txBody>
      </p:sp>
      <p:sp>
        <p:nvSpPr>
          <p:cNvPr id="3" name="Content Placeholder 2"/>
          <p:cNvSpPr>
            <a:spLocks noGrp="1"/>
          </p:cNvSpPr>
          <p:nvPr>
            <p:ph idx="1"/>
          </p:nvPr>
        </p:nvSpPr>
        <p:spPr>
          <a:xfrm>
            <a:off x="838200" y="1527048"/>
            <a:ext cx="7318248" cy="4928616"/>
          </a:xfrm>
        </p:spPr>
        <p:txBody>
          <a:bodyPr>
            <a:normAutofit/>
          </a:bodyPr>
          <a:lstStyle/>
          <a:p>
            <a:r>
              <a:rPr lang="en-GB" dirty="0"/>
              <a:t>Until recently there has been a lot of criticism</a:t>
            </a:r>
          </a:p>
          <a:p>
            <a:r>
              <a:rPr lang="en-GB" sz="2800" dirty="0"/>
              <a:t>Instead emphasis was heaped  on social factors</a:t>
            </a:r>
          </a:p>
          <a:p>
            <a:r>
              <a:rPr lang="en-GB" dirty="0" err="1"/>
              <a:t>Raine</a:t>
            </a:r>
            <a:r>
              <a:rPr lang="en-GB" dirty="0"/>
              <a:t> argues that evidence for biological explanations is overwhelming</a:t>
            </a:r>
          </a:p>
          <a:p>
            <a:r>
              <a:rPr lang="en-GB" sz="2800" dirty="0"/>
              <a:t>Evidence of different brain functioning between murderers and a control group</a:t>
            </a:r>
          </a:p>
          <a:p>
            <a:r>
              <a:rPr lang="en-GB" dirty="0"/>
              <a:t>Again, violence and sex offending traced back to deficits in brain structure and function</a:t>
            </a:r>
          </a:p>
          <a:p>
            <a:r>
              <a:rPr lang="en-GB" sz="2800" dirty="0"/>
              <a:t>Complex interactions are at play but biology has a significant and central role</a:t>
            </a:r>
          </a:p>
          <a:p>
            <a:endParaRPr lang="en-GB" sz="2800" dirty="0"/>
          </a:p>
        </p:txBody>
      </p:sp>
      <p:pic>
        <p:nvPicPr>
          <p:cNvPr id="5" name="Picture 4"/>
          <p:cNvPicPr>
            <a:picLocks noChangeAspect="1"/>
          </p:cNvPicPr>
          <p:nvPr/>
        </p:nvPicPr>
        <p:blipFill>
          <a:blip r:embed="rId2"/>
          <a:stretch>
            <a:fillRect/>
          </a:stretch>
        </p:blipFill>
        <p:spPr>
          <a:xfrm>
            <a:off x="8155121" y="1206033"/>
            <a:ext cx="3198237" cy="4935551"/>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17</a:t>
            </a:fld>
            <a:endParaRPr lang="en-GB"/>
          </a:p>
        </p:txBody>
      </p:sp>
    </p:spTree>
    <p:extLst>
      <p:ext uri="{BB962C8B-B14F-4D97-AF65-F5344CB8AC3E}">
        <p14:creationId xmlns:p14="http://schemas.microsoft.com/office/powerpoint/2010/main" val="358142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4126" y="164592"/>
            <a:ext cx="11917873" cy="6682522"/>
          </a:xfrm>
          <a:prstGeom prst="rect">
            <a:avLst/>
          </a:prstGeom>
        </p:spPr>
      </p:pic>
      <p:sp>
        <p:nvSpPr>
          <p:cNvPr id="2" name="Title 1"/>
          <p:cNvSpPr>
            <a:spLocks noGrp="1"/>
          </p:cNvSpPr>
          <p:nvPr>
            <p:ph type="title"/>
          </p:nvPr>
        </p:nvSpPr>
        <p:spPr>
          <a:xfrm>
            <a:off x="7159751" y="310261"/>
            <a:ext cx="5032247" cy="1382351"/>
          </a:xfrm>
          <a:solidFill>
            <a:schemeClr val="bg2"/>
          </a:solidFill>
        </p:spPr>
        <p:txBody>
          <a:bodyPr>
            <a:normAutofit/>
          </a:bodyPr>
          <a:lstStyle/>
          <a:p>
            <a:r>
              <a:rPr lang="en-GB" sz="5400" dirty="0"/>
              <a:t>Psycho-biological</a:t>
            </a:r>
          </a:p>
        </p:txBody>
      </p:sp>
      <p:sp>
        <p:nvSpPr>
          <p:cNvPr id="3" name="Content Placeholder 2"/>
          <p:cNvSpPr>
            <a:spLocks noGrp="1"/>
          </p:cNvSpPr>
          <p:nvPr>
            <p:ph idx="1"/>
          </p:nvPr>
        </p:nvSpPr>
        <p:spPr>
          <a:xfrm>
            <a:off x="265176" y="164592"/>
            <a:ext cx="6894576" cy="6693408"/>
          </a:xfrm>
          <a:solidFill>
            <a:schemeClr val="bg2"/>
          </a:solidFill>
        </p:spPr>
        <p:txBody>
          <a:bodyPr>
            <a:normAutofit fontScale="92500" lnSpcReduction="10000"/>
          </a:bodyPr>
          <a:lstStyle/>
          <a:p>
            <a:r>
              <a:rPr lang="en-GB" sz="3000" dirty="0"/>
              <a:t>Adrian Raine (2013) feels genetics and biology play and equal if not greater role in the causation of criminal behaviour</a:t>
            </a:r>
          </a:p>
          <a:p>
            <a:r>
              <a:rPr lang="en-GB" sz="3000" dirty="0"/>
              <a:t>A tendency to favour the biological – ‘nature’ explanations of criminal behaviour</a:t>
            </a:r>
          </a:p>
          <a:p>
            <a:r>
              <a:rPr lang="en-GB" sz="3000" dirty="0"/>
              <a:t>There is something within the person which leads them to crime rather than their behaviour resulting from environmental factors like deprivation, injustice or inequality</a:t>
            </a:r>
          </a:p>
          <a:p>
            <a:r>
              <a:rPr lang="en-GB" sz="3000" dirty="0"/>
              <a:t>Old theories have been largely debunked but new technologies suggest there is a complex interplay at work</a:t>
            </a:r>
          </a:p>
          <a:p>
            <a:r>
              <a:rPr lang="en-GB" sz="3000" dirty="0"/>
              <a:t>Studies of brain activity and functional magnetic resonance imaging (fMRI) scanning led to a resurgence in biological explanations of criminal behaviour</a:t>
            </a:r>
          </a:p>
          <a:p>
            <a:endParaRPr lang="en-GB" dirty="0"/>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B37496A-7D35-4F1D-ADBC-93903EB2241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1161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Attachment</a:t>
            </a:r>
          </a:p>
        </p:txBody>
      </p:sp>
      <p:sp>
        <p:nvSpPr>
          <p:cNvPr id="3" name="Content Placeholder 2"/>
          <p:cNvSpPr>
            <a:spLocks noGrp="1"/>
          </p:cNvSpPr>
          <p:nvPr>
            <p:ph idx="1"/>
          </p:nvPr>
        </p:nvSpPr>
        <p:spPr>
          <a:xfrm>
            <a:off x="838200" y="1690688"/>
            <a:ext cx="10829544" cy="4486275"/>
          </a:xfrm>
        </p:spPr>
        <p:txBody>
          <a:bodyPr/>
          <a:lstStyle/>
          <a:p>
            <a:pPr marL="0" indent="0">
              <a:buNone/>
            </a:pPr>
            <a:r>
              <a:rPr lang="en-GB" sz="4000" dirty="0"/>
              <a:t>John Bowlby </a:t>
            </a:r>
          </a:p>
          <a:p>
            <a:r>
              <a:rPr lang="en-GB" dirty="0"/>
              <a:t>Psychoanalytical background</a:t>
            </a:r>
          </a:p>
          <a:p>
            <a:r>
              <a:rPr lang="en-GB" dirty="0"/>
              <a:t>‘Affectionless’ characters amongst 44 juvenile thieves</a:t>
            </a:r>
          </a:p>
          <a:p>
            <a:r>
              <a:rPr lang="en-GB" dirty="0"/>
              <a:t>Most likely to reoffend</a:t>
            </a:r>
          </a:p>
          <a:p>
            <a:r>
              <a:rPr lang="en-GB" dirty="0"/>
              <a:t>Prolonged maternal separation and failure of the superego to develop</a:t>
            </a:r>
          </a:p>
          <a:p>
            <a:pPr lvl="1"/>
            <a:r>
              <a:rPr lang="en-GB" sz="2800" dirty="0"/>
              <a:t>No shame</a:t>
            </a:r>
          </a:p>
          <a:p>
            <a:pPr lvl="1"/>
            <a:r>
              <a:rPr lang="en-GB" sz="2800" dirty="0"/>
              <a:t>No sense of responsibility</a:t>
            </a:r>
          </a:p>
          <a:p>
            <a:pPr lvl="1"/>
            <a:r>
              <a:rPr lang="en-GB" sz="2800" dirty="0"/>
              <a:t>Lack of normal affection</a:t>
            </a:r>
          </a:p>
          <a:p>
            <a:pPr lvl="1"/>
            <a:endParaRPr lang="en-GB" dirty="0"/>
          </a:p>
        </p:txBody>
      </p:sp>
      <p:pic>
        <p:nvPicPr>
          <p:cNvPr id="4" name="Picture 3"/>
          <p:cNvPicPr>
            <a:picLocks noChangeAspect="1"/>
          </p:cNvPicPr>
          <p:nvPr/>
        </p:nvPicPr>
        <p:blipFill>
          <a:blip r:embed="rId2"/>
          <a:stretch>
            <a:fillRect/>
          </a:stretch>
        </p:blipFill>
        <p:spPr>
          <a:xfrm>
            <a:off x="9046350" y="160858"/>
            <a:ext cx="2978658" cy="3772967"/>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19</a:t>
            </a:fld>
            <a:endParaRPr lang="en-GB"/>
          </a:p>
        </p:txBody>
      </p:sp>
    </p:spTree>
    <p:extLst>
      <p:ext uri="{BB962C8B-B14F-4D97-AF65-F5344CB8AC3E}">
        <p14:creationId xmlns:p14="http://schemas.microsoft.com/office/powerpoint/2010/main" val="4056301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017" y="161861"/>
            <a:ext cx="10515600" cy="1325563"/>
          </a:xfrm>
        </p:spPr>
        <p:txBody>
          <a:bodyPr>
            <a:normAutofit/>
          </a:bodyPr>
          <a:lstStyle/>
          <a:p>
            <a:r>
              <a:rPr lang="en-GB" sz="6000" dirty="0"/>
              <a:t>John Bowlby</a:t>
            </a:r>
          </a:p>
        </p:txBody>
      </p:sp>
      <p:sp>
        <p:nvSpPr>
          <p:cNvPr id="3" name="Content Placeholder 2"/>
          <p:cNvSpPr>
            <a:spLocks noGrp="1"/>
          </p:cNvSpPr>
          <p:nvPr>
            <p:ph idx="1"/>
          </p:nvPr>
        </p:nvSpPr>
        <p:spPr>
          <a:xfrm>
            <a:off x="229316" y="1487424"/>
            <a:ext cx="6708649" cy="5370576"/>
          </a:xfrm>
        </p:spPr>
        <p:txBody>
          <a:bodyPr>
            <a:normAutofit lnSpcReduction="10000"/>
          </a:bodyPr>
          <a:lstStyle/>
          <a:p>
            <a:r>
              <a:rPr lang="en-GB" sz="3200" dirty="0"/>
              <a:t>A psychoanalyst who believed we are all biologically pre-programmed to form attachments</a:t>
            </a:r>
          </a:p>
          <a:p>
            <a:r>
              <a:rPr lang="en-GB" sz="3200" dirty="0"/>
              <a:t>Maternal deprivation could result in long term consequences:</a:t>
            </a:r>
          </a:p>
          <a:p>
            <a:pPr marL="0" indent="0">
              <a:buNone/>
            </a:pPr>
            <a:endParaRPr lang="en-GB" sz="3200" dirty="0"/>
          </a:p>
          <a:p>
            <a:pPr lvl="1"/>
            <a:r>
              <a:rPr lang="en-GB" sz="3200" dirty="0"/>
              <a:t>delinquency, </a:t>
            </a:r>
          </a:p>
          <a:p>
            <a:pPr lvl="1"/>
            <a:r>
              <a:rPr lang="en-GB" sz="3200" dirty="0"/>
              <a:t>reduced intelligence, </a:t>
            </a:r>
          </a:p>
          <a:p>
            <a:pPr lvl="1"/>
            <a:r>
              <a:rPr lang="en-GB" sz="3200" dirty="0"/>
              <a:t>increased aggression, </a:t>
            </a:r>
          </a:p>
          <a:p>
            <a:pPr lvl="1"/>
            <a:r>
              <a:rPr lang="en-GB" sz="3200" dirty="0"/>
              <a:t>depression, </a:t>
            </a:r>
          </a:p>
          <a:p>
            <a:pPr lvl="1"/>
            <a:r>
              <a:rPr lang="en-GB" sz="3200" dirty="0"/>
              <a:t>affectionless psychopathy</a:t>
            </a:r>
          </a:p>
          <a:p>
            <a:pPr lvl="1"/>
            <a:endParaRPr lang="en-GB" dirty="0"/>
          </a:p>
        </p:txBody>
      </p:sp>
      <p:pic>
        <p:nvPicPr>
          <p:cNvPr id="4" name="Picture 3"/>
          <p:cNvPicPr>
            <a:picLocks noChangeAspect="1"/>
          </p:cNvPicPr>
          <p:nvPr/>
        </p:nvPicPr>
        <p:blipFill>
          <a:blip r:embed="rId2"/>
          <a:stretch>
            <a:fillRect/>
          </a:stretch>
        </p:blipFill>
        <p:spPr>
          <a:xfrm>
            <a:off x="6937965" y="463296"/>
            <a:ext cx="5254035" cy="5582412"/>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20</a:t>
            </a:fld>
            <a:endParaRPr lang="en-GB">
              <a:solidFill>
                <a:prstClr val="black">
                  <a:tint val="75000"/>
                </a:prstClr>
              </a:solidFill>
            </a:endParaRPr>
          </a:p>
        </p:txBody>
      </p:sp>
    </p:spTree>
    <p:extLst>
      <p:ext uri="{BB962C8B-B14F-4D97-AF65-F5344CB8AC3E}">
        <p14:creationId xmlns:p14="http://schemas.microsoft.com/office/powerpoint/2010/main" val="3121031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normAutofit/>
          </a:bodyPr>
          <a:lstStyle/>
          <a:p>
            <a:r>
              <a:rPr lang="en-US" sz="6000" dirty="0"/>
              <a:t>Attachment and Parenting Styles </a:t>
            </a:r>
          </a:p>
        </p:txBody>
      </p:sp>
      <p:sp>
        <p:nvSpPr>
          <p:cNvPr id="84994" name="Rectangle 3"/>
          <p:cNvSpPr>
            <a:spLocks noGrp="1" noChangeArrowheads="1"/>
          </p:cNvSpPr>
          <p:nvPr>
            <p:ph idx="1"/>
          </p:nvPr>
        </p:nvSpPr>
        <p:spPr>
          <a:xfrm>
            <a:off x="658368" y="1690688"/>
            <a:ext cx="7837932" cy="5167312"/>
          </a:xfrm>
        </p:spPr>
        <p:txBody>
          <a:bodyPr>
            <a:noAutofit/>
          </a:bodyPr>
          <a:lstStyle/>
          <a:p>
            <a:pPr marL="0" indent="0">
              <a:buNone/>
            </a:pPr>
            <a:r>
              <a:rPr lang="en-US" sz="3600" b="1" dirty="0"/>
              <a:t>Attachment</a:t>
            </a:r>
          </a:p>
          <a:p>
            <a:pPr lvl="1"/>
            <a:r>
              <a:rPr lang="en-US" sz="3200" dirty="0"/>
              <a:t>Humans are social creatures</a:t>
            </a:r>
          </a:p>
          <a:p>
            <a:pPr lvl="1"/>
            <a:r>
              <a:rPr lang="en-US" sz="3200" dirty="0"/>
              <a:t>Infants’ first social relationships are extremely important</a:t>
            </a:r>
          </a:p>
          <a:p>
            <a:pPr lvl="1"/>
            <a:r>
              <a:rPr lang="en-US" sz="3200" dirty="0"/>
              <a:t>Life-long emotional bonds exist between infants, their parents and </a:t>
            </a:r>
            <a:r>
              <a:rPr lang="en-US" sz="3200" dirty="0" err="1"/>
              <a:t>carers</a:t>
            </a:r>
            <a:endParaRPr lang="en-US" sz="3200" dirty="0"/>
          </a:p>
          <a:p>
            <a:pPr lvl="1"/>
            <a:r>
              <a:rPr lang="en-US" sz="3200" dirty="0"/>
              <a:t>Traditionally the primary care-giver was mum but times have changed</a:t>
            </a:r>
          </a:p>
          <a:p>
            <a:pPr lvl="1"/>
            <a:r>
              <a:rPr lang="en-US" sz="3200" dirty="0"/>
              <a:t>Why do attachments form?</a:t>
            </a:r>
          </a:p>
        </p:txBody>
      </p:sp>
      <p:pic>
        <p:nvPicPr>
          <p:cNvPr id="2" name="Picture 1"/>
          <p:cNvPicPr>
            <a:picLocks noChangeAspect="1"/>
          </p:cNvPicPr>
          <p:nvPr/>
        </p:nvPicPr>
        <p:blipFill>
          <a:blip r:embed="rId2"/>
          <a:stretch>
            <a:fillRect/>
          </a:stretch>
        </p:blipFill>
        <p:spPr>
          <a:xfrm>
            <a:off x="8496300" y="2403348"/>
            <a:ext cx="3482340" cy="2321560"/>
          </a:xfrm>
          <a:prstGeom prst="rect">
            <a:avLst/>
          </a:prstGeom>
        </p:spPr>
      </p:pic>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21</a:t>
            </a:fld>
            <a:endParaRPr lang="en-GB">
              <a:solidFill>
                <a:prstClr val="black">
                  <a:tint val="75000"/>
                </a:prstClr>
              </a:solidFill>
            </a:endParaRPr>
          </a:p>
        </p:txBody>
      </p:sp>
    </p:spTree>
    <p:extLst>
      <p:ext uri="{BB962C8B-B14F-4D97-AF65-F5344CB8AC3E}">
        <p14:creationId xmlns:p14="http://schemas.microsoft.com/office/powerpoint/2010/main" val="128607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4994">
                                            <p:txEl>
                                              <p:pRg st="0" end="0"/>
                                            </p:txEl>
                                          </p:spTgt>
                                        </p:tgtEl>
                                        <p:attrNameLst>
                                          <p:attrName>style.visibility</p:attrName>
                                        </p:attrNameLst>
                                      </p:cBhvr>
                                      <p:to>
                                        <p:strVal val="visible"/>
                                      </p:to>
                                    </p:set>
                                    <p:anim calcmode="lin" valueType="num">
                                      <p:cBhvr additive="base">
                                        <p:cTn id="7" dur="500" fill="hold"/>
                                        <p:tgtEl>
                                          <p:spTgt spid="8499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499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4994">
                                            <p:txEl>
                                              <p:pRg st="1" end="1"/>
                                            </p:txEl>
                                          </p:spTgt>
                                        </p:tgtEl>
                                        <p:attrNameLst>
                                          <p:attrName>style.visibility</p:attrName>
                                        </p:attrNameLst>
                                      </p:cBhvr>
                                      <p:to>
                                        <p:strVal val="visible"/>
                                      </p:to>
                                    </p:set>
                                    <p:anim calcmode="lin" valueType="num">
                                      <p:cBhvr additive="base">
                                        <p:cTn id="13" dur="500" fill="hold"/>
                                        <p:tgtEl>
                                          <p:spTgt spid="8499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499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4994">
                                            <p:txEl>
                                              <p:pRg st="2" end="2"/>
                                            </p:txEl>
                                          </p:spTgt>
                                        </p:tgtEl>
                                        <p:attrNameLst>
                                          <p:attrName>style.visibility</p:attrName>
                                        </p:attrNameLst>
                                      </p:cBhvr>
                                      <p:to>
                                        <p:strVal val="visible"/>
                                      </p:to>
                                    </p:set>
                                    <p:anim calcmode="lin" valueType="num">
                                      <p:cBhvr additive="base">
                                        <p:cTn id="19" dur="500" fill="hold"/>
                                        <p:tgtEl>
                                          <p:spTgt spid="8499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499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4994">
                                            <p:txEl>
                                              <p:pRg st="3" end="3"/>
                                            </p:txEl>
                                          </p:spTgt>
                                        </p:tgtEl>
                                        <p:attrNameLst>
                                          <p:attrName>style.visibility</p:attrName>
                                        </p:attrNameLst>
                                      </p:cBhvr>
                                      <p:to>
                                        <p:strVal val="visible"/>
                                      </p:to>
                                    </p:set>
                                    <p:anim calcmode="lin" valueType="num">
                                      <p:cBhvr additive="base">
                                        <p:cTn id="25" dur="500" fill="hold"/>
                                        <p:tgtEl>
                                          <p:spTgt spid="8499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499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4994">
                                            <p:txEl>
                                              <p:pRg st="4" end="4"/>
                                            </p:txEl>
                                          </p:spTgt>
                                        </p:tgtEl>
                                        <p:attrNameLst>
                                          <p:attrName>style.visibility</p:attrName>
                                        </p:attrNameLst>
                                      </p:cBhvr>
                                      <p:to>
                                        <p:strVal val="visible"/>
                                      </p:to>
                                    </p:set>
                                    <p:anim calcmode="lin" valueType="num">
                                      <p:cBhvr additive="base">
                                        <p:cTn id="31" dur="500" fill="hold"/>
                                        <p:tgtEl>
                                          <p:spTgt spid="8499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499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4994">
                                            <p:txEl>
                                              <p:pRg st="5" end="5"/>
                                            </p:txEl>
                                          </p:spTgt>
                                        </p:tgtEl>
                                        <p:attrNameLst>
                                          <p:attrName>style.visibility</p:attrName>
                                        </p:attrNameLst>
                                      </p:cBhvr>
                                      <p:to>
                                        <p:strVal val="visible"/>
                                      </p:to>
                                    </p:set>
                                    <p:anim calcmode="lin" valueType="num">
                                      <p:cBhvr additive="base">
                                        <p:cTn id="37" dur="500" fill="hold"/>
                                        <p:tgtEl>
                                          <p:spTgt spid="8499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499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a:xfrm>
            <a:off x="838200" y="107323"/>
            <a:ext cx="10515600" cy="1325563"/>
          </a:xfrm>
        </p:spPr>
        <p:txBody>
          <a:bodyPr>
            <a:normAutofit/>
          </a:bodyPr>
          <a:lstStyle/>
          <a:p>
            <a:r>
              <a:rPr lang="en-US" sz="6000" dirty="0"/>
              <a:t>Why do attachments form?</a:t>
            </a:r>
          </a:p>
        </p:txBody>
      </p:sp>
      <p:sp>
        <p:nvSpPr>
          <p:cNvPr id="86018" name="Rectangle 3"/>
          <p:cNvSpPr>
            <a:spLocks noGrp="1" noChangeArrowheads="1"/>
          </p:cNvSpPr>
          <p:nvPr>
            <p:ph sz="half" idx="1"/>
          </p:nvPr>
        </p:nvSpPr>
        <p:spPr>
          <a:xfrm>
            <a:off x="838200" y="1690688"/>
            <a:ext cx="7220712" cy="4783263"/>
          </a:xfrm>
        </p:spPr>
        <p:txBody>
          <a:bodyPr>
            <a:noAutofit/>
          </a:bodyPr>
          <a:lstStyle/>
          <a:p>
            <a:pPr marL="0" indent="0">
              <a:buNone/>
            </a:pPr>
            <a:r>
              <a:rPr lang="en-US" sz="3200" b="1" dirty="0"/>
              <a:t>Attachment and Harlow</a:t>
            </a:r>
            <a:r>
              <a:rPr lang="fr-FR" sz="3200" b="1" dirty="0"/>
              <a:t>'</a:t>
            </a:r>
            <a:r>
              <a:rPr lang="en-US" sz="3200" b="1" dirty="0"/>
              <a:t>s monkeys</a:t>
            </a:r>
          </a:p>
          <a:p>
            <a:r>
              <a:rPr lang="en-US" sz="3200" dirty="0"/>
              <a:t>Harry Harlow separated infant monkeys from their mothers at birth, to avoid the transfer of diseases</a:t>
            </a:r>
          </a:p>
          <a:p>
            <a:r>
              <a:rPr lang="en-US" sz="3200" dirty="0"/>
              <a:t>They became attached to the cheesecloth blankets they were given – security blankets</a:t>
            </a:r>
          </a:p>
          <a:p>
            <a:r>
              <a:rPr lang="en-US" sz="3200" dirty="0"/>
              <a:t>Put monkeys in cages containing two wire and terry cloth inanimate surrogate mothers</a:t>
            </a:r>
          </a:p>
        </p:txBody>
      </p:sp>
      <p:sp>
        <p:nvSpPr>
          <p:cNvPr id="86020" name="Rectangle 3"/>
          <p:cNvSpPr>
            <a:spLocks noChangeArrowheads="1"/>
          </p:cNvSpPr>
          <p:nvPr/>
        </p:nvSpPr>
        <p:spPr bwMode="auto">
          <a:xfrm>
            <a:off x="8987567" y="6172582"/>
            <a:ext cx="1959575"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pPr fontAlgn="base">
              <a:spcBef>
                <a:spcPct val="0"/>
              </a:spcBef>
              <a:spcAft>
                <a:spcPct val="0"/>
              </a:spcAft>
            </a:pPr>
            <a:r>
              <a:rPr lang="en-US" sz="2400" dirty="0">
                <a:solidFill>
                  <a:prstClr val="black"/>
                </a:solidFill>
              </a:rPr>
              <a:t>Harlow (1959)</a:t>
            </a:r>
          </a:p>
        </p:txBody>
      </p:sp>
      <p:pic>
        <p:nvPicPr>
          <p:cNvPr id="7" name="Picture 2" descr="Griggs4e_7UN08.jpg"/>
          <p:cNvPicPr>
            <a:picLocks noChangeAspect="1"/>
          </p:cNvPicPr>
          <p:nvPr/>
        </p:nvPicPr>
        <p:blipFill rotWithShape="1">
          <a:blip r:embed="rId2">
            <a:extLst>
              <a:ext uri="{28A0092B-C50C-407E-A947-70E740481C1C}">
                <a14:useLocalDpi xmlns:a14="http://schemas.microsoft.com/office/drawing/2010/main" val="0"/>
              </a:ext>
            </a:extLst>
          </a:blip>
          <a:srcRect b="9353"/>
          <a:stretch/>
        </p:blipFill>
        <p:spPr bwMode="auto">
          <a:xfrm>
            <a:off x="7952232" y="1432886"/>
            <a:ext cx="3660648" cy="47440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Slide Number Placeholder 2"/>
          <p:cNvSpPr>
            <a:spLocks noGrp="1"/>
          </p:cNvSpPr>
          <p:nvPr>
            <p:ph type="sldNum" sz="quarter" idx="12"/>
          </p:nvPr>
        </p:nvSpPr>
        <p:spPr/>
        <p:txBody>
          <a:bodyPr/>
          <a:lstStyle/>
          <a:p>
            <a:fld id="{A351B3A9-7289-4961-8F27-279CFBC27CA0}"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347102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6018">
                                            <p:txEl>
                                              <p:pRg st="0" end="0"/>
                                            </p:txEl>
                                          </p:spTgt>
                                        </p:tgtEl>
                                        <p:attrNameLst>
                                          <p:attrName>style.visibility</p:attrName>
                                        </p:attrNameLst>
                                      </p:cBhvr>
                                      <p:to>
                                        <p:strVal val="visible"/>
                                      </p:to>
                                    </p:set>
                                    <p:animEffect transition="in" filter="fade">
                                      <p:cBhvr>
                                        <p:cTn id="7" dur="1000"/>
                                        <p:tgtEl>
                                          <p:spTgt spid="86018">
                                            <p:txEl>
                                              <p:pRg st="0" end="0"/>
                                            </p:txEl>
                                          </p:spTgt>
                                        </p:tgtEl>
                                      </p:cBhvr>
                                    </p:animEffect>
                                    <p:anim calcmode="lin" valueType="num">
                                      <p:cBhvr>
                                        <p:cTn id="8" dur="1000" fill="hold"/>
                                        <p:tgtEl>
                                          <p:spTgt spid="8601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60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6018">
                                            <p:txEl>
                                              <p:pRg st="1" end="1"/>
                                            </p:txEl>
                                          </p:spTgt>
                                        </p:tgtEl>
                                        <p:attrNameLst>
                                          <p:attrName>style.visibility</p:attrName>
                                        </p:attrNameLst>
                                      </p:cBhvr>
                                      <p:to>
                                        <p:strVal val="visible"/>
                                      </p:to>
                                    </p:set>
                                    <p:animEffect transition="in" filter="fade">
                                      <p:cBhvr>
                                        <p:cTn id="14" dur="1000"/>
                                        <p:tgtEl>
                                          <p:spTgt spid="86018">
                                            <p:txEl>
                                              <p:pRg st="1" end="1"/>
                                            </p:txEl>
                                          </p:spTgt>
                                        </p:tgtEl>
                                      </p:cBhvr>
                                    </p:animEffect>
                                    <p:anim calcmode="lin" valueType="num">
                                      <p:cBhvr>
                                        <p:cTn id="15" dur="1000" fill="hold"/>
                                        <p:tgtEl>
                                          <p:spTgt spid="8601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601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6018">
                                            <p:txEl>
                                              <p:pRg st="2" end="2"/>
                                            </p:txEl>
                                          </p:spTgt>
                                        </p:tgtEl>
                                        <p:attrNameLst>
                                          <p:attrName>style.visibility</p:attrName>
                                        </p:attrNameLst>
                                      </p:cBhvr>
                                      <p:to>
                                        <p:strVal val="visible"/>
                                      </p:to>
                                    </p:set>
                                    <p:animEffect transition="in" filter="fade">
                                      <p:cBhvr>
                                        <p:cTn id="21" dur="1000"/>
                                        <p:tgtEl>
                                          <p:spTgt spid="86018">
                                            <p:txEl>
                                              <p:pRg st="2" end="2"/>
                                            </p:txEl>
                                          </p:spTgt>
                                        </p:tgtEl>
                                      </p:cBhvr>
                                    </p:animEffect>
                                    <p:anim calcmode="lin" valueType="num">
                                      <p:cBhvr>
                                        <p:cTn id="22" dur="1000" fill="hold"/>
                                        <p:tgtEl>
                                          <p:spTgt spid="8601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601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6018">
                                            <p:txEl>
                                              <p:pRg st="3" end="3"/>
                                            </p:txEl>
                                          </p:spTgt>
                                        </p:tgtEl>
                                        <p:attrNameLst>
                                          <p:attrName>style.visibility</p:attrName>
                                        </p:attrNameLst>
                                      </p:cBhvr>
                                      <p:to>
                                        <p:strVal val="visible"/>
                                      </p:to>
                                    </p:set>
                                    <p:animEffect transition="in" filter="fade">
                                      <p:cBhvr>
                                        <p:cTn id="28" dur="1000"/>
                                        <p:tgtEl>
                                          <p:spTgt spid="86018">
                                            <p:txEl>
                                              <p:pRg st="3" end="3"/>
                                            </p:txEl>
                                          </p:spTgt>
                                        </p:tgtEl>
                                      </p:cBhvr>
                                    </p:animEffect>
                                    <p:anim calcmode="lin" valueType="num">
                                      <p:cBhvr>
                                        <p:cTn id="29" dur="1000" fill="hold"/>
                                        <p:tgtEl>
                                          <p:spTgt spid="8601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601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1" name="Rectangle 2"/>
          <p:cNvSpPr>
            <a:spLocks noGrp="1" noChangeArrowheads="1"/>
          </p:cNvSpPr>
          <p:nvPr>
            <p:ph type="title"/>
          </p:nvPr>
        </p:nvSpPr>
        <p:spPr/>
        <p:txBody>
          <a:bodyPr>
            <a:normAutofit/>
          </a:bodyPr>
          <a:lstStyle/>
          <a:p>
            <a:r>
              <a:rPr lang="en-US" sz="5400" dirty="0"/>
              <a:t>Attachment and Harlow</a:t>
            </a:r>
            <a:r>
              <a:rPr lang="fr-FR" altLang="ja-JP" sz="5400" dirty="0"/>
              <a:t>'</a:t>
            </a:r>
            <a:r>
              <a:rPr lang="en-US" altLang="ja-JP" sz="5400" dirty="0"/>
              <a:t>s Monkeys</a:t>
            </a:r>
            <a:endParaRPr lang="en-US" sz="5400" dirty="0"/>
          </a:p>
        </p:txBody>
      </p:sp>
      <p:sp>
        <p:nvSpPr>
          <p:cNvPr id="72706" name="Rectangle 3"/>
          <p:cNvSpPr>
            <a:spLocks noGrp="1" noChangeArrowheads="1"/>
          </p:cNvSpPr>
          <p:nvPr>
            <p:ph idx="1"/>
          </p:nvPr>
        </p:nvSpPr>
        <p:spPr>
          <a:xfrm>
            <a:off x="838200" y="1825624"/>
            <a:ext cx="10515600" cy="5032376"/>
          </a:xfrm>
        </p:spPr>
        <p:txBody>
          <a:bodyPr>
            <a:normAutofit/>
          </a:bodyPr>
          <a:lstStyle/>
          <a:p>
            <a:pPr marL="0" indent="0">
              <a:buNone/>
            </a:pPr>
            <a:r>
              <a:rPr lang="en-US" sz="3200" b="1" dirty="0"/>
              <a:t>Half of the monkeys received their nourishment from a milk dispenser in the wire and half from a dispenser in the terry cloth mother</a:t>
            </a:r>
          </a:p>
          <a:p>
            <a:pPr marL="0" indent="0">
              <a:buNone/>
            </a:pPr>
            <a:endParaRPr lang="en-US" sz="3200" b="1" dirty="0"/>
          </a:p>
          <a:p>
            <a:pPr lvl="1"/>
            <a:r>
              <a:rPr lang="en-US" sz="3200" dirty="0"/>
              <a:t>All monkeys preferred the cloth mother regardless of which provided their nourishment</a:t>
            </a:r>
          </a:p>
          <a:p>
            <a:pPr lvl="1"/>
            <a:r>
              <a:rPr lang="en-US" sz="3200" dirty="0"/>
              <a:t>Contact comfort, rather than feeding, was the most important factor in an infant monkey</a:t>
            </a:r>
            <a:r>
              <a:rPr lang="fr-FR" sz="3200" dirty="0"/>
              <a:t>'</a:t>
            </a:r>
            <a:r>
              <a:rPr lang="en-US" sz="3200" dirty="0"/>
              <a:t>s attachment</a:t>
            </a:r>
          </a:p>
        </p:txBody>
      </p:sp>
      <p:sp>
        <p:nvSpPr>
          <p:cNvPr id="3" name="Slide Number Placeholder 2"/>
          <p:cNvSpPr>
            <a:spLocks noGrp="1"/>
          </p:cNvSpPr>
          <p:nvPr>
            <p:ph type="sldNum" sz="quarter" idx="12"/>
          </p:nvPr>
        </p:nvSpPr>
        <p:spPr/>
        <p:txBody>
          <a:bodyPr/>
          <a:lstStyle/>
          <a:p>
            <a:fld id="{A351B3A9-7289-4961-8F27-279CFBC27CA0}" type="slidenum">
              <a:rPr lang="en-GB" smtClean="0">
                <a:solidFill>
                  <a:prstClr val="black">
                    <a:tint val="75000"/>
                  </a:prstClr>
                </a:solidFill>
              </a:rPr>
              <a:pPr/>
              <a:t>23</a:t>
            </a:fld>
            <a:endParaRPr lang="en-GB">
              <a:solidFill>
                <a:prstClr val="black">
                  <a:tint val="75000"/>
                </a:prstClr>
              </a:solidFill>
            </a:endParaRPr>
          </a:p>
        </p:txBody>
      </p:sp>
    </p:spTree>
    <p:extLst>
      <p:ext uri="{BB962C8B-B14F-4D97-AF65-F5344CB8AC3E}">
        <p14:creationId xmlns:p14="http://schemas.microsoft.com/office/powerpoint/2010/main" val="35812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1000"/>
                                        <p:tgtEl>
                                          <p:spTgt spid="72706">
                                            <p:txEl>
                                              <p:pRg st="0" end="0"/>
                                            </p:txEl>
                                          </p:spTgt>
                                        </p:tgtEl>
                                      </p:cBhvr>
                                    </p:animEffect>
                                    <p:anim calcmode="lin" valueType="num">
                                      <p:cBhvr>
                                        <p:cTn id="8" dur="1000" fill="hold"/>
                                        <p:tgtEl>
                                          <p:spTgt spid="7270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270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2706">
                                            <p:txEl>
                                              <p:pRg st="2" end="2"/>
                                            </p:txEl>
                                          </p:spTgt>
                                        </p:tgtEl>
                                        <p:attrNameLst>
                                          <p:attrName>style.visibility</p:attrName>
                                        </p:attrNameLst>
                                      </p:cBhvr>
                                      <p:to>
                                        <p:strVal val="visible"/>
                                      </p:to>
                                    </p:set>
                                    <p:animEffect transition="in" filter="fade">
                                      <p:cBhvr>
                                        <p:cTn id="14" dur="1000"/>
                                        <p:tgtEl>
                                          <p:spTgt spid="72706">
                                            <p:txEl>
                                              <p:pRg st="2" end="2"/>
                                            </p:txEl>
                                          </p:spTgt>
                                        </p:tgtEl>
                                      </p:cBhvr>
                                    </p:animEffect>
                                    <p:anim calcmode="lin" valueType="num">
                                      <p:cBhvr>
                                        <p:cTn id="15" dur="1000" fill="hold"/>
                                        <p:tgtEl>
                                          <p:spTgt spid="7270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270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2706">
                                            <p:txEl>
                                              <p:pRg st="3" end="3"/>
                                            </p:txEl>
                                          </p:spTgt>
                                        </p:tgtEl>
                                        <p:attrNameLst>
                                          <p:attrName>style.visibility</p:attrName>
                                        </p:attrNameLst>
                                      </p:cBhvr>
                                      <p:to>
                                        <p:strVal val="visible"/>
                                      </p:to>
                                    </p:set>
                                    <p:animEffect transition="in" filter="fade">
                                      <p:cBhvr>
                                        <p:cTn id="21" dur="1000"/>
                                        <p:tgtEl>
                                          <p:spTgt spid="72706">
                                            <p:txEl>
                                              <p:pRg st="3" end="3"/>
                                            </p:txEl>
                                          </p:spTgt>
                                        </p:tgtEl>
                                      </p:cBhvr>
                                    </p:animEffect>
                                    <p:anim calcmode="lin" valueType="num">
                                      <p:cBhvr>
                                        <p:cTn id="22" dur="1000" fill="hold"/>
                                        <p:tgtEl>
                                          <p:spTgt spid="7270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270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a:xfrm>
            <a:off x="838200" y="87549"/>
            <a:ext cx="10640438" cy="1046307"/>
          </a:xfrm>
        </p:spPr>
        <p:txBody>
          <a:bodyPr>
            <a:noAutofit/>
          </a:bodyPr>
          <a:lstStyle/>
          <a:p>
            <a:r>
              <a:rPr lang="en-US" sz="5400" dirty="0"/>
              <a:t>Attachment and Harlow</a:t>
            </a:r>
            <a:r>
              <a:rPr lang="fr-FR" altLang="ja-JP" sz="5400" dirty="0"/>
              <a:t>'</a:t>
            </a:r>
            <a:r>
              <a:rPr lang="en-US" altLang="ja-JP" sz="5400" dirty="0"/>
              <a:t>s Monkeys</a:t>
            </a:r>
            <a:endParaRPr lang="en-US" sz="5400" dirty="0"/>
          </a:p>
        </p:txBody>
      </p:sp>
      <p:pic>
        <p:nvPicPr>
          <p:cNvPr id="5" name="Picture 2" descr="Griggs4e_fig_07_03ab.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97609" y="1234441"/>
            <a:ext cx="7961313" cy="41449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TextBox 1"/>
          <p:cNvSpPr txBox="1"/>
          <p:nvPr/>
        </p:nvSpPr>
        <p:spPr>
          <a:xfrm>
            <a:off x="438912" y="5559552"/>
            <a:ext cx="11228832" cy="830997"/>
          </a:xfrm>
          <a:prstGeom prst="rect">
            <a:avLst/>
          </a:prstGeom>
          <a:solidFill>
            <a:srgbClr val="FFC000"/>
          </a:solidFill>
        </p:spPr>
        <p:txBody>
          <a:bodyPr wrap="square" rtlCol="0">
            <a:spAutoFit/>
          </a:bodyPr>
          <a:lstStyle/>
          <a:p>
            <a:pPr algn="ctr"/>
            <a:r>
              <a:rPr lang="en-GB" sz="2400" dirty="0">
                <a:solidFill>
                  <a:prstClr val="black"/>
                </a:solidFill>
              </a:rPr>
              <a:t>Harlow concluded that </a:t>
            </a:r>
            <a:r>
              <a:rPr lang="en-GB" sz="2400" b="1" dirty="0">
                <a:solidFill>
                  <a:prstClr val="black"/>
                </a:solidFill>
              </a:rPr>
              <a:t>‘contact comfort’, </a:t>
            </a:r>
            <a:r>
              <a:rPr lang="en-GB" sz="2400" dirty="0">
                <a:solidFill>
                  <a:prstClr val="black"/>
                </a:solidFill>
              </a:rPr>
              <a:t>not reinforcement from nourishment, was the crucial element for attachment formation (Griggs 2014: 299)</a:t>
            </a:r>
          </a:p>
        </p:txBody>
      </p:sp>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1215956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7041" name="Rectangle 2"/>
          <p:cNvSpPr>
            <a:spLocks noGrp="1" noChangeArrowheads="1"/>
          </p:cNvSpPr>
          <p:nvPr>
            <p:ph type="title"/>
          </p:nvPr>
        </p:nvSpPr>
        <p:spPr/>
        <p:txBody>
          <a:bodyPr>
            <a:normAutofit/>
          </a:bodyPr>
          <a:lstStyle/>
          <a:p>
            <a:r>
              <a:rPr lang="en-US" sz="5400" dirty="0"/>
              <a:t>Attachment and Harlow</a:t>
            </a:r>
            <a:r>
              <a:rPr lang="fr-FR" altLang="ja-JP" sz="5400" dirty="0"/>
              <a:t>'</a:t>
            </a:r>
            <a:r>
              <a:rPr lang="en-US" altLang="ja-JP" sz="5400" dirty="0"/>
              <a:t>s Monkeys</a:t>
            </a:r>
            <a:endParaRPr lang="en-US" sz="5400" dirty="0"/>
          </a:p>
        </p:txBody>
      </p:sp>
      <p:sp>
        <p:nvSpPr>
          <p:cNvPr id="72706" name="Rectangle 3"/>
          <p:cNvSpPr>
            <a:spLocks noGrp="1" noChangeArrowheads="1"/>
          </p:cNvSpPr>
          <p:nvPr>
            <p:ph idx="1"/>
          </p:nvPr>
        </p:nvSpPr>
        <p:spPr>
          <a:xfrm>
            <a:off x="838200" y="1825624"/>
            <a:ext cx="9878568" cy="4886071"/>
          </a:xfrm>
        </p:spPr>
        <p:txBody>
          <a:bodyPr>
            <a:normAutofit/>
          </a:bodyPr>
          <a:lstStyle/>
          <a:p>
            <a:r>
              <a:rPr lang="en-US" sz="3200" dirty="0"/>
              <a:t>In an unfamiliar room (strange situation) monkeys would cower in fear if their surrogate mother was not present</a:t>
            </a:r>
          </a:p>
          <a:p>
            <a:r>
              <a:rPr lang="en-US" sz="3200" dirty="0"/>
              <a:t>When the surrogate was brought in the infant monkeys would cling to it, then gradually begin to explore the new environment</a:t>
            </a:r>
          </a:p>
          <a:p>
            <a:r>
              <a:rPr lang="en-US" sz="3200" dirty="0"/>
              <a:t>The monkeys were made to feel secure by the terry cloth surrogate mother</a:t>
            </a:r>
          </a:p>
        </p:txBody>
      </p:sp>
      <p:sp>
        <p:nvSpPr>
          <p:cNvPr id="3" name="Slide Number Placeholder 2"/>
          <p:cNvSpPr>
            <a:spLocks noGrp="1"/>
          </p:cNvSpPr>
          <p:nvPr>
            <p:ph type="sldNum" sz="quarter" idx="12"/>
          </p:nvPr>
        </p:nvSpPr>
        <p:spPr/>
        <p:txBody>
          <a:bodyPr/>
          <a:lstStyle/>
          <a:p>
            <a:fld id="{A351B3A9-7289-4961-8F27-279CFBC27CA0}" type="slidenum">
              <a:rPr lang="en-GB" smtClean="0">
                <a:solidFill>
                  <a:prstClr val="black">
                    <a:tint val="75000"/>
                  </a:prstClr>
                </a:solidFill>
              </a:rPr>
              <a:pPr/>
              <a:t>25</a:t>
            </a:fld>
            <a:endParaRPr lang="en-GB">
              <a:solidFill>
                <a:prstClr val="black">
                  <a:tint val="75000"/>
                </a:prstClr>
              </a:solidFill>
            </a:endParaRPr>
          </a:p>
        </p:txBody>
      </p:sp>
    </p:spTree>
    <p:extLst>
      <p:ext uri="{BB962C8B-B14F-4D97-AF65-F5344CB8AC3E}">
        <p14:creationId xmlns:p14="http://schemas.microsoft.com/office/powerpoint/2010/main" val="185491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1000"/>
                                        <p:tgtEl>
                                          <p:spTgt spid="72706">
                                            <p:txEl>
                                              <p:pRg st="0" end="0"/>
                                            </p:txEl>
                                          </p:spTgt>
                                        </p:tgtEl>
                                      </p:cBhvr>
                                    </p:animEffect>
                                    <p:anim calcmode="lin" valueType="num">
                                      <p:cBhvr>
                                        <p:cTn id="8" dur="1000" fill="hold"/>
                                        <p:tgtEl>
                                          <p:spTgt spid="7270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270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2706">
                                            <p:txEl>
                                              <p:pRg st="1" end="1"/>
                                            </p:txEl>
                                          </p:spTgt>
                                        </p:tgtEl>
                                        <p:attrNameLst>
                                          <p:attrName>style.visibility</p:attrName>
                                        </p:attrNameLst>
                                      </p:cBhvr>
                                      <p:to>
                                        <p:strVal val="visible"/>
                                      </p:to>
                                    </p:set>
                                    <p:animEffect transition="in" filter="fade">
                                      <p:cBhvr>
                                        <p:cTn id="14" dur="1000"/>
                                        <p:tgtEl>
                                          <p:spTgt spid="72706">
                                            <p:txEl>
                                              <p:pRg st="1" end="1"/>
                                            </p:txEl>
                                          </p:spTgt>
                                        </p:tgtEl>
                                      </p:cBhvr>
                                    </p:animEffect>
                                    <p:anim calcmode="lin" valueType="num">
                                      <p:cBhvr>
                                        <p:cTn id="15" dur="1000" fill="hold"/>
                                        <p:tgtEl>
                                          <p:spTgt spid="7270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270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2706">
                                            <p:txEl>
                                              <p:pRg st="2" end="2"/>
                                            </p:txEl>
                                          </p:spTgt>
                                        </p:tgtEl>
                                        <p:attrNameLst>
                                          <p:attrName>style.visibility</p:attrName>
                                        </p:attrNameLst>
                                      </p:cBhvr>
                                      <p:to>
                                        <p:strVal val="visible"/>
                                      </p:to>
                                    </p:set>
                                    <p:animEffect transition="in" filter="fade">
                                      <p:cBhvr>
                                        <p:cTn id="21" dur="1000"/>
                                        <p:tgtEl>
                                          <p:spTgt spid="72706">
                                            <p:txEl>
                                              <p:pRg st="2" end="2"/>
                                            </p:txEl>
                                          </p:spTgt>
                                        </p:tgtEl>
                                      </p:cBhvr>
                                    </p:animEffect>
                                    <p:anim calcmode="lin" valueType="num">
                                      <p:cBhvr>
                                        <p:cTn id="22" dur="1000" fill="hold"/>
                                        <p:tgtEl>
                                          <p:spTgt spid="7270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270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Ainsworth’s (1979) strange situation</a:t>
            </a:r>
          </a:p>
        </p:txBody>
      </p:sp>
      <p:sp>
        <p:nvSpPr>
          <p:cNvPr id="3" name="Content Placeholder 2"/>
          <p:cNvSpPr>
            <a:spLocks noGrp="1"/>
          </p:cNvSpPr>
          <p:nvPr>
            <p:ph idx="1"/>
          </p:nvPr>
        </p:nvSpPr>
        <p:spPr>
          <a:xfrm>
            <a:off x="838200" y="1825624"/>
            <a:ext cx="6208776" cy="4660519"/>
          </a:xfrm>
        </p:spPr>
        <p:txBody>
          <a:bodyPr>
            <a:normAutofit/>
          </a:bodyPr>
          <a:lstStyle/>
          <a:p>
            <a:r>
              <a:rPr lang="en-GB" sz="3200" dirty="0"/>
              <a:t>A child’s behaviour is observed in an unfamiliar room with toys while the child’s mother and a stranger (unfamiliar woman) move in and out of the room</a:t>
            </a:r>
          </a:p>
          <a:p>
            <a:r>
              <a:rPr lang="en-GB" sz="3200" dirty="0"/>
              <a:t>The experiment was structured</a:t>
            </a:r>
          </a:p>
          <a:p>
            <a:r>
              <a:rPr lang="en-GB" sz="3200" dirty="0"/>
              <a:t>Key observations centred on the child’s reaction to the mother leaving and returning</a:t>
            </a:r>
          </a:p>
        </p:txBody>
      </p:sp>
      <p:pic>
        <p:nvPicPr>
          <p:cNvPr id="4" name="Picture 3"/>
          <p:cNvPicPr>
            <a:picLocks noChangeAspect="1"/>
          </p:cNvPicPr>
          <p:nvPr/>
        </p:nvPicPr>
        <p:blipFill>
          <a:blip r:embed="rId2"/>
          <a:stretch>
            <a:fillRect/>
          </a:stretch>
        </p:blipFill>
        <p:spPr>
          <a:xfrm>
            <a:off x="7171372" y="1825625"/>
            <a:ext cx="4478084" cy="3605948"/>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69283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7574"/>
            <a:ext cx="10515600" cy="723011"/>
          </a:xfrm>
        </p:spPr>
        <p:txBody>
          <a:bodyPr/>
          <a:lstStyle/>
          <a:p>
            <a:r>
              <a:rPr lang="en-GB" dirty="0"/>
              <a:t>Ainsworth’s types of attachment</a:t>
            </a:r>
          </a:p>
        </p:txBody>
      </p:sp>
      <p:graphicFrame>
        <p:nvGraphicFramePr>
          <p:cNvPr id="5" name="Content Placeholder 4"/>
          <p:cNvGraphicFramePr>
            <a:graphicFrameLocks noGrp="1"/>
          </p:cNvGraphicFramePr>
          <p:nvPr>
            <p:ph idx="1"/>
          </p:nvPr>
        </p:nvGraphicFramePr>
        <p:xfrm>
          <a:off x="6784975" y="869950"/>
          <a:ext cx="5184775" cy="5848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p:cNvPicPr>
            <a:picLocks noChangeAspect="1"/>
          </p:cNvPicPr>
          <p:nvPr/>
        </p:nvPicPr>
        <p:blipFill>
          <a:blip r:embed="rId7"/>
          <a:stretch>
            <a:fillRect/>
          </a:stretch>
        </p:blipFill>
        <p:spPr>
          <a:xfrm>
            <a:off x="451104" y="870585"/>
            <a:ext cx="6096000" cy="5848350"/>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27</a:t>
            </a:fld>
            <a:endParaRPr lang="en-GB">
              <a:solidFill>
                <a:prstClr val="black">
                  <a:tint val="75000"/>
                </a:prstClr>
              </a:solidFill>
            </a:endParaRPr>
          </a:p>
        </p:txBody>
      </p:sp>
    </p:spTree>
    <p:extLst>
      <p:ext uri="{BB962C8B-B14F-4D97-AF65-F5344CB8AC3E}">
        <p14:creationId xmlns:p14="http://schemas.microsoft.com/office/powerpoint/2010/main" val="210189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graphicEl>
                                              <a:dgm id="{18EA5DAC-5FA2-4025-B0B0-7B9A46D97EF9}"/>
                                            </p:graphicEl>
                                          </p:spTgt>
                                        </p:tgtEl>
                                        <p:attrNameLst>
                                          <p:attrName>style.visibility</p:attrName>
                                        </p:attrNameLst>
                                      </p:cBhvr>
                                      <p:to>
                                        <p:strVal val="visible"/>
                                      </p:to>
                                    </p:set>
                                    <p:animEffect transition="in" filter="barn(inVertical)">
                                      <p:cBhvr>
                                        <p:cTn id="7" dur="500"/>
                                        <p:tgtEl>
                                          <p:spTgt spid="5">
                                            <p:graphicEl>
                                              <a:dgm id="{18EA5DAC-5FA2-4025-B0B0-7B9A46D97EF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graphicEl>
                                              <a:dgm id="{BFB34518-6BBA-41A7-9F34-D602DF07DCBF}"/>
                                            </p:graphicEl>
                                          </p:spTgt>
                                        </p:tgtEl>
                                        <p:attrNameLst>
                                          <p:attrName>style.visibility</p:attrName>
                                        </p:attrNameLst>
                                      </p:cBhvr>
                                      <p:to>
                                        <p:strVal val="visible"/>
                                      </p:to>
                                    </p:set>
                                    <p:animEffect transition="in" filter="barn(inVertical)">
                                      <p:cBhvr>
                                        <p:cTn id="12" dur="500"/>
                                        <p:tgtEl>
                                          <p:spTgt spid="5">
                                            <p:graphicEl>
                                              <a:dgm id="{BFB34518-6BBA-41A7-9F34-D602DF07DC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graphicEl>
                                              <a:dgm id="{C5C4E6CB-B328-4C95-8900-8FD9C2CC6337}"/>
                                            </p:graphicEl>
                                          </p:spTgt>
                                        </p:tgtEl>
                                        <p:attrNameLst>
                                          <p:attrName>style.visibility</p:attrName>
                                        </p:attrNameLst>
                                      </p:cBhvr>
                                      <p:to>
                                        <p:strVal val="visible"/>
                                      </p:to>
                                    </p:set>
                                    <p:animEffect transition="in" filter="barn(inVertical)">
                                      <p:cBhvr>
                                        <p:cTn id="17" dur="500"/>
                                        <p:tgtEl>
                                          <p:spTgt spid="5">
                                            <p:graphicEl>
                                              <a:dgm id="{C5C4E6CB-B328-4C95-8900-8FD9C2CC633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graphicEl>
                                              <a:dgm id="{75C0D23B-24F2-46F5-980D-F7B048A5F2BA}"/>
                                            </p:graphicEl>
                                          </p:spTgt>
                                        </p:tgtEl>
                                        <p:attrNameLst>
                                          <p:attrName>style.visibility</p:attrName>
                                        </p:attrNameLst>
                                      </p:cBhvr>
                                      <p:to>
                                        <p:strVal val="visible"/>
                                      </p:to>
                                    </p:set>
                                    <p:animEffect transition="in" filter="barn(inVertical)">
                                      <p:cBhvr>
                                        <p:cTn id="22" dur="500"/>
                                        <p:tgtEl>
                                          <p:spTgt spid="5">
                                            <p:graphicEl>
                                              <a:dgm id="{75C0D23B-24F2-46F5-980D-F7B048A5F2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Impact of secure attachment</a:t>
            </a:r>
          </a:p>
        </p:txBody>
      </p:sp>
      <p:sp>
        <p:nvSpPr>
          <p:cNvPr id="3" name="Content Placeholder 2"/>
          <p:cNvSpPr>
            <a:spLocks noGrp="1"/>
          </p:cNvSpPr>
          <p:nvPr>
            <p:ph idx="1"/>
          </p:nvPr>
        </p:nvSpPr>
        <p:spPr>
          <a:xfrm>
            <a:off x="838200" y="1825625"/>
            <a:ext cx="7143940" cy="4258184"/>
          </a:xfrm>
        </p:spPr>
        <p:txBody>
          <a:bodyPr>
            <a:normAutofit/>
          </a:bodyPr>
          <a:lstStyle/>
          <a:p>
            <a:r>
              <a:rPr lang="en-GB" dirty="0"/>
              <a:t>Secure attachments have been linked to higher levels of cognitive functioning and social competence in childhood (Griggs 2014: 301, after Jacobsen and Hoffman 1997)</a:t>
            </a:r>
          </a:p>
          <a:p>
            <a:r>
              <a:rPr lang="en-GB" dirty="0"/>
              <a:t>However, types of attachment can change over time along with the dynamic of the family:</a:t>
            </a:r>
          </a:p>
          <a:p>
            <a:endParaRPr lang="en-GB" dirty="0"/>
          </a:p>
          <a:p>
            <a:pPr lvl="1"/>
            <a:r>
              <a:rPr lang="en-GB" sz="2800" dirty="0"/>
              <a:t>Divorce, child care, remarriage etc.</a:t>
            </a:r>
          </a:p>
        </p:txBody>
      </p:sp>
      <p:pic>
        <p:nvPicPr>
          <p:cNvPr id="4" name="Picture 3"/>
          <p:cNvPicPr>
            <a:picLocks noChangeAspect="1"/>
          </p:cNvPicPr>
          <p:nvPr/>
        </p:nvPicPr>
        <p:blipFill>
          <a:blip r:embed="rId2"/>
          <a:stretch>
            <a:fillRect/>
          </a:stretch>
        </p:blipFill>
        <p:spPr>
          <a:xfrm>
            <a:off x="7982140" y="1825625"/>
            <a:ext cx="3511868" cy="3511868"/>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28</a:t>
            </a:fld>
            <a:endParaRPr lang="en-GB">
              <a:solidFill>
                <a:prstClr val="black">
                  <a:tint val="75000"/>
                </a:prstClr>
              </a:solidFill>
            </a:endParaRPr>
          </a:p>
        </p:txBody>
      </p:sp>
    </p:spTree>
    <p:extLst>
      <p:ext uri="{BB962C8B-B14F-4D97-AF65-F5344CB8AC3E}">
        <p14:creationId xmlns:p14="http://schemas.microsoft.com/office/powerpoint/2010/main" val="60251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a:xfrm>
            <a:off x="838200" y="365125"/>
            <a:ext cx="10515600" cy="1802003"/>
          </a:xfrm>
        </p:spPr>
        <p:txBody>
          <a:bodyPr>
            <a:noAutofit/>
          </a:bodyPr>
          <a:lstStyle/>
          <a:p>
            <a:r>
              <a:rPr lang="en-US" sz="6000" dirty="0"/>
              <a:t>Other Determinants of Attachment Quality</a:t>
            </a:r>
          </a:p>
        </p:txBody>
      </p:sp>
      <p:sp>
        <p:nvSpPr>
          <p:cNvPr id="93186" name="Rectangle 3"/>
          <p:cNvSpPr>
            <a:spLocks noGrp="1" noChangeArrowheads="1"/>
          </p:cNvSpPr>
          <p:nvPr>
            <p:ph idx="1"/>
          </p:nvPr>
        </p:nvSpPr>
        <p:spPr>
          <a:xfrm>
            <a:off x="838200" y="2414015"/>
            <a:ext cx="10515600" cy="3762947"/>
          </a:xfrm>
        </p:spPr>
        <p:txBody>
          <a:bodyPr>
            <a:normAutofit/>
          </a:bodyPr>
          <a:lstStyle/>
          <a:p>
            <a:r>
              <a:rPr lang="en-US" sz="3200" b="1" dirty="0"/>
              <a:t>Other determinants</a:t>
            </a:r>
          </a:p>
          <a:p>
            <a:pPr lvl="1"/>
            <a:r>
              <a:rPr lang="en-US" sz="3200" dirty="0"/>
              <a:t>Sensitivity of mother</a:t>
            </a:r>
          </a:p>
          <a:p>
            <a:pPr lvl="1"/>
            <a:r>
              <a:rPr lang="en-US" sz="3200" dirty="0"/>
              <a:t>Infant temperament</a:t>
            </a:r>
          </a:p>
          <a:p>
            <a:pPr lvl="1"/>
            <a:r>
              <a:rPr lang="en-US" sz="3200" dirty="0"/>
              <a:t>Match between infant</a:t>
            </a:r>
            <a:r>
              <a:rPr lang="fr-FR" altLang="ja-JP" sz="3200" dirty="0"/>
              <a:t>'</a:t>
            </a:r>
            <a:r>
              <a:rPr lang="en-US" altLang="ja-JP" sz="3200" dirty="0"/>
              <a:t>s temperament and child-rearing expectations and personality of the caregiver </a:t>
            </a:r>
          </a:p>
        </p:txBody>
      </p:sp>
      <p:sp>
        <p:nvSpPr>
          <p:cNvPr id="3" name="Slide Number Placeholder 2"/>
          <p:cNvSpPr>
            <a:spLocks noGrp="1"/>
          </p:cNvSpPr>
          <p:nvPr>
            <p:ph type="sldNum" sz="quarter" idx="12"/>
          </p:nvPr>
        </p:nvSpPr>
        <p:spPr/>
        <p:txBody>
          <a:bodyPr/>
          <a:lstStyle/>
          <a:p>
            <a:fld id="{A351B3A9-7289-4961-8F27-279CFBC27CA0}"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121035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5233" name="Title 1"/>
          <p:cNvSpPr>
            <a:spLocks noGrp="1"/>
          </p:cNvSpPr>
          <p:nvPr>
            <p:ph type="title"/>
          </p:nvPr>
        </p:nvSpPr>
        <p:spPr>
          <a:xfrm>
            <a:off x="333756" y="365125"/>
            <a:ext cx="3314700" cy="1590705"/>
          </a:xfrm>
        </p:spPr>
        <p:txBody>
          <a:bodyPr>
            <a:noAutofit/>
          </a:bodyPr>
          <a:lstStyle/>
          <a:p>
            <a:r>
              <a:rPr lang="en-US" sz="6000" dirty="0"/>
              <a:t>Parenting Styles</a:t>
            </a:r>
          </a:p>
        </p:txBody>
      </p:sp>
      <p:sp>
        <p:nvSpPr>
          <p:cNvPr id="95234" name="Content Placeholder 2"/>
          <p:cNvSpPr>
            <a:spLocks noGrp="1"/>
          </p:cNvSpPr>
          <p:nvPr>
            <p:ph idx="1"/>
          </p:nvPr>
        </p:nvSpPr>
        <p:spPr>
          <a:xfrm>
            <a:off x="333756" y="2560320"/>
            <a:ext cx="3080004" cy="3249343"/>
          </a:xfrm>
        </p:spPr>
        <p:txBody>
          <a:bodyPr>
            <a:normAutofit/>
          </a:bodyPr>
          <a:lstStyle/>
          <a:p>
            <a:pPr marL="0" indent="0">
              <a:buNone/>
            </a:pPr>
            <a:r>
              <a:rPr lang="en-US" sz="3200" b="1" dirty="0" err="1"/>
              <a:t>Baumrind</a:t>
            </a:r>
            <a:r>
              <a:rPr lang="en-US" sz="3200" b="1" dirty="0"/>
              <a:t> </a:t>
            </a:r>
          </a:p>
          <a:p>
            <a:pPr marL="0" indent="0">
              <a:buNone/>
            </a:pPr>
            <a:r>
              <a:rPr lang="en-US" sz="3200" b="1" dirty="0"/>
              <a:t>(1971, 1991) </a:t>
            </a:r>
          </a:p>
          <a:p>
            <a:pPr marL="0" indent="0">
              <a:buNone/>
            </a:pPr>
            <a:endParaRPr lang="en-US" sz="3200" b="1" dirty="0"/>
          </a:p>
          <a:p>
            <a:pPr marL="0" indent="0">
              <a:buNone/>
            </a:pPr>
            <a:r>
              <a:rPr lang="en-US" sz="3200" b="1" dirty="0"/>
              <a:t>Four styles of </a:t>
            </a:r>
          </a:p>
          <a:p>
            <a:pPr marL="0" indent="0">
              <a:buNone/>
            </a:pPr>
            <a:r>
              <a:rPr lang="en-US" sz="3200" b="1" dirty="0"/>
              <a:t>parenting</a:t>
            </a:r>
          </a:p>
        </p:txBody>
      </p:sp>
      <p:sp>
        <p:nvSpPr>
          <p:cNvPr id="2" name="Rectangle 1"/>
          <p:cNvSpPr/>
          <p:nvPr/>
        </p:nvSpPr>
        <p:spPr>
          <a:xfrm>
            <a:off x="3718560" y="289242"/>
            <a:ext cx="8473441" cy="1569660"/>
          </a:xfrm>
          <a:prstGeom prst="rect">
            <a:avLst/>
          </a:prstGeom>
          <a:solidFill>
            <a:srgbClr val="FFC000"/>
          </a:solidFill>
        </p:spPr>
        <p:txBody>
          <a:bodyPr wrap="square">
            <a:spAutoFit/>
          </a:bodyPr>
          <a:lstStyle/>
          <a:p>
            <a:r>
              <a:rPr lang="en-US" sz="2400" b="1" u="sng" dirty="0">
                <a:solidFill>
                  <a:prstClr val="black"/>
                </a:solidFill>
              </a:rPr>
              <a:t>Authoritarian</a:t>
            </a:r>
            <a:r>
              <a:rPr lang="en-US" sz="2400" dirty="0">
                <a:solidFill>
                  <a:prstClr val="black"/>
                </a:solidFill>
              </a:rPr>
              <a:t>: </a:t>
            </a:r>
            <a:r>
              <a:rPr lang="en-GB" sz="2400" dirty="0">
                <a:solidFill>
                  <a:prstClr val="black"/>
                </a:solidFill>
              </a:rPr>
              <a:t>A style of parenting in which the parents are demanding, expect unquestioned obedience,  are not responsive to their children's desires, and communicate poorly with their children. </a:t>
            </a:r>
          </a:p>
        </p:txBody>
      </p:sp>
      <p:sp>
        <p:nvSpPr>
          <p:cNvPr id="3" name="Rectangle 2"/>
          <p:cNvSpPr/>
          <p:nvPr/>
        </p:nvSpPr>
        <p:spPr>
          <a:xfrm>
            <a:off x="4103190" y="1955830"/>
            <a:ext cx="8088810" cy="1200329"/>
          </a:xfrm>
          <a:prstGeom prst="rect">
            <a:avLst/>
          </a:prstGeom>
          <a:solidFill>
            <a:srgbClr val="92D050"/>
          </a:solidFill>
        </p:spPr>
        <p:txBody>
          <a:bodyPr wrap="square">
            <a:spAutoFit/>
          </a:bodyPr>
          <a:lstStyle/>
          <a:p>
            <a:pPr lvl="1"/>
            <a:r>
              <a:rPr lang="en-US" sz="2400" b="1" u="sng" dirty="0">
                <a:solidFill>
                  <a:prstClr val="black"/>
                </a:solidFill>
              </a:rPr>
              <a:t>Authoritative: </a:t>
            </a:r>
            <a:r>
              <a:rPr lang="en-GB" sz="2400" dirty="0">
                <a:solidFill>
                  <a:prstClr val="black"/>
                </a:solidFill>
              </a:rPr>
              <a:t>A style of parenting in which the parents are demanding, but set rational limits for their children and communicate well with their children</a:t>
            </a:r>
            <a:r>
              <a:rPr lang="en-US" sz="2400" dirty="0">
                <a:solidFill>
                  <a:prstClr val="black"/>
                </a:solidFill>
              </a:rPr>
              <a:t>  </a:t>
            </a:r>
          </a:p>
        </p:txBody>
      </p:sp>
      <p:sp>
        <p:nvSpPr>
          <p:cNvPr id="4" name="Rectangle 3"/>
          <p:cNvSpPr/>
          <p:nvPr/>
        </p:nvSpPr>
        <p:spPr>
          <a:xfrm>
            <a:off x="4462272" y="3253088"/>
            <a:ext cx="7729728" cy="1569660"/>
          </a:xfrm>
          <a:prstGeom prst="rect">
            <a:avLst/>
          </a:prstGeom>
          <a:solidFill>
            <a:srgbClr val="00B0F0"/>
          </a:solidFill>
        </p:spPr>
        <p:txBody>
          <a:bodyPr wrap="square">
            <a:spAutoFit/>
          </a:bodyPr>
          <a:lstStyle/>
          <a:p>
            <a:pPr lvl="1"/>
            <a:r>
              <a:rPr lang="en-US" sz="2400" b="1" u="sng" dirty="0">
                <a:solidFill>
                  <a:prstClr val="black"/>
                </a:solidFill>
              </a:rPr>
              <a:t>Permissive:  </a:t>
            </a:r>
            <a:r>
              <a:rPr lang="en-GB" sz="2400" dirty="0">
                <a:solidFill>
                  <a:prstClr val="black"/>
                </a:solidFill>
              </a:rPr>
              <a:t>A style of parenting in which the parents make few demands and are overly responsive to their children's desires, letting their children do pretty much as they please.</a:t>
            </a:r>
          </a:p>
        </p:txBody>
      </p:sp>
      <p:sp>
        <p:nvSpPr>
          <p:cNvPr id="5" name="Rectangle 4"/>
          <p:cNvSpPr/>
          <p:nvPr/>
        </p:nvSpPr>
        <p:spPr>
          <a:xfrm>
            <a:off x="4693920" y="4919677"/>
            <a:ext cx="7498080" cy="1569660"/>
          </a:xfrm>
          <a:prstGeom prst="rect">
            <a:avLst/>
          </a:prstGeom>
          <a:solidFill>
            <a:srgbClr val="FFFF00"/>
          </a:solidFill>
        </p:spPr>
        <p:txBody>
          <a:bodyPr wrap="square">
            <a:spAutoFit/>
          </a:bodyPr>
          <a:lstStyle/>
          <a:p>
            <a:pPr lvl="1"/>
            <a:r>
              <a:rPr lang="en-US" sz="2400" b="1" u="sng" dirty="0">
                <a:solidFill>
                  <a:prstClr val="black"/>
                </a:solidFill>
              </a:rPr>
              <a:t>Uninvolved:  </a:t>
            </a:r>
            <a:r>
              <a:rPr lang="en-GB" sz="2400" dirty="0">
                <a:solidFill>
                  <a:prstClr val="black"/>
                </a:solidFill>
              </a:rPr>
              <a:t>A style of parenting in which the parents minimize both the time they spend with their children and their emotional involvement with them and provide for their children's basic needs, but little else.</a:t>
            </a:r>
          </a:p>
        </p:txBody>
      </p:sp>
      <p:sp>
        <p:nvSpPr>
          <p:cNvPr id="7" name="Slide Number Placeholder 6"/>
          <p:cNvSpPr>
            <a:spLocks noGrp="1"/>
          </p:cNvSpPr>
          <p:nvPr>
            <p:ph type="sldNum" sz="quarter" idx="12"/>
          </p:nvPr>
        </p:nvSpPr>
        <p:spPr/>
        <p:txBody>
          <a:bodyPr/>
          <a:lstStyle/>
          <a:p>
            <a:fld id="{A351B3A9-7289-4961-8F27-279CFBC27CA0}" type="slidenum">
              <a:rPr lang="en-GB" smtClean="0">
                <a:solidFill>
                  <a:prstClr val="black">
                    <a:tint val="75000"/>
                  </a:prstClr>
                </a:solidFill>
              </a:rPr>
              <a:pPr/>
              <a:t>30</a:t>
            </a:fld>
            <a:endParaRPr lang="en-GB">
              <a:solidFill>
                <a:prstClr val="black">
                  <a:tint val="75000"/>
                </a:prstClr>
              </a:solidFill>
            </a:endParaRPr>
          </a:p>
        </p:txBody>
      </p:sp>
    </p:spTree>
    <p:extLst>
      <p:ext uri="{BB962C8B-B14F-4D97-AF65-F5344CB8AC3E}">
        <p14:creationId xmlns:p14="http://schemas.microsoft.com/office/powerpoint/2010/main" val="147628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heel(1)">
                                      <p:cBhvr>
                                        <p:cTn id="2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Parenting styles</a:t>
            </a:r>
          </a:p>
        </p:txBody>
      </p:sp>
      <p:sp>
        <p:nvSpPr>
          <p:cNvPr id="3" name="Content Placeholder 2"/>
          <p:cNvSpPr>
            <a:spLocks noGrp="1"/>
          </p:cNvSpPr>
          <p:nvPr>
            <p:ph idx="1"/>
          </p:nvPr>
        </p:nvSpPr>
        <p:spPr>
          <a:xfrm>
            <a:off x="838200" y="1597152"/>
            <a:ext cx="7600950" cy="5059679"/>
          </a:xfrm>
        </p:spPr>
        <p:txBody>
          <a:bodyPr>
            <a:normAutofit/>
          </a:bodyPr>
          <a:lstStyle/>
          <a:p>
            <a:r>
              <a:rPr lang="en-GB" sz="3200" dirty="0" err="1"/>
              <a:t>Baumrind’s</a:t>
            </a:r>
            <a:r>
              <a:rPr lang="en-GB" sz="3200" dirty="0"/>
              <a:t> approach tended to focus on white, middle class families</a:t>
            </a:r>
          </a:p>
          <a:p>
            <a:endParaRPr lang="en-GB" sz="3200" dirty="0"/>
          </a:p>
          <a:p>
            <a:r>
              <a:rPr lang="en-GB" sz="3200" dirty="0"/>
              <a:t>More recent studies suggest that these effects may vary across populations and cultural groups</a:t>
            </a:r>
          </a:p>
          <a:p>
            <a:endParaRPr lang="en-GB" sz="3200" dirty="0"/>
          </a:p>
          <a:p>
            <a:r>
              <a:rPr lang="en-GB" sz="3200" dirty="0"/>
              <a:t>Bronfenbrenner’s (1993) systems analysis suggests that there are many, varied influences at play too</a:t>
            </a:r>
          </a:p>
          <a:p>
            <a:endParaRPr lang="en-GB" dirty="0"/>
          </a:p>
          <a:p>
            <a:endParaRPr lang="en-GB" dirty="0"/>
          </a:p>
        </p:txBody>
      </p:sp>
      <p:pic>
        <p:nvPicPr>
          <p:cNvPr id="4" name="Picture 3"/>
          <p:cNvPicPr>
            <a:picLocks noChangeAspect="1"/>
          </p:cNvPicPr>
          <p:nvPr/>
        </p:nvPicPr>
        <p:blipFill>
          <a:blip r:embed="rId2"/>
          <a:stretch>
            <a:fillRect/>
          </a:stretch>
        </p:blipFill>
        <p:spPr>
          <a:xfrm>
            <a:off x="8439150" y="905986"/>
            <a:ext cx="3423666" cy="5359268"/>
          </a:xfrm>
          <a:prstGeom prst="rect">
            <a:avLst/>
          </a:prstGeom>
        </p:spPr>
      </p:pic>
      <p:sp>
        <p:nvSpPr>
          <p:cNvPr id="6" name="Slide Number Placeholder 5"/>
          <p:cNvSpPr>
            <a:spLocks noGrp="1"/>
          </p:cNvSpPr>
          <p:nvPr>
            <p:ph type="sldNum" sz="quarter" idx="12"/>
          </p:nvPr>
        </p:nvSpPr>
        <p:spPr/>
        <p:txBody>
          <a:bodyPr/>
          <a:lstStyle/>
          <a:p>
            <a:fld id="{A351B3A9-7289-4961-8F27-279CFBC27CA0}"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173662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531352" y="64325"/>
            <a:ext cx="3584448" cy="2294827"/>
          </a:xfrm>
        </p:spPr>
        <p:txBody>
          <a:bodyPr>
            <a:normAutofit fontScale="90000"/>
          </a:bodyPr>
          <a:lstStyle/>
          <a:p>
            <a:r>
              <a:rPr lang="en-GB" sz="6000" dirty="0"/>
              <a:t>Bandura and social learning</a:t>
            </a:r>
          </a:p>
        </p:txBody>
      </p:sp>
      <p:sp>
        <p:nvSpPr>
          <p:cNvPr id="3" name="Content Placeholder 2"/>
          <p:cNvSpPr>
            <a:spLocks noGrp="1"/>
          </p:cNvSpPr>
          <p:nvPr>
            <p:ph idx="1"/>
          </p:nvPr>
        </p:nvSpPr>
        <p:spPr>
          <a:xfrm>
            <a:off x="457200" y="429768"/>
            <a:ext cx="4736592" cy="6428232"/>
          </a:xfrm>
        </p:spPr>
        <p:txBody>
          <a:bodyPr>
            <a:normAutofit/>
          </a:bodyPr>
          <a:lstStyle/>
          <a:p>
            <a:r>
              <a:rPr lang="en-GB" dirty="0"/>
              <a:t>We learn directly from observing others</a:t>
            </a:r>
          </a:p>
          <a:p>
            <a:r>
              <a:rPr lang="en-GB" dirty="0"/>
              <a:t>Individual’s reflect on their personal experience, like successes and failures, and we use this internal process as reinforcement or punishment</a:t>
            </a:r>
          </a:p>
          <a:p>
            <a:r>
              <a:rPr lang="en-GB" dirty="0"/>
              <a:t>Influenced by BF Skinner and operant conditioning:</a:t>
            </a:r>
          </a:p>
          <a:p>
            <a:pPr lvl="1"/>
            <a:r>
              <a:rPr lang="en-GB" dirty="0"/>
              <a:t>Desired behaviour increases with positive reinforcement and decreases following punishment</a:t>
            </a:r>
          </a:p>
        </p:txBody>
      </p:sp>
      <p:graphicFrame>
        <p:nvGraphicFramePr>
          <p:cNvPr id="4" name="Diagram 3"/>
          <p:cNvGraphicFramePr/>
          <p:nvPr>
            <p:extLst>
              <p:ext uri="{D42A27DB-BD31-4B8C-83A1-F6EECF244321}">
                <p14:modId xmlns:p14="http://schemas.microsoft.com/office/powerpoint/2010/main" val="1119666255"/>
              </p:ext>
            </p:extLst>
          </p:nvPr>
        </p:nvGraphicFramePr>
        <p:xfrm>
          <a:off x="4354576" y="103970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p:cNvSpPr>
            <a:spLocks noGrp="1"/>
          </p:cNvSpPr>
          <p:nvPr>
            <p:ph type="sldNum" sz="quarter" idx="12"/>
          </p:nvPr>
        </p:nvSpPr>
        <p:spPr/>
        <p:txBody>
          <a:bodyPr/>
          <a:lstStyle/>
          <a:p>
            <a:fld id="{DB37496A-7D35-4F1D-ADBC-93903EB22411}" type="slidenum">
              <a:rPr lang="en-GB" smtClean="0"/>
              <a:t>32</a:t>
            </a:fld>
            <a:endParaRPr lang="en-GB"/>
          </a:p>
        </p:txBody>
      </p:sp>
    </p:spTree>
    <p:extLst>
      <p:ext uri="{BB962C8B-B14F-4D97-AF65-F5344CB8AC3E}">
        <p14:creationId xmlns:p14="http://schemas.microsoft.com/office/powerpoint/2010/main" val="81160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graphicEl>
                                              <a:dgm id="{C0B19FA2-6920-43B5-8683-D285C6959ADA}"/>
                                            </p:graphicEl>
                                          </p:spTgt>
                                        </p:tgtEl>
                                        <p:attrNameLst>
                                          <p:attrName>style.visibility</p:attrName>
                                        </p:attrNameLst>
                                      </p:cBhvr>
                                      <p:to>
                                        <p:strVal val="visible"/>
                                      </p:to>
                                    </p:set>
                                    <p:anim calcmode="lin" valueType="num">
                                      <p:cBhvr additive="base">
                                        <p:cTn id="29" dur="500" fill="hold"/>
                                        <p:tgtEl>
                                          <p:spTgt spid="4">
                                            <p:graphicEl>
                                              <a:dgm id="{C0B19FA2-6920-43B5-8683-D285C6959ADA}"/>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C0B19FA2-6920-43B5-8683-D285C6959ADA}"/>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graphicEl>
                                              <a:dgm id="{E863384B-9D5A-4592-B4B8-5D56B1749851}"/>
                                            </p:graphicEl>
                                          </p:spTgt>
                                        </p:tgtEl>
                                        <p:attrNameLst>
                                          <p:attrName>style.visibility</p:attrName>
                                        </p:attrNameLst>
                                      </p:cBhvr>
                                      <p:to>
                                        <p:strVal val="visible"/>
                                      </p:to>
                                    </p:set>
                                    <p:anim calcmode="lin" valueType="num">
                                      <p:cBhvr additive="base">
                                        <p:cTn id="33" dur="500" fill="hold"/>
                                        <p:tgtEl>
                                          <p:spTgt spid="4">
                                            <p:graphicEl>
                                              <a:dgm id="{E863384B-9D5A-4592-B4B8-5D56B1749851}"/>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E863384B-9D5A-4592-B4B8-5D56B1749851}"/>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77AA2FB0-86E1-48D8-A560-1C5A0270003F}"/>
                                            </p:graphicEl>
                                          </p:spTgt>
                                        </p:tgtEl>
                                        <p:attrNameLst>
                                          <p:attrName>style.visibility</p:attrName>
                                        </p:attrNameLst>
                                      </p:cBhvr>
                                      <p:to>
                                        <p:strVal val="visible"/>
                                      </p:to>
                                    </p:set>
                                    <p:anim calcmode="lin" valueType="num">
                                      <p:cBhvr additive="base">
                                        <p:cTn id="39" dur="500" fill="hold"/>
                                        <p:tgtEl>
                                          <p:spTgt spid="4">
                                            <p:graphicEl>
                                              <a:dgm id="{77AA2FB0-86E1-48D8-A560-1C5A0270003F}"/>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77AA2FB0-86E1-48D8-A560-1C5A0270003F}"/>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graphicEl>
                                              <a:dgm id="{E2D2C139-A277-469B-BA3C-E795116CC6D7}"/>
                                            </p:graphicEl>
                                          </p:spTgt>
                                        </p:tgtEl>
                                        <p:attrNameLst>
                                          <p:attrName>style.visibility</p:attrName>
                                        </p:attrNameLst>
                                      </p:cBhvr>
                                      <p:to>
                                        <p:strVal val="visible"/>
                                      </p:to>
                                    </p:set>
                                    <p:anim calcmode="lin" valueType="num">
                                      <p:cBhvr additive="base">
                                        <p:cTn id="45" dur="500" fill="hold"/>
                                        <p:tgtEl>
                                          <p:spTgt spid="4">
                                            <p:graphicEl>
                                              <a:dgm id="{E2D2C139-A277-469B-BA3C-E795116CC6D7}"/>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graphicEl>
                                              <a:dgm id="{E2D2C139-A277-469B-BA3C-E795116CC6D7}"/>
                                            </p:graphic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4">
                                            <p:graphicEl>
                                              <a:dgm id="{CA1E8FE7-8F70-45B3-9342-DAEC44FB956F}"/>
                                            </p:graphicEl>
                                          </p:spTgt>
                                        </p:tgtEl>
                                        <p:attrNameLst>
                                          <p:attrName>style.visibility</p:attrName>
                                        </p:attrNameLst>
                                      </p:cBhvr>
                                      <p:to>
                                        <p:strVal val="visible"/>
                                      </p:to>
                                    </p:set>
                                    <p:anim calcmode="lin" valueType="num">
                                      <p:cBhvr additive="base">
                                        <p:cTn id="49" dur="500" fill="hold"/>
                                        <p:tgtEl>
                                          <p:spTgt spid="4">
                                            <p:graphicEl>
                                              <a:dgm id="{CA1E8FE7-8F70-45B3-9342-DAEC44FB956F}"/>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CA1E8FE7-8F70-45B3-9342-DAEC44FB956F}"/>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6BDE9228-DDD4-46E1-B2AD-795E00DCC8DE}"/>
                                            </p:graphicEl>
                                          </p:spTgt>
                                        </p:tgtEl>
                                        <p:attrNameLst>
                                          <p:attrName>style.visibility</p:attrName>
                                        </p:attrNameLst>
                                      </p:cBhvr>
                                      <p:to>
                                        <p:strVal val="visible"/>
                                      </p:to>
                                    </p:set>
                                    <p:anim calcmode="lin" valueType="num">
                                      <p:cBhvr additive="base">
                                        <p:cTn id="55" dur="500" fill="hold"/>
                                        <p:tgtEl>
                                          <p:spTgt spid="4">
                                            <p:graphicEl>
                                              <a:dgm id="{6BDE9228-DDD4-46E1-B2AD-795E00DCC8DE}"/>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6BDE9228-DDD4-46E1-B2AD-795E00DCC8DE}"/>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2D865892-8AEE-4E3B-8CC0-D524E9019C76}"/>
                                            </p:graphicEl>
                                          </p:spTgt>
                                        </p:tgtEl>
                                        <p:attrNameLst>
                                          <p:attrName>style.visibility</p:attrName>
                                        </p:attrNameLst>
                                      </p:cBhvr>
                                      <p:to>
                                        <p:strVal val="visible"/>
                                      </p:to>
                                    </p:set>
                                    <p:anim calcmode="lin" valueType="num">
                                      <p:cBhvr additive="base">
                                        <p:cTn id="61" dur="500" fill="hold"/>
                                        <p:tgtEl>
                                          <p:spTgt spid="4">
                                            <p:graphicEl>
                                              <a:dgm id="{2D865892-8AEE-4E3B-8CC0-D524E9019C76}"/>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2D865892-8AEE-4E3B-8CC0-D524E9019C76}"/>
                                            </p:graphicEl>
                                          </p:spTgt>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
                                            <p:graphicEl>
                                              <a:dgm id="{CDC593D1-99A8-4D1C-997D-59ED69FBCA07}"/>
                                            </p:graphicEl>
                                          </p:spTgt>
                                        </p:tgtEl>
                                        <p:attrNameLst>
                                          <p:attrName>style.visibility</p:attrName>
                                        </p:attrNameLst>
                                      </p:cBhvr>
                                      <p:to>
                                        <p:strVal val="visible"/>
                                      </p:to>
                                    </p:set>
                                    <p:anim calcmode="lin" valueType="num">
                                      <p:cBhvr additive="base">
                                        <p:cTn id="65" dur="500" fill="hold"/>
                                        <p:tgtEl>
                                          <p:spTgt spid="4">
                                            <p:graphicEl>
                                              <a:dgm id="{CDC593D1-99A8-4D1C-997D-59ED69FBCA07}"/>
                                            </p:graphic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graphicEl>
                                              <a:dgm id="{CDC593D1-99A8-4D1C-997D-59ED69FBCA07}"/>
                                            </p:graphic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4">
                                            <p:graphicEl>
                                              <a:dgm id="{F1C1D820-DD7E-4507-B776-BCC4F11E4F45}"/>
                                            </p:graphicEl>
                                          </p:spTgt>
                                        </p:tgtEl>
                                        <p:attrNameLst>
                                          <p:attrName>style.visibility</p:attrName>
                                        </p:attrNameLst>
                                      </p:cBhvr>
                                      <p:to>
                                        <p:strVal val="visible"/>
                                      </p:to>
                                    </p:set>
                                    <p:anim calcmode="lin" valueType="num">
                                      <p:cBhvr additive="base">
                                        <p:cTn id="71" dur="500" fill="hold"/>
                                        <p:tgtEl>
                                          <p:spTgt spid="4">
                                            <p:graphicEl>
                                              <a:dgm id="{F1C1D820-DD7E-4507-B776-BCC4F11E4F45}"/>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graphicEl>
                                              <a:dgm id="{F1C1D820-DD7E-4507-B776-BCC4F11E4F45}"/>
                                            </p:graphic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4">
                                            <p:graphicEl>
                                              <a:dgm id="{6947765F-E5FC-4264-9F7B-9955B72DE7CC}"/>
                                            </p:graphicEl>
                                          </p:spTgt>
                                        </p:tgtEl>
                                        <p:attrNameLst>
                                          <p:attrName>style.visibility</p:attrName>
                                        </p:attrNameLst>
                                      </p:cBhvr>
                                      <p:to>
                                        <p:strVal val="visible"/>
                                      </p:to>
                                    </p:set>
                                    <p:anim calcmode="lin" valueType="num">
                                      <p:cBhvr additive="base">
                                        <p:cTn id="77" dur="500" fill="hold"/>
                                        <p:tgtEl>
                                          <p:spTgt spid="4">
                                            <p:graphicEl>
                                              <a:dgm id="{6947765F-E5FC-4264-9F7B-9955B72DE7CC}"/>
                                            </p:graphic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graphicEl>
                                              <a:dgm id="{6947765F-E5FC-4264-9F7B-9955B72DE7CC}"/>
                                            </p:graphic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4">
                                            <p:graphicEl>
                                              <a:dgm id="{111ED074-F4A6-47EB-9422-4A746E9B1CD0}"/>
                                            </p:graphicEl>
                                          </p:spTgt>
                                        </p:tgtEl>
                                        <p:attrNameLst>
                                          <p:attrName>style.visibility</p:attrName>
                                        </p:attrNameLst>
                                      </p:cBhvr>
                                      <p:to>
                                        <p:strVal val="visible"/>
                                      </p:to>
                                    </p:set>
                                    <p:anim calcmode="lin" valueType="num">
                                      <p:cBhvr additive="base">
                                        <p:cTn id="83" dur="500" fill="hold"/>
                                        <p:tgtEl>
                                          <p:spTgt spid="4">
                                            <p:graphicEl>
                                              <a:dgm id="{111ED074-F4A6-47EB-9422-4A746E9B1CD0}"/>
                                            </p:graphic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graphicEl>
                                              <a:dgm id="{111ED074-F4A6-47EB-9422-4A746E9B1CD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032248" cy="1325563"/>
          </a:xfrm>
        </p:spPr>
        <p:txBody>
          <a:bodyPr>
            <a:normAutofit/>
          </a:bodyPr>
          <a:lstStyle/>
          <a:p>
            <a:r>
              <a:rPr lang="en-GB" sz="6000" dirty="0"/>
              <a:t>Social learning</a:t>
            </a:r>
          </a:p>
        </p:txBody>
      </p:sp>
      <p:sp>
        <p:nvSpPr>
          <p:cNvPr id="3" name="Content Placeholder 2"/>
          <p:cNvSpPr>
            <a:spLocks noGrp="1"/>
          </p:cNvSpPr>
          <p:nvPr>
            <p:ph idx="1"/>
          </p:nvPr>
        </p:nvSpPr>
        <p:spPr>
          <a:xfrm>
            <a:off x="929640" y="1871345"/>
            <a:ext cx="4849368" cy="890143"/>
          </a:xfrm>
          <a:solidFill>
            <a:srgbClr val="FFC000"/>
          </a:solidFill>
          <a:ln w="28575">
            <a:solidFill>
              <a:schemeClr val="tx1"/>
            </a:solidFill>
          </a:ln>
        </p:spPr>
        <p:txBody>
          <a:bodyPr>
            <a:normAutofit/>
          </a:bodyPr>
          <a:lstStyle/>
          <a:p>
            <a:pPr marL="0" indent="0">
              <a:buNone/>
            </a:pPr>
            <a:r>
              <a:rPr lang="en-GB" dirty="0"/>
              <a:t>External reinforcement (environment)</a:t>
            </a:r>
          </a:p>
        </p:txBody>
      </p:sp>
      <p:sp>
        <p:nvSpPr>
          <p:cNvPr id="4" name="TextBox 3"/>
          <p:cNvSpPr txBox="1"/>
          <p:nvPr/>
        </p:nvSpPr>
        <p:spPr>
          <a:xfrm>
            <a:off x="929640" y="3379057"/>
            <a:ext cx="4849368" cy="954107"/>
          </a:xfrm>
          <a:prstGeom prst="rect">
            <a:avLst/>
          </a:prstGeom>
          <a:solidFill>
            <a:srgbClr val="92D050"/>
          </a:solidFill>
          <a:ln w="28575">
            <a:solidFill>
              <a:schemeClr val="tx1"/>
            </a:solidFill>
          </a:ln>
        </p:spPr>
        <p:txBody>
          <a:bodyPr wrap="square" rtlCol="0">
            <a:spAutoFit/>
          </a:bodyPr>
          <a:lstStyle/>
          <a:p>
            <a:r>
              <a:rPr lang="en-GB" sz="2800" dirty="0"/>
              <a:t>Vicarious reinforcement (from observing others)</a:t>
            </a:r>
          </a:p>
        </p:txBody>
      </p:sp>
      <p:sp>
        <p:nvSpPr>
          <p:cNvPr id="5" name="TextBox 4"/>
          <p:cNvSpPr txBox="1"/>
          <p:nvPr/>
        </p:nvSpPr>
        <p:spPr>
          <a:xfrm>
            <a:off x="929640" y="4950733"/>
            <a:ext cx="4849368" cy="1384995"/>
          </a:xfrm>
          <a:prstGeom prst="rect">
            <a:avLst/>
          </a:prstGeom>
          <a:solidFill>
            <a:srgbClr val="00B0F0"/>
          </a:solidFill>
          <a:ln w="28575">
            <a:solidFill>
              <a:schemeClr val="tx1"/>
            </a:solidFill>
          </a:ln>
        </p:spPr>
        <p:txBody>
          <a:bodyPr wrap="square" rtlCol="0">
            <a:spAutoFit/>
          </a:bodyPr>
          <a:lstStyle/>
          <a:p>
            <a:r>
              <a:rPr lang="en-GB" sz="2800" dirty="0"/>
              <a:t>Self-reinforcement (as a result of taking pleasure or pride from one’s own actions)</a:t>
            </a:r>
          </a:p>
        </p:txBody>
      </p:sp>
      <p:sp>
        <p:nvSpPr>
          <p:cNvPr id="7" name="TextBox 6"/>
          <p:cNvSpPr txBox="1"/>
          <p:nvPr/>
        </p:nvSpPr>
        <p:spPr>
          <a:xfrm>
            <a:off x="6272784" y="1078992"/>
            <a:ext cx="5623560" cy="5109091"/>
          </a:xfrm>
          <a:prstGeom prst="rect">
            <a:avLst/>
          </a:prstGeom>
          <a:noFill/>
        </p:spPr>
        <p:txBody>
          <a:bodyPr wrap="square" rtlCol="0">
            <a:spAutoFit/>
          </a:bodyPr>
          <a:lstStyle/>
          <a:p>
            <a:pPr marL="342900" indent="-342900">
              <a:buFont typeface="Arial" panose="020B0604020202020204" pitchFamily="34" charset="0"/>
              <a:buChar char="•"/>
            </a:pPr>
            <a:r>
              <a:rPr lang="en-GB" sz="2800" dirty="0"/>
              <a:t>Criminals are heavily influenced by their social environment</a:t>
            </a:r>
          </a:p>
          <a:p>
            <a:pPr marL="342900" indent="-342900">
              <a:buFont typeface="Arial" panose="020B0604020202020204" pitchFamily="34" charset="0"/>
              <a:buChar char="•"/>
            </a:pPr>
            <a:r>
              <a:rPr lang="en-GB" sz="2800" dirty="0"/>
              <a:t>Consequences reinforce or punish deviant acts</a:t>
            </a:r>
          </a:p>
          <a:p>
            <a:pPr marL="342900" indent="-342900">
              <a:buFont typeface="Arial" panose="020B0604020202020204" pitchFamily="34" charset="0"/>
              <a:buChar char="•"/>
            </a:pPr>
            <a:r>
              <a:rPr lang="en-GB" sz="2800" dirty="0"/>
              <a:t>If deviant or criminal behaviour is highly valued individuals are more likely to break the law</a:t>
            </a:r>
          </a:p>
          <a:p>
            <a:pPr marL="342900" indent="-342900">
              <a:buFont typeface="Arial" panose="020B0604020202020204" pitchFamily="34" charset="0"/>
              <a:buChar char="•"/>
            </a:pPr>
            <a:r>
              <a:rPr lang="en-GB" sz="2800" dirty="0"/>
              <a:t>Edward Sutherland’s differential association theory: behaviour is influenced by the groups to which one belongs</a:t>
            </a:r>
          </a:p>
          <a:p>
            <a:endParaRPr lang="en-GB" dirty="0"/>
          </a:p>
        </p:txBody>
      </p:sp>
      <p:sp>
        <p:nvSpPr>
          <p:cNvPr id="8" name="Slide Number Placeholder 7"/>
          <p:cNvSpPr>
            <a:spLocks noGrp="1"/>
          </p:cNvSpPr>
          <p:nvPr>
            <p:ph type="sldNum" sz="quarter" idx="12"/>
          </p:nvPr>
        </p:nvSpPr>
        <p:spPr/>
        <p:txBody>
          <a:bodyPr/>
          <a:lstStyle/>
          <a:p>
            <a:fld id="{DB37496A-7D35-4F1D-ADBC-93903EB22411}" type="slidenum">
              <a:rPr lang="en-GB" smtClean="0"/>
              <a:t>33</a:t>
            </a:fld>
            <a:endParaRPr lang="en-GB"/>
          </a:p>
        </p:txBody>
      </p:sp>
    </p:spTree>
    <p:extLst>
      <p:ext uri="{BB962C8B-B14F-4D97-AF65-F5344CB8AC3E}">
        <p14:creationId xmlns:p14="http://schemas.microsoft.com/office/powerpoint/2010/main" val="1346144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anim calcmode="lin" valueType="num">
                                      <p:cBhvr additive="base">
                                        <p:cTn id="3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 calcmode="lin" valueType="num">
                                      <p:cBhvr additive="base">
                                        <p:cTn id="4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anim calcmode="lin" valueType="num">
                                      <p:cBhvr additive="base">
                                        <p:cTn id="4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Personality</a:t>
            </a:r>
          </a:p>
        </p:txBody>
      </p:sp>
      <p:sp>
        <p:nvSpPr>
          <p:cNvPr id="6" name="Content Placeholder 5"/>
          <p:cNvSpPr>
            <a:spLocks noGrp="1"/>
          </p:cNvSpPr>
          <p:nvPr>
            <p:ph sz="half" idx="2"/>
          </p:nvPr>
        </p:nvSpPr>
        <p:spPr/>
        <p:txBody>
          <a:bodyPr/>
          <a:lstStyle/>
          <a:p>
            <a:r>
              <a:rPr lang="en-GB" sz="3200" dirty="0"/>
              <a:t>He began with classical conditioning – the child learns by association</a:t>
            </a:r>
          </a:p>
          <a:p>
            <a:r>
              <a:rPr lang="en-GB" sz="3200" dirty="0"/>
              <a:t>Eysenck and Eysenck (1991) 3 factor model of personality:</a:t>
            </a:r>
          </a:p>
          <a:p>
            <a:pPr lvl="1"/>
            <a:r>
              <a:rPr lang="en-GB" dirty="0"/>
              <a:t>Introversion – Extraversion (E)</a:t>
            </a:r>
          </a:p>
          <a:p>
            <a:pPr lvl="1"/>
            <a:r>
              <a:rPr lang="en-GB" dirty="0"/>
              <a:t>Neuroticism- Stability (N)</a:t>
            </a:r>
          </a:p>
          <a:p>
            <a:pPr lvl="1"/>
            <a:r>
              <a:rPr lang="en-GB" dirty="0" err="1"/>
              <a:t>Psychoticsm</a:t>
            </a:r>
            <a:r>
              <a:rPr lang="en-GB" dirty="0"/>
              <a:t> (P)</a:t>
            </a:r>
          </a:p>
          <a:p>
            <a:endParaRPr lang="en-GB" dirty="0"/>
          </a:p>
        </p:txBody>
      </p:sp>
      <p:sp>
        <p:nvSpPr>
          <p:cNvPr id="4" name="TextBox 3"/>
          <p:cNvSpPr txBox="1"/>
          <p:nvPr/>
        </p:nvSpPr>
        <p:spPr>
          <a:xfrm>
            <a:off x="838200" y="1825625"/>
            <a:ext cx="5215128"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t>Hans Eysenck attempted to combine biological, psychological and individual difference factors</a:t>
            </a:r>
          </a:p>
          <a:p>
            <a:pPr marL="285750" indent="-285750">
              <a:buFont typeface="Arial" panose="020B0604020202020204" pitchFamily="34" charset="0"/>
              <a:buChar char="•"/>
            </a:pPr>
            <a:r>
              <a:rPr lang="en-GB" sz="3200" dirty="0"/>
              <a:t>He believed personality and crime were the result of biology and genetics</a:t>
            </a:r>
          </a:p>
        </p:txBody>
      </p:sp>
      <p:sp>
        <p:nvSpPr>
          <p:cNvPr id="5" name="Slide Number Placeholder 4"/>
          <p:cNvSpPr>
            <a:spLocks noGrp="1"/>
          </p:cNvSpPr>
          <p:nvPr>
            <p:ph type="sldNum" sz="quarter" idx="12"/>
          </p:nvPr>
        </p:nvSpPr>
        <p:spPr/>
        <p:txBody>
          <a:bodyPr/>
          <a:lstStyle/>
          <a:p>
            <a:fld id="{DB37496A-7D35-4F1D-ADBC-93903EB22411}" type="slidenum">
              <a:rPr lang="en-GB" smtClean="0"/>
              <a:t>34</a:t>
            </a:fld>
            <a:endParaRPr lang="en-GB"/>
          </a:p>
        </p:txBody>
      </p:sp>
    </p:spTree>
    <p:extLst>
      <p:ext uri="{BB962C8B-B14F-4D97-AF65-F5344CB8AC3E}">
        <p14:creationId xmlns:p14="http://schemas.microsoft.com/office/powerpoint/2010/main" val="1438794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 calcmode="lin" valueType="num">
                                      <p:cBhvr additive="base">
                                        <p:cTn id="2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 calcmode="lin" valueType="num">
                                      <p:cBhvr additive="base">
                                        <p:cTn id="2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anim calcmode="lin" valueType="num">
                                      <p:cBhvr additive="base">
                                        <p:cTn id="3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3" end="3"/>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Personality</a:t>
            </a:r>
          </a:p>
        </p:txBody>
      </p:sp>
      <p:pic>
        <p:nvPicPr>
          <p:cNvPr id="1026" name="Picture 2" descr="Image result for eysen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3774" y="1027906"/>
            <a:ext cx="5429250" cy="52578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93776" y="1444464"/>
            <a:ext cx="6079998"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prstClr val="black"/>
                </a:solidFill>
              </a:rPr>
              <a:t>Psychoticism is separate from E and N</a:t>
            </a:r>
          </a:p>
          <a:p>
            <a:pPr marL="285750" indent="-285750">
              <a:buFont typeface="Arial" panose="020B0604020202020204" pitchFamily="34" charset="0"/>
              <a:buChar char="•"/>
            </a:pPr>
            <a:r>
              <a:rPr lang="en-GB" sz="2400" dirty="0">
                <a:solidFill>
                  <a:prstClr val="black"/>
                </a:solidFill>
              </a:rPr>
              <a:t>High P – emotionally cold, impersonal, more likely to be anti-social</a:t>
            </a:r>
          </a:p>
          <a:p>
            <a:pPr marL="285750" indent="-285750">
              <a:buFont typeface="Arial" panose="020B0604020202020204" pitchFamily="34" charset="0"/>
              <a:buChar char="•"/>
            </a:pPr>
            <a:r>
              <a:rPr lang="en-GB" sz="2400" dirty="0">
                <a:solidFill>
                  <a:prstClr val="black"/>
                </a:solidFill>
              </a:rPr>
              <a:t>Introverts are cortically aroused (ref CNS) and will behave in a way to minimise arousal</a:t>
            </a:r>
          </a:p>
          <a:p>
            <a:pPr marL="285750" indent="-285750">
              <a:buFont typeface="Arial" panose="020B0604020202020204" pitchFamily="34" charset="0"/>
              <a:buChar char="•"/>
            </a:pPr>
            <a:r>
              <a:rPr lang="en-GB" sz="2400" dirty="0">
                <a:solidFill>
                  <a:prstClr val="black"/>
                </a:solidFill>
              </a:rPr>
              <a:t>Extraverts are under-aroused and will seek out sensation</a:t>
            </a:r>
          </a:p>
          <a:p>
            <a:pPr marL="285750" indent="-285750">
              <a:buFont typeface="Arial" panose="020B0604020202020204" pitchFamily="34" charset="0"/>
              <a:buChar char="•"/>
            </a:pPr>
            <a:r>
              <a:rPr lang="en-GB" sz="2400" dirty="0">
                <a:solidFill>
                  <a:prstClr val="black"/>
                </a:solidFill>
              </a:rPr>
              <a:t>Stable introverts will condition best (low E, low N)</a:t>
            </a:r>
          </a:p>
          <a:p>
            <a:pPr marL="285750" indent="-285750">
              <a:buFont typeface="Arial" panose="020B0604020202020204" pitchFamily="34" charset="0"/>
              <a:buChar char="•"/>
            </a:pPr>
            <a:r>
              <a:rPr lang="en-GB" sz="2400" dirty="0">
                <a:solidFill>
                  <a:prstClr val="black"/>
                </a:solidFill>
              </a:rPr>
              <a:t>Stable extraverts (low N, high E) and neurotic introverts (high N, low E) are in the middle</a:t>
            </a:r>
          </a:p>
          <a:p>
            <a:pPr marL="285750" indent="-285750">
              <a:buFont typeface="Arial" panose="020B0604020202020204" pitchFamily="34" charset="0"/>
              <a:buChar char="•"/>
            </a:pPr>
            <a:r>
              <a:rPr lang="en-GB" sz="2400" dirty="0">
                <a:solidFill>
                  <a:prstClr val="black"/>
                </a:solidFill>
              </a:rPr>
              <a:t>Neurotic extraverts (high N, high E) will condition least well</a:t>
            </a:r>
            <a:endParaRPr lang="en-GB" sz="2000" dirty="0">
              <a:solidFill>
                <a:prstClr val="black"/>
              </a:solidFill>
            </a:endParaRPr>
          </a:p>
        </p:txBody>
      </p:sp>
      <p:sp>
        <p:nvSpPr>
          <p:cNvPr id="5" name="Slide Number Placeholder 4"/>
          <p:cNvSpPr>
            <a:spLocks noGrp="1"/>
          </p:cNvSpPr>
          <p:nvPr>
            <p:ph type="sldNum" sz="quarter" idx="12"/>
          </p:nvPr>
        </p:nvSpPr>
        <p:spPr/>
        <p:txBody>
          <a:bodyPr/>
          <a:lstStyle/>
          <a:p>
            <a:fld id="{DB37496A-7D35-4F1D-ADBC-93903EB22411}" type="slidenum">
              <a:rPr lang="en-GB" smtClean="0"/>
              <a:t>35</a:t>
            </a:fld>
            <a:endParaRPr lang="en-GB"/>
          </a:p>
        </p:txBody>
      </p:sp>
    </p:spTree>
    <p:extLst>
      <p:ext uri="{BB962C8B-B14F-4D97-AF65-F5344CB8AC3E}">
        <p14:creationId xmlns:p14="http://schemas.microsoft.com/office/powerpoint/2010/main" val="154877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Cognitive-behavioural theories</a:t>
            </a:r>
          </a:p>
        </p:txBody>
      </p:sp>
      <p:sp>
        <p:nvSpPr>
          <p:cNvPr id="3" name="Content Placeholder 2"/>
          <p:cNvSpPr>
            <a:spLocks noGrp="1"/>
          </p:cNvSpPr>
          <p:nvPr>
            <p:ph idx="1"/>
          </p:nvPr>
        </p:nvSpPr>
        <p:spPr>
          <a:xfrm>
            <a:off x="838200" y="1591056"/>
            <a:ext cx="5545450" cy="4937759"/>
          </a:xfrm>
        </p:spPr>
        <p:txBody>
          <a:bodyPr>
            <a:normAutofit lnSpcReduction="10000"/>
          </a:bodyPr>
          <a:lstStyle/>
          <a:p>
            <a:r>
              <a:rPr lang="en-GB" dirty="0"/>
              <a:t>Criminal behaviour results from beliefs, attitudes and values shaped by life experience – ‘schemas’</a:t>
            </a:r>
          </a:p>
          <a:p>
            <a:r>
              <a:rPr lang="en-GB" dirty="0"/>
              <a:t>These develop from a young age and allow us to make predictions about the world</a:t>
            </a:r>
          </a:p>
          <a:p>
            <a:r>
              <a:rPr lang="en-GB" dirty="0"/>
              <a:t>They guide our interpretation of the world, impact our moral judgements</a:t>
            </a:r>
          </a:p>
          <a:p>
            <a:r>
              <a:rPr lang="en-GB" dirty="0"/>
              <a:t>Cognitive distortions and distorted reality</a:t>
            </a:r>
          </a:p>
        </p:txBody>
      </p:sp>
      <p:pic>
        <p:nvPicPr>
          <p:cNvPr id="2050" name="Picture 2" descr="Image result for faithfull found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1354" y="2404872"/>
            <a:ext cx="5808350" cy="251881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DB37496A-7D35-4F1D-ADBC-93903EB22411}" type="slidenum">
              <a:rPr lang="en-GB" smtClean="0"/>
              <a:t>36</a:t>
            </a:fld>
            <a:endParaRPr lang="en-GB"/>
          </a:p>
        </p:txBody>
      </p:sp>
    </p:spTree>
    <p:extLst>
      <p:ext uri="{BB962C8B-B14F-4D97-AF65-F5344CB8AC3E}">
        <p14:creationId xmlns:p14="http://schemas.microsoft.com/office/powerpoint/2010/main" val="69055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Attributions</a:t>
            </a:r>
          </a:p>
        </p:txBody>
      </p:sp>
      <p:sp>
        <p:nvSpPr>
          <p:cNvPr id="3" name="Content Placeholder 2"/>
          <p:cNvSpPr>
            <a:spLocks noGrp="1"/>
          </p:cNvSpPr>
          <p:nvPr>
            <p:ph idx="1"/>
          </p:nvPr>
        </p:nvSpPr>
        <p:spPr>
          <a:xfrm>
            <a:off x="399661" y="1816295"/>
            <a:ext cx="4584192" cy="4351338"/>
          </a:xfrm>
        </p:spPr>
        <p:txBody>
          <a:bodyPr>
            <a:normAutofit/>
          </a:bodyPr>
          <a:lstStyle/>
          <a:p>
            <a:r>
              <a:rPr lang="en-GB" sz="3200" dirty="0"/>
              <a:t>When a person acts we often attribute a cause to their behaviour</a:t>
            </a:r>
          </a:p>
          <a:p>
            <a:r>
              <a:rPr lang="en-GB" sz="3200" dirty="0"/>
              <a:t>We often make sense of other people’s behaviour quite superficially and naively</a:t>
            </a:r>
          </a:p>
        </p:txBody>
      </p:sp>
      <p:sp>
        <p:nvSpPr>
          <p:cNvPr id="5" name="Rectangle 4"/>
          <p:cNvSpPr/>
          <p:nvPr/>
        </p:nvSpPr>
        <p:spPr>
          <a:xfrm>
            <a:off x="5506367" y="627655"/>
            <a:ext cx="6231543" cy="5693866"/>
          </a:xfrm>
          <a:prstGeom prst="rect">
            <a:avLst/>
          </a:prstGeom>
        </p:spPr>
        <p:txBody>
          <a:bodyPr wrap="square">
            <a:spAutoFit/>
          </a:bodyPr>
          <a:lstStyle/>
          <a:p>
            <a:r>
              <a:rPr lang="en-GB" sz="2800" dirty="0"/>
              <a:t>We see an elderly lady walking along the street when a man shouts towards her. She stops, he runs up, grabs her handbag, pushes her to the ground and runs off. He is left shaken, upset, with cuts and bruises.</a:t>
            </a:r>
          </a:p>
          <a:p>
            <a:endParaRPr lang="en-GB" sz="2800" dirty="0"/>
          </a:p>
          <a:p>
            <a:r>
              <a:rPr lang="en-GB" sz="2800" dirty="0"/>
              <a:t>An aggressive-looking skinhead with tattoos leaves the pub when a man shouts at him. He stops, the man runs up, attacks him, pushes him to the ground and runs off. The skinhead is left shaken, upset, with cuts and bruises.</a:t>
            </a:r>
          </a:p>
        </p:txBody>
      </p:sp>
      <p:sp>
        <p:nvSpPr>
          <p:cNvPr id="6" name="Slide Number Placeholder 5"/>
          <p:cNvSpPr>
            <a:spLocks noGrp="1"/>
          </p:cNvSpPr>
          <p:nvPr>
            <p:ph type="sldNum" sz="quarter" idx="12"/>
          </p:nvPr>
        </p:nvSpPr>
        <p:spPr/>
        <p:txBody>
          <a:bodyPr/>
          <a:lstStyle/>
          <a:p>
            <a:fld id="{DB37496A-7D35-4F1D-ADBC-93903EB22411}" type="slidenum">
              <a:rPr lang="en-GB" smtClean="0"/>
              <a:t>37</a:t>
            </a:fld>
            <a:endParaRPr lang="en-GB"/>
          </a:p>
        </p:txBody>
      </p:sp>
    </p:spTree>
    <p:extLst>
      <p:ext uri="{BB962C8B-B14F-4D97-AF65-F5344CB8AC3E}">
        <p14:creationId xmlns:p14="http://schemas.microsoft.com/office/powerpoint/2010/main" val="2881466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Internal and external attributions</a:t>
            </a:r>
          </a:p>
        </p:txBody>
      </p:sp>
      <p:sp>
        <p:nvSpPr>
          <p:cNvPr id="3" name="Content Placeholder 2"/>
          <p:cNvSpPr>
            <a:spLocks noGrp="1"/>
          </p:cNvSpPr>
          <p:nvPr>
            <p:ph idx="1"/>
          </p:nvPr>
        </p:nvSpPr>
        <p:spPr>
          <a:xfrm>
            <a:off x="838200" y="1825625"/>
            <a:ext cx="4638869" cy="4351338"/>
          </a:xfrm>
        </p:spPr>
        <p:txBody>
          <a:bodyPr>
            <a:normAutofit/>
          </a:bodyPr>
          <a:lstStyle/>
          <a:p>
            <a:r>
              <a:rPr lang="en-GB" sz="3600" b="1" dirty="0"/>
              <a:t>Internal</a:t>
            </a:r>
            <a:r>
              <a:rPr lang="en-GB" sz="3600" dirty="0"/>
              <a:t>: focus on internal or dispositional states</a:t>
            </a:r>
          </a:p>
          <a:p>
            <a:r>
              <a:rPr lang="en-GB" sz="3600" b="1" dirty="0"/>
              <a:t>External</a:t>
            </a:r>
            <a:r>
              <a:rPr lang="en-GB" sz="3600" dirty="0"/>
              <a:t>: focus on the situation or the environment</a:t>
            </a:r>
          </a:p>
        </p:txBody>
      </p:sp>
      <p:sp>
        <p:nvSpPr>
          <p:cNvPr id="4" name="TextBox 3"/>
          <p:cNvSpPr txBox="1"/>
          <p:nvPr/>
        </p:nvSpPr>
        <p:spPr>
          <a:xfrm>
            <a:off x="6096000" y="1536376"/>
            <a:ext cx="5473959" cy="4031873"/>
          </a:xfrm>
          <a:prstGeom prst="rect">
            <a:avLst/>
          </a:prstGeom>
          <a:noFill/>
        </p:spPr>
        <p:txBody>
          <a:bodyPr wrap="square" rtlCol="0">
            <a:spAutoFit/>
          </a:bodyPr>
          <a:lstStyle/>
          <a:p>
            <a:r>
              <a:rPr lang="en-GB" sz="3200" dirty="0"/>
              <a:t>For example:</a:t>
            </a:r>
          </a:p>
          <a:p>
            <a:endParaRPr lang="en-GB" sz="3200" dirty="0"/>
          </a:p>
          <a:p>
            <a:r>
              <a:rPr lang="en-GB" sz="3200" dirty="0"/>
              <a:t>Exam failure could be put down to the student’s lack of ability or intelligence, or to his or her fun-filled night on Wind Street the evening before, or to their lack of attendance</a:t>
            </a:r>
          </a:p>
        </p:txBody>
      </p:sp>
      <p:sp>
        <p:nvSpPr>
          <p:cNvPr id="6" name="Slide Number Placeholder 5"/>
          <p:cNvSpPr>
            <a:spLocks noGrp="1"/>
          </p:cNvSpPr>
          <p:nvPr>
            <p:ph type="sldNum" sz="quarter" idx="12"/>
          </p:nvPr>
        </p:nvSpPr>
        <p:spPr/>
        <p:txBody>
          <a:bodyPr/>
          <a:lstStyle/>
          <a:p>
            <a:fld id="{DB37496A-7D35-4F1D-ADBC-93903EB22411}" type="slidenum">
              <a:rPr lang="en-GB" smtClean="0"/>
              <a:t>38</a:t>
            </a:fld>
            <a:endParaRPr lang="en-GB"/>
          </a:p>
        </p:txBody>
      </p:sp>
    </p:spTree>
    <p:extLst>
      <p:ext uri="{BB962C8B-B14F-4D97-AF65-F5344CB8AC3E}">
        <p14:creationId xmlns:p14="http://schemas.microsoft.com/office/powerpoint/2010/main" val="379749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Bias</a:t>
            </a:r>
          </a:p>
        </p:txBody>
      </p:sp>
      <p:sp>
        <p:nvSpPr>
          <p:cNvPr id="3" name="Content Placeholder 2"/>
          <p:cNvSpPr>
            <a:spLocks noGrp="1"/>
          </p:cNvSpPr>
          <p:nvPr>
            <p:ph idx="1"/>
          </p:nvPr>
        </p:nvSpPr>
        <p:spPr>
          <a:xfrm>
            <a:off x="838200" y="1536192"/>
            <a:ext cx="10957560" cy="4640771"/>
          </a:xfrm>
        </p:spPr>
        <p:txBody>
          <a:bodyPr/>
          <a:lstStyle/>
          <a:p>
            <a:r>
              <a:rPr lang="en-GB" sz="3200" dirty="0"/>
              <a:t>We are more likely to explain our own behaviour in terms of situational factors, but to attribute the behaviour of others to dispositional factors</a:t>
            </a:r>
          </a:p>
          <a:p>
            <a:r>
              <a:rPr lang="en-GB" sz="3200" dirty="0"/>
              <a:t>Politicians make attributions based on the kinds of people who will be targeted if you vote for them</a:t>
            </a:r>
          </a:p>
          <a:p>
            <a:pPr lvl="1"/>
            <a:r>
              <a:rPr lang="en-GB" sz="2800" dirty="0"/>
              <a:t>‘I stayed out far too late last night because they wouldn’t let me get a taxi!’</a:t>
            </a:r>
          </a:p>
          <a:p>
            <a:pPr lvl="1"/>
            <a:r>
              <a:rPr lang="en-GB" sz="2800" dirty="0"/>
              <a:t>‘Dave stayed out far too late last night – I think he’s got a drink problem!’</a:t>
            </a:r>
          </a:p>
          <a:p>
            <a:pPr lvl="1"/>
            <a:r>
              <a:rPr lang="en-GB" sz="2800" dirty="0"/>
              <a:t>Marauding teenagers are bad people from disruptive families</a:t>
            </a:r>
          </a:p>
          <a:p>
            <a:pPr lvl="1"/>
            <a:endParaRPr lang="en-GB" sz="2800" dirty="0"/>
          </a:p>
        </p:txBody>
      </p:sp>
      <p:sp>
        <p:nvSpPr>
          <p:cNvPr id="5" name="Slide Number Placeholder 4"/>
          <p:cNvSpPr>
            <a:spLocks noGrp="1"/>
          </p:cNvSpPr>
          <p:nvPr>
            <p:ph type="sldNum" sz="quarter" idx="12"/>
          </p:nvPr>
        </p:nvSpPr>
        <p:spPr/>
        <p:txBody>
          <a:bodyPr/>
          <a:lstStyle/>
          <a:p>
            <a:fld id="{DB37496A-7D35-4F1D-ADBC-93903EB22411}" type="slidenum">
              <a:rPr lang="en-GB" smtClean="0"/>
              <a:t>39</a:t>
            </a:fld>
            <a:endParaRPr lang="en-GB"/>
          </a:p>
        </p:txBody>
      </p:sp>
    </p:spTree>
    <p:extLst>
      <p:ext uri="{BB962C8B-B14F-4D97-AF65-F5344CB8AC3E}">
        <p14:creationId xmlns:p14="http://schemas.microsoft.com/office/powerpoint/2010/main" val="376760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Internal – external shift</a:t>
            </a:r>
          </a:p>
        </p:txBody>
      </p:sp>
      <p:sp>
        <p:nvSpPr>
          <p:cNvPr id="3" name="Content Placeholder 2"/>
          <p:cNvSpPr>
            <a:spLocks noGrp="1"/>
          </p:cNvSpPr>
          <p:nvPr>
            <p:ph idx="1"/>
          </p:nvPr>
        </p:nvSpPr>
        <p:spPr>
          <a:xfrm>
            <a:off x="838200" y="1690688"/>
            <a:ext cx="6412992" cy="4472368"/>
          </a:xfrm>
        </p:spPr>
        <p:txBody>
          <a:bodyPr>
            <a:normAutofit lnSpcReduction="10000"/>
          </a:bodyPr>
          <a:lstStyle/>
          <a:p>
            <a:r>
              <a:rPr lang="en-GB" dirty="0"/>
              <a:t>If we shift casual attributions from internal dispositions (‘I failed because I am stupid’), to external attributions (‘I failed because I didn’t study’) this can improve our psychological well-being and has been linked to a reduction in criminal behaviour</a:t>
            </a:r>
          </a:p>
          <a:p>
            <a:r>
              <a:rPr lang="en-GB" dirty="0"/>
              <a:t>Martin Seligman’s learned helplessness theory: depressed people’s inability to cope ‘Nothing I can do will change anything’ leading to helplessness and apathy</a:t>
            </a:r>
          </a:p>
        </p:txBody>
      </p:sp>
      <p:pic>
        <p:nvPicPr>
          <p:cNvPr id="4" name="Picture 3"/>
          <p:cNvPicPr>
            <a:picLocks noChangeAspect="1"/>
          </p:cNvPicPr>
          <p:nvPr/>
        </p:nvPicPr>
        <p:blipFill>
          <a:blip r:embed="rId2"/>
          <a:stretch>
            <a:fillRect/>
          </a:stretch>
        </p:blipFill>
        <p:spPr>
          <a:xfrm>
            <a:off x="7717916" y="365125"/>
            <a:ext cx="3958971" cy="6212348"/>
          </a:xfrm>
          <a:prstGeom prst="rect">
            <a:avLst/>
          </a:prstGeom>
        </p:spPr>
      </p:pic>
      <p:sp>
        <p:nvSpPr>
          <p:cNvPr id="6" name="Slide Number Placeholder 5"/>
          <p:cNvSpPr>
            <a:spLocks noGrp="1"/>
          </p:cNvSpPr>
          <p:nvPr>
            <p:ph type="sldNum" sz="quarter" idx="12"/>
          </p:nvPr>
        </p:nvSpPr>
        <p:spPr/>
        <p:txBody>
          <a:bodyPr/>
          <a:lstStyle/>
          <a:p>
            <a:fld id="{DB37496A-7D35-4F1D-ADBC-93903EB22411}" type="slidenum">
              <a:rPr lang="en-GB" smtClean="0"/>
              <a:t>40</a:t>
            </a:fld>
            <a:endParaRPr lang="en-GB"/>
          </a:p>
        </p:txBody>
      </p:sp>
    </p:spTree>
    <p:extLst>
      <p:ext uri="{BB962C8B-B14F-4D97-AF65-F5344CB8AC3E}">
        <p14:creationId xmlns:p14="http://schemas.microsoft.com/office/powerpoint/2010/main" val="1909281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randombar(horizontal)">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Fundamental attribution error</a:t>
            </a:r>
          </a:p>
        </p:txBody>
      </p:sp>
      <p:sp>
        <p:nvSpPr>
          <p:cNvPr id="3" name="Content Placeholder 2"/>
          <p:cNvSpPr>
            <a:spLocks noGrp="1"/>
          </p:cNvSpPr>
          <p:nvPr>
            <p:ph idx="1"/>
          </p:nvPr>
        </p:nvSpPr>
        <p:spPr>
          <a:xfrm>
            <a:off x="838200" y="1825625"/>
            <a:ext cx="4739640" cy="4351338"/>
          </a:xfrm>
        </p:spPr>
        <p:txBody>
          <a:bodyPr>
            <a:noAutofit/>
          </a:bodyPr>
          <a:lstStyle/>
          <a:p>
            <a:r>
              <a:rPr lang="en-GB" sz="3200" dirty="0"/>
              <a:t>We heap attention on the person’s dispositional or internal state and play down external or situational factors</a:t>
            </a:r>
          </a:p>
          <a:p>
            <a:r>
              <a:rPr lang="en-GB" sz="3200" dirty="0"/>
              <a:t>Often we will make inferences about a person based on a single event</a:t>
            </a:r>
          </a:p>
        </p:txBody>
      </p:sp>
      <p:sp>
        <p:nvSpPr>
          <p:cNvPr id="4" name="TextBox 3"/>
          <p:cNvSpPr txBox="1"/>
          <p:nvPr/>
        </p:nvSpPr>
        <p:spPr>
          <a:xfrm>
            <a:off x="6382512" y="1609344"/>
            <a:ext cx="5367528" cy="4801314"/>
          </a:xfrm>
          <a:prstGeom prst="rect">
            <a:avLst/>
          </a:prstGeom>
          <a:noFill/>
        </p:spPr>
        <p:txBody>
          <a:bodyPr wrap="square" rtlCol="0">
            <a:spAutoFit/>
          </a:bodyPr>
          <a:lstStyle/>
          <a:p>
            <a:r>
              <a:rPr lang="en-GB" sz="2400" dirty="0"/>
              <a:t>What do we think about the person who:</a:t>
            </a:r>
          </a:p>
          <a:p>
            <a:endParaRPr lang="en-GB" sz="2400" dirty="0"/>
          </a:p>
          <a:p>
            <a:pPr marL="342900" indent="-342900">
              <a:buFont typeface="Arial" panose="020B0604020202020204" pitchFamily="34" charset="0"/>
              <a:buChar char="•"/>
            </a:pPr>
            <a:r>
              <a:rPr lang="en-GB" sz="2400" dirty="0"/>
              <a:t>Barges passed you in the street without apologising</a:t>
            </a:r>
          </a:p>
          <a:p>
            <a:pPr marL="342900" indent="-342900">
              <a:buFont typeface="Arial" panose="020B0604020202020204" pitchFamily="34" charset="0"/>
              <a:buChar char="•"/>
            </a:pPr>
            <a:r>
              <a:rPr lang="en-GB" sz="2400" dirty="0"/>
              <a:t>Allows the door to close in your face rather than keeping it open for you</a:t>
            </a:r>
          </a:p>
          <a:p>
            <a:pPr marL="342900" indent="-342900">
              <a:buFont typeface="Arial" panose="020B0604020202020204" pitchFamily="34" charset="0"/>
              <a:buChar char="•"/>
            </a:pPr>
            <a:r>
              <a:rPr lang="en-GB" sz="2400" dirty="0"/>
              <a:t>Doesn’t send his mum a birthday card</a:t>
            </a:r>
          </a:p>
          <a:p>
            <a:pPr marL="342900" indent="-342900">
              <a:buFont typeface="Arial" panose="020B0604020202020204" pitchFamily="34" charset="0"/>
              <a:buChar char="•"/>
            </a:pPr>
            <a:r>
              <a:rPr lang="en-GB" sz="2400" dirty="0"/>
              <a:t>Lives in a ‘deprived’ community and is reported to have broken the law</a:t>
            </a:r>
          </a:p>
          <a:p>
            <a:pPr marL="342900" indent="-342900">
              <a:buFont typeface="Arial" panose="020B0604020202020204" pitchFamily="34" charset="0"/>
              <a:buChar char="•"/>
            </a:pPr>
            <a:r>
              <a:rPr lang="en-GB" sz="2400" dirty="0"/>
              <a:t>Deliberately punches another person</a:t>
            </a:r>
          </a:p>
          <a:p>
            <a:pPr marL="342900" indent="-342900">
              <a:buFont typeface="Arial" panose="020B0604020202020204" pitchFamily="34" charset="0"/>
              <a:buChar char="•"/>
            </a:pPr>
            <a:r>
              <a:rPr lang="en-GB" sz="2400" dirty="0"/>
              <a:t>Kills another person</a:t>
            </a:r>
          </a:p>
          <a:p>
            <a:endParaRPr lang="en-GB" sz="2400" dirty="0"/>
          </a:p>
          <a:p>
            <a:endParaRPr lang="en-GB" dirty="0"/>
          </a:p>
        </p:txBody>
      </p:sp>
      <p:sp>
        <p:nvSpPr>
          <p:cNvPr id="6" name="Slide Number Placeholder 5"/>
          <p:cNvSpPr>
            <a:spLocks noGrp="1"/>
          </p:cNvSpPr>
          <p:nvPr>
            <p:ph type="sldNum" sz="quarter" idx="12"/>
          </p:nvPr>
        </p:nvSpPr>
        <p:spPr/>
        <p:txBody>
          <a:bodyPr/>
          <a:lstStyle/>
          <a:p>
            <a:fld id="{DB37496A-7D35-4F1D-ADBC-93903EB22411}" type="slidenum">
              <a:rPr lang="en-GB" smtClean="0"/>
              <a:t>41</a:t>
            </a:fld>
            <a:endParaRPr lang="en-GB"/>
          </a:p>
        </p:txBody>
      </p:sp>
    </p:spTree>
    <p:extLst>
      <p:ext uri="{BB962C8B-B14F-4D97-AF65-F5344CB8AC3E}">
        <p14:creationId xmlns:p14="http://schemas.microsoft.com/office/powerpoint/2010/main" val="336045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anim calcmode="lin" valueType="num">
                                      <p:cBhvr additive="base">
                                        <p:cTn id="4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4937"/>
            <a:ext cx="5538216" cy="1690688"/>
          </a:xfrm>
        </p:spPr>
        <p:txBody>
          <a:bodyPr>
            <a:normAutofit fontScale="90000"/>
          </a:bodyPr>
          <a:lstStyle/>
          <a:p>
            <a:r>
              <a:rPr lang="en-GB" sz="6000" dirty="0"/>
              <a:t>Making an </a:t>
            </a:r>
            <a:br>
              <a:rPr lang="en-GB" sz="6000" dirty="0"/>
            </a:br>
            <a:r>
              <a:rPr lang="en-GB" sz="6000" dirty="0"/>
              <a:t>impression</a:t>
            </a:r>
          </a:p>
        </p:txBody>
      </p:sp>
      <p:sp>
        <p:nvSpPr>
          <p:cNvPr id="3" name="Content Placeholder 2"/>
          <p:cNvSpPr>
            <a:spLocks noGrp="1"/>
          </p:cNvSpPr>
          <p:nvPr>
            <p:ph idx="1"/>
          </p:nvPr>
        </p:nvSpPr>
        <p:spPr>
          <a:xfrm>
            <a:off x="838200" y="1825625"/>
            <a:ext cx="5526024" cy="4351338"/>
          </a:xfrm>
        </p:spPr>
        <p:txBody>
          <a:bodyPr/>
          <a:lstStyle/>
          <a:p>
            <a:r>
              <a:rPr lang="en-GB" dirty="0"/>
              <a:t>How we perceive and are perceived by others, ‘You only get one chance to make a first impression.’</a:t>
            </a:r>
          </a:p>
          <a:p>
            <a:r>
              <a:rPr lang="en-GB" dirty="0"/>
              <a:t>First contact is extremely important especially if the public have a role in judging police performance</a:t>
            </a:r>
          </a:p>
          <a:p>
            <a:r>
              <a:rPr lang="en-GB" dirty="0"/>
              <a:t>Face, hair, clothing, physique and voice </a:t>
            </a:r>
          </a:p>
        </p:txBody>
      </p:sp>
      <p:sp>
        <p:nvSpPr>
          <p:cNvPr id="5" name="TextBox 4"/>
          <p:cNvSpPr txBox="1"/>
          <p:nvPr/>
        </p:nvSpPr>
        <p:spPr>
          <a:xfrm>
            <a:off x="6364224" y="359986"/>
            <a:ext cx="5661521" cy="5940088"/>
          </a:xfrm>
          <a:prstGeom prst="rect">
            <a:avLst/>
          </a:prstGeom>
          <a:solidFill>
            <a:srgbClr val="FFFF00"/>
          </a:solidFill>
          <a:ln w="38100">
            <a:solidFill>
              <a:schemeClr val="tx1"/>
            </a:solidFill>
          </a:ln>
        </p:spPr>
        <p:txBody>
          <a:bodyPr wrap="square" rtlCol="0">
            <a:spAutoFit/>
          </a:bodyPr>
          <a:lstStyle/>
          <a:p>
            <a:r>
              <a:rPr lang="en-GB" sz="3200" dirty="0"/>
              <a:t>Positive police perception:</a:t>
            </a:r>
          </a:p>
          <a:p>
            <a:endParaRPr lang="en-GB" sz="2400" dirty="0"/>
          </a:p>
          <a:p>
            <a:pPr marL="342900" indent="-342900">
              <a:buFont typeface="Arial" panose="020B0604020202020204" pitchFamily="34" charset="0"/>
              <a:buChar char="•"/>
            </a:pPr>
            <a:r>
              <a:rPr lang="en-GB" sz="2400" dirty="0"/>
              <a:t>Be attentive</a:t>
            </a:r>
          </a:p>
          <a:p>
            <a:pPr marL="342900" indent="-342900">
              <a:buFont typeface="Arial" panose="020B0604020202020204" pitchFamily="34" charset="0"/>
              <a:buChar char="•"/>
            </a:pPr>
            <a:r>
              <a:rPr lang="en-GB" sz="2400" dirty="0"/>
              <a:t>Listen</a:t>
            </a:r>
          </a:p>
          <a:p>
            <a:pPr marL="342900" indent="-342900">
              <a:buFont typeface="Arial" panose="020B0604020202020204" pitchFamily="34" charset="0"/>
              <a:buChar char="•"/>
            </a:pPr>
            <a:r>
              <a:rPr lang="en-GB" sz="2400" dirty="0"/>
              <a:t>Be understanding</a:t>
            </a:r>
          </a:p>
          <a:p>
            <a:pPr marL="342900" indent="-342900">
              <a:buFont typeface="Arial" panose="020B0604020202020204" pitchFamily="34" charset="0"/>
              <a:buChar char="•"/>
            </a:pPr>
            <a:r>
              <a:rPr lang="en-GB" sz="2400" dirty="0"/>
              <a:t>Show concern</a:t>
            </a:r>
          </a:p>
          <a:p>
            <a:pPr marL="342900" indent="-342900">
              <a:buFont typeface="Arial" panose="020B0604020202020204" pitchFamily="34" charset="0"/>
              <a:buChar char="•"/>
            </a:pPr>
            <a:r>
              <a:rPr lang="en-GB" sz="2400" dirty="0"/>
              <a:t>Appearance</a:t>
            </a:r>
          </a:p>
          <a:p>
            <a:pPr marL="342900" indent="-342900">
              <a:buFont typeface="Arial" panose="020B0604020202020204" pitchFamily="34" charset="0"/>
              <a:buChar char="•"/>
            </a:pPr>
            <a:r>
              <a:rPr lang="en-GB" sz="2400" dirty="0"/>
              <a:t>Body language</a:t>
            </a:r>
          </a:p>
          <a:p>
            <a:pPr marL="342900" indent="-342900">
              <a:buFont typeface="Arial" panose="020B0604020202020204" pitchFamily="34" charset="0"/>
              <a:buChar char="•"/>
            </a:pPr>
            <a:r>
              <a:rPr lang="en-GB" sz="2400" dirty="0"/>
              <a:t>Looking interested and concerned</a:t>
            </a:r>
          </a:p>
          <a:p>
            <a:pPr marL="342900" indent="-342900">
              <a:buFont typeface="Arial" panose="020B0604020202020204" pitchFamily="34" charset="0"/>
              <a:buChar char="•"/>
            </a:pPr>
            <a:r>
              <a:rPr lang="en-GB" sz="2400" dirty="0"/>
              <a:t>Body language</a:t>
            </a:r>
          </a:p>
          <a:p>
            <a:pPr marL="342900" indent="-342900">
              <a:buFont typeface="Arial" panose="020B0604020202020204" pitchFamily="34" charset="0"/>
              <a:buChar char="•"/>
            </a:pPr>
            <a:r>
              <a:rPr lang="en-GB" sz="2400" dirty="0"/>
              <a:t>Reassurance and empathy</a:t>
            </a:r>
          </a:p>
          <a:p>
            <a:endParaRPr lang="en-GB" sz="2400" dirty="0"/>
          </a:p>
          <a:p>
            <a:r>
              <a:rPr lang="en-GB" sz="2400" dirty="0"/>
              <a:t>The no-nonsense approach was taken as rude and lacking in compassion</a:t>
            </a:r>
          </a:p>
          <a:p>
            <a:endParaRPr lang="en-GB" dirty="0"/>
          </a:p>
          <a:p>
            <a:r>
              <a:rPr lang="en-GB" dirty="0"/>
              <a:t>(Stephens and </a:t>
            </a:r>
            <a:r>
              <a:rPr lang="en-GB" dirty="0" err="1"/>
              <a:t>Sinden</a:t>
            </a:r>
            <a:r>
              <a:rPr lang="en-GB" dirty="0"/>
              <a:t> 2000)</a:t>
            </a:r>
          </a:p>
        </p:txBody>
      </p:sp>
      <p:sp>
        <p:nvSpPr>
          <p:cNvPr id="6" name="Slide Number Placeholder 5"/>
          <p:cNvSpPr>
            <a:spLocks noGrp="1"/>
          </p:cNvSpPr>
          <p:nvPr>
            <p:ph type="sldNum" sz="quarter" idx="12"/>
          </p:nvPr>
        </p:nvSpPr>
        <p:spPr/>
        <p:txBody>
          <a:bodyPr/>
          <a:lstStyle/>
          <a:p>
            <a:fld id="{DB37496A-7D35-4F1D-ADBC-93903EB22411}" type="slidenum">
              <a:rPr lang="en-GB" smtClean="0"/>
              <a:t>42</a:t>
            </a:fld>
            <a:endParaRPr lang="en-GB"/>
          </a:p>
        </p:txBody>
      </p:sp>
    </p:spTree>
    <p:extLst>
      <p:ext uri="{BB962C8B-B14F-4D97-AF65-F5344CB8AC3E}">
        <p14:creationId xmlns:p14="http://schemas.microsoft.com/office/powerpoint/2010/main" val="545789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bg/>
                                          </p:spTgt>
                                        </p:tgtEl>
                                        <p:attrNameLst>
                                          <p:attrName>style.visibility</p:attrName>
                                        </p:attrNameLst>
                                      </p:cBhvr>
                                      <p:to>
                                        <p:strVal val="visible"/>
                                      </p:to>
                                    </p:set>
                                    <p:anim calcmode="lin" valueType="num">
                                      <p:cBhvr additive="base">
                                        <p:cTn id="25" dur="500" fill="hold"/>
                                        <p:tgtEl>
                                          <p:spTgt spid="5">
                                            <p:bg/>
                                          </p:spTgt>
                                        </p:tgtEl>
                                        <p:attrNameLst>
                                          <p:attrName>ppt_x</p:attrName>
                                        </p:attrNameLst>
                                      </p:cBhvr>
                                      <p:tavLst>
                                        <p:tav tm="0">
                                          <p:val>
                                            <p:strVal val="#ppt_x"/>
                                          </p:val>
                                        </p:tav>
                                        <p:tav tm="100000">
                                          <p:val>
                                            <p:strVal val="#ppt_x"/>
                                          </p:val>
                                        </p:tav>
                                      </p:tavLst>
                                    </p:anim>
                                    <p:anim calcmode="lin" valueType="num">
                                      <p:cBhvr additive="base">
                                        <p:cTn id="26"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 calcmode="lin" valueType="num">
                                      <p:cBhvr additive="base">
                                        <p:cTn id="4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 calcmode="lin" valueType="num">
                                      <p:cBhvr additive="base">
                                        <p:cTn id="4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anim calcmode="lin" valueType="num">
                                      <p:cBhvr additive="base">
                                        <p:cTn id="5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6" end="6"/>
                                            </p:txEl>
                                          </p:spTgt>
                                        </p:tgtEl>
                                        <p:attrNameLst>
                                          <p:attrName>style.visibility</p:attrName>
                                        </p:attrNameLst>
                                      </p:cBhvr>
                                      <p:to>
                                        <p:strVal val="visible"/>
                                      </p:to>
                                    </p:set>
                                    <p:anim calcmode="lin" valueType="num">
                                      <p:cBhvr additive="base">
                                        <p:cTn id="6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7" end="7"/>
                                            </p:txEl>
                                          </p:spTgt>
                                        </p:tgtEl>
                                        <p:attrNameLst>
                                          <p:attrName>style.visibility</p:attrName>
                                        </p:attrNameLst>
                                      </p:cBhvr>
                                      <p:to>
                                        <p:strVal val="visible"/>
                                      </p:to>
                                    </p:set>
                                    <p:anim calcmode="lin" valueType="num">
                                      <p:cBhvr additive="base">
                                        <p:cTn id="6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txEl>
                                              <p:pRg st="8" end="8"/>
                                            </p:txEl>
                                          </p:spTgt>
                                        </p:tgtEl>
                                        <p:attrNameLst>
                                          <p:attrName>style.visibility</p:attrName>
                                        </p:attrNameLst>
                                      </p:cBhvr>
                                      <p:to>
                                        <p:strVal val="visible"/>
                                      </p:to>
                                    </p:set>
                                    <p:anim calcmode="lin" valueType="num">
                                      <p:cBhvr additive="base">
                                        <p:cTn id="7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5">
                                            <p:txEl>
                                              <p:pRg st="9" end="9"/>
                                            </p:txEl>
                                          </p:spTgt>
                                        </p:tgtEl>
                                        <p:attrNameLst>
                                          <p:attrName>style.visibility</p:attrName>
                                        </p:attrNameLst>
                                      </p:cBhvr>
                                      <p:to>
                                        <p:strVal val="visible"/>
                                      </p:to>
                                    </p:set>
                                    <p:anim calcmode="lin" valueType="num">
                                      <p:cBhvr additive="base">
                                        <p:cTn id="7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5">
                                            <p:txEl>
                                              <p:pRg st="10" end="10"/>
                                            </p:txEl>
                                          </p:spTgt>
                                        </p:tgtEl>
                                        <p:attrNameLst>
                                          <p:attrName>style.visibility</p:attrName>
                                        </p:attrNameLst>
                                      </p:cBhvr>
                                      <p:to>
                                        <p:strVal val="visible"/>
                                      </p:to>
                                    </p:set>
                                    <p:anim calcmode="lin" valueType="num">
                                      <p:cBhvr additive="base">
                                        <p:cTn id="85"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xEl>
                                              <p:pRg st="12" end="12"/>
                                            </p:txEl>
                                          </p:spTgt>
                                        </p:tgtEl>
                                        <p:attrNameLst>
                                          <p:attrName>style.visibility</p:attrName>
                                        </p:attrNameLst>
                                      </p:cBhvr>
                                      <p:to>
                                        <p:strVal val="visible"/>
                                      </p:to>
                                    </p:set>
                                    <p:anim calcmode="lin" valueType="num">
                                      <p:cBhvr additive="base">
                                        <p:cTn id="91"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txEl>
                                              <p:pRg st="14" end="14"/>
                                            </p:txEl>
                                          </p:spTgt>
                                        </p:tgtEl>
                                        <p:attrNameLst>
                                          <p:attrName>style.visibility</p:attrName>
                                        </p:attrNameLst>
                                      </p:cBhvr>
                                      <p:to>
                                        <p:strVal val="visible"/>
                                      </p:to>
                                    </p:set>
                                    <p:anim calcmode="lin" valueType="num">
                                      <p:cBhvr additive="base">
                                        <p:cTn id="97"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064" y="55181"/>
            <a:ext cx="10515600" cy="1325563"/>
          </a:xfrm>
        </p:spPr>
        <p:txBody>
          <a:bodyPr>
            <a:normAutofit/>
          </a:bodyPr>
          <a:lstStyle/>
          <a:p>
            <a:r>
              <a:rPr lang="en-GB" sz="6000" dirty="0"/>
              <a:t>Motivational interviewing (MI)</a:t>
            </a:r>
          </a:p>
        </p:txBody>
      </p:sp>
      <p:sp>
        <p:nvSpPr>
          <p:cNvPr id="3" name="Content Placeholder 2"/>
          <p:cNvSpPr>
            <a:spLocks noGrp="1"/>
          </p:cNvSpPr>
          <p:nvPr>
            <p:ph idx="1"/>
          </p:nvPr>
        </p:nvSpPr>
        <p:spPr>
          <a:xfrm>
            <a:off x="612648" y="1380744"/>
            <a:ext cx="7031736" cy="5312664"/>
          </a:xfrm>
        </p:spPr>
        <p:txBody>
          <a:bodyPr>
            <a:normAutofit/>
          </a:bodyPr>
          <a:lstStyle/>
          <a:p>
            <a:r>
              <a:rPr lang="en-GB" dirty="0"/>
              <a:t>Aims to resolve mixed feelings about offending behaviour</a:t>
            </a:r>
          </a:p>
          <a:p>
            <a:r>
              <a:rPr lang="en-GB" dirty="0"/>
              <a:t>Not about persuading directly, but aims to reinforce reasons for concern and the need for behavioural change</a:t>
            </a:r>
          </a:p>
          <a:p>
            <a:r>
              <a:rPr lang="en-GB" dirty="0"/>
              <a:t>Warm and supportive atmosphere for exploring ambivalent feelings</a:t>
            </a:r>
          </a:p>
          <a:p>
            <a:r>
              <a:rPr lang="en-GB" dirty="0"/>
              <a:t>MI is critical of confrontational techniques which can increase resistance</a:t>
            </a:r>
          </a:p>
          <a:p>
            <a:r>
              <a:rPr lang="en-GB" dirty="0"/>
              <a:t>MI is based on the assumption that people do not disclose information if they have mixed feelings about doing so</a:t>
            </a:r>
          </a:p>
        </p:txBody>
      </p:sp>
      <p:pic>
        <p:nvPicPr>
          <p:cNvPr id="1026" name="Picture 2" descr="Image result for the sweeney tv intervie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5134" y="1150937"/>
            <a:ext cx="3438017" cy="532786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12"/>
          </p:nvPr>
        </p:nvSpPr>
        <p:spPr/>
        <p:txBody>
          <a:bodyPr/>
          <a:lstStyle/>
          <a:p>
            <a:fld id="{DB37496A-7D35-4F1D-ADBC-93903EB22411}" type="slidenum">
              <a:rPr lang="en-GB" smtClean="0"/>
              <a:t>43</a:t>
            </a:fld>
            <a:endParaRPr lang="en-GB"/>
          </a:p>
        </p:txBody>
      </p:sp>
    </p:spTree>
    <p:extLst>
      <p:ext uri="{BB962C8B-B14F-4D97-AF65-F5344CB8AC3E}">
        <p14:creationId xmlns:p14="http://schemas.microsoft.com/office/powerpoint/2010/main" val="2794057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nodeType="clickEffect">
                                  <p:stCondLst>
                                    <p:cond delay="0"/>
                                  </p:stCondLst>
                                  <p:childTnLst>
                                    <p:set>
                                      <p:cBhvr>
                                        <p:cTn id="36" dur="1" fill="hold">
                                          <p:stCondLst>
                                            <p:cond delay="0"/>
                                          </p:stCondLst>
                                        </p:cTn>
                                        <p:tgtEl>
                                          <p:spTgt spid="1026"/>
                                        </p:tgtEl>
                                        <p:attrNameLst>
                                          <p:attrName>style.visibility</p:attrName>
                                        </p:attrNameLst>
                                      </p:cBhvr>
                                      <p:to>
                                        <p:strVal val="visible"/>
                                      </p:to>
                                    </p:set>
                                    <p:animEffect transition="in" filter="wheel(1)">
                                      <p:cBhvr>
                                        <p:cTn id="3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dirty="0"/>
              <a:t>Blagden, N. (2012) Policing and Psychology. London: Sage Publications.</a:t>
            </a:r>
          </a:p>
          <a:p>
            <a:r>
              <a:rPr lang="en-GB" dirty="0"/>
              <a:t>Bowlby J (1969) Attachment and Loss, </a:t>
            </a:r>
            <a:r>
              <a:rPr lang="en-GB" dirty="0" err="1"/>
              <a:t>vol</a:t>
            </a:r>
            <a:r>
              <a:rPr lang="en-GB" dirty="0"/>
              <a:t> 1: </a:t>
            </a:r>
            <a:r>
              <a:rPr lang="en-GB" dirty="0" err="1"/>
              <a:t>Attachement</a:t>
            </a:r>
            <a:r>
              <a:rPr lang="en-GB" dirty="0"/>
              <a:t>, New York: Basic Books</a:t>
            </a:r>
          </a:p>
          <a:p>
            <a:r>
              <a:rPr lang="en-GB" dirty="0" err="1"/>
              <a:t>Eyesenck</a:t>
            </a:r>
            <a:r>
              <a:rPr lang="en-GB" dirty="0"/>
              <a:t> HJ (1998) personality and Crime, in </a:t>
            </a:r>
            <a:r>
              <a:rPr lang="en-GB" dirty="0" err="1"/>
              <a:t>Millon</a:t>
            </a:r>
            <a:r>
              <a:rPr lang="en-GB" dirty="0"/>
              <a:t> et al (</a:t>
            </a:r>
            <a:r>
              <a:rPr lang="en-GB" dirty="0" err="1"/>
              <a:t>eds</a:t>
            </a:r>
            <a:r>
              <a:rPr lang="en-GB" dirty="0"/>
              <a:t>) Psychopathy: antisocial behaviour, criminal and violent behaviour, London: Guildford Press</a:t>
            </a:r>
          </a:p>
          <a:p>
            <a:r>
              <a:rPr lang="en-GB" dirty="0" err="1"/>
              <a:t>Raine</a:t>
            </a:r>
            <a:r>
              <a:rPr lang="en-GB" dirty="0"/>
              <a:t> A (2013) The Anatomy of Violence, London: Penguin</a:t>
            </a:r>
          </a:p>
          <a:p>
            <a:pPr marL="0" indent="0">
              <a:buNone/>
            </a:pPr>
            <a:endParaRPr lang="en-GB" dirty="0"/>
          </a:p>
        </p:txBody>
      </p:sp>
      <p:sp>
        <p:nvSpPr>
          <p:cNvPr id="5" name="Slide Number Placeholder 4"/>
          <p:cNvSpPr>
            <a:spLocks noGrp="1"/>
          </p:cNvSpPr>
          <p:nvPr>
            <p:ph type="sldNum" sz="quarter" idx="12"/>
          </p:nvPr>
        </p:nvSpPr>
        <p:spPr/>
        <p:txBody>
          <a:bodyPr/>
          <a:lstStyle/>
          <a:p>
            <a:fld id="{DB37496A-7D35-4F1D-ADBC-93903EB22411}" type="slidenum">
              <a:rPr lang="en-GB" smtClean="0"/>
              <a:t>44</a:t>
            </a:fld>
            <a:endParaRPr lang="en-GB"/>
          </a:p>
        </p:txBody>
      </p:sp>
    </p:spTree>
    <p:extLst>
      <p:ext uri="{BB962C8B-B14F-4D97-AF65-F5344CB8AC3E}">
        <p14:creationId xmlns:p14="http://schemas.microsoft.com/office/powerpoint/2010/main" val="5861277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p:txBody>
          <a:bodyPr>
            <a:normAutofit fontScale="92500"/>
          </a:bodyPr>
          <a:lstStyle/>
          <a:p>
            <a:r>
              <a:rPr lang="en-GB" dirty="0"/>
              <a:t>British Psychological Society – Division of Forensic Psychology </a:t>
            </a:r>
            <a:r>
              <a:rPr lang="en-GB" dirty="0">
                <a:hlinkClick r:id="rId2"/>
              </a:rPr>
              <a:t>https://www.bps.org.uk/member-microsites/division-forensic-psychology</a:t>
            </a:r>
            <a:r>
              <a:rPr lang="en-GB" dirty="0"/>
              <a:t> </a:t>
            </a:r>
          </a:p>
          <a:p>
            <a:r>
              <a:rPr lang="en-GB" dirty="0"/>
              <a:t>Home Office Research on crime and related topics </a:t>
            </a:r>
            <a:r>
              <a:rPr lang="en-GB" dirty="0">
                <a:hlinkClick r:id="rId3"/>
              </a:rPr>
              <a:t>https://www.gov.uk/government/publications?keywords=&amp;publication_filter_option=research-and-analysis&amp;departments%5B%5D=home-office</a:t>
            </a:r>
            <a:r>
              <a:rPr lang="en-GB" dirty="0"/>
              <a:t> </a:t>
            </a:r>
          </a:p>
          <a:p>
            <a:r>
              <a:rPr lang="en-GB" dirty="0"/>
              <a:t>Institute of Criminology, University of Cambridge </a:t>
            </a:r>
            <a:r>
              <a:rPr lang="en-GB" dirty="0">
                <a:hlinkClick r:id="rId4"/>
              </a:rPr>
              <a:t>https://www.crim.cam.ac.uk/</a:t>
            </a:r>
            <a:r>
              <a:rPr lang="en-GB" dirty="0"/>
              <a:t> </a:t>
            </a:r>
          </a:p>
          <a:p>
            <a:r>
              <a:rPr lang="en-GB" dirty="0"/>
              <a:t>Prisons and Probation Service  </a:t>
            </a:r>
            <a:r>
              <a:rPr lang="en-GB" dirty="0">
                <a:hlinkClick r:id="rId5"/>
              </a:rPr>
              <a:t>https://www.gov.uk/government/organisations/her-majestys-prison-and-probation-service</a:t>
            </a:r>
            <a:r>
              <a:rPr lang="en-GB" dirty="0"/>
              <a:t> </a:t>
            </a:r>
          </a:p>
        </p:txBody>
      </p:sp>
      <p:sp>
        <p:nvSpPr>
          <p:cNvPr id="5" name="Slide Number Placeholder 4"/>
          <p:cNvSpPr>
            <a:spLocks noGrp="1"/>
          </p:cNvSpPr>
          <p:nvPr>
            <p:ph type="sldNum" sz="quarter" idx="12"/>
          </p:nvPr>
        </p:nvSpPr>
        <p:spPr/>
        <p:txBody>
          <a:bodyPr/>
          <a:lstStyle/>
          <a:p>
            <a:fld id="{DB37496A-7D35-4F1D-ADBC-93903EB22411}" type="slidenum">
              <a:rPr lang="en-GB" smtClean="0"/>
              <a:t>45</a:t>
            </a:fld>
            <a:endParaRPr lang="en-GB"/>
          </a:p>
        </p:txBody>
      </p:sp>
    </p:spTree>
    <p:extLst>
      <p:ext uri="{BB962C8B-B14F-4D97-AF65-F5344CB8AC3E}">
        <p14:creationId xmlns:p14="http://schemas.microsoft.com/office/powerpoint/2010/main" val="26273948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2"/>
          <p:cNvSpPr>
            <a:spLocks noGrp="1" noChangeArrowheads="1"/>
          </p:cNvSpPr>
          <p:nvPr>
            <p:ph type="title"/>
          </p:nvPr>
        </p:nvSpPr>
        <p:spPr>
          <a:xfrm>
            <a:off x="838200" y="269438"/>
            <a:ext cx="10515600" cy="1144833"/>
          </a:xfrm>
        </p:spPr>
        <p:txBody>
          <a:bodyPr>
            <a:normAutofit/>
          </a:bodyPr>
          <a:lstStyle/>
          <a:p>
            <a:r>
              <a:rPr lang="en-US" sz="6000" dirty="0"/>
              <a:t>Types of Attachment</a:t>
            </a:r>
          </a:p>
        </p:txBody>
      </p:sp>
      <p:sp>
        <p:nvSpPr>
          <p:cNvPr id="626692" name="Oval 4"/>
          <p:cNvSpPr>
            <a:spLocks noChangeArrowheads="1"/>
          </p:cNvSpPr>
          <p:nvPr/>
        </p:nvSpPr>
        <p:spPr bwMode="auto">
          <a:xfrm>
            <a:off x="829587" y="4922985"/>
            <a:ext cx="2474943" cy="1287625"/>
          </a:xfrm>
          <a:prstGeom prst="ellipse">
            <a:avLst/>
          </a:prstGeom>
          <a:ln>
            <a:noFill/>
          </a:ln>
        </p:spPr>
        <p:style>
          <a:lnRef idx="1">
            <a:schemeClr val="accent5"/>
          </a:lnRef>
          <a:fillRef idx="3">
            <a:schemeClr val="accent5"/>
          </a:fillRef>
          <a:effectRef idx="2">
            <a:schemeClr val="accent5"/>
          </a:effectRef>
          <a:fontRef idx="minor">
            <a:schemeClr val="lt1"/>
          </a:fontRef>
        </p:style>
        <p:txBody>
          <a:bodyPr wrap="none" anchor="ctr"/>
          <a:lstStyle/>
          <a:p>
            <a:pPr algn="ctr" fontAlgn="base">
              <a:spcBef>
                <a:spcPct val="0"/>
              </a:spcBef>
              <a:spcAft>
                <a:spcPct val="0"/>
              </a:spcAft>
              <a:defRPr/>
            </a:pPr>
            <a:r>
              <a:rPr lang="en-US" sz="2400" b="1">
                <a:solidFill>
                  <a:srgbClr val="000000"/>
                </a:solidFill>
              </a:rPr>
              <a:t>Secure</a:t>
            </a:r>
          </a:p>
        </p:txBody>
      </p:sp>
      <p:sp>
        <p:nvSpPr>
          <p:cNvPr id="626693" name="Oval 5"/>
          <p:cNvSpPr>
            <a:spLocks noChangeArrowheads="1"/>
          </p:cNvSpPr>
          <p:nvPr/>
        </p:nvSpPr>
        <p:spPr bwMode="auto">
          <a:xfrm>
            <a:off x="3865013" y="4907211"/>
            <a:ext cx="2386156" cy="1379599"/>
          </a:xfrm>
          <a:prstGeom prst="ellipse">
            <a:avLst/>
          </a:prstGeom>
          <a:ln>
            <a:noFill/>
          </a:ln>
        </p:spPr>
        <p:style>
          <a:lnRef idx="1">
            <a:schemeClr val="accent2"/>
          </a:lnRef>
          <a:fillRef idx="3">
            <a:schemeClr val="accent2"/>
          </a:fillRef>
          <a:effectRef idx="2">
            <a:schemeClr val="accent2"/>
          </a:effectRef>
          <a:fontRef idx="minor">
            <a:schemeClr val="lt1"/>
          </a:fontRef>
        </p:style>
        <p:txBody>
          <a:bodyPr wrap="none" anchor="ctr"/>
          <a:lstStyle/>
          <a:p>
            <a:pPr algn="ctr" fontAlgn="base">
              <a:spcBef>
                <a:spcPct val="0"/>
              </a:spcBef>
              <a:spcAft>
                <a:spcPct val="0"/>
              </a:spcAft>
              <a:defRPr/>
            </a:pPr>
            <a:r>
              <a:rPr lang="en-US" sz="2400" b="1" dirty="0">
                <a:solidFill>
                  <a:srgbClr val="000000"/>
                </a:solidFill>
              </a:rPr>
              <a:t>Insecure-</a:t>
            </a:r>
            <a:br>
              <a:rPr lang="en-US" sz="2400" b="1" dirty="0">
                <a:solidFill>
                  <a:srgbClr val="000000"/>
                </a:solidFill>
              </a:rPr>
            </a:br>
            <a:r>
              <a:rPr lang="en-US" sz="2400" b="1" dirty="0">
                <a:solidFill>
                  <a:srgbClr val="000000"/>
                </a:solidFill>
              </a:rPr>
              <a:t>avoidant</a:t>
            </a:r>
          </a:p>
        </p:txBody>
      </p:sp>
      <p:sp>
        <p:nvSpPr>
          <p:cNvPr id="626694" name="Oval 6"/>
          <p:cNvSpPr>
            <a:spLocks noChangeArrowheads="1"/>
          </p:cNvSpPr>
          <p:nvPr/>
        </p:nvSpPr>
        <p:spPr bwMode="auto">
          <a:xfrm>
            <a:off x="6515480" y="4854367"/>
            <a:ext cx="2474943" cy="1471572"/>
          </a:xfrm>
          <a:prstGeom prst="ellipse">
            <a:avLst/>
          </a:prstGeom>
          <a:gradFill rotWithShape="1">
            <a:gsLst>
              <a:gs pos="0">
                <a:schemeClr val="accent1">
                  <a:gamma/>
                  <a:tint val="35294"/>
                  <a:invGamma/>
                </a:schemeClr>
              </a:gs>
              <a:gs pos="100000">
                <a:schemeClr val="accent1"/>
              </a:gs>
            </a:gsLst>
            <a:lin ang="2700000" scaled="1"/>
          </a:gradFill>
          <a:ln>
            <a:noFill/>
          </a:ln>
          <a:effectLst>
            <a:prstShdw prst="shdw12">
              <a:schemeClr val="bg2">
                <a:alpha val="50000"/>
              </a:schemeClr>
            </a:prstShdw>
          </a:effectLst>
          <a:extLst>
            <a:ext uri="{91240B29-F687-4f45-9708-019B960494DF}">
              <a14:hiddenLine xmlns="" xmlns:a14="http://schemas.microsoft.com/office/drawing/2010/main" w="9525">
                <a:solidFill>
                  <a:schemeClr val="tx1"/>
                </a:solidFill>
                <a:round/>
                <a:headEnd/>
                <a:tailEnd/>
              </a14:hiddenLine>
            </a:ext>
          </a:extLst>
        </p:spPr>
        <p:txBody>
          <a:bodyPr wrap="none" anchor="ctr"/>
          <a:lstStyle/>
          <a:p>
            <a:pPr algn="ctr" fontAlgn="base">
              <a:spcBef>
                <a:spcPct val="0"/>
              </a:spcBef>
              <a:spcAft>
                <a:spcPct val="0"/>
              </a:spcAft>
              <a:defRPr/>
            </a:pPr>
            <a:r>
              <a:rPr lang="en-US" sz="2400" b="1" dirty="0">
                <a:solidFill>
                  <a:prstClr val="black"/>
                </a:solidFill>
              </a:rPr>
              <a:t>Insecure-</a:t>
            </a:r>
            <a:br>
              <a:rPr lang="en-US" sz="2400" b="1" dirty="0">
                <a:solidFill>
                  <a:prstClr val="black"/>
                </a:solidFill>
              </a:rPr>
            </a:br>
            <a:r>
              <a:rPr lang="en-US" sz="2400" b="1" dirty="0">
                <a:solidFill>
                  <a:prstClr val="black"/>
                </a:solidFill>
              </a:rPr>
              <a:t>ambivalent</a:t>
            </a:r>
          </a:p>
        </p:txBody>
      </p:sp>
      <p:sp>
        <p:nvSpPr>
          <p:cNvPr id="626695" name="Oval 7"/>
          <p:cNvSpPr>
            <a:spLocks noChangeArrowheads="1"/>
          </p:cNvSpPr>
          <p:nvPr/>
        </p:nvSpPr>
        <p:spPr bwMode="auto">
          <a:xfrm>
            <a:off x="9550906" y="4797631"/>
            <a:ext cx="2397254" cy="1563545"/>
          </a:xfrm>
          <a:prstGeom prst="ellipse">
            <a:avLst/>
          </a:prstGeom>
          <a:ln>
            <a:noFill/>
          </a:ln>
        </p:spPr>
        <p:style>
          <a:lnRef idx="1">
            <a:schemeClr val="accent3"/>
          </a:lnRef>
          <a:fillRef idx="3">
            <a:schemeClr val="accent3"/>
          </a:fillRef>
          <a:effectRef idx="2">
            <a:schemeClr val="accent3"/>
          </a:effectRef>
          <a:fontRef idx="minor">
            <a:schemeClr val="lt1"/>
          </a:fontRef>
        </p:style>
        <p:txBody>
          <a:bodyPr wrap="none" anchor="ctr"/>
          <a:lstStyle/>
          <a:p>
            <a:pPr algn="ctr" fontAlgn="base">
              <a:spcBef>
                <a:spcPct val="0"/>
              </a:spcBef>
              <a:spcAft>
                <a:spcPct val="0"/>
              </a:spcAft>
              <a:defRPr/>
            </a:pPr>
            <a:r>
              <a:rPr lang="en-US" sz="2400" b="1" dirty="0">
                <a:solidFill>
                  <a:srgbClr val="000000"/>
                </a:solidFill>
              </a:rPr>
              <a:t>Insecure-</a:t>
            </a:r>
            <a:br>
              <a:rPr lang="en-US" sz="2400" b="1" dirty="0">
                <a:solidFill>
                  <a:srgbClr val="000000"/>
                </a:solidFill>
              </a:rPr>
            </a:br>
            <a:r>
              <a:rPr lang="en-US" sz="2400" b="1" dirty="0">
                <a:solidFill>
                  <a:srgbClr val="000000"/>
                </a:solidFill>
              </a:rPr>
              <a:t>disorganized</a:t>
            </a:r>
          </a:p>
        </p:txBody>
      </p:sp>
      <p:sp>
        <p:nvSpPr>
          <p:cNvPr id="2" name="Content Placeholder 1"/>
          <p:cNvSpPr>
            <a:spLocks noGrp="1"/>
          </p:cNvSpPr>
          <p:nvPr>
            <p:ph idx="1"/>
          </p:nvPr>
        </p:nvSpPr>
        <p:spPr>
          <a:xfrm>
            <a:off x="838200" y="1414272"/>
            <a:ext cx="11109960" cy="3651504"/>
          </a:xfrm>
        </p:spPr>
        <p:txBody>
          <a:bodyPr>
            <a:noAutofit/>
          </a:bodyPr>
          <a:lstStyle/>
          <a:p>
            <a:r>
              <a:rPr lang="en-GB" sz="3200" dirty="0"/>
              <a:t>Prior to the strange situation infant’s were observed at home with mum during their first 6 months</a:t>
            </a:r>
          </a:p>
          <a:p>
            <a:r>
              <a:rPr lang="en-GB" sz="3200" dirty="0"/>
              <a:t>They found the sensitivity of the mother to the child was the major determinant of the quality of the attachment relationship</a:t>
            </a:r>
          </a:p>
          <a:p>
            <a:r>
              <a:rPr lang="en-GB" sz="3200" dirty="0"/>
              <a:t>The sensitive mum creates an environment to promote security</a:t>
            </a:r>
          </a:p>
          <a:p>
            <a:r>
              <a:rPr lang="en-GB" sz="3200" dirty="0"/>
              <a:t>At the same time, the child’s temperament is an important factor</a:t>
            </a:r>
          </a:p>
        </p:txBody>
      </p:sp>
      <p:sp>
        <p:nvSpPr>
          <p:cNvPr id="4" name="Slide Number Placeholder 3"/>
          <p:cNvSpPr>
            <a:spLocks noGrp="1"/>
          </p:cNvSpPr>
          <p:nvPr>
            <p:ph type="sldNum" sz="quarter" idx="12"/>
          </p:nvPr>
        </p:nvSpPr>
        <p:spPr/>
        <p:txBody>
          <a:bodyPr/>
          <a:lstStyle/>
          <a:p>
            <a:fld id="{A351B3A9-7289-4961-8F27-279CFBC27CA0}" type="slidenum">
              <a:rPr lang="en-GB" smtClean="0">
                <a:solidFill>
                  <a:prstClr val="black">
                    <a:tint val="75000"/>
                  </a:prstClr>
                </a:solidFill>
              </a:rPr>
              <a:pPr/>
              <a:t>46</a:t>
            </a:fld>
            <a:endParaRPr lang="en-GB">
              <a:solidFill>
                <a:prstClr val="black">
                  <a:tint val="75000"/>
                </a:prstClr>
              </a:solidFill>
            </a:endParaRPr>
          </a:p>
        </p:txBody>
      </p:sp>
    </p:spTree>
    <p:extLst>
      <p:ext uri="{BB962C8B-B14F-4D97-AF65-F5344CB8AC3E}">
        <p14:creationId xmlns:p14="http://schemas.microsoft.com/office/powerpoint/2010/main" val="326412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a:xfrm>
            <a:off x="207264" y="0"/>
            <a:ext cx="5964936" cy="1690688"/>
          </a:xfrm>
        </p:spPr>
        <p:txBody>
          <a:bodyPr>
            <a:noAutofit/>
          </a:bodyPr>
          <a:lstStyle/>
          <a:p>
            <a:r>
              <a:rPr lang="en-US" sz="4800" dirty="0"/>
              <a:t>Ainsworth Attachment Relationship Types</a:t>
            </a:r>
          </a:p>
        </p:txBody>
      </p:sp>
      <p:sp>
        <p:nvSpPr>
          <p:cNvPr id="91138" name="Rectangle 3"/>
          <p:cNvSpPr>
            <a:spLocks noGrp="1" noChangeArrowheads="1"/>
          </p:cNvSpPr>
          <p:nvPr>
            <p:ph sz="half" idx="1"/>
          </p:nvPr>
        </p:nvSpPr>
        <p:spPr>
          <a:xfrm>
            <a:off x="207264" y="1825624"/>
            <a:ext cx="6193536" cy="4892167"/>
          </a:xfrm>
        </p:spPr>
        <p:txBody>
          <a:bodyPr>
            <a:noAutofit/>
          </a:bodyPr>
          <a:lstStyle/>
          <a:p>
            <a:r>
              <a:rPr lang="en-US" b="1" dirty="0"/>
              <a:t>Secure attachment</a:t>
            </a:r>
          </a:p>
          <a:p>
            <a:pPr lvl="1"/>
            <a:r>
              <a:rPr lang="en-US" sz="2800" dirty="0"/>
              <a:t>Infant explores situation freely in presence of mother, but displays distress when mother leaves, and responds enthusiastically when mother returns</a:t>
            </a:r>
            <a:endParaRPr lang="en-US" altLang="ja-JP" sz="2800" dirty="0"/>
          </a:p>
          <a:p>
            <a:r>
              <a:rPr lang="en-US" b="1" dirty="0"/>
              <a:t>Insecure-avoidant attachment</a:t>
            </a:r>
          </a:p>
          <a:p>
            <a:pPr lvl="1"/>
            <a:r>
              <a:rPr lang="en-US" sz="2800" dirty="0"/>
              <a:t>Infant explores with minimal interest in the mother, the infant shows little distress when the mother leaves, and avoids her when she returns</a:t>
            </a:r>
          </a:p>
        </p:txBody>
      </p:sp>
      <p:sp>
        <p:nvSpPr>
          <p:cNvPr id="91139" name="Content Placeholder 1"/>
          <p:cNvSpPr>
            <a:spLocks noGrp="1"/>
          </p:cNvSpPr>
          <p:nvPr>
            <p:ph sz="half" idx="2"/>
          </p:nvPr>
        </p:nvSpPr>
        <p:spPr>
          <a:xfrm>
            <a:off x="6172200" y="134112"/>
            <a:ext cx="5934456" cy="6583679"/>
          </a:xfrm>
        </p:spPr>
        <p:txBody>
          <a:bodyPr>
            <a:noAutofit/>
          </a:bodyPr>
          <a:lstStyle/>
          <a:p>
            <a:r>
              <a:rPr lang="en-US" b="1" dirty="0"/>
              <a:t>Insecure-ambivalent attachment</a:t>
            </a:r>
          </a:p>
          <a:p>
            <a:pPr lvl="1"/>
            <a:r>
              <a:rPr lang="en-US" sz="2800" dirty="0"/>
              <a:t>Infant seeks closeness to mother and does not explore situation; high level of distress when the mother leaves, and ambivalent behavior when she returns by alternately clinging to and pushing away from her</a:t>
            </a:r>
          </a:p>
          <a:p>
            <a:r>
              <a:rPr lang="en-US" b="1" dirty="0"/>
              <a:t>Insecure-disorganized (disoriented) attachment</a:t>
            </a:r>
          </a:p>
          <a:p>
            <a:pPr lvl="1"/>
            <a:r>
              <a:rPr lang="en-US" sz="2800" dirty="0"/>
              <a:t>Infant shows </a:t>
            </a:r>
            <a:r>
              <a:rPr lang="en-US" altLang="ja-JP" sz="2800" dirty="0"/>
              <a:t>confusion when the mother leaves and when she returns; </a:t>
            </a:r>
            <a:r>
              <a:rPr lang="en-US" sz="2800" dirty="0"/>
              <a:t>acts disoriented, seems overwhelmed by the situation, and does not demonstrate a consistent way of coping</a:t>
            </a:r>
          </a:p>
        </p:txBody>
      </p:sp>
      <p:sp>
        <p:nvSpPr>
          <p:cNvPr id="3" name="Slide Number Placeholder 2"/>
          <p:cNvSpPr>
            <a:spLocks noGrp="1"/>
          </p:cNvSpPr>
          <p:nvPr>
            <p:ph type="sldNum" sz="quarter" idx="12"/>
          </p:nvPr>
        </p:nvSpPr>
        <p:spPr/>
        <p:txBody>
          <a:bodyPr/>
          <a:lstStyle/>
          <a:p>
            <a:fld id="{A351B3A9-7289-4961-8F27-279CFBC27CA0}" type="slidenum">
              <a:rPr lang="en-GB" smtClean="0">
                <a:solidFill>
                  <a:prstClr val="black">
                    <a:tint val="75000"/>
                  </a:prstClr>
                </a:solidFill>
              </a:rPr>
              <a:pPr/>
              <a:t>47</a:t>
            </a:fld>
            <a:endParaRPr lang="en-GB">
              <a:solidFill>
                <a:prstClr val="black">
                  <a:tint val="75000"/>
                </a:prstClr>
              </a:solidFill>
            </a:endParaRPr>
          </a:p>
        </p:txBody>
      </p:sp>
    </p:spTree>
    <p:extLst>
      <p:ext uri="{BB962C8B-B14F-4D97-AF65-F5344CB8AC3E}">
        <p14:creationId xmlns:p14="http://schemas.microsoft.com/office/powerpoint/2010/main" val="3205333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1138">
                                            <p:txEl>
                                              <p:pRg st="0" end="0"/>
                                            </p:txEl>
                                          </p:spTgt>
                                        </p:tgtEl>
                                        <p:attrNameLst>
                                          <p:attrName>style.visibility</p:attrName>
                                        </p:attrNameLst>
                                      </p:cBhvr>
                                      <p:to>
                                        <p:strVal val="visible"/>
                                      </p:to>
                                    </p:set>
                                    <p:anim calcmode="lin" valueType="num">
                                      <p:cBhvr additive="base">
                                        <p:cTn id="7" dur="500" fill="hold"/>
                                        <p:tgtEl>
                                          <p:spTgt spid="911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113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1138">
                                            <p:txEl>
                                              <p:pRg st="1" end="1"/>
                                            </p:txEl>
                                          </p:spTgt>
                                        </p:tgtEl>
                                        <p:attrNameLst>
                                          <p:attrName>style.visibility</p:attrName>
                                        </p:attrNameLst>
                                      </p:cBhvr>
                                      <p:to>
                                        <p:strVal val="visible"/>
                                      </p:to>
                                    </p:set>
                                    <p:anim calcmode="lin" valueType="num">
                                      <p:cBhvr additive="base">
                                        <p:cTn id="11" dur="500" fill="hold"/>
                                        <p:tgtEl>
                                          <p:spTgt spid="9113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11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1138">
                                            <p:txEl>
                                              <p:pRg st="2" end="2"/>
                                            </p:txEl>
                                          </p:spTgt>
                                        </p:tgtEl>
                                        <p:attrNameLst>
                                          <p:attrName>style.visibility</p:attrName>
                                        </p:attrNameLst>
                                      </p:cBhvr>
                                      <p:to>
                                        <p:strVal val="visible"/>
                                      </p:to>
                                    </p:set>
                                    <p:anim calcmode="lin" valueType="num">
                                      <p:cBhvr additive="base">
                                        <p:cTn id="17" dur="500" fill="hold"/>
                                        <p:tgtEl>
                                          <p:spTgt spid="9113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1138">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1138">
                                            <p:txEl>
                                              <p:pRg st="3" end="3"/>
                                            </p:txEl>
                                          </p:spTgt>
                                        </p:tgtEl>
                                        <p:attrNameLst>
                                          <p:attrName>style.visibility</p:attrName>
                                        </p:attrNameLst>
                                      </p:cBhvr>
                                      <p:to>
                                        <p:strVal val="visible"/>
                                      </p:to>
                                    </p:set>
                                    <p:anim calcmode="lin" valueType="num">
                                      <p:cBhvr additive="base">
                                        <p:cTn id="21" dur="500" fill="hold"/>
                                        <p:tgtEl>
                                          <p:spTgt spid="91138">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113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1139">
                                            <p:txEl>
                                              <p:pRg st="0" end="0"/>
                                            </p:txEl>
                                          </p:spTgt>
                                        </p:tgtEl>
                                        <p:attrNameLst>
                                          <p:attrName>style.visibility</p:attrName>
                                        </p:attrNameLst>
                                      </p:cBhvr>
                                      <p:to>
                                        <p:strVal val="visible"/>
                                      </p:to>
                                    </p:set>
                                    <p:anim calcmode="lin" valueType="num">
                                      <p:cBhvr additive="base">
                                        <p:cTn id="27" dur="500" fill="hold"/>
                                        <p:tgtEl>
                                          <p:spTgt spid="91139">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1139">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91139">
                                            <p:txEl>
                                              <p:pRg st="1" end="1"/>
                                            </p:txEl>
                                          </p:spTgt>
                                        </p:tgtEl>
                                        <p:attrNameLst>
                                          <p:attrName>style.visibility</p:attrName>
                                        </p:attrNameLst>
                                      </p:cBhvr>
                                      <p:to>
                                        <p:strVal val="visible"/>
                                      </p:to>
                                    </p:set>
                                    <p:anim calcmode="lin" valueType="num">
                                      <p:cBhvr additive="base">
                                        <p:cTn id="31" dur="500" fill="hold"/>
                                        <p:tgtEl>
                                          <p:spTgt spid="91139">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11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1139">
                                            <p:txEl>
                                              <p:pRg st="2" end="2"/>
                                            </p:txEl>
                                          </p:spTgt>
                                        </p:tgtEl>
                                        <p:attrNameLst>
                                          <p:attrName>style.visibility</p:attrName>
                                        </p:attrNameLst>
                                      </p:cBhvr>
                                      <p:to>
                                        <p:strVal val="visible"/>
                                      </p:to>
                                    </p:set>
                                    <p:anim calcmode="lin" valueType="num">
                                      <p:cBhvr additive="base">
                                        <p:cTn id="37" dur="500" fill="hold"/>
                                        <p:tgtEl>
                                          <p:spTgt spid="91139">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1139">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91139">
                                            <p:txEl>
                                              <p:pRg st="3" end="3"/>
                                            </p:txEl>
                                          </p:spTgt>
                                        </p:tgtEl>
                                        <p:attrNameLst>
                                          <p:attrName>style.visibility</p:attrName>
                                        </p:attrNameLst>
                                      </p:cBhvr>
                                      <p:to>
                                        <p:strVal val="visible"/>
                                      </p:to>
                                    </p:set>
                                    <p:anim calcmode="lin" valueType="num">
                                      <p:cBhvr additive="base">
                                        <p:cTn id="41" dur="500" fill="hold"/>
                                        <p:tgtEl>
                                          <p:spTgt spid="91139">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9113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8" grpId="0" build="p"/>
      <p:bldP spid="91139"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693</TotalTime>
  <Words>3249</Words>
  <Application>Microsoft Office PowerPoint</Application>
  <PresentationFormat>Widescreen</PresentationFormat>
  <Paragraphs>394</Paragraphs>
  <Slides>47</Slides>
  <Notes>7</Notes>
  <HiddenSlides>16</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47</vt:i4>
      </vt:variant>
    </vt:vector>
  </HeadingPairs>
  <TitlesOfParts>
    <vt:vector size="52" baseType="lpstr">
      <vt:lpstr>Arial</vt:lpstr>
      <vt:lpstr>Calibri</vt:lpstr>
      <vt:lpstr>Calibri Light</vt:lpstr>
      <vt:lpstr>Office Theme</vt:lpstr>
      <vt:lpstr>1_Office Theme</vt:lpstr>
      <vt:lpstr>Policing and psychology</vt:lpstr>
      <vt:lpstr>Objectives</vt:lpstr>
      <vt:lpstr>Objectives</vt:lpstr>
      <vt:lpstr>Increasing appreciation of psychology</vt:lpstr>
      <vt:lpstr>Training officers</vt:lpstr>
      <vt:lpstr>PowerPoint Presentation</vt:lpstr>
      <vt:lpstr>A dynamic influence on policing</vt:lpstr>
      <vt:lpstr>PowerPoint Presentation</vt:lpstr>
      <vt:lpstr>PowerPoint Presentation</vt:lpstr>
      <vt:lpstr>Crime and criminals</vt:lpstr>
      <vt:lpstr>Why commit anti-social and criminal acts?</vt:lpstr>
      <vt:lpstr>Psycho-biological</vt:lpstr>
      <vt:lpstr>Psycho-biological</vt:lpstr>
      <vt:lpstr>Psycho-biological</vt:lpstr>
      <vt:lpstr>Psycho-biological</vt:lpstr>
      <vt:lpstr>Psycho-biological</vt:lpstr>
      <vt:lpstr>Psycho-biological</vt:lpstr>
      <vt:lpstr>Psycho-biological</vt:lpstr>
      <vt:lpstr>Attachment</vt:lpstr>
      <vt:lpstr>John Bowlby</vt:lpstr>
      <vt:lpstr>Attachment and Parenting Styles </vt:lpstr>
      <vt:lpstr>Why do attachments form?</vt:lpstr>
      <vt:lpstr>Attachment and Harlow's Monkeys</vt:lpstr>
      <vt:lpstr>Attachment and Harlow's Monkeys</vt:lpstr>
      <vt:lpstr>Attachment and Harlow's Monkeys</vt:lpstr>
      <vt:lpstr>Ainsworth’s (1979) strange situation</vt:lpstr>
      <vt:lpstr>Ainsworth’s types of attachment</vt:lpstr>
      <vt:lpstr>Impact of secure attachment</vt:lpstr>
      <vt:lpstr>Other Determinants of Attachment Quality</vt:lpstr>
      <vt:lpstr>Parenting Styles</vt:lpstr>
      <vt:lpstr>Parenting styles</vt:lpstr>
      <vt:lpstr>Bandura and social learning</vt:lpstr>
      <vt:lpstr>Social learning</vt:lpstr>
      <vt:lpstr>Personality</vt:lpstr>
      <vt:lpstr>Personality</vt:lpstr>
      <vt:lpstr>Cognitive-behavioural theories</vt:lpstr>
      <vt:lpstr>Attributions</vt:lpstr>
      <vt:lpstr>Internal and external attributions</vt:lpstr>
      <vt:lpstr>Bias</vt:lpstr>
      <vt:lpstr>Internal – external shift</vt:lpstr>
      <vt:lpstr>Fundamental attribution error</vt:lpstr>
      <vt:lpstr>Making an  impression</vt:lpstr>
      <vt:lpstr>Motivational interviewing (MI)</vt:lpstr>
      <vt:lpstr>References</vt:lpstr>
      <vt:lpstr>Websites</vt:lpstr>
      <vt:lpstr>Types of Attachment</vt:lpstr>
      <vt:lpstr>Ainsworth Attachment Relationship Types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19</cp:revision>
  <dcterms:created xsi:type="dcterms:W3CDTF">2019-02-26T11:38:32Z</dcterms:created>
  <dcterms:modified xsi:type="dcterms:W3CDTF">2021-10-06T16:09:22Z</dcterms:modified>
</cp:coreProperties>
</file>