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2/19/2022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266120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2/19/2022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90360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2/19/2022</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08861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2/19/2022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04337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2/19/2022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61957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2/19/2022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08746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2/19/2022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8142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2/19/2022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28649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2/19/2022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06382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2/19/2022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19730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2/19/2022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09936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2/19/2022</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49965510"/>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80" r:id="rId6"/>
    <p:sldLayoutId id="2147483676" r:id="rId7"/>
    <p:sldLayoutId id="2147483677" r:id="rId8"/>
    <p:sldLayoutId id="2147483678" r:id="rId9"/>
    <p:sldLayoutId id="2147483679" r:id="rId10"/>
    <p:sldLayoutId id="2147483681"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2" name="Rectangle 11">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AA2379A-A1FC-4205-AA25-7BF670BE7300}"/>
              </a:ext>
            </a:extLst>
          </p:cNvPr>
          <p:cNvSpPr>
            <a:spLocks noGrp="1"/>
          </p:cNvSpPr>
          <p:nvPr>
            <p:ph type="ctrTitle"/>
          </p:nvPr>
        </p:nvSpPr>
        <p:spPr>
          <a:xfrm>
            <a:off x="540000" y="540000"/>
            <a:ext cx="4500561" cy="4259814"/>
          </a:xfrm>
        </p:spPr>
        <p:txBody>
          <a:bodyPr>
            <a:normAutofit/>
          </a:bodyPr>
          <a:lstStyle/>
          <a:p>
            <a:r>
              <a:rPr lang="en-GB" sz="5500"/>
              <a:t>Limitations to Resources as source of competitive advantage </a:t>
            </a:r>
          </a:p>
        </p:txBody>
      </p:sp>
      <p:sp>
        <p:nvSpPr>
          <p:cNvPr id="3" name="Subtitle 2">
            <a:extLst>
              <a:ext uri="{FF2B5EF4-FFF2-40B4-BE49-F238E27FC236}">
                <a16:creationId xmlns:a16="http://schemas.microsoft.com/office/drawing/2014/main" id="{0B5062F9-B314-481C-A0AA-2B1C6E3C8240}"/>
              </a:ext>
            </a:extLst>
          </p:cNvPr>
          <p:cNvSpPr>
            <a:spLocks noGrp="1"/>
          </p:cNvSpPr>
          <p:nvPr>
            <p:ph type="subTitle" idx="1"/>
          </p:nvPr>
        </p:nvSpPr>
        <p:spPr>
          <a:xfrm>
            <a:off x="540000" y="4988476"/>
            <a:ext cx="4500561" cy="1320249"/>
          </a:xfrm>
        </p:spPr>
        <p:txBody>
          <a:bodyPr>
            <a:normAutofit/>
          </a:bodyPr>
          <a:lstStyle/>
          <a:p>
            <a:endParaRPr lang="en-GB"/>
          </a:p>
        </p:txBody>
      </p:sp>
      <p:pic>
        <p:nvPicPr>
          <p:cNvPr id="4" name="Picture 3" descr="Checkmate in a chess game">
            <a:extLst>
              <a:ext uri="{FF2B5EF4-FFF2-40B4-BE49-F238E27FC236}">
                <a16:creationId xmlns:a16="http://schemas.microsoft.com/office/drawing/2014/main" id="{BE6173B6-321F-497B-95C6-A6C8D6AFC811}"/>
              </a:ext>
            </a:extLst>
          </p:cNvPr>
          <p:cNvPicPr>
            <a:picLocks noChangeAspect="1"/>
          </p:cNvPicPr>
          <p:nvPr/>
        </p:nvPicPr>
        <p:blipFill rotWithShape="1">
          <a:blip r:embed="rId2"/>
          <a:srcRect l="13152" r="15665" b="2"/>
          <a:stretch/>
        </p:blipFill>
        <p:spPr>
          <a:xfrm>
            <a:off x="5747424" y="10"/>
            <a:ext cx="6444576" cy="6857990"/>
          </a:xfrm>
          <a:prstGeom prst="rect">
            <a:avLst/>
          </a:prstGeom>
        </p:spPr>
      </p:pic>
    </p:spTree>
    <p:extLst>
      <p:ext uri="{BB962C8B-B14F-4D97-AF65-F5344CB8AC3E}">
        <p14:creationId xmlns:p14="http://schemas.microsoft.com/office/powerpoint/2010/main" val="1144393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C02F5-4D76-4D5A-8AD4-4D8EBBD1075F}"/>
              </a:ext>
            </a:extLst>
          </p:cNvPr>
          <p:cNvSpPr>
            <a:spLocks noGrp="1"/>
          </p:cNvSpPr>
          <p:nvPr>
            <p:ph type="title"/>
          </p:nvPr>
        </p:nvSpPr>
        <p:spPr/>
        <p:txBody>
          <a:bodyPr/>
          <a:lstStyle/>
          <a:p>
            <a:r>
              <a:rPr lang="en-GB" dirty="0"/>
              <a:t>Resource Based View</a:t>
            </a:r>
          </a:p>
        </p:txBody>
      </p:sp>
      <p:sp>
        <p:nvSpPr>
          <p:cNvPr id="3" name="Content Placeholder 2">
            <a:extLst>
              <a:ext uri="{FF2B5EF4-FFF2-40B4-BE49-F238E27FC236}">
                <a16:creationId xmlns:a16="http://schemas.microsoft.com/office/drawing/2014/main" id="{DB1FF21D-E4C6-4048-8C61-0ED62DFDCF00}"/>
              </a:ext>
            </a:extLst>
          </p:cNvPr>
          <p:cNvSpPr>
            <a:spLocks noGrp="1"/>
          </p:cNvSpPr>
          <p:nvPr>
            <p:ph idx="1"/>
          </p:nvPr>
        </p:nvSpPr>
        <p:spPr/>
        <p:txBody>
          <a:bodyPr/>
          <a:lstStyle/>
          <a:p>
            <a:r>
              <a:rPr lang="en-GB" dirty="0"/>
              <a:t>The resource-based view is not without its critics, and the fact that even successful well-resourced organisations still fail in the face of disruptive changes in their environment has led experts to research why this occurs.</a:t>
            </a:r>
          </a:p>
          <a:p>
            <a:endParaRPr lang="en-GB" dirty="0"/>
          </a:p>
        </p:txBody>
      </p:sp>
    </p:spTree>
    <p:extLst>
      <p:ext uri="{BB962C8B-B14F-4D97-AF65-F5344CB8AC3E}">
        <p14:creationId xmlns:p14="http://schemas.microsoft.com/office/powerpoint/2010/main" val="2938303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0F4C8-2666-4C49-8844-538FB8B194CB}"/>
              </a:ext>
            </a:extLst>
          </p:cNvPr>
          <p:cNvSpPr>
            <a:spLocks noGrp="1"/>
          </p:cNvSpPr>
          <p:nvPr>
            <p:ph type="title"/>
          </p:nvPr>
        </p:nvSpPr>
        <p:spPr/>
        <p:txBody>
          <a:bodyPr/>
          <a:lstStyle/>
          <a:p>
            <a:r>
              <a:rPr lang="en-GB" dirty="0"/>
              <a:t>Core </a:t>
            </a:r>
            <a:r>
              <a:rPr lang="en-GB" dirty="0" err="1"/>
              <a:t>Ridigities</a:t>
            </a:r>
            <a:endParaRPr lang="en-GB" dirty="0"/>
          </a:p>
        </p:txBody>
      </p:sp>
      <p:sp>
        <p:nvSpPr>
          <p:cNvPr id="3" name="Content Placeholder 2">
            <a:extLst>
              <a:ext uri="{FF2B5EF4-FFF2-40B4-BE49-F238E27FC236}">
                <a16:creationId xmlns:a16="http://schemas.microsoft.com/office/drawing/2014/main" id="{B4F7BD75-7CB4-4D33-9D9A-B2883157AC3A}"/>
              </a:ext>
            </a:extLst>
          </p:cNvPr>
          <p:cNvSpPr>
            <a:spLocks noGrp="1"/>
          </p:cNvSpPr>
          <p:nvPr>
            <p:ph idx="1"/>
          </p:nvPr>
        </p:nvSpPr>
        <p:spPr/>
        <p:txBody>
          <a:bodyPr/>
          <a:lstStyle/>
          <a:p>
            <a:r>
              <a:rPr lang="en-GB" dirty="0"/>
              <a:t>Core rigidities – Earlier we saw how important core capabilities are in differentiating an organisation from its rivals and in supporting sustained competitive advantage. But research by Leonard-Barton (1992) also showed that these same capabilities can make it difficult for organisations to innovate successfully. She termed them ‘core rigidities’ and demonstrated through a series of case studies how these can impede the development of new products, services and processes, leaving an organisation vulnerable to changes in its external environment.</a:t>
            </a:r>
          </a:p>
          <a:p>
            <a:endParaRPr lang="en-GB" dirty="0"/>
          </a:p>
        </p:txBody>
      </p:sp>
    </p:spTree>
    <p:extLst>
      <p:ext uri="{BB962C8B-B14F-4D97-AF65-F5344CB8AC3E}">
        <p14:creationId xmlns:p14="http://schemas.microsoft.com/office/powerpoint/2010/main" val="1160930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30878-5DF6-409E-BE96-31FD8486A7D5}"/>
              </a:ext>
            </a:extLst>
          </p:cNvPr>
          <p:cNvSpPr>
            <a:spLocks noGrp="1"/>
          </p:cNvSpPr>
          <p:nvPr>
            <p:ph type="title"/>
          </p:nvPr>
        </p:nvSpPr>
        <p:spPr/>
        <p:txBody>
          <a:bodyPr/>
          <a:lstStyle/>
          <a:p>
            <a:r>
              <a:rPr lang="en-GB" dirty="0"/>
              <a:t>Sticky Resources</a:t>
            </a:r>
          </a:p>
        </p:txBody>
      </p:sp>
      <p:sp>
        <p:nvSpPr>
          <p:cNvPr id="3" name="Content Placeholder 2">
            <a:extLst>
              <a:ext uri="{FF2B5EF4-FFF2-40B4-BE49-F238E27FC236}">
                <a16:creationId xmlns:a16="http://schemas.microsoft.com/office/drawing/2014/main" id="{2CD3CDD6-2A12-46F9-B1E1-ACBB555B2082}"/>
              </a:ext>
            </a:extLst>
          </p:cNvPr>
          <p:cNvSpPr>
            <a:spLocks noGrp="1"/>
          </p:cNvSpPr>
          <p:nvPr>
            <p:ph idx="1"/>
          </p:nvPr>
        </p:nvSpPr>
        <p:spPr/>
        <p:txBody>
          <a:bodyPr/>
          <a:lstStyle/>
          <a:p>
            <a:pPr marL="0" indent="0">
              <a:buNone/>
            </a:pPr>
            <a:r>
              <a:rPr lang="en-GB" altLang="en-US" sz="1800" dirty="0"/>
              <a:t>Sticky resources – Ghemawat and del Sol (1998) coined the term ‘sticky’ resources to describe firm-specific assets that it is difficult or expensive to separate from the organisation that owns or controls them. These resources are worth more to this organisation than they are to any other. Investment in promoting a brand name over time would be an example of an activity producing a sticky resource. Because of the sunk costs associated with this type of resource and the fact that organisations may have built their strategy around them, they are usually reluctant to dispose of them. But this can reduce an organisation’s ability to adapt to major shifts in its external environment. So, rather like core rigidities, the source of an organisation’s past success can cause problems in its present and future.</a:t>
            </a:r>
          </a:p>
          <a:p>
            <a:pPr marL="0" indent="0">
              <a:buNone/>
            </a:pPr>
            <a:endParaRPr lang="en-GB" dirty="0"/>
          </a:p>
        </p:txBody>
      </p:sp>
    </p:spTree>
    <p:extLst>
      <p:ext uri="{BB962C8B-B14F-4D97-AF65-F5344CB8AC3E}">
        <p14:creationId xmlns:p14="http://schemas.microsoft.com/office/powerpoint/2010/main" val="2912780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6FE30-DE68-45CB-A30F-DEAD3A2E398C}"/>
              </a:ext>
            </a:extLst>
          </p:cNvPr>
          <p:cNvSpPr>
            <a:spLocks noGrp="1"/>
          </p:cNvSpPr>
          <p:nvPr>
            <p:ph type="title"/>
          </p:nvPr>
        </p:nvSpPr>
        <p:spPr/>
        <p:txBody>
          <a:bodyPr/>
          <a:lstStyle/>
          <a:p>
            <a:r>
              <a:rPr lang="en-GB" dirty="0"/>
              <a:t>Questions - Recap</a:t>
            </a:r>
          </a:p>
        </p:txBody>
      </p:sp>
      <p:sp>
        <p:nvSpPr>
          <p:cNvPr id="3" name="Content Placeholder 2">
            <a:extLst>
              <a:ext uri="{FF2B5EF4-FFF2-40B4-BE49-F238E27FC236}">
                <a16:creationId xmlns:a16="http://schemas.microsoft.com/office/drawing/2014/main" id="{D1D76CD7-8A5A-4A18-970E-BAF57F45EBAC}"/>
              </a:ext>
            </a:extLst>
          </p:cNvPr>
          <p:cNvSpPr>
            <a:spLocks noGrp="1"/>
          </p:cNvSpPr>
          <p:nvPr>
            <p:ph idx="1"/>
          </p:nvPr>
        </p:nvSpPr>
        <p:spPr>
          <a:xfrm>
            <a:off x="540000" y="2528887"/>
            <a:ext cx="11101136" cy="3871913"/>
          </a:xfrm>
        </p:spPr>
        <p:txBody>
          <a:bodyPr>
            <a:normAutofit fontScale="85000" lnSpcReduction="10000"/>
          </a:bodyPr>
          <a:lstStyle/>
          <a:p>
            <a:r>
              <a:rPr lang="en-GB" altLang="en-US" sz="1800" dirty="0"/>
              <a:t>1.What is the difference between resources and capabilities?</a:t>
            </a:r>
          </a:p>
          <a:p>
            <a:r>
              <a:rPr lang="en-GB" altLang="en-US" sz="1800" dirty="0"/>
              <a:t>2.What are the four types of intangible assets?</a:t>
            </a:r>
          </a:p>
          <a:p>
            <a:r>
              <a:rPr lang="en-GB" altLang="en-US" sz="1800" dirty="0"/>
              <a:t>3.Why is it risky for managers to identify capabilities based on the functions within the business?</a:t>
            </a:r>
          </a:p>
          <a:p>
            <a:r>
              <a:rPr lang="en-GB" altLang="en-US" sz="1800" dirty="0"/>
              <a:t>4.How can marketers identify resources and capabilities that will sustain their organisation’s competitive advantage?</a:t>
            </a:r>
          </a:p>
          <a:p>
            <a:r>
              <a:rPr lang="en-GB" altLang="en-US" sz="1800" dirty="0"/>
              <a:t>5.According to Schein, what are the three main elements of an organisation’s culture?</a:t>
            </a:r>
          </a:p>
          <a:p>
            <a:r>
              <a:rPr lang="en-GB" altLang="en-US" sz="1800" dirty="0"/>
              <a:t>6.Name two aspects of an organisation’s climate that can limit its creativity and ability to innovative if they are not managed effectively.</a:t>
            </a:r>
          </a:p>
          <a:p>
            <a:r>
              <a:rPr lang="en-GB" altLang="en-US" sz="1800" dirty="0"/>
              <a:t>7.What do liquidity ratios such as the ‘current’ and ‘acid test’ measures show?</a:t>
            </a:r>
          </a:p>
          <a:p>
            <a:r>
              <a:rPr lang="en-GB" altLang="en-US" sz="1800" dirty="0"/>
              <a:t>8.Why do core rigidities and sticky resources cause problems for organisations in dynamic environments?</a:t>
            </a:r>
          </a:p>
          <a:p>
            <a:endParaRPr lang="en-GB" dirty="0"/>
          </a:p>
        </p:txBody>
      </p:sp>
    </p:spTree>
    <p:extLst>
      <p:ext uri="{BB962C8B-B14F-4D97-AF65-F5344CB8AC3E}">
        <p14:creationId xmlns:p14="http://schemas.microsoft.com/office/powerpoint/2010/main" val="3241193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4CB09-CEED-48DE-A437-E9F39310B6C1}"/>
              </a:ext>
            </a:extLst>
          </p:cNvPr>
          <p:cNvSpPr>
            <a:spLocks noGrp="1"/>
          </p:cNvSpPr>
          <p:nvPr>
            <p:ph type="title"/>
          </p:nvPr>
        </p:nvSpPr>
        <p:spPr/>
        <p:txBody>
          <a:bodyPr/>
          <a:lstStyle/>
          <a:p>
            <a:r>
              <a:rPr lang="en-GB" dirty="0"/>
              <a:t>Answers</a:t>
            </a:r>
          </a:p>
        </p:txBody>
      </p:sp>
      <p:sp>
        <p:nvSpPr>
          <p:cNvPr id="3" name="Content Placeholder 2">
            <a:extLst>
              <a:ext uri="{FF2B5EF4-FFF2-40B4-BE49-F238E27FC236}">
                <a16:creationId xmlns:a16="http://schemas.microsoft.com/office/drawing/2014/main" id="{9FA3192E-6B2E-464C-9905-ACF9195329EB}"/>
              </a:ext>
            </a:extLst>
          </p:cNvPr>
          <p:cNvSpPr>
            <a:spLocks noGrp="1"/>
          </p:cNvSpPr>
          <p:nvPr>
            <p:ph idx="1"/>
          </p:nvPr>
        </p:nvSpPr>
        <p:spPr>
          <a:xfrm>
            <a:off x="540000" y="1302327"/>
            <a:ext cx="11101136" cy="5006397"/>
          </a:xfrm>
        </p:spPr>
        <p:txBody>
          <a:bodyPr>
            <a:normAutofit fontScale="77500" lnSpcReduction="20000"/>
          </a:bodyPr>
          <a:lstStyle/>
          <a:p>
            <a:r>
              <a:rPr lang="en-GB" dirty="0"/>
              <a:t>1.A resource is an asset owned or controlled by the company. A capability is an ability or skills applied to utilise the resource or asset. One way to remember the difference is through the use of language – resources will be nouns (</a:t>
            </a:r>
            <a:r>
              <a:rPr lang="en-GB" dirty="0" err="1"/>
              <a:t>eg</a:t>
            </a:r>
            <a:r>
              <a:rPr lang="en-GB" dirty="0"/>
              <a:t> brand) and capabilities will be verbs (</a:t>
            </a:r>
            <a:r>
              <a:rPr lang="en-GB" dirty="0" err="1"/>
              <a:t>eg</a:t>
            </a:r>
            <a:r>
              <a:rPr lang="en-GB" dirty="0"/>
              <a:t> develop new products).</a:t>
            </a:r>
          </a:p>
          <a:p>
            <a:r>
              <a:rPr lang="en-GB" dirty="0"/>
              <a:t>2.Human/intellectual, brand/reputational, relationships, culture and incentive systems.</a:t>
            </a:r>
          </a:p>
          <a:p>
            <a:r>
              <a:rPr lang="en-GB" dirty="0"/>
              <a:t>3.They may overlook cross-functional capabilities such as new product development or management of strategic alliances. They can avoid this mistake by including cross-functional capabilities as a specific category or identifying capabilities based on resources.</a:t>
            </a:r>
          </a:p>
          <a:p>
            <a:r>
              <a:rPr lang="en-GB" dirty="0"/>
              <a:t>4.Applying the VRIN/O framework is one way to do this. Valuable and rare resources will support competitive advantage, but sustained competitive advantage depends on those resources also being inimitable and non-substitutable (and exploited by the organisation). Dynamic capabilities are also a way of sustaining a competitive advantage.</a:t>
            </a:r>
          </a:p>
          <a:p>
            <a:r>
              <a:rPr lang="en-GB" dirty="0"/>
              <a:t>5.Artefacts and behaviours, espoused values, and basic assumptions.</a:t>
            </a:r>
          </a:p>
          <a:p>
            <a:r>
              <a:rPr lang="en-GB" dirty="0"/>
              <a:t>6.Idea time – a crucial element in being able to develop new products and processes, conflict – especially if this is political, and evaluation – too much measurement can stifle the risk-taking needed for a creative climate.</a:t>
            </a:r>
          </a:p>
          <a:p>
            <a:r>
              <a:rPr lang="en-GB" dirty="0"/>
              <a:t>7.They both show whether an organisation is solvent – in other words, whether it can pay its creditors.</a:t>
            </a:r>
          </a:p>
          <a:p>
            <a:r>
              <a:rPr lang="en-GB" dirty="0"/>
              <a:t>8.Because they lock them into particular ways of doing business and can make the organisation resistant to change because they represent past successes.</a:t>
            </a:r>
          </a:p>
          <a:p>
            <a:endParaRPr lang="en-GB" dirty="0"/>
          </a:p>
        </p:txBody>
      </p:sp>
    </p:spTree>
    <p:extLst>
      <p:ext uri="{BB962C8B-B14F-4D97-AF65-F5344CB8AC3E}">
        <p14:creationId xmlns:p14="http://schemas.microsoft.com/office/powerpoint/2010/main" val="3818464248"/>
      </p:ext>
    </p:extLst>
  </p:cSld>
  <p:clrMapOvr>
    <a:masterClrMapping/>
  </p:clrMapOvr>
</p:sld>
</file>

<file path=ppt/theme/theme1.xml><?xml version="1.0" encoding="utf-8"?>
<a:theme xmlns:a="http://schemas.openxmlformats.org/drawingml/2006/main" name="GlowVTI">
  <a:themeElements>
    <a:clrScheme name="AnalogousFromLightSeed_2SEEDS">
      <a:dk1>
        <a:srgbClr val="000000"/>
      </a:dk1>
      <a:lt1>
        <a:srgbClr val="FFFFFF"/>
      </a:lt1>
      <a:dk2>
        <a:srgbClr val="412A24"/>
      </a:dk2>
      <a:lt2>
        <a:srgbClr val="E2E5E8"/>
      </a:lt2>
      <a:accent1>
        <a:srgbClr val="C09B75"/>
      </a:accent1>
      <a:accent2>
        <a:srgbClr val="CA928C"/>
      </a:accent2>
      <a:accent3>
        <a:srgbClr val="A6A375"/>
      </a:accent3>
      <a:accent4>
        <a:srgbClr val="7884C1"/>
      </a:accent4>
      <a:accent5>
        <a:srgbClr val="9F90CC"/>
      </a:accent5>
      <a:accent6>
        <a:srgbClr val="A978C1"/>
      </a:accent6>
      <a:hlink>
        <a:srgbClr val="6084A9"/>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otalTime>6</TotalTime>
  <Words>702</Words>
  <Application>Microsoft Office PowerPoint</Application>
  <PresentationFormat>Widescreen</PresentationFormat>
  <Paragraphs>25</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Avenir Next LT Pro</vt:lpstr>
      <vt:lpstr>Bell MT</vt:lpstr>
      <vt:lpstr>GlowVTI</vt:lpstr>
      <vt:lpstr>Limitations to Resources as source of competitive advantage </vt:lpstr>
      <vt:lpstr>Resource Based View</vt:lpstr>
      <vt:lpstr>Core Ridigities</vt:lpstr>
      <vt:lpstr>Sticky Resources</vt:lpstr>
      <vt:lpstr>Questions - Recap</vt:lpstr>
      <vt:lpstr>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Limitations to Resources as source of competitive advantage </dc:title>
  <dc:creator>Lisa Knight</dc:creator>
  <cp:lastModifiedBy>Lisa Knight</cp:lastModifiedBy>
  <cp:revision>1</cp:revision>
  <dcterms:created xsi:type="dcterms:W3CDTF">2022-02-19T16:03:47Z</dcterms:created>
  <dcterms:modified xsi:type="dcterms:W3CDTF">2022-02-19T16:10:06Z</dcterms:modified>
</cp:coreProperties>
</file>