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4221" r:id="rId1"/>
  </p:sldMasterIdLst>
  <p:notesMasterIdLst>
    <p:notesMasterId r:id="rId18"/>
  </p:notesMasterIdLst>
  <p:sldIdLst>
    <p:sldId id="267" r:id="rId2"/>
    <p:sldId id="262" r:id="rId3"/>
    <p:sldId id="268" r:id="rId4"/>
    <p:sldId id="269" r:id="rId5"/>
    <p:sldId id="270" r:id="rId6"/>
    <p:sldId id="271" r:id="rId7"/>
    <p:sldId id="280" r:id="rId8"/>
    <p:sldId id="272" r:id="rId9"/>
    <p:sldId id="273" r:id="rId10"/>
    <p:sldId id="274" r:id="rId11"/>
    <p:sldId id="275" r:id="rId12"/>
    <p:sldId id="276" r:id="rId13"/>
    <p:sldId id="278" r:id="rId14"/>
    <p:sldId id="279" r:id="rId15"/>
    <p:sldId id="277" r:id="rId16"/>
    <p:sldId id="266" r:id="rId17"/>
  </p:sldIdLst>
  <p:sldSz cx="18288000" cy="10287000"/>
  <p:notesSz cx="6858000" cy="9144000"/>
  <p:embeddedFontLst>
    <p:embeddedFont>
      <p:font typeface="Trebuchet MS" panose="020B0603020202020204" pitchFamily="34" charset="0"/>
      <p:regular r:id="rId19"/>
      <p:bold r:id="rId20"/>
      <p:italic r:id="rId21"/>
      <p:boldItalic r:id="rId22"/>
    </p:embeddedFont>
    <p:embeddedFont>
      <p:font typeface="Wingdings 3" panose="05040102010807070707" pitchFamily="82" charset="2"/>
      <p:regular r:id="rId2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86771" autoAdjust="0"/>
  </p:normalViewPr>
  <p:slideViewPr>
    <p:cSldViewPr snapToGrid="0">
      <p:cViewPr varScale="1">
        <p:scale>
          <a:sx n="74" d="100"/>
          <a:sy n="74" d="100"/>
        </p:scale>
        <p:origin x="534"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Service quality is strongly related to health and wellbeing (Keelson et al., 2024). </a:t>
          </a:r>
          <a:endParaRPr lang="en-US" sz="2400" dirty="0">
            <a:solidFill>
              <a:schemeClr val="tx1"/>
            </a:solidFill>
          </a:endParaRPr>
        </a:p>
      </dgm:t>
    </dgm:pt>
    <dgm:pt modelId="{B568F7A1-E8B7-4E38-A87A-F29ADBA23305}" type="parTrans" cxnId="{2502B177-3A84-4D38-909F-E184D05F6478}">
      <dgm:prSet/>
      <dgm:spPr/>
      <dgm:t>
        <a:bodyPr/>
        <a:lstStyle/>
        <a:p>
          <a:pPr algn="l"/>
          <a:endParaRPr lang="en-US" sz="2000">
            <a:solidFill>
              <a:schemeClr val="tx1"/>
            </a:solidFill>
          </a:endParaRPr>
        </a:p>
      </dgm:t>
    </dgm:pt>
    <dgm:pt modelId="{E523A6B5-7D37-4971-82A2-78371B7C2B91}" type="sibTrans" cxnId="{2502B177-3A84-4D38-909F-E184D05F6478}">
      <dgm:prSet custT="1"/>
      <dgm:spPr/>
      <dgm:t>
        <a:bodyPr/>
        <a:lstStyle/>
        <a:p>
          <a:pPr algn="l"/>
          <a:endParaRPr lang="en-US" sz="2000" dirty="0">
            <a:solidFill>
              <a:schemeClr val="tx1"/>
            </a:solidFill>
          </a:endParaRPr>
        </a:p>
      </dgm:t>
    </dgm:pt>
    <dgm:pt modelId="{6D0DCF27-0FEC-4256-8B13-E862C6A09AA5}">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Long-term healthcare effectiveness is supported by sustainable development (Moldavan et al., 2022). </a:t>
          </a:r>
        </a:p>
      </dgm:t>
    </dgm:pt>
    <dgm:pt modelId="{AC9A2D2D-F991-43A8-BF4D-A540DA596E78}" type="parTrans" cxnId="{136EB275-B7FF-47B0-B9BF-66A369544011}">
      <dgm:prSet/>
      <dgm:spPr/>
      <dgm:t>
        <a:bodyPr/>
        <a:lstStyle/>
        <a:p>
          <a:endParaRPr lang="en-US"/>
        </a:p>
      </dgm:t>
    </dgm:pt>
    <dgm:pt modelId="{99235A46-BD3A-43A4-BFA7-321627A8FD03}" type="sibTrans" cxnId="{136EB275-B7FF-47B0-B9BF-66A369544011}">
      <dgm:prSet/>
      <dgm:spPr/>
      <dgm:t>
        <a:bodyPr/>
        <a:lstStyle/>
        <a:p>
          <a:endParaRPr lang="en-US" dirty="0"/>
        </a:p>
      </dgm:t>
    </dgm:pt>
    <dgm:pt modelId="{A20AA34F-D610-454C-9406-00E4B9764DF7}">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In recent years, policies have encouraged integrated health care strategies. </a:t>
          </a:r>
        </a:p>
      </dgm:t>
    </dgm:pt>
    <dgm:pt modelId="{00D592A4-93F2-42F9-8680-9BD4B33AD2A0}" type="parTrans" cxnId="{64618AC0-DAE8-4435-8F6B-A167DF5A13EC}">
      <dgm:prSet/>
      <dgm:spPr/>
      <dgm:t>
        <a:bodyPr/>
        <a:lstStyle/>
        <a:p>
          <a:endParaRPr lang="en-US"/>
        </a:p>
      </dgm:t>
    </dgm:pt>
    <dgm:pt modelId="{BC7F0942-CA25-442F-81C9-2F6C7902566B}" type="sibTrans" cxnId="{64618AC0-DAE8-4435-8F6B-A167DF5A13EC}">
      <dgm:prSet/>
      <dgm:spPr/>
      <dgm:t>
        <a:bodyPr/>
        <a:lstStyle/>
        <a:p>
          <a:endParaRPr lang="en-US" dirty="0"/>
        </a:p>
      </dgm:t>
    </dgm:pt>
    <dgm:pt modelId="{0D34ACA8-5190-4AD4-AA9D-DBE5BE7A7A22}">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The concepts, policies, models and practices are dealt with in the presentation.</a:t>
          </a:r>
        </a:p>
      </dgm:t>
    </dgm:pt>
    <dgm:pt modelId="{0E51108B-AD8A-46E4-8CAA-0591673CAD98}" type="parTrans" cxnId="{70141B9C-0510-4359-898D-F80E4078C291}">
      <dgm:prSet/>
      <dgm:spPr/>
      <dgm:t>
        <a:bodyPr/>
        <a:lstStyle/>
        <a:p>
          <a:endParaRPr lang="en-US"/>
        </a:p>
      </dgm:t>
    </dgm:pt>
    <dgm:pt modelId="{8A68AE22-6651-499A-AEAD-FB0C902F4FF1}" type="sibTrans" cxnId="{70141B9C-0510-4359-898D-F80E4078C291}">
      <dgm:prSet/>
      <dgm:spPr/>
      <dgm:t>
        <a:bodyPr/>
        <a:lstStyle/>
        <a:p>
          <a:endParaRPr lang="en-US"/>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CE2B9F1B-7815-443B-A934-4786F4AE29AC}" type="pres">
      <dgm:prSet presAssocID="{CEFDCA5B-5766-4B30-AFDF-74635442DCED}" presName="FourNodes_1" presStyleLbl="node1" presStyleIdx="0" presStyleCnt="4">
        <dgm:presLayoutVars>
          <dgm:bulletEnabled val="1"/>
        </dgm:presLayoutVars>
      </dgm:prSet>
      <dgm:spPr/>
    </dgm:pt>
    <dgm:pt modelId="{873AC027-5292-47F1-9FF6-03D5A6B9BBE8}" type="pres">
      <dgm:prSet presAssocID="{CEFDCA5B-5766-4B30-AFDF-74635442DCED}" presName="FourNodes_2" presStyleLbl="node1" presStyleIdx="1" presStyleCnt="4">
        <dgm:presLayoutVars>
          <dgm:bulletEnabled val="1"/>
        </dgm:presLayoutVars>
      </dgm:prSet>
      <dgm:spPr/>
    </dgm:pt>
    <dgm:pt modelId="{4E7C0B62-BFE2-4DF7-AB9C-7A3BF9FE254F}" type="pres">
      <dgm:prSet presAssocID="{CEFDCA5B-5766-4B30-AFDF-74635442DCED}" presName="FourNodes_3" presStyleLbl="node1" presStyleIdx="2" presStyleCnt="4">
        <dgm:presLayoutVars>
          <dgm:bulletEnabled val="1"/>
        </dgm:presLayoutVars>
      </dgm:prSet>
      <dgm:spPr/>
    </dgm:pt>
    <dgm:pt modelId="{6B4F19EF-7B1A-4F56-ACBB-22F24556596B}" type="pres">
      <dgm:prSet presAssocID="{CEFDCA5B-5766-4B30-AFDF-74635442DCED}" presName="FourNodes_4" presStyleLbl="node1" presStyleIdx="3" presStyleCnt="4">
        <dgm:presLayoutVars>
          <dgm:bulletEnabled val="1"/>
        </dgm:presLayoutVars>
      </dgm:prSet>
      <dgm:spPr/>
    </dgm:pt>
    <dgm:pt modelId="{677409A1-FA1C-4DD6-B2EB-B07147FD41D5}" type="pres">
      <dgm:prSet presAssocID="{CEFDCA5B-5766-4B30-AFDF-74635442DCED}" presName="FourConn_1-2" presStyleLbl="fgAccFollowNode1" presStyleIdx="0" presStyleCnt="3">
        <dgm:presLayoutVars>
          <dgm:bulletEnabled val="1"/>
        </dgm:presLayoutVars>
      </dgm:prSet>
      <dgm:spPr/>
    </dgm:pt>
    <dgm:pt modelId="{E16F0AB9-B88D-4D73-A1A0-F477F6BAFEA1}" type="pres">
      <dgm:prSet presAssocID="{CEFDCA5B-5766-4B30-AFDF-74635442DCED}" presName="FourConn_2-3" presStyleLbl="fgAccFollowNode1" presStyleIdx="1" presStyleCnt="3">
        <dgm:presLayoutVars>
          <dgm:bulletEnabled val="1"/>
        </dgm:presLayoutVars>
      </dgm:prSet>
      <dgm:spPr/>
    </dgm:pt>
    <dgm:pt modelId="{831A1E54-FDD4-47D3-9F73-EBFCCD2E5A0E}" type="pres">
      <dgm:prSet presAssocID="{CEFDCA5B-5766-4B30-AFDF-74635442DCED}" presName="FourConn_3-4" presStyleLbl="fgAccFollowNode1" presStyleIdx="2" presStyleCnt="3">
        <dgm:presLayoutVars>
          <dgm:bulletEnabled val="1"/>
        </dgm:presLayoutVars>
      </dgm:prSet>
      <dgm:spPr/>
    </dgm:pt>
    <dgm:pt modelId="{0CF64E36-024E-4E63-9EDF-CF77AA8B88BA}" type="pres">
      <dgm:prSet presAssocID="{CEFDCA5B-5766-4B30-AFDF-74635442DCED}" presName="FourNodes_1_text" presStyleLbl="node1" presStyleIdx="3" presStyleCnt="4">
        <dgm:presLayoutVars>
          <dgm:bulletEnabled val="1"/>
        </dgm:presLayoutVars>
      </dgm:prSet>
      <dgm:spPr/>
    </dgm:pt>
    <dgm:pt modelId="{752606FF-6558-4155-AE8B-163CA62FF326}" type="pres">
      <dgm:prSet presAssocID="{CEFDCA5B-5766-4B30-AFDF-74635442DCED}" presName="FourNodes_2_text" presStyleLbl="node1" presStyleIdx="3" presStyleCnt="4">
        <dgm:presLayoutVars>
          <dgm:bulletEnabled val="1"/>
        </dgm:presLayoutVars>
      </dgm:prSet>
      <dgm:spPr/>
    </dgm:pt>
    <dgm:pt modelId="{61FE9D7C-0501-4298-BD48-B8736EA910AE}" type="pres">
      <dgm:prSet presAssocID="{CEFDCA5B-5766-4B30-AFDF-74635442DCED}" presName="FourNodes_3_text" presStyleLbl="node1" presStyleIdx="3" presStyleCnt="4">
        <dgm:presLayoutVars>
          <dgm:bulletEnabled val="1"/>
        </dgm:presLayoutVars>
      </dgm:prSet>
      <dgm:spPr/>
    </dgm:pt>
    <dgm:pt modelId="{D3B9908C-0188-4636-BE79-13AF04C71564}" type="pres">
      <dgm:prSet presAssocID="{CEFDCA5B-5766-4B30-AFDF-74635442DCED}" presName="FourNodes_4_text" presStyleLbl="node1" presStyleIdx="3" presStyleCnt="4">
        <dgm:presLayoutVars>
          <dgm:bulletEnabled val="1"/>
        </dgm:presLayoutVars>
      </dgm:prSet>
      <dgm:spPr/>
    </dgm:pt>
  </dgm:ptLst>
  <dgm:cxnLst>
    <dgm:cxn modelId="{FCB5A912-309E-44F3-B049-55E2B22CF82E}" type="presOf" srcId="{6D0DCF27-0FEC-4256-8B13-E862C6A09AA5}" destId="{752606FF-6558-4155-AE8B-163CA62FF326}" srcOrd="1" destOrd="0" presId="urn:microsoft.com/office/officeart/2005/8/layout/vProcess5"/>
    <dgm:cxn modelId="{C7A1E81D-170D-4A06-916E-CEDE25BD1A06}" type="presOf" srcId="{99235A46-BD3A-43A4-BFA7-321627A8FD03}" destId="{E16F0AB9-B88D-4D73-A1A0-F477F6BAFEA1}" srcOrd="0" destOrd="0" presId="urn:microsoft.com/office/officeart/2005/8/layout/vProcess5"/>
    <dgm:cxn modelId="{121BF42C-EECC-4615-8EAE-55142EB07D20}" type="presOf" srcId="{295D07C3-48A6-44D5-B093-689A72E78D1A}" destId="{0CF64E36-024E-4E63-9EDF-CF77AA8B88BA}" srcOrd="1" destOrd="0" presId="urn:microsoft.com/office/officeart/2005/8/layout/vProcess5"/>
    <dgm:cxn modelId="{B6B02338-4D2E-47FD-9471-9478D3AF2F4B}" type="presOf" srcId="{295D07C3-48A6-44D5-B093-689A72E78D1A}" destId="{CE2B9F1B-7815-443B-A934-4786F4AE29AC}" srcOrd="0" destOrd="0" presId="urn:microsoft.com/office/officeart/2005/8/layout/vProcess5"/>
    <dgm:cxn modelId="{44BED570-04D3-4BD4-9804-6AD97272FAF7}" type="presOf" srcId="{CEFDCA5B-5766-4B30-AFDF-74635442DCED}" destId="{F1616E72-F549-46F8-8081-BA2EB58D23F3}" srcOrd="0" destOrd="0" presId="urn:microsoft.com/office/officeart/2005/8/layout/vProcess5"/>
    <dgm:cxn modelId="{5950BC73-629B-4764-9ABB-5FCA3AC95D84}" type="presOf" srcId="{A20AA34F-D610-454C-9406-00E4B9764DF7}" destId="{4E7C0B62-BFE2-4DF7-AB9C-7A3BF9FE254F}" srcOrd="0" destOrd="0" presId="urn:microsoft.com/office/officeart/2005/8/layout/vProcess5"/>
    <dgm:cxn modelId="{136EB275-B7FF-47B0-B9BF-66A369544011}" srcId="{CEFDCA5B-5766-4B30-AFDF-74635442DCED}" destId="{6D0DCF27-0FEC-4256-8B13-E862C6A09AA5}" srcOrd="1" destOrd="0" parTransId="{AC9A2D2D-F991-43A8-BF4D-A540DA596E78}" sibTransId="{99235A46-BD3A-43A4-BFA7-321627A8FD03}"/>
    <dgm:cxn modelId="{2DAF7856-D8C7-4FF6-8B10-14BDF2B2D1D2}" type="presOf" srcId="{A20AA34F-D610-454C-9406-00E4B9764DF7}" destId="{61FE9D7C-0501-4298-BD48-B8736EA910AE}" srcOrd="1" destOrd="0" presId="urn:microsoft.com/office/officeart/2005/8/layout/vProcess5"/>
    <dgm:cxn modelId="{8DC68676-96DC-4771-BE9A-1FCCF0551AEA}" type="presOf" srcId="{E523A6B5-7D37-4971-82A2-78371B7C2B91}" destId="{677409A1-FA1C-4DD6-B2EB-B07147FD41D5}" srcOrd="0" destOrd="0" presId="urn:microsoft.com/office/officeart/2005/8/layout/vProcess5"/>
    <dgm:cxn modelId="{2502B177-3A84-4D38-909F-E184D05F6478}" srcId="{CEFDCA5B-5766-4B30-AFDF-74635442DCED}" destId="{295D07C3-48A6-44D5-B093-689A72E78D1A}" srcOrd="0" destOrd="0" parTransId="{B568F7A1-E8B7-4E38-A87A-F29ADBA23305}" sibTransId="{E523A6B5-7D37-4971-82A2-78371B7C2B91}"/>
    <dgm:cxn modelId="{70141B9C-0510-4359-898D-F80E4078C291}" srcId="{CEFDCA5B-5766-4B30-AFDF-74635442DCED}" destId="{0D34ACA8-5190-4AD4-AA9D-DBE5BE7A7A22}" srcOrd="3" destOrd="0" parTransId="{0E51108B-AD8A-46E4-8CAA-0591673CAD98}" sibTransId="{8A68AE22-6651-499A-AEAD-FB0C902F4FF1}"/>
    <dgm:cxn modelId="{039F3DA8-01FC-42DB-98BA-511C04F5A59D}" type="presOf" srcId="{0D34ACA8-5190-4AD4-AA9D-DBE5BE7A7A22}" destId="{6B4F19EF-7B1A-4F56-ACBB-22F24556596B}" srcOrd="0" destOrd="0" presId="urn:microsoft.com/office/officeart/2005/8/layout/vProcess5"/>
    <dgm:cxn modelId="{64618AC0-DAE8-4435-8F6B-A167DF5A13EC}" srcId="{CEFDCA5B-5766-4B30-AFDF-74635442DCED}" destId="{A20AA34F-D610-454C-9406-00E4B9764DF7}" srcOrd="2" destOrd="0" parTransId="{00D592A4-93F2-42F9-8680-9BD4B33AD2A0}" sibTransId="{BC7F0942-CA25-442F-81C9-2F6C7902566B}"/>
    <dgm:cxn modelId="{6F6E11E1-E810-43A4-B8C1-740E56AE9632}" type="presOf" srcId="{0D34ACA8-5190-4AD4-AA9D-DBE5BE7A7A22}" destId="{D3B9908C-0188-4636-BE79-13AF04C71564}" srcOrd="1" destOrd="0" presId="urn:microsoft.com/office/officeart/2005/8/layout/vProcess5"/>
    <dgm:cxn modelId="{8FBB09F7-171F-4278-AAC5-702EC9DBC787}" type="presOf" srcId="{BC7F0942-CA25-442F-81C9-2F6C7902566B}" destId="{831A1E54-FDD4-47D3-9F73-EBFCCD2E5A0E}" srcOrd="0" destOrd="0" presId="urn:microsoft.com/office/officeart/2005/8/layout/vProcess5"/>
    <dgm:cxn modelId="{14CD7FFF-C345-4E60-A8FF-009DE6A07F8F}" type="presOf" srcId="{6D0DCF27-0FEC-4256-8B13-E862C6A09AA5}" destId="{873AC027-5292-47F1-9FF6-03D5A6B9BBE8}" srcOrd="0"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C20758C6-7B97-4893-9373-248F1407E99A}" type="presParOf" srcId="{F1616E72-F549-46F8-8081-BA2EB58D23F3}" destId="{CE2B9F1B-7815-443B-A934-4786F4AE29AC}" srcOrd="1" destOrd="0" presId="urn:microsoft.com/office/officeart/2005/8/layout/vProcess5"/>
    <dgm:cxn modelId="{9F82789E-56EA-4A99-ABD5-B8A6FB70555B}" type="presParOf" srcId="{F1616E72-F549-46F8-8081-BA2EB58D23F3}" destId="{873AC027-5292-47F1-9FF6-03D5A6B9BBE8}" srcOrd="2" destOrd="0" presId="urn:microsoft.com/office/officeart/2005/8/layout/vProcess5"/>
    <dgm:cxn modelId="{AD5421D3-5398-4004-BA76-E2018B30EE40}" type="presParOf" srcId="{F1616E72-F549-46F8-8081-BA2EB58D23F3}" destId="{4E7C0B62-BFE2-4DF7-AB9C-7A3BF9FE254F}" srcOrd="3" destOrd="0" presId="urn:microsoft.com/office/officeart/2005/8/layout/vProcess5"/>
    <dgm:cxn modelId="{1E145029-AED7-4B5D-B50F-4202EBC49DF7}" type="presParOf" srcId="{F1616E72-F549-46F8-8081-BA2EB58D23F3}" destId="{6B4F19EF-7B1A-4F56-ACBB-22F24556596B}" srcOrd="4" destOrd="0" presId="urn:microsoft.com/office/officeart/2005/8/layout/vProcess5"/>
    <dgm:cxn modelId="{81415A6F-C5F8-4051-AD62-6639D0BE7D3F}" type="presParOf" srcId="{F1616E72-F549-46F8-8081-BA2EB58D23F3}" destId="{677409A1-FA1C-4DD6-B2EB-B07147FD41D5}" srcOrd="5" destOrd="0" presId="urn:microsoft.com/office/officeart/2005/8/layout/vProcess5"/>
    <dgm:cxn modelId="{AEEA109B-3C02-4EBB-AED0-C93C7C2E6BC9}" type="presParOf" srcId="{F1616E72-F549-46F8-8081-BA2EB58D23F3}" destId="{E16F0AB9-B88D-4D73-A1A0-F477F6BAFEA1}" srcOrd="6" destOrd="0" presId="urn:microsoft.com/office/officeart/2005/8/layout/vProcess5"/>
    <dgm:cxn modelId="{737B3B6E-B55C-4DD9-B093-08B102E65B72}" type="presParOf" srcId="{F1616E72-F549-46F8-8081-BA2EB58D23F3}" destId="{831A1E54-FDD4-47D3-9F73-EBFCCD2E5A0E}" srcOrd="7" destOrd="0" presId="urn:microsoft.com/office/officeart/2005/8/layout/vProcess5"/>
    <dgm:cxn modelId="{3DD89792-F9F0-46CB-A8F1-7D89108B0B70}" type="presParOf" srcId="{F1616E72-F549-46F8-8081-BA2EB58D23F3}" destId="{0CF64E36-024E-4E63-9EDF-CF77AA8B88BA}" srcOrd="8" destOrd="0" presId="urn:microsoft.com/office/officeart/2005/8/layout/vProcess5"/>
    <dgm:cxn modelId="{ECEED1E3-2104-4269-B439-8F760C01A856}" type="presParOf" srcId="{F1616E72-F549-46F8-8081-BA2EB58D23F3}" destId="{752606FF-6558-4155-AE8B-163CA62FF326}" srcOrd="9" destOrd="0" presId="urn:microsoft.com/office/officeart/2005/8/layout/vProcess5"/>
    <dgm:cxn modelId="{6DE454D0-747D-499C-8BB5-ABD0774C835A}" type="presParOf" srcId="{F1616E72-F549-46F8-8081-BA2EB58D23F3}" destId="{61FE9D7C-0501-4298-BD48-B8736EA910AE}" srcOrd="10" destOrd="0" presId="urn:microsoft.com/office/officeart/2005/8/layout/vProcess5"/>
    <dgm:cxn modelId="{FE009CC2-827E-4DBF-9B1E-E1E6009163CC}" type="presParOf" srcId="{F1616E72-F549-46F8-8081-BA2EB58D23F3}" destId="{D3B9908C-0188-4636-BE79-13AF04C71564}"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Health is not merely the lack of sickness. </a:t>
          </a: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81E0EFFB-26ED-4348-994D-9529C54671A0}">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Good daily functioning is achieved through physical health (de Oliveira Almeida et al. 2023). </a:t>
          </a:r>
        </a:p>
      </dgm:t>
    </dgm:pt>
    <dgm:pt modelId="{CD87EFBB-9D27-4EF4-BE15-8A38D932042B}" type="parTrans" cxnId="{1F6BEE48-8B45-482E-8DD3-5339815E3F25}">
      <dgm:prSet/>
      <dgm:spPr/>
      <dgm:t>
        <a:bodyPr/>
        <a:lstStyle/>
        <a:p>
          <a:endParaRPr lang="en-US"/>
        </a:p>
      </dgm:t>
    </dgm:pt>
    <dgm:pt modelId="{C4B2D3F9-E59F-46E8-859E-0556C39A1DFB}" type="sibTrans" cxnId="{1F6BEE48-8B45-482E-8DD3-5339815E3F25}">
      <dgm:prSet/>
      <dgm:spPr/>
      <dgm:t>
        <a:bodyPr/>
        <a:lstStyle/>
        <a:p>
          <a:endParaRPr lang="en-US"/>
        </a:p>
      </dgm:t>
    </dgm:pt>
    <dgm:pt modelId="{F372BF5B-4CC4-4890-8D21-8D67A80B0136}">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Mental health impacts behaviour and decision-making (Bentivegna et al., 2024). </a:t>
          </a:r>
        </a:p>
      </dgm:t>
    </dgm:pt>
    <dgm:pt modelId="{89B6DCF1-BEAB-4466-A2EF-659AAFBA64F4}" type="parTrans" cxnId="{06FE3840-15F8-4A83-BEDE-F53BD2C8F849}">
      <dgm:prSet/>
      <dgm:spPr/>
      <dgm:t>
        <a:bodyPr/>
        <a:lstStyle/>
        <a:p>
          <a:endParaRPr lang="en-US"/>
        </a:p>
      </dgm:t>
    </dgm:pt>
    <dgm:pt modelId="{267274D6-4D01-44AF-BBF5-EA1CA2B1DC9C}" type="sibTrans" cxnId="{06FE3840-15F8-4A83-BEDE-F53BD2C8F849}">
      <dgm:prSet/>
      <dgm:spPr/>
      <dgm:t>
        <a:bodyPr/>
        <a:lstStyle/>
        <a:p>
          <a:endParaRPr lang="en-US"/>
        </a:p>
      </dgm:t>
    </dgm:pt>
    <dgm:pt modelId="{B7A16B41-AF14-4920-9314-C3C69EDE56A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The overall health outcomes are reinforced by social well-being.</a:t>
          </a:r>
        </a:p>
      </dgm:t>
    </dgm:pt>
    <dgm:pt modelId="{DBECD82F-C8EB-45AD-9B32-17D69C53B7A5}" type="parTrans" cxnId="{9FFF5FD0-6C92-44A3-B3E5-1F7016D5D5B5}">
      <dgm:prSet/>
      <dgm:spPr/>
      <dgm:t>
        <a:bodyPr/>
        <a:lstStyle/>
        <a:p>
          <a:endParaRPr lang="en-US"/>
        </a:p>
      </dgm:t>
    </dgm:pt>
    <dgm:pt modelId="{003A5DCB-F9EB-466C-8DF8-6C0B9A6E2FB2}" type="sibTrans" cxnId="{9FFF5FD0-6C92-44A3-B3E5-1F7016D5D5B5}">
      <dgm:prSet/>
      <dgm:spPr/>
      <dgm:t>
        <a:bodyPr/>
        <a:lstStyle/>
        <a:p>
          <a:endParaRPr lang="en-US"/>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4">
        <dgm:presLayoutVars>
          <dgm:chMax val="0"/>
          <dgm:bulletEnabled val="1"/>
        </dgm:presLayoutVars>
      </dgm:prSet>
      <dgm:spPr/>
    </dgm:pt>
    <dgm:pt modelId="{481B4AC2-DB16-4E78-8261-50B77CC41524}" type="pres">
      <dgm:prSet presAssocID="{E523A6B5-7D37-4971-82A2-78371B7C2B91}" presName="spacer" presStyleCnt="0"/>
      <dgm:spPr/>
    </dgm:pt>
    <dgm:pt modelId="{B15E7D32-E5F0-4B94-B67C-21B84BA000EE}" type="pres">
      <dgm:prSet presAssocID="{81E0EFFB-26ED-4348-994D-9529C54671A0}" presName="parentText" presStyleLbl="node1" presStyleIdx="1" presStyleCnt="4">
        <dgm:presLayoutVars>
          <dgm:chMax val="0"/>
          <dgm:bulletEnabled val="1"/>
        </dgm:presLayoutVars>
      </dgm:prSet>
      <dgm:spPr/>
    </dgm:pt>
    <dgm:pt modelId="{60DF3F3F-2E46-4C41-B255-67A8259FB082}" type="pres">
      <dgm:prSet presAssocID="{C4B2D3F9-E59F-46E8-859E-0556C39A1DFB}" presName="spacer" presStyleCnt="0"/>
      <dgm:spPr/>
    </dgm:pt>
    <dgm:pt modelId="{5A8239DF-92B5-40FE-A210-89B767BA211B}" type="pres">
      <dgm:prSet presAssocID="{F372BF5B-4CC4-4890-8D21-8D67A80B0136}" presName="parentText" presStyleLbl="node1" presStyleIdx="2" presStyleCnt="4">
        <dgm:presLayoutVars>
          <dgm:chMax val="0"/>
          <dgm:bulletEnabled val="1"/>
        </dgm:presLayoutVars>
      </dgm:prSet>
      <dgm:spPr/>
    </dgm:pt>
    <dgm:pt modelId="{D065AAC4-CA73-4C07-BD04-35C314FA2642}" type="pres">
      <dgm:prSet presAssocID="{267274D6-4D01-44AF-BBF5-EA1CA2B1DC9C}" presName="spacer" presStyleCnt="0"/>
      <dgm:spPr/>
    </dgm:pt>
    <dgm:pt modelId="{E28DDACD-CFC8-4EC5-9CB1-FC180F2CD1FC}" type="pres">
      <dgm:prSet presAssocID="{B7A16B41-AF14-4920-9314-C3C69EDE56AA}" presName="parentText" presStyleLbl="node1" presStyleIdx="3" presStyleCnt="4">
        <dgm:presLayoutVars>
          <dgm:chMax val="0"/>
          <dgm:bulletEnabled val="1"/>
        </dgm:presLayoutVars>
      </dgm:prSet>
      <dgm:spPr/>
    </dgm:pt>
  </dgm:ptLst>
  <dgm:cxnLst>
    <dgm:cxn modelId="{35B4D410-EBAB-438E-9AF8-24581D3164E0}" type="presOf" srcId="{B7A16B41-AF14-4920-9314-C3C69EDE56AA}" destId="{E28DDACD-CFC8-4EC5-9CB1-FC180F2CD1FC}" srcOrd="0" destOrd="0" presId="urn:microsoft.com/office/officeart/2005/8/layout/vList2"/>
    <dgm:cxn modelId="{06FE3840-15F8-4A83-BEDE-F53BD2C8F849}" srcId="{CEFDCA5B-5766-4B30-AFDF-74635442DCED}" destId="{F372BF5B-4CC4-4890-8D21-8D67A80B0136}" srcOrd="2" destOrd="0" parTransId="{89B6DCF1-BEAB-4466-A2EF-659AAFBA64F4}" sibTransId="{267274D6-4D01-44AF-BBF5-EA1CA2B1DC9C}"/>
    <dgm:cxn modelId="{C3871D5B-384B-4E42-8A67-182BE251F029}" type="presOf" srcId="{295D07C3-48A6-44D5-B093-689A72E78D1A}" destId="{1EAC2692-08E7-4353-B9F5-CD7B510C6B1C}" srcOrd="0" destOrd="0" presId="urn:microsoft.com/office/officeart/2005/8/layout/vList2"/>
    <dgm:cxn modelId="{1F6BEE48-8B45-482E-8DD3-5339815E3F25}" srcId="{CEFDCA5B-5766-4B30-AFDF-74635442DCED}" destId="{81E0EFFB-26ED-4348-994D-9529C54671A0}" srcOrd="1" destOrd="0" parTransId="{CD87EFBB-9D27-4EF4-BE15-8A38D932042B}" sibTransId="{C4B2D3F9-E59F-46E8-859E-0556C39A1DFB}"/>
    <dgm:cxn modelId="{2502B177-3A84-4D38-909F-E184D05F6478}" srcId="{CEFDCA5B-5766-4B30-AFDF-74635442DCED}" destId="{295D07C3-48A6-44D5-B093-689A72E78D1A}" srcOrd="0" destOrd="0" parTransId="{B568F7A1-E8B7-4E38-A87A-F29ADBA23305}" sibTransId="{E523A6B5-7D37-4971-82A2-78371B7C2B91}"/>
    <dgm:cxn modelId="{DB55A9A3-94BC-4323-B545-287810CEF499}" type="presOf" srcId="{81E0EFFB-26ED-4348-994D-9529C54671A0}" destId="{B15E7D32-E5F0-4B94-B67C-21B84BA000EE}" srcOrd="0" destOrd="0" presId="urn:microsoft.com/office/officeart/2005/8/layout/vList2"/>
    <dgm:cxn modelId="{165475A4-74B4-441C-B289-BE7DD29DDE63}" type="presOf" srcId="{CEFDCA5B-5766-4B30-AFDF-74635442DCED}" destId="{B278D6F2-E312-4D5F-8B6B-86756008A3D0}" srcOrd="0" destOrd="0" presId="urn:microsoft.com/office/officeart/2005/8/layout/vList2"/>
    <dgm:cxn modelId="{9FFF5FD0-6C92-44A3-B3E5-1F7016D5D5B5}" srcId="{CEFDCA5B-5766-4B30-AFDF-74635442DCED}" destId="{B7A16B41-AF14-4920-9314-C3C69EDE56AA}" srcOrd="3" destOrd="0" parTransId="{DBECD82F-C8EB-45AD-9B32-17D69C53B7A5}" sibTransId="{003A5DCB-F9EB-466C-8DF8-6C0B9A6E2FB2}"/>
    <dgm:cxn modelId="{D74170ED-6AA0-4BC0-BE9E-7B212B5FD79B}" type="presOf" srcId="{F372BF5B-4CC4-4890-8D21-8D67A80B0136}" destId="{5A8239DF-92B5-40FE-A210-89B767BA211B}" srcOrd="0" destOrd="0" presId="urn:microsoft.com/office/officeart/2005/8/layout/vList2"/>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6728F88B-CB7A-481F-B289-BAAC47BEE56D}" type="presParOf" srcId="{B278D6F2-E312-4D5F-8B6B-86756008A3D0}" destId="{B15E7D32-E5F0-4B94-B67C-21B84BA000EE}" srcOrd="2" destOrd="0" presId="urn:microsoft.com/office/officeart/2005/8/layout/vList2"/>
    <dgm:cxn modelId="{BDBA9349-8692-41C5-B007-B3115D2AF3AF}" type="presParOf" srcId="{B278D6F2-E312-4D5F-8B6B-86756008A3D0}" destId="{60DF3F3F-2E46-4C41-B255-67A8259FB082}" srcOrd="3" destOrd="0" presId="urn:microsoft.com/office/officeart/2005/8/layout/vList2"/>
    <dgm:cxn modelId="{37A43899-5F2B-46BA-808A-F461BFC73817}" type="presParOf" srcId="{B278D6F2-E312-4D5F-8B6B-86756008A3D0}" destId="{5A8239DF-92B5-40FE-A210-89B767BA211B}" srcOrd="4" destOrd="0" presId="urn:microsoft.com/office/officeart/2005/8/layout/vList2"/>
    <dgm:cxn modelId="{E4601050-3324-4224-8356-EA279D64E368}" type="presParOf" srcId="{B278D6F2-E312-4D5F-8B6B-86756008A3D0}" destId="{D065AAC4-CA73-4C07-BD04-35C314FA2642}" srcOrd="5" destOrd="0" presId="urn:microsoft.com/office/officeart/2005/8/layout/vList2"/>
    <dgm:cxn modelId="{3F9987F1-B171-4182-933B-108FD7994DD2}" type="presParOf" srcId="{B278D6F2-E312-4D5F-8B6B-86756008A3D0}" destId="{E28DDACD-CFC8-4EC5-9CB1-FC180F2CD1F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FDCA5B-5766-4B30-AFDF-74635442DCED}" type="doc">
      <dgm:prSet loTypeId="urn:microsoft.com/office/officeart/2005/8/layout/process4"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b="0" dirty="0">
              <a:solidFill>
                <a:schemeClr val="tx1"/>
              </a:solidFill>
              <a:latin typeface="Times New Roman" panose="02020603050405020304" pitchFamily="18" charset="0"/>
              <a:cs typeface="Times New Roman" panose="02020603050405020304" pitchFamily="18" charset="0"/>
            </a:rPr>
            <a:t>Wellbeing is an amalgamation of several interrelated aspects of life.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26717EFD-25A7-4871-A988-77F1A5FF976A}">
      <dgm:prSet custT="1"/>
      <dgm:spPr/>
      <dgm:t>
        <a:bodyPr/>
        <a:lstStyle/>
        <a:p>
          <a:pPr algn="l"/>
          <a:r>
            <a:rPr lang="en-US" sz="2400" b="0" dirty="0">
              <a:solidFill>
                <a:schemeClr val="tx1"/>
              </a:solidFill>
              <a:latin typeface="Times New Roman" panose="02020603050405020304" pitchFamily="18" charset="0"/>
              <a:cs typeface="Times New Roman" panose="02020603050405020304" pitchFamily="18" charset="0"/>
            </a:rPr>
            <a:t>Physical wellbeing is associated with healthy lifestyle behaviours (de Oliveira Almeida et al., 2023). </a:t>
          </a:r>
        </a:p>
      </dgm:t>
    </dgm:pt>
    <dgm:pt modelId="{886D27D2-B0DF-4B8F-8EF3-4738DDE8DF2C}" type="parTrans" cxnId="{4797ECDD-F0EA-4186-AD90-ED170F4E5885}">
      <dgm:prSet/>
      <dgm:spPr/>
      <dgm:t>
        <a:bodyPr/>
        <a:lstStyle/>
        <a:p>
          <a:endParaRPr lang="en-US"/>
        </a:p>
      </dgm:t>
    </dgm:pt>
    <dgm:pt modelId="{7AE423AF-1098-4CAB-BDA7-C585CFCA1E45}" type="sibTrans" cxnId="{4797ECDD-F0EA-4186-AD90-ED170F4E5885}">
      <dgm:prSet/>
      <dgm:spPr/>
      <dgm:t>
        <a:bodyPr/>
        <a:lstStyle/>
        <a:p>
          <a:endParaRPr lang="en-US"/>
        </a:p>
      </dgm:t>
    </dgm:pt>
    <dgm:pt modelId="{639022ED-0BDA-4DED-9D20-E6C4134859DC}">
      <dgm:prSet custT="1"/>
      <dgm:spPr/>
      <dgm:t>
        <a:bodyPr/>
        <a:lstStyle/>
        <a:p>
          <a:pPr algn="l"/>
          <a:r>
            <a:rPr lang="en-US" sz="2400" b="0" dirty="0">
              <a:solidFill>
                <a:schemeClr val="tx1"/>
              </a:solidFill>
              <a:latin typeface="Times New Roman" panose="02020603050405020304" pitchFamily="18" charset="0"/>
              <a:cs typeface="Times New Roman" panose="02020603050405020304" pitchFamily="18" charset="0"/>
            </a:rPr>
            <a:t>Psychological Wellbeing fosters resilience and coping (Surzykiewicz et al., 2022). </a:t>
          </a:r>
        </a:p>
      </dgm:t>
    </dgm:pt>
    <dgm:pt modelId="{A0417799-4A06-43B3-AD89-79AF015CF89B}" type="parTrans" cxnId="{158BE7C1-1BF8-4BE2-BE4A-33907F5A00AE}">
      <dgm:prSet/>
      <dgm:spPr/>
      <dgm:t>
        <a:bodyPr/>
        <a:lstStyle/>
        <a:p>
          <a:endParaRPr lang="en-US"/>
        </a:p>
      </dgm:t>
    </dgm:pt>
    <dgm:pt modelId="{1D938B21-923E-4CB6-87D8-57483BDC15CF}" type="sibTrans" cxnId="{158BE7C1-1BF8-4BE2-BE4A-33907F5A00AE}">
      <dgm:prSet/>
      <dgm:spPr/>
      <dgm:t>
        <a:bodyPr/>
        <a:lstStyle/>
        <a:p>
          <a:endParaRPr lang="en-US"/>
        </a:p>
      </dgm:t>
    </dgm:pt>
    <dgm:pt modelId="{27F13841-6559-447A-8ABF-7D01C314B37D}">
      <dgm:prSet custT="1"/>
      <dgm:spPr/>
      <dgm:t>
        <a:bodyPr/>
        <a:lstStyle/>
        <a:p>
          <a:pPr algn="l"/>
          <a:r>
            <a:rPr lang="en-US" sz="2400" b="0" dirty="0">
              <a:solidFill>
                <a:schemeClr val="tx1"/>
              </a:solidFill>
              <a:latin typeface="Times New Roman" panose="02020603050405020304" pitchFamily="18" charset="0"/>
              <a:cs typeface="Times New Roman" panose="02020603050405020304" pitchFamily="18" charset="0"/>
            </a:rPr>
            <a:t>Social well-being promotes a sense of participation in the community.</a:t>
          </a:r>
        </a:p>
      </dgm:t>
    </dgm:pt>
    <dgm:pt modelId="{A67ADAC6-3DBD-4FBA-BC28-F8B612A2AE23}" type="parTrans" cxnId="{B1AD9E92-617C-43AA-A1FD-1CE3DEEB9FCC}">
      <dgm:prSet/>
      <dgm:spPr/>
      <dgm:t>
        <a:bodyPr/>
        <a:lstStyle/>
        <a:p>
          <a:endParaRPr lang="en-US"/>
        </a:p>
      </dgm:t>
    </dgm:pt>
    <dgm:pt modelId="{65DE284B-75C3-416C-A4AE-A7E17E5A792A}" type="sibTrans" cxnId="{B1AD9E92-617C-43AA-A1FD-1CE3DEEB9FCC}">
      <dgm:prSet/>
      <dgm:spPr/>
      <dgm:t>
        <a:bodyPr/>
        <a:lstStyle/>
        <a:p>
          <a:endParaRPr lang="en-US"/>
        </a:p>
      </dgm:t>
    </dgm:pt>
    <dgm:pt modelId="{FBD812A9-45E4-4F0E-B95C-FDB5D93DE613}" type="pres">
      <dgm:prSet presAssocID="{CEFDCA5B-5766-4B30-AFDF-74635442DCED}" presName="Name0" presStyleCnt="0">
        <dgm:presLayoutVars>
          <dgm:dir/>
          <dgm:animLvl val="lvl"/>
          <dgm:resizeHandles val="exact"/>
        </dgm:presLayoutVars>
      </dgm:prSet>
      <dgm:spPr/>
    </dgm:pt>
    <dgm:pt modelId="{FE2A67C7-F77F-4071-B537-08C076C14873}" type="pres">
      <dgm:prSet presAssocID="{27F13841-6559-447A-8ABF-7D01C314B37D}" presName="boxAndChildren" presStyleCnt="0"/>
      <dgm:spPr/>
    </dgm:pt>
    <dgm:pt modelId="{F42F2E89-BA2B-459C-A955-826A16EB2308}" type="pres">
      <dgm:prSet presAssocID="{27F13841-6559-447A-8ABF-7D01C314B37D}" presName="parentTextBox" presStyleLbl="node1" presStyleIdx="0" presStyleCnt="4"/>
      <dgm:spPr/>
    </dgm:pt>
    <dgm:pt modelId="{1D90D513-0EE8-4C84-BB51-E14759F33F21}" type="pres">
      <dgm:prSet presAssocID="{1D938B21-923E-4CB6-87D8-57483BDC15CF}" presName="sp" presStyleCnt="0"/>
      <dgm:spPr/>
    </dgm:pt>
    <dgm:pt modelId="{E1856D2D-B9BF-4CA6-9990-5135AADE2825}" type="pres">
      <dgm:prSet presAssocID="{639022ED-0BDA-4DED-9D20-E6C4134859DC}" presName="arrowAndChildren" presStyleCnt="0"/>
      <dgm:spPr/>
    </dgm:pt>
    <dgm:pt modelId="{C78ED215-60FF-4DA7-8B9D-99FDF5E037E0}" type="pres">
      <dgm:prSet presAssocID="{639022ED-0BDA-4DED-9D20-E6C4134859DC}" presName="parentTextArrow" presStyleLbl="node1" presStyleIdx="1" presStyleCnt="4"/>
      <dgm:spPr/>
    </dgm:pt>
    <dgm:pt modelId="{CBA40CC2-2ECD-4EFE-AAAD-F5BBA19B14AA}" type="pres">
      <dgm:prSet presAssocID="{7AE423AF-1098-4CAB-BDA7-C585CFCA1E45}" presName="sp" presStyleCnt="0"/>
      <dgm:spPr/>
    </dgm:pt>
    <dgm:pt modelId="{A07840AA-D0AA-43D6-A236-72E4CF5E134E}" type="pres">
      <dgm:prSet presAssocID="{26717EFD-25A7-4871-A988-77F1A5FF976A}" presName="arrowAndChildren" presStyleCnt="0"/>
      <dgm:spPr/>
    </dgm:pt>
    <dgm:pt modelId="{47AC4808-3A52-44A9-A04D-FFBC896E6070}" type="pres">
      <dgm:prSet presAssocID="{26717EFD-25A7-4871-A988-77F1A5FF976A}" presName="parentTextArrow" presStyleLbl="node1" presStyleIdx="2" presStyleCnt="4"/>
      <dgm:spPr/>
    </dgm:pt>
    <dgm:pt modelId="{7A78D724-CE40-459E-8E60-5BB6EFBF7ED6}" type="pres">
      <dgm:prSet presAssocID="{E523A6B5-7D37-4971-82A2-78371B7C2B91}" presName="sp" presStyleCnt="0"/>
      <dgm:spPr/>
    </dgm:pt>
    <dgm:pt modelId="{27B275AE-A24E-4795-9FE4-CF9AE6AA7E07}" type="pres">
      <dgm:prSet presAssocID="{295D07C3-48A6-44D5-B093-689A72E78D1A}" presName="arrowAndChildren" presStyleCnt="0"/>
      <dgm:spPr/>
    </dgm:pt>
    <dgm:pt modelId="{D954ADED-FD56-4EEF-A88C-0168D026C81B}" type="pres">
      <dgm:prSet presAssocID="{295D07C3-48A6-44D5-B093-689A72E78D1A}" presName="parentTextArrow" presStyleLbl="node1" presStyleIdx="3" presStyleCnt="4"/>
      <dgm:spPr/>
    </dgm:pt>
  </dgm:ptLst>
  <dgm:cxnLst>
    <dgm:cxn modelId="{1DD6D909-54C8-4BF0-BB0B-725A8C1EBB6A}" type="presOf" srcId="{26717EFD-25A7-4871-A988-77F1A5FF976A}" destId="{47AC4808-3A52-44A9-A04D-FFBC896E6070}" srcOrd="0" destOrd="0" presId="urn:microsoft.com/office/officeart/2005/8/layout/process4"/>
    <dgm:cxn modelId="{59A09935-B1FB-42D4-A94C-BC426409E9DD}" type="presOf" srcId="{639022ED-0BDA-4DED-9D20-E6C4134859DC}" destId="{C78ED215-60FF-4DA7-8B9D-99FDF5E037E0}" srcOrd="0" destOrd="0" presId="urn:microsoft.com/office/officeart/2005/8/layout/process4"/>
    <dgm:cxn modelId="{A677F73A-D9C7-41BA-B9C7-668800444E04}" type="presOf" srcId="{CEFDCA5B-5766-4B30-AFDF-74635442DCED}" destId="{FBD812A9-45E4-4F0E-B95C-FDB5D93DE613}" srcOrd="0" destOrd="0" presId="urn:microsoft.com/office/officeart/2005/8/layout/process4"/>
    <dgm:cxn modelId="{76B4BA70-527D-4169-99EF-45762BA22470}" type="presOf" srcId="{295D07C3-48A6-44D5-B093-689A72E78D1A}" destId="{D954ADED-FD56-4EEF-A88C-0168D026C81B}" srcOrd="0" destOrd="0" presId="urn:microsoft.com/office/officeart/2005/8/layout/process4"/>
    <dgm:cxn modelId="{2502B177-3A84-4D38-909F-E184D05F6478}" srcId="{CEFDCA5B-5766-4B30-AFDF-74635442DCED}" destId="{295D07C3-48A6-44D5-B093-689A72E78D1A}" srcOrd="0" destOrd="0" parTransId="{B568F7A1-E8B7-4E38-A87A-F29ADBA23305}" sibTransId="{E523A6B5-7D37-4971-82A2-78371B7C2B91}"/>
    <dgm:cxn modelId="{0699BE7E-DED5-49B9-A786-414FFA682922}" type="presOf" srcId="{27F13841-6559-447A-8ABF-7D01C314B37D}" destId="{F42F2E89-BA2B-459C-A955-826A16EB2308}" srcOrd="0" destOrd="0" presId="urn:microsoft.com/office/officeart/2005/8/layout/process4"/>
    <dgm:cxn modelId="{B1AD9E92-617C-43AA-A1FD-1CE3DEEB9FCC}" srcId="{CEFDCA5B-5766-4B30-AFDF-74635442DCED}" destId="{27F13841-6559-447A-8ABF-7D01C314B37D}" srcOrd="3" destOrd="0" parTransId="{A67ADAC6-3DBD-4FBA-BC28-F8B612A2AE23}" sibTransId="{65DE284B-75C3-416C-A4AE-A7E17E5A792A}"/>
    <dgm:cxn modelId="{158BE7C1-1BF8-4BE2-BE4A-33907F5A00AE}" srcId="{CEFDCA5B-5766-4B30-AFDF-74635442DCED}" destId="{639022ED-0BDA-4DED-9D20-E6C4134859DC}" srcOrd="2" destOrd="0" parTransId="{A0417799-4A06-43B3-AD89-79AF015CF89B}" sibTransId="{1D938B21-923E-4CB6-87D8-57483BDC15CF}"/>
    <dgm:cxn modelId="{4797ECDD-F0EA-4186-AD90-ED170F4E5885}" srcId="{CEFDCA5B-5766-4B30-AFDF-74635442DCED}" destId="{26717EFD-25A7-4871-A988-77F1A5FF976A}" srcOrd="1" destOrd="0" parTransId="{886D27D2-B0DF-4B8F-8EF3-4738DDE8DF2C}" sibTransId="{7AE423AF-1098-4CAB-BDA7-C585CFCA1E45}"/>
    <dgm:cxn modelId="{295D945F-74C9-4311-BD5C-9C31DC22B2D5}" type="presParOf" srcId="{FBD812A9-45E4-4F0E-B95C-FDB5D93DE613}" destId="{FE2A67C7-F77F-4071-B537-08C076C14873}" srcOrd="0" destOrd="0" presId="urn:microsoft.com/office/officeart/2005/8/layout/process4"/>
    <dgm:cxn modelId="{2BF68AE7-3577-4D30-9E12-C9ACF7FAAB77}" type="presParOf" srcId="{FE2A67C7-F77F-4071-B537-08C076C14873}" destId="{F42F2E89-BA2B-459C-A955-826A16EB2308}" srcOrd="0" destOrd="0" presId="urn:microsoft.com/office/officeart/2005/8/layout/process4"/>
    <dgm:cxn modelId="{5E5F1137-0937-4D3C-8A9C-2DFC89946DE8}" type="presParOf" srcId="{FBD812A9-45E4-4F0E-B95C-FDB5D93DE613}" destId="{1D90D513-0EE8-4C84-BB51-E14759F33F21}" srcOrd="1" destOrd="0" presId="urn:microsoft.com/office/officeart/2005/8/layout/process4"/>
    <dgm:cxn modelId="{39B5AD05-63C4-4CDA-BF3C-2C1CDE76F819}" type="presParOf" srcId="{FBD812A9-45E4-4F0E-B95C-FDB5D93DE613}" destId="{E1856D2D-B9BF-4CA6-9990-5135AADE2825}" srcOrd="2" destOrd="0" presId="urn:microsoft.com/office/officeart/2005/8/layout/process4"/>
    <dgm:cxn modelId="{F8A5A620-3ABE-4E4D-BF07-121EC253B939}" type="presParOf" srcId="{E1856D2D-B9BF-4CA6-9990-5135AADE2825}" destId="{C78ED215-60FF-4DA7-8B9D-99FDF5E037E0}" srcOrd="0" destOrd="0" presId="urn:microsoft.com/office/officeart/2005/8/layout/process4"/>
    <dgm:cxn modelId="{7A607F3D-3E06-4E30-8944-4FE24AE3BDA1}" type="presParOf" srcId="{FBD812A9-45E4-4F0E-B95C-FDB5D93DE613}" destId="{CBA40CC2-2ECD-4EFE-AAAD-F5BBA19B14AA}" srcOrd="3" destOrd="0" presId="urn:microsoft.com/office/officeart/2005/8/layout/process4"/>
    <dgm:cxn modelId="{3FCA74A9-A491-47EA-A185-F637FA408B88}" type="presParOf" srcId="{FBD812A9-45E4-4F0E-B95C-FDB5D93DE613}" destId="{A07840AA-D0AA-43D6-A236-72E4CF5E134E}" srcOrd="4" destOrd="0" presId="urn:microsoft.com/office/officeart/2005/8/layout/process4"/>
    <dgm:cxn modelId="{360F69FE-1D12-417A-8A88-4FC0B4336830}" type="presParOf" srcId="{A07840AA-D0AA-43D6-A236-72E4CF5E134E}" destId="{47AC4808-3A52-44A9-A04D-FFBC896E6070}" srcOrd="0" destOrd="0" presId="urn:microsoft.com/office/officeart/2005/8/layout/process4"/>
    <dgm:cxn modelId="{44E1B23F-9CFC-45F0-8506-23672A5D6D91}" type="presParOf" srcId="{FBD812A9-45E4-4F0E-B95C-FDB5D93DE613}" destId="{7A78D724-CE40-459E-8E60-5BB6EFBF7ED6}" srcOrd="5" destOrd="0" presId="urn:microsoft.com/office/officeart/2005/8/layout/process4"/>
    <dgm:cxn modelId="{239CDA40-B93B-4494-9243-1AFFE0E83F30}" type="presParOf" srcId="{FBD812A9-45E4-4F0E-B95C-FDB5D93DE613}" destId="{27B275AE-A24E-4795-9FE4-CF9AE6AA7E07}" srcOrd="6" destOrd="0" presId="urn:microsoft.com/office/officeart/2005/8/layout/process4"/>
    <dgm:cxn modelId="{0E3D544A-B67B-401B-B154-8383885DFE4C}" type="presParOf" srcId="{27B275AE-A24E-4795-9FE4-CF9AE6AA7E07}" destId="{D954ADED-FD56-4EEF-A88C-0168D026C8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FDCA5B-5766-4B30-AFDF-74635442DCED}"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Sustainable development is about meeting needs now and in the future.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2ED8595E-62DA-4B7C-B368-F07336E3BA1D}">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Responsible resource management is a key factor in achieving sustainability in healthcare (Moldavan et al., 2022). </a:t>
          </a:r>
        </a:p>
      </dgm:t>
    </dgm:pt>
    <dgm:pt modelId="{0AA0D99D-6EAB-4E1A-A08E-44829433E449}" type="parTrans" cxnId="{97546498-5EBF-4BFD-AE66-8E59D22089C2}">
      <dgm:prSet/>
      <dgm:spPr/>
      <dgm:t>
        <a:bodyPr/>
        <a:lstStyle/>
        <a:p>
          <a:endParaRPr lang="en-US"/>
        </a:p>
      </dgm:t>
    </dgm:pt>
    <dgm:pt modelId="{99234269-5CE3-4142-B537-749662A1C37C}" type="sibTrans" cxnId="{97546498-5EBF-4BFD-AE66-8E59D22089C2}">
      <dgm:prSet/>
      <dgm:spPr/>
      <dgm:t>
        <a:bodyPr/>
        <a:lstStyle/>
        <a:p>
          <a:endParaRPr lang="en-US"/>
        </a:p>
      </dgm:t>
    </dgm:pt>
    <dgm:pt modelId="{B6D78274-28D7-4B80-B76F-BA80DD763322}">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Population health is directly influenced by environmental factors (Olorunsogo et al., 2024). </a:t>
          </a:r>
        </a:p>
      </dgm:t>
    </dgm:pt>
    <dgm:pt modelId="{D1CA9926-A4F7-41E6-A9BB-15E60DCC35C1}" type="parTrans" cxnId="{937B4BC5-4AE6-44E8-A685-A188455C0F99}">
      <dgm:prSet/>
      <dgm:spPr/>
      <dgm:t>
        <a:bodyPr/>
        <a:lstStyle/>
        <a:p>
          <a:endParaRPr lang="en-US"/>
        </a:p>
      </dgm:t>
    </dgm:pt>
    <dgm:pt modelId="{2AF00448-DD9C-4656-822E-8C1549442640}" type="sibTrans" cxnId="{937B4BC5-4AE6-44E8-A685-A188455C0F99}">
      <dgm:prSet/>
      <dgm:spPr/>
      <dgm:t>
        <a:bodyPr/>
        <a:lstStyle/>
        <a:p>
          <a:endParaRPr lang="en-US"/>
        </a:p>
      </dgm:t>
    </dgm:pt>
    <dgm:pt modelId="{8556E3C9-2821-4C1E-BC69-A6A5D4A80358}">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The provision of services is ongoing and is supported by economic sustainability.</a:t>
          </a:r>
        </a:p>
      </dgm:t>
    </dgm:pt>
    <dgm:pt modelId="{38E36B2C-0524-4B2B-A088-9AAD5BEA26EF}" type="parTrans" cxnId="{F95C9D05-9093-4D8D-B848-0596951D0A49}">
      <dgm:prSet/>
      <dgm:spPr/>
      <dgm:t>
        <a:bodyPr/>
        <a:lstStyle/>
        <a:p>
          <a:endParaRPr lang="en-US"/>
        </a:p>
      </dgm:t>
    </dgm:pt>
    <dgm:pt modelId="{18CC5E2A-EF26-4F9F-AD85-9C7FCB150BCF}" type="sibTrans" cxnId="{F95C9D05-9093-4D8D-B848-0596951D0A49}">
      <dgm:prSet/>
      <dgm:spPr/>
      <dgm:t>
        <a:bodyPr/>
        <a:lstStyle/>
        <a:p>
          <a:endParaRPr lang="en-US"/>
        </a:p>
      </dgm:t>
    </dgm:pt>
    <dgm:pt modelId="{D2DA3047-2CB4-4E97-86D2-F06F0535988C}" type="pres">
      <dgm:prSet presAssocID="{CEFDCA5B-5766-4B30-AFDF-74635442DCED}" presName="Name0" presStyleCnt="0">
        <dgm:presLayoutVars>
          <dgm:chMax val="7"/>
          <dgm:chPref val="7"/>
          <dgm:dir/>
        </dgm:presLayoutVars>
      </dgm:prSet>
      <dgm:spPr/>
    </dgm:pt>
    <dgm:pt modelId="{AEE457F4-43B0-4692-9707-8A73ACA0288B}" type="pres">
      <dgm:prSet presAssocID="{CEFDCA5B-5766-4B30-AFDF-74635442DCED}" presName="Name1" presStyleCnt="0"/>
      <dgm:spPr/>
    </dgm:pt>
    <dgm:pt modelId="{A99F9523-6CAA-4164-8F75-85DFC9CEF461}" type="pres">
      <dgm:prSet presAssocID="{CEFDCA5B-5766-4B30-AFDF-74635442DCED}" presName="cycle" presStyleCnt="0"/>
      <dgm:spPr/>
    </dgm:pt>
    <dgm:pt modelId="{77B775DB-EAAB-458A-9967-82CAFA14A172}" type="pres">
      <dgm:prSet presAssocID="{CEFDCA5B-5766-4B30-AFDF-74635442DCED}" presName="srcNode" presStyleLbl="node1" presStyleIdx="0" presStyleCnt="4"/>
      <dgm:spPr/>
    </dgm:pt>
    <dgm:pt modelId="{6A9081F8-CD1C-44BD-82C2-8245AD86A292}" type="pres">
      <dgm:prSet presAssocID="{CEFDCA5B-5766-4B30-AFDF-74635442DCED}" presName="conn" presStyleLbl="parChTrans1D2" presStyleIdx="0" presStyleCnt="1"/>
      <dgm:spPr/>
    </dgm:pt>
    <dgm:pt modelId="{3538B21A-1FC4-4950-928E-A54E91E87A03}" type="pres">
      <dgm:prSet presAssocID="{CEFDCA5B-5766-4B30-AFDF-74635442DCED}" presName="extraNode" presStyleLbl="node1" presStyleIdx="0" presStyleCnt="4"/>
      <dgm:spPr/>
    </dgm:pt>
    <dgm:pt modelId="{B84CBD19-4473-4FC6-843D-75D511CE2207}" type="pres">
      <dgm:prSet presAssocID="{CEFDCA5B-5766-4B30-AFDF-74635442DCED}" presName="dstNode" presStyleLbl="node1" presStyleIdx="0" presStyleCnt="4"/>
      <dgm:spPr/>
    </dgm:pt>
    <dgm:pt modelId="{972C1CE1-55BF-4A71-9186-61AB775F4188}" type="pres">
      <dgm:prSet presAssocID="{295D07C3-48A6-44D5-B093-689A72E78D1A}" presName="text_1" presStyleLbl="node1" presStyleIdx="0" presStyleCnt="4">
        <dgm:presLayoutVars>
          <dgm:bulletEnabled val="1"/>
        </dgm:presLayoutVars>
      </dgm:prSet>
      <dgm:spPr/>
    </dgm:pt>
    <dgm:pt modelId="{53455977-8415-4552-A9F2-36C5064CCEAB}" type="pres">
      <dgm:prSet presAssocID="{295D07C3-48A6-44D5-B093-689A72E78D1A}" presName="accent_1" presStyleCnt="0"/>
      <dgm:spPr/>
    </dgm:pt>
    <dgm:pt modelId="{0950C029-AE77-4158-BC33-41E817685706}" type="pres">
      <dgm:prSet presAssocID="{295D07C3-48A6-44D5-B093-689A72E78D1A}" presName="accentRepeatNode" presStyleLbl="solidFgAcc1" presStyleIdx="0" presStyleCnt="4"/>
      <dgm:spPr/>
    </dgm:pt>
    <dgm:pt modelId="{4A9800DD-37FC-4975-85D7-95E9B6DEB96A}" type="pres">
      <dgm:prSet presAssocID="{2ED8595E-62DA-4B7C-B368-F07336E3BA1D}" presName="text_2" presStyleLbl="node1" presStyleIdx="1" presStyleCnt="4">
        <dgm:presLayoutVars>
          <dgm:bulletEnabled val="1"/>
        </dgm:presLayoutVars>
      </dgm:prSet>
      <dgm:spPr/>
    </dgm:pt>
    <dgm:pt modelId="{BCF5ACF3-2512-4B83-9DB4-601DBA3CA738}" type="pres">
      <dgm:prSet presAssocID="{2ED8595E-62DA-4B7C-B368-F07336E3BA1D}" presName="accent_2" presStyleCnt="0"/>
      <dgm:spPr/>
    </dgm:pt>
    <dgm:pt modelId="{9556A35F-5081-47E9-82E9-A03A07A00D8E}" type="pres">
      <dgm:prSet presAssocID="{2ED8595E-62DA-4B7C-B368-F07336E3BA1D}" presName="accentRepeatNode" presStyleLbl="solidFgAcc1" presStyleIdx="1" presStyleCnt="4"/>
      <dgm:spPr/>
    </dgm:pt>
    <dgm:pt modelId="{8D3CF51D-3BF5-4361-936E-9285B66127DC}" type="pres">
      <dgm:prSet presAssocID="{B6D78274-28D7-4B80-B76F-BA80DD763322}" presName="text_3" presStyleLbl="node1" presStyleIdx="2" presStyleCnt="4">
        <dgm:presLayoutVars>
          <dgm:bulletEnabled val="1"/>
        </dgm:presLayoutVars>
      </dgm:prSet>
      <dgm:spPr/>
    </dgm:pt>
    <dgm:pt modelId="{CE7F3613-E348-4ACD-9BEC-BD3F2880EF7E}" type="pres">
      <dgm:prSet presAssocID="{B6D78274-28D7-4B80-B76F-BA80DD763322}" presName="accent_3" presStyleCnt="0"/>
      <dgm:spPr/>
    </dgm:pt>
    <dgm:pt modelId="{39405697-0880-4820-A14A-000D4B6A6706}" type="pres">
      <dgm:prSet presAssocID="{B6D78274-28D7-4B80-B76F-BA80DD763322}" presName="accentRepeatNode" presStyleLbl="solidFgAcc1" presStyleIdx="2" presStyleCnt="4"/>
      <dgm:spPr/>
    </dgm:pt>
    <dgm:pt modelId="{34A4C762-79BB-4918-A39D-1C0B797B47DA}" type="pres">
      <dgm:prSet presAssocID="{8556E3C9-2821-4C1E-BC69-A6A5D4A80358}" presName="text_4" presStyleLbl="node1" presStyleIdx="3" presStyleCnt="4">
        <dgm:presLayoutVars>
          <dgm:bulletEnabled val="1"/>
        </dgm:presLayoutVars>
      </dgm:prSet>
      <dgm:spPr/>
    </dgm:pt>
    <dgm:pt modelId="{1990E810-50A2-4374-BE9F-35243E5EA3B7}" type="pres">
      <dgm:prSet presAssocID="{8556E3C9-2821-4C1E-BC69-A6A5D4A80358}" presName="accent_4" presStyleCnt="0"/>
      <dgm:spPr/>
    </dgm:pt>
    <dgm:pt modelId="{80829CF3-ED57-48BD-94E8-159E7A90A39D}" type="pres">
      <dgm:prSet presAssocID="{8556E3C9-2821-4C1E-BC69-A6A5D4A80358}" presName="accentRepeatNode" presStyleLbl="solidFgAcc1" presStyleIdx="3" presStyleCnt="4"/>
      <dgm:spPr/>
    </dgm:pt>
  </dgm:ptLst>
  <dgm:cxnLst>
    <dgm:cxn modelId="{F95C9D05-9093-4D8D-B848-0596951D0A49}" srcId="{CEFDCA5B-5766-4B30-AFDF-74635442DCED}" destId="{8556E3C9-2821-4C1E-BC69-A6A5D4A80358}" srcOrd="3" destOrd="0" parTransId="{38E36B2C-0524-4B2B-A088-9AAD5BEA26EF}" sibTransId="{18CC5E2A-EF26-4F9F-AD85-9C7FCB150BCF}"/>
    <dgm:cxn modelId="{F1AC0A08-7A0C-4045-A654-3F5D0164FF9C}" type="presOf" srcId="{8556E3C9-2821-4C1E-BC69-A6A5D4A80358}" destId="{34A4C762-79BB-4918-A39D-1C0B797B47DA}" srcOrd="0" destOrd="0" presId="urn:microsoft.com/office/officeart/2008/layout/VerticalCurvedList"/>
    <dgm:cxn modelId="{0AE7E468-4025-4984-9A4F-A53E2EF4393D}" type="presOf" srcId="{2ED8595E-62DA-4B7C-B368-F07336E3BA1D}" destId="{4A9800DD-37FC-4975-85D7-95E9B6DEB96A}" srcOrd="0" destOrd="0" presId="urn:microsoft.com/office/officeart/2008/layout/VerticalCurvedList"/>
    <dgm:cxn modelId="{AF81604C-A11C-42F2-A586-40C1FEB4CFC5}" type="presOf" srcId="{CEFDCA5B-5766-4B30-AFDF-74635442DCED}" destId="{D2DA3047-2CB4-4E97-86D2-F06F0535988C}" srcOrd="0" destOrd="0" presId="urn:microsoft.com/office/officeart/2008/layout/VerticalCurvedList"/>
    <dgm:cxn modelId="{2502B177-3A84-4D38-909F-E184D05F6478}" srcId="{CEFDCA5B-5766-4B30-AFDF-74635442DCED}" destId="{295D07C3-48A6-44D5-B093-689A72E78D1A}" srcOrd="0" destOrd="0" parTransId="{B568F7A1-E8B7-4E38-A87A-F29ADBA23305}" sibTransId="{E523A6B5-7D37-4971-82A2-78371B7C2B91}"/>
    <dgm:cxn modelId="{2B456398-7457-40E6-82A8-BCA56030B583}" type="presOf" srcId="{B6D78274-28D7-4B80-B76F-BA80DD763322}" destId="{8D3CF51D-3BF5-4361-936E-9285B66127DC}" srcOrd="0" destOrd="0" presId="urn:microsoft.com/office/officeart/2008/layout/VerticalCurvedList"/>
    <dgm:cxn modelId="{97546498-5EBF-4BFD-AE66-8E59D22089C2}" srcId="{CEFDCA5B-5766-4B30-AFDF-74635442DCED}" destId="{2ED8595E-62DA-4B7C-B368-F07336E3BA1D}" srcOrd="1" destOrd="0" parTransId="{0AA0D99D-6EAB-4E1A-A08E-44829433E449}" sibTransId="{99234269-5CE3-4142-B537-749662A1C37C}"/>
    <dgm:cxn modelId="{391E49AD-C36F-469C-B539-BFB93F85BF78}" type="presOf" srcId="{295D07C3-48A6-44D5-B093-689A72E78D1A}" destId="{972C1CE1-55BF-4A71-9186-61AB775F4188}" srcOrd="0" destOrd="0" presId="urn:microsoft.com/office/officeart/2008/layout/VerticalCurvedList"/>
    <dgm:cxn modelId="{937B4BC5-4AE6-44E8-A685-A188455C0F99}" srcId="{CEFDCA5B-5766-4B30-AFDF-74635442DCED}" destId="{B6D78274-28D7-4B80-B76F-BA80DD763322}" srcOrd="2" destOrd="0" parTransId="{D1CA9926-A4F7-41E6-A9BB-15E60DCC35C1}" sibTransId="{2AF00448-DD9C-4656-822E-8C1549442640}"/>
    <dgm:cxn modelId="{0F555FE8-363C-44B2-B7E2-43890895CB83}" type="presOf" srcId="{E523A6B5-7D37-4971-82A2-78371B7C2B91}" destId="{6A9081F8-CD1C-44BD-82C2-8245AD86A292}" srcOrd="0" destOrd="0" presId="urn:microsoft.com/office/officeart/2008/layout/VerticalCurvedList"/>
    <dgm:cxn modelId="{F12691FD-44CD-4AA8-9CD1-2C2BB1A71C86}" type="presParOf" srcId="{D2DA3047-2CB4-4E97-86D2-F06F0535988C}" destId="{AEE457F4-43B0-4692-9707-8A73ACA0288B}" srcOrd="0" destOrd="0" presId="urn:microsoft.com/office/officeart/2008/layout/VerticalCurvedList"/>
    <dgm:cxn modelId="{82C119BB-F352-46F8-B9FD-1CFA86BC48A7}" type="presParOf" srcId="{AEE457F4-43B0-4692-9707-8A73ACA0288B}" destId="{A99F9523-6CAA-4164-8F75-85DFC9CEF461}" srcOrd="0" destOrd="0" presId="urn:microsoft.com/office/officeart/2008/layout/VerticalCurvedList"/>
    <dgm:cxn modelId="{B218B1C2-A89A-4096-8B1C-F3BE5BD519F6}" type="presParOf" srcId="{A99F9523-6CAA-4164-8F75-85DFC9CEF461}" destId="{77B775DB-EAAB-458A-9967-82CAFA14A172}" srcOrd="0" destOrd="0" presId="urn:microsoft.com/office/officeart/2008/layout/VerticalCurvedList"/>
    <dgm:cxn modelId="{6C4CA26C-5186-4BEA-8320-666F52A69A10}" type="presParOf" srcId="{A99F9523-6CAA-4164-8F75-85DFC9CEF461}" destId="{6A9081F8-CD1C-44BD-82C2-8245AD86A292}" srcOrd="1" destOrd="0" presId="urn:microsoft.com/office/officeart/2008/layout/VerticalCurvedList"/>
    <dgm:cxn modelId="{5EF1D7DA-A0A0-4FFB-ACF0-FF68D5B862FC}" type="presParOf" srcId="{A99F9523-6CAA-4164-8F75-85DFC9CEF461}" destId="{3538B21A-1FC4-4950-928E-A54E91E87A03}" srcOrd="2" destOrd="0" presId="urn:microsoft.com/office/officeart/2008/layout/VerticalCurvedList"/>
    <dgm:cxn modelId="{46D86737-BAEA-4D16-BD3D-03F83FF6D9A9}" type="presParOf" srcId="{A99F9523-6CAA-4164-8F75-85DFC9CEF461}" destId="{B84CBD19-4473-4FC6-843D-75D511CE2207}" srcOrd="3" destOrd="0" presId="urn:microsoft.com/office/officeart/2008/layout/VerticalCurvedList"/>
    <dgm:cxn modelId="{1AA4DFF8-F49B-42D2-8F97-9565A3743CD9}" type="presParOf" srcId="{AEE457F4-43B0-4692-9707-8A73ACA0288B}" destId="{972C1CE1-55BF-4A71-9186-61AB775F4188}" srcOrd="1" destOrd="0" presId="urn:microsoft.com/office/officeart/2008/layout/VerticalCurvedList"/>
    <dgm:cxn modelId="{08FF8608-66D3-49B5-9559-C9E08FA7A561}" type="presParOf" srcId="{AEE457F4-43B0-4692-9707-8A73ACA0288B}" destId="{53455977-8415-4552-A9F2-36C5064CCEAB}" srcOrd="2" destOrd="0" presId="urn:microsoft.com/office/officeart/2008/layout/VerticalCurvedList"/>
    <dgm:cxn modelId="{4FC3745B-8EE0-4419-AB85-3019784A27CF}" type="presParOf" srcId="{53455977-8415-4552-A9F2-36C5064CCEAB}" destId="{0950C029-AE77-4158-BC33-41E817685706}" srcOrd="0" destOrd="0" presId="urn:microsoft.com/office/officeart/2008/layout/VerticalCurvedList"/>
    <dgm:cxn modelId="{EAEDA9C6-1D39-4570-AB56-1FFC5F73EE38}" type="presParOf" srcId="{AEE457F4-43B0-4692-9707-8A73ACA0288B}" destId="{4A9800DD-37FC-4975-85D7-95E9B6DEB96A}" srcOrd="3" destOrd="0" presId="urn:microsoft.com/office/officeart/2008/layout/VerticalCurvedList"/>
    <dgm:cxn modelId="{13FB563B-3A69-4A73-80B6-0F61803FAFBC}" type="presParOf" srcId="{AEE457F4-43B0-4692-9707-8A73ACA0288B}" destId="{BCF5ACF3-2512-4B83-9DB4-601DBA3CA738}" srcOrd="4" destOrd="0" presId="urn:microsoft.com/office/officeart/2008/layout/VerticalCurvedList"/>
    <dgm:cxn modelId="{FF4991B6-3EA5-4DF8-9442-3F3491E68CEE}" type="presParOf" srcId="{BCF5ACF3-2512-4B83-9DB4-601DBA3CA738}" destId="{9556A35F-5081-47E9-82E9-A03A07A00D8E}" srcOrd="0" destOrd="0" presId="urn:microsoft.com/office/officeart/2008/layout/VerticalCurvedList"/>
    <dgm:cxn modelId="{A794AAFF-DE2B-42EC-AE1D-D22089245FEC}" type="presParOf" srcId="{AEE457F4-43B0-4692-9707-8A73ACA0288B}" destId="{8D3CF51D-3BF5-4361-936E-9285B66127DC}" srcOrd="5" destOrd="0" presId="urn:microsoft.com/office/officeart/2008/layout/VerticalCurvedList"/>
    <dgm:cxn modelId="{A308FA21-A533-4DDE-A558-FB476ED72C71}" type="presParOf" srcId="{AEE457F4-43B0-4692-9707-8A73ACA0288B}" destId="{CE7F3613-E348-4ACD-9BEC-BD3F2880EF7E}" srcOrd="6" destOrd="0" presId="urn:microsoft.com/office/officeart/2008/layout/VerticalCurvedList"/>
    <dgm:cxn modelId="{A856ADC9-D9D1-495A-B5FA-66DEFC8F3C70}" type="presParOf" srcId="{CE7F3613-E348-4ACD-9BEC-BD3F2880EF7E}" destId="{39405697-0880-4820-A14A-000D4B6A6706}" srcOrd="0" destOrd="0" presId="urn:microsoft.com/office/officeart/2008/layout/VerticalCurvedList"/>
    <dgm:cxn modelId="{265AFBB0-7B45-43FB-843D-08680A59546A}" type="presParOf" srcId="{AEE457F4-43B0-4692-9707-8A73ACA0288B}" destId="{34A4C762-79BB-4918-A39D-1C0B797B47DA}" srcOrd="7" destOrd="0" presId="urn:microsoft.com/office/officeart/2008/layout/VerticalCurvedList"/>
    <dgm:cxn modelId="{501FB17F-D5A1-462E-9905-FC0CB3AE313A}" type="presParOf" srcId="{AEE457F4-43B0-4692-9707-8A73ACA0288B}" destId="{1990E810-50A2-4374-BE9F-35243E5EA3B7}" srcOrd="8" destOrd="0" presId="urn:microsoft.com/office/officeart/2008/layout/VerticalCurvedList"/>
    <dgm:cxn modelId="{B71CEB38-13D7-4140-B494-AB3563C82B10}" type="presParOf" srcId="{1990E810-50A2-4374-BE9F-35243E5EA3B7}" destId="{80829CF3-ED57-48BD-94E8-159E7A90A39D}"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Sustainable development goals encourage global health (Ugwu et al., 2025). </a:t>
          </a: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custT="1"/>
      <dgm:spPr/>
      <dgm:t>
        <a:bodyPr/>
        <a:lstStyle/>
        <a:p>
          <a:pPr algn="l"/>
          <a:endParaRPr lang="en-US" sz="2000" dirty="0">
            <a:solidFill>
              <a:schemeClr val="tx1"/>
            </a:solidFill>
            <a:latin typeface="Times New Roman" panose="02020603050405020304" pitchFamily="18" charset="0"/>
            <a:cs typeface="Times New Roman" panose="02020603050405020304" pitchFamily="18" charset="0"/>
          </a:endParaRPr>
        </a:p>
      </dgm:t>
    </dgm:pt>
    <dgm:pt modelId="{83913D20-A6F0-4B58-9C82-C562129CE69D}">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SDG 3 is about improving health. </a:t>
          </a:r>
        </a:p>
      </dgm:t>
    </dgm:pt>
    <dgm:pt modelId="{59DB757C-D7F9-45EA-993D-00800B1AE46F}" type="parTrans" cxnId="{C37AB626-2C3A-4DA3-88DF-8B93A3E700EF}">
      <dgm:prSet/>
      <dgm:spPr/>
      <dgm:t>
        <a:bodyPr/>
        <a:lstStyle/>
        <a:p>
          <a:endParaRPr lang="en-US"/>
        </a:p>
      </dgm:t>
    </dgm:pt>
    <dgm:pt modelId="{F907D7DC-96D0-4F05-97C8-1D526F30B53C}" type="sibTrans" cxnId="{C37AB626-2C3A-4DA3-88DF-8B93A3E700EF}">
      <dgm:prSet/>
      <dgm:spPr/>
      <dgm:t>
        <a:bodyPr/>
        <a:lstStyle/>
        <a:p>
          <a:endParaRPr lang="en-US" dirty="0"/>
        </a:p>
      </dgm:t>
    </dgm:pt>
    <dgm:pt modelId="{BFA6B857-E99A-4ACF-A099-29813F00C958}">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SDG 10 is dedicated to tackling health inequality issues. </a:t>
          </a:r>
        </a:p>
      </dgm:t>
    </dgm:pt>
    <dgm:pt modelId="{604928C7-A95D-49AA-A108-47E15506E370}" type="parTrans" cxnId="{C829E338-EC55-4DCA-8CA5-5008D5AAD57F}">
      <dgm:prSet/>
      <dgm:spPr/>
      <dgm:t>
        <a:bodyPr/>
        <a:lstStyle/>
        <a:p>
          <a:endParaRPr lang="en-US"/>
        </a:p>
      </dgm:t>
    </dgm:pt>
    <dgm:pt modelId="{66B7C907-FBE2-46AE-9B88-C9B7AB4FC9B0}" type="sibTrans" cxnId="{C829E338-EC55-4DCA-8CA5-5008D5AAD57F}">
      <dgm:prSet/>
      <dgm:spPr/>
      <dgm:t>
        <a:bodyPr/>
        <a:lstStyle/>
        <a:p>
          <a:endParaRPr lang="en-US" dirty="0"/>
        </a:p>
      </dgm:t>
    </dgm:pt>
    <dgm:pt modelId="{02D76337-DCB3-4E73-8452-643325294B9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SDG 13 emphasises links between climate and health.</a:t>
          </a:r>
        </a:p>
      </dgm:t>
    </dgm:pt>
    <dgm:pt modelId="{9D5EC23A-CC20-41C3-AC42-CC4E1E3A8D25}" type="parTrans" cxnId="{9E3EFE1F-C5D9-43F6-A848-C3280F7F8799}">
      <dgm:prSet/>
      <dgm:spPr/>
      <dgm:t>
        <a:bodyPr/>
        <a:lstStyle/>
        <a:p>
          <a:endParaRPr lang="en-US"/>
        </a:p>
      </dgm:t>
    </dgm:pt>
    <dgm:pt modelId="{121117E0-A52B-4132-AC51-B439D6CA24E1}" type="sibTrans" cxnId="{9E3EFE1F-C5D9-43F6-A848-C3280F7F8799}">
      <dgm:prSet/>
      <dgm:spPr/>
      <dgm:t>
        <a:bodyPr/>
        <a:lstStyle/>
        <a:p>
          <a:endParaRPr lang="en-US"/>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D9372348-A41F-4736-B6EB-75C8D43E8E8A}" type="pres">
      <dgm:prSet presAssocID="{CEFDCA5B-5766-4B30-AFDF-74635442DCED}" presName="FourNodes_1" presStyleLbl="node1" presStyleIdx="0" presStyleCnt="4">
        <dgm:presLayoutVars>
          <dgm:bulletEnabled val="1"/>
        </dgm:presLayoutVars>
      </dgm:prSet>
      <dgm:spPr/>
    </dgm:pt>
    <dgm:pt modelId="{35758419-450C-4A9E-81CF-C7FCAB4A59E9}" type="pres">
      <dgm:prSet presAssocID="{CEFDCA5B-5766-4B30-AFDF-74635442DCED}" presName="FourNodes_2" presStyleLbl="node1" presStyleIdx="1" presStyleCnt="4">
        <dgm:presLayoutVars>
          <dgm:bulletEnabled val="1"/>
        </dgm:presLayoutVars>
      </dgm:prSet>
      <dgm:spPr/>
    </dgm:pt>
    <dgm:pt modelId="{807AE103-28C5-4324-BE86-54AF8CE7CD4A}" type="pres">
      <dgm:prSet presAssocID="{CEFDCA5B-5766-4B30-AFDF-74635442DCED}" presName="FourNodes_3" presStyleLbl="node1" presStyleIdx="2" presStyleCnt="4">
        <dgm:presLayoutVars>
          <dgm:bulletEnabled val="1"/>
        </dgm:presLayoutVars>
      </dgm:prSet>
      <dgm:spPr/>
    </dgm:pt>
    <dgm:pt modelId="{A8359928-9E70-4DDB-A8B2-4CF695ACF53E}" type="pres">
      <dgm:prSet presAssocID="{CEFDCA5B-5766-4B30-AFDF-74635442DCED}" presName="FourNodes_4" presStyleLbl="node1" presStyleIdx="3" presStyleCnt="4">
        <dgm:presLayoutVars>
          <dgm:bulletEnabled val="1"/>
        </dgm:presLayoutVars>
      </dgm:prSet>
      <dgm:spPr/>
    </dgm:pt>
    <dgm:pt modelId="{01CDFA69-A05B-40C2-BF45-EFF5E41FE3D0}" type="pres">
      <dgm:prSet presAssocID="{CEFDCA5B-5766-4B30-AFDF-74635442DCED}" presName="FourConn_1-2" presStyleLbl="fgAccFollowNode1" presStyleIdx="0" presStyleCnt="3">
        <dgm:presLayoutVars>
          <dgm:bulletEnabled val="1"/>
        </dgm:presLayoutVars>
      </dgm:prSet>
      <dgm:spPr/>
    </dgm:pt>
    <dgm:pt modelId="{538C66C7-7F95-45A6-B277-3CDDAAF029C3}" type="pres">
      <dgm:prSet presAssocID="{CEFDCA5B-5766-4B30-AFDF-74635442DCED}" presName="FourConn_2-3" presStyleLbl="fgAccFollowNode1" presStyleIdx="1" presStyleCnt="3">
        <dgm:presLayoutVars>
          <dgm:bulletEnabled val="1"/>
        </dgm:presLayoutVars>
      </dgm:prSet>
      <dgm:spPr/>
    </dgm:pt>
    <dgm:pt modelId="{B26AFF1F-1596-41FD-9E38-6ADAA2B55938}" type="pres">
      <dgm:prSet presAssocID="{CEFDCA5B-5766-4B30-AFDF-74635442DCED}" presName="FourConn_3-4" presStyleLbl="fgAccFollowNode1" presStyleIdx="2" presStyleCnt="3">
        <dgm:presLayoutVars>
          <dgm:bulletEnabled val="1"/>
        </dgm:presLayoutVars>
      </dgm:prSet>
      <dgm:spPr/>
    </dgm:pt>
    <dgm:pt modelId="{C6EAA318-383E-40FA-AEC6-FF014D6C6907}" type="pres">
      <dgm:prSet presAssocID="{CEFDCA5B-5766-4B30-AFDF-74635442DCED}" presName="FourNodes_1_text" presStyleLbl="node1" presStyleIdx="3" presStyleCnt="4">
        <dgm:presLayoutVars>
          <dgm:bulletEnabled val="1"/>
        </dgm:presLayoutVars>
      </dgm:prSet>
      <dgm:spPr/>
    </dgm:pt>
    <dgm:pt modelId="{1CD5A036-250A-467E-8AE3-D20400F61224}" type="pres">
      <dgm:prSet presAssocID="{CEFDCA5B-5766-4B30-AFDF-74635442DCED}" presName="FourNodes_2_text" presStyleLbl="node1" presStyleIdx="3" presStyleCnt="4">
        <dgm:presLayoutVars>
          <dgm:bulletEnabled val="1"/>
        </dgm:presLayoutVars>
      </dgm:prSet>
      <dgm:spPr/>
    </dgm:pt>
    <dgm:pt modelId="{583788B9-A9D2-4296-98B8-0C9BD7FF52B7}" type="pres">
      <dgm:prSet presAssocID="{CEFDCA5B-5766-4B30-AFDF-74635442DCED}" presName="FourNodes_3_text" presStyleLbl="node1" presStyleIdx="3" presStyleCnt="4">
        <dgm:presLayoutVars>
          <dgm:bulletEnabled val="1"/>
        </dgm:presLayoutVars>
      </dgm:prSet>
      <dgm:spPr/>
    </dgm:pt>
    <dgm:pt modelId="{85E41D7F-6279-47DF-AF63-BC80709DCAD9}" type="pres">
      <dgm:prSet presAssocID="{CEFDCA5B-5766-4B30-AFDF-74635442DCED}" presName="FourNodes_4_text" presStyleLbl="node1" presStyleIdx="3" presStyleCnt="4">
        <dgm:presLayoutVars>
          <dgm:bulletEnabled val="1"/>
        </dgm:presLayoutVars>
      </dgm:prSet>
      <dgm:spPr/>
    </dgm:pt>
  </dgm:ptLst>
  <dgm:cxnLst>
    <dgm:cxn modelId="{A9CA4709-B3B3-4F5F-8E73-312CBA8001D8}" type="presOf" srcId="{02D76337-DCB3-4E73-8452-643325294B9A}" destId="{A8359928-9E70-4DDB-A8B2-4CF695ACF53E}" srcOrd="0" destOrd="0" presId="urn:microsoft.com/office/officeart/2005/8/layout/vProcess5"/>
    <dgm:cxn modelId="{63201D11-4E42-484C-9F6C-C4FA4E5E0462}" type="presOf" srcId="{BFA6B857-E99A-4ACF-A099-29813F00C958}" destId="{583788B9-A9D2-4296-98B8-0C9BD7FF52B7}" srcOrd="1" destOrd="0" presId="urn:microsoft.com/office/officeart/2005/8/layout/vProcess5"/>
    <dgm:cxn modelId="{28A28A1B-618D-46F1-8006-BA4FD36BB37D}" type="presOf" srcId="{295D07C3-48A6-44D5-B093-689A72E78D1A}" destId="{D9372348-A41F-4736-B6EB-75C8D43E8E8A}" srcOrd="0" destOrd="0" presId="urn:microsoft.com/office/officeart/2005/8/layout/vProcess5"/>
    <dgm:cxn modelId="{9E3EFE1F-C5D9-43F6-A848-C3280F7F8799}" srcId="{CEFDCA5B-5766-4B30-AFDF-74635442DCED}" destId="{02D76337-DCB3-4E73-8452-643325294B9A}" srcOrd="3" destOrd="0" parTransId="{9D5EC23A-CC20-41C3-AC42-CC4E1E3A8D25}" sibTransId="{121117E0-A52B-4132-AC51-B439D6CA24E1}"/>
    <dgm:cxn modelId="{C37AB626-2C3A-4DA3-88DF-8B93A3E700EF}" srcId="{CEFDCA5B-5766-4B30-AFDF-74635442DCED}" destId="{83913D20-A6F0-4B58-9C82-C562129CE69D}" srcOrd="1" destOrd="0" parTransId="{59DB757C-D7F9-45EA-993D-00800B1AE46F}" sibTransId="{F907D7DC-96D0-4F05-97C8-1D526F30B53C}"/>
    <dgm:cxn modelId="{C829E338-EC55-4DCA-8CA5-5008D5AAD57F}" srcId="{CEFDCA5B-5766-4B30-AFDF-74635442DCED}" destId="{BFA6B857-E99A-4ACF-A099-29813F00C958}" srcOrd="2" destOrd="0" parTransId="{604928C7-A95D-49AA-A108-47E15506E370}" sibTransId="{66B7C907-FBE2-46AE-9B88-C9B7AB4FC9B0}"/>
    <dgm:cxn modelId="{91507361-A347-4156-8B06-601B76345F07}" type="presOf" srcId="{F907D7DC-96D0-4F05-97C8-1D526F30B53C}" destId="{538C66C7-7F95-45A6-B277-3CDDAAF029C3}" srcOrd="0" destOrd="0" presId="urn:microsoft.com/office/officeart/2005/8/layout/vProcess5"/>
    <dgm:cxn modelId="{4D1BC56D-DB82-4896-93B4-2131BAB2B920}" type="presOf" srcId="{E523A6B5-7D37-4971-82A2-78371B7C2B91}" destId="{01CDFA69-A05B-40C2-BF45-EFF5E41FE3D0}" srcOrd="0" destOrd="0" presId="urn:microsoft.com/office/officeart/2005/8/layout/vProcess5"/>
    <dgm:cxn modelId="{44BED570-04D3-4BD4-9804-6AD97272FAF7}" type="presOf" srcId="{CEFDCA5B-5766-4B30-AFDF-74635442DCED}" destId="{F1616E72-F549-46F8-8081-BA2EB58D23F3}" srcOrd="0" destOrd="0" presId="urn:microsoft.com/office/officeart/2005/8/layout/vProcess5"/>
    <dgm:cxn modelId="{C7843E77-352F-42FD-AB1D-5E1F81C23136}" type="presOf" srcId="{83913D20-A6F0-4B58-9C82-C562129CE69D}" destId="{35758419-450C-4A9E-81CF-C7FCAB4A59E9}" srcOrd="0" destOrd="0" presId="urn:microsoft.com/office/officeart/2005/8/layout/vProcess5"/>
    <dgm:cxn modelId="{2502B177-3A84-4D38-909F-E184D05F6478}" srcId="{CEFDCA5B-5766-4B30-AFDF-74635442DCED}" destId="{295D07C3-48A6-44D5-B093-689A72E78D1A}" srcOrd="0" destOrd="0" parTransId="{B568F7A1-E8B7-4E38-A87A-F29ADBA23305}" sibTransId="{E523A6B5-7D37-4971-82A2-78371B7C2B91}"/>
    <dgm:cxn modelId="{9D1249C5-BC9C-465F-A712-240116737762}" type="presOf" srcId="{83913D20-A6F0-4B58-9C82-C562129CE69D}" destId="{1CD5A036-250A-467E-8AE3-D20400F61224}" srcOrd="1" destOrd="0" presId="urn:microsoft.com/office/officeart/2005/8/layout/vProcess5"/>
    <dgm:cxn modelId="{A8AFDEE6-2858-47B7-A96C-AA039B391FBE}" type="presOf" srcId="{66B7C907-FBE2-46AE-9B88-C9B7AB4FC9B0}" destId="{B26AFF1F-1596-41FD-9E38-6ADAA2B55938}" srcOrd="0" destOrd="0" presId="urn:microsoft.com/office/officeart/2005/8/layout/vProcess5"/>
    <dgm:cxn modelId="{FCFB12F2-F472-4CAF-8D7D-BFD0AE97ABCE}" type="presOf" srcId="{BFA6B857-E99A-4ACF-A099-29813F00C958}" destId="{807AE103-28C5-4324-BE86-54AF8CE7CD4A}" srcOrd="0" destOrd="0" presId="urn:microsoft.com/office/officeart/2005/8/layout/vProcess5"/>
    <dgm:cxn modelId="{6AB562F2-7008-41D8-8176-7F81FFE1A5BC}" type="presOf" srcId="{02D76337-DCB3-4E73-8452-643325294B9A}" destId="{85E41D7F-6279-47DF-AF63-BC80709DCAD9}" srcOrd="1" destOrd="0" presId="urn:microsoft.com/office/officeart/2005/8/layout/vProcess5"/>
    <dgm:cxn modelId="{5926B3F2-D76E-476D-A50A-69DBBFD7B3F2}" type="presOf" srcId="{295D07C3-48A6-44D5-B093-689A72E78D1A}" destId="{C6EAA318-383E-40FA-AEC6-FF014D6C6907}" srcOrd="1"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8E37A4CF-11EC-4B29-ADCB-38EA538DBF59}" type="presParOf" srcId="{F1616E72-F549-46F8-8081-BA2EB58D23F3}" destId="{D9372348-A41F-4736-B6EB-75C8D43E8E8A}" srcOrd="1" destOrd="0" presId="urn:microsoft.com/office/officeart/2005/8/layout/vProcess5"/>
    <dgm:cxn modelId="{706CAC2B-F7BA-48E2-A171-A0F30C6772C2}" type="presParOf" srcId="{F1616E72-F549-46F8-8081-BA2EB58D23F3}" destId="{35758419-450C-4A9E-81CF-C7FCAB4A59E9}" srcOrd="2" destOrd="0" presId="urn:microsoft.com/office/officeart/2005/8/layout/vProcess5"/>
    <dgm:cxn modelId="{5AFC957B-E78B-48DF-9B68-860641116FEF}" type="presParOf" srcId="{F1616E72-F549-46F8-8081-BA2EB58D23F3}" destId="{807AE103-28C5-4324-BE86-54AF8CE7CD4A}" srcOrd="3" destOrd="0" presId="urn:microsoft.com/office/officeart/2005/8/layout/vProcess5"/>
    <dgm:cxn modelId="{B0E59A33-9FAA-4419-8DDE-E1DCBC175C59}" type="presParOf" srcId="{F1616E72-F549-46F8-8081-BA2EB58D23F3}" destId="{A8359928-9E70-4DDB-A8B2-4CF695ACF53E}" srcOrd="4" destOrd="0" presId="urn:microsoft.com/office/officeart/2005/8/layout/vProcess5"/>
    <dgm:cxn modelId="{665044F6-13DE-451A-B77B-C8B132D2A3F3}" type="presParOf" srcId="{F1616E72-F549-46F8-8081-BA2EB58D23F3}" destId="{01CDFA69-A05B-40C2-BF45-EFF5E41FE3D0}" srcOrd="5" destOrd="0" presId="urn:microsoft.com/office/officeart/2005/8/layout/vProcess5"/>
    <dgm:cxn modelId="{16343DE0-37B2-4726-81A1-D53AEE4F71DF}" type="presParOf" srcId="{F1616E72-F549-46F8-8081-BA2EB58D23F3}" destId="{538C66C7-7F95-45A6-B277-3CDDAAF029C3}" srcOrd="6" destOrd="0" presId="urn:microsoft.com/office/officeart/2005/8/layout/vProcess5"/>
    <dgm:cxn modelId="{84E7E5CA-D89E-4AB0-84FB-D7F680AD72D3}" type="presParOf" srcId="{F1616E72-F549-46F8-8081-BA2EB58D23F3}" destId="{B26AFF1F-1596-41FD-9E38-6ADAA2B55938}" srcOrd="7" destOrd="0" presId="urn:microsoft.com/office/officeart/2005/8/layout/vProcess5"/>
    <dgm:cxn modelId="{A16A618C-925B-4C80-BAB4-60ACCD00FE24}" type="presParOf" srcId="{F1616E72-F549-46F8-8081-BA2EB58D23F3}" destId="{C6EAA318-383E-40FA-AEC6-FF014D6C6907}" srcOrd="8" destOrd="0" presId="urn:microsoft.com/office/officeart/2005/8/layout/vProcess5"/>
    <dgm:cxn modelId="{253067B6-4570-4DAD-A7B3-459C07F716BE}" type="presParOf" srcId="{F1616E72-F549-46F8-8081-BA2EB58D23F3}" destId="{1CD5A036-250A-467E-8AE3-D20400F61224}" srcOrd="9" destOrd="0" presId="urn:microsoft.com/office/officeart/2005/8/layout/vProcess5"/>
    <dgm:cxn modelId="{6DA8CDA3-2CF7-4740-8FD7-D558CFDAB64F}" type="presParOf" srcId="{F1616E72-F549-46F8-8081-BA2EB58D23F3}" destId="{583788B9-A9D2-4296-98B8-0C9BD7FF52B7}" srcOrd="10" destOrd="0" presId="urn:microsoft.com/office/officeart/2005/8/layout/vProcess5"/>
    <dgm:cxn modelId="{009A225D-6DA8-4182-9A73-EE59F69677C9}" type="presParOf" srcId="{F1616E72-F549-46F8-8081-BA2EB58D23F3}" destId="{85E41D7F-6279-47DF-AF63-BC80709DCAD9}"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Person-centred care improves healthcare experiences significantly (Gustavsson et al., 2023) .</a:t>
          </a: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custT="1"/>
      <dgm:spPr/>
      <dgm:t>
        <a:bodyPr/>
        <a:lstStyle/>
        <a:p>
          <a:pPr algn="l"/>
          <a:endParaRPr lang="en-US" sz="2000" dirty="0">
            <a:solidFill>
              <a:schemeClr val="tx1"/>
            </a:solidFill>
            <a:latin typeface="Times New Roman" panose="02020603050405020304" pitchFamily="18" charset="0"/>
            <a:cs typeface="Times New Roman" panose="02020603050405020304" pitchFamily="18" charset="0"/>
          </a:endParaRPr>
        </a:p>
      </dgm:t>
    </dgm:pt>
    <dgm:pt modelId="{A574D686-CF19-490F-9EF0-3214ACD66B22}">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Prevention reduces future healthcare burdens effectively.</a:t>
          </a:r>
        </a:p>
      </dgm:t>
    </dgm:pt>
    <dgm:pt modelId="{4C7C69B2-92B4-4BA3-A91A-1816D94FDFBC}" type="parTrans" cxnId="{7B438010-08AF-47D2-9E50-B6FEBC8099C3}">
      <dgm:prSet/>
      <dgm:spPr/>
      <dgm:t>
        <a:bodyPr/>
        <a:lstStyle/>
        <a:p>
          <a:endParaRPr lang="en-US"/>
        </a:p>
      </dgm:t>
    </dgm:pt>
    <dgm:pt modelId="{6203826A-F10A-48E0-A8BB-74A203A7A9A3}" type="sibTrans" cxnId="{7B438010-08AF-47D2-9E50-B6FEBC8099C3}">
      <dgm:prSet/>
      <dgm:spPr/>
      <dgm:t>
        <a:bodyPr/>
        <a:lstStyle/>
        <a:p>
          <a:endParaRPr lang="en-US" dirty="0"/>
        </a:p>
      </dgm:t>
    </dgm:pt>
    <dgm:pt modelId="{94A29681-F6B6-452E-8CD1-D725F8400127}">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Multidisciplinary teams support comprehensive patient care (Cormican, 2023).</a:t>
          </a:r>
        </a:p>
      </dgm:t>
    </dgm:pt>
    <dgm:pt modelId="{5D106123-7CB5-4374-8D2B-0730FFE75203}" type="parTrans" cxnId="{781CA74E-3C88-41DE-BCFA-84E633AD818E}">
      <dgm:prSet/>
      <dgm:spPr/>
      <dgm:t>
        <a:bodyPr/>
        <a:lstStyle/>
        <a:p>
          <a:endParaRPr lang="en-US"/>
        </a:p>
      </dgm:t>
    </dgm:pt>
    <dgm:pt modelId="{449AC0A6-F7B8-46DC-92A8-3845783127A6}" type="sibTrans" cxnId="{781CA74E-3C88-41DE-BCFA-84E633AD818E}">
      <dgm:prSet/>
      <dgm:spPr/>
      <dgm:t>
        <a:bodyPr/>
        <a:lstStyle/>
        <a:p>
          <a:endParaRPr lang="en-US" dirty="0"/>
        </a:p>
      </dgm:t>
    </dgm:pt>
    <dgm:pt modelId="{C139B3E8-440D-4536-AC06-49FD9E6879AB}">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Integration offers benefits alongside implementation challenges</a:t>
          </a:r>
        </a:p>
      </dgm:t>
    </dgm:pt>
    <dgm:pt modelId="{FAB0591C-4A28-4E79-8A34-543670FE1487}" type="parTrans" cxnId="{78815EC6-4C9C-4ABA-8E70-CEE570A8D133}">
      <dgm:prSet/>
      <dgm:spPr/>
      <dgm:t>
        <a:bodyPr/>
        <a:lstStyle/>
        <a:p>
          <a:endParaRPr lang="en-US"/>
        </a:p>
      </dgm:t>
    </dgm:pt>
    <dgm:pt modelId="{3969F165-F61F-4731-A62A-8C37BFFCDBA1}" type="sibTrans" cxnId="{78815EC6-4C9C-4ABA-8E70-CEE570A8D133}">
      <dgm:prSet/>
      <dgm:spPr/>
      <dgm:t>
        <a:bodyPr/>
        <a:lstStyle/>
        <a:p>
          <a:endParaRPr lang="en-US"/>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94E4CC04-F98F-4368-BF75-FA35FC1516AA}" type="pres">
      <dgm:prSet presAssocID="{CEFDCA5B-5766-4B30-AFDF-74635442DCED}" presName="FourNodes_1" presStyleLbl="node1" presStyleIdx="0" presStyleCnt="4">
        <dgm:presLayoutVars>
          <dgm:bulletEnabled val="1"/>
        </dgm:presLayoutVars>
      </dgm:prSet>
      <dgm:spPr/>
    </dgm:pt>
    <dgm:pt modelId="{F6DCB250-88A2-4785-9247-8C812A10E13C}" type="pres">
      <dgm:prSet presAssocID="{CEFDCA5B-5766-4B30-AFDF-74635442DCED}" presName="FourNodes_2" presStyleLbl="node1" presStyleIdx="1" presStyleCnt="4">
        <dgm:presLayoutVars>
          <dgm:bulletEnabled val="1"/>
        </dgm:presLayoutVars>
      </dgm:prSet>
      <dgm:spPr/>
    </dgm:pt>
    <dgm:pt modelId="{FA1E33DF-999B-4AB2-9299-01650FF75E64}" type="pres">
      <dgm:prSet presAssocID="{CEFDCA5B-5766-4B30-AFDF-74635442DCED}" presName="FourNodes_3" presStyleLbl="node1" presStyleIdx="2" presStyleCnt="4" custLinFactNeighborY="1140">
        <dgm:presLayoutVars>
          <dgm:bulletEnabled val="1"/>
        </dgm:presLayoutVars>
      </dgm:prSet>
      <dgm:spPr/>
    </dgm:pt>
    <dgm:pt modelId="{47E6C5CE-4513-490D-9E2C-8352A5EC6024}" type="pres">
      <dgm:prSet presAssocID="{CEFDCA5B-5766-4B30-AFDF-74635442DCED}" presName="FourNodes_4" presStyleLbl="node1" presStyleIdx="3" presStyleCnt="4">
        <dgm:presLayoutVars>
          <dgm:bulletEnabled val="1"/>
        </dgm:presLayoutVars>
      </dgm:prSet>
      <dgm:spPr/>
    </dgm:pt>
    <dgm:pt modelId="{4CBD149E-E9CF-4E9D-8618-E14479B4E842}" type="pres">
      <dgm:prSet presAssocID="{CEFDCA5B-5766-4B30-AFDF-74635442DCED}" presName="FourConn_1-2" presStyleLbl="fgAccFollowNode1" presStyleIdx="0" presStyleCnt="3">
        <dgm:presLayoutVars>
          <dgm:bulletEnabled val="1"/>
        </dgm:presLayoutVars>
      </dgm:prSet>
      <dgm:spPr/>
    </dgm:pt>
    <dgm:pt modelId="{EA0A1ED0-938F-43C8-8127-9CC235D089E5}" type="pres">
      <dgm:prSet presAssocID="{CEFDCA5B-5766-4B30-AFDF-74635442DCED}" presName="FourConn_2-3" presStyleLbl="fgAccFollowNode1" presStyleIdx="1" presStyleCnt="3">
        <dgm:presLayoutVars>
          <dgm:bulletEnabled val="1"/>
        </dgm:presLayoutVars>
      </dgm:prSet>
      <dgm:spPr/>
    </dgm:pt>
    <dgm:pt modelId="{13D012D2-E223-4AE5-8B24-66CCE86602B8}" type="pres">
      <dgm:prSet presAssocID="{CEFDCA5B-5766-4B30-AFDF-74635442DCED}" presName="FourConn_3-4" presStyleLbl="fgAccFollowNode1" presStyleIdx="2" presStyleCnt="3">
        <dgm:presLayoutVars>
          <dgm:bulletEnabled val="1"/>
        </dgm:presLayoutVars>
      </dgm:prSet>
      <dgm:spPr/>
    </dgm:pt>
    <dgm:pt modelId="{F944598D-9771-47E1-95AE-9528A652EDF2}" type="pres">
      <dgm:prSet presAssocID="{CEFDCA5B-5766-4B30-AFDF-74635442DCED}" presName="FourNodes_1_text" presStyleLbl="node1" presStyleIdx="3" presStyleCnt="4">
        <dgm:presLayoutVars>
          <dgm:bulletEnabled val="1"/>
        </dgm:presLayoutVars>
      </dgm:prSet>
      <dgm:spPr/>
    </dgm:pt>
    <dgm:pt modelId="{DD1CD83B-D0EA-4F18-9E10-1522C96D9AC5}" type="pres">
      <dgm:prSet presAssocID="{CEFDCA5B-5766-4B30-AFDF-74635442DCED}" presName="FourNodes_2_text" presStyleLbl="node1" presStyleIdx="3" presStyleCnt="4">
        <dgm:presLayoutVars>
          <dgm:bulletEnabled val="1"/>
        </dgm:presLayoutVars>
      </dgm:prSet>
      <dgm:spPr/>
    </dgm:pt>
    <dgm:pt modelId="{F725A90F-53D7-4731-AAFD-A54B98442835}" type="pres">
      <dgm:prSet presAssocID="{CEFDCA5B-5766-4B30-AFDF-74635442DCED}" presName="FourNodes_3_text" presStyleLbl="node1" presStyleIdx="3" presStyleCnt="4">
        <dgm:presLayoutVars>
          <dgm:bulletEnabled val="1"/>
        </dgm:presLayoutVars>
      </dgm:prSet>
      <dgm:spPr/>
    </dgm:pt>
    <dgm:pt modelId="{148CD92A-56FC-4B2C-AA7E-07D4C487D8BA}" type="pres">
      <dgm:prSet presAssocID="{CEFDCA5B-5766-4B30-AFDF-74635442DCED}" presName="FourNodes_4_text" presStyleLbl="node1" presStyleIdx="3" presStyleCnt="4">
        <dgm:presLayoutVars>
          <dgm:bulletEnabled val="1"/>
        </dgm:presLayoutVars>
      </dgm:prSet>
      <dgm:spPr/>
    </dgm:pt>
  </dgm:ptLst>
  <dgm:cxnLst>
    <dgm:cxn modelId="{94A1840C-00BF-48CE-92CC-41F43197A79B}" type="presOf" srcId="{C139B3E8-440D-4536-AC06-49FD9E6879AB}" destId="{47E6C5CE-4513-490D-9E2C-8352A5EC6024}" srcOrd="0" destOrd="0" presId="urn:microsoft.com/office/officeart/2005/8/layout/vProcess5"/>
    <dgm:cxn modelId="{7B438010-08AF-47D2-9E50-B6FEBC8099C3}" srcId="{CEFDCA5B-5766-4B30-AFDF-74635442DCED}" destId="{A574D686-CF19-490F-9EF0-3214ACD66B22}" srcOrd="1" destOrd="0" parTransId="{4C7C69B2-92B4-4BA3-A91A-1816D94FDFBC}" sibTransId="{6203826A-F10A-48E0-A8BB-74A203A7A9A3}"/>
    <dgm:cxn modelId="{E3583A2C-F2EA-4076-B904-E803BA76F42C}" type="presOf" srcId="{A574D686-CF19-490F-9EF0-3214ACD66B22}" destId="{F6DCB250-88A2-4785-9247-8C812A10E13C}" srcOrd="0" destOrd="0" presId="urn:microsoft.com/office/officeart/2005/8/layout/vProcess5"/>
    <dgm:cxn modelId="{CE29406B-5AA4-4ED4-ADE1-1C6F74CF13B4}" type="presOf" srcId="{94A29681-F6B6-452E-8CD1-D725F8400127}" destId="{F725A90F-53D7-4731-AAFD-A54B98442835}" srcOrd="1" destOrd="0" presId="urn:microsoft.com/office/officeart/2005/8/layout/vProcess5"/>
    <dgm:cxn modelId="{781CA74E-3C88-41DE-BCFA-84E633AD818E}" srcId="{CEFDCA5B-5766-4B30-AFDF-74635442DCED}" destId="{94A29681-F6B6-452E-8CD1-D725F8400127}" srcOrd="2" destOrd="0" parTransId="{5D106123-7CB5-4374-8D2B-0730FFE75203}" sibTransId="{449AC0A6-F7B8-46DC-92A8-3845783127A6}"/>
    <dgm:cxn modelId="{44BED570-04D3-4BD4-9804-6AD97272FAF7}" type="presOf" srcId="{CEFDCA5B-5766-4B30-AFDF-74635442DCED}" destId="{F1616E72-F549-46F8-8081-BA2EB58D23F3}" srcOrd="0" destOrd="0" presId="urn:microsoft.com/office/officeart/2005/8/layout/vProcess5"/>
    <dgm:cxn modelId="{AF4FE175-214B-442A-94A9-F6843E7BA967}" type="presOf" srcId="{295D07C3-48A6-44D5-B093-689A72E78D1A}" destId="{94E4CC04-F98F-4368-BF75-FA35FC1516AA}" srcOrd="0" destOrd="0" presId="urn:microsoft.com/office/officeart/2005/8/layout/vProcess5"/>
    <dgm:cxn modelId="{2502B177-3A84-4D38-909F-E184D05F6478}" srcId="{CEFDCA5B-5766-4B30-AFDF-74635442DCED}" destId="{295D07C3-48A6-44D5-B093-689A72E78D1A}" srcOrd="0" destOrd="0" parTransId="{B568F7A1-E8B7-4E38-A87A-F29ADBA23305}" sibTransId="{E523A6B5-7D37-4971-82A2-78371B7C2B91}"/>
    <dgm:cxn modelId="{B0934790-068F-47EB-8F33-E642D7DD7843}" type="presOf" srcId="{6203826A-F10A-48E0-A8BB-74A203A7A9A3}" destId="{EA0A1ED0-938F-43C8-8127-9CC235D089E5}" srcOrd="0" destOrd="0" presId="urn:microsoft.com/office/officeart/2005/8/layout/vProcess5"/>
    <dgm:cxn modelId="{1BB10996-1CBE-4C79-BB90-67D54642A8F7}" type="presOf" srcId="{E523A6B5-7D37-4971-82A2-78371B7C2B91}" destId="{4CBD149E-E9CF-4E9D-8618-E14479B4E842}" srcOrd="0" destOrd="0" presId="urn:microsoft.com/office/officeart/2005/8/layout/vProcess5"/>
    <dgm:cxn modelId="{D2BD5DB4-9714-412A-9FAA-77CA378E9EFE}" type="presOf" srcId="{94A29681-F6B6-452E-8CD1-D725F8400127}" destId="{FA1E33DF-999B-4AB2-9299-01650FF75E64}" srcOrd="0" destOrd="0" presId="urn:microsoft.com/office/officeart/2005/8/layout/vProcess5"/>
    <dgm:cxn modelId="{78815EC6-4C9C-4ABA-8E70-CEE570A8D133}" srcId="{CEFDCA5B-5766-4B30-AFDF-74635442DCED}" destId="{C139B3E8-440D-4536-AC06-49FD9E6879AB}" srcOrd="3" destOrd="0" parTransId="{FAB0591C-4A28-4E79-8A34-543670FE1487}" sibTransId="{3969F165-F61F-4731-A62A-8C37BFFCDBA1}"/>
    <dgm:cxn modelId="{6B7AF9D2-9B64-43EB-B985-193264466E2D}" type="presOf" srcId="{449AC0A6-F7B8-46DC-92A8-3845783127A6}" destId="{13D012D2-E223-4AE5-8B24-66CCE86602B8}" srcOrd="0" destOrd="0" presId="urn:microsoft.com/office/officeart/2005/8/layout/vProcess5"/>
    <dgm:cxn modelId="{93416BD6-60CC-43D0-A13A-0452E4CB84E0}" type="presOf" srcId="{C139B3E8-440D-4536-AC06-49FD9E6879AB}" destId="{148CD92A-56FC-4B2C-AA7E-07D4C487D8BA}" srcOrd="1" destOrd="0" presId="urn:microsoft.com/office/officeart/2005/8/layout/vProcess5"/>
    <dgm:cxn modelId="{B0C4ADEC-2B33-48D1-B88C-B59EB45192BE}" type="presOf" srcId="{A574D686-CF19-490F-9EF0-3214ACD66B22}" destId="{DD1CD83B-D0EA-4F18-9E10-1522C96D9AC5}" srcOrd="1" destOrd="0" presId="urn:microsoft.com/office/officeart/2005/8/layout/vProcess5"/>
    <dgm:cxn modelId="{792D56F3-54E8-4714-9638-5AA7153C963F}" type="presOf" srcId="{295D07C3-48A6-44D5-B093-689A72E78D1A}" destId="{F944598D-9771-47E1-95AE-9528A652EDF2}" srcOrd="1"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9DF9D3E3-6B18-425A-A32E-CBBFE53ABAB4}" type="presParOf" srcId="{F1616E72-F549-46F8-8081-BA2EB58D23F3}" destId="{94E4CC04-F98F-4368-BF75-FA35FC1516AA}" srcOrd="1" destOrd="0" presId="urn:microsoft.com/office/officeart/2005/8/layout/vProcess5"/>
    <dgm:cxn modelId="{31956CBF-8029-4B51-88DF-4DF4547AD37E}" type="presParOf" srcId="{F1616E72-F549-46F8-8081-BA2EB58D23F3}" destId="{F6DCB250-88A2-4785-9247-8C812A10E13C}" srcOrd="2" destOrd="0" presId="urn:microsoft.com/office/officeart/2005/8/layout/vProcess5"/>
    <dgm:cxn modelId="{B6C89A0F-5B38-4D3D-AEE2-B3BE872D0438}" type="presParOf" srcId="{F1616E72-F549-46F8-8081-BA2EB58D23F3}" destId="{FA1E33DF-999B-4AB2-9299-01650FF75E64}" srcOrd="3" destOrd="0" presId="urn:microsoft.com/office/officeart/2005/8/layout/vProcess5"/>
    <dgm:cxn modelId="{15E342CB-9537-4B50-8E40-2B4D399B3788}" type="presParOf" srcId="{F1616E72-F549-46F8-8081-BA2EB58D23F3}" destId="{47E6C5CE-4513-490D-9E2C-8352A5EC6024}" srcOrd="4" destOrd="0" presId="urn:microsoft.com/office/officeart/2005/8/layout/vProcess5"/>
    <dgm:cxn modelId="{C04DDF4E-7DF9-49BF-9303-AE2DB925C5DF}" type="presParOf" srcId="{F1616E72-F549-46F8-8081-BA2EB58D23F3}" destId="{4CBD149E-E9CF-4E9D-8618-E14479B4E842}" srcOrd="5" destOrd="0" presId="urn:microsoft.com/office/officeart/2005/8/layout/vProcess5"/>
    <dgm:cxn modelId="{665E5492-D2F4-465B-831E-CBFBB7763ED3}" type="presParOf" srcId="{F1616E72-F549-46F8-8081-BA2EB58D23F3}" destId="{EA0A1ED0-938F-43C8-8127-9CC235D089E5}" srcOrd="6" destOrd="0" presId="urn:microsoft.com/office/officeart/2005/8/layout/vProcess5"/>
    <dgm:cxn modelId="{07FB8817-7490-4A06-9B2C-7C48F583261A}" type="presParOf" srcId="{F1616E72-F549-46F8-8081-BA2EB58D23F3}" destId="{13D012D2-E223-4AE5-8B24-66CCE86602B8}" srcOrd="7" destOrd="0" presId="urn:microsoft.com/office/officeart/2005/8/layout/vProcess5"/>
    <dgm:cxn modelId="{98C264A3-7B6F-4281-BD84-23308EB47BB9}" type="presParOf" srcId="{F1616E72-F549-46F8-8081-BA2EB58D23F3}" destId="{F944598D-9771-47E1-95AE-9528A652EDF2}" srcOrd="8" destOrd="0" presId="urn:microsoft.com/office/officeart/2005/8/layout/vProcess5"/>
    <dgm:cxn modelId="{9EFA5767-ECF7-40DE-A5DD-0CFADA8626C4}" type="presParOf" srcId="{F1616E72-F549-46F8-8081-BA2EB58D23F3}" destId="{DD1CD83B-D0EA-4F18-9E10-1522C96D9AC5}" srcOrd="9" destOrd="0" presId="urn:microsoft.com/office/officeart/2005/8/layout/vProcess5"/>
    <dgm:cxn modelId="{8C1D00D9-7093-4E89-A55A-36A4B0469B00}" type="presParOf" srcId="{F1616E72-F549-46F8-8081-BA2EB58D23F3}" destId="{F725A90F-53D7-4731-AAFD-A54B98442835}" srcOrd="10" destOrd="0" presId="urn:microsoft.com/office/officeart/2005/8/layout/vProcess5"/>
    <dgm:cxn modelId="{FF261B76-2DAB-48AD-8E4D-59C5FF859583}" type="presParOf" srcId="{F1616E72-F549-46F8-8081-BA2EB58D23F3}" destId="{148CD92A-56FC-4B2C-AA7E-07D4C487D8B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Sustainability principles are increasingly becoming part of health policies (Eckelman et al., 2024). </a:t>
          </a: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B1B2AECE-0B98-4769-A223-5C12A5430C68}">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Health in All Policies promotes collaboration. </a:t>
          </a:r>
        </a:p>
      </dgm:t>
    </dgm:pt>
    <dgm:pt modelId="{E9824715-22B3-4497-B626-2EE9950CA546}" type="parTrans" cxnId="{FB43E96A-1FE5-4EA3-9751-2DE120FBF90A}">
      <dgm:prSet/>
      <dgm:spPr/>
      <dgm:t>
        <a:bodyPr/>
        <a:lstStyle/>
        <a:p>
          <a:endParaRPr lang="en-US"/>
        </a:p>
      </dgm:t>
    </dgm:pt>
    <dgm:pt modelId="{09B10DE6-2113-4508-8F82-1273A83B46B7}" type="sibTrans" cxnId="{FB43E96A-1FE5-4EA3-9751-2DE120FBF90A}">
      <dgm:prSet/>
      <dgm:spPr/>
      <dgm:t>
        <a:bodyPr/>
        <a:lstStyle/>
        <a:p>
          <a:endParaRPr lang="en-US"/>
        </a:p>
      </dgm:t>
    </dgm:pt>
    <dgm:pt modelId="{71663A4C-9953-40EE-93EC-75DF8184AB36}">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A better population health outcome is provided through integrated policymaking (Suprapto, 2025). </a:t>
          </a:r>
        </a:p>
      </dgm:t>
    </dgm:pt>
    <dgm:pt modelId="{CE4B3F29-D361-4ECC-981B-0D2709149523}" type="parTrans" cxnId="{9D7BAAB4-5E04-4B12-9BDD-2218D70FAB94}">
      <dgm:prSet/>
      <dgm:spPr/>
      <dgm:t>
        <a:bodyPr/>
        <a:lstStyle/>
        <a:p>
          <a:endParaRPr lang="en-US"/>
        </a:p>
      </dgm:t>
    </dgm:pt>
    <dgm:pt modelId="{D66C1CF4-0983-4F32-AB83-903E9052E174}" type="sibTrans" cxnId="{9D7BAAB4-5E04-4B12-9BDD-2218D70FAB94}">
      <dgm:prSet/>
      <dgm:spPr/>
      <dgm:t>
        <a:bodyPr/>
        <a:lstStyle/>
        <a:p>
          <a:endParaRPr lang="en-US"/>
        </a:p>
      </dgm:t>
    </dgm:pt>
    <dgm:pt modelId="{6DA17CE8-19FC-4AD1-B52A-A151CD00EBCC}">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Implementation barriers impact the effectiveness of the overall policy.</a:t>
          </a:r>
        </a:p>
      </dgm:t>
    </dgm:pt>
    <dgm:pt modelId="{754E036F-0C53-4860-9BF7-1B753265C36D}" type="parTrans" cxnId="{03D68327-55CE-4980-A96A-355FE17E59AB}">
      <dgm:prSet/>
      <dgm:spPr/>
      <dgm:t>
        <a:bodyPr/>
        <a:lstStyle/>
        <a:p>
          <a:endParaRPr lang="en-US"/>
        </a:p>
      </dgm:t>
    </dgm:pt>
    <dgm:pt modelId="{EAFF3A74-E4C4-4D39-89F7-836F781267D9}" type="sibTrans" cxnId="{03D68327-55CE-4980-A96A-355FE17E59AB}">
      <dgm:prSet/>
      <dgm:spPr/>
      <dgm:t>
        <a:bodyPr/>
        <a:lstStyle/>
        <a:p>
          <a:endParaRPr lang="en-US"/>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4" custScaleY="130187">
        <dgm:presLayoutVars>
          <dgm:chMax val="0"/>
          <dgm:bulletEnabled val="1"/>
        </dgm:presLayoutVars>
      </dgm:prSet>
      <dgm:spPr/>
    </dgm:pt>
    <dgm:pt modelId="{481B4AC2-DB16-4E78-8261-50B77CC41524}" type="pres">
      <dgm:prSet presAssocID="{E523A6B5-7D37-4971-82A2-78371B7C2B91}" presName="spacer" presStyleCnt="0"/>
      <dgm:spPr/>
    </dgm:pt>
    <dgm:pt modelId="{3DC6C786-ABBB-46F5-9B49-8B34D8035F40}" type="pres">
      <dgm:prSet presAssocID="{B1B2AECE-0B98-4769-A223-5C12A5430C68}" presName="parentText" presStyleLbl="node1" presStyleIdx="1" presStyleCnt="4" custScaleY="114793">
        <dgm:presLayoutVars>
          <dgm:chMax val="0"/>
          <dgm:bulletEnabled val="1"/>
        </dgm:presLayoutVars>
      </dgm:prSet>
      <dgm:spPr/>
    </dgm:pt>
    <dgm:pt modelId="{8C8441CE-F212-4E2E-9B28-F70A9C659B69}" type="pres">
      <dgm:prSet presAssocID="{09B10DE6-2113-4508-8F82-1273A83B46B7}" presName="spacer" presStyleCnt="0"/>
      <dgm:spPr/>
    </dgm:pt>
    <dgm:pt modelId="{66D8649E-1721-45C3-9D21-A7379550B381}" type="pres">
      <dgm:prSet presAssocID="{71663A4C-9953-40EE-93EC-75DF8184AB36}" presName="parentText" presStyleLbl="node1" presStyleIdx="2" presStyleCnt="4" custScaleY="108246">
        <dgm:presLayoutVars>
          <dgm:chMax val="0"/>
          <dgm:bulletEnabled val="1"/>
        </dgm:presLayoutVars>
      </dgm:prSet>
      <dgm:spPr/>
    </dgm:pt>
    <dgm:pt modelId="{41005CD9-0070-47D3-B3E1-0C8F1B5F3BB7}" type="pres">
      <dgm:prSet presAssocID="{D66C1CF4-0983-4F32-AB83-903E9052E174}" presName="spacer" presStyleCnt="0"/>
      <dgm:spPr/>
    </dgm:pt>
    <dgm:pt modelId="{FAFE0B35-89A8-40C2-8B95-5C47E3327931}" type="pres">
      <dgm:prSet presAssocID="{6DA17CE8-19FC-4AD1-B52A-A151CD00EBCC}" presName="parentText" presStyleLbl="node1" presStyleIdx="3" presStyleCnt="4" custScaleY="116969">
        <dgm:presLayoutVars>
          <dgm:chMax val="0"/>
          <dgm:bulletEnabled val="1"/>
        </dgm:presLayoutVars>
      </dgm:prSet>
      <dgm:spPr/>
    </dgm:pt>
  </dgm:ptLst>
  <dgm:cxnLst>
    <dgm:cxn modelId="{E8CEE200-EC4F-459B-90B5-F2BC56090FC9}" type="presOf" srcId="{B1B2AECE-0B98-4769-A223-5C12A5430C68}" destId="{3DC6C786-ABBB-46F5-9B49-8B34D8035F40}" srcOrd="0" destOrd="0" presId="urn:microsoft.com/office/officeart/2005/8/layout/vList2"/>
    <dgm:cxn modelId="{03D68327-55CE-4980-A96A-355FE17E59AB}" srcId="{CEFDCA5B-5766-4B30-AFDF-74635442DCED}" destId="{6DA17CE8-19FC-4AD1-B52A-A151CD00EBCC}" srcOrd="3" destOrd="0" parTransId="{754E036F-0C53-4860-9BF7-1B753265C36D}" sibTransId="{EAFF3A74-E4C4-4D39-89F7-836F781267D9}"/>
    <dgm:cxn modelId="{C3871D5B-384B-4E42-8A67-182BE251F029}" type="presOf" srcId="{295D07C3-48A6-44D5-B093-689A72E78D1A}" destId="{1EAC2692-08E7-4353-B9F5-CD7B510C6B1C}" srcOrd="0" destOrd="0" presId="urn:microsoft.com/office/officeart/2005/8/layout/vList2"/>
    <dgm:cxn modelId="{FB43E96A-1FE5-4EA3-9751-2DE120FBF90A}" srcId="{CEFDCA5B-5766-4B30-AFDF-74635442DCED}" destId="{B1B2AECE-0B98-4769-A223-5C12A5430C68}" srcOrd="1" destOrd="0" parTransId="{E9824715-22B3-4497-B626-2EE9950CA546}" sibTransId="{09B10DE6-2113-4508-8F82-1273A83B46B7}"/>
    <dgm:cxn modelId="{2502B177-3A84-4D38-909F-E184D05F6478}" srcId="{CEFDCA5B-5766-4B30-AFDF-74635442DCED}" destId="{295D07C3-48A6-44D5-B093-689A72E78D1A}" srcOrd="0" destOrd="0" parTransId="{B568F7A1-E8B7-4E38-A87A-F29ADBA23305}" sibTransId="{E523A6B5-7D37-4971-82A2-78371B7C2B91}"/>
    <dgm:cxn modelId="{165475A4-74B4-441C-B289-BE7DD29DDE63}" type="presOf" srcId="{CEFDCA5B-5766-4B30-AFDF-74635442DCED}" destId="{B278D6F2-E312-4D5F-8B6B-86756008A3D0}" srcOrd="0" destOrd="0" presId="urn:microsoft.com/office/officeart/2005/8/layout/vList2"/>
    <dgm:cxn modelId="{9D7BAAB4-5E04-4B12-9BDD-2218D70FAB94}" srcId="{CEFDCA5B-5766-4B30-AFDF-74635442DCED}" destId="{71663A4C-9953-40EE-93EC-75DF8184AB36}" srcOrd="2" destOrd="0" parTransId="{CE4B3F29-D361-4ECC-981B-0D2709149523}" sibTransId="{D66C1CF4-0983-4F32-AB83-903E9052E174}"/>
    <dgm:cxn modelId="{3AB05DB9-8A8F-4CE8-A25F-3892E0A6C3F9}" type="presOf" srcId="{71663A4C-9953-40EE-93EC-75DF8184AB36}" destId="{66D8649E-1721-45C3-9D21-A7379550B381}" srcOrd="0" destOrd="0" presId="urn:microsoft.com/office/officeart/2005/8/layout/vList2"/>
    <dgm:cxn modelId="{000816DA-69A0-4005-8D55-59ABB97F6E7F}" type="presOf" srcId="{6DA17CE8-19FC-4AD1-B52A-A151CD00EBCC}" destId="{FAFE0B35-89A8-40C2-8B95-5C47E3327931}" srcOrd="0" destOrd="0" presId="urn:microsoft.com/office/officeart/2005/8/layout/vList2"/>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FF5064A8-61DC-4A90-B745-A07DC331F568}" type="presParOf" srcId="{B278D6F2-E312-4D5F-8B6B-86756008A3D0}" destId="{3DC6C786-ABBB-46F5-9B49-8B34D8035F40}" srcOrd="2" destOrd="0" presId="urn:microsoft.com/office/officeart/2005/8/layout/vList2"/>
    <dgm:cxn modelId="{EED6F4B2-E478-48F0-A6B0-147D7E64718D}" type="presParOf" srcId="{B278D6F2-E312-4D5F-8B6B-86756008A3D0}" destId="{8C8441CE-F212-4E2E-9B28-F70A9C659B69}" srcOrd="3" destOrd="0" presId="urn:microsoft.com/office/officeart/2005/8/layout/vList2"/>
    <dgm:cxn modelId="{F76A0A85-9912-4DC2-8826-8A5D66CD3388}" type="presParOf" srcId="{B278D6F2-E312-4D5F-8B6B-86756008A3D0}" destId="{66D8649E-1721-45C3-9D21-A7379550B381}" srcOrd="4" destOrd="0" presId="urn:microsoft.com/office/officeart/2005/8/layout/vList2"/>
    <dgm:cxn modelId="{AA3AF7B8-6B59-4759-AD50-55070B13ACA1}" type="presParOf" srcId="{B278D6F2-E312-4D5F-8B6B-86756008A3D0}" destId="{41005CD9-0070-47D3-B3E1-0C8F1B5F3BB7}" srcOrd="5" destOrd="0" presId="urn:microsoft.com/office/officeart/2005/8/layout/vList2"/>
    <dgm:cxn modelId="{D5EA6313-F3F5-463F-87EB-790BBD4761F2}" type="presParOf" srcId="{B278D6F2-E312-4D5F-8B6B-86756008A3D0}" destId="{FAFE0B35-89A8-40C2-8B95-5C47E332793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EFDCA5B-5766-4B30-AFDF-74635442DCED}" type="doc">
      <dgm:prSet loTypeId="urn:microsoft.com/office/officeart/2008/layout/VerticalCurvedList"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NHS policies ensure integrated delivery of health care (Ling et al., 2025).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0F61A775-D15F-4E4D-B3CF-C274FF591CA9}">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Mental health strategies contribute to a whole-of-person approach to wellbeing. </a:t>
          </a:r>
        </a:p>
      </dgm:t>
    </dgm:pt>
    <dgm:pt modelId="{545E4674-2D9E-4AA5-A49C-DB60B5477F4F}" type="parTrans" cxnId="{C7A34AAF-A239-48AF-8719-2B74FC8D4011}">
      <dgm:prSet/>
      <dgm:spPr/>
      <dgm:t>
        <a:bodyPr/>
        <a:lstStyle/>
        <a:p>
          <a:endParaRPr lang="en-US"/>
        </a:p>
      </dgm:t>
    </dgm:pt>
    <dgm:pt modelId="{B26D248B-5EFD-42DF-BA30-B53DC174C088}" type="sibTrans" cxnId="{C7A34AAF-A239-48AF-8719-2B74FC8D4011}">
      <dgm:prSet/>
      <dgm:spPr/>
      <dgm:t>
        <a:bodyPr/>
        <a:lstStyle/>
        <a:p>
          <a:endParaRPr lang="en-US"/>
        </a:p>
      </dgm:t>
    </dgm:pt>
    <dgm:pt modelId="{5826CE79-BEEB-4FE5-9B86-C031779634C7}">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Prevention of disease is encouraged within the public health framework (Song et al. 2025). </a:t>
          </a:r>
        </a:p>
      </dgm:t>
    </dgm:pt>
    <dgm:pt modelId="{BC805EF1-D451-410C-B35B-0B9AA07F900D}" type="parTrans" cxnId="{DD22C342-B78D-4B02-8D85-A0CC6D92B045}">
      <dgm:prSet/>
      <dgm:spPr/>
      <dgm:t>
        <a:bodyPr/>
        <a:lstStyle/>
        <a:p>
          <a:endParaRPr lang="en-US"/>
        </a:p>
      </dgm:t>
    </dgm:pt>
    <dgm:pt modelId="{EDC8D3FA-3559-4B27-8707-F3F3ED4EC614}" type="sibTrans" cxnId="{DD22C342-B78D-4B02-8D85-A0CC6D92B045}">
      <dgm:prSet/>
      <dgm:spPr/>
      <dgm:t>
        <a:bodyPr/>
        <a:lstStyle/>
        <a:p>
          <a:endParaRPr lang="en-US"/>
        </a:p>
      </dgm:t>
    </dgm:pt>
    <dgm:pt modelId="{F0B7DA1D-8D82-4F14-A766-79E03CC84158}">
      <dgm:prSet custT="1"/>
      <dgm:spPr/>
      <dgm:t>
        <a:bodyPr/>
        <a:lstStyle/>
        <a:p>
          <a:pPr algn="l"/>
          <a:r>
            <a:rPr lang="en-US" sz="2400" b="0" i="0" dirty="0">
              <a:solidFill>
                <a:schemeClr val="tx1"/>
              </a:solidFill>
              <a:effectLst/>
              <a:latin typeface="Times New Roman" panose="02020603050405020304" pitchFamily="18" charset="0"/>
              <a:cs typeface="Times New Roman" panose="02020603050405020304" pitchFamily="18" charset="0"/>
            </a:rPr>
            <a:t>Governance enhances the sustainability and accountability of healthcare.</a:t>
          </a:r>
        </a:p>
      </dgm:t>
    </dgm:pt>
    <dgm:pt modelId="{2B7D7097-E571-4362-A46B-AE89B3F0A920}" type="parTrans" cxnId="{A1568674-7154-4090-B215-CD553A95B8BF}">
      <dgm:prSet/>
      <dgm:spPr/>
      <dgm:t>
        <a:bodyPr/>
        <a:lstStyle/>
        <a:p>
          <a:endParaRPr lang="en-US"/>
        </a:p>
      </dgm:t>
    </dgm:pt>
    <dgm:pt modelId="{43745681-2E01-46BC-8552-B858EA65EEB3}" type="sibTrans" cxnId="{A1568674-7154-4090-B215-CD553A95B8BF}">
      <dgm:prSet/>
      <dgm:spPr/>
      <dgm:t>
        <a:bodyPr/>
        <a:lstStyle/>
        <a:p>
          <a:endParaRPr lang="en-US"/>
        </a:p>
      </dgm:t>
    </dgm:pt>
    <dgm:pt modelId="{D2DA3047-2CB4-4E97-86D2-F06F0535988C}" type="pres">
      <dgm:prSet presAssocID="{CEFDCA5B-5766-4B30-AFDF-74635442DCED}" presName="Name0" presStyleCnt="0">
        <dgm:presLayoutVars>
          <dgm:chMax val="7"/>
          <dgm:chPref val="7"/>
          <dgm:dir/>
        </dgm:presLayoutVars>
      </dgm:prSet>
      <dgm:spPr/>
    </dgm:pt>
    <dgm:pt modelId="{AEE457F4-43B0-4692-9707-8A73ACA0288B}" type="pres">
      <dgm:prSet presAssocID="{CEFDCA5B-5766-4B30-AFDF-74635442DCED}" presName="Name1" presStyleCnt="0"/>
      <dgm:spPr/>
    </dgm:pt>
    <dgm:pt modelId="{A99F9523-6CAA-4164-8F75-85DFC9CEF461}" type="pres">
      <dgm:prSet presAssocID="{CEFDCA5B-5766-4B30-AFDF-74635442DCED}" presName="cycle" presStyleCnt="0"/>
      <dgm:spPr/>
    </dgm:pt>
    <dgm:pt modelId="{77B775DB-EAAB-458A-9967-82CAFA14A172}" type="pres">
      <dgm:prSet presAssocID="{CEFDCA5B-5766-4B30-AFDF-74635442DCED}" presName="srcNode" presStyleLbl="node1" presStyleIdx="0" presStyleCnt="4"/>
      <dgm:spPr/>
    </dgm:pt>
    <dgm:pt modelId="{6A9081F8-CD1C-44BD-82C2-8245AD86A292}" type="pres">
      <dgm:prSet presAssocID="{CEFDCA5B-5766-4B30-AFDF-74635442DCED}" presName="conn" presStyleLbl="parChTrans1D2" presStyleIdx="0" presStyleCnt="1"/>
      <dgm:spPr/>
    </dgm:pt>
    <dgm:pt modelId="{3538B21A-1FC4-4950-928E-A54E91E87A03}" type="pres">
      <dgm:prSet presAssocID="{CEFDCA5B-5766-4B30-AFDF-74635442DCED}" presName="extraNode" presStyleLbl="node1" presStyleIdx="0" presStyleCnt="4"/>
      <dgm:spPr/>
    </dgm:pt>
    <dgm:pt modelId="{B84CBD19-4473-4FC6-843D-75D511CE2207}" type="pres">
      <dgm:prSet presAssocID="{CEFDCA5B-5766-4B30-AFDF-74635442DCED}" presName="dstNode" presStyleLbl="node1" presStyleIdx="0" presStyleCnt="4"/>
      <dgm:spPr/>
    </dgm:pt>
    <dgm:pt modelId="{972C1CE1-55BF-4A71-9186-61AB775F4188}" type="pres">
      <dgm:prSet presAssocID="{295D07C3-48A6-44D5-B093-689A72E78D1A}" presName="text_1" presStyleLbl="node1" presStyleIdx="0" presStyleCnt="4">
        <dgm:presLayoutVars>
          <dgm:bulletEnabled val="1"/>
        </dgm:presLayoutVars>
      </dgm:prSet>
      <dgm:spPr/>
    </dgm:pt>
    <dgm:pt modelId="{53455977-8415-4552-A9F2-36C5064CCEAB}" type="pres">
      <dgm:prSet presAssocID="{295D07C3-48A6-44D5-B093-689A72E78D1A}" presName="accent_1" presStyleCnt="0"/>
      <dgm:spPr/>
    </dgm:pt>
    <dgm:pt modelId="{0950C029-AE77-4158-BC33-41E817685706}" type="pres">
      <dgm:prSet presAssocID="{295D07C3-48A6-44D5-B093-689A72E78D1A}" presName="accentRepeatNode" presStyleLbl="solidFgAcc1" presStyleIdx="0" presStyleCnt="4"/>
      <dgm:spPr/>
    </dgm:pt>
    <dgm:pt modelId="{1C2A3163-2D27-4CF2-9EA4-6A24712B3C1A}" type="pres">
      <dgm:prSet presAssocID="{0F61A775-D15F-4E4D-B3CF-C274FF591CA9}" presName="text_2" presStyleLbl="node1" presStyleIdx="1" presStyleCnt="4">
        <dgm:presLayoutVars>
          <dgm:bulletEnabled val="1"/>
        </dgm:presLayoutVars>
      </dgm:prSet>
      <dgm:spPr/>
    </dgm:pt>
    <dgm:pt modelId="{C4CBA01A-E80E-47B4-8E99-B5E8D4F52653}" type="pres">
      <dgm:prSet presAssocID="{0F61A775-D15F-4E4D-B3CF-C274FF591CA9}" presName="accent_2" presStyleCnt="0"/>
      <dgm:spPr/>
    </dgm:pt>
    <dgm:pt modelId="{D0705FB5-76D2-4337-B0D2-15F4DC9B80B2}" type="pres">
      <dgm:prSet presAssocID="{0F61A775-D15F-4E4D-B3CF-C274FF591CA9}" presName="accentRepeatNode" presStyleLbl="solidFgAcc1" presStyleIdx="1" presStyleCnt="4"/>
      <dgm:spPr/>
    </dgm:pt>
    <dgm:pt modelId="{91580577-3082-4DC2-85EE-40D9856B857C}" type="pres">
      <dgm:prSet presAssocID="{5826CE79-BEEB-4FE5-9B86-C031779634C7}" presName="text_3" presStyleLbl="node1" presStyleIdx="2" presStyleCnt="4">
        <dgm:presLayoutVars>
          <dgm:bulletEnabled val="1"/>
        </dgm:presLayoutVars>
      </dgm:prSet>
      <dgm:spPr/>
    </dgm:pt>
    <dgm:pt modelId="{9DB01B19-521B-4B95-BB26-C0A3CDF25B43}" type="pres">
      <dgm:prSet presAssocID="{5826CE79-BEEB-4FE5-9B86-C031779634C7}" presName="accent_3" presStyleCnt="0"/>
      <dgm:spPr/>
    </dgm:pt>
    <dgm:pt modelId="{3F6BE6C9-D59A-44EA-9B01-7B58D29FAA9E}" type="pres">
      <dgm:prSet presAssocID="{5826CE79-BEEB-4FE5-9B86-C031779634C7}" presName="accentRepeatNode" presStyleLbl="solidFgAcc1" presStyleIdx="2" presStyleCnt="4"/>
      <dgm:spPr/>
    </dgm:pt>
    <dgm:pt modelId="{964651BD-9020-4ED4-9CA7-9C994C4484EC}" type="pres">
      <dgm:prSet presAssocID="{F0B7DA1D-8D82-4F14-A766-79E03CC84158}" presName="text_4" presStyleLbl="node1" presStyleIdx="3" presStyleCnt="4">
        <dgm:presLayoutVars>
          <dgm:bulletEnabled val="1"/>
        </dgm:presLayoutVars>
      </dgm:prSet>
      <dgm:spPr/>
    </dgm:pt>
    <dgm:pt modelId="{B4681323-BAE6-4672-ADF2-BB5E75D37B0B}" type="pres">
      <dgm:prSet presAssocID="{F0B7DA1D-8D82-4F14-A766-79E03CC84158}" presName="accent_4" presStyleCnt="0"/>
      <dgm:spPr/>
    </dgm:pt>
    <dgm:pt modelId="{A931CB69-F384-4CF5-B403-DE6209B79B1F}" type="pres">
      <dgm:prSet presAssocID="{F0B7DA1D-8D82-4F14-A766-79E03CC84158}" presName="accentRepeatNode" presStyleLbl="solidFgAcc1" presStyleIdx="3" presStyleCnt="4"/>
      <dgm:spPr/>
    </dgm:pt>
  </dgm:ptLst>
  <dgm:cxnLst>
    <dgm:cxn modelId="{D0F8DC05-6BFF-4811-B5EC-9EFC3B492E23}" type="presOf" srcId="{5826CE79-BEEB-4FE5-9B86-C031779634C7}" destId="{91580577-3082-4DC2-85EE-40D9856B857C}" srcOrd="0" destOrd="0" presId="urn:microsoft.com/office/officeart/2008/layout/VerticalCurvedList"/>
    <dgm:cxn modelId="{DD22C342-B78D-4B02-8D85-A0CC6D92B045}" srcId="{CEFDCA5B-5766-4B30-AFDF-74635442DCED}" destId="{5826CE79-BEEB-4FE5-9B86-C031779634C7}" srcOrd="2" destOrd="0" parTransId="{BC805EF1-D451-410C-B35B-0B9AA07F900D}" sibTransId="{EDC8D3FA-3559-4B27-8707-F3F3ED4EC614}"/>
    <dgm:cxn modelId="{AF81604C-A11C-42F2-A586-40C1FEB4CFC5}" type="presOf" srcId="{CEFDCA5B-5766-4B30-AFDF-74635442DCED}" destId="{D2DA3047-2CB4-4E97-86D2-F06F0535988C}" srcOrd="0" destOrd="0" presId="urn:microsoft.com/office/officeart/2008/layout/VerticalCurvedList"/>
    <dgm:cxn modelId="{3A211E52-C294-4144-B422-042B7E9B3138}" type="presOf" srcId="{F0B7DA1D-8D82-4F14-A766-79E03CC84158}" destId="{964651BD-9020-4ED4-9CA7-9C994C4484EC}" srcOrd="0" destOrd="0" presId="urn:microsoft.com/office/officeart/2008/layout/VerticalCurvedList"/>
    <dgm:cxn modelId="{A1568674-7154-4090-B215-CD553A95B8BF}" srcId="{CEFDCA5B-5766-4B30-AFDF-74635442DCED}" destId="{F0B7DA1D-8D82-4F14-A766-79E03CC84158}" srcOrd="3" destOrd="0" parTransId="{2B7D7097-E571-4362-A46B-AE89B3F0A920}" sibTransId="{43745681-2E01-46BC-8552-B858EA65EEB3}"/>
    <dgm:cxn modelId="{2502B177-3A84-4D38-909F-E184D05F6478}" srcId="{CEFDCA5B-5766-4B30-AFDF-74635442DCED}" destId="{295D07C3-48A6-44D5-B093-689A72E78D1A}" srcOrd="0" destOrd="0" parTransId="{B568F7A1-E8B7-4E38-A87A-F29ADBA23305}" sibTransId="{E523A6B5-7D37-4971-82A2-78371B7C2B91}"/>
    <dgm:cxn modelId="{98327D5A-76BC-4EEA-936F-F1BECF5F450B}" type="presOf" srcId="{0F61A775-D15F-4E4D-B3CF-C274FF591CA9}" destId="{1C2A3163-2D27-4CF2-9EA4-6A24712B3C1A}" srcOrd="0" destOrd="0" presId="urn:microsoft.com/office/officeart/2008/layout/VerticalCurvedList"/>
    <dgm:cxn modelId="{391E49AD-C36F-469C-B539-BFB93F85BF78}" type="presOf" srcId="{295D07C3-48A6-44D5-B093-689A72E78D1A}" destId="{972C1CE1-55BF-4A71-9186-61AB775F4188}" srcOrd="0" destOrd="0" presId="urn:microsoft.com/office/officeart/2008/layout/VerticalCurvedList"/>
    <dgm:cxn modelId="{C7A34AAF-A239-48AF-8719-2B74FC8D4011}" srcId="{CEFDCA5B-5766-4B30-AFDF-74635442DCED}" destId="{0F61A775-D15F-4E4D-B3CF-C274FF591CA9}" srcOrd="1" destOrd="0" parTransId="{545E4674-2D9E-4AA5-A49C-DB60B5477F4F}" sibTransId="{B26D248B-5EFD-42DF-BA30-B53DC174C088}"/>
    <dgm:cxn modelId="{0F555FE8-363C-44B2-B7E2-43890895CB83}" type="presOf" srcId="{E523A6B5-7D37-4971-82A2-78371B7C2B91}" destId="{6A9081F8-CD1C-44BD-82C2-8245AD86A292}" srcOrd="0" destOrd="0" presId="urn:microsoft.com/office/officeart/2008/layout/VerticalCurvedList"/>
    <dgm:cxn modelId="{F12691FD-44CD-4AA8-9CD1-2C2BB1A71C86}" type="presParOf" srcId="{D2DA3047-2CB4-4E97-86D2-F06F0535988C}" destId="{AEE457F4-43B0-4692-9707-8A73ACA0288B}" srcOrd="0" destOrd="0" presId="urn:microsoft.com/office/officeart/2008/layout/VerticalCurvedList"/>
    <dgm:cxn modelId="{82C119BB-F352-46F8-B9FD-1CFA86BC48A7}" type="presParOf" srcId="{AEE457F4-43B0-4692-9707-8A73ACA0288B}" destId="{A99F9523-6CAA-4164-8F75-85DFC9CEF461}" srcOrd="0" destOrd="0" presId="urn:microsoft.com/office/officeart/2008/layout/VerticalCurvedList"/>
    <dgm:cxn modelId="{B218B1C2-A89A-4096-8B1C-F3BE5BD519F6}" type="presParOf" srcId="{A99F9523-6CAA-4164-8F75-85DFC9CEF461}" destId="{77B775DB-EAAB-458A-9967-82CAFA14A172}" srcOrd="0" destOrd="0" presId="urn:microsoft.com/office/officeart/2008/layout/VerticalCurvedList"/>
    <dgm:cxn modelId="{6C4CA26C-5186-4BEA-8320-666F52A69A10}" type="presParOf" srcId="{A99F9523-6CAA-4164-8F75-85DFC9CEF461}" destId="{6A9081F8-CD1C-44BD-82C2-8245AD86A292}" srcOrd="1" destOrd="0" presId="urn:microsoft.com/office/officeart/2008/layout/VerticalCurvedList"/>
    <dgm:cxn modelId="{5EF1D7DA-A0A0-4FFB-ACF0-FF68D5B862FC}" type="presParOf" srcId="{A99F9523-6CAA-4164-8F75-85DFC9CEF461}" destId="{3538B21A-1FC4-4950-928E-A54E91E87A03}" srcOrd="2" destOrd="0" presId="urn:microsoft.com/office/officeart/2008/layout/VerticalCurvedList"/>
    <dgm:cxn modelId="{46D86737-BAEA-4D16-BD3D-03F83FF6D9A9}" type="presParOf" srcId="{A99F9523-6CAA-4164-8F75-85DFC9CEF461}" destId="{B84CBD19-4473-4FC6-843D-75D511CE2207}" srcOrd="3" destOrd="0" presId="urn:microsoft.com/office/officeart/2008/layout/VerticalCurvedList"/>
    <dgm:cxn modelId="{1AA4DFF8-F49B-42D2-8F97-9565A3743CD9}" type="presParOf" srcId="{AEE457F4-43B0-4692-9707-8A73ACA0288B}" destId="{972C1CE1-55BF-4A71-9186-61AB775F4188}" srcOrd="1" destOrd="0" presId="urn:microsoft.com/office/officeart/2008/layout/VerticalCurvedList"/>
    <dgm:cxn modelId="{08FF8608-66D3-49B5-9559-C9E08FA7A561}" type="presParOf" srcId="{AEE457F4-43B0-4692-9707-8A73ACA0288B}" destId="{53455977-8415-4552-A9F2-36C5064CCEAB}" srcOrd="2" destOrd="0" presId="urn:microsoft.com/office/officeart/2008/layout/VerticalCurvedList"/>
    <dgm:cxn modelId="{4FC3745B-8EE0-4419-AB85-3019784A27CF}" type="presParOf" srcId="{53455977-8415-4552-A9F2-36C5064CCEAB}" destId="{0950C029-AE77-4158-BC33-41E817685706}" srcOrd="0" destOrd="0" presId="urn:microsoft.com/office/officeart/2008/layout/VerticalCurvedList"/>
    <dgm:cxn modelId="{7C71D628-033D-4478-AD34-5C8618A4D43F}" type="presParOf" srcId="{AEE457F4-43B0-4692-9707-8A73ACA0288B}" destId="{1C2A3163-2D27-4CF2-9EA4-6A24712B3C1A}" srcOrd="3" destOrd="0" presId="urn:microsoft.com/office/officeart/2008/layout/VerticalCurvedList"/>
    <dgm:cxn modelId="{E59B0EAC-CF48-4330-BDEA-08206949D9B7}" type="presParOf" srcId="{AEE457F4-43B0-4692-9707-8A73ACA0288B}" destId="{C4CBA01A-E80E-47B4-8E99-B5E8D4F52653}" srcOrd="4" destOrd="0" presId="urn:microsoft.com/office/officeart/2008/layout/VerticalCurvedList"/>
    <dgm:cxn modelId="{4969A08A-C3DD-451B-BE37-1F33A98F2C80}" type="presParOf" srcId="{C4CBA01A-E80E-47B4-8E99-B5E8D4F52653}" destId="{D0705FB5-76D2-4337-B0D2-15F4DC9B80B2}" srcOrd="0" destOrd="0" presId="urn:microsoft.com/office/officeart/2008/layout/VerticalCurvedList"/>
    <dgm:cxn modelId="{426B11E6-E979-4F3E-BD06-992D95561A39}" type="presParOf" srcId="{AEE457F4-43B0-4692-9707-8A73ACA0288B}" destId="{91580577-3082-4DC2-85EE-40D9856B857C}" srcOrd="5" destOrd="0" presId="urn:microsoft.com/office/officeart/2008/layout/VerticalCurvedList"/>
    <dgm:cxn modelId="{67FC2722-DEBB-46E6-A8DF-14299E6AF165}" type="presParOf" srcId="{AEE457F4-43B0-4692-9707-8A73ACA0288B}" destId="{9DB01B19-521B-4B95-BB26-C0A3CDF25B43}" srcOrd="6" destOrd="0" presId="urn:microsoft.com/office/officeart/2008/layout/VerticalCurvedList"/>
    <dgm:cxn modelId="{79D2F583-A668-4BE6-A753-03BD53667326}" type="presParOf" srcId="{9DB01B19-521B-4B95-BB26-C0A3CDF25B43}" destId="{3F6BE6C9-D59A-44EA-9B01-7B58D29FAA9E}" srcOrd="0" destOrd="0" presId="urn:microsoft.com/office/officeart/2008/layout/VerticalCurvedList"/>
    <dgm:cxn modelId="{E60E9915-3873-4DB3-8109-78158A609542}" type="presParOf" srcId="{AEE457F4-43B0-4692-9707-8A73ACA0288B}" destId="{964651BD-9020-4ED4-9CA7-9C994C4484EC}" srcOrd="7" destOrd="0" presId="urn:microsoft.com/office/officeart/2008/layout/VerticalCurvedList"/>
    <dgm:cxn modelId="{DED6B30B-99AB-4D18-A95D-4C07E4208079}" type="presParOf" srcId="{AEE457F4-43B0-4692-9707-8A73ACA0288B}" destId="{B4681323-BAE6-4672-ADF2-BB5E75D37B0B}" srcOrd="8" destOrd="0" presId="urn:microsoft.com/office/officeart/2008/layout/VerticalCurvedList"/>
    <dgm:cxn modelId="{48FD63AC-4FF1-4CF1-948D-B1127620A640}" type="presParOf" srcId="{B4681323-BAE6-4672-ADF2-BB5E75D37B0B}" destId="{A931CB69-F384-4CF5-B403-DE6209B79B1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EFDCA5B-5766-4B30-AFDF-74635442DCED}" type="doc">
      <dgm:prSet loTypeId="urn:microsoft.com/office/officeart/2005/8/layout/vProcess5"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The opportunities for service development are constrained by funding. </a:t>
          </a: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custT="1"/>
      <dgm:spPr/>
      <dgm:t>
        <a:bodyPr/>
        <a:lstStyle/>
        <a:p>
          <a:pPr algn="l"/>
          <a:endParaRPr lang="en-US" sz="2000" dirty="0">
            <a:solidFill>
              <a:schemeClr val="tx1"/>
            </a:solidFill>
            <a:latin typeface="Times New Roman" panose="02020603050405020304" pitchFamily="18" charset="0"/>
            <a:cs typeface="Times New Roman" panose="02020603050405020304" pitchFamily="18" charset="0"/>
          </a:endParaRPr>
        </a:p>
      </dgm:t>
    </dgm:pt>
    <dgm:pt modelId="{F61CEE7F-3A5F-4FB2-99EF-2D02BEAB0514}">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Healthcare quality is greatly impacted by workforce shortages (Michaeli et al., 2024). </a:t>
          </a:r>
        </a:p>
      </dgm:t>
    </dgm:pt>
    <dgm:pt modelId="{8D330C8F-C7B1-40E5-9D7C-FCEB19F17777}" type="parTrans" cxnId="{6FFEF5AC-2F9A-49F8-802B-41172CB347AC}">
      <dgm:prSet/>
      <dgm:spPr/>
      <dgm:t>
        <a:bodyPr/>
        <a:lstStyle/>
        <a:p>
          <a:endParaRPr lang="en-US"/>
        </a:p>
      </dgm:t>
    </dgm:pt>
    <dgm:pt modelId="{5A546962-3DF0-450F-9B22-C1D6C2839234}" type="sibTrans" cxnId="{6FFEF5AC-2F9A-49F8-802B-41172CB347AC}">
      <dgm:prSet/>
      <dgm:spPr/>
      <dgm:t>
        <a:bodyPr/>
        <a:lstStyle/>
        <a:p>
          <a:endParaRPr lang="en-US" dirty="0"/>
        </a:p>
      </dgm:t>
    </dgm:pt>
    <dgm:pt modelId="{EADCF27D-E883-46CD-98C8-E4726FB6CEBD}">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There are implementation challenges in some cases due to regulatory requirements. </a:t>
          </a:r>
        </a:p>
      </dgm:t>
    </dgm:pt>
    <dgm:pt modelId="{9D39825F-25A9-4514-BDA1-FAB09C1949A7}" type="parTrans" cxnId="{30AF3C0B-48CF-4CD5-8D4D-D43D8D98C004}">
      <dgm:prSet/>
      <dgm:spPr/>
      <dgm:t>
        <a:bodyPr/>
        <a:lstStyle/>
        <a:p>
          <a:endParaRPr lang="en-US"/>
        </a:p>
      </dgm:t>
    </dgm:pt>
    <dgm:pt modelId="{DF03518F-3119-4716-8499-689F856B99DE}" type="sibTrans" cxnId="{30AF3C0B-48CF-4CD5-8D4D-D43D8D98C004}">
      <dgm:prSet/>
      <dgm:spPr/>
      <dgm:t>
        <a:bodyPr/>
        <a:lstStyle/>
        <a:p>
          <a:endParaRPr lang="en-US" dirty="0"/>
        </a:p>
      </dgm:t>
    </dgm:pt>
    <dgm:pt modelId="{E67850D2-39E1-40B2-ACEA-51FBD57D5487}">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Digital inequalities are limiting access to health care services (Khasseh and Jatoi, 2022).</a:t>
          </a:r>
        </a:p>
      </dgm:t>
    </dgm:pt>
    <dgm:pt modelId="{4C373945-2B35-47CE-8482-1A4AEAE5F096}" type="parTrans" cxnId="{5A9D9C9F-F145-4908-A450-3B0C8CF343B9}">
      <dgm:prSet/>
      <dgm:spPr/>
      <dgm:t>
        <a:bodyPr/>
        <a:lstStyle/>
        <a:p>
          <a:endParaRPr lang="en-US"/>
        </a:p>
      </dgm:t>
    </dgm:pt>
    <dgm:pt modelId="{93A40D6D-7688-4664-9337-7FD9A70959E4}" type="sibTrans" cxnId="{5A9D9C9F-F145-4908-A450-3B0C8CF343B9}">
      <dgm:prSet/>
      <dgm:spPr/>
      <dgm:t>
        <a:bodyPr/>
        <a:lstStyle/>
        <a:p>
          <a:endParaRPr lang="en-US"/>
        </a:p>
      </dgm:t>
    </dgm:pt>
    <dgm:pt modelId="{F1616E72-F549-46F8-8081-BA2EB58D23F3}" type="pres">
      <dgm:prSet presAssocID="{CEFDCA5B-5766-4B30-AFDF-74635442DCED}" presName="outerComposite" presStyleCnt="0">
        <dgm:presLayoutVars>
          <dgm:chMax val="5"/>
          <dgm:dir/>
          <dgm:resizeHandles val="exact"/>
        </dgm:presLayoutVars>
      </dgm:prSet>
      <dgm:spPr/>
    </dgm:pt>
    <dgm:pt modelId="{85714288-F368-4587-8B29-EC6A49BBB9DE}" type="pres">
      <dgm:prSet presAssocID="{CEFDCA5B-5766-4B30-AFDF-74635442DCED}" presName="dummyMaxCanvas" presStyleCnt="0">
        <dgm:presLayoutVars/>
      </dgm:prSet>
      <dgm:spPr/>
    </dgm:pt>
    <dgm:pt modelId="{0FE3E0B7-E927-40E4-86EB-F9B4B7BBE3F8}" type="pres">
      <dgm:prSet presAssocID="{CEFDCA5B-5766-4B30-AFDF-74635442DCED}" presName="FourNodes_1" presStyleLbl="node1" presStyleIdx="0" presStyleCnt="4">
        <dgm:presLayoutVars>
          <dgm:bulletEnabled val="1"/>
        </dgm:presLayoutVars>
      </dgm:prSet>
      <dgm:spPr/>
    </dgm:pt>
    <dgm:pt modelId="{04F2D6EA-33DB-4352-9F21-7B00320025AE}" type="pres">
      <dgm:prSet presAssocID="{CEFDCA5B-5766-4B30-AFDF-74635442DCED}" presName="FourNodes_2" presStyleLbl="node1" presStyleIdx="1" presStyleCnt="4">
        <dgm:presLayoutVars>
          <dgm:bulletEnabled val="1"/>
        </dgm:presLayoutVars>
      </dgm:prSet>
      <dgm:spPr/>
    </dgm:pt>
    <dgm:pt modelId="{12EF6C0C-13E2-4C9D-9227-E8113365B209}" type="pres">
      <dgm:prSet presAssocID="{CEFDCA5B-5766-4B30-AFDF-74635442DCED}" presName="FourNodes_3" presStyleLbl="node1" presStyleIdx="2" presStyleCnt="4">
        <dgm:presLayoutVars>
          <dgm:bulletEnabled val="1"/>
        </dgm:presLayoutVars>
      </dgm:prSet>
      <dgm:spPr/>
    </dgm:pt>
    <dgm:pt modelId="{6A0D036C-7428-494F-A908-8E6FB4E3077A}" type="pres">
      <dgm:prSet presAssocID="{CEFDCA5B-5766-4B30-AFDF-74635442DCED}" presName="FourNodes_4" presStyleLbl="node1" presStyleIdx="3" presStyleCnt="4">
        <dgm:presLayoutVars>
          <dgm:bulletEnabled val="1"/>
        </dgm:presLayoutVars>
      </dgm:prSet>
      <dgm:spPr/>
    </dgm:pt>
    <dgm:pt modelId="{14C9AF09-D85F-4B5B-A84D-C585F338C934}" type="pres">
      <dgm:prSet presAssocID="{CEFDCA5B-5766-4B30-AFDF-74635442DCED}" presName="FourConn_1-2" presStyleLbl="fgAccFollowNode1" presStyleIdx="0" presStyleCnt="3">
        <dgm:presLayoutVars>
          <dgm:bulletEnabled val="1"/>
        </dgm:presLayoutVars>
      </dgm:prSet>
      <dgm:spPr/>
    </dgm:pt>
    <dgm:pt modelId="{BFAE70A0-5266-49A6-8C1B-71B1E8123051}" type="pres">
      <dgm:prSet presAssocID="{CEFDCA5B-5766-4B30-AFDF-74635442DCED}" presName="FourConn_2-3" presStyleLbl="fgAccFollowNode1" presStyleIdx="1" presStyleCnt="3">
        <dgm:presLayoutVars>
          <dgm:bulletEnabled val="1"/>
        </dgm:presLayoutVars>
      </dgm:prSet>
      <dgm:spPr/>
    </dgm:pt>
    <dgm:pt modelId="{066871A2-7D55-4C2B-9557-88DC21AA518C}" type="pres">
      <dgm:prSet presAssocID="{CEFDCA5B-5766-4B30-AFDF-74635442DCED}" presName="FourConn_3-4" presStyleLbl="fgAccFollowNode1" presStyleIdx="2" presStyleCnt="3">
        <dgm:presLayoutVars>
          <dgm:bulletEnabled val="1"/>
        </dgm:presLayoutVars>
      </dgm:prSet>
      <dgm:spPr/>
    </dgm:pt>
    <dgm:pt modelId="{C12A0BAB-3F36-43C9-AE54-5366BA46D083}" type="pres">
      <dgm:prSet presAssocID="{CEFDCA5B-5766-4B30-AFDF-74635442DCED}" presName="FourNodes_1_text" presStyleLbl="node1" presStyleIdx="3" presStyleCnt="4">
        <dgm:presLayoutVars>
          <dgm:bulletEnabled val="1"/>
        </dgm:presLayoutVars>
      </dgm:prSet>
      <dgm:spPr/>
    </dgm:pt>
    <dgm:pt modelId="{CCD8C4AE-9571-41EB-A390-797D3452FBC0}" type="pres">
      <dgm:prSet presAssocID="{CEFDCA5B-5766-4B30-AFDF-74635442DCED}" presName="FourNodes_2_text" presStyleLbl="node1" presStyleIdx="3" presStyleCnt="4">
        <dgm:presLayoutVars>
          <dgm:bulletEnabled val="1"/>
        </dgm:presLayoutVars>
      </dgm:prSet>
      <dgm:spPr/>
    </dgm:pt>
    <dgm:pt modelId="{7B5A97F4-E60F-467E-BC56-3F7ED316B137}" type="pres">
      <dgm:prSet presAssocID="{CEFDCA5B-5766-4B30-AFDF-74635442DCED}" presName="FourNodes_3_text" presStyleLbl="node1" presStyleIdx="3" presStyleCnt="4">
        <dgm:presLayoutVars>
          <dgm:bulletEnabled val="1"/>
        </dgm:presLayoutVars>
      </dgm:prSet>
      <dgm:spPr/>
    </dgm:pt>
    <dgm:pt modelId="{18989798-C6A0-4847-B9EA-8E18E932E1A1}" type="pres">
      <dgm:prSet presAssocID="{CEFDCA5B-5766-4B30-AFDF-74635442DCED}" presName="FourNodes_4_text" presStyleLbl="node1" presStyleIdx="3" presStyleCnt="4">
        <dgm:presLayoutVars>
          <dgm:bulletEnabled val="1"/>
        </dgm:presLayoutVars>
      </dgm:prSet>
      <dgm:spPr/>
    </dgm:pt>
  </dgm:ptLst>
  <dgm:cxnLst>
    <dgm:cxn modelId="{30AF3C0B-48CF-4CD5-8D4D-D43D8D98C004}" srcId="{CEFDCA5B-5766-4B30-AFDF-74635442DCED}" destId="{EADCF27D-E883-46CD-98C8-E4726FB6CEBD}" srcOrd="2" destOrd="0" parTransId="{9D39825F-25A9-4514-BDA1-FAB09C1949A7}" sibTransId="{DF03518F-3119-4716-8499-689F856B99DE}"/>
    <dgm:cxn modelId="{EB129D38-7C01-4706-A07B-071BF1947384}" type="presOf" srcId="{F61CEE7F-3A5F-4FB2-99EF-2D02BEAB0514}" destId="{CCD8C4AE-9571-41EB-A390-797D3452FBC0}" srcOrd="1" destOrd="0" presId="urn:microsoft.com/office/officeart/2005/8/layout/vProcess5"/>
    <dgm:cxn modelId="{5A217461-E6E7-40C0-9EB9-29348C3D5EB1}" type="presOf" srcId="{295D07C3-48A6-44D5-B093-689A72E78D1A}" destId="{0FE3E0B7-E927-40E4-86EB-F9B4B7BBE3F8}" srcOrd="0" destOrd="0" presId="urn:microsoft.com/office/officeart/2005/8/layout/vProcess5"/>
    <dgm:cxn modelId="{E5D45E65-012A-4788-8A58-AE3576DB6937}" type="presOf" srcId="{F61CEE7F-3A5F-4FB2-99EF-2D02BEAB0514}" destId="{04F2D6EA-33DB-4352-9F21-7B00320025AE}" srcOrd="0" destOrd="0" presId="urn:microsoft.com/office/officeart/2005/8/layout/vProcess5"/>
    <dgm:cxn modelId="{DCE2CD4E-45E0-4AF7-9BCE-DE977165661A}" type="presOf" srcId="{E67850D2-39E1-40B2-ACEA-51FBD57D5487}" destId="{6A0D036C-7428-494F-A908-8E6FB4E3077A}" srcOrd="0" destOrd="0" presId="urn:microsoft.com/office/officeart/2005/8/layout/vProcess5"/>
    <dgm:cxn modelId="{44BED570-04D3-4BD4-9804-6AD97272FAF7}" type="presOf" srcId="{CEFDCA5B-5766-4B30-AFDF-74635442DCED}" destId="{F1616E72-F549-46F8-8081-BA2EB58D23F3}" srcOrd="0" destOrd="0" presId="urn:microsoft.com/office/officeart/2005/8/layout/vProcess5"/>
    <dgm:cxn modelId="{2502B177-3A84-4D38-909F-E184D05F6478}" srcId="{CEFDCA5B-5766-4B30-AFDF-74635442DCED}" destId="{295D07C3-48A6-44D5-B093-689A72E78D1A}" srcOrd="0" destOrd="0" parTransId="{B568F7A1-E8B7-4E38-A87A-F29ADBA23305}" sibTransId="{E523A6B5-7D37-4971-82A2-78371B7C2B91}"/>
    <dgm:cxn modelId="{15B6417F-A47C-4470-91F1-152EF0352A14}" type="presOf" srcId="{DF03518F-3119-4716-8499-689F856B99DE}" destId="{066871A2-7D55-4C2B-9557-88DC21AA518C}" srcOrd="0" destOrd="0" presId="urn:microsoft.com/office/officeart/2005/8/layout/vProcess5"/>
    <dgm:cxn modelId="{5A9D9C9F-F145-4908-A450-3B0C8CF343B9}" srcId="{CEFDCA5B-5766-4B30-AFDF-74635442DCED}" destId="{E67850D2-39E1-40B2-ACEA-51FBD57D5487}" srcOrd="3" destOrd="0" parTransId="{4C373945-2B35-47CE-8482-1A4AEAE5F096}" sibTransId="{93A40D6D-7688-4664-9337-7FD9A70959E4}"/>
    <dgm:cxn modelId="{A922E2A5-0CE3-4851-A2EF-3F092D28956D}" type="presOf" srcId="{5A546962-3DF0-450F-9B22-C1D6C2839234}" destId="{BFAE70A0-5266-49A6-8C1B-71B1E8123051}" srcOrd="0" destOrd="0" presId="urn:microsoft.com/office/officeart/2005/8/layout/vProcess5"/>
    <dgm:cxn modelId="{6FFEF5AC-2F9A-49F8-802B-41172CB347AC}" srcId="{CEFDCA5B-5766-4B30-AFDF-74635442DCED}" destId="{F61CEE7F-3A5F-4FB2-99EF-2D02BEAB0514}" srcOrd="1" destOrd="0" parTransId="{8D330C8F-C7B1-40E5-9D7C-FCEB19F17777}" sibTransId="{5A546962-3DF0-450F-9B22-C1D6C2839234}"/>
    <dgm:cxn modelId="{06C102BC-8F07-458D-98E6-692CCA4E237C}" type="presOf" srcId="{295D07C3-48A6-44D5-B093-689A72E78D1A}" destId="{C12A0BAB-3F36-43C9-AE54-5366BA46D083}" srcOrd="1" destOrd="0" presId="urn:microsoft.com/office/officeart/2005/8/layout/vProcess5"/>
    <dgm:cxn modelId="{FBA719C0-7229-42D1-8FBD-F4F4D68D02BF}" type="presOf" srcId="{EADCF27D-E883-46CD-98C8-E4726FB6CEBD}" destId="{7B5A97F4-E60F-467E-BC56-3F7ED316B137}" srcOrd="1" destOrd="0" presId="urn:microsoft.com/office/officeart/2005/8/layout/vProcess5"/>
    <dgm:cxn modelId="{00474BC3-53C8-40F5-A4B5-7510988A04C8}" type="presOf" srcId="{E67850D2-39E1-40B2-ACEA-51FBD57D5487}" destId="{18989798-C6A0-4847-B9EA-8E18E932E1A1}" srcOrd="1" destOrd="0" presId="urn:microsoft.com/office/officeart/2005/8/layout/vProcess5"/>
    <dgm:cxn modelId="{8985AFCC-9AA9-4677-A212-223DDED6CE40}" type="presOf" srcId="{E523A6B5-7D37-4971-82A2-78371B7C2B91}" destId="{14C9AF09-D85F-4B5B-A84D-C585F338C934}" srcOrd="0" destOrd="0" presId="urn:microsoft.com/office/officeart/2005/8/layout/vProcess5"/>
    <dgm:cxn modelId="{72AE39ED-C078-4381-9C49-9846101EE267}" type="presOf" srcId="{EADCF27D-E883-46CD-98C8-E4726FB6CEBD}" destId="{12EF6C0C-13E2-4C9D-9227-E8113365B209}" srcOrd="0" destOrd="0" presId="urn:microsoft.com/office/officeart/2005/8/layout/vProcess5"/>
    <dgm:cxn modelId="{AFC616C1-3FC4-4C9C-B00C-825B5C74E00A}" type="presParOf" srcId="{F1616E72-F549-46F8-8081-BA2EB58D23F3}" destId="{85714288-F368-4587-8B29-EC6A49BBB9DE}" srcOrd="0" destOrd="0" presId="urn:microsoft.com/office/officeart/2005/8/layout/vProcess5"/>
    <dgm:cxn modelId="{35FD667D-E1C5-40A4-BECC-BB900A3A26A8}" type="presParOf" srcId="{F1616E72-F549-46F8-8081-BA2EB58D23F3}" destId="{0FE3E0B7-E927-40E4-86EB-F9B4B7BBE3F8}" srcOrd="1" destOrd="0" presId="urn:microsoft.com/office/officeart/2005/8/layout/vProcess5"/>
    <dgm:cxn modelId="{D153B151-30BE-4F8D-A7DA-959342A1F045}" type="presParOf" srcId="{F1616E72-F549-46F8-8081-BA2EB58D23F3}" destId="{04F2D6EA-33DB-4352-9F21-7B00320025AE}" srcOrd="2" destOrd="0" presId="urn:microsoft.com/office/officeart/2005/8/layout/vProcess5"/>
    <dgm:cxn modelId="{77CC40EF-ED2E-4CBE-B6F1-214A7186A26E}" type="presParOf" srcId="{F1616E72-F549-46F8-8081-BA2EB58D23F3}" destId="{12EF6C0C-13E2-4C9D-9227-E8113365B209}" srcOrd="3" destOrd="0" presId="urn:microsoft.com/office/officeart/2005/8/layout/vProcess5"/>
    <dgm:cxn modelId="{9006C5B3-4512-45AC-9C6B-F457E77302F8}" type="presParOf" srcId="{F1616E72-F549-46F8-8081-BA2EB58D23F3}" destId="{6A0D036C-7428-494F-A908-8E6FB4E3077A}" srcOrd="4" destOrd="0" presId="urn:microsoft.com/office/officeart/2005/8/layout/vProcess5"/>
    <dgm:cxn modelId="{6344ED04-7EB2-4218-B14D-FDC825752D77}" type="presParOf" srcId="{F1616E72-F549-46F8-8081-BA2EB58D23F3}" destId="{14C9AF09-D85F-4B5B-A84D-C585F338C934}" srcOrd="5" destOrd="0" presId="urn:microsoft.com/office/officeart/2005/8/layout/vProcess5"/>
    <dgm:cxn modelId="{610D8399-B7A4-412D-A4C2-772F79B1DCDC}" type="presParOf" srcId="{F1616E72-F549-46F8-8081-BA2EB58D23F3}" destId="{BFAE70A0-5266-49A6-8C1B-71B1E8123051}" srcOrd="6" destOrd="0" presId="urn:microsoft.com/office/officeart/2005/8/layout/vProcess5"/>
    <dgm:cxn modelId="{12196270-CE6C-4968-887B-A514CDAB5DFA}" type="presParOf" srcId="{F1616E72-F549-46F8-8081-BA2EB58D23F3}" destId="{066871A2-7D55-4C2B-9557-88DC21AA518C}" srcOrd="7" destOrd="0" presId="urn:microsoft.com/office/officeart/2005/8/layout/vProcess5"/>
    <dgm:cxn modelId="{187788A8-3E9E-4DAF-B00A-74B7F069D051}" type="presParOf" srcId="{F1616E72-F549-46F8-8081-BA2EB58D23F3}" destId="{C12A0BAB-3F36-43C9-AE54-5366BA46D083}" srcOrd="8" destOrd="0" presId="urn:microsoft.com/office/officeart/2005/8/layout/vProcess5"/>
    <dgm:cxn modelId="{356D3982-9D1F-405C-9CB1-49C0146AF862}" type="presParOf" srcId="{F1616E72-F549-46F8-8081-BA2EB58D23F3}" destId="{CCD8C4AE-9571-41EB-A390-797D3452FBC0}" srcOrd="9" destOrd="0" presId="urn:microsoft.com/office/officeart/2005/8/layout/vProcess5"/>
    <dgm:cxn modelId="{215E986B-9604-40FC-9527-5EF8BBA0E0E0}" type="presParOf" srcId="{F1616E72-F549-46F8-8081-BA2EB58D23F3}" destId="{7B5A97F4-E60F-467E-BC56-3F7ED316B137}" srcOrd="10" destOrd="0" presId="urn:microsoft.com/office/officeart/2005/8/layout/vProcess5"/>
    <dgm:cxn modelId="{35AD7C0D-DBA1-49C1-811D-616AA8078715}" type="presParOf" srcId="{F1616E72-F549-46F8-8081-BA2EB58D23F3}" destId="{18989798-C6A0-4847-B9EA-8E18E932E1A1}"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ctr"/>
          <a:r>
            <a:rPr lang="en-US" sz="2400" dirty="0">
              <a:solidFill>
                <a:schemeClr val="tx1"/>
              </a:solidFill>
              <a:latin typeface="Times New Roman" panose="02020603050405020304" pitchFamily="18" charset="0"/>
              <a:cs typeface="Times New Roman" panose="02020603050405020304" pitchFamily="18" charset="0"/>
            </a:rPr>
            <a:t>Telehealth services are a major step toward enhancing accessibility to health care (Papalamprakopoulou et al., 2024). </a:t>
          </a:r>
        </a:p>
      </dgm:t>
    </dgm:pt>
    <dgm:pt modelId="{B568F7A1-E8B7-4E38-A87A-F29ADBA23305}" type="parTrans" cxnId="{2502B177-3A84-4D38-909F-E184D05F6478}">
      <dgm:prSet/>
      <dgm:spPr/>
      <dgm:t>
        <a:bodyPr/>
        <a:lstStyle/>
        <a:p>
          <a:pPr algn="ctr"/>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ctr"/>
          <a:endParaRPr lang="en-US" sz="2000">
            <a:solidFill>
              <a:schemeClr val="tx1"/>
            </a:solidFill>
            <a:latin typeface="Times New Roman" panose="02020603050405020304" pitchFamily="18" charset="0"/>
            <a:cs typeface="Times New Roman" panose="02020603050405020304" pitchFamily="18" charset="0"/>
          </a:endParaRPr>
        </a:p>
      </dgm:t>
    </dgm:pt>
    <dgm:pt modelId="{80F84DAF-05AE-4C9E-B86F-54E82D7ED142}">
      <dgm:prSet custT="1"/>
      <dgm:spPr/>
      <dgm:t>
        <a:bodyPr/>
        <a:lstStyle/>
        <a:p>
          <a:pPr algn="ctr"/>
          <a:r>
            <a:rPr lang="en-US" sz="2400" dirty="0">
              <a:solidFill>
                <a:schemeClr val="tx1"/>
              </a:solidFill>
              <a:latin typeface="Times New Roman" panose="02020603050405020304" pitchFamily="18" charset="0"/>
              <a:cs typeface="Times New Roman" panose="02020603050405020304" pitchFamily="18" charset="0"/>
            </a:rPr>
            <a:t>Wellness programmes promote healthy lifestyles. </a:t>
          </a:r>
        </a:p>
      </dgm:t>
    </dgm:pt>
    <dgm:pt modelId="{0C07D9A0-AFD7-4371-A97C-9DB88781A873}" type="parTrans" cxnId="{7C8E6866-CB99-47F4-9D4F-994C85F62F87}">
      <dgm:prSet/>
      <dgm:spPr/>
      <dgm:t>
        <a:bodyPr/>
        <a:lstStyle/>
        <a:p>
          <a:endParaRPr lang="en-US"/>
        </a:p>
      </dgm:t>
    </dgm:pt>
    <dgm:pt modelId="{E53C35AB-07B9-4CA2-B76D-755B9023ABAA}" type="sibTrans" cxnId="{7C8E6866-CB99-47F4-9D4F-994C85F62F87}">
      <dgm:prSet/>
      <dgm:spPr/>
      <dgm:t>
        <a:bodyPr/>
        <a:lstStyle/>
        <a:p>
          <a:endParaRPr lang="en-US"/>
        </a:p>
      </dgm:t>
    </dgm:pt>
    <dgm:pt modelId="{59BB6764-44AB-41AC-9C96-AFE787490EE4}">
      <dgm:prSet custT="1"/>
      <dgm:spPr/>
      <dgm:t>
        <a:bodyPr/>
        <a:lstStyle/>
        <a:p>
          <a:pPr algn="ctr"/>
          <a:r>
            <a:rPr lang="en-US" sz="2400" dirty="0">
              <a:solidFill>
                <a:schemeClr val="tx1"/>
              </a:solidFill>
              <a:latin typeface="Times New Roman" panose="02020603050405020304" pitchFamily="18" charset="0"/>
              <a:cs typeface="Times New Roman" panose="02020603050405020304" pitchFamily="18" charset="0"/>
            </a:rPr>
            <a:t>Community services have a role to play in the wellbeing of the local population (Stumbitz et al., 2022). </a:t>
          </a:r>
        </a:p>
      </dgm:t>
    </dgm:pt>
    <dgm:pt modelId="{705C5EE6-9846-48E7-81BF-14B7FC0F6518}" type="parTrans" cxnId="{E7D400EB-89EB-477D-9578-6D00A15C5871}">
      <dgm:prSet/>
      <dgm:spPr/>
      <dgm:t>
        <a:bodyPr/>
        <a:lstStyle/>
        <a:p>
          <a:endParaRPr lang="en-US"/>
        </a:p>
      </dgm:t>
    </dgm:pt>
    <dgm:pt modelId="{5283F1F5-A15E-48CA-835B-98EE345D16A5}" type="sibTrans" cxnId="{E7D400EB-89EB-477D-9578-6D00A15C5871}">
      <dgm:prSet/>
      <dgm:spPr/>
      <dgm:t>
        <a:bodyPr/>
        <a:lstStyle/>
        <a:p>
          <a:endParaRPr lang="en-US"/>
        </a:p>
      </dgm:t>
    </dgm:pt>
    <dgm:pt modelId="{429A4795-B668-4396-AF97-5E6CD98B8DB4}">
      <dgm:prSet custT="1"/>
      <dgm:spPr/>
      <dgm:t>
        <a:bodyPr/>
        <a:lstStyle/>
        <a:p>
          <a:pPr algn="ctr"/>
          <a:r>
            <a:rPr lang="en-US" sz="2400" dirty="0">
              <a:solidFill>
                <a:schemeClr val="tx1"/>
              </a:solidFill>
              <a:latin typeface="Times New Roman" panose="02020603050405020304" pitchFamily="18" charset="0"/>
              <a:cs typeface="Times New Roman" panose="02020603050405020304" pitchFamily="18" charset="0"/>
            </a:rPr>
            <a:t>Preventative programs decrease the need for care in the future.</a:t>
          </a:r>
        </a:p>
      </dgm:t>
    </dgm:pt>
    <dgm:pt modelId="{EECEE0F9-6B64-4BC9-AB96-853B81E6AAB6}" type="parTrans" cxnId="{701EF205-1579-4D1E-BB64-9020A109833F}">
      <dgm:prSet/>
      <dgm:spPr/>
      <dgm:t>
        <a:bodyPr/>
        <a:lstStyle/>
        <a:p>
          <a:endParaRPr lang="en-US"/>
        </a:p>
      </dgm:t>
    </dgm:pt>
    <dgm:pt modelId="{CE9C9A92-D001-4C04-BB61-2325A779308F}" type="sibTrans" cxnId="{701EF205-1579-4D1E-BB64-9020A109833F}">
      <dgm:prSet/>
      <dgm:spPr/>
      <dgm:t>
        <a:bodyPr/>
        <a:lstStyle/>
        <a:p>
          <a:endParaRPr lang="en-US"/>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4">
        <dgm:presLayoutVars>
          <dgm:chMax val="0"/>
          <dgm:bulletEnabled val="1"/>
        </dgm:presLayoutVars>
      </dgm:prSet>
      <dgm:spPr/>
    </dgm:pt>
    <dgm:pt modelId="{481B4AC2-DB16-4E78-8261-50B77CC41524}" type="pres">
      <dgm:prSet presAssocID="{E523A6B5-7D37-4971-82A2-78371B7C2B91}" presName="spacer" presStyleCnt="0"/>
      <dgm:spPr/>
    </dgm:pt>
    <dgm:pt modelId="{14042616-EB17-4FF8-9987-B0ADEECA74D2}" type="pres">
      <dgm:prSet presAssocID="{80F84DAF-05AE-4C9E-B86F-54E82D7ED142}" presName="parentText" presStyleLbl="node1" presStyleIdx="1" presStyleCnt="4">
        <dgm:presLayoutVars>
          <dgm:chMax val="0"/>
          <dgm:bulletEnabled val="1"/>
        </dgm:presLayoutVars>
      </dgm:prSet>
      <dgm:spPr/>
    </dgm:pt>
    <dgm:pt modelId="{FE39DAB2-FD17-43B3-9863-D306AD00436C}" type="pres">
      <dgm:prSet presAssocID="{E53C35AB-07B9-4CA2-B76D-755B9023ABAA}" presName="spacer" presStyleCnt="0"/>
      <dgm:spPr/>
    </dgm:pt>
    <dgm:pt modelId="{49294AD1-EF15-450B-82C5-B513687D7D6D}" type="pres">
      <dgm:prSet presAssocID="{59BB6764-44AB-41AC-9C96-AFE787490EE4}" presName="parentText" presStyleLbl="node1" presStyleIdx="2" presStyleCnt="4">
        <dgm:presLayoutVars>
          <dgm:chMax val="0"/>
          <dgm:bulletEnabled val="1"/>
        </dgm:presLayoutVars>
      </dgm:prSet>
      <dgm:spPr/>
    </dgm:pt>
    <dgm:pt modelId="{4F60CA29-1C84-4AF1-8B16-36B5A946C3A0}" type="pres">
      <dgm:prSet presAssocID="{5283F1F5-A15E-48CA-835B-98EE345D16A5}" presName="spacer" presStyleCnt="0"/>
      <dgm:spPr/>
    </dgm:pt>
    <dgm:pt modelId="{4C5FD3B6-4C9E-4CEC-8A1A-5806EE369376}" type="pres">
      <dgm:prSet presAssocID="{429A4795-B668-4396-AF97-5E6CD98B8DB4}" presName="parentText" presStyleLbl="node1" presStyleIdx="3" presStyleCnt="4">
        <dgm:presLayoutVars>
          <dgm:chMax val="0"/>
          <dgm:bulletEnabled val="1"/>
        </dgm:presLayoutVars>
      </dgm:prSet>
      <dgm:spPr/>
    </dgm:pt>
  </dgm:ptLst>
  <dgm:cxnLst>
    <dgm:cxn modelId="{701EF205-1579-4D1E-BB64-9020A109833F}" srcId="{CEFDCA5B-5766-4B30-AFDF-74635442DCED}" destId="{429A4795-B668-4396-AF97-5E6CD98B8DB4}" srcOrd="3" destOrd="0" parTransId="{EECEE0F9-6B64-4BC9-AB96-853B81E6AAB6}" sibTransId="{CE9C9A92-D001-4C04-BB61-2325A779308F}"/>
    <dgm:cxn modelId="{39DC1013-3CEE-46F7-A8A0-E822305BE133}" type="presOf" srcId="{429A4795-B668-4396-AF97-5E6CD98B8DB4}" destId="{4C5FD3B6-4C9E-4CEC-8A1A-5806EE369376}" srcOrd="0" destOrd="0" presId="urn:microsoft.com/office/officeart/2005/8/layout/vList2"/>
    <dgm:cxn modelId="{C3871D5B-384B-4E42-8A67-182BE251F029}" type="presOf" srcId="{295D07C3-48A6-44D5-B093-689A72E78D1A}" destId="{1EAC2692-08E7-4353-B9F5-CD7B510C6B1C}" srcOrd="0" destOrd="0" presId="urn:microsoft.com/office/officeart/2005/8/layout/vList2"/>
    <dgm:cxn modelId="{7C8E6866-CB99-47F4-9D4F-994C85F62F87}" srcId="{CEFDCA5B-5766-4B30-AFDF-74635442DCED}" destId="{80F84DAF-05AE-4C9E-B86F-54E82D7ED142}" srcOrd="1" destOrd="0" parTransId="{0C07D9A0-AFD7-4371-A97C-9DB88781A873}" sibTransId="{E53C35AB-07B9-4CA2-B76D-755B9023ABAA}"/>
    <dgm:cxn modelId="{2502B177-3A84-4D38-909F-E184D05F6478}" srcId="{CEFDCA5B-5766-4B30-AFDF-74635442DCED}" destId="{295D07C3-48A6-44D5-B093-689A72E78D1A}" srcOrd="0" destOrd="0" parTransId="{B568F7A1-E8B7-4E38-A87A-F29ADBA23305}" sibTransId="{E523A6B5-7D37-4971-82A2-78371B7C2B91}"/>
    <dgm:cxn modelId="{D9C2C67F-86FF-4A71-9171-A7C8AF988C6C}" type="presOf" srcId="{59BB6764-44AB-41AC-9C96-AFE787490EE4}" destId="{49294AD1-EF15-450B-82C5-B513687D7D6D}" srcOrd="0" destOrd="0" presId="urn:microsoft.com/office/officeart/2005/8/layout/vList2"/>
    <dgm:cxn modelId="{165475A4-74B4-441C-B289-BE7DD29DDE63}" type="presOf" srcId="{CEFDCA5B-5766-4B30-AFDF-74635442DCED}" destId="{B278D6F2-E312-4D5F-8B6B-86756008A3D0}" srcOrd="0" destOrd="0" presId="urn:microsoft.com/office/officeart/2005/8/layout/vList2"/>
    <dgm:cxn modelId="{E7D400EB-89EB-477D-9578-6D00A15C5871}" srcId="{CEFDCA5B-5766-4B30-AFDF-74635442DCED}" destId="{59BB6764-44AB-41AC-9C96-AFE787490EE4}" srcOrd="2" destOrd="0" parTransId="{705C5EE6-9846-48E7-81BF-14B7FC0F6518}" sibTransId="{5283F1F5-A15E-48CA-835B-98EE345D16A5}"/>
    <dgm:cxn modelId="{7A20BDF5-340E-4ADF-BAB2-AF259596FC3D}" type="presOf" srcId="{80F84DAF-05AE-4C9E-B86F-54E82D7ED142}" destId="{14042616-EB17-4FF8-9987-B0ADEECA74D2}" srcOrd="0" destOrd="0" presId="urn:microsoft.com/office/officeart/2005/8/layout/vList2"/>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5DF7EA2C-587D-49C4-9D8D-CE836981CADD}" type="presParOf" srcId="{B278D6F2-E312-4D5F-8B6B-86756008A3D0}" destId="{14042616-EB17-4FF8-9987-B0ADEECA74D2}" srcOrd="2" destOrd="0" presId="urn:microsoft.com/office/officeart/2005/8/layout/vList2"/>
    <dgm:cxn modelId="{CB5B04CA-0402-4303-8807-67A4AFDD97B6}" type="presParOf" srcId="{B278D6F2-E312-4D5F-8B6B-86756008A3D0}" destId="{FE39DAB2-FD17-43B3-9863-D306AD00436C}" srcOrd="3" destOrd="0" presId="urn:microsoft.com/office/officeart/2005/8/layout/vList2"/>
    <dgm:cxn modelId="{8EEAB538-E37D-4658-8DCB-BCF99BA46315}" type="presParOf" srcId="{B278D6F2-E312-4D5F-8B6B-86756008A3D0}" destId="{49294AD1-EF15-450B-82C5-B513687D7D6D}" srcOrd="4" destOrd="0" presId="urn:microsoft.com/office/officeart/2005/8/layout/vList2"/>
    <dgm:cxn modelId="{B2AC590F-6E9F-4E66-9959-3DD446692475}" type="presParOf" srcId="{B278D6F2-E312-4D5F-8B6B-86756008A3D0}" destId="{4F60CA29-1C84-4AF1-8B16-36B5A946C3A0}" srcOrd="5" destOrd="0" presId="urn:microsoft.com/office/officeart/2005/8/layout/vList2"/>
    <dgm:cxn modelId="{1B802516-2C7B-415D-886C-4F2E9212D7DE}" type="presParOf" srcId="{B278D6F2-E312-4D5F-8B6B-86756008A3D0}" destId="{4C5FD3B6-4C9E-4CEC-8A1A-5806EE36937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Integrated Care Systems bring together care (Suprapto, 2025). </a:t>
          </a: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97E5CDCF-490C-48FC-9DFA-DBC727ADA216}">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Working collaboratively leads to better outcomes for patients (Grady et al., 2023). </a:t>
          </a:r>
        </a:p>
      </dgm:t>
    </dgm:pt>
    <dgm:pt modelId="{98BD2759-F88C-4F3B-A4B7-1E24312FA0A5}" type="parTrans" cxnId="{73AE7606-2C41-4B55-BA45-958F9FF0A812}">
      <dgm:prSet/>
      <dgm:spPr/>
      <dgm:t>
        <a:bodyPr/>
        <a:lstStyle/>
        <a:p>
          <a:pPr algn="l"/>
          <a:endParaRPr lang="en-US"/>
        </a:p>
      </dgm:t>
    </dgm:pt>
    <dgm:pt modelId="{7E3C9777-199B-48C0-9D3B-195DFFE99072}" type="sibTrans" cxnId="{73AE7606-2C41-4B55-BA45-958F9FF0A812}">
      <dgm:prSet/>
      <dgm:spPr/>
      <dgm:t>
        <a:bodyPr/>
        <a:lstStyle/>
        <a:p>
          <a:pPr algn="l"/>
          <a:endParaRPr lang="en-US"/>
        </a:p>
      </dgm:t>
    </dgm:pt>
    <dgm:pt modelId="{DBD638BF-372C-4E22-8932-BCA0B2D965B9}">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There are local implementation challenges related to resource constraints. </a:t>
          </a:r>
        </a:p>
      </dgm:t>
    </dgm:pt>
    <dgm:pt modelId="{C77A6195-EB96-45F1-A0DA-93B7B35B0608}" type="parTrans" cxnId="{4F65E506-748A-4B8D-901E-752659475EBB}">
      <dgm:prSet/>
      <dgm:spPr/>
      <dgm:t>
        <a:bodyPr/>
        <a:lstStyle/>
        <a:p>
          <a:pPr algn="l"/>
          <a:endParaRPr lang="en-US"/>
        </a:p>
      </dgm:t>
    </dgm:pt>
    <dgm:pt modelId="{093A440A-D5B1-4AAC-91CB-5BE36CB9F3EA}" type="sibTrans" cxnId="{4F65E506-748A-4B8D-901E-752659475EBB}">
      <dgm:prSet/>
      <dgm:spPr/>
      <dgm:t>
        <a:bodyPr/>
        <a:lstStyle/>
        <a:p>
          <a:pPr algn="l"/>
          <a:endParaRPr lang="en-US"/>
        </a:p>
      </dgm:t>
    </dgm:pt>
    <dgm:pt modelId="{4C14AD59-8B59-418B-A3F2-56A942283187}">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Positive improvements in services are seen in patient experiences.</a:t>
          </a:r>
        </a:p>
      </dgm:t>
    </dgm:pt>
    <dgm:pt modelId="{C1F267DD-CD93-44F2-A11A-F30F59540E94}" type="parTrans" cxnId="{395C8A4C-CDBE-491E-8DA9-0753EF113A1F}">
      <dgm:prSet/>
      <dgm:spPr/>
      <dgm:t>
        <a:bodyPr/>
        <a:lstStyle/>
        <a:p>
          <a:pPr algn="l"/>
          <a:endParaRPr lang="en-US"/>
        </a:p>
      </dgm:t>
    </dgm:pt>
    <dgm:pt modelId="{7199B6FE-E222-4E9F-9D72-B7D1A316ED77}" type="sibTrans" cxnId="{395C8A4C-CDBE-491E-8DA9-0753EF113A1F}">
      <dgm:prSet/>
      <dgm:spPr/>
      <dgm:t>
        <a:bodyPr/>
        <a:lstStyle/>
        <a:p>
          <a:pPr algn="l"/>
          <a:endParaRPr lang="en-US"/>
        </a:p>
      </dgm:t>
    </dgm:pt>
    <dgm:pt modelId="{B278D6F2-E312-4D5F-8B6B-86756008A3D0}" type="pres">
      <dgm:prSet presAssocID="{CEFDCA5B-5766-4B30-AFDF-74635442DCED}" presName="linear" presStyleCnt="0">
        <dgm:presLayoutVars>
          <dgm:animLvl val="lvl"/>
          <dgm:resizeHandles val="exact"/>
        </dgm:presLayoutVars>
      </dgm:prSet>
      <dgm:spPr/>
    </dgm:pt>
    <dgm:pt modelId="{1EAC2692-08E7-4353-B9F5-CD7B510C6B1C}" type="pres">
      <dgm:prSet presAssocID="{295D07C3-48A6-44D5-B093-689A72E78D1A}" presName="parentText" presStyleLbl="node1" presStyleIdx="0" presStyleCnt="4">
        <dgm:presLayoutVars>
          <dgm:chMax val="0"/>
          <dgm:bulletEnabled val="1"/>
        </dgm:presLayoutVars>
      </dgm:prSet>
      <dgm:spPr/>
    </dgm:pt>
    <dgm:pt modelId="{481B4AC2-DB16-4E78-8261-50B77CC41524}" type="pres">
      <dgm:prSet presAssocID="{E523A6B5-7D37-4971-82A2-78371B7C2B91}" presName="spacer" presStyleCnt="0"/>
      <dgm:spPr/>
    </dgm:pt>
    <dgm:pt modelId="{9B073A85-C3E0-410A-A267-3425B321ABCD}" type="pres">
      <dgm:prSet presAssocID="{97E5CDCF-490C-48FC-9DFA-DBC727ADA216}" presName="parentText" presStyleLbl="node1" presStyleIdx="1" presStyleCnt="4">
        <dgm:presLayoutVars>
          <dgm:chMax val="0"/>
          <dgm:bulletEnabled val="1"/>
        </dgm:presLayoutVars>
      </dgm:prSet>
      <dgm:spPr/>
    </dgm:pt>
    <dgm:pt modelId="{54621AD1-4FAC-41AC-8146-362DAF5F1043}" type="pres">
      <dgm:prSet presAssocID="{7E3C9777-199B-48C0-9D3B-195DFFE99072}" presName="spacer" presStyleCnt="0"/>
      <dgm:spPr/>
    </dgm:pt>
    <dgm:pt modelId="{83571715-EE53-4A0B-830E-CDA29FB2B219}" type="pres">
      <dgm:prSet presAssocID="{DBD638BF-372C-4E22-8932-BCA0B2D965B9}" presName="parentText" presStyleLbl="node1" presStyleIdx="2" presStyleCnt="4">
        <dgm:presLayoutVars>
          <dgm:chMax val="0"/>
          <dgm:bulletEnabled val="1"/>
        </dgm:presLayoutVars>
      </dgm:prSet>
      <dgm:spPr/>
    </dgm:pt>
    <dgm:pt modelId="{227C46D9-FA88-4AE8-A264-D07D1BA5971E}" type="pres">
      <dgm:prSet presAssocID="{093A440A-D5B1-4AAC-91CB-5BE36CB9F3EA}" presName="spacer" presStyleCnt="0"/>
      <dgm:spPr/>
    </dgm:pt>
    <dgm:pt modelId="{6FE27C17-A392-4449-9C8E-96B5A2E731CF}" type="pres">
      <dgm:prSet presAssocID="{4C14AD59-8B59-418B-A3F2-56A942283187}" presName="parentText" presStyleLbl="node1" presStyleIdx="3" presStyleCnt="4">
        <dgm:presLayoutVars>
          <dgm:chMax val="0"/>
          <dgm:bulletEnabled val="1"/>
        </dgm:presLayoutVars>
      </dgm:prSet>
      <dgm:spPr/>
    </dgm:pt>
  </dgm:ptLst>
  <dgm:cxnLst>
    <dgm:cxn modelId="{73AE7606-2C41-4B55-BA45-958F9FF0A812}" srcId="{CEFDCA5B-5766-4B30-AFDF-74635442DCED}" destId="{97E5CDCF-490C-48FC-9DFA-DBC727ADA216}" srcOrd="1" destOrd="0" parTransId="{98BD2759-F88C-4F3B-A4B7-1E24312FA0A5}" sibTransId="{7E3C9777-199B-48C0-9D3B-195DFFE99072}"/>
    <dgm:cxn modelId="{4F65E506-748A-4B8D-901E-752659475EBB}" srcId="{CEFDCA5B-5766-4B30-AFDF-74635442DCED}" destId="{DBD638BF-372C-4E22-8932-BCA0B2D965B9}" srcOrd="2" destOrd="0" parTransId="{C77A6195-EB96-45F1-A0DA-93B7B35B0608}" sibTransId="{093A440A-D5B1-4AAC-91CB-5BE36CB9F3EA}"/>
    <dgm:cxn modelId="{C3871D5B-384B-4E42-8A67-182BE251F029}" type="presOf" srcId="{295D07C3-48A6-44D5-B093-689A72E78D1A}" destId="{1EAC2692-08E7-4353-B9F5-CD7B510C6B1C}" srcOrd="0" destOrd="0" presId="urn:microsoft.com/office/officeart/2005/8/layout/vList2"/>
    <dgm:cxn modelId="{395C8A4C-CDBE-491E-8DA9-0753EF113A1F}" srcId="{CEFDCA5B-5766-4B30-AFDF-74635442DCED}" destId="{4C14AD59-8B59-418B-A3F2-56A942283187}" srcOrd="3" destOrd="0" parTransId="{C1F267DD-CD93-44F2-A11A-F30F59540E94}" sibTransId="{7199B6FE-E222-4E9F-9D72-B7D1A316ED77}"/>
    <dgm:cxn modelId="{2502B177-3A84-4D38-909F-E184D05F6478}" srcId="{CEFDCA5B-5766-4B30-AFDF-74635442DCED}" destId="{295D07C3-48A6-44D5-B093-689A72E78D1A}" srcOrd="0" destOrd="0" parTransId="{B568F7A1-E8B7-4E38-A87A-F29ADBA23305}" sibTransId="{E523A6B5-7D37-4971-82A2-78371B7C2B91}"/>
    <dgm:cxn modelId="{7046DA85-D0A0-4A92-B4DA-706DFB6D3B42}" type="presOf" srcId="{97E5CDCF-490C-48FC-9DFA-DBC727ADA216}" destId="{9B073A85-C3E0-410A-A267-3425B321ABCD}" srcOrd="0" destOrd="0" presId="urn:microsoft.com/office/officeart/2005/8/layout/vList2"/>
    <dgm:cxn modelId="{165475A4-74B4-441C-B289-BE7DD29DDE63}" type="presOf" srcId="{CEFDCA5B-5766-4B30-AFDF-74635442DCED}" destId="{B278D6F2-E312-4D5F-8B6B-86756008A3D0}" srcOrd="0" destOrd="0" presId="urn:microsoft.com/office/officeart/2005/8/layout/vList2"/>
    <dgm:cxn modelId="{80E35BD7-56D7-46DC-A6F5-95E69AA5CA89}" type="presOf" srcId="{DBD638BF-372C-4E22-8932-BCA0B2D965B9}" destId="{83571715-EE53-4A0B-830E-CDA29FB2B219}" srcOrd="0" destOrd="0" presId="urn:microsoft.com/office/officeart/2005/8/layout/vList2"/>
    <dgm:cxn modelId="{067EC5DD-B266-4E61-8A7A-E8B3CFBAEBC6}" type="presOf" srcId="{4C14AD59-8B59-418B-A3F2-56A942283187}" destId="{6FE27C17-A392-4449-9C8E-96B5A2E731CF}" srcOrd="0" destOrd="0" presId="urn:microsoft.com/office/officeart/2005/8/layout/vList2"/>
    <dgm:cxn modelId="{587CFA63-9E14-4518-A153-16BFB38B5E99}" type="presParOf" srcId="{B278D6F2-E312-4D5F-8B6B-86756008A3D0}" destId="{1EAC2692-08E7-4353-B9F5-CD7B510C6B1C}" srcOrd="0" destOrd="0" presId="urn:microsoft.com/office/officeart/2005/8/layout/vList2"/>
    <dgm:cxn modelId="{A82ABC84-C88A-4E0E-8A43-092BBC4806A2}" type="presParOf" srcId="{B278D6F2-E312-4D5F-8B6B-86756008A3D0}" destId="{481B4AC2-DB16-4E78-8261-50B77CC41524}" srcOrd="1" destOrd="0" presId="urn:microsoft.com/office/officeart/2005/8/layout/vList2"/>
    <dgm:cxn modelId="{6D9A8732-C125-463F-B978-DD1A2CCC91BB}" type="presParOf" srcId="{B278D6F2-E312-4D5F-8B6B-86756008A3D0}" destId="{9B073A85-C3E0-410A-A267-3425B321ABCD}" srcOrd="2" destOrd="0" presId="urn:microsoft.com/office/officeart/2005/8/layout/vList2"/>
    <dgm:cxn modelId="{8F5FF570-6760-405F-8A21-D89FD3093928}" type="presParOf" srcId="{B278D6F2-E312-4D5F-8B6B-86756008A3D0}" destId="{54621AD1-4FAC-41AC-8146-362DAF5F1043}" srcOrd="3" destOrd="0" presId="urn:microsoft.com/office/officeart/2005/8/layout/vList2"/>
    <dgm:cxn modelId="{B0EC860E-66B1-4478-814E-90EF18FD4850}" type="presParOf" srcId="{B278D6F2-E312-4D5F-8B6B-86756008A3D0}" destId="{83571715-EE53-4A0B-830E-CDA29FB2B219}" srcOrd="4" destOrd="0" presId="urn:microsoft.com/office/officeart/2005/8/layout/vList2"/>
    <dgm:cxn modelId="{6EFC9FA7-C4FA-4139-B877-26F5CC1A3C9A}" type="presParOf" srcId="{B278D6F2-E312-4D5F-8B6B-86756008A3D0}" destId="{227C46D9-FA88-4AE8-A264-D07D1BA5971E}" srcOrd="5" destOrd="0" presId="urn:microsoft.com/office/officeart/2005/8/layout/vList2"/>
    <dgm:cxn modelId="{55D8A719-05F7-48A6-9BF9-0FEE05974A95}" type="presParOf" srcId="{B278D6F2-E312-4D5F-8B6B-86756008A3D0}" destId="{6FE27C17-A392-4449-9C8E-96B5A2E731C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EFDCA5B-5766-4B30-AFDF-74635442DCED}" type="doc">
      <dgm:prSet loTypeId="urn:microsoft.com/office/officeart/2005/8/layout/vList2" loCatId="list"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l"/>
          <a:r>
            <a:rPr lang="en-US" sz="2800" dirty="0">
              <a:solidFill>
                <a:schemeClr val="tx1"/>
              </a:solidFill>
              <a:latin typeface="Times New Roman" panose="02020603050405020304" pitchFamily="18" charset="0"/>
              <a:cs typeface="Times New Roman" panose="02020603050405020304" pitchFamily="18" charset="0"/>
            </a:rPr>
            <a:t>Public Health Initiatives:</a:t>
          </a:r>
        </a:p>
      </dgm:t>
    </dgm:pt>
    <dgm:pt modelId="{B568F7A1-E8B7-4E38-A87A-F29ADBA23305}" type="par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l"/>
          <a:endParaRPr lang="en-US" sz="2000">
            <a:solidFill>
              <a:schemeClr val="tx1"/>
            </a:solidFill>
            <a:latin typeface="Times New Roman" panose="02020603050405020304" pitchFamily="18" charset="0"/>
            <a:cs typeface="Times New Roman" panose="02020603050405020304" pitchFamily="18" charset="0"/>
          </a:endParaRPr>
        </a:p>
      </dgm:t>
    </dgm:pt>
    <dgm:pt modelId="{56CA5507-5241-4179-8A18-F6E1AD276584}">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Vaccination programmes contribute to the protection of the health of a population (Shattock et al., 2024).</a:t>
          </a:r>
        </a:p>
      </dgm:t>
    </dgm:pt>
    <dgm:pt modelId="{804553D0-1302-4A74-93D4-2239042B922B}" type="parTrans" cxnId="{780485A3-694C-489D-81D8-78B4EACC1681}">
      <dgm:prSet/>
      <dgm:spPr/>
      <dgm:t>
        <a:bodyPr/>
        <a:lstStyle/>
        <a:p>
          <a:pPr algn="l"/>
          <a:endParaRPr lang="en-US"/>
        </a:p>
      </dgm:t>
    </dgm:pt>
    <dgm:pt modelId="{6A7B3D10-C7FD-4C95-9242-29136E347D21}" type="sibTrans" cxnId="{780485A3-694C-489D-81D8-78B4EACC1681}">
      <dgm:prSet/>
      <dgm:spPr/>
      <dgm:t>
        <a:bodyPr/>
        <a:lstStyle/>
        <a:p>
          <a:pPr algn="l"/>
          <a:endParaRPr lang="en-US"/>
        </a:p>
      </dgm:t>
    </dgm:pt>
    <dgm:pt modelId="{F9238FE9-1EE9-46C3-B6C6-8F0A596099B0}">
      <dgm:prSet custT="1"/>
      <dgm:spPr/>
      <dgm:t>
        <a:bodyPr/>
        <a:lstStyle/>
        <a:p>
          <a:pPr algn="l"/>
          <a:r>
            <a:rPr lang="en-US" sz="2800" dirty="0">
              <a:solidFill>
                <a:schemeClr val="tx1"/>
              </a:solidFill>
              <a:latin typeface="Times New Roman" panose="02020603050405020304" pitchFamily="18" charset="0"/>
              <a:cs typeface="Times New Roman" panose="02020603050405020304" pitchFamily="18" charset="0"/>
            </a:rPr>
            <a:t>Equity and Access:</a:t>
          </a:r>
        </a:p>
      </dgm:t>
    </dgm:pt>
    <dgm:pt modelId="{603580E9-5A58-4D70-BB72-0FD59B79BCE3}" type="parTrans" cxnId="{5993EB63-6128-46E9-BA45-4AAFCC5578C2}">
      <dgm:prSet/>
      <dgm:spPr/>
      <dgm:t>
        <a:bodyPr/>
        <a:lstStyle/>
        <a:p>
          <a:pPr algn="l"/>
          <a:endParaRPr lang="en-US"/>
        </a:p>
      </dgm:t>
    </dgm:pt>
    <dgm:pt modelId="{0E7073AC-521B-401E-A782-94E4CE69A95E}" type="sibTrans" cxnId="{5993EB63-6128-46E9-BA45-4AAFCC5578C2}">
      <dgm:prSet/>
      <dgm:spPr/>
      <dgm:t>
        <a:bodyPr/>
        <a:lstStyle/>
        <a:p>
          <a:pPr algn="l"/>
          <a:endParaRPr lang="en-US"/>
        </a:p>
      </dgm:t>
    </dgm:pt>
    <dgm:pt modelId="{59D041D4-A752-4A8B-A429-AA46023928BC}">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Vulnerable population groups are impacted by health inequalities. </a:t>
          </a:r>
        </a:p>
      </dgm:t>
    </dgm:pt>
    <dgm:pt modelId="{EB2F5B1D-F74E-4D66-AC0B-B66D1761454E}" type="parTrans" cxnId="{4C1B65E7-10E8-4FB7-9766-D1724AE926E5}">
      <dgm:prSet/>
      <dgm:spPr/>
      <dgm:t>
        <a:bodyPr/>
        <a:lstStyle/>
        <a:p>
          <a:pPr algn="l"/>
          <a:endParaRPr lang="en-US"/>
        </a:p>
      </dgm:t>
    </dgm:pt>
    <dgm:pt modelId="{5F997D91-3129-491C-8094-59EAE8625E66}" type="sibTrans" cxnId="{4C1B65E7-10E8-4FB7-9766-D1724AE926E5}">
      <dgm:prSet/>
      <dgm:spPr/>
      <dgm:t>
        <a:bodyPr/>
        <a:lstStyle/>
        <a:p>
          <a:pPr algn="l"/>
          <a:endParaRPr lang="en-US"/>
        </a:p>
      </dgm:t>
    </dgm:pt>
    <dgm:pt modelId="{709874FD-3C2E-40C8-9542-FB42EA9C7808}">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Equitable access to services is a benefit of universal healthcare (Rudiger, 2023).</a:t>
          </a:r>
        </a:p>
      </dgm:t>
    </dgm:pt>
    <dgm:pt modelId="{FE820925-426B-403D-B73A-79AF284FE3A2}" type="parTrans" cxnId="{D3032D7B-1A00-4163-860E-61D9790B14CA}">
      <dgm:prSet/>
      <dgm:spPr/>
      <dgm:t>
        <a:bodyPr/>
        <a:lstStyle/>
        <a:p>
          <a:pPr algn="l"/>
          <a:endParaRPr lang="en-US"/>
        </a:p>
      </dgm:t>
    </dgm:pt>
    <dgm:pt modelId="{364E5E39-8B15-4F79-9B94-E749C109FB37}" type="sibTrans" cxnId="{D3032D7B-1A00-4163-860E-61D9790B14CA}">
      <dgm:prSet/>
      <dgm:spPr/>
      <dgm:t>
        <a:bodyPr/>
        <a:lstStyle/>
        <a:p>
          <a:pPr algn="l"/>
          <a:endParaRPr lang="en-US"/>
        </a:p>
      </dgm:t>
    </dgm:pt>
    <dgm:pt modelId="{4E2F48E5-6838-4BD2-869C-F2E67102B463}">
      <dgm:prSet custT="1"/>
      <dgm:spPr/>
      <dgm:t>
        <a:bodyPr/>
        <a:lstStyle/>
        <a:p>
          <a:pPr algn="l"/>
          <a:r>
            <a:rPr lang="en-US" sz="2800" dirty="0">
              <a:solidFill>
                <a:schemeClr val="tx1"/>
              </a:solidFill>
              <a:latin typeface="Times New Roman" panose="02020603050405020304" pitchFamily="18" charset="0"/>
              <a:cs typeface="Times New Roman" panose="02020603050405020304" pitchFamily="18" charset="0"/>
            </a:rPr>
            <a:t>Recommendations:</a:t>
          </a:r>
        </a:p>
      </dgm:t>
    </dgm:pt>
    <dgm:pt modelId="{1BBE7AB2-46C8-49C2-A761-C36F12B9CFFA}" type="parTrans" cxnId="{13B11956-DEDE-40CA-8501-EE6DDC74F22C}">
      <dgm:prSet/>
      <dgm:spPr/>
      <dgm:t>
        <a:bodyPr/>
        <a:lstStyle/>
        <a:p>
          <a:pPr algn="l"/>
          <a:endParaRPr lang="en-US"/>
        </a:p>
      </dgm:t>
    </dgm:pt>
    <dgm:pt modelId="{8967DC3D-0AC9-46E9-B57D-E32B05CCB854}" type="sibTrans" cxnId="{13B11956-DEDE-40CA-8501-EE6DDC74F22C}">
      <dgm:prSet/>
      <dgm:spPr/>
      <dgm:t>
        <a:bodyPr/>
        <a:lstStyle/>
        <a:p>
          <a:pPr algn="l"/>
          <a:endParaRPr lang="en-US"/>
        </a:p>
      </dgm:t>
    </dgm:pt>
    <dgm:pt modelId="{269FCAD9-FE4C-4B07-A6FD-366585A8FD6B}">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Improve prevention measures in health service providers. </a:t>
          </a:r>
        </a:p>
      </dgm:t>
    </dgm:pt>
    <dgm:pt modelId="{E8614D80-5FAA-41D2-992B-53D6F47C4F65}" type="parTrans" cxnId="{545AB178-78FF-4186-8C26-BA9654BB6E7B}">
      <dgm:prSet/>
      <dgm:spPr/>
      <dgm:t>
        <a:bodyPr/>
        <a:lstStyle/>
        <a:p>
          <a:pPr algn="l"/>
          <a:endParaRPr lang="en-US"/>
        </a:p>
      </dgm:t>
    </dgm:pt>
    <dgm:pt modelId="{EB7756F8-D0FF-4089-8A0E-65C1E9B7F7D1}" type="sibTrans" cxnId="{545AB178-78FF-4186-8C26-BA9654BB6E7B}">
      <dgm:prSet/>
      <dgm:spPr/>
      <dgm:t>
        <a:bodyPr/>
        <a:lstStyle/>
        <a:p>
          <a:pPr algn="l"/>
          <a:endParaRPr lang="en-US"/>
        </a:p>
      </dgm:t>
    </dgm:pt>
    <dgm:pt modelId="{7F7D4B82-ECE7-4DAF-B63A-602707EAD43A}">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Increase investment in community care programmes.</a:t>
          </a:r>
        </a:p>
      </dgm:t>
    </dgm:pt>
    <dgm:pt modelId="{F6937482-614C-4EDD-BAC3-BC4470A6F92B}" type="parTrans" cxnId="{A7593317-11EB-4FA3-95AA-708FEE685E75}">
      <dgm:prSet/>
      <dgm:spPr/>
      <dgm:t>
        <a:bodyPr/>
        <a:lstStyle/>
        <a:p>
          <a:pPr algn="l"/>
          <a:endParaRPr lang="en-US"/>
        </a:p>
      </dgm:t>
    </dgm:pt>
    <dgm:pt modelId="{426CA787-31D7-42BE-9580-E4686FEB8989}" type="sibTrans" cxnId="{A7593317-11EB-4FA3-95AA-708FEE685E75}">
      <dgm:prSet/>
      <dgm:spPr/>
      <dgm:t>
        <a:bodyPr/>
        <a:lstStyle/>
        <a:p>
          <a:pPr algn="l"/>
          <a:endParaRPr lang="en-US"/>
        </a:p>
      </dgm:t>
    </dgm:pt>
    <dgm:pt modelId="{DC80BB94-2A42-4455-BDEC-EA259298358E}">
      <dgm:prSet custT="1"/>
      <dgm:spPr/>
      <dgm:t>
        <a:bodyPr/>
        <a:lstStyle/>
        <a:p>
          <a:pPr algn="l"/>
          <a:r>
            <a:rPr lang="en-US" sz="2400" dirty="0">
              <a:solidFill>
                <a:schemeClr val="tx1"/>
              </a:solidFill>
              <a:latin typeface="Times New Roman" panose="02020603050405020304" pitchFamily="18" charset="0"/>
              <a:cs typeface="Times New Roman" panose="02020603050405020304" pitchFamily="18" charset="0"/>
            </a:rPr>
            <a:t>Healthy lifestyle campaigns educate on the prevention of disease. </a:t>
          </a:r>
        </a:p>
      </dgm:t>
    </dgm:pt>
    <dgm:pt modelId="{0C3E33EA-B02B-4FAF-B3CA-6F60066D3632}" type="parTrans" cxnId="{585EC09B-3A9B-4BD7-9214-26A4F1874445}">
      <dgm:prSet/>
      <dgm:spPr/>
      <dgm:t>
        <a:bodyPr/>
        <a:lstStyle/>
        <a:p>
          <a:pPr algn="l"/>
          <a:endParaRPr lang="en-US"/>
        </a:p>
      </dgm:t>
    </dgm:pt>
    <dgm:pt modelId="{062F9AFD-2FEB-46CE-9D81-12C7635A6925}" type="sibTrans" cxnId="{585EC09B-3A9B-4BD7-9214-26A4F1874445}">
      <dgm:prSet/>
      <dgm:spPr/>
      <dgm:t>
        <a:bodyPr/>
        <a:lstStyle/>
        <a:p>
          <a:pPr algn="l"/>
          <a:endParaRPr lang="en-US"/>
        </a:p>
      </dgm:t>
    </dgm:pt>
    <dgm:pt modelId="{ECD146C4-3F84-4138-9DA3-331C13C371A1}" type="pres">
      <dgm:prSet presAssocID="{CEFDCA5B-5766-4B30-AFDF-74635442DCED}" presName="linear" presStyleCnt="0">
        <dgm:presLayoutVars>
          <dgm:animLvl val="lvl"/>
          <dgm:resizeHandles val="exact"/>
        </dgm:presLayoutVars>
      </dgm:prSet>
      <dgm:spPr/>
    </dgm:pt>
    <dgm:pt modelId="{60FB3CF4-6EBE-486A-A3F9-F89E67E28492}" type="pres">
      <dgm:prSet presAssocID="{295D07C3-48A6-44D5-B093-689A72E78D1A}" presName="parentText" presStyleLbl="node1" presStyleIdx="0" presStyleCnt="3">
        <dgm:presLayoutVars>
          <dgm:chMax val="0"/>
          <dgm:bulletEnabled val="1"/>
        </dgm:presLayoutVars>
      </dgm:prSet>
      <dgm:spPr/>
    </dgm:pt>
    <dgm:pt modelId="{4FC95AF6-D435-4018-A9F1-F1D601DB7DEE}" type="pres">
      <dgm:prSet presAssocID="{295D07C3-48A6-44D5-B093-689A72E78D1A}" presName="childText" presStyleLbl="revTx" presStyleIdx="0" presStyleCnt="3">
        <dgm:presLayoutVars>
          <dgm:bulletEnabled val="1"/>
        </dgm:presLayoutVars>
      </dgm:prSet>
      <dgm:spPr/>
    </dgm:pt>
    <dgm:pt modelId="{A8ED4A0A-CE82-4670-AABB-E0857B1230CE}" type="pres">
      <dgm:prSet presAssocID="{F9238FE9-1EE9-46C3-B6C6-8F0A596099B0}" presName="parentText" presStyleLbl="node1" presStyleIdx="1" presStyleCnt="3">
        <dgm:presLayoutVars>
          <dgm:chMax val="0"/>
          <dgm:bulletEnabled val="1"/>
        </dgm:presLayoutVars>
      </dgm:prSet>
      <dgm:spPr/>
    </dgm:pt>
    <dgm:pt modelId="{E57A471C-1CFC-4AA7-B3C2-BE8251F9F41D}" type="pres">
      <dgm:prSet presAssocID="{F9238FE9-1EE9-46C3-B6C6-8F0A596099B0}" presName="childText" presStyleLbl="revTx" presStyleIdx="1" presStyleCnt="3">
        <dgm:presLayoutVars>
          <dgm:bulletEnabled val="1"/>
        </dgm:presLayoutVars>
      </dgm:prSet>
      <dgm:spPr/>
    </dgm:pt>
    <dgm:pt modelId="{7707FB13-F8FF-4F77-9D25-BF5738302DA0}" type="pres">
      <dgm:prSet presAssocID="{4E2F48E5-6838-4BD2-869C-F2E67102B463}" presName="parentText" presStyleLbl="node1" presStyleIdx="2" presStyleCnt="3">
        <dgm:presLayoutVars>
          <dgm:chMax val="0"/>
          <dgm:bulletEnabled val="1"/>
        </dgm:presLayoutVars>
      </dgm:prSet>
      <dgm:spPr/>
    </dgm:pt>
    <dgm:pt modelId="{A1F9A666-4C3E-421B-82F8-F15D21D601EE}" type="pres">
      <dgm:prSet presAssocID="{4E2F48E5-6838-4BD2-869C-F2E67102B463}" presName="childText" presStyleLbl="revTx" presStyleIdx="2" presStyleCnt="3">
        <dgm:presLayoutVars>
          <dgm:bulletEnabled val="1"/>
        </dgm:presLayoutVars>
      </dgm:prSet>
      <dgm:spPr/>
    </dgm:pt>
  </dgm:ptLst>
  <dgm:cxnLst>
    <dgm:cxn modelId="{1F797305-B9E1-4C3A-829B-20C4514ED341}" type="presOf" srcId="{59D041D4-A752-4A8B-A429-AA46023928BC}" destId="{E57A471C-1CFC-4AA7-B3C2-BE8251F9F41D}" srcOrd="0" destOrd="0" presId="urn:microsoft.com/office/officeart/2005/8/layout/vList2"/>
    <dgm:cxn modelId="{2F9FD714-A1CA-4299-95DF-E8934465D053}" type="presOf" srcId="{56CA5507-5241-4179-8A18-F6E1AD276584}" destId="{4FC95AF6-D435-4018-A9F1-F1D601DB7DEE}" srcOrd="0" destOrd="1" presId="urn:microsoft.com/office/officeart/2005/8/layout/vList2"/>
    <dgm:cxn modelId="{A7593317-11EB-4FA3-95AA-708FEE685E75}" srcId="{4E2F48E5-6838-4BD2-869C-F2E67102B463}" destId="{7F7D4B82-ECE7-4DAF-B63A-602707EAD43A}" srcOrd="1" destOrd="0" parTransId="{F6937482-614C-4EDD-BAC3-BC4470A6F92B}" sibTransId="{426CA787-31D7-42BE-9580-E4686FEB8989}"/>
    <dgm:cxn modelId="{C4D13B3D-6498-4ECB-BA02-6398C41EC57E}" type="presOf" srcId="{295D07C3-48A6-44D5-B093-689A72E78D1A}" destId="{60FB3CF4-6EBE-486A-A3F9-F89E67E28492}" srcOrd="0" destOrd="0" presId="urn:microsoft.com/office/officeart/2005/8/layout/vList2"/>
    <dgm:cxn modelId="{5993EB63-6128-46E9-BA45-4AAFCC5578C2}" srcId="{CEFDCA5B-5766-4B30-AFDF-74635442DCED}" destId="{F9238FE9-1EE9-46C3-B6C6-8F0A596099B0}" srcOrd="1" destOrd="0" parTransId="{603580E9-5A58-4D70-BB72-0FD59B79BCE3}" sibTransId="{0E7073AC-521B-401E-A782-94E4CE69A95E}"/>
    <dgm:cxn modelId="{13B11956-DEDE-40CA-8501-EE6DDC74F22C}" srcId="{CEFDCA5B-5766-4B30-AFDF-74635442DCED}" destId="{4E2F48E5-6838-4BD2-869C-F2E67102B463}" srcOrd="2" destOrd="0" parTransId="{1BBE7AB2-46C8-49C2-A761-C36F12B9CFFA}" sibTransId="{8967DC3D-0AC9-46E9-B57D-E32B05CCB854}"/>
    <dgm:cxn modelId="{2C03A656-D997-4692-BB83-F1D871E71F4A}" type="presOf" srcId="{DC80BB94-2A42-4455-BDEC-EA259298358E}" destId="{4FC95AF6-D435-4018-A9F1-F1D601DB7DEE}" srcOrd="0" destOrd="0" presId="urn:microsoft.com/office/officeart/2005/8/layout/vList2"/>
    <dgm:cxn modelId="{2502B177-3A84-4D38-909F-E184D05F6478}" srcId="{CEFDCA5B-5766-4B30-AFDF-74635442DCED}" destId="{295D07C3-48A6-44D5-B093-689A72E78D1A}" srcOrd="0" destOrd="0" parTransId="{B568F7A1-E8B7-4E38-A87A-F29ADBA23305}" sibTransId="{E523A6B5-7D37-4971-82A2-78371B7C2B91}"/>
    <dgm:cxn modelId="{545AB178-78FF-4186-8C26-BA9654BB6E7B}" srcId="{4E2F48E5-6838-4BD2-869C-F2E67102B463}" destId="{269FCAD9-FE4C-4B07-A6FD-366585A8FD6B}" srcOrd="0" destOrd="0" parTransId="{E8614D80-5FAA-41D2-992B-53D6F47C4F65}" sibTransId="{EB7756F8-D0FF-4089-8A0E-65C1E9B7F7D1}"/>
    <dgm:cxn modelId="{D3032D7B-1A00-4163-860E-61D9790B14CA}" srcId="{F9238FE9-1EE9-46C3-B6C6-8F0A596099B0}" destId="{709874FD-3C2E-40C8-9542-FB42EA9C7808}" srcOrd="1" destOrd="0" parTransId="{FE820925-426B-403D-B73A-79AF284FE3A2}" sibTransId="{364E5E39-8B15-4F79-9B94-E749C109FB37}"/>
    <dgm:cxn modelId="{37303F8D-B446-4B42-B135-072AF8DFA507}" type="presOf" srcId="{F9238FE9-1EE9-46C3-B6C6-8F0A596099B0}" destId="{A8ED4A0A-CE82-4670-AABB-E0857B1230CE}" srcOrd="0" destOrd="0" presId="urn:microsoft.com/office/officeart/2005/8/layout/vList2"/>
    <dgm:cxn modelId="{3C6CB68F-7CC3-494E-9BD7-C2DE50B8D548}" type="presOf" srcId="{269FCAD9-FE4C-4B07-A6FD-366585A8FD6B}" destId="{A1F9A666-4C3E-421B-82F8-F15D21D601EE}" srcOrd="0" destOrd="0" presId="urn:microsoft.com/office/officeart/2005/8/layout/vList2"/>
    <dgm:cxn modelId="{585EC09B-3A9B-4BD7-9214-26A4F1874445}" srcId="{295D07C3-48A6-44D5-B093-689A72E78D1A}" destId="{DC80BB94-2A42-4455-BDEC-EA259298358E}" srcOrd="0" destOrd="0" parTransId="{0C3E33EA-B02B-4FAF-B3CA-6F60066D3632}" sibTransId="{062F9AFD-2FEB-46CE-9D81-12C7635A6925}"/>
    <dgm:cxn modelId="{7E3E1A9F-73A1-4949-9FDB-14CE6CE36F04}" type="presOf" srcId="{709874FD-3C2E-40C8-9542-FB42EA9C7808}" destId="{E57A471C-1CFC-4AA7-B3C2-BE8251F9F41D}" srcOrd="0" destOrd="1" presId="urn:microsoft.com/office/officeart/2005/8/layout/vList2"/>
    <dgm:cxn modelId="{780485A3-694C-489D-81D8-78B4EACC1681}" srcId="{295D07C3-48A6-44D5-B093-689A72E78D1A}" destId="{56CA5507-5241-4179-8A18-F6E1AD276584}" srcOrd="1" destOrd="0" parTransId="{804553D0-1302-4A74-93D4-2239042B922B}" sibTransId="{6A7B3D10-C7FD-4C95-9242-29136E347D21}"/>
    <dgm:cxn modelId="{63320AA5-DE8A-4061-9601-A486C791E8B0}" type="presOf" srcId="{7F7D4B82-ECE7-4DAF-B63A-602707EAD43A}" destId="{A1F9A666-4C3E-421B-82F8-F15D21D601EE}" srcOrd="0" destOrd="1" presId="urn:microsoft.com/office/officeart/2005/8/layout/vList2"/>
    <dgm:cxn modelId="{5C80ABC3-E80B-45AC-A27A-04CB22E58EE9}" type="presOf" srcId="{4E2F48E5-6838-4BD2-869C-F2E67102B463}" destId="{7707FB13-F8FF-4F77-9D25-BF5738302DA0}" srcOrd="0" destOrd="0" presId="urn:microsoft.com/office/officeart/2005/8/layout/vList2"/>
    <dgm:cxn modelId="{4C1B65E7-10E8-4FB7-9766-D1724AE926E5}" srcId="{F9238FE9-1EE9-46C3-B6C6-8F0A596099B0}" destId="{59D041D4-A752-4A8B-A429-AA46023928BC}" srcOrd="0" destOrd="0" parTransId="{EB2F5B1D-F74E-4D66-AC0B-B66D1761454E}" sibTransId="{5F997D91-3129-491C-8094-59EAE8625E66}"/>
    <dgm:cxn modelId="{C68C30FC-494E-485F-B0ED-A8BB89553211}" type="presOf" srcId="{CEFDCA5B-5766-4B30-AFDF-74635442DCED}" destId="{ECD146C4-3F84-4138-9DA3-331C13C371A1}" srcOrd="0" destOrd="0" presId="urn:microsoft.com/office/officeart/2005/8/layout/vList2"/>
    <dgm:cxn modelId="{47685AA7-A528-4718-9922-40E1592886C2}" type="presParOf" srcId="{ECD146C4-3F84-4138-9DA3-331C13C371A1}" destId="{60FB3CF4-6EBE-486A-A3F9-F89E67E28492}" srcOrd="0" destOrd="0" presId="urn:microsoft.com/office/officeart/2005/8/layout/vList2"/>
    <dgm:cxn modelId="{F718F324-4C14-4F3E-854D-6B7F1F1DE0E2}" type="presParOf" srcId="{ECD146C4-3F84-4138-9DA3-331C13C371A1}" destId="{4FC95AF6-D435-4018-A9F1-F1D601DB7DEE}" srcOrd="1" destOrd="0" presId="urn:microsoft.com/office/officeart/2005/8/layout/vList2"/>
    <dgm:cxn modelId="{DD792838-C87C-4E14-8598-20EE9AF987CF}" type="presParOf" srcId="{ECD146C4-3F84-4138-9DA3-331C13C371A1}" destId="{A8ED4A0A-CE82-4670-AABB-E0857B1230CE}" srcOrd="2" destOrd="0" presId="urn:microsoft.com/office/officeart/2005/8/layout/vList2"/>
    <dgm:cxn modelId="{67CFC656-2CAE-4713-A72D-4C795984758E}" type="presParOf" srcId="{ECD146C4-3F84-4138-9DA3-331C13C371A1}" destId="{E57A471C-1CFC-4AA7-B3C2-BE8251F9F41D}" srcOrd="3" destOrd="0" presId="urn:microsoft.com/office/officeart/2005/8/layout/vList2"/>
    <dgm:cxn modelId="{D56A6B77-99D6-4372-9C4A-3851B0B49E23}" type="presParOf" srcId="{ECD146C4-3F84-4138-9DA3-331C13C371A1}" destId="{7707FB13-F8FF-4F77-9D25-BF5738302DA0}" srcOrd="4" destOrd="0" presId="urn:microsoft.com/office/officeart/2005/8/layout/vList2"/>
    <dgm:cxn modelId="{52CF10C3-7F80-4C00-973E-C919C602DB6D}" type="presParOf" srcId="{ECD146C4-3F84-4138-9DA3-331C13C371A1}" destId="{A1F9A666-4C3E-421B-82F8-F15D21D601EE}"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EFDCA5B-5766-4B30-AFDF-74635442DCED}" type="doc">
      <dgm:prSet loTypeId="urn:microsoft.com/office/officeart/2005/8/layout/process4" loCatId="process" qsTypeId="urn:microsoft.com/office/officeart/2005/8/quickstyle/3d3" qsCatId="3D" csTypeId="urn:microsoft.com/office/officeart/2005/8/colors/colorful1" csCatId="colorful" phldr="1"/>
      <dgm:spPr/>
      <dgm:t>
        <a:bodyPr/>
        <a:lstStyle/>
        <a:p>
          <a:endParaRPr lang="en-US"/>
        </a:p>
      </dgm:t>
    </dgm:pt>
    <dgm:pt modelId="{295D07C3-48A6-44D5-B093-689A72E78D1A}">
      <dgm:prSet custT="1"/>
      <dgm:spPr/>
      <dgm:t>
        <a:bodyPr/>
        <a:lstStyle/>
        <a:p>
          <a:pPr algn="ctr"/>
          <a:r>
            <a:rPr lang="en-US" sz="2400" b="0" dirty="0">
              <a:solidFill>
                <a:schemeClr val="tx1"/>
              </a:solidFill>
              <a:latin typeface="Times New Roman" panose="02020603050405020304" pitchFamily="18" charset="0"/>
              <a:cs typeface="Times New Roman" panose="02020603050405020304" pitchFamily="18" charset="0"/>
            </a:rPr>
            <a:t>It is concluded that integrated strategies are needed to promote health and wellbeing. </a:t>
          </a:r>
          <a:endParaRPr lang="en-US" sz="2400" dirty="0">
            <a:solidFill>
              <a:schemeClr val="tx1"/>
            </a:solidFill>
            <a:latin typeface="Times New Roman" panose="02020603050405020304" pitchFamily="18" charset="0"/>
            <a:cs typeface="Times New Roman" panose="02020603050405020304" pitchFamily="18" charset="0"/>
          </a:endParaRPr>
        </a:p>
      </dgm:t>
    </dgm:pt>
    <dgm:pt modelId="{B568F7A1-E8B7-4E38-A87A-F29ADBA23305}" type="parTrans" cxnId="{2502B177-3A84-4D38-909F-E184D05F6478}">
      <dgm:prSet/>
      <dgm:spPr/>
      <dgm:t>
        <a:bodyPr/>
        <a:lstStyle/>
        <a:p>
          <a:pPr algn="ctr"/>
          <a:endParaRPr lang="en-US" sz="2000">
            <a:solidFill>
              <a:schemeClr val="tx1"/>
            </a:solidFill>
            <a:latin typeface="Times New Roman" panose="02020603050405020304" pitchFamily="18" charset="0"/>
            <a:cs typeface="Times New Roman" panose="02020603050405020304" pitchFamily="18" charset="0"/>
          </a:endParaRPr>
        </a:p>
      </dgm:t>
    </dgm:pt>
    <dgm:pt modelId="{E523A6B5-7D37-4971-82A2-78371B7C2B91}" type="sibTrans" cxnId="{2502B177-3A84-4D38-909F-E184D05F6478}">
      <dgm:prSet/>
      <dgm:spPr/>
      <dgm:t>
        <a:bodyPr/>
        <a:lstStyle/>
        <a:p>
          <a:pPr algn="ctr"/>
          <a:endParaRPr lang="en-US" sz="2000">
            <a:solidFill>
              <a:schemeClr val="tx1"/>
            </a:solidFill>
            <a:latin typeface="Times New Roman" panose="02020603050405020304" pitchFamily="18" charset="0"/>
            <a:cs typeface="Times New Roman" panose="02020603050405020304" pitchFamily="18" charset="0"/>
          </a:endParaRPr>
        </a:p>
      </dgm:t>
    </dgm:pt>
    <dgm:pt modelId="{9F7C89FA-D977-48E4-85C4-06E105719E6C}">
      <dgm:prSet custT="1"/>
      <dgm:spPr/>
      <dgm:t>
        <a:bodyPr/>
        <a:lstStyle/>
        <a:p>
          <a:pPr algn="ctr"/>
          <a:r>
            <a:rPr lang="en-US" sz="2400" b="0" dirty="0">
              <a:solidFill>
                <a:schemeClr val="tx1"/>
              </a:solidFill>
              <a:latin typeface="Times New Roman" panose="02020603050405020304" pitchFamily="18" charset="0"/>
              <a:cs typeface="Times New Roman" panose="02020603050405020304" pitchFamily="18" charset="0"/>
            </a:rPr>
            <a:t>Resilience for healthcare in the future is supported by sustainable development. </a:t>
          </a:r>
        </a:p>
      </dgm:t>
    </dgm:pt>
    <dgm:pt modelId="{8F722640-207D-4453-BB7D-9B9BDBCF8C44}" type="parTrans" cxnId="{0A85D5A4-7D13-417E-BC7F-B9D083018971}">
      <dgm:prSet/>
      <dgm:spPr/>
      <dgm:t>
        <a:bodyPr/>
        <a:lstStyle/>
        <a:p>
          <a:endParaRPr lang="en-US"/>
        </a:p>
      </dgm:t>
    </dgm:pt>
    <dgm:pt modelId="{B329ED32-957B-4875-BF97-FCB795E0EC24}" type="sibTrans" cxnId="{0A85D5A4-7D13-417E-BC7F-B9D083018971}">
      <dgm:prSet/>
      <dgm:spPr/>
      <dgm:t>
        <a:bodyPr/>
        <a:lstStyle/>
        <a:p>
          <a:endParaRPr lang="en-US"/>
        </a:p>
      </dgm:t>
    </dgm:pt>
    <dgm:pt modelId="{F647F6CE-1C17-49BB-84C9-D5D98FFB1190}">
      <dgm:prSet custT="1"/>
      <dgm:spPr/>
      <dgm:t>
        <a:bodyPr/>
        <a:lstStyle/>
        <a:p>
          <a:pPr algn="ctr"/>
          <a:r>
            <a:rPr lang="en-US" sz="2400" b="0" dirty="0">
              <a:solidFill>
                <a:schemeClr val="tx1"/>
              </a:solidFill>
              <a:latin typeface="Times New Roman" panose="02020603050405020304" pitchFamily="18" charset="0"/>
              <a:cs typeface="Times New Roman" panose="02020603050405020304" pitchFamily="18" charset="0"/>
            </a:rPr>
            <a:t>Policies have an effect on service quality and service accessibility. </a:t>
          </a:r>
        </a:p>
      </dgm:t>
    </dgm:pt>
    <dgm:pt modelId="{2DDB3714-F5AE-4F5C-B0DE-A27A3FD43C97}" type="parTrans" cxnId="{2A0C54FC-A7B0-44DB-95A5-2DBB78A28831}">
      <dgm:prSet/>
      <dgm:spPr/>
      <dgm:t>
        <a:bodyPr/>
        <a:lstStyle/>
        <a:p>
          <a:endParaRPr lang="en-US"/>
        </a:p>
      </dgm:t>
    </dgm:pt>
    <dgm:pt modelId="{00057591-7676-4F23-B575-0937DC1D7375}" type="sibTrans" cxnId="{2A0C54FC-A7B0-44DB-95A5-2DBB78A28831}">
      <dgm:prSet/>
      <dgm:spPr/>
      <dgm:t>
        <a:bodyPr/>
        <a:lstStyle/>
        <a:p>
          <a:endParaRPr lang="en-US"/>
        </a:p>
      </dgm:t>
    </dgm:pt>
    <dgm:pt modelId="{1D0BE0E4-6BEB-414D-8CA9-D5BDD05D0895}">
      <dgm:prSet custT="1"/>
      <dgm:spPr/>
      <dgm:t>
        <a:bodyPr/>
        <a:lstStyle/>
        <a:p>
          <a:pPr algn="ctr"/>
          <a:r>
            <a:rPr lang="en-US" sz="2400" b="0" dirty="0">
              <a:solidFill>
                <a:schemeClr val="tx1"/>
              </a:solidFill>
              <a:latin typeface="Times New Roman" panose="02020603050405020304" pitchFamily="18" charset="0"/>
              <a:cs typeface="Times New Roman" panose="02020603050405020304" pitchFamily="18" charset="0"/>
            </a:rPr>
            <a:t>Together, they can help achieve better health outcomes over the long run.</a:t>
          </a:r>
        </a:p>
      </dgm:t>
    </dgm:pt>
    <dgm:pt modelId="{DECD390F-DF39-4D32-B693-D21BBCB1DF56}" type="parTrans" cxnId="{045446C8-3FA0-447D-9B00-6C093A232939}">
      <dgm:prSet/>
      <dgm:spPr/>
      <dgm:t>
        <a:bodyPr/>
        <a:lstStyle/>
        <a:p>
          <a:endParaRPr lang="en-US"/>
        </a:p>
      </dgm:t>
    </dgm:pt>
    <dgm:pt modelId="{65922FFB-6CCE-4D08-B11D-82742A2BBFBE}" type="sibTrans" cxnId="{045446C8-3FA0-447D-9B00-6C093A232939}">
      <dgm:prSet/>
      <dgm:spPr/>
      <dgm:t>
        <a:bodyPr/>
        <a:lstStyle/>
        <a:p>
          <a:endParaRPr lang="en-US"/>
        </a:p>
      </dgm:t>
    </dgm:pt>
    <dgm:pt modelId="{FBD812A9-45E4-4F0E-B95C-FDB5D93DE613}" type="pres">
      <dgm:prSet presAssocID="{CEFDCA5B-5766-4B30-AFDF-74635442DCED}" presName="Name0" presStyleCnt="0">
        <dgm:presLayoutVars>
          <dgm:dir/>
          <dgm:animLvl val="lvl"/>
          <dgm:resizeHandles val="exact"/>
        </dgm:presLayoutVars>
      </dgm:prSet>
      <dgm:spPr/>
    </dgm:pt>
    <dgm:pt modelId="{9CCF40A3-7C32-4066-8DCC-D8DEFCFBAF24}" type="pres">
      <dgm:prSet presAssocID="{1D0BE0E4-6BEB-414D-8CA9-D5BDD05D0895}" presName="boxAndChildren" presStyleCnt="0"/>
      <dgm:spPr/>
    </dgm:pt>
    <dgm:pt modelId="{524C4A01-1BE2-4EFF-8FD1-65CC55D985B3}" type="pres">
      <dgm:prSet presAssocID="{1D0BE0E4-6BEB-414D-8CA9-D5BDD05D0895}" presName="parentTextBox" presStyleLbl="node1" presStyleIdx="0" presStyleCnt="4"/>
      <dgm:spPr/>
    </dgm:pt>
    <dgm:pt modelId="{D9822C77-1BA6-4EFE-9BD7-A51D42A2739F}" type="pres">
      <dgm:prSet presAssocID="{00057591-7676-4F23-B575-0937DC1D7375}" presName="sp" presStyleCnt="0"/>
      <dgm:spPr/>
    </dgm:pt>
    <dgm:pt modelId="{23848733-C2A9-4EC3-BF0D-18E3A97A0F3A}" type="pres">
      <dgm:prSet presAssocID="{F647F6CE-1C17-49BB-84C9-D5D98FFB1190}" presName="arrowAndChildren" presStyleCnt="0"/>
      <dgm:spPr/>
    </dgm:pt>
    <dgm:pt modelId="{C2C9C7C7-1B41-409C-8E07-A4E46A5883F1}" type="pres">
      <dgm:prSet presAssocID="{F647F6CE-1C17-49BB-84C9-D5D98FFB1190}" presName="parentTextArrow" presStyleLbl="node1" presStyleIdx="1" presStyleCnt="4"/>
      <dgm:spPr/>
    </dgm:pt>
    <dgm:pt modelId="{38277AB1-A0E9-4B6E-8350-5D90F08F868E}" type="pres">
      <dgm:prSet presAssocID="{B329ED32-957B-4875-BF97-FCB795E0EC24}" presName="sp" presStyleCnt="0"/>
      <dgm:spPr/>
    </dgm:pt>
    <dgm:pt modelId="{436A6335-37B8-4C53-8C1C-8A110A729DAA}" type="pres">
      <dgm:prSet presAssocID="{9F7C89FA-D977-48E4-85C4-06E105719E6C}" presName="arrowAndChildren" presStyleCnt="0"/>
      <dgm:spPr/>
    </dgm:pt>
    <dgm:pt modelId="{5FB3DF26-D01A-43CB-B938-B315C0DE012A}" type="pres">
      <dgm:prSet presAssocID="{9F7C89FA-D977-48E4-85C4-06E105719E6C}" presName="parentTextArrow" presStyleLbl="node1" presStyleIdx="2" presStyleCnt="4"/>
      <dgm:spPr/>
    </dgm:pt>
    <dgm:pt modelId="{7A78D724-CE40-459E-8E60-5BB6EFBF7ED6}" type="pres">
      <dgm:prSet presAssocID="{E523A6B5-7D37-4971-82A2-78371B7C2B91}" presName="sp" presStyleCnt="0"/>
      <dgm:spPr/>
    </dgm:pt>
    <dgm:pt modelId="{27B275AE-A24E-4795-9FE4-CF9AE6AA7E07}" type="pres">
      <dgm:prSet presAssocID="{295D07C3-48A6-44D5-B093-689A72E78D1A}" presName="arrowAndChildren" presStyleCnt="0"/>
      <dgm:spPr/>
    </dgm:pt>
    <dgm:pt modelId="{D954ADED-FD56-4EEF-A88C-0168D026C81B}" type="pres">
      <dgm:prSet presAssocID="{295D07C3-48A6-44D5-B093-689A72E78D1A}" presName="parentTextArrow" presStyleLbl="node1" presStyleIdx="3" presStyleCnt="4" custLinFactNeighborX="40404" custLinFactNeighborY="-30723"/>
      <dgm:spPr/>
    </dgm:pt>
  </dgm:ptLst>
  <dgm:cxnLst>
    <dgm:cxn modelId="{A677F73A-D9C7-41BA-B9C7-668800444E04}" type="presOf" srcId="{CEFDCA5B-5766-4B30-AFDF-74635442DCED}" destId="{FBD812A9-45E4-4F0E-B95C-FDB5D93DE613}" srcOrd="0" destOrd="0" presId="urn:microsoft.com/office/officeart/2005/8/layout/process4"/>
    <dgm:cxn modelId="{76B4BA70-527D-4169-99EF-45762BA22470}" type="presOf" srcId="{295D07C3-48A6-44D5-B093-689A72E78D1A}" destId="{D954ADED-FD56-4EEF-A88C-0168D026C81B}" srcOrd="0" destOrd="0" presId="urn:microsoft.com/office/officeart/2005/8/layout/process4"/>
    <dgm:cxn modelId="{2502B177-3A84-4D38-909F-E184D05F6478}" srcId="{CEFDCA5B-5766-4B30-AFDF-74635442DCED}" destId="{295D07C3-48A6-44D5-B093-689A72E78D1A}" srcOrd="0" destOrd="0" parTransId="{B568F7A1-E8B7-4E38-A87A-F29ADBA23305}" sibTransId="{E523A6B5-7D37-4971-82A2-78371B7C2B91}"/>
    <dgm:cxn modelId="{D8210888-19A7-4212-94EA-4F5937AFD819}" type="presOf" srcId="{F647F6CE-1C17-49BB-84C9-D5D98FFB1190}" destId="{C2C9C7C7-1B41-409C-8E07-A4E46A5883F1}" srcOrd="0" destOrd="0" presId="urn:microsoft.com/office/officeart/2005/8/layout/process4"/>
    <dgm:cxn modelId="{ADEEFE8F-21B0-4570-BC46-7364837C0078}" type="presOf" srcId="{1D0BE0E4-6BEB-414D-8CA9-D5BDD05D0895}" destId="{524C4A01-1BE2-4EFF-8FD1-65CC55D985B3}" srcOrd="0" destOrd="0" presId="urn:microsoft.com/office/officeart/2005/8/layout/process4"/>
    <dgm:cxn modelId="{0A85D5A4-7D13-417E-BC7F-B9D083018971}" srcId="{CEFDCA5B-5766-4B30-AFDF-74635442DCED}" destId="{9F7C89FA-D977-48E4-85C4-06E105719E6C}" srcOrd="1" destOrd="0" parTransId="{8F722640-207D-4453-BB7D-9B9BDBCF8C44}" sibTransId="{B329ED32-957B-4875-BF97-FCB795E0EC24}"/>
    <dgm:cxn modelId="{879E43BF-6125-4590-A4BB-2B236752E57E}" type="presOf" srcId="{9F7C89FA-D977-48E4-85C4-06E105719E6C}" destId="{5FB3DF26-D01A-43CB-B938-B315C0DE012A}" srcOrd="0" destOrd="0" presId="urn:microsoft.com/office/officeart/2005/8/layout/process4"/>
    <dgm:cxn modelId="{045446C8-3FA0-447D-9B00-6C093A232939}" srcId="{CEFDCA5B-5766-4B30-AFDF-74635442DCED}" destId="{1D0BE0E4-6BEB-414D-8CA9-D5BDD05D0895}" srcOrd="3" destOrd="0" parTransId="{DECD390F-DF39-4D32-B693-D21BBCB1DF56}" sibTransId="{65922FFB-6CCE-4D08-B11D-82742A2BBFBE}"/>
    <dgm:cxn modelId="{2A0C54FC-A7B0-44DB-95A5-2DBB78A28831}" srcId="{CEFDCA5B-5766-4B30-AFDF-74635442DCED}" destId="{F647F6CE-1C17-49BB-84C9-D5D98FFB1190}" srcOrd="2" destOrd="0" parTransId="{2DDB3714-F5AE-4F5C-B0DE-A27A3FD43C97}" sibTransId="{00057591-7676-4F23-B575-0937DC1D7375}"/>
    <dgm:cxn modelId="{5694473C-10D1-4BE6-BC95-32D7FC37732F}" type="presParOf" srcId="{FBD812A9-45E4-4F0E-B95C-FDB5D93DE613}" destId="{9CCF40A3-7C32-4066-8DCC-D8DEFCFBAF24}" srcOrd="0" destOrd="0" presId="urn:microsoft.com/office/officeart/2005/8/layout/process4"/>
    <dgm:cxn modelId="{5C732566-ADDE-42ED-B04A-0A91832A64F2}" type="presParOf" srcId="{9CCF40A3-7C32-4066-8DCC-D8DEFCFBAF24}" destId="{524C4A01-1BE2-4EFF-8FD1-65CC55D985B3}" srcOrd="0" destOrd="0" presId="urn:microsoft.com/office/officeart/2005/8/layout/process4"/>
    <dgm:cxn modelId="{EF75BC3B-2475-40D2-AD1B-B6ACF205D35F}" type="presParOf" srcId="{FBD812A9-45E4-4F0E-B95C-FDB5D93DE613}" destId="{D9822C77-1BA6-4EFE-9BD7-A51D42A2739F}" srcOrd="1" destOrd="0" presId="urn:microsoft.com/office/officeart/2005/8/layout/process4"/>
    <dgm:cxn modelId="{B332A51A-6B32-4D75-B9F1-4FE734EFE75C}" type="presParOf" srcId="{FBD812A9-45E4-4F0E-B95C-FDB5D93DE613}" destId="{23848733-C2A9-4EC3-BF0D-18E3A97A0F3A}" srcOrd="2" destOrd="0" presId="urn:microsoft.com/office/officeart/2005/8/layout/process4"/>
    <dgm:cxn modelId="{7DD6E959-6CA7-4372-B520-67D8AEAEAFFA}" type="presParOf" srcId="{23848733-C2A9-4EC3-BF0D-18E3A97A0F3A}" destId="{C2C9C7C7-1B41-409C-8E07-A4E46A5883F1}" srcOrd="0" destOrd="0" presId="urn:microsoft.com/office/officeart/2005/8/layout/process4"/>
    <dgm:cxn modelId="{FF32E7B6-7FAE-4534-B31C-0A27CC605B34}" type="presParOf" srcId="{FBD812A9-45E4-4F0E-B95C-FDB5D93DE613}" destId="{38277AB1-A0E9-4B6E-8350-5D90F08F868E}" srcOrd="3" destOrd="0" presId="urn:microsoft.com/office/officeart/2005/8/layout/process4"/>
    <dgm:cxn modelId="{76438ABE-2EF7-4423-9D68-2C90C1EC891D}" type="presParOf" srcId="{FBD812A9-45E4-4F0E-B95C-FDB5D93DE613}" destId="{436A6335-37B8-4C53-8C1C-8A110A729DAA}" srcOrd="4" destOrd="0" presId="urn:microsoft.com/office/officeart/2005/8/layout/process4"/>
    <dgm:cxn modelId="{5E77F133-DE0B-4E63-AB89-B4CB4E230CED}" type="presParOf" srcId="{436A6335-37B8-4C53-8C1C-8A110A729DAA}" destId="{5FB3DF26-D01A-43CB-B938-B315C0DE012A}" srcOrd="0" destOrd="0" presId="urn:microsoft.com/office/officeart/2005/8/layout/process4"/>
    <dgm:cxn modelId="{44E1B23F-9CFC-45F0-8506-23672A5D6D91}" type="presParOf" srcId="{FBD812A9-45E4-4F0E-B95C-FDB5D93DE613}" destId="{7A78D724-CE40-459E-8E60-5BB6EFBF7ED6}" srcOrd="5" destOrd="0" presId="urn:microsoft.com/office/officeart/2005/8/layout/process4"/>
    <dgm:cxn modelId="{239CDA40-B93B-4494-9243-1AFFE0E83F30}" type="presParOf" srcId="{FBD812A9-45E4-4F0E-B95C-FDB5D93DE613}" destId="{27B275AE-A24E-4795-9FE4-CF9AE6AA7E07}" srcOrd="6" destOrd="0" presId="urn:microsoft.com/office/officeart/2005/8/layout/process4"/>
    <dgm:cxn modelId="{0E3D544A-B67B-401B-B154-8383885DFE4C}" type="presParOf" srcId="{27B275AE-A24E-4795-9FE4-CF9AE6AA7E07}" destId="{D954ADED-FD56-4EEF-A88C-0168D026C81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2B9F1B-7815-443B-A934-4786F4AE29AC}">
      <dsp:nvSpPr>
        <dsp:cNvPr id="0" name=""/>
        <dsp:cNvSpPr/>
      </dsp:nvSpPr>
      <dsp:spPr>
        <a:xfrm>
          <a:off x="0" y="0"/>
          <a:ext cx="7425596" cy="1294114"/>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Service quality is strongly related to health and wellbeing (Keelson et al., 2024). </a:t>
          </a:r>
          <a:endParaRPr lang="en-US" sz="2400" kern="1200" dirty="0">
            <a:solidFill>
              <a:schemeClr val="tx1"/>
            </a:solidFill>
          </a:endParaRPr>
        </a:p>
      </dsp:txBody>
      <dsp:txXfrm>
        <a:off x="37903" y="37903"/>
        <a:ext cx="5919794" cy="1218308"/>
      </dsp:txXfrm>
    </dsp:sp>
    <dsp:sp modelId="{873AC027-5292-47F1-9FF6-03D5A6B9BBE8}">
      <dsp:nvSpPr>
        <dsp:cNvPr id="0" name=""/>
        <dsp:cNvSpPr/>
      </dsp:nvSpPr>
      <dsp:spPr>
        <a:xfrm>
          <a:off x="621893" y="1529407"/>
          <a:ext cx="7425596" cy="1294114"/>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Long-term healthcare effectiveness is supported by sustainable development (Moldavan et al., 2022). </a:t>
          </a:r>
        </a:p>
      </dsp:txBody>
      <dsp:txXfrm>
        <a:off x="659796" y="1567310"/>
        <a:ext cx="5886722" cy="1218308"/>
      </dsp:txXfrm>
    </dsp:sp>
    <dsp:sp modelId="{4E7C0B62-BFE2-4DF7-AB9C-7A3BF9FE254F}">
      <dsp:nvSpPr>
        <dsp:cNvPr id="0" name=""/>
        <dsp:cNvSpPr/>
      </dsp:nvSpPr>
      <dsp:spPr>
        <a:xfrm>
          <a:off x="1234505" y="3058815"/>
          <a:ext cx="7425596" cy="1294114"/>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In recent years, policies have encouraged integrated health care strategies. </a:t>
          </a:r>
        </a:p>
      </dsp:txBody>
      <dsp:txXfrm>
        <a:off x="1272408" y="3096718"/>
        <a:ext cx="5896004" cy="1218308"/>
      </dsp:txXfrm>
    </dsp:sp>
    <dsp:sp modelId="{6B4F19EF-7B1A-4F56-ACBB-22F24556596B}">
      <dsp:nvSpPr>
        <dsp:cNvPr id="0" name=""/>
        <dsp:cNvSpPr/>
      </dsp:nvSpPr>
      <dsp:spPr>
        <a:xfrm>
          <a:off x="1856399" y="4588222"/>
          <a:ext cx="7425596" cy="1294114"/>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The concepts, policies, models and practices are dealt with in the presentation.</a:t>
          </a:r>
        </a:p>
      </dsp:txBody>
      <dsp:txXfrm>
        <a:off x="1894302" y="4626125"/>
        <a:ext cx="5886722" cy="1218308"/>
      </dsp:txXfrm>
    </dsp:sp>
    <dsp:sp modelId="{677409A1-FA1C-4DD6-B2EB-B07147FD41D5}">
      <dsp:nvSpPr>
        <dsp:cNvPr id="0" name=""/>
        <dsp:cNvSpPr/>
      </dsp:nvSpPr>
      <dsp:spPr>
        <a:xfrm>
          <a:off x="6584422" y="991173"/>
          <a:ext cx="841174" cy="841174"/>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US" sz="2000" kern="1200" dirty="0">
            <a:solidFill>
              <a:schemeClr val="tx1"/>
            </a:solidFill>
          </a:endParaRPr>
        </a:p>
      </dsp:txBody>
      <dsp:txXfrm>
        <a:off x="6773686" y="991173"/>
        <a:ext cx="462646" cy="632983"/>
      </dsp:txXfrm>
    </dsp:sp>
    <dsp:sp modelId="{E16F0AB9-B88D-4D73-A1A0-F477F6BAFEA1}">
      <dsp:nvSpPr>
        <dsp:cNvPr id="0" name=""/>
        <dsp:cNvSpPr/>
      </dsp:nvSpPr>
      <dsp:spPr>
        <a:xfrm>
          <a:off x="7206316" y="2520581"/>
          <a:ext cx="841174" cy="841174"/>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395580" y="2520581"/>
        <a:ext cx="462646" cy="632983"/>
      </dsp:txXfrm>
    </dsp:sp>
    <dsp:sp modelId="{831A1E54-FDD4-47D3-9F73-EBFCCD2E5A0E}">
      <dsp:nvSpPr>
        <dsp:cNvPr id="0" name=""/>
        <dsp:cNvSpPr/>
      </dsp:nvSpPr>
      <dsp:spPr>
        <a:xfrm>
          <a:off x="7818928" y="4049989"/>
          <a:ext cx="841174" cy="841174"/>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8008192" y="4049989"/>
        <a:ext cx="462646" cy="632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226768"/>
          <a:ext cx="8214929" cy="1216800"/>
        </a:xfrm>
        <a:prstGeom prst="round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Health is not merely the lack of sickness. </a:t>
          </a:r>
        </a:p>
      </dsp:txBody>
      <dsp:txXfrm>
        <a:off x="59399" y="286167"/>
        <a:ext cx="8096131" cy="1098002"/>
      </dsp:txXfrm>
    </dsp:sp>
    <dsp:sp modelId="{B15E7D32-E5F0-4B94-B67C-21B84BA000EE}">
      <dsp:nvSpPr>
        <dsp:cNvPr id="0" name=""/>
        <dsp:cNvSpPr/>
      </dsp:nvSpPr>
      <dsp:spPr>
        <a:xfrm>
          <a:off x="0" y="1630768"/>
          <a:ext cx="8214929" cy="1216800"/>
        </a:xfrm>
        <a:prstGeom prst="round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Good daily functioning is achieved through physical health (de Oliveira Almeida et al. 2023). </a:t>
          </a:r>
        </a:p>
      </dsp:txBody>
      <dsp:txXfrm>
        <a:off x="59399" y="1690167"/>
        <a:ext cx="8096131" cy="1098002"/>
      </dsp:txXfrm>
    </dsp:sp>
    <dsp:sp modelId="{5A8239DF-92B5-40FE-A210-89B767BA211B}">
      <dsp:nvSpPr>
        <dsp:cNvPr id="0" name=""/>
        <dsp:cNvSpPr/>
      </dsp:nvSpPr>
      <dsp:spPr>
        <a:xfrm>
          <a:off x="0" y="3034768"/>
          <a:ext cx="8214929" cy="1216800"/>
        </a:xfrm>
        <a:prstGeom prst="round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Mental health impacts behaviour and decision-making (Bentivegna et al., 2024). </a:t>
          </a:r>
        </a:p>
      </dsp:txBody>
      <dsp:txXfrm>
        <a:off x="59399" y="3094167"/>
        <a:ext cx="8096131" cy="1098002"/>
      </dsp:txXfrm>
    </dsp:sp>
    <dsp:sp modelId="{E28DDACD-CFC8-4EC5-9CB1-FC180F2CD1FC}">
      <dsp:nvSpPr>
        <dsp:cNvPr id="0" name=""/>
        <dsp:cNvSpPr/>
      </dsp:nvSpPr>
      <dsp:spPr>
        <a:xfrm>
          <a:off x="0" y="4438768"/>
          <a:ext cx="8214929" cy="1216800"/>
        </a:xfrm>
        <a:prstGeom prst="round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The overall health outcomes are reinforced by social well-being.</a:t>
          </a:r>
        </a:p>
      </dsp:txBody>
      <dsp:txXfrm>
        <a:off x="59399" y="4498167"/>
        <a:ext cx="8096131"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F2E89-BA2B-459C-A955-826A16EB2308}">
      <dsp:nvSpPr>
        <dsp:cNvPr id="0" name=""/>
        <dsp:cNvSpPr/>
      </dsp:nvSpPr>
      <dsp:spPr>
        <a:xfrm>
          <a:off x="0" y="4824086"/>
          <a:ext cx="8373948" cy="1055392"/>
        </a:xfrm>
        <a:prstGeom prst="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Social well-being promotes a sense of participation in the community.</a:t>
          </a:r>
        </a:p>
      </dsp:txBody>
      <dsp:txXfrm>
        <a:off x="0" y="4824086"/>
        <a:ext cx="8373948" cy="1055392"/>
      </dsp:txXfrm>
    </dsp:sp>
    <dsp:sp modelId="{C78ED215-60FF-4DA7-8B9D-99FDF5E037E0}">
      <dsp:nvSpPr>
        <dsp:cNvPr id="0" name=""/>
        <dsp:cNvSpPr/>
      </dsp:nvSpPr>
      <dsp:spPr>
        <a:xfrm rot="10800000">
          <a:off x="0" y="3216724"/>
          <a:ext cx="8373948" cy="1623193"/>
        </a:xfrm>
        <a:prstGeom prst="upArrowCallou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Psychological Wellbeing fosters resilience and coping (Surzykiewicz et al., 2022). </a:t>
          </a:r>
        </a:p>
      </dsp:txBody>
      <dsp:txXfrm rot="10800000">
        <a:off x="0" y="3216724"/>
        <a:ext cx="8373948" cy="1054702"/>
      </dsp:txXfrm>
    </dsp:sp>
    <dsp:sp modelId="{47AC4808-3A52-44A9-A04D-FFBC896E6070}">
      <dsp:nvSpPr>
        <dsp:cNvPr id="0" name=""/>
        <dsp:cNvSpPr/>
      </dsp:nvSpPr>
      <dsp:spPr>
        <a:xfrm rot="10800000">
          <a:off x="0" y="1609361"/>
          <a:ext cx="8373948" cy="1623193"/>
        </a:xfrm>
        <a:prstGeom prst="upArrowCallou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Physical wellbeing is associated with healthy lifestyle behaviours (de Oliveira Almeida et al., 2023). </a:t>
          </a:r>
        </a:p>
      </dsp:txBody>
      <dsp:txXfrm rot="10800000">
        <a:off x="0" y="1609361"/>
        <a:ext cx="8373948" cy="1054702"/>
      </dsp:txXfrm>
    </dsp:sp>
    <dsp:sp modelId="{D954ADED-FD56-4EEF-A88C-0168D026C81B}">
      <dsp:nvSpPr>
        <dsp:cNvPr id="0" name=""/>
        <dsp:cNvSpPr/>
      </dsp:nvSpPr>
      <dsp:spPr>
        <a:xfrm rot="10800000">
          <a:off x="0" y="1999"/>
          <a:ext cx="8373948" cy="1623193"/>
        </a:xfrm>
        <a:prstGeom prst="upArrowCallou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l"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Wellbeing is an amalgamation of several interrelated aspects of life.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rot="10800000">
        <a:off x="0" y="1999"/>
        <a:ext cx="8373948" cy="105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81F8-CD1C-44BD-82C2-8245AD86A292}">
      <dsp:nvSpPr>
        <dsp:cNvPr id="0" name=""/>
        <dsp:cNvSpPr/>
      </dsp:nvSpPr>
      <dsp:spPr>
        <a:xfrm>
          <a:off x="-7291869" y="-1114504"/>
          <a:ext cx="8677291" cy="8677291"/>
        </a:xfrm>
        <a:prstGeom prst="blockArc">
          <a:avLst>
            <a:gd name="adj1" fmla="val 18900000"/>
            <a:gd name="adj2" fmla="val 2700000"/>
            <a:gd name="adj3" fmla="val 249"/>
          </a:avLst>
        </a:prstGeom>
        <a:noFill/>
        <a:ln w="19050" cap="rnd"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2C1CE1-55BF-4A71-9186-61AB775F4188}">
      <dsp:nvSpPr>
        <dsp:cNvPr id="0" name=""/>
        <dsp:cNvSpPr/>
      </dsp:nvSpPr>
      <dsp:spPr>
        <a:xfrm>
          <a:off x="724798" y="495743"/>
          <a:ext cx="8178750" cy="992003"/>
        </a:xfrm>
        <a:prstGeom prst="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740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Sustainable development is about meeting needs now and in the future.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724798" y="495743"/>
        <a:ext cx="8178750" cy="992003"/>
      </dsp:txXfrm>
    </dsp:sp>
    <dsp:sp modelId="{0950C029-AE77-4158-BC33-41E817685706}">
      <dsp:nvSpPr>
        <dsp:cNvPr id="0" name=""/>
        <dsp:cNvSpPr/>
      </dsp:nvSpPr>
      <dsp:spPr>
        <a:xfrm>
          <a:off x="104796" y="371743"/>
          <a:ext cx="1240004" cy="1240004"/>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4A9800DD-37FC-4975-85D7-95E9B6DEB96A}">
      <dsp:nvSpPr>
        <dsp:cNvPr id="0" name=""/>
        <dsp:cNvSpPr/>
      </dsp:nvSpPr>
      <dsp:spPr>
        <a:xfrm>
          <a:off x="1293536" y="1984007"/>
          <a:ext cx="7610012" cy="992003"/>
        </a:xfrm>
        <a:prstGeom prst="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740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Responsible resource management is a key factor in achieving sustainability in healthcare (Moldavan et al., 2022). </a:t>
          </a:r>
        </a:p>
      </dsp:txBody>
      <dsp:txXfrm>
        <a:off x="1293536" y="1984007"/>
        <a:ext cx="7610012" cy="992003"/>
      </dsp:txXfrm>
    </dsp:sp>
    <dsp:sp modelId="{9556A35F-5081-47E9-82E9-A03A07A00D8E}">
      <dsp:nvSpPr>
        <dsp:cNvPr id="0" name=""/>
        <dsp:cNvSpPr/>
      </dsp:nvSpPr>
      <dsp:spPr>
        <a:xfrm>
          <a:off x="673534" y="1860006"/>
          <a:ext cx="1240004" cy="1240004"/>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8D3CF51D-3BF5-4361-936E-9285B66127DC}">
      <dsp:nvSpPr>
        <dsp:cNvPr id="0" name=""/>
        <dsp:cNvSpPr/>
      </dsp:nvSpPr>
      <dsp:spPr>
        <a:xfrm>
          <a:off x="1293536" y="3472270"/>
          <a:ext cx="7610012" cy="992003"/>
        </a:xfrm>
        <a:prstGeom prst="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740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Population health is directly influenced by environmental factors (Olorunsogo et al., 2024). </a:t>
          </a:r>
        </a:p>
      </dsp:txBody>
      <dsp:txXfrm>
        <a:off x="1293536" y="3472270"/>
        <a:ext cx="7610012" cy="992003"/>
      </dsp:txXfrm>
    </dsp:sp>
    <dsp:sp modelId="{39405697-0880-4820-A14A-000D4B6A6706}">
      <dsp:nvSpPr>
        <dsp:cNvPr id="0" name=""/>
        <dsp:cNvSpPr/>
      </dsp:nvSpPr>
      <dsp:spPr>
        <a:xfrm>
          <a:off x="673534" y="3348270"/>
          <a:ext cx="1240004" cy="1240004"/>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34A4C762-79BB-4918-A39D-1C0B797B47DA}">
      <dsp:nvSpPr>
        <dsp:cNvPr id="0" name=""/>
        <dsp:cNvSpPr/>
      </dsp:nvSpPr>
      <dsp:spPr>
        <a:xfrm>
          <a:off x="724798" y="4960534"/>
          <a:ext cx="8178750" cy="992003"/>
        </a:xfrm>
        <a:prstGeom prst="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740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The provision of services is ongoing and is supported by economic sustainability.</a:t>
          </a:r>
        </a:p>
      </dsp:txBody>
      <dsp:txXfrm>
        <a:off x="724798" y="4960534"/>
        <a:ext cx="8178750" cy="992003"/>
      </dsp:txXfrm>
    </dsp:sp>
    <dsp:sp modelId="{80829CF3-ED57-48BD-94E8-159E7A90A39D}">
      <dsp:nvSpPr>
        <dsp:cNvPr id="0" name=""/>
        <dsp:cNvSpPr/>
      </dsp:nvSpPr>
      <dsp:spPr>
        <a:xfrm>
          <a:off x="104796" y="4836533"/>
          <a:ext cx="1240004" cy="1240004"/>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372348-A41F-4736-B6EB-75C8D43E8E8A}">
      <dsp:nvSpPr>
        <dsp:cNvPr id="0" name=""/>
        <dsp:cNvSpPr/>
      </dsp:nvSpPr>
      <dsp:spPr>
        <a:xfrm>
          <a:off x="0" y="0"/>
          <a:ext cx="7172809" cy="1327308"/>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Sustainable development goals encourage global health (Ugwu et al., 2025). </a:t>
          </a:r>
        </a:p>
      </dsp:txBody>
      <dsp:txXfrm>
        <a:off x="38876" y="38876"/>
        <a:ext cx="5628381" cy="1249556"/>
      </dsp:txXfrm>
    </dsp:sp>
    <dsp:sp modelId="{35758419-450C-4A9E-81CF-C7FCAB4A59E9}">
      <dsp:nvSpPr>
        <dsp:cNvPr id="0" name=""/>
        <dsp:cNvSpPr/>
      </dsp:nvSpPr>
      <dsp:spPr>
        <a:xfrm>
          <a:off x="600722" y="1568637"/>
          <a:ext cx="7172809" cy="1327308"/>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SDG 3 is about improving health. </a:t>
          </a:r>
        </a:p>
      </dsp:txBody>
      <dsp:txXfrm>
        <a:off x="639598" y="1607513"/>
        <a:ext cx="5631584" cy="1249556"/>
      </dsp:txXfrm>
    </dsp:sp>
    <dsp:sp modelId="{807AE103-28C5-4324-BE86-54AF8CE7CD4A}">
      <dsp:nvSpPr>
        <dsp:cNvPr id="0" name=""/>
        <dsp:cNvSpPr/>
      </dsp:nvSpPr>
      <dsp:spPr>
        <a:xfrm>
          <a:off x="1192479" y="3137275"/>
          <a:ext cx="7172809" cy="1327308"/>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SDG 10 is dedicated to tackling health inequality issues. </a:t>
          </a:r>
        </a:p>
      </dsp:txBody>
      <dsp:txXfrm>
        <a:off x="1231355" y="3176151"/>
        <a:ext cx="5640550" cy="1249556"/>
      </dsp:txXfrm>
    </dsp:sp>
    <dsp:sp modelId="{A8359928-9E70-4DDB-A8B2-4CF695ACF53E}">
      <dsp:nvSpPr>
        <dsp:cNvPr id="0" name=""/>
        <dsp:cNvSpPr/>
      </dsp:nvSpPr>
      <dsp:spPr>
        <a:xfrm>
          <a:off x="1793202" y="4705913"/>
          <a:ext cx="7172809" cy="1327308"/>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SDG 13 emphasises links between climate and health.</a:t>
          </a:r>
        </a:p>
      </dsp:txBody>
      <dsp:txXfrm>
        <a:off x="1832078" y="4744789"/>
        <a:ext cx="5631584" cy="1249556"/>
      </dsp:txXfrm>
    </dsp:sp>
    <dsp:sp modelId="{01CDFA69-A05B-40C2-BF45-EFF5E41FE3D0}">
      <dsp:nvSpPr>
        <dsp:cNvPr id="0" name=""/>
        <dsp:cNvSpPr/>
      </dsp:nvSpPr>
      <dsp:spPr>
        <a:xfrm>
          <a:off x="6310058" y="1016597"/>
          <a:ext cx="862750" cy="862750"/>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6504177" y="1016597"/>
        <a:ext cx="474512" cy="649219"/>
      </dsp:txXfrm>
    </dsp:sp>
    <dsp:sp modelId="{538C66C7-7F95-45A6-B277-3CDDAAF029C3}">
      <dsp:nvSpPr>
        <dsp:cNvPr id="0" name=""/>
        <dsp:cNvSpPr/>
      </dsp:nvSpPr>
      <dsp:spPr>
        <a:xfrm>
          <a:off x="6910781" y="2585235"/>
          <a:ext cx="862750" cy="862750"/>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104900" y="2585235"/>
        <a:ext cx="474512" cy="649219"/>
      </dsp:txXfrm>
    </dsp:sp>
    <dsp:sp modelId="{B26AFF1F-1596-41FD-9E38-6ADAA2B55938}">
      <dsp:nvSpPr>
        <dsp:cNvPr id="0" name=""/>
        <dsp:cNvSpPr/>
      </dsp:nvSpPr>
      <dsp:spPr>
        <a:xfrm>
          <a:off x="7502538" y="4153873"/>
          <a:ext cx="862750" cy="862750"/>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696657" y="4153873"/>
        <a:ext cx="474512" cy="6492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4CC04-F98F-4368-BF75-FA35FC1516AA}">
      <dsp:nvSpPr>
        <dsp:cNvPr id="0" name=""/>
        <dsp:cNvSpPr/>
      </dsp:nvSpPr>
      <dsp:spPr>
        <a:xfrm>
          <a:off x="0" y="0"/>
          <a:ext cx="7172809" cy="1294114"/>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Person-centred care improves healthcare experiences significantly (Gustavsson et al., 2023) .</a:t>
          </a:r>
        </a:p>
      </dsp:txBody>
      <dsp:txXfrm>
        <a:off x="37903" y="37903"/>
        <a:ext cx="5667007" cy="1218308"/>
      </dsp:txXfrm>
    </dsp:sp>
    <dsp:sp modelId="{F6DCB250-88A2-4785-9247-8C812A10E13C}">
      <dsp:nvSpPr>
        <dsp:cNvPr id="0" name=""/>
        <dsp:cNvSpPr/>
      </dsp:nvSpPr>
      <dsp:spPr>
        <a:xfrm>
          <a:off x="600722" y="1529407"/>
          <a:ext cx="7172809" cy="1294114"/>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Prevention reduces future healthcare burdens effectively.</a:t>
          </a:r>
        </a:p>
      </dsp:txBody>
      <dsp:txXfrm>
        <a:off x="638625" y="1567310"/>
        <a:ext cx="5655106" cy="1218308"/>
      </dsp:txXfrm>
    </dsp:sp>
    <dsp:sp modelId="{FA1E33DF-999B-4AB2-9299-01650FF75E64}">
      <dsp:nvSpPr>
        <dsp:cNvPr id="0" name=""/>
        <dsp:cNvSpPr/>
      </dsp:nvSpPr>
      <dsp:spPr>
        <a:xfrm>
          <a:off x="1192479" y="3073568"/>
          <a:ext cx="7172809" cy="1294114"/>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Multidisciplinary teams support comprehensive patient care (Cormican, 2023).</a:t>
          </a:r>
        </a:p>
      </dsp:txBody>
      <dsp:txXfrm>
        <a:off x="1230382" y="3111471"/>
        <a:ext cx="5664072" cy="1218308"/>
      </dsp:txXfrm>
    </dsp:sp>
    <dsp:sp modelId="{47E6C5CE-4513-490D-9E2C-8352A5EC6024}">
      <dsp:nvSpPr>
        <dsp:cNvPr id="0" name=""/>
        <dsp:cNvSpPr/>
      </dsp:nvSpPr>
      <dsp:spPr>
        <a:xfrm>
          <a:off x="1793202" y="4588222"/>
          <a:ext cx="7172809" cy="1294114"/>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Integration offers benefits alongside implementation challenges</a:t>
          </a:r>
        </a:p>
      </dsp:txBody>
      <dsp:txXfrm>
        <a:off x="1831105" y="4626125"/>
        <a:ext cx="5655106" cy="1218308"/>
      </dsp:txXfrm>
    </dsp:sp>
    <dsp:sp modelId="{4CBD149E-E9CF-4E9D-8618-E14479B4E842}">
      <dsp:nvSpPr>
        <dsp:cNvPr id="0" name=""/>
        <dsp:cNvSpPr/>
      </dsp:nvSpPr>
      <dsp:spPr>
        <a:xfrm>
          <a:off x="6331635" y="991173"/>
          <a:ext cx="841174" cy="841174"/>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6520899" y="991173"/>
        <a:ext cx="462646" cy="632983"/>
      </dsp:txXfrm>
    </dsp:sp>
    <dsp:sp modelId="{EA0A1ED0-938F-43C8-8127-9CC235D089E5}">
      <dsp:nvSpPr>
        <dsp:cNvPr id="0" name=""/>
        <dsp:cNvSpPr/>
      </dsp:nvSpPr>
      <dsp:spPr>
        <a:xfrm>
          <a:off x="6932358" y="2520581"/>
          <a:ext cx="841174" cy="841174"/>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121622" y="2520581"/>
        <a:ext cx="462646" cy="632983"/>
      </dsp:txXfrm>
    </dsp:sp>
    <dsp:sp modelId="{13D012D2-E223-4AE5-8B24-66CCE86602B8}">
      <dsp:nvSpPr>
        <dsp:cNvPr id="0" name=""/>
        <dsp:cNvSpPr/>
      </dsp:nvSpPr>
      <dsp:spPr>
        <a:xfrm>
          <a:off x="7524115" y="4049989"/>
          <a:ext cx="841174" cy="841174"/>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713379" y="4049989"/>
        <a:ext cx="462646" cy="6329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48270"/>
          <a:ext cx="9101307" cy="1559744"/>
        </a:xfrm>
        <a:prstGeom prst="round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Sustainability principles are increasingly becoming part of health policies (Eckelman et al., 2024). </a:t>
          </a:r>
        </a:p>
      </dsp:txBody>
      <dsp:txXfrm>
        <a:off x="76140" y="124410"/>
        <a:ext cx="8949027" cy="1407464"/>
      </dsp:txXfrm>
    </dsp:sp>
    <dsp:sp modelId="{3DC6C786-ABBB-46F5-9B49-8B34D8035F40}">
      <dsp:nvSpPr>
        <dsp:cNvPr id="0" name=""/>
        <dsp:cNvSpPr/>
      </dsp:nvSpPr>
      <dsp:spPr>
        <a:xfrm>
          <a:off x="0" y="1792334"/>
          <a:ext cx="9101307" cy="1375311"/>
        </a:xfrm>
        <a:prstGeom prst="round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Health in All Policies promotes collaboration. </a:t>
          </a:r>
        </a:p>
      </dsp:txBody>
      <dsp:txXfrm>
        <a:off x="67137" y="1859471"/>
        <a:ext cx="8967033" cy="1241037"/>
      </dsp:txXfrm>
    </dsp:sp>
    <dsp:sp modelId="{66D8649E-1721-45C3-9D21-A7379550B381}">
      <dsp:nvSpPr>
        <dsp:cNvPr id="0" name=""/>
        <dsp:cNvSpPr/>
      </dsp:nvSpPr>
      <dsp:spPr>
        <a:xfrm>
          <a:off x="0" y="3351966"/>
          <a:ext cx="9101307" cy="1296873"/>
        </a:xfrm>
        <a:prstGeom prst="round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A better population health outcome is provided through integrated policymaking (Suprapto, 2025). </a:t>
          </a:r>
        </a:p>
      </dsp:txBody>
      <dsp:txXfrm>
        <a:off x="63308" y="3415274"/>
        <a:ext cx="8974691" cy="1170257"/>
      </dsp:txXfrm>
    </dsp:sp>
    <dsp:sp modelId="{FAFE0B35-89A8-40C2-8B95-5C47E3327931}">
      <dsp:nvSpPr>
        <dsp:cNvPr id="0" name=""/>
        <dsp:cNvSpPr/>
      </dsp:nvSpPr>
      <dsp:spPr>
        <a:xfrm>
          <a:off x="0" y="4833160"/>
          <a:ext cx="9101307" cy="1401382"/>
        </a:xfrm>
        <a:prstGeom prst="round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Implementation barriers impact the effectiveness of the overall policy.</a:t>
          </a:r>
        </a:p>
      </dsp:txBody>
      <dsp:txXfrm>
        <a:off x="68410" y="4901570"/>
        <a:ext cx="8964487" cy="12645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081F8-CD1C-44BD-82C2-8245AD86A292}">
      <dsp:nvSpPr>
        <dsp:cNvPr id="0" name=""/>
        <dsp:cNvSpPr/>
      </dsp:nvSpPr>
      <dsp:spPr>
        <a:xfrm>
          <a:off x="-7223396" y="-1104094"/>
          <a:ext cx="8595950" cy="8595950"/>
        </a:xfrm>
        <a:prstGeom prst="blockArc">
          <a:avLst>
            <a:gd name="adj1" fmla="val 18900000"/>
            <a:gd name="adj2" fmla="val 2700000"/>
            <a:gd name="adj3" fmla="val 251"/>
          </a:avLst>
        </a:prstGeom>
        <a:noFill/>
        <a:ln w="19050" cap="rnd" cmpd="sng" algn="ctr">
          <a:solidFill>
            <a:schemeClr val="accent2">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972C1CE1-55BF-4A71-9186-61AB775F4188}">
      <dsp:nvSpPr>
        <dsp:cNvPr id="0" name=""/>
        <dsp:cNvSpPr/>
      </dsp:nvSpPr>
      <dsp:spPr>
        <a:xfrm>
          <a:off x="718080" y="491091"/>
          <a:ext cx="8129788" cy="982693"/>
        </a:xfrm>
        <a:prstGeom prst="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001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NHS policies ensure integrated delivery of health care (Ling et al., 2025).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a:off x="718080" y="491091"/>
        <a:ext cx="8129788" cy="982693"/>
      </dsp:txXfrm>
    </dsp:sp>
    <dsp:sp modelId="{0950C029-AE77-4158-BC33-41E817685706}">
      <dsp:nvSpPr>
        <dsp:cNvPr id="0" name=""/>
        <dsp:cNvSpPr/>
      </dsp:nvSpPr>
      <dsp:spPr>
        <a:xfrm>
          <a:off x="103896" y="368254"/>
          <a:ext cx="1228366" cy="122836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1C2A3163-2D27-4CF2-9EA4-6A24712B3C1A}">
      <dsp:nvSpPr>
        <dsp:cNvPr id="0" name=""/>
        <dsp:cNvSpPr/>
      </dsp:nvSpPr>
      <dsp:spPr>
        <a:xfrm>
          <a:off x="1281480" y="1965386"/>
          <a:ext cx="7566388" cy="982693"/>
        </a:xfrm>
        <a:prstGeom prst="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001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Mental health strategies contribute to a whole-of-person approach to wellbeing. </a:t>
          </a:r>
        </a:p>
      </dsp:txBody>
      <dsp:txXfrm>
        <a:off x="1281480" y="1965386"/>
        <a:ext cx="7566388" cy="982693"/>
      </dsp:txXfrm>
    </dsp:sp>
    <dsp:sp modelId="{D0705FB5-76D2-4337-B0D2-15F4DC9B80B2}">
      <dsp:nvSpPr>
        <dsp:cNvPr id="0" name=""/>
        <dsp:cNvSpPr/>
      </dsp:nvSpPr>
      <dsp:spPr>
        <a:xfrm>
          <a:off x="667297" y="1842549"/>
          <a:ext cx="1228366" cy="122836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91580577-3082-4DC2-85EE-40D9856B857C}">
      <dsp:nvSpPr>
        <dsp:cNvPr id="0" name=""/>
        <dsp:cNvSpPr/>
      </dsp:nvSpPr>
      <dsp:spPr>
        <a:xfrm>
          <a:off x="1281480" y="3439681"/>
          <a:ext cx="7566388" cy="982693"/>
        </a:xfrm>
        <a:prstGeom prst="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001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Prevention of disease is encouraged within the public health framework (Song et al. 2025). </a:t>
          </a:r>
        </a:p>
      </dsp:txBody>
      <dsp:txXfrm>
        <a:off x="1281480" y="3439681"/>
        <a:ext cx="7566388" cy="982693"/>
      </dsp:txXfrm>
    </dsp:sp>
    <dsp:sp modelId="{3F6BE6C9-D59A-44EA-9B01-7B58D29FAA9E}">
      <dsp:nvSpPr>
        <dsp:cNvPr id="0" name=""/>
        <dsp:cNvSpPr/>
      </dsp:nvSpPr>
      <dsp:spPr>
        <a:xfrm>
          <a:off x="667297" y="3316844"/>
          <a:ext cx="1228366" cy="122836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964651BD-9020-4ED4-9CA7-9C994C4484EC}">
      <dsp:nvSpPr>
        <dsp:cNvPr id="0" name=""/>
        <dsp:cNvSpPr/>
      </dsp:nvSpPr>
      <dsp:spPr>
        <a:xfrm>
          <a:off x="718080" y="4913976"/>
          <a:ext cx="8129788" cy="982693"/>
        </a:xfrm>
        <a:prstGeom prst="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80013" tIns="60960" rIns="60960" bIns="60960" numCol="1" spcCol="1270" anchor="ctr" anchorCtr="0">
          <a:noAutofit/>
        </a:bodyPr>
        <a:lstStyle/>
        <a:p>
          <a:pPr marL="0" lvl="0" indent="0" algn="l" defTabSz="1066800">
            <a:lnSpc>
              <a:spcPct val="90000"/>
            </a:lnSpc>
            <a:spcBef>
              <a:spcPct val="0"/>
            </a:spcBef>
            <a:spcAft>
              <a:spcPct val="35000"/>
            </a:spcAft>
            <a:buNone/>
          </a:pPr>
          <a:r>
            <a:rPr lang="en-US" sz="2400" b="0" i="0" kern="1200" dirty="0">
              <a:solidFill>
                <a:schemeClr val="tx1"/>
              </a:solidFill>
              <a:effectLst/>
              <a:latin typeface="Times New Roman" panose="02020603050405020304" pitchFamily="18" charset="0"/>
              <a:cs typeface="Times New Roman" panose="02020603050405020304" pitchFamily="18" charset="0"/>
            </a:rPr>
            <a:t>Governance enhances the sustainability and accountability of healthcare.</a:t>
          </a:r>
        </a:p>
      </dsp:txBody>
      <dsp:txXfrm>
        <a:off x="718080" y="4913976"/>
        <a:ext cx="8129788" cy="982693"/>
      </dsp:txXfrm>
    </dsp:sp>
    <dsp:sp modelId="{A931CB69-F384-4CF5-B403-DE6209B79B1F}">
      <dsp:nvSpPr>
        <dsp:cNvPr id="0" name=""/>
        <dsp:cNvSpPr/>
      </dsp:nvSpPr>
      <dsp:spPr>
        <a:xfrm>
          <a:off x="103896" y="4791140"/>
          <a:ext cx="1228366" cy="1228366"/>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3E0B7-E927-40E4-86EB-F9B4B7BBE3F8}">
      <dsp:nvSpPr>
        <dsp:cNvPr id="0" name=""/>
        <dsp:cNvSpPr/>
      </dsp:nvSpPr>
      <dsp:spPr>
        <a:xfrm>
          <a:off x="0" y="0"/>
          <a:ext cx="7393467" cy="1294114"/>
        </a:xfrm>
        <a:prstGeom prst="roundRect">
          <a:avLst>
            <a:gd name="adj" fmla="val 10000"/>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The opportunities for service development are constrained by funding. </a:t>
          </a:r>
        </a:p>
      </dsp:txBody>
      <dsp:txXfrm>
        <a:off x="37903" y="37903"/>
        <a:ext cx="5887665" cy="1218308"/>
      </dsp:txXfrm>
    </dsp:sp>
    <dsp:sp modelId="{04F2D6EA-33DB-4352-9F21-7B00320025AE}">
      <dsp:nvSpPr>
        <dsp:cNvPr id="0" name=""/>
        <dsp:cNvSpPr/>
      </dsp:nvSpPr>
      <dsp:spPr>
        <a:xfrm>
          <a:off x="619202" y="1529407"/>
          <a:ext cx="7393467" cy="1294114"/>
        </a:xfrm>
        <a:prstGeom prst="roundRect">
          <a:avLst>
            <a:gd name="adj" fmla="val 10000"/>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Healthcare quality is greatly impacted by workforce shortages (Michaeli et al., 2024). </a:t>
          </a:r>
        </a:p>
      </dsp:txBody>
      <dsp:txXfrm>
        <a:off x="657105" y="1567310"/>
        <a:ext cx="5857284" cy="1218308"/>
      </dsp:txXfrm>
    </dsp:sp>
    <dsp:sp modelId="{12EF6C0C-13E2-4C9D-9227-E8113365B209}">
      <dsp:nvSpPr>
        <dsp:cNvPr id="0" name=""/>
        <dsp:cNvSpPr/>
      </dsp:nvSpPr>
      <dsp:spPr>
        <a:xfrm>
          <a:off x="1229163" y="3058815"/>
          <a:ext cx="7393467" cy="1294114"/>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There are implementation challenges in some cases due to regulatory requirements. </a:t>
          </a:r>
        </a:p>
      </dsp:txBody>
      <dsp:txXfrm>
        <a:off x="1267066" y="3096718"/>
        <a:ext cx="5866525" cy="1218308"/>
      </dsp:txXfrm>
    </dsp:sp>
    <dsp:sp modelId="{6A0D036C-7428-494F-A908-8E6FB4E3077A}">
      <dsp:nvSpPr>
        <dsp:cNvPr id="0" name=""/>
        <dsp:cNvSpPr/>
      </dsp:nvSpPr>
      <dsp:spPr>
        <a:xfrm>
          <a:off x="1848366" y="4588222"/>
          <a:ext cx="7393467" cy="1294114"/>
        </a:xfrm>
        <a:prstGeom prst="roundRect">
          <a:avLst>
            <a:gd name="adj" fmla="val 10000"/>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Digital inequalities are limiting access to health care services (Khasseh and Jatoi, 2022).</a:t>
          </a:r>
        </a:p>
      </dsp:txBody>
      <dsp:txXfrm>
        <a:off x="1886269" y="4626125"/>
        <a:ext cx="5857284" cy="1218308"/>
      </dsp:txXfrm>
    </dsp:sp>
    <dsp:sp modelId="{14C9AF09-D85F-4B5B-A84D-C585F338C934}">
      <dsp:nvSpPr>
        <dsp:cNvPr id="0" name=""/>
        <dsp:cNvSpPr/>
      </dsp:nvSpPr>
      <dsp:spPr>
        <a:xfrm>
          <a:off x="6552293" y="991173"/>
          <a:ext cx="841174" cy="841174"/>
        </a:xfrm>
        <a:prstGeom prst="downArrow">
          <a:avLst>
            <a:gd name="adj1" fmla="val 55000"/>
            <a:gd name="adj2" fmla="val 45000"/>
          </a:avLst>
        </a:prstGeom>
        <a:solidFill>
          <a:schemeClr val="accent2">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l" defTabSz="889000">
            <a:lnSpc>
              <a:spcPct val="90000"/>
            </a:lnSpc>
            <a:spcBef>
              <a:spcPct val="0"/>
            </a:spcBef>
            <a:spcAft>
              <a:spcPct val="35000"/>
            </a:spcAft>
            <a:buNone/>
          </a:pPr>
          <a:endParaRPr lang="en-US" sz="2000" kern="1200" dirty="0">
            <a:solidFill>
              <a:schemeClr val="tx1"/>
            </a:solidFill>
            <a:latin typeface="Times New Roman" panose="02020603050405020304" pitchFamily="18" charset="0"/>
            <a:cs typeface="Times New Roman" panose="02020603050405020304" pitchFamily="18" charset="0"/>
          </a:endParaRPr>
        </a:p>
      </dsp:txBody>
      <dsp:txXfrm>
        <a:off x="6741557" y="991173"/>
        <a:ext cx="462646" cy="632983"/>
      </dsp:txXfrm>
    </dsp:sp>
    <dsp:sp modelId="{BFAE70A0-5266-49A6-8C1B-71B1E8123051}">
      <dsp:nvSpPr>
        <dsp:cNvPr id="0" name=""/>
        <dsp:cNvSpPr/>
      </dsp:nvSpPr>
      <dsp:spPr>
        <a:xfrm>
          <a:off x="7171495" y="2520581"/>
          <a:ext cx="841174" cy="841174"/>
        </a:xfrm>
        <a:prstGeom prst="downArrow">
          <a:avLst>
            <a:gd name="adj1" fmla="val 55000"/>
            <a:gd name="adj2" fmla="val 45000"/>
          </a:avLst>
        </a:prstGeom>
        <a:solidFill>
          <a:schemeClr val="accent3">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360759" y="2520581"/>
        <a:ext cx="462646" cy="632983"/>
      </dsp:txXfrm>
    </dsp:sp>
    <dsp:sp modelId="{066871A2-7D55-4C2B-9557-88DC21AA518C}">
      <dsp:nvSpPr>
        <dsp:cNvPr id="0" name=""/>
        <dsp:cNvSpPr/>
      </dsp:nvSpPr>
      <dsp:spPr>
        <a:xfrm>
          <a:off x="7781456" y="4049989"/>
          <a:ext cx="841174" cy="841174"/>
        </a:xfrm>
        <a:prstGeom prst="downArrow">
          <a:avLst>
            <a:gd name="adj1" fmla="val 55000"/>
            <a:gd name="adj2" fmla="val 45000"/>
          </a:avLst>
        </a:prstGeom>
        <a:solidFill>
          <a:schemeClr val="accent4">
            <a:tint val="40000"/>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7970720" y="4049989"/>
        <a:ext cx="462646" cy="63298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1054036"/>
          <a:ext cx="8501875" cy="1216800"/>
        </a:xfrm>
        <a:prstGeom prst="round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Telehealth services are a major step toward enhancing accessibility to health care (Papalamprakopoulou et al., 2024). </a:t>
          </a:r>
        </a:p>
      </dsp:txBody>
      <dsp:txXfrm>
        <a:off x="59399" y="1113435"/>
        <a:ext cx="8383077" cy="1098002"/>
      </dsp:txXfrm>
    </dsp:sp>
    <dsp:sp modelId="{14042616-EB17-4FF8-9987-B0ADEECA74D2}">
      <dsp:nvSpPr>
        <dsp:cNvPr id="0" name=""/>
        <dsp:cNvSpPr/>
      </dsp:nvSpPr>
      <dsp:spPr>
        <a:xfrm>
          <a:off x="0" y="2458036"/>
          <a:ext cx="8501875" cy="1216800"/>
        </a:xfrm>
        <a:prstGeom prst="round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Wellness programmes promote healthy lifestyles. </a:t>
          </a:r>
        </a:p>
      </dsp:txBody>
      <dsp:txXfrm>
        <a:off x="59399" y="2517435"/>
        <a:ext cx="8383077" cy="1098002"/>
      </dsp:txXfrm>
    </dsp:sp>
    <dsp:sp modelId="{49294AD1-EF15-450B-82C5-B513687D7D6D}">
      <dsp:nvSpPr>
        <dsp:cNvPr id="0" name=""/>
        <dsp:cNvSpPr/>
      </dsp:nvSpPr>
      <dsp:spPr>
        <a:xfrm>
          <a:off x="0" y="3862036"/>
          <a:ext cx="8501875" cy="1216800"/>
        </a:xfrm>
        <a:prstGeom prst="round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Community services have a role to play in the wellbeing of the local population (Stumbitz et al., 2022). </a:t>
          </a:r>
        </a:p>
      </dsp:txBody>
      <dsp:txXfrm>
        <a:off x="59399" y="3921435"/>
        <a:ext cx="8383077" cy="1098002"/>
      </dsp:txXfrm>
    </dsp:sp>
    <dsp:sp modelId="{4C5FD3B6-4C9E-4CEC-8A1A-5806EE369376}">
      <dsp:nvSpPr>
        <dsp:cNvPr id="0" name=""/>
        <dsp:cNvSpPr/>
      </dsp:nvSpPr>
      <dsp:spPr>
        <a:xfrm>
          <a:off x="0" y="5266036"/>
          <a:ext cx="8501875" cy="1216800"/>
        </a:xfrm>
        <a:prstGeom prst="round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Preventative programs decrease the need for care in the future.</a:t>
          </a:r>
        </a:p>
      </dsp:txBody>
      <dsp:txXfrm>
        <a:off x="59399" y="5325435"/>
        <a:ext cx="8383077" cy="10980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C2692-08E7-4353-B9F5-CD7B510C6B1C}">
      <dsp:nvSpPr>
        <dsp:cNvPr id="0" name=""/>
        <dsp:cNvSpPr/>
      </dsp:nvSpPr>
      <dsp:spPr>
        <a:xfrm>
          <a:off x="0" y="1054036"/>
          <a:ext cx="8465651" cy="1216800"/>
        </a:xfrm>
        <a:prstGeom prst="round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Integrated Care Systems bring together care (Suprapto, 2025). </a:t>
          </a:r>
        </a:p>
      </dsp:txBody>
      <dsp:txXfrm>
        <a:off x="59399" y="1113435"/>
        <a:ext cx="8346853" cy="1098002"/>
      </dsp:txXfrm>
    </dsp:sp>
    <dsp:sp modelId="{9B073A85-C3E0-410A-A267-3425B321ABCD}">
      <dsp:nvSpPr>
        <dsp:cNvPr id="0" name=""/>
        <dsp:cNvSpPr/>
      </dsp:nvSpPr>
      <dsp:spPr>
        <a:xfrm>
          <a:off x="0" y="2458036"/>
          <a:ext cx="8465651" cy="1216800"/>
        </a:xfrm>
        <a:prstGeom prst="round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Working collaboratively leads to better outcomes for patients (Grady et al., 2023). </a:t>
          </a:r>
        </a:p>
      </dsp:txBody>
      <dsp:txXfrm>
        <a:off x="59399" y="2517435"/>
        <a:ext cx="8346853" cy="1098002"/>
      </dsp:txXfrm>
    </dsp:sp>
    <dsp:sp modelId="{83571715-EE53-4A0B-830E-CDA29FB2B219}">
      <dsp:nvSpPr>
        <dsp:cNvPr id="0" name=""/>
        <dsp:cNvSpPr/>
      </dsp:nvSpPr>
      <dsp:spPr>
        <a:xfrm>
          <a:off x="0" y="3862036"/>
          <a:ext cx="8465651" cy="1216800"/>
        </a:xfrm>
        <a:prstGeom prst="round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There are local implementation challenges related to resource constraints. </a:t>
          </a:r>
        </a:p>
      </dsp:txBody>
      <dsp:txXfrm>
        <a:off x="59399" y="3921435"/>
        <a:ext cx="8346853" cy="1098002"/>
      </dsp:txXfrm>
    </dsp:sp>
    <dsp:sp modelId="{6FE27C17-A392-4449-9C8E-96B5A2E731CF}">
      <dsp:nvSpPr>
        <dsp:cNvPr id="0" name=""/>
        <dsp:cNvSpPr/>
      </dsp:nvSpPr>
      <dsp:spPr>
        <a:xfrm>
          <a:off x="0" y="5266036"/>
          <a:ext cx="8465651" cy="1216800"/>
        </a:xfrm>
        <a:prstGeom prst="roundRec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latin typeface="Times New Roman" panose="02020603050405020304" pitchFamily="18" charset="0"/>
              <a:cs typeface="Times New Roman" panose="02020603050405020304" pitchFamily="18" charset="0"/>
            </a:rPr>
            <a:t>Positive improvements in services are seen in patient experiences.</a:t>
          </a:r>
        </a:p>
      </dsp:txBody>
      <dsp:txXfrm>
        <a:off x="59399" y="5325435"/>
        <a:ext cx="8346853" cy="109800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FB3CF4-6EBE-486A-A3F9-F89E67E28492}">
      <dsp:nvSpPr>
        <dsp:cNvPr id="0" name=""/>
        <dsp:cNvSpPr/>
      </dsp:nvSpPr>
      <dsp:spPr>
        <a:xfrm>
          <a:off x="0" y="704862"/>
          <a:ext cx="8745871" cy="1216800"/>
        </a:xfrm>
        <a:prstGeom prst="round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latin typeface="Times New Roman" panose="02020603050405020304" pitchFamily="18" charset="0"/>
              <a:cs typeface="Times New Roman" panose="02020603050405020304" pitchFamily="18" charset="0"/>
            </a:rPr>
            <a:t>Public Health Initiatives:</a:t>
          </a:r>
        </a:p>
      </dsp:txBody>
      <dsp:txXfrm>
        <a:off x="59399" y="764261"/>
        <a:ext cx="8627073" cy="1098002"/>
      </dsp:txXfrm>
    </dsp:sp>
    <dsp:sp modelId="{4FC95AF6-D435-4018-A9F1-F1D601DB7DEE}">
      <dsp:nvSpPr>
        <dsp:cNvPr id="0" name=""/>
        <dsp:cNvSpPr/>
      </dsp:nvSpPr>
      <dsp:spPr>
        <a:xfrm>
          <a:off x="0" y="1921662"/>
          <a:ext cx="8745871" cy="1110037"/>
        </a:xfrm>
        <a:prstGeom prst="rect">
          <a:avLst/>
        </a:prstGeom>
        <a:noFill/>
        <a:ln w="12700"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7768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solidFill>
                <a:schemeClr val="tx1"/>
              </a:solidFill>
              <a:latin typeface="Times New Roman" panose="02020603050405020304" pitchFamily="18" charset="0"/>
              <a:cs typeface="Times New Roman" panose="02020603050405020304" pitchFamily="18" charset="0"/>
            </a:rPr>
            <a:t>Healthy lifestyle campaigns educate on the prevention of disease. </a:t>
          </a:r>
        </a:p>
        <a:p>
          <a:pPr marL="228600" lvl="1" indent="-228600" algn="l" defTabSz="1066800">
            <a:lnSpc>
              <a:spcPct val="90000"/>
            </a:lnSpc>
            <a:spcBef>
              <a:spcPct val="0"/>
            </a:spcBef>
            <a:spcAft>
              <a:spcPct val="20000"/>
            </a:spcAft>
            <a:buChar char="•"/>
          </a:pPr>
          <a:r>
            <a:rPr lang="en-US" sz="2400" kern="1200" dirty="0">
              <a:solidFill>
                <a:schemeClr val="tx1"/>
              </a:solidFill>
              <a:latin typeface="Times New Roman" panose="02020603050405020304" pitchFamily="18" charset="0"/>
              <a:cs typeface="Times New Roman" panose="02020603050405020304" pitchFamily="18" charset="0"/>
            </a:rPr>
            <a:t>Vaccination programmes contribute to the protection of the health of a population (Shattock et al., 2024).</a:t>
          </a:r>
        </a:p>
      </dsp:txBody>
      <dsp:txXfrm>
        <a:off x="0" y="1921662"/>
        <a:ext cx="8745871" cy="1110037"/>
      </dsp:txXfrm>
    </dsp:sp>
    <dsp:sp modelId="{A8ED4A0A-CE82-4670-AABB-E0857B1230CE}">
      <dsp:nvSpPr>
        <dsp:cNvPr id="0" name=""/>
        <dsp:cNvSpPr/>
      </dsp:nvSpPr>
      <dsp:spPr>
        <a:xfrm>
          <a:off x="0" y="3031699"/>
          <a:ext cx="8745871" cy="1216800"/>
        </a:xfrm>
        <a:prstGeom prst="roundRec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latin typeface="Times New Roman" panose="02020603050405020304" pitchFamily="18" charset="0"/>
              <a:cs typeface="Times New Roman" panose="02020603050405020304" pitchFamily="18" charset="0"/>
            </a:rPr>
            <a:t>Equity and Access:</a:t>
          </a:r>
        </a:p>
      </dsp:txBody>
      <dsp:txXfrm>
        <a:off x="59399" y="3091098"/>
        <a:ext cx="8627073" cy="1098002"/>
      </dsp:txXfrm>
    </dsp:sp>
    <dsp:sp modelId="{E57A471C-1CFC-4AA7-B3C2-BE8251F9F41D}">
      <dsp:nvSpPr>
        <dsp:cNvPr id="0" name=""/>
        <dsp:cNvSpPr/>
      </dsp:nvSpPr>
      <dsp:spPr>
        <a:xfrm>
          <a:off x="0" y="4248500"/>
          <a:ext cx="8745871" cy="1110037"/>
        </a:xfrm>
        <a:prstGeom prst="rect">
          <a:avLst/>
        </a:prstGeom>
        <a:noFill/>
        <a:ln w="12700"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7768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solidFill>
                <a:schemeClr val="tx1"/>
              </a:solidFill>
              <a:latin typeface="Times New Roman" panose="02020603050405020304" pitchFamily="18" charset="0"/>
              <a:cs typeface="Times New Roman" panose="02020603050405020304" pitchFamily="18" charset="0"/>
            </a:rPr>
            <a:t>Vulnerable population groups are impacted by health inequalities. </a:t>
          </a:r>
        </a:p>
        <a:p>
          <a:pPr marL="228600" lvl="1" indent="-228600" algn="l" defTabSz="1066800">
            <a:lnSpc>
              <a:spcPct val="90000"/>
            </a:lnSpc>
            <a:spcBef>
              <a:spcPct val="0"/>
            </a:spcBef>
            <a:spcAft>
              <a:spcPct val="20000"/>
            </a:spcAft>
            <a:buChar char="•"/>
          </a:pPr>
          <a:r>
            <a:rPr lang="en-US" sz="2400" kern="1200" dirty="0">
              <a:solidFill>
                <a:schemeClr val="tx1"/>
              </a:solidFill>
              <a:latin typeface="Times New Roman" panose="02020603050405020304" pitchFamily="18" charset="0"/>
              <a:cs typeface="Times New Roman" panose="02020603050405020304" pitchFamily="18" charset="0"/>
            </a:rPr>
            <a:t>Equitable access to services is a benefit of universal healthcare (Rudiger, 2023).</a:t>
          </a:r>
        </a:p>
      </dsp:txBody>
      <dsp:txXfrm>
        <a:off x="0" y="4248500"/>
        <a:ext cx="8745871" cy="1110037"/>
      </dsp:txXfrm>
    </dsp:sp>
    <dsp:sp modelId="{7707FB13-F8FF-4F77-9D25-BF5738302DA0}">
      <dsp:nvSpPr>
        <dsp:cNvPr id="0" name=""/>
        <dsp:cNvSpPr/>
      </dsp:nvSpPr>
      <dsp:spPr>
        <a:xfrm>
          <a:off x="0" y="5358537"/>
          <a:ext cx="8745871" cy="1216800"/>
        </a:xfrm>
        <a:prstGeom prst="roundRec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latin typeface="Times New Roman" panose="02020603050405020304" pitchFamily="18" charset="0"/>
              <a:cs typeface="Times New Roman" panose="02020603050405020304" pitchFamily="18" charset="0"/>
            </a:rPr>
            <a:t>Recommendations:</a:t>
          </a:r>
        </a:p>
      </dsp:txBody>
      <dsp:txXfrm>
        <a:off x="59399" y="5417936"/>
        <a:ext cx="8627073" cy="1098002"/>
      </dsp:txXfrm>
    </dsp:sp>
    <dsp:sp modelId="{A1F9A666-4C3E-421B-82F8-F15D21D601EE}">
      <dsp:nvSpPr>
        <dsp:cNvPr id="0" name=""/>
        <dsp:cNvSpPr/>
      </dsp:nvSpPr>
      <dsp:spPr>
        <a:xfrm>
          <a:off x="0" y="6575337"/>
          <a:ext cx="8745871" cy="1076400"/>
        </a:xfrm>
        <a:prstGeom prst="rect">
          <a:avLst/>
        </a:prstGeom>
        <a:noFill/>
        <a:ln w="12700" cap="rnd"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277681" tIns="30480" rIns="170688" bIns="3048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solidFill>
                <a:schemeClr val="tx1"/>
              </a:solidFill>
              <a:latin typeface="Times New Roman" panose="02020603050405020304" pitchFamily="18" charset="0"/>
              <a:cs typeface="Times New Roman" panose="02020603050405020304" pitchFamily="18" charset="0"/>
            </a:rPr>
            <a:t>Improve prevention measures in health service providers. </a:t>
          </a:r>
        </a:p>
        <a:p>
          <a:pPr marL="228600" lvl="1" indent="-228600" algn="l" defTabSz="1066800">
            <a:lnSpc>
              <a:spcPct val="90000"/>
            </a:lnSpc>
            <a:spcBef>
              <a:spcPct val="0"/>
            </a:spcBef>
            <a:spcAft>
              <a:spcPct val="20000"/>
            </a:spcAft>
            <a:buChar char="•"/>
          </a:pPr>
          <a:r>
            <a:rPr lang="en-US" sz="2400" kern="1200" dirty="0">
              <a:solidFill>
                <a:schemeClr val="tx1"/>
              </a:solidFill>
              <a:latin typeface="Times New Roman" panose="02020603050405020304" pitchFamily="18" charset="0"/>
              <a:cs typeface="Times New Roman" panose="02020603050405020304" pitchFamily="18" charset="0"/>
            </a:rPr>
            <a:t>Increase investment in community care programmes.</a:t>
          </a:r>
        </a:p>
      </dsp:txBody>
      <dsp:txXfrm>
        <a:off x="0" y="6575337"/>
        <a:ext cx="8745871" cy="10764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4C4A01-1BE2-4EFF-8FD1-65CC55D985B3}">
      <dsp:nvSpPr>
        <dsp:cNvPr id="0" name=""/>
        <dsp:cNvSpPr/>
      </dsp:nvSpPr>
      <dsp:spPr>
        <a:xfrm>
          <a:off x="0" y="5205263"/>
          <a:ext cx="11164967" cy="1138784"/>
        </a:xfrm>
        <a:prstGeom prst="rect">
          <a:avLst/>
        </a:prstGeom>
        <a:solidFill>
          <a:schemeClr val="accent2">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Together, they can help achieve better health outcomes over the long run.</a:t>
          </a:r>
        </a:p>
      </dsp:txBody>
      <dsp:txXfrm>
        <a:off x="0" y="5205263"/>
        <a:ext cx="11164967" cy="1138784"/>
      </dsp:txXfrm>
    </dsp:sp>
    <dsp:sp modelId="{C2C9C7C7-1B41-409C-8E07-A4E46A5883F1}">
      <dsp:nvSpPr>
        <dsp:cNvPr id="0" name=""/>
        <dsp:cNvSpPr/>
      </dsp:nvSpPr>
      <dsp:spPr>
        <a:xfrm rot="10800000">
          <a:off x="0" y="3470894"/>
          <a:ext cx="11164967" cy="1751450"/>
        </a:xfrm>
        <a:prstGeom prst="upArrowCallout">
          <a:avLst/>
        </a:prstGeom>
        <a:solidFill>
          <a:schemeClr val="accent3">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Policies have an effect on service quality and service accessibility. </a:t>
          </a:r>
        </a:p>
      </dsp:txBody>
      <dsp:txXfrm rot="10800000">
        <a:off x="0" y="3470894"/>
        <a:ext cx="11164967" cy="1138040"/>
      </dsp:txXfrm>
    </dsp:sp>
    <dsp:sp modelId="{5FB3DF26-D01A-43CB-B938-B315C0DE012A}">
      <dsp:nvSpPr>
        <dsp:cNvPr id="0" name=""/>
        <dsp:cNvSpPr/>
      </dsp:nvSpPr>
      <dsp:spPr>
        <a:xfrm rot="10800000">
          <a:off x="0" y="1736526"/>
          <a:ext cx="11164967" cy="1751450"/>
        </a:xfrm>
        <a:prstGeom prst="upArrowCallout">
          <a:avLst/>
        </a:prstGeom>
        <a:solidFill>
          <a:schemeClr val="accent4">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Resilience for healthcare in the future is supported by sustainable development. </a:t>
          </a:r>
        </a:p>
      </dsp:txBody>
      <dsp:txXfrm rot="10800000">
        <a:off x="0" y="1736526"/>
        <a:ext cx="11164967" cy="1138040"/>
      </dsp:txXfrm>
    </dsp:sp>
    <dsp:sp modelId="{D954ADED-FD56-4EEF-A88C-0168D026C81B}">
      <dsp:nvSpPr>
        <dsp:cNvPr id="0" name=""/>
        <dsp:cNvSpPr/>
      </dsp:nvSpPr>
      <dsp:spPr>
        <a:xfrm rot="10800000">
          <a:off x="0" y="0"/>
          <a:ext cx="11164967" cy="1751450"/>
        </a:xfrm>
        <a:prstGeom prst="upArrowCallout">
          <a:avLst/>
        </a:prstGeom>
        <a:solidFill>
          <a:schemeClr val="accent5">
            <a:hueOff val="0"/>
            <a:satOff val="0"/>
            <a:lumOff val="0"/>
            <a:alphaOff val="0"/>
          </a:schemeClr>
        </a:solidFill>
        <a:ln>
          <a:noFill/>
        </a:ln>
        <a:effectLst>
          <a:outerShdw blurRad="38100" dist="254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0" kern="1200" dirty="0">
              <a:solidFill>
                <a:schemeClr val="tx1"/>
              </a:solidFill>
              <a:latin typeface="Times New Roman" panose="02020603050405020304" pitchFamily="18" charset="0"/>
              <a:cs typeface="Times New Roman" panose="02020603050405020304" pitchFamily="18" charset="0"/>
            </a:rPr>
            <a:t>It is concluded that integrated strategies are needed to promote health and wellbeing. </a:t>
          </a:r>
          <a:endParaRPr lang="en-US" sz="2400" kern="1200" dirty="0">
            <a:solidFill>
              <a:schemeClr val="tx1"/>
            </a:solidFill>
            <a:latin typeface="Times New Roman" panose="02020603050405020304" pitchFamily="18" charset="0"/>
            <a:cs typeface="Times New Roman" panose="02020603050405020304" pitchFamily="18" charset="0"/>
          </a:endParaRPr>
        </a:p>
      </dsp:txBody>
      <dsp:txXfrm rot="10800000">
        <a:off x="0" y="0"/>
        <a:ext cx="11164967" cy="113804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3" Type="http://schemas.openxmlformats.org/officeDocument/2006/relationships/hyperlink" Target="https://bmjopen.bmj.com/content/bmjopen/13/6/e071178.full.pdf" TargetMode="External"/><Relationship Id="rId18" Type="http://schemas.openxmlformats.org/officeDocument/2006/relationships/hyperlink" Target="https://www.sciencedirect.com/science/article/pii/S0168851025001733" TargetMode="External"/><Relationship Id="rId26" Type="http://schemas.openxmlformats.org/officeDocument/2006/relationships/hyperlink" Target="https://pmc.ncbi.nlm.nih.gov/articles/PMC10733771/pdf/hhr-25-02-171.pdf" TargetMode="External"/><Relationship Id="rId3" Type="http://schemas.openxmlformats.org/officeDocument/2006/relationships/hyperlink" Target="https://www.linkedin.com/pulse/sustainability-comprehensive-guide-building-better-future-waqas-ahmed" TargetMode="External"/><Relationship Id="rId21" Type="http://schemas.openxmlformats.org/officeDocument/2006/relationships/hyperlink" Target="https://www.mdpi.com/1660-4601/19/4/2222" TargetMode="External"/><Relationship Id="rId7" Type="http://schemas.openxmlformats.org/officeDocument/2006/relationships/hyperlink" Target="https://www.cambridge.org/core/services/aop-cambridge-core/content/view/8FC915C01228857ED6B5E123536E8994/S0033291723002660a.pdf/div-class-title-a-revitalized-biopsychosocial-model-core-theory-research-paradigms-and-clinical-implications-div.pdf" TargetMode="External"/><Relationship Id="rId12" Type="http://schemas.openxmlformats.org/officeDocument/2006/relationships/hyperlink" Target="https://jnm.snmjournals.org/content/jnumed/64/9/1356.full-text.pdf" TargetMode="External"/><Relationship Id="rId17" Type="http://schemas.openxmlformats.org/officeDocument/2006/relationships/hyperlink" Target="https://journals.centeriir.org/index.php/sigh/article/download/63/173" TargetMode="External"/><Relationship Id="rId25" Type="http://schemas.openxmlformats.org/officeDocument/2006/relationships/hyperlink" Target="https://www.michigansthumb.com/news/article/TCHP-highlights-Social-Determinants-of-Health-17681569.php" TargetMode="External"/><Relationship Id="rId33" Type="http://schemas.openxmlformats.org/officeDocument/2006/relationships/hyperlink" Target="https://journals.lww.com/md-journal/fulltext/2025/02140/sustainable_development_goals__sdgs__and_resilient.8.aspx" TargetMode="External"/><Relationship Id="rId2" Type="http://schemas.openxmlformats.org/officeDocument/2006/relationships/slide" Target="../slides/slide16.xml"/><Relationship Id="rId16" Type="http://schemas.openxmlformats.org/officeDocument/2006/relationships/hyperlink" Target="https://www.tandfonline.com/doi/pdf/10.1080/27707571.2024.2340157" TargetMode="External"/><Relationship Id="rId20" Type="http://schemas.openxmlformats.org/officeDocument/2006/relationships/hyperlink" Target="https://archiv.ub.uni-heidelberg.de/volltextserver/36055/1/michaeli-et-al-2024-the-healthcare-workforce-shortage-of-nurses-and-physicians.pdf" TargetMode="External"/><Relationship Id="rId29" Type="http://schemas.openxmlformats.org/officeDocument/2006/relationships/hyperlink" Target="https://pmc.ncbi.nlm.nih.gov/articles/PMC12083068/" TargetMode="External"/><Relationship Id="rId1" Type="http://schemas.openxmlformats.org/officeDocument/2006/relationships/notesMaster" Target="../notesMasters/notesMaster1.xml"/><Relationship Id="rId6" Type="http://schemas.openxmlformats.org/officeDocument/2006/relationships/hyperlink" Target="https://www.bigscal.com/wp-content/uploads/2023/09/How-do-telehealth-services-help-in-patient-outcomes.webp" TargetMode="External"/><Relationship Id="rId11" Type="http://schemas.openxmlformats.org/officeDocument/2006/relationships/hyperlink" Target="https://www.goinginternational.eu/wp/de/equitable-access-and-universal-health-coverage-should-be-a-reality-for-all-patients-everywhere/" TargetMode="External"/><Relationship Id="rId24" Type="http://schemas.openxmlformats.org/officeDocument/2006/relationships/hyperlink" Target="https://www.researchgate.net/figure/Proposed-initial-Integral-well-being-model-Source-Authors_fig1_394320696" TargetMode="External"/><Relationship Id="rId32" Type="http://schemas.openxmlformats.org/officeDocument/2006/relationships/hyperlink" Target="https://www.frontiersin.org/journals/behavioral-neuroscience/articles/10.3389/fnbeh.2022.954382/pdf" TargetMode="External"/><Relationship Id="rId5" Type="http://schemas.openxmlformats.org/officeDocument/2006/relationships/hyperlink" Target="https://link.springer.com/content/pdf/10.1186/s12888-024-05850-9.pdf" TargetMode="External"/><Relationship Id="rId15" Type="http://schemas.openxmlformats.org/officeDocument/2006/relationships/hyperlink" Target="https://ihf-fih.org/what-we-do/geneva-sustainability-centre/sustainability-guides/governance-for-sustainable-healthcare-in-hospitals/" TargetMode="External"/><Relationship Id="rId23" Type="http://schemas.openxmlformats.org/officeDocument/2006/relationships/hyperlink" Target="https://link.springer.com/content/pdf/10.1186/s12911-024-02718-6.pdf" TargetMode="External"/><Relationship Id="rId28" Type="http://schemas.openxmlformats.org/officeDocument/2006/relationships/hyperlink" Target="https://socialstudieshelp.com/health-inequality-determinants-and-economic-consequences/" TargetMode="External"/><Relationship Id="rId10" Type="http://schemas.openxmlformats.org/officeDocument/2006/relationships/hyperlink" Target="https://www.thelancet.com/pdfs/journals/lanplh/PIIS2542-5196(24)00159-1.pdf" TargetMode="External"/><Relationship Id="rId19" Type="http://schemas.openxmlformats.org/officeDocument/2006/relationships/hyperlink" Target="https://www.loopwithus.com/insights/social-well-being-nurturing-connection-and-community-for-health-and-happiness" TargetMode="External"/><Relationship Id="rId31" Type="http://schemas.openxmlformats.org/officeDocument/2006/relationships/hyperlink" Target="https://www.jurnal.edi.or.id/index.php/jih/article/download/183/154" TargetMode="External"/><Relationship Id="rId4" Type="http://schemas.openxmlformats.org/officeDocument/2006/relationships/hyperlink" Target="https://www.ache.org/blog/2021/designing-for-healthcare-sustainability-a-framework" TargetMode="External"/><Relationship Id="rId9" Type="http://schemas.openxmlformats.org/officeDocument/2006/relationships/hyperlink" Target="https://pmc.ncbi.nlm.nih.gov/articles/PMC9006095/pdf/10.1177_17423953221089309.pdf" TargetMode="External"/><Relationship Id="rId14" Type="http://schemas.openxmlformats.org/officeDocument/2006/relationships/hyperlink" Target="https://healthbusinessuk.net/features/integrated-care-systems-benefits-and-challenges" TargetMode="External"/><Relationship Id="rId22" Type="http://schemas.openxmlformats.org/officeDocument/2006/relationships/hyperlink" Target="https://pdfs.semanticscholar.org/865f/91095f0ee2da7e9f8b87465d1b4dacff44e9.pdf" TargetMode="External"/><Relationship Id="rId27" Type="http://schemas.openxmlformats.org/officeDocument/2006/relationships/hyperlink" Target="https://www.thelancet.com/journals/lancet/article/PIIS0140-6736(24)00850-X/fulltext" TargetMode="External"/><Relationship Id="rId30" Type="http://schemas.openxmlformats.org/officeDocument/2006/relationships/hyperlink" Target="https://eprints.icstudies.org.uk/id/eprint/83/2/ORC-2018-07-The%20role%20of%20community%20businesses%20in%20providing%20health%20and%20wellbeing%20services.pdf" TargetMode="External"/><Relationship Id="rId8" Type="http://schemas.openxmlformats.org/officeDocument/2006/relationships/hyperlink" Target="https://www.jcvaonline.com/article/S1053-0770(23)00332-4/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GB" dirty="0"/>
          </a:p>
        </p:txBody>
      </p:sp>
      <p:sp>
        <p:nvSpPr>
          <p:cNvPr id="3" name="Notes Placeholder 2"/>
          <p:cNvSpPr>
            <a:spLocks noGrp="1"/>
          </p:cNvSpPr>
          <p:nvPr>
            <p:ph type="body" idx="1"/>
          </p:nvPr>
        </p:nvSpPr>
        <p:spPr/>
        <p:txBody>
          <a:bodyPr/>
          <a:lstStyle/>
          <a:p>
            <a:pPr marL="158750" indent="0">
              <a:buNone/>
            </a:pPr>
            <a:r>
              <a:rPr lang="en-US" sz="1100" b="1" dirty="0">
                <a:solidFill>
                  <a:schemeClr val="tx1"/>
                </a:solidFill>
                <a:latin typeface="Times New Roman" panose="02020603050405020304" pitchFamily="18" charset="0"/>
                <a:cs typeface="Times New Roman" panose="02020603050405020304" pitchFamily="18" charset="0"/>
              </a:rPr>
              <a:t>HEALTH, WELLBEING AND SUSTAINABLE DEVELOPMENT IN HEALTH AND SOCIAL CARE: INTEGRATION, POLICY, AND IMPACT ON SERVICE DELIVERY</a:t>
            </a:r>
            <a:br>
              <a:rPr lang="en-US" sz="1100" b="1" dirty="0">
                <a:solidFill>
                  <a:schemeClr val="tx1"/>
                </a:solidFill>
                <a:latin typeface="Times New Roman" panose="02020603050405020304" pitchFamily="18" charset="0"/>
                <a:cs typeface="Times New Roman" panose="02020603050405020304" pitchFamily="18" charset="0"/>
              </a:rPr>
            </a:br>
            <a:r>
              <a:rPr lang="en-US" sz="1100" b="1" dirty="0">
                <a:solidFill>
                  <a:schemeClr val="tx1"/>
                </a:solidFill>
                <a:latin typeface="Times New Roman" panose="02020603050405020304" pitchFamily="18" charset="0"/>
                <a:cs typeface="Times New Roman" panose="02020603050405020304" pitchFamily="18" charset="0"/>
              </a:rPr>
              <a:t>Name of Student:</a:t>
            </a:r>
          </a:p>
          <a:p>
            <a:pPr marL="158750" indent="0">
              <a:buNone/>
            </a:pPr>
            <a:r>
              <a:rPr lang="en-US" sz="1100" b="1" dirty="0">
                <a:solidFill>
                  <a:schemeClr val="tx1"/>
                </a:solidFill>
                <a:latin typeface="Times New Roman" panose="02020603050405020304" pitchFamily="18" charset="0"/>
                <a:cs typeface="Times New Roman" panose="02020603050405020304" pitchFamily="18" charset="0"/>
              </a:rPr>
              <a:t>Student ID:</a:t>
            </a:r>
          </a:p>
        </p:txBody>
      </p:sp>
    </p:spTree>
    <p:extLst>
      <p:ext uri="{BB962C8B-B14F-4D97-AF65-F5344CB8AC3E}">
        <p14:creationId xmlns:p14="http://schemas.microsoft.com/office/powerpoint/2010/main" val="34482458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Integrating health, wellbeing and sustainable development has now become a key priority in the current health and social care system (Keelson et al., 2024). The provision of health care is not only about curing illness but also increasingly about improving physical, mental and social health and wellbeing. Sustainable development plays a crucial role in ensuring the long-term viability of healthcare services. Sustainable development promotes resource conservation and universal health care, which sustains health care services. This presentation will discuss the principles of health, wellbeing, and sustainable development, the theoretical models that influence health and social care practice, and how relevant policies and governance affect service provision in modern health and social care environments.</a:t>
            </a:r>
            <a:endParaRPr dirty="0"/>
          </a:p>
        </p:txBody>
      </p:sp>
      <p:sp>
        <p:nvSpPr>
          <p:cNvPr id="190" name="Google Shape;190;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EC571993-6E29-4208-4548-01802AEF0BDA}"/>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0298487E-9201-D787-79E9-0068A1BCC4F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It is well recognised that health is a multidimensional entity, going beyond the absence of disease. According to the World Health Organization (WHO), health is defined as a state of complete physical, mental and social wellbeing. Physical health is how well the body performs and can conduct everyday tasks. Mental health affects mood, decision-making, behavior, and life issues (Bentivegna et al., 2024). Social wellness involves strong connections, community engagement, and inclusion. The WHO definition is extensive, yet others say total wellbeing is unachievable. The concept is still important because it encourages health care providers to include more health factors when planning and providing services.</a:t>
            </a:r>
            <a:endParaRPr dirty="0"/>
          </a:p>
        </p:txBody>
      </p:sp>
      <p:sp>
        <p:nvSpPr>
          <p:cNvPr id="190" name="Google Shape;190;p7:notes">
            <a:extLst>
              <a:ext uri="{FF2B5EF4-FFF2-40B4-BE49-F238E27FC236}">
                <a16:creationId xmlns:a16="http://schemas.microsoft.com/office/drawing/2014/main" id="{AB5A103F-A4EB-FC41-D32F-D07DC9CCF90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4250295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43D24286-4F63-90CB-E78C-FAB67B74070B}"/>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8259F777-CD29-9CCB-C4EE-8B7972B616C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Wellbeing can be described as a combination of a number of interdependent factors all playing a role to the overall quality of life of a person. Physical wellbeing is linked to healthy practices including eating well and resting sufficiently, and exercising regularly. Stress management, self-confidence, and resilience determine psychological wellness (Surzykiewicz et al., 2022). Social wellness involves connections and community engagement, whereas emotional health involves awareness and management of emotions. The need for wellbeing is central to healthcare organisations, as positive wellbeing is connected to better health outcomes and lower health care demand. Because people's experiences differ by social, economic, and cultural context, wellbeing is still a multidimensional topic. Therefore, health care programs should address personal and environmental factors of wellbeing.</a:t>
            </a:r>
            <a:endParaRPr dirty="0"/>
          </a:p>
        </p:txBody>
      </p:sp>
      <p:sp>
        <p:nvSpPr>
          <p:cNvPr id="190" name="Google Shape;190;p7:notes">
            <a:extLst>
              <a:ext uri="{FF2B5EF4-FFF2-40B4-BE49-F238E27FC236}">
                <a16:creationId xmlns:a16="http://schemas.microsoft.com/office/drawing/2014/main" id="{A0921A82-A5BB-8D16-6F50-D879585CCC4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1538706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BEFF77A1-8C08-32BB-E008-799DF2767244}"/>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68174099-CD28-E313-12BD-20E398B164C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Sustainable development is defined as development that: "meets the needs of the present without jeopardizing the ability of future generations to meet their own needs" (Moldovan et al., 2022). In healthcare, sustainability involves balancing three goals: environmental, social and economic. Environmental sustainability includes waste reduction, carbon emission reduction, and resource efficiency. Social sustainability involves health care and improving people's well-being. Economic sustainability finances health care systems to meet future needs. Climate change, population increase, and rising healthcare expenses make sustainable healthcare more important. Sustainability strategies can enhance healthcare resiliency, but can be challenging to implement unless there is adequate organisational commitment and investment.</a:t>
            </a:r>
            <a:endParaRPr dirty="0"/>
          </a:p>
        </p:txBody>
      </p:sp>
      <p:sp>
        <p:nvSpPr>
          <p:cNvPr id="190" name="Google Shape;190;p7:notes">
            <a:extLst>
              <a:ext uri="{FF2B5EF4-FFF2-40B4-BE49-F238E27FC236}">
                <a16:creationId xmlns:a16="http://schemas.microsoft.com/office/drawing/2014/main" id="{57CA1687-A406-93D6-7D43-1404AC8635A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3922547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4EE31151-CE6A-3FFB-ECC2-8D0DB32C51C7}"/>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E648F850-8D19-F75B-530F-EDCF0AF5D1A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 Sustainable Development Goals (SDGs) offer a worldwide agenda for enhancing health and wellbeing and sustainable development (Ugwu et al., 2025). SDG 3: Make sure that people live healthy lives and improve their wellbeing. This objective tackles disease prevention, maternal health, mental health and universal healthcare coverage. SDG 10 aims to minimize inequalities that increase inequitable health results amongst diverse population groups. SDG 13 is all about climate action and acknowledges the influence of environmental factors on human health. These targets foster a call to action for governments and health care institutions to take a holistic approach to health, sustainability and social justice. Many of the current healthcare policies and public health programmes reflect their influence.</a:t>
            </a:r>
            <a:endParaRPr dirty="0"/>
          </a:p>
        </p:txBody>
      </p:sp>
      <p:sp>
        <p:nvSpPr>
          <p:cNvPr id="190" name="Google Shape;190;p7:notes">
            <a:extLst>
              <a:ext uri="{FF2B5EF4-FFF2-40B4-BE49-F238E27FC236}">
                <a16:creationId xmlns:a16="http://schemas.microsoft.com/office/drawing/2014/main" id="{BCACE125-2DFE-6767-6455-C55378834B5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2705570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2DA8E0E9-5243-132B-4E13-836929A24B75}"/>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F7B3E488-88D8-8FA1-CAAF-E7C828C9BBB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Health and wellbeing are seen as complex and multifaceted, with integrated approaches to health and wellbeing taking into account multiple biological, psychological and social factors affecting health. Person-centred care involves prioritising the patient's needs and wishes when making care decisions and promotes individual treatment planning (Gustavsson et al., 2023). Health promotion and illness prevention initiatives aim to reduce disease. Professionals from different professions collaborate to solve difficult healthcare issues. Care coordination, patient satisfaction, and health outcomes may improve with combined methods. However, communication gaps, resource limits, organizational complexity, etc. might hinder implementation. Today's health care systems prioritize integration despite these limitations.</a:t>
            </a:r>
            <a:endParaRPr dirty="0"/>
          </a:p>
        </p:txBody>
      </p:sp>
      <p:sp>
        <p:nvSpPr>
          <p:cNvPr id="190" name="Google Shape;190;p7:notes">
            <a:extLst>
              <a:ext uri="{FF2B5EF4-FFF2-40B4-BE49-F238E27FC236}">
                <a16:creationId xmlns:a16="http://schemas.microsoft.com/office/drawing/2014/main" id="{103A1E22-0673-97AB-2B66-5F395D93DF8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39890483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A46CB0D3-FB15-5056-862C-97D6386CC88A}"/>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0F84B5EA-4F99-1ED6-49A1-ED27D9F4C7E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Sustainability is now becoming part of the policy discussion and is being considered in a growing number of health policies to enhance long-term population health. Health in All Policies encourages legislators to consider health from the start when designing housing, education, transit, and employment policies. This strategy promotes inter-agency and inter-organizational health determinant work. Integrated policymaking improves health and reduces inequality (Suprapto, 2025). Due to conflicting agendas, limited resources, and different organizational goals, implementation may be difficult. Policymakers and healthcare providers must lead, coordinate, and commit to sustainability frameworks.</a:t>
            </a:r>
            <a:endParaRPr dirty="0"/>
          </a:p>
        </p:txBody>
      </p:sp>
      <p:sp>
        <p:nvSpPr>
          <p:cNvPr id="190" name="Google Shape;190;p7:notes">
            <a:extLst>
              <a:ext uri="{FF2B5EF4-FFF2-40B4-BE49-F238E27FC236}">
                <a16:creationId xmlns:a16="http://schemas.microsoft.com/office/drawing/2014/main" id="{253FE4B6-4433-1522-2297-169C4C3E4F86}"/>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2439303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0CB32F4F-E59B-4411-98E6-8D3BED762678}"/>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6EBB15DA-9C3C-ED94-BA65-3EA6E233F2C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Traditionally, the biomedical model has emphasized the biological and scientific diagnosis and treatment of disease. It can still be used to treat acute diseases and emergencies. However, it tends to neglect psychological and social aspects affecting health. As it considers biological, psychological, and social factors, the biopsychosocial model is more comprehensive (Bolton, 2023). This promotes comprehensive, person-centered treatment that addresses health factors. It's more comprehensive yet harder to execute owing to its interdisciplinary character. In response to patient demands for improved results, healthcare now integrates both paradigms.</a:t>
            </a:r>
            <a:endParaRPr dirty="0"/>
          </a:p>
        </p:txBody>
      </p:sp>
      <p:sp>
        <p:nvSpPr>
          <p:cNvPr id="190" name="Google Shape;190;p7:notes">
            <a:extLst>
              <a:ext uri="{FF2B5EF4-FFF2-40B4-BE49-F238E27FC236}">
                <a16:creationId xmlns:a16="http://schemas.microsoft.com/office/drawing/2014/main" id="{6EFF6793-2E24-A6BC-2D68-8A286A5CA4F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11617706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9B2C0FA5-A28E-557B-DD73-B4CF65C95972}"/>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E403C65A-1299-5150-FCEC-01219AEF632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Policy and governance impacts priorities and delivery of health and social care services. NHS policies are becoming increasingly supportive of the concept of integrated care, prevention and person-centred services (Ling et al., 2025). The purpose of mental health strategies is to increase access to support to enhance overall wellbeing. Health promotion and disease prevention are promoted in the public health context. Governance ensures accountability, quality improvement and effective resource management. It also helps in sustainable development by long-term planning and assessment. Policy implementation and policy outcomes can vary, however, due to variation in resources and local priorities. </a:t>
            </a:r>
            <a:endParaRPr dirty="0"/>
          </a:p>
        </p:txBody>
      </p:sp>
      <p:sp>
        <p:nvSpPr>
          <p:cNvPr id="190" name="Google Shape;190;p7:notes">
            <a:extLst>
              <a:ext uri="{FF2B5EF4-FFF2-40B4-BE49-F238E27FC236}">
                <a16:creationId xmlns:a16="http://schemas.microsoft.com/office/drawing/2014/main" id="{AD2766E0-7870-CE45-4CCB-92398AB00B3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1572746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7A268168-7ECF-820F-6968-CD506A303561}"/>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73531B36-5270-0C28-721E-3A5F3C9249E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There are many implementation issues with healthcare policies. Limited funds can limit services, technology and workforce development. A shortage of workforce could lead to poor service delivery and stress for healthcare workers. Regulatory needs for safety and accountability must not impede innovation. Digital inequalities are also a challenge as not everyone has equal access to technology or digital skills (Khasseh and Jatoi, 2022). These barriers emphasise the importance of adequate resources, leadership and ongoing monitoring to effectively meet policy goals.</a:t>
            </a:r>
            <a:endParaRPr dirty="0"/>
          </a:p>
        </p:txBody>
      </p:sp>
      <p:sp>
        <p:nvSpPr>
          <p:cNvPr id="190" name="Google Shape;190;p7:notes">
            <a:extLst>
              <a:ext uri="{FF2B5EF4-FFF2-40B4-BE49-F238E27FC236}">
                <a16:creationId xmlns:a16="http://schemas.microsoft.com/office/drawing/2014/main" id="{40196D03-EAF8-49F5-FEC4-60FBA70B7ABF}"/>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2536121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30081F6B-4D3C-7882-42BD-6D90168F8702}"/>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7F950BA5-0BC3-632B-85BC-10171CC3C8F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Healthcare organisations are adopting more innovative ways of delivering services. Patients can receive care by telehealth, which increases the convenience and access to care (Papalamprakopoulou et al., 2024). Wellness programs promote healthier behaviors and promote disease prevention. Community health services offer local services which meet physical, mental and social needs. Healthcare demand can be reduced through preventative health programmes that emphasise early intervention. These can enhance efficiency and patient satisfaction, but only if they are properly funded, staffed, and accessible.</a:t>
            </a:r>
            <a:endParaRPr dirty="0"/>
          </a:p>
        </p:txBody>
      </p:sp>
      <p:sp>
        <p:nvSpPr>
          <p:cNvPr id="190" name="Google Shape;190;p7:notes">
            <a:extLst>
              <a:ext uri="{FF2B5EF4-FFF2-40B4-BE49-F238E27FC236}">
                <a16:creationId xmlns:a16="http://schemas.microsoft.com/office/drawing/2014/main" id="{E64EEA4F-E2BA-31E3-9EEC-FB66CFD1D99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12261377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F31D8997-7857-92AE-CEDC-DFEBD5B5E620}"/>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5400038D-C852-2621-E134-09CAFF5201C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In England, an experiment with ‘Integrated Care Systems’ serves as an illustration of the positive impact of integrated care delivery. Combined systems involve bringing healthcare providers, local authorities and community organisations together to meet the needs of the population. Coordinating care through collaborative working leads to better service coordination and less duplication of services (Grady et al., 2023). There is evidence of positive changes in patient experiences and the use of resources. But issues like financial constraints, staffing shortfalls and organisation complexity may impact implementation. Nevertheless, in this context the practice of Integrated Care Systems contributes to a more person-centred and effective delivery of healthcare.</a:t>
            </a:r>
            <a:endParaRPr dirty="0"/>
          </a:p>
        </p:txBody>
      </p:sp>
      <p:sp>
        <p:nvSpPr>
          <p:cNvPr id="190" name="Google Shape;190;p7:notes">
            <a:extLst>
              <a:ext uri="{FF2B5EF4-FFF2-40B4-BE49-F238E27FC236}">
                <a16:creationId xmlns:a16="http://schemas.microsoft.com/office/drawing/2014/main" id="{9CDD227A-2614-596C-9871-66211DE3E66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40436397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3A215365-B852-C17F-53F2-91BE2BC5808B}"/>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8F0DB1EF-1200-7D5A-B6F0-755E259DF06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rgbClr val="000000"/>
                </a:solidFill>
                <a:effectLst/>
                <a:latin typeface="Arial"/>
                <a:ea typeface="Arial"/>
                <a:cs typeface="Arial"/>
                <a:sym typeface="Arial"/>
              </a:rPr>
              <a:t>Public health campaigns can have a great impact on wellbeing and preventing diseases. Healthy lifestyle campaigns promote positive behaviour, and vaccination programmes safeguard communities against infectious diseases. However, there are no signs of the health inequalities of disadvantaged people improving. Universal health care ensures that everyone has access to the health care service, and targeted interventions target certain barriers that vulnerable groups encounter (Rudiger, 2023). Prevention measures should be enhanced, along with investment in community-based services, in the future. These measures can be implemented to facilitate improved health outcomes and more sustainable health care delivery</a:t>
            </a:r>
            <a:endParaRPr dirty="0"/>
          </a:p>
        </p:txBody>
      </p:sp>
      <p:sp>
        <p:nvSpPr>
          <p:cNvPr id="190" name="Google Shape;190;p7:notes">
            <a:extLst>
              <a:ext uri="{FF2B5EF4-FFF2-40B4-BE49-F238E27FC236}">
                <a16:creationId xmlns:a16="http://schemas.microsoft.com/office/drawing/2014/main" id="{A5E43AD6-49E6-3665-C239-3FE21AF7A67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27722048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a:extLst>
            <a:ext uri="{FF2B5EF4-FFF2-40B4-BE49-F238E27FC236}">
              <a16:creationId xmlns:a16="http://schemas.microsoft.com/office/drawing/2014/main" id="{3C4518DC-8071-92D0-F4B3-A90735A97786}"/>
            </a:ext>
          </a:extLst>
        </p:cNvPr>
        <p:cNvGrpSpPr/>
        <p:nvPr/>
      </p:nvGrpSpPr>
      <p:grpSpPr>
        <a:xfrm>
          <a:off x="0" y="0"/>
          <a:ext cx="0" cy="0"/>
          <a:chOff x="0" y="0"/>
          <a:chExt cx="0" cy="0"/>
        </a:xfrm>
      </p:grpSpPr>
      <p:sp>
        <p:nvSpPr>
          <p:cNvPr id="189" name="Google Shape;189;p7:notes">
            <a:extLst>
              <a:ext uri="{FF2B5EF4-FFF2-40B4-BE49-F238E27FC236}">
                <a16:creationId xmlns:a16="http://schemas.microsoft.com/office/drawing/2014/main" id="{3468811C-E18C-FCF7-2746-B3D371A5EAB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It is concluded that there is close interdependence and strong links between health, wellbeing and sustainable development and between these and policy and practice in health. In today's healthcare environment, more and more care providers are implementing a holistic perspective focusing on physical, mental and social care. </a:t>
            </a:r>
            <a:r>
              <a:rPr lang="en-US" sz="1100" b="0" i="0" u="none" strike="noStrike" cap="none" dirty="0">
                <a:solidFill>
                  <a:srgbClr val="000000"/>
                </a:solidFill>
                <a:effectLst/>
                <a:latin typeface="Arial"/>
                <a:ea typeface="Arial"/>
                <a:cs typeface="Arial"/>
                <a:sym typeface="Arial"/>
              </a:rPr>
              <a:t>Sustainable development manages resources wisely and ensures fair access, strengthening healthcare systems. Policies, governance, and integrated service models affect healthcare efficacy. There are challenges, but there are also possibilities to work together and implement a person-centered strategy to enhance population health and create more sustainable health and social care systems.</a:t>
            </a:r>
            <a:endParaRPr lang="en-GB" sz="1100" b="0" i="0" u="none" strike="noStrike" cap="none" dirty="0">
              <a:solidFill>
                <a:srgbClr val="000000"/>
              </a:solidFill>
              <a:effectLst/>
              <a:latin typeface="Arial"/>
              <a:ea typeface="Arial"/>
              <a:cs typeface="Arial"/>
              <a:sym typeface="Arial"/>
            </a:endParaRPr>
          </a:p>
        </p:txBody>
      </p:sp>
      <p:sp>
        <p:nvSpPr>
          <p:cNvPr id="190" name="Google Shape;190;p7:notes">
            <a:extLst>
              <a:ext uri="{FF2B5EF4-FFF2-40B4-BE49-F238E27FC236}">
                <a16:creationId xmlns:a16="http://schemas.microsoft.com/office/drawing/2014/main" id="{0792E9B5-07F3-9BD8-5885-57CFC79D27F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extLst>
      <p:ext uri="{BB962C8B-B14F-4D97-AF65-F5344CB8AC3E}">
        <p14:creationId xmlns:p14="http://schemas.microsoft.com/office/powerpoint/2010/main" val="64367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1" i="0" u="none" strike="noStrike" cap="none" dirty="0">
                <a:solidFill>
                  <a:srgbClr val="000000"/>
                </a:solidFill>
                <a:effectLst/>
                <a:latin typeface="Arial"/>
                <a:ea typeface="Arial"/>
                <a:cs typeface="Arial"/>
                <a:sym typeface="Arial"/>
              </a:rPr>
              <a:t>References:</a:t>
            </a:r>
            <a:endParaRPr lang="en-US" sz="1100" b="1" i="0" u="none" strike="noStrike" cap="none" dirty="0">
              <a:solidFill>
                <a:srgbClr val="000000"/>
              </a:solidFill>
              <a:effectLst/>
              <a:latin typeface="Arial"/>
              <a:ea typeface="Arial"/>
              <a:cs typeface="Arial"/>
              <a:sym typeface="Arial"/>
            </a:endParaRPr>
          </a:p>
          <a:p>
            <a:pPr marL="158750" indent="0">
              <a:buNone/>
            </a:pPr>
            <a:endParaRPr lang="en-GB"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Ahmed, W. (2024) ‘Sustainability: comprehensive guide to building a better future’, </a:t>
            </a:r>
            <a:r>
              <a:rPr lang="en-US" sz="1100" b="0" i="1" u="none" strike="noStrike" cap="none" dirty="0">
                <a:solidFill>
                  <a:srgbClr val="000000"/>
                </a:solidFill>
                <a:effectLst/>
                <a:latin typeface="Arial"/>
                <a:ea typeface="Arial"/>
                <a:cs typeface="Arial"/>
                <a:sym typeface="Arial"/>
              </a:rPr>
              <a:t>LinkedIn</a:t>
            </a:r>
            <a:r>
              <a:rPr lang="en-US" sz="1100" b="0" i="0" u="none" strike="noStrike" cap="none" dirty="0">
                <a:solidFill>
                  <a:srgbClr val="000000"/>
                </a:solidFill>
                <a:effectLst/>
                <a:latin typeface="Arial"/>
                <a:ea typeface="Arial"/>
                <a:cs typeface="Arial"/>
                <a:sym typeface="Arial"/>
              </a:rPr>
              <a:t>. Available at: </a:t>
            </a:r>
            <a:r>
              <a:rPr lang="en-US" sz="1100" b="0" i="0" u="sng" strike="noStrike" cap="none" dirty="0">
                <a:solidFill>
                  <a:srgbClr val="000000"/>
                </a:solidFill>
                <a:effectLst/>
                <a:latin typeface="Arial"/>
                <a:ea typeface="Arial"/>
                <a:cs typeface="Arial"/>
                <a:sym typeface="Arial"/>
                <a:hlinkClick r:id="rId3"/>
              </a:rPr>
              <a:t>https://www.linkedin.com/pulse/sustainability-comprehensive-guide-building-better-future-waqas-ahmed</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Anderson, D. and Blanch, S. (2021) ‘Designing for healthcare sustainability: a framework’, </a:t>
            </a:r>
            <a:r>
              <a:rPr lang="en-US" sz="1100" b="0" i="1" u="none" strike="noStrike" cap="none" dirty="0">
                <a:solidFill>
                  <a:srgbClr val="000000"/>
                </a:solidFill>
                <a:effectLst/>
                <a:latin typeface="Arial"/>
                <a:ea typeface="Arial"/>
                <a:cs typeface="Arial"/>
                <a:sym typeface="Arial"/>
              </a:rPr>
              <a:t>American College of Healthcare Executives (ACHE) Blog</a:t>
            </a:r>
            <a:r>
              <a:rPr lang="en-US" sz="1100" b="0" i="0" u="none" strike="noStrike" cap="none" dirty="0">
                <a:solidFill>
                  <a:srgbClr val="000000"/>
                </a:solidFill>
                <a:effectLst/>
                <a:latin typeface="Arial"/>
                <a:ea typeface="Arial"/>
                <a:cs typeface="Arial"/>
                <a:sym typeface="Arial"/>
              </a:rPr>
              <a:t>, 3 August. Available at: </a:t>
            </a:r>
            <a:r>
              <a:rPr lang="en-US" sz="1100" b="0" i="0" u="sng" strike="noStrike" cap="none" dirty="0">
                <a:solidFill>
                  <a:srgbClr val="000000"/>
                </a:solidFill>
                <a:effectLst/>
                <a:latin typeface="Arial"/>
                <a:ea typeface="Arial"/>
                <a:cs typeface="Arial"/>
                <a:sym typeface="Arial"/>
                <a:hlinkClick r:id="rId4"/>
              </a:rPr>
              <a:t>https://www.ache.org/blog/2021/designing-for-healthcare-sustainability-a-framework</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Bentivegna, F., Papachristou, E. and Flouri, E. (2024) ‘The relationship between mental health and risky decision-making in children and adolescents: a scoping review’, </a:t>
            </a:r>
            <a:r>
              <a:rPr lang="en-US" sz="1100" b="0" i="1" u="none" strike="noStrike" cap="none" dirty="0">
                <a:solidFill>
                  <a:srgbClr val="000000"/>
                </a:solidFill>
                <a:effectLst/>
                <a:latin typeface="Arial"/>
                <a:ea typeface="Arial"/>
                <a:cs typeface="Arial"/>
                <a:sym typeface="Arial"/>
              </a:rPr>
              <a:t>BMC Psychiatry</a:t>
            </a:r>
            <a:r>
              <a:rPr lang="en-US" sz="1100" b="0" i="0" u="none" strike="noStrike" cap="none" dirty="0">
                <a:solidFill>
                  <a:srgbClr val="000000"/>
                </a:solidFill>
                <a:effectLst/>
                <a:latin typeface="Arial"/>
                <a:ea typeface="Arial"/>
                <a:cs typeface="Arial"/>
                <a:sym typeface="Arial"/>
              </a:rPr>
              <a:t>, 24(1), p. 424. Available at: </a:t>
            </a:r>
            <a:r>
              <a:rPr lang="en-US" sz="1100" b="0" i="0" u="sng" strike="noStrike" cap="none" dirty="0">
                <a:solidFill>
                  <a:srgbClr val="000000"/>
                </a:solidFill>
                <a:effectLst/>
                <a:latin typeface="Arial"/>
                <a:ea typeface="Arial"/>
                <a:cs typeface="Arial"/>
                <a:sym typeface="Arial"/>
                <a:hlinkClick r:id="rId5"/>
              </a:rPr>
              <a:t>https://link.springer.com/content/pdf/10.1186/s12888-024-05850-9.pdf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Bigscal Technologies (2023) </a:t>
            </a:r>
            <a:r>
              <a:rPr lang="en-US" sz="1100" b="0" i="1" u="none" strike="noStrike" cap="none" dirty="0">
                <a:solidFill>
                  <a:srgbClr val="000000"/>
                </a:solidFill>
                <a:effectLst/>
                <a:latin typeface="Arial"/>
                <a:ea typeface="Arial"/>
                <a:cs typeface="Arial"/>
                <a:sym typeface="Arial"/>
              </a:rPr>
              <a:t>How do telehealth services help in patient outcomes?</a:t>
            </a:r>
            <a:r>
              <a:rPr lang="en-US" sz="1100" b="0" i="0" u="none" strike="noStrike" cap="none" dirty="0">
                <a:solidFill>
                  <a:srgbClr val="000000"/>
                </a:solidFill>
                <a:effectLst/>
                <a:latin typeface="Arial"/>
                <a:ea typeface="Arial"/>
                <a:cs typeface="Arial"/>
                <a:sym typeface="Arial"/>
              </a:rPr>
              <a:t> [WebP image]. Available at: </a:t>
            </a:r>
            <a:r>
              <a:rPr lang="en-US" sz="1100" b="0" i="0" u="sng" strike="noStrike" cap="none" dirty="0">
                <a:solidFill>
                  <a:srgbClr val="000000"/>
                </a:solidFill>
                <a:effectLst/>
                <a:latin typeface="Arial"/>
                <a:ea typeface="Arial"/>
                <a:cs typeface="Arial"/>
                <a:sym typeface="Arial"/>
                <a:hlinkClick r:id="rId6"/>
              </a:rPr>
              <a:t>https://www.bigscal.com/wp-content/uploads/2023/09/How-do-telehealth-services-help-in-patient-outcomes.webp</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Bolton, D. (2023) ‘A revitalized biopsychosocial model: core theory, research paradigms, and clinical implications’, </a:t>
            </a:r>
            <a:r>
              <a:rPr lang="en-US" sz="1100" b="0" i="1" u="none" strike="noStrike" cap="none" dirty="0">
                <a:solidFill>
                  <a:srgbClr val="000000"/>
                </a:solidFill>
                <a:effectLst/>
                <a:latin typeface="Arial"/>
                <a:ea typeface="Arial"/>
                <a:cs typeface="Arial"/>
                <a:sym typeface="Arial"/>
              </a:rPr>
              <a:t>Psychological Medicine</a:t>
            </a:r>
            <a:r>
              <a:rPr lang="en-US" sz="1100" b="0" i="0" u="none" strike="noStrike" cap="none" dirty="0">
                <a:solidFill>
                  <a:srgbClr val="000000"/>
                </a:solidFill>
                <a:effectLst/>
                <a:latin typeface="Arial"/>
                <a:ea typeface="Arial"/>
                <a:cs typeface="Arial"/>
                <a:sym typeface="Arial"/>
              </a:rPr>
              <a:t>, 53(16), pp. 7504–7511. Available at: </a:t>
            </a:r>
            <a:r>
              <a:rPr lang="en-US" sz="1100" b="0" i="0" u="sng" strike="noStrike" cap="none" dirty="0">
                <a:solidFill>
                  <a:srgbClr val="000000"/>
                </a:solidFill>
                <a:effectLst/>
                <a:latin typeface="Arial"/>
                <a:ea typeface="Arial"/>
                <a:cs typeface="Arial"/>
                <a:sym typeface="Arial"/>
                <a:hlinkClick r:id="rId7"/>
              </a:rPr>
              <a:t>https://www.cambridge.org/core/services/aop-cambridge-core/content/view/8FC915C01228857ED6B5E123536E8994/S0033291723002660a.pdf/div-class-title-a-revitalized-biopsychosocial-model-core-theory-research-paradigms-and-clinical-implications-div.pdf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Cormican, D.S. (2023) ‘Multidisciplinary teams: better together’, </a:t>
            </a:r>
            <a:r>
              <a:rPr lang="en-US" sz="1100" b="0" i="1" u="none" strike="noStrike" cap="none" dirty="0">
                <a:solidFill>
                  <a:srgbClr val="000000"/>
                </a:solidFill>
                <a:effectLst/>
                <a:latin typeface="Arial"/>
                <a:ea typeface="Arial"/>
                <a:cs typeface="Arial"/>
                <a:sym typeface="Arial"/>
              </a:rPr>
              <a:t>Journal of Cardiothoracic and Vascular Anesthesia</a:t>
            </a:r>
            <a:r>
              <a:rPr lang="en-US" sz="1100" b="0" i="0" u="none" strike="noStrike" cap="none" dirty="0">
                <a:solidFill>
                  <a:srgbClr val="000000"/>
                </a:solidFill>
                <a:effectLst/>
                <a:latin typeface="Arial"/>
                <a:ea typeface="Arial"/>
                <a:cs typeface="Arial"/>
                <a:sym typeface="Arial"/>
              </a:rPr>
              <a:t>, 37(10), pp. 1850–1851. Available at: </a:t>
            </a:r>
            <a:r>
              <a:rPr lang="en-US" sz="1100" b="0" i="0" u="sng" strike="noStrike" cap="none" dirty="0">
                <a:solidFill>
                  <a:srgbClr val="000000"/>
                </a:solidFill>
                <a:effectLst/>
                <a:latin typeface="Arial"/>
                <a:ea typeface="Arial"/>
                <a:cs typeface="Arial"/>
                <a:sym typeface="Arial"/>
                <a:hlinkClick r:id="rId8"/>
              </a:rPr>
              <a:t>https://www.jcvaonline.com/article/S1053-0770(23)00332-4/pdf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de Oliveira Almeida, K., Nogueira Alves, I.G., de Queiroz, R.S., de Castro, M.R., Gomes, V.A., Santos Fontoura, F.C., de Souza, I.A., da Silva Andrade, A.C., da Silva, J.R., da Silva, C.M., Neto, M.G. (2023) ‘A systematic review on physical function, activities of daily living and health-related quality of life in COVID-19 survivors’, </a:t>
            </a:r>
            <a:r>
              <a:rPr lang="en-US" sz="1100" b="0" i="1" u="none" strike="noStrike" cap="none" dirty="0">
                <a:solidFill>
                  <a:srgbClr val="000000"/>
                </a:solidFill>
                <a:effectLst/>
                <a:latin typeface="Arial"/>
                <a:ea typeface="Arial"/>
                <a:cs typeface="Arial"/>
                <a:sym typeface="Arial"/>
              </a:rPr>
              <a:t>Chronic Illness</a:t>
            </a:r>
            <a:r>
              <a:rPr lang="en-US" sz="1100" b="0" i="0" u="none" strike="noStrike" cap="none" dirty="0">
                <a:solidFill>
                  <a:srgbClr val="000000"/>
                </a:solidFill>
                <a:effectLst/>
                <a:latin typeface="Arial"/>
                <a:ea typeface="Arial"/>
                <a:cs typeface="Arial"/>
                <a:sym typeface="Arial"/>
              </a:rPr>
              <a:t>, 19(2), pp. 279–303. Available at: </a:t>
            </a:r>
            <a:r>
              <a:rPr lang="en-US" sz="1100" b="0" i="0" u="sng" strike="noStrike" cap="none" dirty="0">
                <a:solidFill>
                  <a:srgbClr val="000000"/>
                </a:solidFill>
                <a:effectLst/>
                <a:latin typeface="Arial"/>
                <a:ea typeface="Arial"/>
                <a:cs typeface="Arial"/>
                <a:sym typeface="Arial"/>
                <a:hlinkClick r:id="rId9"/>
              </a:rPr>
              <a:t>https://pmc.ncbi.nlm.nih.gov/articles/PMC9006095/pdf/10.1177_17423953221089309.pdf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Eckelman, M.J., Weisz, U., Pichler, P.P., Sherman, J.D. and Weisz, H. (2024) ‘Guiding principles for the next generation of health-care sustainability metrics’, </a:t>
            </a:r>
            <a:r>
              <a:rPr lang="en-US" sz="1100" b="0" i="1" u="none" strike="noStrike" cap="none" dirty="0">
                <a:solidFill>
                  <a:srgbClr val="000000"/>
                </a:solidFill>
                <a:effectLst/>
                <a:latin typeface="Arial"/>
                <a:ea typeface="Arial"/>
                <a:cs typeface="Arial"/>
                <a:sym typeface="Arial"/>
              </a:rPr>
              <a:t>The Lancet Planetary Health</a:t>
            </a:r>
            <a:r>
              <a:rPr lang="en-US" sz="1100" b="0" i="0" u="none" strike="noStrike" cap="none" dirty="0">
                <a:solidFill>
                  <a:srgbClr val="000000"/>
                </a:solidFill>
                <a:effectLst/>
                <a:latin typeface="Arial"/>
                <a:ea typeface="Arial"/>
                <a:cs typeface="Arial"/>
                <a:sym typeface="Arial"/>
              </a:rPr>
              <a:t>, 8(8), pp. e603–e609. Available at: </a:t>
            </a:r>
            <a:r>
              <a:rPr lang="en-US" sz="1100" b="0" i="0" u="sng" strike="noStrike" cap="none" dirty="0">
                <a:solidFill>
                  <a:srgbClr val="000000"/>
                </a:solidFill>
                <a:effectLst/>
                <a:latin typeface="Arial"/>
                <a:ea typeface="Arial"/>
                <a:cs typeface="Arial"/>
                <a:sym typeface="Arial"/>
                <a:hlinkClick r:id="rId10"/>
              </a:rPr>
              <a:t>https://www.thelancet.com/pdfs/journals/lanplh/PIIS2542-5196(24)00159-1.pdf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Gallagher, K. (2018) ‘Equitable access and universal health coverage should be a reality for all patients, everywhere’, </a:t>
            </a:r>
            <a:r>
              <a:rPr lang="en-US" sz="1100" b="0" i="1" u="none" strike="noStrike" cap="none" dirty="0">
                <a:solidFill>
                  <a:srgbClr val="000000"/>
                </a:solidFill>
                <a:effectLst/>
                <a:latin typeface="Arial"/>
                <a:ea typeface="Arial"/>
                <a:cs typeface="Arial"/>
                <a:sym typeface="Arial"/>
              </a:rPr>
              <a:t>Going International Blog</a:t>
            </a:r>
            <a:r>
              <a:rPr lang="en-US" sz="1100" b="0" i="0" u="none" strike="noStrike" cap="none" dirty="0">
                <a:solidFill>
                  <a:srgbClr val="000000"/>
                </a:solidFill>
                <a:effectLst/>
                <a:latin typeface="Arial"/>
                <a:ea typeface="Arial"/>
                <a:cs typeface="Arial"/>
                <a:sym typeface="Arial"/>
              </a:rPr>
              <a:t>, 12 December. Available at: </a:t>
            </a:r>
            <a:r>
              <a:rPr lang="en-US" sz="1100" b="0" i="0" u="sng" strike="noStrike" cap="none" dirty="0">
                <a:solidFill>
                  <a:srgbClr val="000000"/>
                </a:solidFill>
                <a:effectLst/>
                <a:latin typeface="Arial"/>
                <a:ea typeface="Arial"/>
                <a:cs typeface="Arial"/>
                <a:sym typeface="Arial"/>
                <a:hlinkClick r:id="rId11"/>
              </a:rPr>
              <a:t>https://www.goinginternational.eu/wp/de/equitable-access-and-universal-health-coverage-should-be-a-reality-for-all-patients-everywhere/</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Grady, E.E., Mankoff, D.A. and Schuster, D.M. (2023) ‘Stronger together—collaboration will only enhance patient care’, </a:t>
            </a:r>
            <a:r>
              <a:rPr lang="en-US" sz="1100" b="0" i="1" u="none" strike="noStrike" cap="none" dirty="0">
                <a:solidFill>
                  <a:srgbClr val="000000"/>
                </a:solidFill>
                <a:effectLst/>
                <a:latin typeface="Arial"/>
                <a:ea typeface="Arial"/>
                <a:cs typeface="Arial"/>
                <a:sym typeface="Arial"/>
              </a:rPr>
              <a:t>Journal of Nuclear Medicine</a:t>
            </a:r>
            <a:r>
              <a:rPr lang="en-US" sz="1100" b="0" i="0" u="none" strike="noStrike" cap="none" dirty="0">
                <a:solidFill>
                  <a:srgbClr val="000000"/>
                </a:solidFill>
                <a:effectLst/>
                <a:latin typeface="Arial"/>
                <a:ea typeface="Arial"/>
                <a:cs typeface="Arial"/>
                <a:sym typeface="Arial"/>
              </a:rPr>
              <a:t>, 64(9), pp. 1356–1358. Available at: </a:t>
            </a:r>
            <a:r>
              <a:rPr lang="en-US" sz="1100" b="0" i="0" u="sng" strike="noStrike" cap="none" dirty="0">
                <a:solidFill>
                  <a:srgbClr val="000000"/>
                </a:solidFill>
                <a:effectLst/>
                <a:latin typeface="Arial"/>
                <a:ea typeface="Arial"/>
                <a:cs typeface="Arial"/>
                <a:sym typeface="Arial"/>
                <a:hlinkClick r:id="rId12"/>
              </a:rPr>
              <a:t>https://jnm.snmjournals.org/content/jnumed/64/9/1356.full-text.pdf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Gustavsson, K., van Diepen, C., Fors, A., Axelsson, M., Bertilsson, M. and Hensing, G. (2023) ‘Healthcare professionals’ experiences of job satisfaction when providing person-centred care: a systematic review of qualitative studies’, </a:t>
            </a:r>
            <a:r>
              <a:rPr lang="en-US" sz="1100" b="0" i="1" u="none" strike="noStrike" cap="none" dirty="0">
                <a:solidFill>
                  <a:srgbClr val="000000"/>
                </a:solidFill>
                <a:effectLst/>
                <a:latin typeface="Arial"/>
                <a:ea typeface="Arial"/>
                <a:cs typeface="Arial"/>
                <a:sym typeface="Arial"/>
              </a:rPr>
              <a:t>BMJ Open</a:t>
            </a:r>
            <a:r>
              <a:rPr lang="en-US" sz="1100" b="0" i="0" u="none" strike="noStrike" cap="none" dirty="0">
                <a:solidFill>
                  <a:srgbClr val="000000"/>
                </a:solidFill>
                <a:effectLst/>
                <a:latin typeface="Arial"/>
                <a:ea typeface="Arial"/>
                <a:cs typeface="Arial"/>
                <a:sym typeface="Arial"/>
              </a:rPr>
              <a:t>, 13(6), e071178. Available at: </a:t>
            </a:r>
            <a:r>
              <a:rPr lang="en-US" sz="1100" b="0" i="0" u="sng" strike="noStrike" cap="none" dirty="0">
                <a:solidFill>
                  <a:srgbClr val="000000"/>
                </a:solidFill>
                <a:effectLst/>
                <a:latin typeface="Arial"/>
                <a:ea typeface="Arial"/>
                <a:cs typeface="Arial"/>
                <a:sym typeface="Arial"/>
                <a:hlinkClick r:id="rId13"/>
              </a:rPr>
              <a:t>https://bmjopen.bmj.com/content/bmjopen/13/6/e071178.full.pdf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Health Business (2022) ‘Integrated Care Systems: benefits and challenges’, </a:t>
            </a:r>
            <a:r>
              <a:rPr lang="en-US" sz="1100" b="0" i="1" u="none" strike="noStrike" cap="none" dirty="0">
                <a:solidFill>
                  <a:srgbClr val="000000"/>
                </a:solidFill>
                <a:effectLst/>
                <a:latin typeface="Arial"/>
                <a:ea typeface="Arial"/>
                <a:cs typeface="Arial"/>
                <a:sym typeface="Arial"/>
              </a:rPr>
              <a:t>Health Business</a:t>
            </a:r>
            <a:r>
              <a:rPr lang="en-US" sz="1100" b="0" i="0" u="none" strike="noStrike" cap="none" dirty="0">
                <a:solidFill>
                  <a:srgbClr val="000000"/>
                </a:solidFill>
                <a:effectLst/>
                <a:latin typeface="Arial"/>
                <a:ea typeface="Arial"/>
                <a:cs typeface="Arial"/>
                <a:sym typeface="Arial"/>
              </a:rPr>
              <a:t>, 19 September. Available at: </a:t>
            </a:r>
            <a:r>
              <a:rPr lang="en-US" sz="1100" b="0" i="0" u="sng" strike="noStrike" cap="none" dirty="0">
                <a:solidFill>
                  <a:srgbClr val="000000"/>
                </a:solidFill>
                <a:effectLst/>
                <a:latin typeface="Arial"/>
                <a:ea typeface="Arial"/>
                <a:cs typeface="Arial"/>
                <a:sym typeface="Arial"/>
                <a:hlinkClick r:id="rId14"/>
              </a:rPr>
              <a:t>https://healthbusinessuk.net/features/integrated-care-systems-benefits-and-challenges</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International Hospital Federation (IHF) (2024) </a:t>
            </a:r>
            <a:r>
              <a:rPr lang="en-US" sz="1100" b="0" i="1" u="none" strike="noStrike" cap="none" dirty="0">
                <a:solidFill>
                  <a:srgbClr val="000000"/>
                </a:solidFill>
                <a:effectLst/>
                <a:latin typeface="Arial"/>
                <a:ea typeface="Arial"/>
                <a:cs typeface="Arial"/>
                <a:sym typeface="Arial"/>
              </a:rPr>
              <a:t>Governance for sustainable healthcare in hospitals</a:t>
            </a:r>
            <a:r>
              <a:rPr lang="en-US" sz="1100" b="0" i="0" u="none" strike="noStrike" cap="none" dirty="0">
                <a:solidFill>
                  <a:srgbClr val="000000"/>
                </a:solidFill>
                <a:effectLst/>
                <a:latin typeface="Arial"/>
                <a:ea typeface="Arial"/>
                <a:cs typeface="Arial"/>
                <a:sym typeface="Arial"/>
              </a:rPr>
              <a:t>. Geneva Sustainability Centre. Available at: </a:t>
            </a:r>
            <a:r>
              <a:rPr lang="en-US" sz="1100" b="0" i="0" u="sng" strike="noStrike" cap="none" dirty="0">
                <a:solidFill>
                  <a:srgbClr val="000000"/>
                </a:solidFill>
                <a:effectLst/>
                <a:latin typeface="Arial"/>
                <a:ea typeface="Arial"/>
                <a:cs typeface="Arial"/>
                <a:sym typeface="Arial"/>
                <a:hlinkClick r:id="rId15"/>
              </a:rPr>
              <a:t>https://ihf-fih.org/what-we-do/geneva-sustainability-centre/sustainability-guides/governance-for-sustainable-healthcare-in-hospitals/</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Keelson, S.A., Addo, J.O. and Amoah, J. (2024) ‘The impact of patient engagement on service quality and customer well-being: an introspective analysis from the healthcare providers’ perspective’, </a:t>
            </a:r>
            <a:r>
              <a:rPr lang="en-US" sz="1100" b="0" i="1" u="none" strike="noStrike" cap="none" dirty="0">
                <a:solidFill>
                  <a:srgbClr val="000000"/>
                </a:solidFill>
                <a:effectLst/>
                <a:latin typeface="Arial"/>
                <a:ea typeface="Arial"/>
                <a:cs typeface="Arial"/>
                <a:sym typeface="Arial"/>
              </a:rPr>
              <a:t>Cogent Public Health</a:t>
            </a:r>
            <a:r>
              <a:rPr lang="en-US" sz="1100" b="0" i="0" u="none" strike="noStrike" cap="none" dirty="0">
                <a:solidFill>
                  <a:srgbClr val="000000"/>
                </a:solidFill>
                <a:effectLst/>
                <a:latin typeface="Arial"/>
                <a:ea typeface="Arial"/>
                <a:cs typeface="Arial"/>
                <a:sym typeface="Arial"/>
              </a:rPr>
              <a:t>, 11(1), 2340157. Available at: </a:t>
            </a:r>
            <a:r>
              <a:rPr lang="en-US" sz="1100" b="0" i="0" u="sng" strike="noStrike" cap="none" dirty="0">
                <a:solidFill>
                  <a:srgbClr val="000000"/>
                </a:solidFill>
                <a:effectLst/>
                <a:latin typeface="Arial"/>
                <a:ea typeface="Arial"/>
                <a:cs typeface="Arial"/>
                <a:sym typeface="Arial"/>
                <a:hlinkClick r:id="rId16"/>
              </a:rPr>
              <a:t>https://www.tandfonline.com/doi/pdf/10.1080/27707571.2024.2340157</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Khasseh, A.A. and Jatoi, A.J. (2022) ‘Bridging the digital divide in healthcare: Addressing inequities for improved access and outcomes’, </a:t>
            </a:r>
            <a:r>
              <a:rPr lang="en-US" sz="1100" b="0" i="1" u="none" strike="noStrike" cap="none" dirty="0">
                <a:solidFill>
                  <a:srgbClr val="000000"/>
                </a:solidFill>
                <a:effectLst/>
                <a:latin typeface="Arial"/>
                <a:ea typeface="Arial"/>
                <a:cs typeface="Arial"/>
                <a:sym typeface="Arial"/>
              </a:rPr>
              <a:t>Journal of Social Informatics and Global Health</a:t>
            </a:r>
            <a:r>
              <a:rPr lang="en-US" sz="1100" b="0" i="0" u="none" strike="noStrike" cap="none" dirty="0">
                <a:solidFill>
                  <a:srgbClr val="000000"/>
                </a:solidFill>
                <a:effectLst/>
                <a:latin typeface="Arial"/>
                <a:ea typeface="Arial"/>
                <a:cs typeface="Arial"/>
                <a:sym typeface="Arial"/>
              </a:rPr>
              <a:t>, 1(1), pp. 49–58. Available at: </a:t>
            </a:r>
            <a:r>
              <a:rPr lang="en-US" sz="1100" b="0" i="0" u="sng" strike="noStrike" cap="none" dirty="0">
                <a:solidFill>
                  <a:srgbClr val="000000"/>
                </a:solidFill>
                <a:effectLst/>
                <a:latin typeface="Arial"/>
                <a:ea typeface="Arial"/>
                <a:cs typeface="Arial"/>
                <a:sym typeface="Arial"/>
                <a:hlinkClick r:id="rId17"/>
              </a:rPr>
              <a:t>https://journals.centeriir.org/index.php/sigh/article/download/63/173</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Ling, T., Fahy, N. and Dawney, J. (2025) ‘Reframing the evaluation of Integrated Care: examples from the NHS in England’, </a:t>
            </a:r>
            <a:r>
              <a:rPr lang="en-US" sz="1100" b="0" i="1" u="none" strike="noStrike" cap="none" dirty="0">
                <a:solidFill>
                  <a:srgbClr val="000000"/>
                </a:solidFill>
                <a:effectLst/>
                <a:latin typeface="Arial"/>
                <a:ea typeface="Arial"/>
                <a:cs typeface="Arial"/>
                <a:sym typeface="Arial"/>
              </a:rPr>
              <a:t>Health Policy</a:t>
            </a:r>
            <a:r>
              <a:rPr lang="en-US" sz="1100" b="0" i="0" u="none" strike="noStrike" cap="none" dirty="0">
                <a:solidFill>
                  <a:srgbClr val="000000"/>
                </a:solidFill>
                <a:effectLst/>
                <a:latin typeface="Arial"/>
                <a:ea typeface="Arial"/>
                <a:cs typeface="Arial"/>
                <a:sym typeface="Arial"/>
              </a:rPr>
              <a:t>, p. 105418. Available at: </a:t>
            </a:r>
            <a:r>
              <a:rPr lang="en-US" sz="1100" b="0" i="0" u="sng" strike="noStrike" cap="none" dirty="0">
                <a:solidFill>
                  <a:srgbClr val="000000"/>
                </a:solidFill>
                <a:effectLst/>
                <a:latin typeface="Arial"/>
                <a:ea typeface="Arial"/>
                <a:cs typeface="Arial"/>
                <a:sym typeface="Arial"/>
                <a:hlinkClick r:id="rId18"/>
              </a:rPr>
              <a:t>https://www.sciencedirect.com/science/article/pii/S0168851025001733</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Looney, D. (2024) ‘Social well-being: nurturing connection and community for health and happiness’, </a:t>
            </a:r>
            <a:r>
              <a:rPr lang="en-US" sz="1100" b="0" i="1" u="none" strike="noStrike" cap="none" dirty="0">
                <a:solidFill>
                  <a:srgbClr val="000000"/>
                </a:solidFill>
                <a:effectLst/>
                <a:latin typeface="Arial"/>
                <a:ea typeface="Arial"/>
                <a:cs typeface="Arial"/>
                <a:sym typeface="Arial"/>
              </a:rPr>
              <a:t>Loopwell Insights</a:t>
            </a:r>
            <a:r>
              <a:rPr lang="en-US" sz="1100" b="0" i="0" u="none" strike="noStrike" cap="none" dirty="0">
                <a:solidFill>
                  <a:srgbClr val="000000"/>
                </a:solidFill>
                <a:effectLst/>
                <a:latin typeface="Arial"/>
                <a:ea typeface="Arial"/>
                <a:cs typeface="Arial"/>
                <a:sym typeface="Arial"/>
              </a:rPr>
              <a:t>. Available at: </a:t>
            </a:r>
            <a:r>
              <a:rPr lang="en-US" sz="1100" b="0" i="0" u="sng" strike="noStrike" cap="none" dirty="0">
                <a:solidFill>
                  <a:srgbClr val="000000"/>
                </a:solidFill>
                <a:effectLst/>
                <a:latin typeface="Arial"/>
                <a:ea typeface="Arial"/>
                <a:cs typeface="Arial"/>
                <a:sym typeface="Arial"/>
                <a:hlinkClick r:id="rId19"/>
              </a:rPr>
              <a:t>https://www.loopwithus.com/insights/social-well-being-nurturing-connection-and-community-for-health-and-happiness</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Michaeli, D.T., Michaeli, J.C., Albers, S. and Michaeli, T. (2024) ‘The healthcare workforce shortage of nurses and physicians: practice, theory, evidence, and ways forward’, </a:t>
            </a:r>
            <a:r>
              <a:rPr lang="en-US" sz="1100" b="0" i="1" u="none" strike="noStrike" cap="none" dirty="0">
                <a:solidFill>
                  <a:srgbClr val="000000"/>
                </a:solidFill>
                <a:effectLst/>
                <a:latin typeface="Arial"/>
                <a:ea typeface="Arial"/>
                <a:cs typeface="Arial"/>
                <a:sym typeface="Arial"/>
              </a:rPr>
              <a:t>Policy, Politics, and Nursing Practice</a:t>
            </a:r>
            <a:r>
              <a:rPr lang="en-US" sz="1100" b="0" i="0" u="none" strike="noStrike" cap="none" dirty="0">
                <a:solidFill>
                  <a:srgbClr val="000000"/>
                </a:solidFill>
                <a:effectLst/>
                <a:latin typeface="Arial"/>
                <a:ea typeface="Arial"/>
                <a:cs typeface="Arial"/>
                <a:sym typeface="Arial"/>
              </a:rPr>
              <a:t>, 25(4), pp. 216–227. Available at: </a:t>
            </a:r>
            <a:r>
              <a:rPr lang="en-US" sz="1100" b="0" i="0" u="sng" strike="noStrike" cap="none" dirty="0">
                <a:solidFill>
                  <a:srgbClr val="000000"/>
                </a:solidFill>
                <a:effectLst/>
                <a:latin typeface="Arial"/>
                <a:ea typeface="Arial"/>
                <a:cs typeface="Arial"/>
                <a:sym typeface="Arial"/>
                <a:hlinkClick r:id="rId20"/>
              </a:rPr>
              <a:t>https://archiv.ub.uni-heidelberg.de/volltextserver/36055/1/michaeli-et-al-2024-the-healthcare-workforce-shortage-of-nurses-and-physicians.pdf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Moldovan, F., Blaga, P., Moldovan, L. and Bataga, T. (2022) ‘An innovative framework for sustainable development in healthcare: the human rights assessment’, </a:t>
            </a:r>
            <a:r>
              <a:rPr lang="en-US" sz="1100" b="0" i="1" u="none" strike="noStrike" cap="none" dirty="0">
                <a:solidFill>
                  <a:srgbClr val="000000"/>
                </a:solidFill>
                <a:effectLst/>
                <a:latin typeface="Arial"/>
                <a:ea typeface="Arial"/>
                <a:cs typeface="Arial"/>
                <a:sym typeface="Arial"/>
              </a:rPr>
              <a:t>International Journal of Environmental Research and Public Health</a:t>
            </a:r>
            <a:r>
              <a:rPr lang="en-US" sz="1100" b="0" i="0" u="none" strike="noStrike" cap="none" dirty="0">
                <a:solidFill>
                  <a:srgbClr val="000000"/>
                </a:solidFill>
                <a:effectLst/>
                <a:latin typeface="Arial"/>
                <a:ea typeface="Arial"/>
                <a:cs typeface="Arial"/>
                <a:sym typeface="Arial"/>
              </a:rPr>
              <a:t>, 19(4), p. 2222. Available at: </a:t>
            </a:r>
            <a:r>
              <a:rPr lang="en-US" sz="1100" b="0" i="0" u="sng" strike="noStrike" cap="none" dirty="0">
                <a:solidFill>
                  <a:srgbClr val="000000"/>
                </a:solidFill>
                <a:effectLst/>
                <a:latin typeface="Arial"/>
                <a:ea typeface="Arial"/>
                <a:cs typeface="Arial"/>
                <a:sym typeface="Arial"/>
                <a:hlinkClick r:id="rId21"/>
              </a:rPr>
              <a:t>https://www.mdpi.com/1660-4601/19/4/2222</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Olorunsogo, T.O., Ogugua, J.O., Muonde, M., Maduka, C.P. and Omotayo, O. (2024) ‘Environmental factors in public health: A review of global challenges and solutions’, </a:t>
            </a:r>
            <a:r>
              <a:rPr lang="en-US" sz="1100" b="0" i="1" u="none" strike="noStrike" cap="none" dirty="0">
                <a:solidFill>
                  <a:srgbClr val="000000"/>
                </a:solidFill>
                <a:effectLst/>
                <a:latin typeface="Arial"/>
                <a:ea typeface="Arial"/>
                <a:cs typeface="Arial"/>
                <a:sym typeface="Arial"/>
              </a:rPr>
              <a:t>World Journal of Advanced Research and Reviews</a:t>
            </a:r>
            <a:r>
              <a:rPr lang="en-US" sz="1100" b="0" i="0" u="none" strike="noStrike" cap="none" dirty="0">
                <a:solidFill>
                  <a:srgbClr val="000000"/>
                </a:solidFill>
                <a:effectLst/>
                <a:latin typeface="Arial"/>
                <a:ea typeface="Arial"/>
                <a:cs typeface="Arial"/>
                <a:sym typeface="Arial"/>
              </a:rPr>
              <a:t>, 21(1), pp. 1453–1466. Available at: </a:t>
            </a:r>
            <a:r>
              <a:rPr lang="en-US" sz="1100" b="0" i="0" u="sng" strike="noStrike" cap="none" dirty="0">
                <a:solidFill>
                  <a:srgbClr val="000000"/>
                </a:solidFill>
                <a:effectLst/>
                <a:latin typeface="Arial"/>
                <a:ea typeface="Arial"/>
                <a:cs typeface="Arial"/>
                <a:sym typeface="Arial"/>
                <a:hlinkClick r:id="rId22"/>
              </a:rPr>
              <a:t>https://pdfs.semanticscholar.org/865f/91095f0ee2da7e9f8b87465d1b4dacff44e9.pdf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Papalamprakopoulou, Z., Ntagianta, E., Triantafyllou, V., Kalamitsis, G., Dharia, A., Dickerson, S.S., Talal, A.H. and colleagues (2024) ‘Telehealth to increase healthcare access; perspectives of people who use drugs’, </a:t>
            </a:r>
            <a:r>
              <a:rPr lang="en-US" sz="1100" b="0" i="1" u="none" strike="noStrike" cap="none" dirty="0">
                <a:solidFill>
                  <a:srgbClr val="000000"/>
                </a:solidFill>
                <a:effectLst/>
                <a:latin typeface="Arial"/>
                <a:ea typeface="Arial"/>
                <a:cs typeface="Arial"/>
                <a:sym typeface="Arial"/>
              </a:rPr>
              <a:t>BMC Medical Informatics and Decision Making</a:t>
            </a:r>
            <a:r>
              <a:rPr lang="en-US" sz="1100" b="0" i="0" u="none" strike="noStrike" cap="none" dirty="0">
                <a:solidFill>
                  <a:srgbClr val="000000"/>
                </a:solidFill>
                <a:effectLst/>
                <a:latin typeface="Arial"/>
                <a:ea typeface="Arial"/>
                <a:cs typeface="Arial"/>
                <a:sym typeface="Arial"/>
              </a:rPr>
              <a:t>, 24(1), p. 306. Available at: </a:t>
            </a:r>
            <a:r>
              <a:rPr lang="en-US" sz="1100" b="0" i="0" u="sng" strike="noStrike" cap="none" dirty="0">
                <a:solidFill>
                  <a:srgbClr val="000000"/>
                </a:solidFill>
                <a:effectLst/>
                <a:latin typeface="Arial"/>
                <a:ea typeface="Arial"/>
                <a:cs typeface="Arial"/>
                <a:sym typeface="Arial"/>
                <a:hlinkClick r:id="rId23"/>
              </a:rPr>
              <a:t>https://link.springer.com/content/pdf/10.1186/s12911-024-02718-6.pdf</a:t>
            </a:r>
            <a:r>
              <a:rPr lang="en-US" sz="1100" b="0" i="0" u="none" strike="noStrike" cap="none" dirty="0">
                <a:solidFill>
                  <a:srgbClr val="000000"/>
                </a:solidFill>
                <a:effectLst/>
                <a:latin typeface="Arial"/>
                <a:ea typeface="Arial"/>
                <a:cs typeface="Arial"/>
                <a:sym typeface="Arial"/>
              </a:rPr>
              <a:t> (Accessed: 4 June 2026).</a:t>
            </a:r>
          </a:p>
          <a:p>
            <a:r>
              <a:rPr lang="en-GB" sz="1100" b="0" i="0" u="none" strike="noStrike" cap="none" dirty="0">
                <a:solidFill>
                  <a:srgbClr val="000000"/>
                </a:solidFill>
                <a:effectLst/>
                <a:latin typeface="Arial"/>
                <a:ea typeface="Arial"/>
                <a:cs typeface="Arial"/>
                <a:sym typeface="Arial"/>
              </a:rPr>
              <a:t>Ramasubramanian, S., Choudry, A. and Zirkler, M. (2025) ‘Proposed initial integral well-being model’, </a:t>
            </a:r>
            <a:r>
              <a:rPr lang="en-GB" sz="1100" b="0" i="1" u="none" strike="noStrike" cap="none" dirty="0">
                <a:solidFill>
                  <a:srgbClr val="000000"/>
                </a:solidFill>
                <a:effectLst/>
                <a:latin typeface="Arial"/>
                <a:ea typeface="Arial"/>
                <a:cs typeface="Arial"/>
                <a:sym typeface="Arial"/>
              </a:rPr>
              <a:t>Figure</a:t>
            </a:r>
            <a:r>
              <a:rPr lang="en-GB" sz="1100" b="0" i="0" u="none" strike="noStrike" cap="none" dirty="0">
                <a:solidFill>
                  <a:srgbClr val="000000"/>
                </a:solidFill>
                <a:effectLst/>
                <a:latin typeface="Arial"/>
                <a:ea typeface="Arial"/>
                <a:cs typeface="Arial"/>
                <a:sym typeface="Arial"/>
              </a:rPr>
              <a:t>, in </a:t>
            </a:r>
            <a:r>
              <a:rPr lang="en-GB" sz="1100" b="0" i="1" u="none" strike="noStrike" cap="none" dirty="0">
                <a:solidFill>
                  <a:srgbClr val="000000"/>
                </a:solidFill>
                <a:effectLst/>
                <a:latin typeface="Arial"/>
                <a:ea typeface="Arial"/>
                <a:cs typeface="Arial"/>
                <a:sym typeface="Arial"/>
              </a:rPr>
              <a:t>Developing an integral well-being model – bridging multidimensional perspectives on human functioning</a:t>
            </a:r>
            <a:r>
              <a:rPr lang="en-GB" sz="1100" b="0" i="0" u="none" strike="noStrike" cap="none" dirty="0">
                <a:solidFill>
                  <a:srgbClr val="000000"/>
                </a:solidFill>
                <a:effectLst/>
                <a:latin typeface="Arial"/>
                <a:ea typeface="Arial"/>
                <a:cs typeface="Arial"/>
                <a:sym typeface="Arial"/>
              </a:rPr>
              <a:t>. Available at: </a:t>
            </a:r>
            <a:r>
              <a:rPr lang="en-GB" sz="1100" b="0" i="0" u="sng" strike="noStrike" cap="none" dirty="0">
                <a:solidFill>
                  <a:srgbClr val="000000"/>
                </a:solidFill>
                <a:effectLst/>
                <a:latin typeface="Arial"/>
                <a:ea typeface="Arial"/>
                <a:cs typeface="Arial"/>
                <a:sym typeface="Arial"/>
                <a:hlinkClick r:id="rId24"/>
              </a:rPr>
              <a:t>https://www.researchgate.net/figure/Proposed-initial-Integral-well-being-model-Source-Authors_fig1_394320696</a:t>
            </a:r>
            <a:r>
              <a:rPr lang="en-GB" sz="1100" b="0" i="0" u="none" strike="noStrike" cap="none" dirty="0">
                <a:solidFill>
                  <a:srgbClr val="000000"/>
                </a:solidFill>
                <a:effectLst/>
                <a:latin typeface="Arial"/>
                <a:ea typeface="Arial"/>
                <a:cs typeface="Arial"/>
                <a:sym typeface="Arial"/>
              </a:rPr>
              <a:t> (Accessed: 4 June 2026).</a:t>
            </a:r>
            <a:endParaRPr lang="en-US" sz="1100" b="0" i="0" u="none" strike="noStrike" cap="none" dirty="0">
              <a:solidFill>
                <a:srgbClr val="000000"/>
              </a:solidFill>
              <a:effectLst/>
              <a:latin typeface="Arial"/>
              <a:ea typeface="Arial"/>
              <a:cs typeface="Arial"/>
              <a:sym typeface="Arial"/>
            </a:endParaRPr>
          </a:p>
          <a:p>
            <a:r>
              <a:rPr lang="en-US" sz="1100" b="0" i="0" u="none" strike="noStrike" cap="none" dirty="0">
                <a:solidFill>
                  <a:srgbClr val="000000"/>
                </a:solidFill>
                <a:effectLst/>
                <a:latin typeface="Arial"/>
                <a:ea typeface="Arial"/>
                <a:cs typeface="Arial"/>
                <a:sym typeface="Arial"/>
              </a:rPr>
              <a:t>Robinson, S. (2023) ‘TCHP highlights Social Determinants of Health Month in January’, </a:t>
            </a:r>
            <a:r>
              <a:rPr lang="en-US" sz="1100" b="0" i="1" u="none" strike="noStrike" cap="none" dirty="0">
                <a:solidFill>
                  <a:srgbClr val="000000"/>
                </a:solidFill>
                <a:effectLst/>
                <a:latin typeface="Arial"/>
                <a:ea typeface="Arial"/>
                <a:cs typeface="Arial"/>
                <a:sym typeface="Arial"/>
              </a:rPr>
              <a:t>Michigan’s Thumb</a:t>
            </a:r>
            <a:r>
              <a:rPr lang="en-US" sz="1100" b="0" i="0" u="none" strike="noStrike" cap="none" dirty="0">
                <a:solidFill>
                  <a:srgbClr val="000000"/>
                </a:solidFill>
                <a:effectLst/>
                <a:latin typeface="Arial"/>
                <a:ea typeface="Arial"/>
                <a:cs typeface="Arial"/>
                <a:sym typeface="Arial"/>
              </a:rPr>
              <a:t>, 10 January. Available at: </a:t>
            </a:r>
            <a:r>
              <a:rPr lang="en-US" sz="1100" b="0" i="0" u="sng" strike="noStrike" cap="none" dirty="0">
                <a:solidFill>
                  <a:srgbClr val="000000"/>
                </a:solidFill>
                <a:effectLst/>
                <a:latin typeface="Arial"/>
                <a:ea typeface="Arial"/>
                <a:cs typeface="Arial"/>
                <a:sym typeface="Arial"/>
                <a:hlinkClick r:id="rId25"/>
              </a:rPr>
              <a:t>https://www.michigansthumb.com/news/article/TCHP-highlights-Social-Determinants-of-Health-17681569.php</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Rudiger, A. (2023) ‘The equity effect of universal health care’, </a:t>
            </a:r>
            <a:r>
              <a:rPr lang="en-US" sz="1100" b="0" i="1" u="none" strike="noStrike" cap="none" dirty="0">
                <a:solidFill>
                  <a:srgbClr val="000000"/>
                </a:solidFill>
                <a:effectLst/>
                <a:latin typeface="Arial"/>
                <a:ea typeface="Arial"/>
                <a:cs typeface="Arial"/>
                <a:sym typeface="Arial"/>
              </a:rPr>
              <a:t>Health and Human Rights</a:t>
            </a:r>
            <a:r>
              <a:rPr lang="en-US" sz="1100" b="0" i="0" u="none" strike="noStrike" cap="none" dirty="0">
                <a:solidFill>
                  <a:srgbClr val="000000"/>
                </a:solidFill>
                <a:effectLst/>
                <a:latin typeface="Arial"/>
                <a:ea typeface="Arial"/>
                <a:cs typeface="Arial"/>
                <a:sym typeface="Arial"/>
              </a:rPr>
              <a:t>, 25(2), p. 171. Available at: </a:t>
            </a:r>
            <a:r>
              <a:rPr lang="en-US" sz="1100" b="0" i="0" u="sng" strike="noStrike" cap="none" dirty="0">
                <a:solidFill>
                  <a:srgbClr val="000000"/>
                </a:solidFill>
                <a:effectLst/>
                <a:latin typeface="Arial"/>
                <a:ea typeface="Arial"/>
                <a:cs typeface="Arial"/>
                <a:sym typeface="Arial"/>
                <a:hlinkClick r:id="rId26"/>
              </a:rPr>
              <a:t>https://pmc.ncbi.nlm.nih.gov/articles/PMC10733771/pdf/hhr-25-02-171.pdf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Shattock, A.J., Johnson, H.C., Sim, S.Y., Carter, A., Lambach, P., Hutubessy, R.C.W., Neuzil, K.M., Bar-Zeev, N. and colleagues (2024) ‘Contribution of vaccination to improved survival and health: modelling 50 years of the Expanded Programme on Immunization’, </a:t>
            </a:r>
            <a:r>
              <a:rPr lang="en-US" sz="1100" b="0" i="1" u="none" strike="noStrike" cap="none" dirty="0">
                <a:solidFill>
                  <a:srgbClr val="000000"/>
                </a:solidFill>
                <a:effectLst/>
                <a:latin typeface="Arial"/>
                <a:ea typeface="Arial"/>
                <a:cs typeface="Arial"/>
                <a:sym typeface="Arial"/>
              </a:rPr>
              <a:t>The Lancet</a:t>
            </a:r>
            <a:r>
              <a:rPr lang="en-US" sz="1100" b="0" i="0" u="none" strike="noStrike" cap="none" dirty="0">
                <a:solidFill>
                  <a:srgbClr val="000000"/>
                </a:solidFill>
                <a:effectLst/>
                <a:latin typeface="Arial"/>
                <a:ea typeface="Arial"/>
                <a:cs typeface="Arial"/>
                <a:sym typeface="Arial"/>
              </a:rPr>
              <a:t>, 403(10441), pp. 2307–2316. Available at: </a:t>
            </a:r>
            <a:r>
              <a:rPr lang="en-US" sz="1100" b="0" i="0" u="sng" strike="noStrike" cap="none" dirty="0">
                <a:solidFill>
                  <a:srgbClr val="000000"/>
                </a:solidFill>
                <a:effectLst/>
                <a:latin typeface="Arial"/>
                <a:ea typeface="Arial"/>
                <a:cs typeface="Arial"/>
                <a:sym typeface="Arial"/>
                <a:hlinkClick r:id="rId27"/>
              </a:rPr>
              <a:t>https://www.thelancet.com/journals/lancet/article/PIIS0140-6736(24)00850-X/fulltext</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Social Studies Help (2024) ‘Health inequality: determinants and economic consequences’, </a:t>
            </a:r>
            <a:r>
              <a:rPr lang="en-US" sz="1100" b="0" i="1" u="none" strike="noStrike" cap="none" dirty="0">
                <a:solidFill>
                  <a:srgbClr val="000000"/>
                </a:solidFill>
                <a:effectLst/>
                <a:latin typeface="Arial"/>
                <a:ea typeface="Arial"/>
                <a:cs typeface="Arial"/>
                <a:sym typeface="Arial"/>
              </a:rPr>
              <a:t>Social Studies Help</a:t>
            </a:r>
            <a:r>
              <a:rPr lang="en-US" sz="1100" b="0" i="0" u="none" strike="noStrike" cap="none" dirty="0">
                <a:solidFill>
                  <a:srgbClr val="000000"/>
                </a:solidFill>
                <a:effectLst/>
                <a:latin typeface="Arial"/>
                <a:ea typeface="Arial"/>
                <a:cs typeface="Arial"/>
                <a:sym typeface="Arial"/>
              </a:rPr>
              <a:t>. Available at: </a:t>
            </a:r>
            <a:r>
              <a:rPr lang="en-US" sz="1100" b="0" i="0" u="sng" strike="noStrike" cap="none" dirty="0">
                <a:solidFill>
                  <a:srgbClr val="000000"/>
                </a:solidFill>
                <a:effectLst/>
                <a:latin typeface="Arial"/>
                <a:ea typeface="Arial"/>
                <a:cs typeface="Arial"/>
                <a:sym typeface="Arial"/>
                <a:hlinkClick r:id="rId28"/>
              </a:rPr>
              <a:t>https://socialstudieshelp.com/health-inequality-determinants-and-economic-consequences/</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Song, Y., Bracchiglione, J., Meneses-Echávez, J.F., de Carvalho Gomes, H., Albiger, B., Solà, I. and Alonso-Coello, P. (2025) ‘Frameworks to support evidence-informed decision-making in public health and infectious disease prevention and control: a scoping review’, </a:t>
            </a:r>
            <a:r>
              <a:rPr lang="en-US" sz="1100" b="0" i="1" u="none" strike="noStrike" cap="none" dirty="0">
                <a:solidFill>
                  <a:srgbClr val="000000"/>
                </a:solidFill>
                <a:effectLst/>
                <a:latin typeface="Arial"/>
                <a:ea typeface="Arial"/>
                <a:cs typeface="Arial"/>
                <a:sym typeface="Arial"/>
              </a:rPr>
              <a:t>Eurosurveillance</a:t>
            </a:r>
            <a:r>
              <a:rPr lang="en-US" sz="1100" b="0" i="0" u="none" strike="noStrike" cap="none" dirty="0">
                <a:solidFill>
                  <a:srgbClr val="000000"/>
                </a:solidFill>
                <a:effectLst/>
                <a:latin typeface="Arial"/>
                <a:ea typeface="Arial"/>
                <a:cs typeface="Arial"/>
                <a:sym typeface="Arial"/>
              </a:rPr>
              <a:t>, 30(19), 2400185. Available at: </a:t>
            </a:r>
            <a:r>
              <a:rPr lang="en-US" sz="1100" b="0" i="0" u="sng" strike="noStrike" cap="none" dirty="0">
                <a:solidFill>
                  <a:srgbClr val="000000"/>
                </a:solidFill>
                <a:effectLst/>
                <a:latin typeface="Arial"/>
                <a:ea typeface="Arial"/>
                <a:cs typeface="Arial"/>
                <a:sym typeface="Arial"/>
                <a:hlinkClick r:id="rId29"/>
              </a:rPr>
              <a:t>https://pmc.ncbi.nlm.nih.gov/articles/PMC12083068/</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Stumbitz, B., Vickers, I., Lyon, F., Butler, J., Gregory, D. and Mansfield, C. (2022) </a:t>
            </a:r>
            <a:r>
              <a:rPr lang="en-US" sz="1100" b="0" i="1" u="none" strike="noStrike" cap="none" dirty="0">
                <a:solidFill>
                  <a:srgbClr val="000000"/>
                </a:solidFill>
                <a:effectLst/>
                <a:latin typeface="Arial"/>
                <a:ea typeface="Arial"/>
                <a:cs typeface="Arial"/>
                <a:sym typeface="Arial"/>
              </a:rPr>
              <a:t>The role of community businesses in providing health and wellbeing services: Challenges, opportunities and support needs</a:t>
            </a:r>
            <a:r>
              <a:rPr lang="en-US" sz="1100" b="0" i="0" u="none" strike="noStrike" cap="none" dirty="0">
                <a:solidFill>
                  <a:srgbClr val="000000"/>
                </a:solidFill>
                <a:effectLst/>
                <a:latin typeface="Arial"/>
                <a:ea typeface="Arial"/>
                <a:cs typeface="Arial"/>
                <a:sym typeface="Arial"/>
              </a:rPr>
              <a:t>. Available at: </a:t>
            </a:r>
            <a:r>
              <a:rPr lang="en-US" sz="1100" b="0" i="0" u="sng" strike="noStrike" cap="none" dirty="0">
                <a:solidFill>
                  <a:srgbClr val="000000"/>
                </a:solidFill>
                <a:effectLst/>
                <a:latin typeface="Arial"/>
                <a:ea typeface="Arial"/>
                <a:cs typeface="Arial"/>
                <a:sym typeface="Arial"/>
                <a:hlinkClick r:id="rId30"/>
              </a:rPr>
              <a:t>https://eprints.icstudies.org.uk/id/eprint/83/2/ORC-2018-07-The%20role%20of%20community%20businesses%20in%20providing%20health%20and%20wellbeing%20services.pdf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Suprapto, S. (2025) ‘Integrating Public Health and Clinical Care to Improve Population Health Outcomes’, </a:t>
            </a:r>
            <a:r>
              <a:rPr lang="en-US" sz="1100" b="0" i="1" u="none" strike="noStrike" cap="none" dirty="0">
                <a:solidFill>
                  <a:srgbClr val="000000"/>
                </a:solidFill>
                <a:effectLst/>
                <a:latin typeface="Arial"/>
                <a:ea typeface="Arial"/>
                <a:cs typeface="Arial"/>
                <a:sym typeface="Arial"/>
              </a:rPr>
              <a:t>Journal Interdisciplinary Health</a:t>
            </a:r>
            <a:r>
              <a:rPr lang="en-US" sz="1100" b="0" i="0" u="none" strike="noStrike" cap="none" dirty="0">
                <a:solidFill>
                  <a:srgbClr val="000000"/>
                </a:solidFill>
                <a:effectLst/>
                <a:latin typeface="Arial"/>
                <a:ea typeface="Arial"/>
                <a:cs typeface="Arial"/>
                <a:sym typeface="Arial"/>
              </a:rPr>
              <a:t>, 1(1), pp. 1–9. Available at: </a:t>
            </a:r>
            <a:r>
              <a:rPr lang="en-US" sz="1100" b="0" i="0" u="sng" strike="noStrike" cap="none" dirty="0">
                <a:solidFill>
                  <a:srgbClr val="000000"/>
                </a:solidFill>
                <a:effectLst/>
                <a:latin typeface="Arial"/>
                <a:ea typeface="Arial"/>
                <a:cs typeface="Arial"/>
                <a:sym typeface="Arial"/>
                <a:hlinkClick r:id="rId31"/>
              </a:rPr>
              <a:t>https://www.jurnal.edi.or.id/index.php/jih/article/download/183/154</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Surzykiewicz, J., Skalski, S.B., Niesiobędzka, M. and Konaszewski, K. (2022) ‘Exploring the mediating effects of negative and positive religious coping between resilience and mental well-being’, </a:t>
            </a:r>
            <a:r>
              <a:rPr lang="en-US" sz="1100" b="0" i="1" u="none" strike="noStrike" cap="none" dirty="0">
                <a:solidFill>
                  <a:srgbClr val="000000"/>
                </a:solidFill>
                <a:effectLst/>
                <a:latin typeface="Arial"/>
                <a:ea typeface="Arial"/>
                <a:cs typeface="Arial"/>
                <a:sym typeface="Arial"/>
              </a:rPr>
              <a:t>Frontiers in Behavioral Neuroscience</a:t>
            </a:r>
            <a:r>
              <a:rPr lang="en-US" sz="1100" b="0" i="0" u="none" strike="noStrike" cap="none" dirty="0">
                <a:solidFill>
                  <a:srgbClr val="000000"/>
                </a:solidFill>
                <a:effectLst/>
                <a:latin typeface="Arial"/>
                <a:ea typeface="Arial"/>
                <a:cs typeface="Arial"/>
                <a:sym typeface="Arial"/>
              </a:rPr>
              <a:t>, 16, 954382. Available at: </a:t>
            </a:r>
            <a:r>
              <a:rPr lang="en-US" sz="1100" b="0" i="0" u="sng" strike="noStrike" cap="none" dirty="0">
                <a:solidFill>
                  <a:srgbClr val="000000"/>
                </a:solidFill>
                <a:effectLst/>
                <a:latin typeface="Arial"/>
                <a:ea typeface="Arial"/>
                <a:cs typeface="Arial"/>
                <a:sym typeface="Arial"/>
                <a:hlinkClick r:id="rId32"/>
              </a:rPr>
              <a:t>https://www.frontiersin.org/journals/behavioral-neuroscience/articles/10.3389/fnbeh.2022.954382/pdf</a:t>
            </a:r>
            <a:r>
              <a:rPr lang="en-US" sz="1100" b="0" i="0" u="none" strike="noStrike" cap="none" dirty="0">
                <a:solidFill>
                  <a:srgbClr val="000000"/>
                </a:solidFill>
                <a:effectLst/>
                <a:latin typeface="Arial"/>
                <a:ea typeface="Arial"/>
                <a:cs typeface="Arial"/>
                <a:sym typeface="Arial"/>
              </a:rPr>
              <a:t> (Accessed: 4 June 2026).</a:t>
            </a:r>
          </a:p>
          <a:p>
            <a:r>
              <a:rPr lang="en-US" sz="1100" b="0" i="0" u="none" strike="noStrike" cap="none" dirty="0">
                <a:solidFill>
                  <a:srgbClr val="000000"/>
                </a:solidFill>
                <a:effectLst/>
                <a:latin typeface="Arial"/>
                <a:ea typeface="Arial"/>
                <a:cs typeface="Arial"/>
                <a:sym typeface="Arial"/>
              </a:rPr>
              <a:t>Ugwu, C.N., Ugwu, O.P.C., Alum, E.U., Eze, V.H.U., Basajja, M., Ugwu, J.N., Ezeh, C.O., Agboeze, M.U. and Uti, D.E. (2025) ‘Sustainable development goals (SDGs) and resilient healthcare systems: Addressing medicine and public health challenges in conflict zones’, </a:t>
            </a:r>
            <a:r>
              <a:rPr lang="en-US" sz="1100" b="0" i="1" u="none" strike="noStrike" cap="none" dirty="0">
                <a:solidFill>
                  <a:srgbClr val="000000"/>
                </a:solidFill>
                <a:effectLst/>
                <a:latin typeface="Arial"/>
                <a:ea typeface="Arial"/>
                <a:cs typeface="Arial"/>
                <a:sym typeface="Arial"/>
              </a:rPr>
              <a:t>Medicine</a:t>
            </a:r>
            <a:r>
              <a:rPr lang="en-US" sz="1100" b="0" i="0" u="none" strike="noStrike" cap="none" dirty="0">
                <a:solidFill>
                  <a:srgbClr val="000000"/>
                </a:solidFill>
                <a:effectLst/>
                <a:latin typeface="Arial"/>
                <a:ea typeface="Arial"/>
                <a:cs typeface="Arial"/>
                <a:sym typeface="Arial"/>
              </a:rPr>
              <a:t>, 104(7), e41535. Available at: </a:t>
            </a:r>
            <a:r>
              <a:rPr lang="en-US" sz="1100" b="0" i="0" u="sng" strike="noStrike" cap="none" dirty="0">
                <a:solidFill>
                  <a:srgbClr val="000000"/>
                </a:solidFill>
                <a:effectLst/>
                <a:latin typeface="Arial"/>
                <a:ea typeface="Arial"/>
                <a:cs typeface="Arial"/>
                <a:sym typeface="Arial"/>
                <a:hlinkClick r:id="rId33"/>
              </a:rPr>
              <a:t>https://journals.lww.com/md-journal/fulltext/2025/02140/sustainable_development_goals__sdgs__and_resilient.8.aspx</a:t>
            </a:r>
            <a:r>
              <a:rPr lang="en-US" sz="1100" b="0" i="0" u="none" strike="noStrike" cap="none" dirty="0">
                <a:solidFill>
                  <a:srgbClr val="000000"/>
                </a:solidFill>
                <a:effectLst/>
                <a:latin typeface="Arial"/>
                <a:ea typeface="Arial"/>
                <a:cs typeface="Arial"/>
                <a:sym typeface="Arial"/>
              </a:rPr>
              <a:t> (Accessed: 4 June 2026).</a:t>
            </a:r>
            <a:endParaRPr dirty="0"/>
          </a:p>
        </p:txBody>
      </p:sp>
      <p:sp>
        <p:nvSpPr>
          <p:cNvPr id="261" name="Google Shape;26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12700"/>
            <a:ext cx="18288000" cy="10299701"/>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632060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54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9375618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67669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95745479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7392844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3919593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781788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US"/>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20935672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dirty="0"/>
              <a:t>Click icon to add picture</a:t>
            </a:r>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89741925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51171380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
        <p:nvSpPr>
          <p:cNvPr id="20" name="TextBox 19"/>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22" name="TextBox 21"/>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0000400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78266277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2522286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416563558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88749919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231659980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dirty="0"/>
            </a:p>
          </p:txBody>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endParaRPr lang="en-US" dirty="0"/>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pPr marL="0" lvl="0" indent="0" algn="r" rtl="0">
              <a:spcBef>
                <a:spcPts val="0"/>
              </a:spcBef>
              <a:spcAft>
                <a:spcPts val="0"/>
              </a:spcAft>
              <a:buNone/>
            </a:pPr>
            <a:fld id="{00000000-1234-1234-1234-123412341234}" type="slidenum">
              <a:rPr lang="en-US" smtClean="0"/>
              <a:t>‹#›</a:t>
            </a:fld>
            <a:endParaRPr lang="en-US" dirty="0"/>
          </a:p>
        </p:txBody>
      </p:sp>
    </p:spTree>
    <p:extLst>
      <p:ext uri="{BB962C8B-B14F-4D97-AF65-F5344CB8AC3E}">
        <p14:creationId xmlns:p14="http://schemas.microsoft.com/office/powerpoint/2010/main" val="102990341"/>
      </p:ext>
    </p:extLst>
  </p:cSld>
  <p:clrMap bg1="dk1" tx1="lt1" bg2="dk2" tx2="lt2" accent1="accent1" accent2="accent2" accent3="accent3" accent4="accent4" accent5="accent5" accent6="accent6" hlink="hlink" folHlink="folHlink"/>
  <p:sldLayoutIdLst>
    <p:sldLayoutId id="2147484222" r:id="rId1"/>
    <p:sldLayoutId id="2147484223" r:id="rId2"/>
    <p:sldLayoutId id="2147484224" r:id="rId3"/>
    <p:sldLayoutId id="2147484225" r:id="rId4"/>
    <p:sldLayoutId id="2147484226" r:id="rId5"/>
    <p:sldLayoutId id="2147484227" r:id="rId6"/>
    <p:sldLayoutId id="2147484228" r:id="rId7"/>
    <p:sldLayoutId id="2147484229" r:id="rId8"/>
    <p:sldLayoutId id="2147484230" r:id="rId9"/>
    <p:sldLayoutId id="2147484231" r:id="rId10"/>
    <p:sldLayoutId id="2147484232" r:id="rId11"/>
    <p:sldLayoutId id="2147484233" r:id="rId12"/>
    <p:sldLayoutId id="2147484234" r:id="rId13"/>
    <p:sldLayoutId id="2147484235" r:id="rId14"/>
    <p:sldLayoutId id="2147484236" r:id="rId15"/>
    <p:sldLayoutId id="2147484237" r:id="rId16"/>
  </p:sldLayoutIdLst>
  <p:hf sldNum="0" hdr="0" ftr="0" dt="0"/>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13" Type="http://schemas.openxmlformats.org/officeDocument/2006/relationships/hyperlink" Target="https://bmjopen.bmj.com/content/bmjopen/13/6/e071178.full.pdf" TargetMode="External"/><Relationship Id="rId18" Type="http://schemas.openxmlformats.org/officeDocument/2006/relationships/hyperlink" Target="https://www.sciencedirect.com/science/article/pii/S0168851025001733" TargetMode="External"/><Relationship Id="rId26" Type="http://schemas.openxmlformats.org/officeDocument/2006/relationships/hyperlink" Target="https://pmc.ncbi.nlm.nih.gov/articles/PMC10733771/pdf/hhr-25-02-171.pdf" TargetMode="External"/><Relationship Id="rId3" Type="http://schemas.openxmlformats.org/officeDocument/2006/relationships/hyperlink" Target="https://www.linkedin.com/pulse/sustainability-comprehensive-guide-building-better-future-waqas-ahmed" TargetMode="External"/><Relationship Id="rId21" Type="http://schemas.openxmlformats.org/officeDocument/2006/relationships/hyperlink" Target="https://www.mdpi.com/1660-4601/19/4/2222" TargetMode="External"/><Relationship Id="rId7" Type="http://schemas.openxmlformats.org/officeDocument/2006/relationships/hyperlink" Target="https://www.cambridge.org/core/services/aop-cambridge-core/content/view/8FC915C01228857ED6B5E123536E8994/S0033291723002660a.pdf/div-class-title-a-revitalized-biopsychosocial-model-core-theory-research-paradigms-and-clinical-implications-div.pdf" TargetMode="External"/><Relationship Id="rId12" Type="http://schemas.openxmlformats.org/officeDocument/2006/relationships/hyperlink" Target="https://jnm.snmjournals.org/content/jnumed/64/9/1356.full-text.pdf" TargetMode="External"/><Relationship Id="rId17" Type="http://schemas.openxmlformats.org/officeDocument/2006/relationships/hyperlink" Target="https://journals.centeriir.org/index.php/sigh/article/download/63/173" TargetMode="External"/><Relationship Id="rId25" Type="http://schemas.openxmlformats.org/officeDocument/2006/relationships/hyperlink" Target="https://www.michigansthumb.com/news/article/TCHP-highlights-Social-Determinants-of-Health-17681569.php" TargetMode="External"/><Relationship Id="rId33" Type="http://schemas.openxmlformats.org/officeDocument/2006/relationships/hyperlink" Target="https://journals.lww.com/md-journal/fulltext/2025/02140/sustainable_development_goals__sdgs__and_resilient.8.aspx" TargetMode="External"/><Relationship Id="rId2" Type="http://schemas.openxmlformats.org/officeDocument/2006/relationships/notesSlide" Target="../notesSlides/notesSlide16.xml"/><Relationship Id="rId16" Type="http://schemas.openxmlformats.org/officeDocument/2006/relationships/hyperlink" Target="https://www.tandfonline.com/doi/pdf/10.1080/27707571.2024.2340157" TargetMode="External"/><Relationship Id="rId20" Type="http://schemas.openxmlformats.org/officeDocument/2006/relationships/hyperlink" Target="https://archiv.ub.uni-heidelberg.de/volltextserver/36055/1/michaeli-et-al-2024-the-healthcare-workforce-shortage-of-nurses-and-physicians.pdf" TargetMode="External"/><Relationship Id="rId29" Type="http://schemas.openxmlformats.org/officeDocument/2006/relationships/hyperlink" Target="https://pmc.ncbi.nlm.nih.gov/articles/PMC12083068/" TargetMode="External"/><Relationship Id="rId1" Type="http://schemas.openxmlformats.org/officeDocument/2006/relationships/slideLayout" Target="../slideLayouts/slideLayout7.xml"/><Relationship Id="rId6" Type="http://schemas.openxmlformats.org/officeDocument/2006/relationships/hyperlink" Target="https://www.bigscal.com/wp-content/uploads/2023/09/How-do-telehealth-services-help-in-patient-outcomes.webp" TargetMode="External"/><Relationship Id="rId11" Type="http://schemas.openxmlformats.org/officeDocument/2006/relationships/hyperlink" Target="https://www.goinginternational.eu/wp/de/equitable-access-and-universal-health-coverage-should-be-a-reality-for-all-patients-everywhere/" TargetMode="External"/><Relationship Id="rId24" Type="http://schemas.openxmlformats.org/officeDocument/2006/relationships/hyperlink" Target="https://www.researchgate.net/figure/Proposed-initial-Integral-well-being-model-Source-Authors_fig1_394320696" TargetMode="External"/><Relationship Id="rId32" Type="http://schemas.openxmlformats.org/officeDocument/2006/relationships/hyperlink" Target="https://www.frontiersin.org/journals/behavioral-neuroscience/articles/10.3389/fnbeh.2022.954382/pdf" TargetMode="External"/><Relationship Id="rId5" Type="http://schemas.openxmlformats.org/officeDocument/2006/relationships/hyperlink" Target="https://link.springer.com/content/pdf/10.1186/s12888-024-05850-9.pdf" TargetMode="External"/><Relationship Id="rId15" Type="http://schemas.openxmlformats.org/officeDocument/2006/relationships/hyperlink" Target="https://ihf-fih.org/what-we-do/geneva-sustainability-centre/sustainability-guides/governance-for-sustainable-healthcare-in-hospitals/" TargetMode="External"/><Relationship Id="rId23" Type="http://schemas.openxmlformats.org/officeDocument/2006/relationships/hyperlink" Target="https://link.springer.com/content/pdf/10.1186/s12911-024-02718-6.pdf" TargetMode="External"/><Relationship Id="rId28" Type="http://schemas.openxmlformats.org/officeDocument/2006/relationships/hyperlink" Target="https://socialstudieshelp.com/health-inequality-determinants-and-economic-consequences/" TargetMode="External"/><Relationship Id="rId10" Type="http://schemas.openxmlformats.org/officeDocument/2006/relationships/hyperlink" Target="https://www.thelancet.com/pdfs/journals/lanplh/PIIS2542-5196(24)00159-1.pdf" TargetMode="External"/><Relationship Id="rId19" Type="http://schemas.openxmlformats.org/officeDocument/2006/relationships/hyperlink" Target="https://www.loopwithus.com/insights/social-well-being-nurturing-connection-and-community-for-health-and-happiness" TargetMode="External"/><Relationship Id="rId31" Type="http://schemas.openxmlformats.org/officeDocument/2006/relationships/hyperlink" Target="https://www.jurnal.edi.or.id/index.php/jih/article/download/183/154" TargetMode="External"/><Relationship Id="rId4" Type="http://schemas.openxmlformats.org/officeDocument/2006/relationships/hyperlink" Target="https://www.ache.org/blog/2021/designing-for-healthcare-sustainability-a-framework" TargetMode="External"/><Relationship Id="rId9" Type="http://schemas.openxmlformats.org/officeDocument/2006/relationships/hyperlink" Target="https://pmc.ncbi.nlm.nih.gov/articles/PMC9006095/pdf/10.1177_17423953221089309.pdf" TargetMode="External"/><Relationship Id="rId14" Type="http://schemas.openxmlformats.org/officeDocument/2006/relationships/hyperlink" Target="https://healthbusinessuk.net/features/integrated-care-systems-benefits-and-challenges" TargetMode="External"/><Relationship Id="rId22" Type="http://schemas.openxmlformats.org/officeDocument/2006/relationships/hyperlink" Target="https://pdfs.semanticscholar.org/865f/91095f0ee2da7e9f8b87465d1b4dacff44e9.pdf" TargetMode="External"/><Relationship Id="rId27" Type="http://schemas.openxmlformats.org/officeDocument/2006/relationships/hyperlink" Target="https://www.thelancet.com/journals/lancet/article/PIIS0140-6736(24)00850-X/fulltext" TargetMode="External"/><Relationship Id="rId30" Type="http://schemas.openxmlformats.org/officeDocument/2006/relationships/hyperlink" Target="https://eprints.icstudies.org.uk/id/eprint/83/2/ORC-2018-07-The%20role%20of%20community%20businesses%20in%20providing%20health%20and%20wellbeing%20services.pdf" TargetMode="External"/><Relationship Id="rId8" Type="http://schemas.openxmlformats.org/officeDocument/2006/relationships/hyperlink" Target="https://www.jcvaonline.com/article/S1053-0770(23)00332-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38A17C-E5F6-0505-E4EA-645F302B4C11}"/>
              </a:ext>
            </a:extLst>
          </p:cNvPr>
          <p:cNvSpPr>
            <a:spLocks noGrp="1"/>
          </p:cNvSpPr>
          <p:nvPr>
            <p:ph type="ctrTitle"/>
          </p:nvPr>
        </p:nvSpPr>
        <p:spPr>
          <a:xfrm>
            <a:off x="2245061" y="3724790"/>
            <a:ext cx="12197325" cy="3394172"/>
          </a:xfrm>
        </p:spPr>
        <p:txBody>
          <a:bodyPr>
            <a:noAutofit/>
          </a:bodyPr>
          <a:lstStyle/>
          <a:p>
            <a:pPr algn="ctr"/>
            <a:r>
              <a:rPr lang="en-US" sz="6000" b="1" dirty="0">
                <a:solidFill>
                  <a:schemeClr val="tx1"/>
                </a:solidFill>
                <a:latin typeface="Times New Roman" panose="02020603050405020304" pitchFamily="18" charset="0"/>
                <a:cs typeface="Times New Roman" panose="02020603050405020304" pitchFamily="18" charset="0"/>
              </a:rPr>
              <a:t>HEALTH, WELLBEING AND SUSTAINABLE DEVELOPMENT IN HEALTH AND SOCIAL CARE: INTEGRATION, POLICY, AND IMPACT ON SERVICE DELIVERY</a:t>
            </a:r>
            <a:endParaRPr lang="en-US" sz="6000" i="1" dirty="0">
              <a:solidFill>
                <a:schemeClr val="tx1"/>
              </a:solidFill>
            </a:endParaRPr>
          </a:p>
        </p:txBody>
      </p:sp>
      <p:sp>
        <p:nvSpPr>
          <p:cNvPr id="5" name="Subtitle 4">
            <a:extLst>
              <a:ext uri="{FF2B5EF4-FFF2-40B4-BE49-F238E27FC236}">
                <a16:creationId xmlns:a16="http://schemas.microsoft.com/office/drawing/2014/main" id="{3F4B8F92-AB11-B93E-E569-B79ED9D04D58}"/>
              </a:ext>
            </a:extLst>
          </p:cNvPr>
          <p:cNvSpPr>
            <a:spLocks noGrp="1"/>
          </p:cNvSpPr>
          <p:nvPr>
            <p:ph type="subTitle" idx="1"/>
          </p:nvPr>
        </p:nvSpPr>
        <p:spPr>
          <a:xfrm>
            <a:off x="2057228" y="7478612"/>
            <a:ext cx="12197325" cy="1689424"/>
          </a:xfrm>
        </p:spPr>
        <p:txBody>
          <a:bodyPr>
            <a:normAutofit/>
          </a:bodyPr>
          <a:lstStyle/>
          <a:p>
            <a:pPr algn="ctr"/>
            <a:r>
              <a:rPr lang="en-GB" sz="2800" dirty="0">
                <a:latin typeface="Times New Roman" panose="02020603050405020304" pitchFamily="18" charset="0"/>
                <a:cs typeface="Times New Roman" panose="02020603050405020304" pitchFamily="18" charset="0"/>
              </a:rPr>
              <a:t>Name of Student: Gabriela Emilia Gheorghe</a:t>
            </a:r>
            <a:endParaRPr lang="en-US" sz="2800" dirty="0">
              <a:latin typeface="Times New Roman" panose="02020603050405020304" pitchFamily="18" charset="0"/>
              <a:cs typeface="Times New Roman" panose="02020603050405020304" pitchFamily="18" charset="0"/>
            </a:endParaRPr>
          </a:p>
          <a:p>
            <a:pPr algn="ctr"/>
            <a:r>
              <a:rPr lang="en-GB" sz="2800" dirty="0">
                <a:latin typeface="Times New Roman" panose="02020603050405020304" pitchFamily="18" charset="0"/>
                <a:cs typeface="Times New Roman" panose="02020603050405020304" pitchFamily="18" charset="0"/>
              </a:rPr>
              <a:t>Student </a:t>
            </a:r>
            <a:r>
              <a:rPr lang="en-GB" sz="2800">
                <a:latin typeface="Times New Roman" panose="02020603050405020304" pitchFamily="18" charset="0"/>
                <a:cs typeface="Times New Roman" panose="02020603050405020304" pitchFamily="18" charset="0"/>
              </a:rPr>
              <a:t>ID:2310506</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12900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2" name="Title 1">
            <a:extLst>
              <a:ext uri="{FF2B5EF4-FFF2-40B4-BE49-F238E27FC236}">
                <a16:creationId xmlns:a16="http://schemas.microsoft.com/office/drawing/2014/main" id="{8494384B-CDEB-4F4C-7C9F-ABB09531BF95}"/>
              </a:ext>
            </a:extLst>
          </p:cNvPr>
          <p:cNvSpPr>
            <a:spLocks noGrp="1"/>
          </p:cNvSpPr>
          <p:nvPr>
            <p:ph type="title"/>
          </p:nvPr>
        </p:nvSpPr>
        <p:spPr>
          <a:xfrm>
            <a:off x="1441258" y="579283"/>
            <a:ext cx="11594592" cy="1783080"/>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INTRODUCTION</a:t>
            </a:r>
          </a:p>
        </p:txBody>
      </p:sp>
      <p:graphicFrame>
        <p:nvGraphicFramePr>
          <p:cNvPr id="200" name="Content Placeholder 2">
            <a:extLst>
              <a:ext uri="{FF2B5EF4-FFF2-40B4-BE49-F238E27FC236}">
                <a16:creationId xmlns:a16="http://schemas.microsoft.com/office/drawing/2014/main" id="{2A7547B4-D9E3-C354-6FB5-8E795149E3CA}"/>
              </a:ext>
            </a:extLst>
          </p:cNvPr>
          <p:cNvGraphicFramePr>
            <a:graphicFrameLocks noGrp="1"/>
          </p:cNvGraphicFramePr>
          <p:nvPr>
            <p:ph sz="half" idx="1"/>
            <p:extLst>
              <p:ext uri="{D42A27DB-BD31-4B8C-83A1-F6EECF244321}">
                <p14:modId xmlns:p14="http://schemas.microsoft.com/office/powerpoint/2010/main" val="1663145763"/>
              </p:ext>
            </p:extLst>
          </p:nvPr>
        </p:nvGraphicFramePr>
        <p:xfrm>
          <a:off x="295141" y="2516054"/>
          <a:ext cx="9281996"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0AA82DF-8B18-2DC3-9A9F-9358F2835523}"/>
              </a:ext>
            </a:extLst>
          </p:cNvPr>
          <p:cNvSpPr txBox="1"/>
          <p:nvPr/>
        </p:nvSpPr>
        <p:spPr>
          <a:xfrm>
            <a:off x="11020581" y="8800386"/>
            <a:ext cx="6143008"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1 Healthcare Sustainability</a:t>
            </a:r>
          </a:p>
          <a:p>
            <a:pPr algn="ctr"/>
            <a:r>
              <a:rPr lang="en-US" sz="2000" b="1" i="1" dirty="0">
                <a:latin typeface="Times New Roman" panose="02020603050405020304" pitchFamily="18" charset="0"/>
                <a:cs typeface="Times New Roman" panose="02020603050405020304" pitchFamily="18" charset="0"/>
              </a:rPr>
              <a:t>Source: Anderson and Blanch (2021)</a:t>
            </a:r>
          </a:p>
        </p:txBody>
      </p:sp>
      <p:pic>
        <p:nvPicPr>
          <p:cNvPr id="3" name="Picture 2" descr="The traditional pillars of sustainability: social, environmental and economic, in addition to systems sustainability in the context of healthcare. ">
            <a:extLst>
              <a:ext uri="{FF2B5EF4-FFF2-40B4-BE49-F238E27FC236}">
                <a16:creationId xmlns:a16="http://schemas.microsoft.com/office/drawing/2014/main" id="{2E24F120-809B-1F60-F561-BF79C854076E}"/>
              </a:ext>
            </a:extLst>
          </p:cNvPr>
          <p:cNvPicPr>
            <a:picLocks noChangeAspect="1"/>
          </p:cNvPicPr>
          <p:nvPr/>
        </p:nvPicPr>
        <p:blipFill>
          <a:blip r:embed="rId8"/>
          <a:srcRect l="20088" t="9705" r="20464" b="10983"/>
          <a:stretch>
            <a:fillRect/>
          </a:stretch>
        </p:blipFill>
        <p:spPr>
          <a:xfrm>
            <a:off x="9785684" y="2362363"/>
            <a:ext cx="7924800" cy="628433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transition spd="slow">
    <p:push/>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91F64E50-5A1C-5345-A940-E2F0B2CEEC3A}"/>
            </a:ext>
          </a:extLst>
        </p:cNvPr>
        <p:cNvGrpSpPr/>
        <p:nvPr/>
      </p:nvGrpSpPr>
      <p:grpSpPr>
        <a:xfrm>
          <a:off x="0" y="0"/>
          <a:ext cx="0" cy="0"/>
          <a:chOff x="0" y="0"/>
          <a:chExt cx="0" cy="0"/>
        </a:xfrm>
      </p:grpSpPr>
      <p:graphicFrame>
        <p:nvGraphicFramePr>
          <p:cNvPr id="200" name="Content Placeholder 2">
            <a:extLst>
              <a:ext uri="{FF2B5EF4-FFF2-40B4-BE49-F238E27FC236}">
                <a16:creationId xmlns:a16="http://schemas.microsoft.com/office/drawing/2014/main" id="{9AE8836A-8E24-4A3E-9F92-174FF89CC641}"/>
              </a:ext>
            </a:extLst>
          </p:cNvPr>
          <p:cNvGraphicFramePr>
            <a:graphicFrameLocks noGrp="1"/>
          </p:cNvGraphicFramePr>
          <p:nvPr>
            <p:ph sz="half" idx="1"/>
            <p:extLst>
              <p:ext uri="{D42A27DB-BD31-4B8C-83A1-F6EECF244321}">
                <p14:modId xmlns:p14="http://schemas.microsoft.com/office/powerpoint/2010/main" val="2522458075"/>
              </p:ext>
            </p:extLst>
          </p:nvPr>
        </p:nvGraphicFramePr>
        <p:xfrm>
          <a:off x="1065947" y="3077928"/>
          <a:ext cx="8214929"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822E9BD1-59BF-0E6C-3026-333086E50FE5}"/>
              </a:ext>
            </a:extLst>
          </p:cNvPr>
          <p:cNvSpPr txBox="1"/>
          <p:nvPr/>
        </p:nvSpPr>
        <p:spPr>
          <a:xfrm>
            <a:off x="10472910" y="8960265"/>
            <a:ext cx="6837727"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2 Social Determinants of Health </a:t>
            </a:r>
          </a:p>
          <a:p>
            <a:pPr algn="ctr"/>
            <a:r>
              <a:rPr lang="en-US" sz="2000" b="1" i="1" dirty="0">
                <a:latin typeface="Times New Roman" panose="02020603050405020304" pitchFamily="18" charset="0"/>
                <a:cs typeface="Times New Roman" panose="02020603050405020304" pitchFamily="18" charset="0"/>
              </a:rPr>
              <a:t>Source: Robinson (2023)</a:t>
            </a:r>
          </a:p>
        </p:txBody>
      </p:sp>
      <p:pic>
        <p:nvPicPr>
          <p:cNvPr id="4" name="Picture 3">
            <a:extLst>
              <a:ext uri="{FF2B5EF4-FFF2-40B4-BE49-F238E27FC236}">
                <a16:creationId xmlns:a16="http://schemas.microsoft.com/office/drawing/2014/main" id="{987A5FFB-AB49-4F57-7919-CC942D51DED1}"/>
              </a:ext>
            </a:extLst>
          </p:cNvPr>
          <p:cNvPicPr>
            <a:picLocks noChangeAspect="1"/>
          </p:cNvPicPr>
          <p:nvPr/>
        </p:nvPicPr>
        <p:blipFill>
          <a:blip r:embed="rId8"/>
          <a:stretch>
            <a:fillRect/>
          </a:stretch>
        </p:blipFill>
        <p:spPr>
          <a:xfrm>
            <a:off x="9784310" y="2727158"/>
            <a:ext cx="8214929" cy="6072691"/>
          </a:xfrm>
          <a:prstGeom prst="rect">
            <a:avLst/>
          </a:prstGeom>
        </p:spPr>
      </p:pic>
      <p:sp>
        <p:nvSpPr>
          <p:cNvPr id="3" name="Title 1">
            <a:extLst>
              <a:ext uri="{FF2B5EF4-FFF2-40B4-BE49-F238E27FC236}">
                <a16:creationId xmlns:a16="http://schemas.microsoft.com/office/drawing/2014/main" id="{1471BFE3-7FC4-68AF-4133-60C55AA3D1D5}"/>
              </a:ext>
            </a:extLst>
          </p:cNvPr>
          <p:cNvSpPr txBox="1">
            <a:spLocks/>
          </p:cNvSpPr>
          <p:nvPr/>
        </p:nvSpPr>
        <p:spPr>
          <a:xfrm>
            <a:off x="874127" y="805823"/>
            <a:ext cx="13367531" cy="1921335"/>
          </a:xfrm>
          <a:prstGeom prst="rect">
            <a:avLst/>
          </a:prstGeom>
        </p:spPr>
        <p:txBody>
          <a:bodyPr vert="horz" lIns="91440" tIns="45720" rIns="91440" bIns="45720" rtlCol="0" anchor="ctr">
            <a:normAutofit/>
          </a:bodyPr>
          <a:lst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CONCEPT OF HEALTH</a:t>
            </a:r>
          </a:p>
        </p:txBody>
      </p:sp>
    </p:spTree>
    <p:extLst>
      <p:ext uri="{BB962C8B-B14F-4D97-AF65-F5344CB8AC3E}">
        <p14:creationId xmlns:p14="http://schemas.microsoft.com/office/powerpoint/2010/main" val="3256515519"/>
      </p:ext>
    </p:extLst>
  </p:cSld>
  <p:clrMapOvr>
    <a:masterClrMapping/>
  </p:clrMapOvr>
  <p:transition spd="slow">
    <p:push/>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6188FB64-EC6C-0FA2-A81B-75B0B9912E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718D60-3B67-40F2-8102-5EB15DB05271}"/>
              </a:ext>
            </a:extLst>
          </p:cNvPr>
          <p:cNvSpPr>
            <a:spLocks noGrp="1"/>
          </p:cNvSpPr>
          <p:nvPr>
            <p:ph type="title"/>
          </p:nvPr>
        </p:nvSpPr>
        <p:spPr>
          <a:xfrm>
            <a:off x="368709" y="404921"/>
            <a:ext cx="15028070" cy="2628899"/>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CONCEPT OF WELLBEING</a:t>
            </a:r>
          </a:p>
        </p:txBody>
      </p:sp>
      <p:graphicFrame>
        <p:nvGraphicFramePr>
          <p:cNvPr id="200" name="Content Placeholder 2">
            <a:extLst>
              <a:ext uri="{FF2B5EF4-FFF2-40B4-BE49-F238E27FC236}">
                <a16:creationId xmlns:a16="http://schemas.microsoft.com/office/drawing/2014/main" id="{591C3148-BA91-A116-83F8-5745EA12FB04}"/>
              </a:ext>
            </a:extLst>
          </p:cNvPr>
          <p:cNvGraphicFramePr>
            <a:graphicFrameLocks noGrp="1"/>
          </p:cNvGraphicFramePr>
          <p:nvPr>
            <p:ph sz="half" idx="1"/>
            <p:extLst>
              <p:ext uri="{D42A27DB-BD31-4B8C-83A1-F6EECF244321}">
                <p14:modId xmlns:p14="http://schemas.microsoft.com/office/powerpoint/2010/main" val="3136641259"/>
              </p:ext>
            </p:extLst>
          </p:nvPr>
        </p:nvGraphicFramePr>
        <p:xfrm>
          <a:off x="1133329" y="2845220"/>
          <a:ext cx="8373948" cy="58814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7" name="Google Shape;197;p19">
            <a:extLst>
              <a:ext uri="{FF2B5EF4-FFF2-40B4-BE49-F238E27FC236}">
                <a16:creationId xmlns:a16="http://schemas.microsoft.com/office/drawing/2014/main" id="{94DA5EFD-3F13-4896-94BC-97499F680DD8}"/>
              </a:ext>
            </a:extLst>
          </p:cNvPr>
          <p:cNvSpPr txBox="1"/>
          <p:nvPr/>
        </p:nvSpPr>
        <p:spPr>
          <a:xfrm>
            <a:off x="594232" y="739022"/>
            <a:ext cx="7553676" cy="565091"/>
          </a:xfrm>
          <a:prstGeom prst="rect">
            <a:avLst/>
          </a:prstGeom>
          <a:noFill/>
          <a:ln>
            <a:noFill/>
          </a:ln>
        </p:spPr>
        <p:txBody>
          <a:bodyPr spcFirstLastPara="1" wrap="square" lIns="0" tIns="0" rIns="0" bIns="0" anchor="t" anchorCtr="0">
            <a:spAutoFit/>
          </a:bodyPr>
          <a:lstStyle/>
          <a:p>
            <a:pPr marL="0" marR="0" lvl="0" indent="0" rtl="0">
              <a:lnSpc>
                <a:spcPct val="102000"/>
              </a:lnSpc>
              <a:spcBef>
                <a:spcPts val="0"/>
              </a:spcBef>
              <a:spcAft>
                <a:spcPts val="0"/>
              </a:spcAft>
              <a:buNone/>
            </a:pPr>
            <a:endParaRPr sz="3600" b="1" dirty="0">
              <a:solidFill>
                <a:schemeClr val="tx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BA5AA7ED-0BB8-1B67-E602-9CA906B2DB68}"/>
              </a:ext>
            </a:extLst>
          </p:cNvPr>
          <p:cNvSpPr txBox="1"/>
          <p:nvPr/>
        </p:nvSpPr>
        <p:spPr>
          <a:xfrm>
            <a:off x="10668000" y="8866416"/>
            <a:ext cx="6424207" cy="1015663"/>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3 Nurturing Connection and Community for Health and Happiness </a:t>
            </a:r>
          </a:p>
          <a:p>
            <a:pPr algn="ctr"/>
            <a:r>
              <a:rPr lang="en-US" sz="2000" b="1" i="1" dirty="0">
                <a:latin typeface="Times New Roman" panose="02020603050405020304" pitchFamily="18" charset="0"/>
                <a:cs typeface="Times New Roman" panose="02020603050405020304" pitchFamily="18" charset="0"/>
              </a:rPr>
              <a:t>Source: Looney (2024)</a:t>
            </a:r>
          </a:p>
        </p:txBody>
      </p:sp>
      <p:pic>
        <p:nvPicPr>
          <p:cNvPr id="10" name="Picture 9">
            <a:extLst>
              <a:ext uri="{FF2B5EF4-FFF2-40B4-BE49-F238E27FC236}">
                <a16:creationId xmlns:a16="http://schemas.microsoft.com/office/drawing/2014/main" id="{2DB12FA9-260A-5E50-AC11-0C0929031A5D}"/>
              </a:ext>
            </a:extLst>
          </p:cNvPr>
          <p:cNvPicPr>
            <a:picLocks noChangeAspect="1"/>
          </p:cNvPicPr>
          <p:nvPr/>
        </p:nvPicPr>
        <p:blipFill>
          <a:blip r:embed="rId8"/>
          <a:stretch>
            <a:fillRect/>
          </a:stretch>
        </p:blipFill>
        <p:spPr>
          <a:xfrm>
            <a:off x="10042358" y="2845220"/>
            <a:ext cx="7876933" cy="5881478"/>
          </a:xfrm>
          <a:prstGeom prst="rect">
            <a:avLst/>
          </a:prstGeom>
        </p:spPr>
      </p:pic>
    </p:spTree>
    <p:extLst>
      <p:ext uri="{BB962C8B-B14F-4D97-AF65-F5344CB8AC3E}">
        <p14:creationId xmlns:p14="http://schemas.microsoft.com/office/powerpoint/2010/main" val="1576076211"/>
      </p:ext>
    </p:extLst>
  </p:cSld>
  <p:clrMapOvr>
    <a:masterClrMapping/>
  </p:clrMapOvr>
  <p:transition spd="slow">
    <p:push/>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242ECEBF-D7C4-6D0B-A1AA-69413E7F01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DFA781-49E0-8368-3A58-C1D272141F7F}"/>
              </a:ext>
            </a:extLst>
          </p:cNvPr>
          <p:cNvSpPr>
            <a:spLocks noGrp="1"/>
          </p:cNvSpPr>
          <p:nvPr>
            <p:ph type="title"/>
          </p:nvPr>
        </p:nvSpPr>
        <p:spPr>
          <a:xfrm>
            <a:off x="1629965" y="610215"/>
            <a:ext cx="15028070" cy="2628899"/>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SUSTAINABLE DEVELOPMENT AND HEALTHCARE</a:t>
            </a:r>
          </a:p>
        </p:txBody>
      </p:sp>
      <p:graphicFrame>
        <p:nvGraphicFramePr>
          <p:cNvPr id="200" name="Content Placeholder 2">
            <a:extLst>
              <a:ext uri="{FF2B5EF4-FFF2-40B4-BE49-F238E27FC236}">
                <a16:creationId xmlns:a16="http://schemas.microsoft.com/office/drawing/2014/main" id="{61CB3992-E231-F936-8581-3F4BBA0DAFC6}"/>
              </a:ext>
            </a:extLst>
          </p:cNvPr>
          <p:cNvGraphicFramePr>
            <a:graphicFrameLocks noGrp="1"/>
          </p:cNvGraphicFramePr>
          <p:nvPr>
            <p:ph sz="half" idx="1"/>
            <p:extLst>
              <p:ext uri="{D42A27DB-BD31-4B8C-83A1-F6EECF244321}">
                <p14:modId xmlns:p14="http://schemas.microsoft.com/office/powerpoint/2010/main" val="4136819703"/>
              </p:ext>
            </p:extLst>
          </p:nvPr>
        </p:nvGraphicFramePr>
        <p:xfrm>
          <a:off x="1158988" y="2452255"/>
          <a:ext cx="8996393" cy="64482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13A99785-868D-4CCB-5670-30C0686454F0}"/>
              </a:ext>
            </a:extLst>
          </p:cNvPr>
          <p:cNvSpPr txBox="1"/>
          <p:nvPr/>
        </p:nvSpPr>
        <p:spPr>
          <a:xfrm>
            <a:off x="10155381" y="8968899"/>
            <a:ext cx="7994248"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4 Sustainable Healthcare</a:t>
            </a:r>
          </a:p>
          <a:p>
            <a:pPr algn="ctr"/>
            <a:r>
              <a:rPr lang="en-US" sz="2000" b="1" i="1" dirty="0">
                <a:latin typeface="Times New Roman" panose="02020603050405020304" pitchFamily="18" charset="0"/>
                <a:cs typeface="Times New Roman" panose="02020603050405020304" pitchFamily="18" charset="0"/>
              </a:rPr>
              <a:t>Source: Ahmed (2024)</a:t>
            </a:r>
          </a:p>
        </p:txBody>
      </p:sp>
      <p:pic>
        <p:nvPicPr>
          <p:cNvPr id="3" name="Picture 2">
            <a:extLst>
              <a:ext uri="{FF2B5EF4-FFF2-40B4-BE49-F238E27FC236}">
                <a16:creationId xmlns:a16="http://schemas.microsoft.com/office/drawing/2014/main" id="{8AFEB239-809A-EB30-E2BF-907C08157EF4}"/>
              </a:ext>
            </a:extLst>
          </p:cNvPr>
          <p:cNvPicPr>
            <a:picLocks noChangeAspect="1"/>
          </p:cNvPicPr>
          <p:nvPr/>
        </p:nvPicPr>
        <p:blipFill>
          <a:blip r:embed="rId8"/>
          <a:stretch>
            <a:fillRect/>
          </a:stretch>
        </p:blipFill>
        <p:spPr>
          <a:xfrm>
            <a:off x="10507580" y="2970418"/>
            <a:ext cx="7300208" cy="593011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741931748"/>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D99B2BBC-696B-2FB7-9B91-7C17742014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5CEA34-92D3-DD04-A73B-13C6B7620674}"/>
              </a:ext>
            </a:extLst>
          </p:cNvPr>
          <p:cNvSpPr>
            <a:spLocks noGrp="1"/>
          </p:cNvSpPr>
          <p:nvPr>
            <p:ph type="title"/>
          </p:nvPr>
        </p:nvSpPr>
        <p:spPr>
          <a:xfrm>
            <a:off x="2131069" y="610308"/>
            <a:ext cx="11594592" cy="1783080"/>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WHO SUSTAINABLE DEVELOPMENT GOALS ALIGNED HEALTH AND CARE SECTOR</a:t>
            </a:r>
          </a:p>
        </p:txBody>
      </p:sp>
      <p:graphicFrame>
        <p:nvGraphicFramePr>
          <p:cNvPr id="200" name="Content Placeholder 2">
            <a:extLst>
              <a:ext uri="{FF2B5EF4-FFF2-40B4-BE49-F238E27FC236}">
                <a16:creationId xmlns:a16="http://schemas.microsoft.com/office/drawing/2014/main" id="{CF90F917-D02D-A9BD-BCD9-76CACC8123A0}"/>
              </a:ext>
            </a:extLst>
          </p:cNvPr>
          <p:cNvGraphicFramePr>
            <a:graphicFrameLocks noGrp="1"/>
          </p:cNvGraphicFramePr>
          <p:nvPr>
            <p:ph sz="half" idx="1"/>
            <p:extLst>
              <p:ext uri="{D42A27DB-BD31-4B8C-83A1-F6EECF244321}">
                <p14:modId xmlns:p14="http://schemas.microsoft.com/office/powerpoint/2010/main" val="2234344132"/>
              </p:ext>
            </p:extLst>
          </p:nvPr>
        </p:nvGraphicFramePr>
        <p:xfrm>
          <a:off x="971814" y="3126820"/>
          <a:ext cx="8966012" cy="60332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B00331A-39B4-1B3A-DD90-326F10F59E62}"/>
              </a:ext>
            </a:extLst>
          </p:cNvPr>
          <p:cNvSpPr txBox="1"/>
          <p:nvPr/>
        </p:nvSpPr>
        <p:spPr>
          <a:xfrm>
            <a:off x="10285324" y="2580372"/>
            <a:ext cx="7672288"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Table 1 WHO Sustainable Development Goals Aligned Health and Care Sector</a:t>
            </a:r>
          </a:p>
        </p:txBody>
      </p:sp>
      <p:sp>
        <p:nvSpPr>
          <p:cNvPr id="4" name="AutoShape 2" descr="Cross border business negotiation Mastering Cross border Business  Negotiation Strategies for Startup Success - FasterCapital">
            <a:extLst>
              <a:ext uri="{FF2B5EF4-FFF2-40B4-BE49-F238E27FC236}">
                <a16:creationId xmlns:a16="http://schemas.microsoft.com/office/drawing/2014/main" id="{93AE3F25-3BF9-BC30-A954-143F841C42D5}"/>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graphicFrame>
        <p:nvGraphicFramePr>
          <p:cNvPr id="3" name="Table 2">
            <a:extLst>
              <a:ext uri="{FF2B5EF4-FFF2-40B4-BE49-F238E27FC236}">
                <a16:creationId xmlns:a16="http://schemas.microsoft.com/office/drawing/2014/main" id="{F76CE560-F4C9-C5B1-0019-3389389CF359}"/>
              </a:ext>
            </a:extLst>
          </p:cNvPr>
          <p:cNvGraphicFramePr>
            <a:graphicFrameLocks noGrp="1"/>
          </p:cNvGraphicFramePr>
          <p:nvPr>
            <p:extLst>
              <p:ext uri="{D42A27DB-BD31-4B8C-83A1-F6EECF244321}">
                <p14:modId xmlns:p14="http://schemas.microsoft.com/office/powerpoint/2010/main" val="1272447799"/>
              </p:ext>
            </p:extLst>
          </p:nvPr>
        </p:nvGraphicFramePr>
        <p:xfrm>
          <a:off x="10285324" y="3256506"/>
          <a:ext cx="7672288" cy="6420186"/>
        </p:xfrm>
        <a:graphic>
          <a:graphicData uri="http://schemas.openxmlformats.org/drawingml/2006/table">
            <a:tbl>
              <a:tblPr firstRow="1" firstCol="1" bandRow="1">
                <a:tableStyleId>{21E4AEA4-8DFA-4A89-87EB-49C32662AFE0}</a:tableStyleId>
              </a:tblPr>
              <a:tblGrid>
                <a:gridCol w="1617996">
                  <a:extLst>
                    <a:ext uri="{9D8B030D-6E8A-4147-A177-3AD203B41FA5}">
                      <a16:colId xmlns:a16="http://schemas.microsoft.com/office/drawing/2014/main" val="2139618105"/>
                    </a:ext>
                  </a:extLst>
                </a:gridCol>
                <a:gridCol w="2352321">
                  <a:extLst>
                    <a:ext uri="{9D8B030D-6E8A-4147-A177-3AD203B41FA5}">
                      <a16:colId xmlns:a16="http://schemas.microsoft.com/office/drawing/2014/main" val="1794773479"/>
                    </a:ext>
                  </a:extLst>
                </a:gridCol>
                <a:gridCol w="3701971">
                  <a:extLst>
                    <a:ext uri="{9D8B030D-6E8A-4147-A177-3AD203B41FA5}">
                      <a16:colId xmlns:a16="http://schemas.microsoft.com/office/drawing/2014/main" val="1840867879"/>
                    </a:ext>
                  </a:extLst>
                </a:gridCol>
              </a:tblGrid>
              <a:tr h="759670">
                <a:tc>
                  <a:txBody>
                    <a:bodyPr/>
                    <a:lstStyle/>
                    <a:p>
                      <a:pPr marL="0" marR="0" indent="0" algn="just">
                        <a:lnSpc>
                          <a:spcPct val="150000"/>
                        </a:lnSpc>
                        <a:spcBef>
                          <a:spcPts val="800"/>
                        </a:spcBef>
                        <a:spcAft>
                          <a:spcPts val="800"/>
                        </a:spcAft>
                        <a:buNone/>
                      </a:pPr>
                      <a:r>
                        <a:rPr lang="en-GB" sz="1800" b="1" dirty="0">
                          <a:solidFill>
                            <a:schemeClr val="bg1"/>
                          </a:solidFill>
                          <a:effectLst/>
                        </a:rPr>
                        <a:t>SDG</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b="1" dirty="0">
                          <a:solidFill>
                            <a:schemeClr val="bg1"/>
                          </a:solidFill>
                          <a:effectLst/>
                        </a:rPr>
                        <a:t>Goal Title</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b="1" dirty="0">
                          <a:solidFill>
                            <a:schemeClr val="bg1"/>
                          </a:solidFill>
                          <a:effectLst/>
                        </a:rPr>
                        <a:t>Relevance to Health and Social Care</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99577510"/>
                  </a:ext>
                </a:extLst>
              </a:tr>
              <a:tr h="1268810">
                <a:tc>
                  <a:txBody>
                    <a:bodyPr/>
                    <a:lstStyle/>
                    <a:p>
                      <a:pPr marL="0" marR="0" indent="0" algn="just">
                        <a:lnSpc>
                          <a:spcPct val="150000"/>
                        </a:lnSpc>
                        <a:spcBef>
                          <a:spcPts val="800"/>
                        </a:spcBef>
                        <a:spcAft>
                          <a:spcPts val="800"/>
                        </a:spcAft>
                        <a:buNone/>
                      </a:pPr>
                      <a:r>
                        <a:rPr lang="en-GB" sz="1800" b="1" dirty="0">
                          <a:solidFill>
                            <a:schemeClr val="bg1"/>
                          </a:solidFill>
                          <a:effectLst/>
                        </a:rPr>
                        <a:t>SDG 3</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Good Health and Wellbeing</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Promotes healthy lives, disease prevention, mental health support, and universal healthcare access.</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07305293"/>
                  </a:ext>
                </a:extLst>
              </a:tr>
              <a:tr h="1268810">
                <a:tc>
                  <a:txBody>
                    <a:bodyPr/>
                    <a:lstStyle/>
                    <a:p>
                      <a:pPr marL="0" marR="0" indent="0" algn="just">
                        <a:lnSpc>
                          <a:spcPct val="150000"/>
                        </a:lnSpc>
                        <a:spcBef>
                          <a:spcPts val="800"/>
                        </a:spcBef>
                        <a:spcAft>
                          <a:spcPts val="800"/>
                        </a:spcAft>
                        <a:buNone/>
                      </a:pPr>
                      <a:r>
                        <a:rPr lang="en-GB" sz="1800" b="1" dirty="0">
                          <a:solidFill>
                            <a:schemeClr val="bg1"/>
                          </a:solidFill>
                          <a:effectLst/>
                        </a:rPr>
                        <a:t>SDG 10</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Reduced Inequalities</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Aims to reduce health disparities and improve access to healthcare for disadvantaged populations.</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92340445"/>
                  </a:ext>
                </a:extLst>
              </a:tr>
              <a:tr h="1014241">
                <a:tc>
                  <a:txBody>
                    <a:bodyPr/>
                    <a:lstStyle/>
                    <a:p>
                      <a:pPr marL="0" marR="0" indent="0" algn="just">
                        <a:lnSpc>
                          <a:spcPct val="150000"/>
                        </a:lnSpc>
                        <a:spcBef>
                          <a:spcPts val="800"/>
                        </a:spcBef>
                        <a:spcAft>
                          <a:spcPts val="800"/>
                        </a:spcAft>
                        <a:buNone/>
                      </a:pPr>
                      <a:r>
                        <a:rPr lang="en-GB" sz="1800" b="1" dirty="0">
                          <a:solidFill>
                            <a:schemeClr val="bg1"/>
                          </a:solidFill>
                          <a:effectLst/>
                        </a:rPr>
                        <a:t>SDG 13</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Climate Action</a:t>
                      </a:r>
                      <a:endParaRPr lang="en-US" sz="2000" dirty="0">
                        <a:solidFill>
                          <a:schemeClr val="bg1"/>
                        </a:solidFill>
                        <a:effectLst/>
                      </a:endParaRPr>
                    </a:p>
                    <a:p>
                      <a:pPr>
                        <a:buNone/>
                      </a:pPr>
                      <a:endParaRPr lang="en-US" sz="1800" dirty="0">
                        <a:solidFill>
                          <a:schemeClr val="bg1"/>
                        </a:solidFill>
                        <a:effectLst/>
                        <a:latin typeface="Aptos" panose="020B0004020202020204" pitchFamily="34"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Addresses environmental factors that influence public health and healthcare sustainability.</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7674955"/>
                  </a:ext>
                </a:extLst>
              </a:tr>
              <a:tr h="1361369">
                <a:tc>
                  <a:txBody>
                    <a:bodyPr/>
                    <a:lstStyle/>
                    <a:p>
                      <a:pPr marL="0" marR="0" indent="0" algn="just">
                        <a:lnSpc>
                          <a:spcPct val="150000"/>
                        </a:lnSpc>
                        <a:spcBef>
                          <a:spcPts val="800"/>
                        </a:spcBef>
                        <a:spcAft>
                          <a:spcPts val="800"/>
                        </a:spcAft>
                        <a:buNone/>
                      </a:pPr>
                      <a:r>
                        <a:rPr lang="en-GB" sz="1800" b="1" dirty="0">
                          <a:solidFill>
                            <a:schemeClr val="bg1"/>
                          </a:solidFill>
                          <a:effectLst/>
                        </a:rPr>
                        <a:t>Overall Impact</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Integrated Sustainable Development</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indent="0" algn="just">
                        <a:lnSpc>
                          <a:spcPct val="150000"/>
                        </a:lnSpc>
                        <a:spcBef>
                          <a:spcPts val="800"/>
                        </a:spcBef>
                        <a:spcAft>
                          <a:spcPts val="800"/>
                        </a:spcAft>
                        <a:buNone/>
                      </a:pPr>
                      <a:r>
                        <a:rPr lang="en-GB" sz="1800" dirty="0">
                          <a:solidFill>
                            <a:schemeClr val="bg1"/>
                          </a:solidFill>
                          <a:effectLst/>
                        </a:rPr>
                        <a:t>Supports equitable, resilient, and sustainable health and social care systems through long-term planning and collaboration.</a:t>
                      </a:r>
                      <a:endParaRPr lang="en-US" sz="20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3866557"/>
                  </a:ext>
                </a:extLst>
              </a:tr>
            </a:tbl>
          </a:graphicData>
        </a:graphic>
      </p:graphicFrame>
    </p:spTree>
    <p:extLst>
      <p:ext uri="{BB962C8B-B14F-4D97-AF65-F5344CB8AC3E}">
        <p14:creationId xmlns:p14="http://schemas.microsoft.com/office/powerpoint/2010/main" val="2195605915"/>
      </p:ext>
    </p:extLst>
  </p:cSld>
  <p:clrMapOvr>
    <a:masterClrMapping/>
  </p:clrMapOvr>
  <p:transition spd="slow">
    <p:pu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EB319DDF-70F6-8E58-2EF9-6DCD50DB14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8372668-FD1E-5E3D-0941-16F11919CAF4}"/>
              </a:ext>
            </a:extLst>
          </p:cNvPr>
          <p:cNvSpPr>
            <a:spLocks noGrp="1"/>
          </p:cNvSpPr>
          <p:nvPr>
            <p:ph type="title"/>
          </p:nvPr>
        </p:nvSpPr>
        <p:spPr>
          <a:xfrm>
            <a:off x="2066901" y="902072"/>
            <a:ext cx="11594592" cy="1783080"/>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INTEGRATION OF HEALTH AND WELLBEING APPROACHES</a:t>
            </a:r>
          </a:p>
        </p:txBody>
      </p:sp>
      <p:graphicFrame>
        <p:nvGraphicFramePr>
          <p:cNvPr id="200" name="Content Placeholder 2">
            <a:extLst>
              <a:ext uri="{FF2B5EF4-FFF2-40B4-BE49-F238E27FC236}">
                <a16:creationId xmlns:a16="http://schemas.microsoft.com/office/drawing/2014/main" id="{D57DD756-9800-0808-7F10-4868CC7DC1D8}"/>
              </a:ext>
            </a:extLst>
          </p:cNvPr>
          <p:cNvGraphicFramePr>
            <a:graphicFrameLocks noGrp="1"/>
          </p:cNvGraphicFramePr>
          <p:nvPr>
            <p:ph sz="half" idx="1"/>
            <p:extLst>
              <p:ext uri="{D42A27DB-BD31-4B8C-83A1-F6EECF244321}">
                <p14:modId xmlns:p14="http://schemas.microsoft.com/office/powerpoint/2010/main" val="4202025481"/>
              </p:ext>
            </p:extLst>
          </p:nvPr>
        </p:nvGraphicFramePr>
        <p:xfrm>
          <a:off x="1003898" y="2934315"/>
          <a:ext cx="8966012"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AutoShape 2" descr="Cross border business negotiation Mastering Cross border Business  Negotiation Strategies for Startup Success - FasterCapital">
            <a:extLst>
              <a:ext uri="{FF2B5EF4-FFF2-40B4-BE49-F238E27FC236}">
                <a16:creationId xmlns:a16="http://schemas.microsoft.com/office/drawing/2014/main" id="{F4BA1710-A841-EED1-9071-8B19A2CCA99E}"/>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p:txBody>
      </p:sp>
      <p:pic>
        <p:nvPicPr>
          <p:cNvPr id="9" name="Picture 8">
            <a:extLst>
              <a:ext uri="{FF2B5EF4-FFF2-40B4-BE49-F238E27FC236}">
                <a16:creationId xmlns:a16="http://schemas.microsoft.com/office/drawing/2014/main" id="{AA9AD3F0-D5A7-9F6D-31D7-C9257B09C631}"/>
              </a:ext>
            </a:extLst>
          </p:cNvPr>
          <p:cNvPicPr>
            <a:picLocks noChangeAspect="1"/>
          </p:cNvPicPr>
          <p:nvPr/>
        </p:nvPicPr>
        <p:blipFill>
          <a:blip r:embed="rId8"/>
          <a:stretch>
            <a:fillRect/>
          </a:stretch>
        </p:blipFill>
        <p:spPr>
          <a:xfrm>
            <a:off x="10530348" y="2991233"/>
            <a:ext cx="6916994" cy="5882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0" name="TextBox 9">
            <a:extLst>
              <a:ext uri="{FF2B5EF4-FFF2-40B4-BE49-F238E27FC236}">
                <a16:creationId xmlns:a16="http://schemas.microsoft.com/office/drawing/2014/main" id="{3912B756-1A41-423E-7686-4D31DA85AF7B}"/>
              </a:ext>
            </a:extLst>
          </p:cNvPr>
          <p:cNvSpPr txBox="1"/>
          <p:nvPr/>
        </p:nvSpPr>
        <p:spPr>
          <a:xfrm>
            <a:off x="9991721" y="8970087"/>
            <a:ext cx="7994248"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5 Integral well-being model</a:t>
            </a:r>
          </a:p>
          <a:p>
            <a:pPr algn="ctr"/>
            <a:r>
              <a:rPr lang="en-US" sz="2000" b="1" i="1" dirty="0">
                <a:latin typeface="Times New Roman" panose="02020603050405020304" pitchFamily="18" charset="0"/>
                <a:cs typeface="Times New Roman" panose="02020603050405020304" pitchFamily="18" charset="0"/>
              </a:rPr>
              <a:t>Source: Ramasubramanian et al. (2025)</a:t>
            </a:r>
          </a:p>
        </p:txBody>
      </p:sp>
    </p:spTree>
    <p:extLst>
      <p:ext uri="{BB962C8B-B14F-4D97-AF65-F5344CB8AC3E}">
        <p14:creationId xmlns:p14="http://schemas.microsoft.com/office/powerpoint/2010/main" val="3906153017"/>
      </p:ext>
    </p:extLst>
  </p:cSld>
  <p:clrMapOvr>
    <a:masterClrMapping/>
  </p:clrMapOvr>
  <p:transition spd="slow">
    <p:pu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F0C3FF3A-A4A3-3E9B-5DBE-CCC1CA826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C11FBD2-2BD7-B764-B830-A80042E2AC51}"/>
              </a:ext>
            </a:extLst>
          </p:cNvPr>
          <p:cNvSpPr>
            <a:spLocks noGrp="1"/>
          </p:cNvSpPr>
          <p:nvPr>
            <p:ph type="title"/>
          </p:nvPr>
        </p:nvSpPr>
        <p:spPr>
          <a:xfrm>
            <a:off x="1180877" y="548909"/>
            <a:ext cx="13367531" cy="1921335"/>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SUSTAINABLE DEVELOPMENT FRAMEWORKS IN HEALTH POLICY</a:t>
            </a:r>
          </a:p>
        </p:txBody>
      </p:sp>
      <p:graphicFrame>
        <p:nvGraphicFramePr>
          <p:cNvPr id="200" name="Content Placeholder 2">
            <a:extLst>
              <a:ext uri="{FF2B5EF4-FFF2-40B4-BE49-F238E27FC236}">
                <a16:creationId xmlns:a16="http://schemas.microsoft.com/office/drawing/2014/main" id="{D0F08CC3-DB83-8000-CB16-D25604E624E0}"/>
              </a:ext>
            </a:extLst>
          </p:cNvPr>
          <p:cNvGraphicFramePr>
            <a:graphicFrameLocks noGrp="1"/>
          </p:cNvGraphicFramePr>
          <p:nvPr>
            <p:ph sz="half" idx="1"/>
            <p:extLst>
              <p:ext uri="{D42A27DB-BD31-4B8C-83A1-F6EECF244321}">
                <p14:modId xmlns:p14="http://schemas.microsoft.com/office/powerpoint/2010/main" val="2566897344"/>
              </p:ext>
            </p:extLst>
          </p:nvPr>
        </p:nvGraphicFramePr>
        <p:xfrm>
          <a:off x="668335" y="3085872"/>
          <a:ext cx="9101307" cy="6282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3" name="Table 2">
            <a:extLst>
              <a:ext uri="{FF2B5EF4-FFF2-40B4-BE49-F238E27FC236}">
                <a16:creationId xmlns:a16="http://schemas.microsoft.com/office/drawing/2014/main" id="{57B2B743-070D-8852-D41A-BF0E0767F9CF}"/>
              </a:ext>
            </a:extLst>
          </p:cNvPr>
          <p:cNvGraphicFramePr>
            <a:graphicFrameLocks noGrp="1"/>
          </p:cNvGraphicFramePr>
          <p:nvPr>
            <p:extLst>
              <p:ext uri="{D42A27DB-BD31-4B8C-83A1-F6EECF244321}">
                <p14:modId xmlns:p14="http://schemas.microsoft.com/office/powerpoint/2010/main" val="3544859260"/>
              </p:ext>
            </p:extLst>
          </p:nvPr>
        </p:nvGraphicFramePr>
        <p:xfrm>
          <a:off x="10086257" y="2953316"/>
          <a:ext cx="7774039" cy="6547926"/>
        </p:xfrm>
        <a:graphic>
          <a:graphicData uri="http://schemas.openxmlformats.org/drawingml/2006/table">
            <a:tbl>
              <a:tblPr firstRow="1" firstCol="1" bandRow="1">
                <a:tableStyleId>{5C22544A-7EE6-4342-B048-85BDC9FD1C3A}</a:tableStyleId>
              </a:tblPr>
              <a:tblGrid>
                <a:gridCol w="2025388">
                  <a:extLst>
                    <a:ext uri="{9D8B030D-6E8A-4147-A177-3AD203B41FA5}">
                      <a16:colId xmlns:a16="http://schemas.microsoft.com/office/drawing/2014/main" val="345708052"/>
                    </a:ext>
                  </a:extLst>
                </a:gridCol>
                <a:gridCol w="3196955">
                  <a:extLst>
                    <a:ext uri="{9D8B030D-6E8A-4147-A177-3AD203B41FA5}">
                      <a16:colId xmlns:a16="http://schemas.microsoft.com/office/drawing/2014/main" val="1895336752"/>
                    </a:ext>
                  </a:extLst>
                </a:gridCol>
                <a:gridCol w="2551696">
                  <a:extLst>
                    <a:ext uri="{9D8B030D-6E8A-4147-A177-3AD203B41FA5}">
                      <a16:colId xmlns:a16="http://schemas.microsoft.com/office/drawing/2014/main" val="2096362105"/>
                    </a:ext>
                  </a:extLst>
                </a:gridCol>
              </a:tblGrid>
              <a:tr h="998243">
                <a:tc>
                  <a:txBody>
                    <a:bodyPr/>
                    <a:lstStyle/>
                    <a:p>
                      <a:pPr marL="0" marR="0" indent="0" algn="just">
                        <a:lnSpc>
                          <a:spcPct val="150000"/>
                        </a:lnSpc>
                        <a:spcBef>
                          <a:spcPts val="800"/>
                        </a:spcBef>
                        <a:spcAft>
                          <a:spcPts val="800"/>
                        </a:spcAft>
                        <a:buNone/>
                      </a:pPr>
                      <a:r>
                        <a:rPr lang="en-GB" sz="1600" b="1" dirty="0">
                          <a:solidFill>
                            <a:srgbClr val="000000"/>
                          </a:solidFill>
                          <a:effectLst/>
                        </a:rPr>
                        <a:t>Framework/Principle</a:t>
                      </a:r>
                      <a:endParaRPr lang="en-US" sz="1600" dirty="0">
                        <a:effectLst/>
                      </a:endParaRPr>
                    </a:p>
                    <a:p>
                      <a:pPr>
                        <a:buNone/>
                      </a:pPr>
                      <a:endParaRPr lang="en-US" sz="16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600" b="1" dirty="0">
                          <a:solidFill>
                            <a:srgbClr val="000000"/>
                          </a:solidFill>
                          <a:effectLst/>
                        </a:rPr>
                        <a:t>Description</a:t>
                      </a:r>
                      <a:endParaRPr lang="en-US" sz="16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600" b="1" dirty="0">
                          <a:solidFill>
                            <a:srgbClr val="000000"/>
                          </a:solidFill>
                          <a:effectLst/>
                        </a:rPr>
                        <a:t>Impact on Health and Social Care</a:t>
                      </a:r>
                      <a:endParaRPr lang="en-US" sz="1600" dirty="0">
                        <a:effectLst/>
                      </a:endParaRPr>
                    </a:p>
                    <a:p>
                      <a:pPr>
                        <a:buNone/>
                      </a:pPr>
                      <a:endParaRPr lang="en-US" sz="16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2038118"/>
                  </a:ext>
                </a:extLst>
              </a:tr>
              <a:tr h="973602">
                <a:tc>
                  <a:txBody>
                    <a:bodyPr/>
                    <a:lstStyle/>
                    <a:p>
                      <a:pPr marL="0" marR="0" indent="0" algn="just">
                        <a:lnSpc>
                          <a:spcPct val="150000"/>
                        </a:lnSpc>
                        <a:spcBef>
                          <a:spcPts val="800"/>
                        </a:spcBef>
                        <a:spcAft>
                          <a:spcPts val="800"/>
                        </a:spcAft>
                        <a:buNone/>
                      </a:pPr>
                      <a:r>
                        <a:rPr lang="en-GB" sz="1400" b="1" dirty="0">
                          <a:solidFill>
                            <a:srgbClr val="000000"/>
                          </a:solidFill>
                          <a:effectLst/>
                        </a:rPr>
                        <a:t>Health in All Policies (HiAP)</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Integrates health considerations into all areas of policymaking.</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Promotes coordinated action to improve population health.</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542152063"/>
                  </a:ext>
                </a:extLst>
              </a:tr>
              <a:tr h="1181882">
                <a:tc>
                  <a:txBody>
                    <a:bodyPr/>
                    <a:lstStyle/>
                    <a:p>
                      <a:pPr marL="0" marR="0" indent="0" algn="just">
                        <a:lnSpc>
                          <a:spcPct val="150000"/>
                        </a:lnSpc>
                        <a:spcBef>
                          <a:spcPts val="800"/>
                        </a:spcBef>
                        <a:spcAft>
                          <a:spcPts val="800"/>
                        </a:spcAft>
                        <a:buNone/>
                      </a:pPr>
                      <a:r>
                        <a:rPr lang="en-GB" sz="1400" b="1" dirty="0">
                          <a:solidFill>
                            <a:srgbClr val="000000"/>
                          </a:solidFill>
                          <a:effectLst/>
                        </a:rPr>
                        <a:t>Cross-Sector Collaboration</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Encourages cooperation between health, education, housing, and transport sectors.</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Addresses wider determinants of health more effectively.</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31509496"/>
                  </a:ext>
                </a:extLst>
              </a:tr>
              <a:tr h="973602">
                <a:tc>
                  <a:txBody>
                    <a:bodyPr/>
                    <a:lstStyle/>
                    <a:p>
                      <a:pPr marL="0" marR="0" indent="0" algn="just">
                        <a:lnSpc>
                          <a:spcPct val="150000"/>
                        </a:lnSpc>
                        <a:spcBef>
                          <a:spcPts val="800"/>
                        </a:spcBef>
                        <a:spcAft>
                          <a:spcPts val="800"/>
                        </a:spcAft>
                        <a:buNone/>
                      </a:pPr>
                      <a:r>
                        <a:rPr lang="en-GB" sz="1400" b="1" dirty="0">
                          <a:solidFill>
                            <a:srgbClr val="000000"/>
                          </a:solidFill>
                          <a:effectLst/>
                        </a:rPr>
                        <a:t>Sustainable Healthcare Planning</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Focuses on long-term environmental, social, and economic sustainability.</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Supports resilient and efficient healthcare systems.</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0986846"/>
                  </a:ext>
                </a:extLst>
              </a:tr>
              <a:tr h="973602">
                <a:tc>
                  <a:txBody>
                    <a:bodyPr/>
                    <a:lstStyle/>
                    <a:p>
                      <a:pPr marL="0" marR="0" indent="0" algn="just">
                        <a:lnSpc>
                          <a:spcPct val="150000"/>
                        </a:lnSpc>
                        <a:spcBef>
                          <a:spcPts val="800"/>
                        </a:spcBef>
                        <a:spcAft>
                          <a:spcPts val="800"/>
                        </a:spcAft>
                        <a:buNone/>
                      </a:pPr>
                      <a:r>
                        <a:rPr lang="en-GB" sz="1400" b="1" dirty="0">
                          <a:solidFill>
                            <a:srgbClr val="000000"/>
                          </a:solidFill>
                          <a:effectLst/>
                        </a:rPr>
                        <a:t>Population Health Approach</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Prioritises prevention, health promotion, and reducing inequalities.</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Improves overall health outcomes and quality of life.</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95028619"/>
                  </a:ext>
                </a:extLst>
              </a:tr>
              <a:tr h="1181882">
                <a:tc>
                  <a:txBody>
                    <a:bodyPr/>
                    <a:lstStyle/>
                    <a:p>
                      <a:pPr marL="0" marR="0" indent="0" algn="just">
                        <a:lnSpc>
                          <a:spcPct val="150000"/>
                        </a:lnSpc>
                        <a:spcBef>
                          <a:spcPts val="800"/>
                        </a:spcBef>
                        <a:spcAft>
                          <a:spcPts val="800"/>
                        </a:spcAft>
                        <a:buNone/>
                      </a:pPr>
                      <a:r>
                        <a:rPr lang="en-GB" sz="1400" b="1" dirty="0">
                          <a:solidFill>
                            <a:srgbClr val="000000"/>
                          </a:solidFill>
                          <a:effectLst/>
                        </a:rPr>
                        <a:t>Implementation Challenges</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Includes funding limitations, policy conflicts, and organisational barriers.</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400" dirty="0">
                          <a:solidFill>
                            <a:srgbClr val="000000"/>
                          </a:solidFill>
                          <a:effectLst/>
                        </a:rPr>
                        <a:t>May reduce policy effectiveness and slow progress.</a:t>
                      </a:r>
                      <a:endParaRPr lang="en-US" sz="1400" dirty="0">
                        <a:effectLst/>
                      </a:endParaRPr>
                    </a:p>
                    <a:p>
                      <a:pPr>
                        <a:buNone/>
                      </a:pPr>
                      <a:endParaRPr lang="en-US" sz="1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17537668"/>
                  </a:ext>
                </a:extLst>
              </a:tr>
            </a:tbl>
          </a:graphicData>
        </a:graphic>
      </p:graphicFrame>
      <p:sp>
        <p:nvSpPr>
          <p:cNvPr id="9" name="TextBox 8">
            <a:extLst>
              <a:ext uri="{FF2B5EF4-FFF2-40B4-BE49-F238E27FC236}">
                <a16:creationId xmlns:a16="http://schemas.microsoft.com/office/drawing/2014/main" id="{32EE8136-FFA2-B8DE-3B93-07897F4874D7}"/>
              </a:ext>
            </a:extLst>
          </p:cNvPr>
          <p:cNvSpPr txBox="1"/>
          <p:nvPr/>
        </p:nvSpPr>
        <p:spPr>
          <a:xfrm>
            <a:off x="11286740" y="2116301"/>
            <a:ext cx="6046839"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Table 2 Sustainable Development Frameworks in Health Policy</a:t>
            </a:r>
          </a:p>
        </p:txBody>
      </p:sp>
    </p:spTree>
    <p:extLst>
      <p:ext uri="{BB962C8B-B14F-4D97-AF65-F5344CB8AC3E}">
        <p14:creationId xmlns:p14="http://schemas.microsoft.com/office/powerpoint/2010/main" val="1533430397"/>
      </p:ext>
    </p:extLst>
  </p:cSld>
  <p:clrMapOvr>
    <a:masterClrMapping/>
  </p:clrMapOvr>
  <p:transition spd="slow">
    <p:pu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72E75308-A63C-0DAB-E804-E8807B609D0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2E82B9-2CDD-7BF9-CF20-537270EF0660}"/>
              </a:ext>
            </a:extLst>
          </p:cNvPr>
          <p:cNvSpPr>
            <a:spLocks noGrp="1"/>
          </p:cNvSpPr>
          <p:nvPr>
            <p:ph type="title"/>
          </p:nvPr>
        </p:nvSpPr>
        <p:spPr>
          <a:xfrm>
            <a:off x="1028450" y="-357051"/>
            <a:ext cx="15028070" cy="2628899"/>
          </a:xfrm>
        </p:spPr>
        <p:txBody>
          <a:bodyPr vert="horz" lIns="91440" tIns="45720" rIns="91440" bIns="45720" rtlCol="0" anchor="ctr">
            <a:normAutofit/>
          </a:bodyPr>
          <a:lstStyle/>
          <a:p>
            <a:pPr algn="ctr" defTabSz="914400"/>
            <a:r>
              <a:rPr lang="es-ES" sz="4000" b="1" dirty="0">
                <a:solidFill>
                  <a:schemeClr val="tx1"/>
                </a:solidFill>
                <a:latin typeface="Times New Roman" panose="02020603050405020304" pitchFamily="18" charset="0"/>
                <a:cs typeface="Times New Roman" panose="02020603050405020304" pitchFamily="18" charset="0"/>
              </a:rPr>
              <a:t>BIOMEDICAL MODEL VS BIOPSYCHOSOCIAL MODEL</a:t>
            </a:r>
            <a:endParaRPr lang="en-US" sz="4000" b="1" dirty="0">
              <a:solidFill>
                <a:schemeClr val="tx1"/>
              </a:solidFill>
              <a:latin typeface="Times New Roman" panose="02020603050405020304" pitchFamily="18" charset="0"/>
              <a:cs typeface="Times New Roman" panose="02020603050405020304" pitchFamily="18" charset="0"/>
            </a:endParaRPr>
          </a:p>
        </p:txBody>
      </p:sp>
      <p:sp>
        <p:nvSpPr>
          <p:cNvPr id="197" name="Google Shape;197;p19">
            <a:extLst>
              <a:ext uri="{FF2B5EF4-FFF2-40B4-BE49-F238E27FC236}">
                <a16:creationId xmlns:a16="http://schemas.microsoft.com/office/drawing/2014/main" id="{8BF29768-CA3F-D886-1416-00BE105FCB22}"/>
              </a:ext>
            </a:extLst>
          </p:cNvPr>
          <p:cNvSpPr txBox="1"/>
          <p:nvPr/>
        </p:nvSpPr>
        <p:spPr>
          <a:xfrm>
            <a:off x="497979" y="526054"/>
            <a:ext cx="7553676" cy="565091"/>
          </a:xfrm>
          <a:prstGeom prst="rect">
            <a:avLst/>
          </a:prstGeom>
          <a:noFill/>
          <a:ln>
            <a:noFill/>
          </a:ln>
        </p:spPr>
        <p:txBody>
          <a:bodyPr spcFirstLastPara="1" wrap="square" lIns="0" tIns="0" rIns="0" bIns="0" anchor="t" anchorCtr="0">
            <a:spAutoFit/>
          </a:bodyPr>
          <a:lstStyle/>
          <a:p>
            <a:pPr marL="0" marR="0" lvl="0" indent="0" rtl="0">
              <a:lnSpc>
                <a:spcPct val="102000"/>
              </a:lnSpc>
              <a:spcBef>
                <a:spcPts val="0"/>
              </a:spcBef>
              <a:spcAft>
                <a:spcPts val="0"/>
              </a:spcAft>
              <a:buNone/>
            </a:pPr>
            <a:endParaRPr sz="3600" b="1" dirty="0">
              <a:solidFill>
                <a:schemeClr val="tx1"/>
              </a:solidFill>
            </a:endParaRPr>
          </a:p>
        </p:txBody>
      </p:sp>
      <p:sp>
        <p:nvSpPr>
          <p:cNvPr id="5" name="TextBox 4">
            <a:extLst>
              <a:ext uri="{FF2B5EF4-FFF2-40B4-BE49-F238E27FC236}">
                <a16:creationId xmlns:a16="http://schemas.microsoft.com/office/drawing/2014/main" id="{2BD0ACFC-45B9-EE31-4C4B-4F3A64157150}"/>
              </a:ext>
            </a:extLst>
          </p:cNvPr>
          <p:cNvSpPr txBox="1"/>
          <p:nvPr/>
        </p:nvSpPr>
        <p:spPr>
          <a:xfrm>
            <a:off x="4779879" y="1604523"/>
            <a:ext cx="7188200" cy="461665"/>
          </a:xfrm>
          <a:prstGeom prst="rect">
            <a:avLst/>
          </a:prstGeom>
          <a:noFill/>
        </p:spPr>
        <p:txBody>
          <a:bodyPr wrap="square" rtlCol="0">
            <a:spAutoFit/>
          </a:bodyPr>
          <a:lstStyle/>
          <a:p>
            <a:pPr algn="ctr"/>
            <a:r>
              <a:rPr lang="en-US" sz="2400" b="1" i="1" dirty="0">
                <a:latin typeface="Times New Roman" panose="02020603050405020304" pitchFamily="18" charset="0"/>
                <a:cs typeface="Times New Roman" panose="02020603050405020304" pitchFamily="18" charset="0"/>
              </a:rPr>
              <a:t>Table 3 Biomedical Model vs Biopsychosocial Model</a:t>
            </a:r>
          </a:p>
        </p:txBody>
      </p:sp>
      <p:graphicFrame>
        <p:nvGraphicFramePr>
          <p:cNvPr id="8" name="Table 7">
            <a:extLst>
              <a:ext uri="{FF2B5EF4-FFF2-40B4-BE49-F238E27FC236}">
                <a16:creationId xmlns:a16="http://schemas.microsoft.com/office/drawing/2014/main" id="{87E83C64-BBC6-6283-4B9C-E3A23088477F}"/>
              </a:ext>
            </a:extLst>
          </p:cNvPr>
          <p:cNvGraphicFramePr>
            <a:graphicFrameLocks noGrp="1"/>
          </p:cNvGraphicFramePr>
          <p:nvPr>
            <p:extLst>
              <p:ext uri="{D42A27DB-BD31-4B8C-83A1-F6EECF244321}">
                <p14:modId xmlns:p14="http://schemas.microsoft.com/office/powerpoint/2010/main" val="3462470917"/>
              </p:ext>
            </p:extLst>
          </p:nvPr>
        </p:nvGraphicFramePr>
        <p:xfrm>
          <a:off x="1363707" y="2066188"/>
          <a:ext cx="14357556" cy="7726680"/>
        </p:xfrm>
        <a:graphic>
          <a:graphicData uri="http://schemas.openxmlformats.org/drawingml/2006/table">
            <a:tbl>
              <a:tblPr firstRow="1" firstCol="1" bandRow="1">
                <a:tableStyleId>{3C2FFA5D-87B4-456A-9821-1D502468CF0F}</a:tableStyleId>
              </a:tblPr>
              <a:tblGrid>
                <a:gridCol w="3112057">
                  <a:extLst>
                    <a:ext uri="{9D8B030D-6E8A-4147-A177-3AD203B41FA5}">
                      <a16:colId xmlns:a16="http://schemas.microsoft.com/office/drawing/2014/main" val="76557878"/>
                    </a:ext>
                  </a:extLst>
                </a:gridCol>
                <a:gridCol w="5397238">
                  <a:extLst>
                    <a:ext uri="{9D8B030D-6E8A-4147-A177-3AD203B41FA5}">
                      <a16:colId xmlns:a16="http://schemas.microsoft.com/office/drawing/2014/main" val="1377611697"/>
                    </a:ext>
                  </a:extLst>
                </a:gridCol>
                <a:gridCol w="5848261">
                  <a:extLst>
                    <a:ext uri="{9D8B030D-6E8A-4147-A177-3AD203B41FA5}">
                      <a16:colId xmlns:a16="http://schemas.microsoft.com/office/drawing/2014/main" val="2192094112"/>
                    </a:ext>
                  </a:extLst>
                </a:gridCol>
              </a:tblGrid>
              <a:tr h="980520">
                <a:tc>
                  <a:txBody>
                    <a:bodyPr/>
                    <a:lstStyle/>
                    <a:p>
                      <a:pPr marL="0" marR="0" indent="0" algn="ctr">
                        <a:lnSpc>
                          <a:spcPct val="150000"/>
                        </a:lnSpc>
                        <a:spcBef>
                          <a:spcPts val="800"/>
                        </a:spcBef>
                        <a:spcAft>
                          <a:spcPts val="800"/>
                        </a:spcAft>
                        <a:buNone/>
                      </a:pPr>
                      <a:r>
                        <a:rPr lang="en-GB" sz="2400" b="1" dirty="0">
                          <a:solidFill>
                            <a:srgbClr val="000000"/>
                          </a:solidFill>
                          <a:effectLst/>
                        </a:rPr>
                        <a:t>Aspect</a:t>
                      </a:r>
                      <a:endParaRPr lang="en-US" sz="2800" dirty="0">
                        <a:effectLst/>
                      </a:endParaRPr>
                    </a:p>
                    <a:p>
                      <a:pPr algn="ctr">
                        <a:buNone/>
                      </a:pPr>
                      <a:endParaRPr lang="en-US" sz="2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a:lnSpc>
                          <a:spcPct val="150000"/>
                        </a:lnSpc>
                        <a:spcBef>
                          <a:spcPts val="800"/>
                        </a:spcBef>
                        <a:spcAft>
                          <a:spcPts val="800"/>
                        </a:spcAft>
                        <a:buNone/>
                      </a:pPr>
                      <a:r>
                        <a:rPr lang="en-GB" sz="2400" b="1" dirty="0">
                          <a:solidFill>
                            <a:srgbClr val="000000"/>
                          </a:solidFill>
                          <a:effectLst/>
                        </a:rPr>
                        <a:t>Biomedical Model</a:t>
                      </a:r>
                      <a:endParaRPr lang="en-US" sz="2800" dirty="0">
                        <a:effectLst/>
                      </a:endParaRPr>
                    </a:p>
                    <a:p>
                      <a:pPr algn="ctr">
                        <a:buNone/>
                      </a:pPr>
                      <a:endParaRPr lang="en-US" sz="2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ctr">
                        <a:lnSpc>
                          <a:spcPct val="150000"/>
                        </a:lnSpc>
                        <a:spcBef>
                          <a:spcPts val="800"/>
                        </a:spcBef>
                        <a:spcAft>
                          <a:spcPts val="800"/>
                        </a:spcAft>
                        <a:buNone/>
                      </a:pPr>
                      <a:r>
                        <a:rPr lang="en-GB" sz="2400" b="1" dirty="0">
                          <a:solidFill>
                            <a:srgbClr val="000000"/>
                          </a:solidFill>
                          <a:effectLst/>
                        </a:rPr>
                        <a:t>Biopsychosocial Model</a:t>
                      </a:r>
                      <a:endParaRPr lang="en-US" sz="2800" dirty="0">
                        <a:effectLst/>
                      </a:endParaRPr>
                    </a:p>
                    <a:p>
                      <a:pPr algn="ctr">
                        <a:buNone/>
                      </a:pPr>
                      <a:endParaRPr lang="en-US" sz="24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67612204"/>
                  </a:ext>
                </a:extLst>
              </a:tr>
              <a:tr h="759903">
                <a:tc>
                  <a:txBody>
                    <a:bodyPr/>
                    <a:lstStyle/>
                    <a:p>
                      <a:pPr marL="0" marR="0" indent="0" algn="just">
                        <a:lnSpc>
                          <a:spcPct val="150000"/>
                        </a:lnSpc>
                        <a:spcBef>
                          <a:spcPts val="800"/>
                        </a:spcBef>
                        <a:spcAft>
                          <a:spcPts val="800"/>
                        </a:spcAft>
                        <a:buNone/>
                      </a:pPr>
                      <a:r>
                        <a:rPr lang="en-GB" sz="1800" dirty="0">
                          <a:solidFill>
                            <a:srgbClr val="000000"/>
                          </a:solidFill>
                          <a:effectLst/>
                        </a:rPr>
                        <a:t>Main Focus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Disease diagnosis and treatment</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Holistic health and wellbeing</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83042894"/>
                  </a:ext>
                </a:extLst>
              </a:tr>
              <a:tr h="759903">
                <a:tc>
                  <a:txBody>
                    <a:bodyPr/>
                    <a:lstStyle/>
                    <a:p>
                      <a:pPr marL="0" marR="0" indent="0" algn="just">
                        <a:lnSpc>
                          <a:spcPct val="150000"/>
                        </a:lnSpc>
                        <a:spcBef>
                          <a:spcPts val="800"/>
                        </a:spcBef>
                        <a:spcAft>
                          <a:spcPts val="800"/>
                        </a:spcAft>
                        <a:buNone/>
                      </a:pPr>
                      <a:r>
                        <a:rPr lang="en-GB" sz="1800" dirty="0">
                          <a:effectLst/>
                        </a:rPr>
                        <a:t>View of Health</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Health is the absence of disease</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Health is influenced by multiple factors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43666956"/>
                  </a:ext>
                </a:extLst>
              </a:tr>
              <a:tr h="759903">
                <a:tc>
                  <a:txBody>
                    <a:bodyPr/>
                    <a:lstStyle/>
                    <a:p>
                      <a:pPr marL="0" marR="0" indent="0" algn="just">
                        <a:lnSpc>
                          <a:spcPct val="150000"/>
                        </a:lnSpc>
                        <a:spcBef>
                          <a:spcPts val="800"/>
                        </a:spcBef>
                        <a:spcAft>
                          <a:spcPts val="800"/>
                        </a:spcAft>
                        <a:buNone/>
                      </a:pPr>
                      <a:r>
                        <a:rPr lang="en-GB" sz="1800" dirty="0">
                          <a:solidFill>
                            <a:srgbClr val="000000"/>
                          </a:solidFill>
                          <a:effectLst/>
                        </a:rPr>
                        <a:t>Key Factors Considered</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Biological and physical causes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Biological, psychological, and social causes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41117854"/>
                  </a:ext>
                </a:extLst>
              </a:tr>
              <a:tr h="759903">
                <a:tc>
                  <a:txBody>
                    <a:bodyPr/>
                    <a:lstStyle/>
                    <a:p>
                      <a:pPr marL="0" marR="0" indent="0" algn="just">
                        <a:lnSpc>
                          <a:spcPct val="150000"/>
                        </a:lnSpc>
                        <a:spcBef>
                          <a:spcPts val="800"/>
                        </a:spcBef>
                        <a:spcAft>
                          <a:spcPts val="800"/>
                        </a:spcAft>
                        <a:buNone/>
                      </a:pPr>
                      <a:r>
                        <a:rPr lang="en-GB" sz="1800" dirty="0">
                          <a:effectLst/>
                        </a:rPr>
                        <a:t>Approach to Care</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Treatment-focused</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Prevention and person-centred care</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3813931"/>
                  </a:ext>
                </a:extLst>
              </a:tr>
              <a:tr h="759903">
                <a:tc>
                  <a:txBody>
                    <a:bodyPr/>
                    <a:lstStyle/>
                    <a:p>
                      <a:pPr marL="0" marR="0" indent="0" algn="just">
                        <a:lnSpc>
                          <a:spcPct val="150000"/>
                        </a:lnSpc>
                        <a:spcBef>
                          <a:spcPts val="800"/>
                        </a:spcBef>
                        <a:spcAft>
                          <a:spcPts val="800"/>
                        </a:spcAft>
                        <a:buNone/>
                      </a:pPr>
                      <a:r>
                        <a:rPr lang="en-GB" sz="1800" dirty="0">
                          <a:solidFill>
                            <a:srgbClr val="000000"/>
                          </a:solidFill>
                          <a:effectLst/>
                        </a:rPr>
                        <a:t>Role of Patient</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Passive recipient of treatment</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Active participant in care decisions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12633003"/>
                  </a:ext>
                </a:extLst>
              </a:tr>
              <a:tr h="1157013">
                <a:tc>
                  <a:txBody>
                    <a:bodyPr/>
                    <a:lstStyle/>
                    <a:p>
                      <a:pPr marL="0" marR="0" indent="0" algn="just">
                        <a:lnSpc>
                          <a:spcPct val="150000"/>
                        </a:lnSpc>
                        <a:spcBef>
                          <a:spcPts val="800"/>
                        </a:spcBef>
                        <a:spcAft>
                          <a:spcPts val="800"/>
                        </a:spcAft>
                        <a:buNone/>
                      </a:pPr>
                      <a:r>
                        <a:rPr lang="en-GB" sz="1800" dirty="0">
                          <a:effectLst/>
                        </a:rPr>
                        <a:t>Strengths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Effective for acute illness and medical interventions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Provides a comprehensive understanding of health needs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454065672"/>
                  </a:ext>
                </a:extLst>
              </a:tr>
              <a:tr h="759903">
                <a:tc>
                  <a:txBody>
                    <a:bodyPr/>
                    <a:lstStyle/>
                    <a:p>
                      <a:pPr marL="0" marR="0" indent="0" algn="just">
                        <a:lnSpc>
                          <a:spcPct val="150000"/>
                        </a:lnSpc>
                        <a:spcBef>
                          <a:spcPts val="800"/>
                        </a:spcBef>
                        <a:spcAft>
                          <a:spcPts val="800"/>
                        </a:spcAft>
                        <a:buNone/>
                      </a:pPr>
                      <a:r>
                        <a:rPr lang="en-GB" sz="1800" dirty="0">
                          <a:solidFill>
                            <a:srgbClr val="000000"/>
                          </a:solidFill>
                          <a:effectLst/>
                        </a:rPr>
                        <a:t>Limitations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Often ignores social and psychological influences</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solidFill>
                            <a:srgbClr val="000000"/>
                          </a:solidFill>
                          <a:effectLst/>
                        </a:rPr>
                        <a:t>More complex and resource-intensive to implement</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30781022"/>
                  </a:ext>
                </a:extLst>
              </a:tr>
              <a:tr h="759903">
                <a:tc>
                  <a:txBody>
                    <a:bodyPr/>
                    <a:lstStyle/>
                    <a:p>
                      <a:pPr marL="0" marR="0" indent="0" algn="just">
                        <a:lnSpc>
                          <a:spcPct val="150000"/>
                        </a:lnSpc>
                        <a:spcBef>
                          <a:spcPts val="800"/>
                        </a:spcBef>
                        <a:spcAft>
                          <a:spcPts val="800"/>
                        </a:spcAft>
                        <a:buNone/>
                      </a:pPr>
                      <a:r>
                        <a:rPr lang="en-GB" sz="1800" dirty="0">
                          <a:effectLst/>
                        </a:rPr>
                        <a:t>Impact on Service Delivery</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Supports specialised medical treatment</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a:lnSpc>
                          <a:spcPct val="150000"/>
                        </a:lnSpc>
                        <a:spcBef>
                          <a:spcPts val="800"/>
                        </a:spcBef>
                        <a:spcAft>
                          <a:spcPts val="800"/>
                        </a:spcAft>
                        <a:buNone/>
                      </a:pPr>
                      <a:r>
                        <a:rPr lang="en-GB" sz="1800" dirty="0">
                          <a:effectLst/>
                        </a:rPr>
                        <a:t>Supports integrated and multidisciplinary care</a:t>
                      </a:r>
                      <a:endParaRPr lang="en-US" sz="2000" dirty="0">
                        <a:effectLst/>
                      </a:endParaRPr>
                    </a:p>
                    <a:p>
                      <a:pPr>
                        <a:buNone/>
                      </a:pPr>
                      <a:endParaRPr lang="en-US" sz="1800" dirty="0">
                        <a:effectLst/>
                        <a:latin typeface="Aptos" panose="020B00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73365592"/>
                  </a:ext>
                </a:extLst>
              </a:tr>
            </a:tbl>
          </a:graphicData>
        </a:graphic>
      </p:graphicFrame>
    </p:spTree>
    <p:extLst>
      <p:ext uri="{BB962C8B-B14F-4D97-AF65-F5344CB8AC3E}">
        <p14:creationId xmlns:p14="http://schemas.microsoft.com/office/powerpoint/2010/main" val="647712590"/>
      </p:ext>
    </p:extLst>
  </p:cSld>
  <p:clrMapOvr>
    <a:masterClrMapping/>
  </p:clrMapOvr>
  <p:transition spd="slow">
    <p:pu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3E42871B-24A3-AF4D-A9C5-9CC897FB76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631AD2-E659-964A-9430-ECFD9C7BAFB6}"/>
              </a:ext>
            </a:extLst>
          </p:cNvPr>
          <p:cNvSpPr>
            <a:spLocks noGrp="1"/>
          </p:cNvSpPr>
          <p:nvPr>
            <p:ph type="title"/>
          </p:nvPr>
        </p:nvSpPr>
        <p:spPr>
          <a:xfrm>
            <a:off x="272715" y="463918"/>
            <a:ext cx="15028070" cy="2628899"/>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POLICY AND GOVERNANCE</a:t>
            </a:r>
          </a:p>
        </p:txBody>
      </p:sp>
      <p:graphicFrame>
        <p:nvGraphicFramePr>
          <p:cNvPr id="200" name="Content Placeholder 2">
            <a:extLst>
              <a:ext uri="{FF2B5EF4-FFF2-40B4-BE49-F238E27FC236}">
                <a16:creationId xmlns:a16="http://schemas.microsoft.com/office/drawing/2014/main" id="{A021E143-A46F-9759-B28F-98539429EC58}"/>
              </a:ext>
            </a:extLst>
          </p:cNvPr>
          <p:cNvGraphicFramePr>
            <a:graphicFrameLocks noGrp="1"/>
          </p:cNvGraphicFramePr>
          <p:nvPr>
            <p:ph sz="half" idx="1"/>
            <p:extLst>
              <p:ext uri="{D42A27DB-BD31-4B8C-83A1-F6EECF244321}">
                <p14:modId xmlns:p14="http://schemas.microsoft.com/office/powerpoint/2010/main" val="3191754929"/>
              </p:ext>
            </p:extLst>
          </p:nvPr>
        </p:nvGraphicFramePr>
        <p:xfrm>
          <a:off x="488030" y="2724428"/>
          <a:ext cx="8939757" cy="638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41161035-734F-EF15-F9E2-7C2F788D8182}"/>
              </a:ext>
            </a:extLst>
          </p:cNvPr>
          <p:cNvSpPr txBox="1"/>
          <p:nvPr/>
        </p:nvSpPr>
        <p:spPr>
          <a:xfrm>
            <a:off x="10107773" y="8877074"/>
            <a:ext cx="7012209"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6 Governance for sustainable healthcare in hospitals</a:t>
            </a:r>
            <a:br>
              <a:rPr lang="en-US" sz="2000" b="1" i="1" dirty="0">
                <a:latin typeface="Times New Roman" panose="02020603050405020304" pitchFamily="18" charset="0"/>
                <a:cs typeface="Times New Roman" panose="02020603050405020304" pitchFamily="18" charset="0"/>
              </a:rPr>
            </a:br>
            <a:r>
              <a:rPr lang="en-US" sz="2000" b="1" i="1" dirty="0">
                <a:latin typeface="Times New Roman" panose="02020603050405020304" pitchFamily="18" charset="0"/>
                <a:cs typeface="Times New Roman" panose="02020603050405020304" pitchFamily="18" charset="0"/>
              </a:rPr>
              <a:t>Source: IHF (2024)</a:t>
            </a:r>
          </a:p>
        </p:txBody>
      </p:sp>
      <p:pic>
        <p:nvPicPr>
          <p:cNvPr id="3" name="Picture 2" descr="Governance for sustainable healthcare in hospitals - IHF">
            <a:extLst>
              <a:ext uri="{FF2B5EF4-FFF2-40B4-BE49-F238E27FC236}">
                <a16:creationId xmlns:a16="http://schemas.microsoft.com/office/drawing/2014/main" id="{858E80C4-B34F-5C96-A959-D030FCA66575}"/>
              </a:ext>
            </a:extLst>
          </p:cNvPr>
          <p:cNvPicPr>
            <a:picLocks noChangeAspect="1"/>
          </p:cNvPicPr>
          <p:nvPr/>
        </p:nvPicPr>
        <p:blipFill>
          <a:blip r:embed="rId8"/>
          <a:stretch>
            <a:fillRect/>
          </a:stretch>
        </p:blipFill>
        <p:spPr>
          <a:xfrm>
            <a:off x="9721517" y="2724428"/>
            <a:ext cx="8293768" cy="603456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31766140"/>
      </p:ext>
    </p:extLst>
  </p:cSld>
  <p:clrMapOvr>
    <a:masterClrMapping/>
  </p:clrMapOvr>
  <p:transition spd="slow">
    <p:push/>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8CD225DC-1095-0FA2-2A65-B52E8B16F4D2}"/>
            </a:ext>
          </a:extLst>
        </p:cNvPr>
        <p:cNvGrpSpPr/>
        <p:nvPr/>
      </p:nvGrpSpPr>
      <p:grpSpPr>
        <a:xfrm>
          <a:off x="0" y="0"/>
          <a:ext cx="0" cy="0"/>
          <a:chOff x="0" y="0"/>
          <a:chExt cx="0" cy="0"/>
        </a:xfrm>
      </p:grpSpPr>
      <p:graphicFrame>
        <p:nvGraphicFramePr>
          <p:cNvPr id="200" name="Content Placeholder 2">
            <a:extLst>
              <a:ext uri="{FF2B5EF4-FFF2-40B4-BE49-F238E27FC236}">
                <a16:creationId xmlns:a16="http://schemas.microsoft.com/office/drawing/2014/main" id="{98E7EBFF-0332-8852-488A-5152C147DAC0}"/>
              </a:ext>
            </a:extLst>
          </p:cNvPr>
          <p:cNvGraphicFramePr>
            <a:graphicFrameLocks noGrp="1"/>
          </p:cNvGraphicFramePr>
          <p:nvPr>
            <p:ph sz="half" idx="1"/>
            <p:extLst>
              <p:ext uri="{D42A27DB-BD31-4B8C-83A1-F6EECF244321}">
                <p14:modId xmlns:p14="http://schemas.microsoft.com/office/powerpoint/2010/main" val="3733320833"/>
              </p:ext>
            </p:extLst>
          </p:nvPr>
        </p:nvGraphicFramePr>
        <p:xfrm>
          <a:off x="875560" y="2934315"/>
          <a:ext cx="9241834" cy="5882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6E40BF1-FD56-3008-9125-FE039CA432A8}"/>
              </a:ext>
            </a:extLst>
          </p:cNvPr>
          <p:cNvSpPr txBox="1"/>
          <p:nvPr/>
        </p:nvSpPr>
        <p:spPr>
          <a:xfrm>
            <a:off x="10411326" y="8821421"/>
            <a:ext cx="7035801"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7 Health Inequality</a:t>
            </a:r>
            <a:br>
              <a:rPr lang="en-US" sz="2000" b="1" i="1" dirty="0">
                <a:latin typeface="Times New Roman" panose="02020603050405020304" pitchFamily="18" charset="0"/>
                <a:cs typeface="Times New Roman" panose="02020603050405020304" pitchFamily="18" charset="0"/>
              </a:rPr>
            </a:br>
            <a:r>
              <a:rPr lang="en-US" sz="2000" b="1" i="1" dirty="0">
                <a:latin typeface="Times New Roman" panose="02020603050405020304" pitchFamily="18" charset="0"/>
                <a:cs typeface="Times New Roman" panose="02020603050405020304" pitchFamily="18" charset="0"/>
              </a:rPr>
              <a:t>Source: Social Studies Help (2024)</a:t>
            </a:r>
          </a:p>
        </p:txBody>
      </p:sp>
      <p:pic>
        <p:nvPicPr>
          <p:cNvPr id="3" name="Picture 2">
            <a:extLst>
              <a:ext uri="{FF2B5EF4-FFF2-40B4-BE49-F238E27FC236}">
                <a16:creationId xmlns:a16="http://schemas.microsoft.com/office/drawing/2014/main" id="{4C2663B0-4189-366B-AB45-54191D2E2B22}"/>
              </a:ext>
            </a:extLst>
          </p:cNvPr>
          <p:cNvPicPr>
            <a:picLocks noChangeAspect="1"/>
          </p:cNvPicPr>
          <p:nvPr/>
        </p:nvPicPr>
        <p:blipFill>
          <a:blip r:embed="rId8"/>
          <a:srcRect b="2208"/>
          <a:stretch>
            <a:fillRect/>
          </a:stretch>
        </p:blipFill>
        <p:spPr>
          <a:xfrm>
            <a:off x="10411326" y="2934315"/>
            <a:ext cx="7321784" cy="575248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itle 1">
            <a:extLst>
              <a:ext uri="{FF2B5EF4-FFF2-40B4-BE49-F238E27FC236}">
                <a16:creationId xmlns:a16="http://schemas.microsoft.com/office/drawing/2014/main" id="{7C001FE5-1CAC-F82C-9D2E-8BFCB6E2BF72}"/>
              </a:ext>
            </a:extLst>
          </p:cNvPr>
          <p:cNvSpPr txBox="1">
            <a:spLocks/>
          </p:cNvSpPr>
          <p:nvPr/>
        </p:nvSpPr>
        <p:spPr>
          <a:xfrm>
            <a:off x="1842312" y="578808"/>
            <a:ext cx="11594592" cy="1783080"/>
          </a:xfrm>
          <a:prstGeom prst="rect">
            <a:avLst/>
          </a:prstGeom>
        </p:spPr>
        <p:txBody>
          <a:bodyPr vert="horz" lIns="91440" tIns="45720" rIns="91440" bIns="45720" rtlCol="0" anchor="ctr">
            <a:normAutofit/>
          </a:bodyPr>
          <a:lst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POLICY CHALLENGES</a:t>
            </a:r>
          </a:p>
        </p:txBody>
      </p:sp>
    </p:spTree>
    <p:extLst>
      <p:ext uri="{BB962C8B-B14F-4D97-AF65-F5344CB8AC3E}">
        <p14:creationId xmlns:p14="http://schemas.microsoft.com/office/powerpoint/2010/main" val="1934287748"/>
      </p:ext>
    </p:extLst>
  </p:cSld>
  <p:clrMapOvr>
    <a:masterClrMapping/>
  </p:clrMapOvr>
  <p:transition spd="slow">
    <p:pu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92A04908-9BAA-5B4B-C8E2-18E941C7AF1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F46255-950F-9543-8CCF-80007371A3D2}"/>
              </a:ext>
            </a:extLst>
          </p:cNvPr>
          <p:cNvSpPr>
            <a:spLocks noGrp="1"/>
          </p:cNvSpPr>
          <p:nvPr>
            <p:ph type="title"/>
          </p:nvPr>
        </p:nvSpPr>
        <p:spPr>
          <a:xfrm>
            <a:off x="1091303" y="727633"/>
            <a:ext cx="14539663" cy="1921335"/>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SERVICE DELIVERY IN PRACTICE</a:t>
            </a:r>
          </a:p>
        </p:txBody>
      </p:sp>
      <p:graphicFrame>
        <p:nvGraphicFramePr>
          <p:cNvPr id="200" name="Content Placeholder 2">
            <a:extLst>
              <a:ext uri="{FF2B5EF4-FFF2-40B4-BE49-F238E27FC236}">
                <a16:creationId xmlns:a16="http://schemas.microsoft.com/office/drawing/2014/main" id="{DCD1FCB7-69A9-D326-A6FD-26C7C2B9D58B}"/>
              </a:ext>
            </a:extLst>
          </p:cNvPr>
          <p:cNvGraphicFramePr>
            <a:graphicFrameLocks noGrp="1"/>
          </p:cNvGraphicFramePr>
          <p:nvPr>
            <p:ph sz="half" idx="1"/>
            <p:extLst>
              <p:ext uri="{D42A27DB-BD31-4B8C-83A1-F6EECF244321}">
                <p14:modId xmlns:p14="http://schemas.microsoft.com/office/powerpoint/2010/main" val="1204439004"/>
              </p:ext>
            </p:extLst>
          </p:nvPr>
        </p:nvGraphicFramePr>
        <p:xfrm>
          <a:off x="1091303" y="1990679"/>
          <a:ext cx="8501875" cy="75368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58CBAD79-70E6-78F4-AB75-356BB8D4A04D}"/>
              </a:ext>
            </a:extLst>
          </p:cNvPr>
          <p:cNvPicPr>
            <a:picLocks noChangeAspect="1"/>
          </p:cNvPicPr>
          <p:nvPr/>
        </p:nvPicPr>
        <p:blipFill>
          <a:blip r:embed="rId8"/>
          <a:stretch>
            <a:fillRect/>
          </a:stretch>
        </p:blipFill>
        <p:spPr>
          <a:xfrm>
            <a:off x="10309124" y="2711116"/>
            <a:ext cx="7625950" cy="6096000"/>
          </a:xfrm>
          <a:prstGeom prst="rect">
            <a:avLst/>
          </a:prstGeom>
        </p:spPr>
      </p:pic>
      <p:sp>
        <p:nvSpPr>
          <p:cNvPr id="8" name="TextBox 7">
            <a:extLst>
              <a:ext uri="{FF2B5EF4-FFF2-40B4-BE49-F238E27FC236}">
                <a16:creationId xmlns:a16="http://schemas.microsoft.com/office/drawing/2014/main" id="{8BD94C6F-D99C-F1DA-E06C-035B771B1C73}"/>
              </a:ext>
            </a:extLst>
          </p:cNvPr>
          <p:cNvSpPr txBox="1"/>
          <p:nvPr/>
        </p:nvSpPr>
        <p:spPr>
          <a:xfrm>
            <a:off x="10520863" y="8931411"/>
            <a:ext cx="7035801"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8 How Does Telehealth Improve Patient Care</a:t>
            </a:r>
            <a:br>
              <a:rPr lang="en-US" sz="2000" b="1" i="1" dirty="0">
                <a:latin typeface="Times New Roman" panose="02020603050405020304" pitchFamily="18" charset="0"/>
                <a:cs typeface="Times New Roman" panose="02020603050405020304" pitchFamily="18" charset="0"/>
              </a:rPr>
            </a:br>
            <a:r>
              <a:rPr lang="en-US" sz="2000" b="1" i="1" dirty="0">
                <a:latin typeface="Times New Roman" panose="02020603050405020304" pitchFamily="18" charset="0"/>
                <a:cs typeface="Times New Roman" panose="02020603050405020304" pitchFamily="18" charset="0"/>
              </a:rPr>
              <a:t>Source: Bigscal Technologies (2023)</a:t>
            </a:r>
          </a:p>
        </p:txBody>
      </p:sp>
    </p:spTree>
    <p:extLst>
      <p:ext uri="{BB962C8B-B14F-4D97-AF65-F5344CB8AC3E}">
        <p14:creationId xmlns:p14="http://schemas.microsoft.com/office/powerpoint/2010/main" val="1724112405"/>
      </p:ext>
    </p:extLst>
  </p:cSld>
  <p:clrMapOvr>
    <a:masterClrMapping/>
  </p:clrMapOvr>
  <p:transition spd="slow">
    <p:push/>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4405E795-07ED-9D53-83CB-98F9B821995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2B1E89-6A20-55F1-F861-15D00586CFB2}"/>
              </a:ext>
            </a:extLst>
          </p:cNvPr>
          <p:cNvSpPr>
            <a:spLocks noGrp="1"/>
          </p:cNvSpPr>
          <p:nvPr>
            <p:ph type="title"/>
          </p:nvPr>
        </p:nvSpPr>
        <p:spPr>
          <a:xfrm>
            <a:off x="1240485" y="837907"/>
            <a:ext cx="14539663" cy="1921335"/>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CASE STUDY OF INTEGRATED CARE SYSTEMS</a:t>
            </a:r>
          </a:p>
        </p:txBody>
      </p:sp>
      <p:graphicFrame>
        <p:nvGraphicFramePr>
          <p:cNvPr id="200" name="Content Placeholder 2">
            <a:extLst>
              <a:ext uri="{FF2B5EF4-FFF2-40B4-BE49-F238E27FC236}">
                <a16:creationId xmlns:a16="http://schemas.microsoft.com/office/drawing/2014/main" id="{E618E612-9817-7D50-EA13-50644B7947E9}"/>
              </a:ext>
            </a:extLst>
          </p:cNvPr>
          <p:cNvGraphicFramePr>
            <a:graphicFrameLocks noGrp="1"/>
          </p:cNvGraphicFramePr>
          <p:nvPr>
            <p:ph sz="half" idx="1"/>
            <p:extLst>
              <p:ext uri="{D42A27DB-BD31-4B8C-83A1-F6EECF244321}">
                <p14:modId xmlns:p14="http://schemas.microsoft.com/office/powerpoint/2010/main" val="3736971030"/>
              </p:ext>
            </p:extLst>
          </p:nvPr>
        </p:nvGraphicFramePr>
        <p:xfrm>
          <a:off x="732459" y="2102424"/>
          <a:ext cx="8465651" cy="75368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a:extLst>
              <a:ext uri="{FF2B5EF4-FFF2-40B4-BE49-F238E27FC236}">
                <a16:creationId xmlns:a16="http://schemas.microsoft.com/office/drawing/2014/main" id="{99336B65-8E4A-8410-F5C2-035B1EDD7560}"/>
              </a:ext>
            </a:extLst>
          </p:cNvPr>
          <p:cNvPicPr>
            <a:picLocks noChangeAspect="1"/>
          </p:cNvPicPr>
          <p:nvPr/>
        </p:nvPicPr>
        <p:blipFill>
          <a:blip r:embed="rId8"/>
          <a:stretch>
            <a:fillRect/>
          </a:stretch>
        </p:blipFill>
        <p:spPr>
          <a:xfrm>
            <a:off x="9657348" y="2759242"/>
            <a:ext cx="8133348" cy="593557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76214F64-EA3A-8734-226E-B68A586CFDC5}"/>
              </a:ext>
            </a:extLst>
          </p:cNvPr>
          <p:cNvSpPr txBox="1"/>
          <p:nvPr/>
        </p:nvSpPr>
        <p:spPr>
          <a:xfrm>
            <a:off x="9917713" y="8931411"/>
            <a:ext cx="7035801"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9 Integrated Care Systems</a:t>
            </a:r>
            <a:br>
              <a:rPr lang="en-US" sz="2000" b="1" i="1" dirty="0">
                <a:latin typeface="Times New Roman" panose="02020603050405020304" pitchFamily="18" charset="0"/>
                <a:cs typeface="Times New Roman" panose="02020603050405020304" pitchFamily="18" charset="0"/>
              </a:rPr>
            </a:br>
            <a:r>
              <a:rPr lang="en-US" sz="2000" b="1" i="1" dirty="0">
                <a:latin typeface="Times New Roman" panose="02020603050405020304" pitchFamily="18" charset="0"/>
                <a:cs typeface="Times New Roman" panose="02020603050405020304" pitchFamily="18" charset="0"/>
              </a:rPr>
              <a:t>Source: Health Business (2022)</a:t>
            </a:r>
          </a:p>
        </p:txBody>
      </p:sp>
    </p:spTree>
    <p:extLst>
      <p:ext uri="{BB962C8B-B14F-4D97-AF65-F5344CB8AC3E}">
        <p14:creationId xmlns:p14="http://schemas.microsoft.com/office/powerpoint/2010/main" val="1994229999"/>
      </p:ext>
    </p:extLst>
  </p:cSld>
  <p:clrMapOvr>
    <a:masterClrMapping/>
  </p:clrMapOvr>
  <p:transition spd="slow">
    <p:pu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2AEE0C1B-1F7D-6EAB-5C22-C555432B41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0F2EF7-4AC6-4CA4-D22D-D2E9CD3EFE71}"/>
              </a:ext>
            </a:extLst>
          </p:cNvPr>
          <p:cNvSpPr>
            <a:spLocks noGrp="1"/>
          </p:cNvSpPr>
          <p:nvPr>
            <p:ph type="title"/>
          </p:nvPr>
        </p:nvSpPr>
        <p:spPr>
          <a:xfrm>
            <a:off x="1639653" y="529716"/>
            <a:ext cx="14539663" cy="1921335"/>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PUBLIC HEALTH, EQUITY AND RECOMMENDATIONS</a:t>
            </a:r>
          </a:p>
        </p:txBody>
      </p:sp>
      <p:graphicFrame>
        <p:nvGraphicFramePr>
          <p:cNvPr id="200" name="Content Placeholder 2">
            <a:extLst>
              <a:ext uri="{FF2B5EF4-FFF2-40B4-BE49-F238E27FC236}">
                <a16:creationId xmlns:a16="http://schemas.microsoft.com/office/drawing/2014/main" id="{1C106F0D-1DB6-11BB-2B62-E62E1F1DCCC6}"/>
              </a:ext>
            </a:extLst>
          </p:cNvPr>
          <p:cNvGraphicFramePr>
            <a:graphicFrameLocks noGrp="1"/>
          </p:cNvGraphicFramePr>
          <p:nvPr>
            <p:ph sz="half" idx="1"/>
            <p:extLst>
              <p:ext uri="{D42A27DB-BD31-4B8C-83A1-F6EECF244321}">
                <p14:modId xmlns:p14="http://schemas.microsoft.com/office/powerpoint/2010/main" val="915191453"/>
              </p:ext>
            </p:extLst>
          </p:nvPr>
        </p:nvGraphicFramePr>
        <p:xfrm>
          <a:off x="896153" y="1930400"/>
          <a:ext cx="8745871" cy="8356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cGallagher">
            <a:extLst>
              <a:ext uri="{FF2B5EF4-FFF2-40B4-BE49-F238E27FC236}">
                <a16:creationId xmlns:a16="http://schemas.microsoft.com/office/drawing/2014/main" id="{2ED43C40-6C90-4AFC-073A-CBC22D207014}"/>
              </a:ext>
            </a:extLst>
          </p:cNvPr>
          <p:cNvPicPr>
            <a:picLocks noChangeAspect="1"/>
          </p:cNvPicPr>
          <p:nvPr/>
        </p:nvPicPr>
        <p:blipFill>
          <a:blip r:embed="rId8">
            <a:extLst>
              <a:ext uri="{BEBA8EAE-BF5A-486C-A8C5-ECC9F3942E4B}">
                <a14:imgProps xmlns:a14="http://schemas.microsoft.com/office/drawing/2010/main">
                  <a14:imgLayer r:embed="rId9">
                    <a14:imgEffect>
                      <a14:sharpenSoften amount="25000"/>
                    </a14:imgEffect>
                  </a14:imgLayer>
                </a14:imgProps>
              </a:ext>
            </a:extLst>
          </a:blip>
          <a:srcRect t="7724"/>
          <a:stretch>
            <a:fillRect/>
          </a:stretch>
        </p:blipFill>
        <p:spPr>
          <a:xfrm>
            <a:off x="10010274" y="2331720"/>
            <a:ext cx="8003406" cy="652272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A5831C43-343B-EA01-E0CE-E8490EE8EA31}"/>
              </a:ext>
            </a:extLst>
          </p:cNvPr>
          <p:cNvSpPr txBox="1"/>
          <p:nvPr/>
        </p:nvSpPr>
        <p:spPr>
          <a:xfrm>
            <a:off x="10385161" y="9049398"/>
            <a:ext cx="7006686" cy="707886"/>
          </a:xfrm>
          <a:prstGeom prst="rect">
            <a:avLst/>
          </a:prstGeom>
          <a:noFill/>
        </p:spPr>
        <p:txBody>
          <a:bodyPr wrap="square" rtlCol="0">
            <a:spAutoFit/>
          </a:bodyPr>
          <a:lstStyle/>
          <a:p>
            <a:pPr algn="ctr"/>
            <a:r>
              <a:rPr lang="en-US" sz="2000" b="1" i="1" dirty="0">
                <a:latin typeface="Times New Roman" panose="02020603050405020304" pitchFamily="18" charset="0"/>
                <a:cs typeface="Times New Roman" panose="02020603050405020304" pitchFamily="18" charset="0"/>
              </a:rPr>
              <a:t>Figure 10 Equitable Access and Universal Health Coverage</a:t>
            </a:r>
            <a:br>
              <a:rPr lang="en-US" sz="2000" b="1" i="1" dirty="0">
                <a:latin typeface="Times New Roman" panose="02020603050405020304" pitchFamily="18" charset="0"/>
                <a:cs typeface="Times New Roman" panose="02020603050405020304" pitchFamily="18" charset="0"/>
              </a:rPr>
            </a:br>
            <a:r>
              <a:rPr lang="en-US" sz="2000" b="1" i="1" dirty="0">
                <a:latin typeface="Times New Roman" panose="02020603050405020304" pitchFamily="18" charset="0"/>
                <a:cs typeface="Times New Roman" panose="02020603050405020304" pitchFamily="18" charset="0"/>
              </a:rPr>
              <a:t>Source: Gallagher, K. (2018)</a:t>
            </a:r>
          </a:p>
        </p:txBody>
      </p:sp>
    </p:spTree>
    <p:extLst>
      <p:ext uri="{BB962C8B-B14F-4D97-AF65-F5344CB8AC3E}">
        <p14:creationId xmlns:p14="http://schemas.microsoft.com/office/powerpoint/2010/main" val="2754101076"/>
      </p:ext>
    </p:extLst>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1">
          <a:extLst>
            <a:ext uri="{FF2B5EF4-FFF2-40B4-BE49-F238E27FC236}">
              <a16:creationId xmlns:a16="http://schemas.microsoft.com/office/drawing/2014/main" id="{B04BAB46-BFB4-8AC5-DC80-7B1BEEC610D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263F5C-5C61-EE53-4971-1EC2655ECA95}"/>
              </a:ext>
            </a:extLst>
          </p:cNvPr>
          <p:cNvSpPr>
            <a:spLocks noGrp="1"/>
          </p:cNvSpPr>
          <p:nvPr>
            <p:ph type="title"/>
          </p:nvPr>
        </p:nvSpPr>
        <p:spPr>
          <a:xfrm>
            <a:off x="-150709" y="530474"/>
            <a:ext cx="15028070" cy="2628899"/>
          </a:xfrm>
        </p:spPr>
        <p:txBody>
          <a:bodyPr vert="horz" lIns="91440" tIns="45720" rIns="91440" bIns="45720" rtlCol="0" anchor="ctr">
            <a:normAutofit/>
          </a:body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CONCLUSION</a:t>
            </a:r>
          </a:p>
        </p:txBody>
      </p:sp>
      <p:graphicFrame>
        <p:nvGraphicFramePr>
          <p:cNvPr id="200" name="Content Placeholder 2">
            <a:extLst>
              <a:ext uri="{FF2B5EF4-FFF2-40B4-BE49-F238E27FC236}">
                <a16:creationId xmlns:a16="http://schemas.microsoft.com/office/drawing/2014/main" id="{8F910197-34A6-8EA4-710C-F703E8AAABEA}"/>
              </a:ext>
            </a:extLst>
          </p:cNvPr>
          <p:cNvGraphicFramePr>
            <a:graphicFrameLocks noGrp="1"/>
          </p:cNvGraphicFramePr>
          <p:nvPr>
            <p:ph sz="half" idx="1"/>
            <p:extLst>
              <p:ext uri="{D42A27DB-BD31-4B8C-83A1-F6EECF244321}">
                <p14:modId xmlns:p14="http://schemas.microsoft.com/office/powerpoint/2010/main" val="3040087404"/>
              </p:ext>
            </p:extLst>
          </p:nvPr>
        </p:nvGraphicFramePr>
        <p:xfrm>
          <a:off x="1909348" y="2910090"/>
          <a:ext cx="11164968" cy="63462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7" name="Google Shape;197;p19">
            <a:extLst>
              <a:ext uri="{FF2B5EF4-FFF2-40B4-BE49-F238E27FC236}">
                <a16:creationId xmlns:a16="http://schemas.microsoft.com/office/drawing/2014/main" id="{C7501F5F-14A2-CEA0-6FAE-4BEC66C0449C}"/>
              </a:ext>
            </a:extLst>
          </p:cNvPr>
          <p:cNvSpPr txBox="1"/>
          <p:nvPr/>
        </p:nvSpPr>
        <p:spPr>
          <a:xfrm>
            <a:off x="594232" y="739022"/>
            <a:ext cx="7553676" cy="565091"/>
          </a:xfrm>
          <a:prstGeom prst="rect">
            <a:avLst/>
          </a:prstGeom>
          <a:noFill/>
          <a:ln>
            <a:noFill/>
          </a:ln>
        </p:spPr>
        <p:txBody>
          <a:bodyPr spcFirstLastPara="1" wrap="square" lIns="0" tIns="0" rIns="0" bIns="0" anchor="t" anchorCtr="0">
            <a:spAutoFit/>
          </a:bodyPr>
          <a:lstStyle/>
          <a:p>
            <a:pPr marL="0" marR="0" lvl="0" indent="0" rtl="0">
              <a:lnSpc>
                <a:spcPct val="102000"/>
              </a:lnSpc>
              <a:spcBef>
                <a:spcPts val="0"/>
              </a:spcBef>
              <a:spcAft>
                <a:spcPts val="0"/>
              </a:spcAft>
              <a:buNone/>
            </a:pPr>
            <a:endParaRPr sz="3600" b="1" dirty="0">
              <a:solidFill>
                <a:schemeClr val="tx1"/>
              </a:solidFill>
            </a:endParaRPr>
          </a:p>
        </p:txBody>
      </p:sp>
    </p:spTree>
    <p:extLst>
      <p:ext uri="{BB962C8B-B14F-4D97-AF65-F5344CB8AC3E}">
        <p14:creationId xmlns:p14="http://schemas.microsoft.com/office/powerpoint/2010/main" val="3100015715"/>
      </p:ext>
    </p:extLst>
  </p:cSld>
  <p:clrMapOvr>
    <a:masterClrMapping/>
  </p:clrMapOvr>
  <p:transition spd="slow">
    <p:push/>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sp>
        <p:nvSpPr>
          <p:cNvPr id="265" name="Google Shape;265;p23"/>
          <p:cNvSpPr txBox="1"/>
          <p:nvPr/>
        </p:nvSpPr>
        <p:spPr>
          <a:xfrm>
            <a:off x="692189" y="1116435"/>
            <a:ext cx="15555047" cy="9048631"/>
          </a:xfrm>
          <a:prstGeom prst="rect">
            <a:avLst/>
          </a:prstGeom>
          <a:noFill/>
          <a:ln>
            <a:noFill/>
          </a:ln>
        </p:spPr>
        <p:txBody>
          <a:bodyPr spcFirstLastPara="1" wrap="square" lIns="0" tIns="0" rIns="0" bIns="0" anchor="t" anchorCtr="0">
            <a:spAutoFit/>
          </a:bodyPr>
          <a:lstStyle/>
          <a:p>
            <a:pPr marL="171450" indent="-171450">
              <a:buFont typeface="Arial" panose="020B0604020202020204" pitchFamily="34" charset="0"/>
              <a:buChar char="•"/>
            </a:pPr>
            <a:r>
              <a:rPr lang="en-US" sz="1050" dirty="0"/>
              <a:t>Ahmed, W. (2024) ‘Sustainability: comprehensive guide to building a better future’, </a:t>
            </a:r>
            <a:r>
              <a:rPr lang="en-US" sz="1050" i="1" dirty="0"/>
              <a:t>LinkedIn</a:t>
            </a:r>
            <a:r>
              <a:rPr lang="en-US" sz="1050" dirty="0"/>
              <a:t>. Available at: </a:t>
            </a:r>
            <a:r>
              <a:rPr lang="en-US" sz="1050" u="sng" dirty="0">
                <a:hlinkClick r:id="rId3"/>
              </a:rPr>
              <a:t>https://www.linkedin.com/pulse/sustainability-comprehensive-guide-building-better-future-waqas-ahmed</a:t>
            </a:r>
            <a:r>
              <a:rPr lang="en-US" sz="1050" dirty="0"/>
              <a:t> (Accessed: 4 June 2026).</a:t>
            </a:r>
          </a:p>
          <a:p>
            <a:pPr marL="171450" indent="-171450">
              <a:buFont typeface="Arial" panose="020B0604020202020204" pitchFamily="34" charset="0"/>
              <a:buChar char="•"/>
            </a:pPr>
            <a:r>
              <a:rPr lang="en-US" sz="1050" dirty="0"/>
              <a:t>Anderson, D. and Blanch, S. (2021) ‘Designing for healthcare sustainability: a framework’, </a:t>
            </a:r>
            <a:r>
              <a:rPr lang="en-US" sz="1050" i="1" dirty="0"/>
              <a:t>American College of Healthcare Executives (ACHE) Blog</a:t>
            </a:r>
            <a:r>
              <a:rPr lang="en-US" sz="1050" dirty="0"/>
              <a:t>, 3 August. Available at: </a:t>
            </a:r>
            <a:r>
              <a:rPr lang="en-US" sz="1050" u="sng" dirty="0">
                <a:hlinkClick r:id="rId4"/>
              </a:rPr>
              <a:t>https://www.ache.org/blog/2021/designing-for-healthcare-sustainability-a-framework</a:t>
            </a:r>
            <a:r>
              <a:rPr lang="en-US" sz="1050" dirty="0"/>
              <a:t> (Accessed: 4 June 2026).</a:t>
            </a:r>
          </a:p>
          <a:p>
            <a:pPr marL="171450" indent="-171450">
              <a:buFont typeface="Arial" panose="020B0604020202020204" pitchFamily="34" charset="0"/>
              <a:buChar char="•"/>
            </a:pPr>
            <a:r>
              <a:rPr lang="en-US" sz="1050" dirty="0"/>
              <a:t>Bentivegna, F., Papachristou, E. and Flouri, E. (2024) ‘The relationship between mental health and risky decision-making in children and adolescents: a scoping review’, </a:t>
            </a:r>
            <a:r>
              <a:rPr lang="en-US" sz="1050" i="1" dirty="0"/>
              <a:t>BMC Psychiatry</a:t>
            </a:r>
            <a:r>
              <a:rPr lang="en-US" sz="1050" dirty="0"/>
              <a:t>, 24(1), p. 424. Available at: </a:t>
            </a:r>
            <a:r>
              <a:rPr lang="en-US" sz="1050" u="sng" dirty="0">
                <a:hlinkClick r:id="rId5"/>
              </a:rPr>
              <a:t>https://link.springer.com/content/pdf/10.1186/s12888-024-05850-9.pdf</a:t>
            </a:r>
            <a:r>
              <a:rPr lang="en-US" sz="1050" dirty="0"/>
              <a:t> (Accessed: 4 June 2026).</a:t>
            </a:r>
          </a:p>
          <a:p>
            <a:pPr marL="171450" indent="-171450">
              <a:buFont typeface="Arial" panose="020B0604020202020204" pitchFamily="34" charset="0"/>
              <a:buChar char="•"/>
            </a:pPr>
            <a:r>
              <a:rPr lang="en-US" sz="1050" dirty="0"/>
              <a:t>Bigscal Technologies (2023) </a:t>
            </a:r>
            <a:r>
              <a:rPr lang="en-US" sz="1050" i="1" dirty="0"/>
              <a:t>How do telehealth services help in patient outcomes?</a:t>
            </a:r>
            <a:r>
              <a:rPr lang="en-US" sz="1050" dirty="0"/>
              <a:t> [WebP image]. Available at: </a:t>
            </a:r>
            <a:r>
              <a:rPr lang="en-US" sz="1050" u="sng" dirty="0">
                <a:hlinkClick r:id="rId6"/>
              </a:rPr>
              <a:t>https://www.bigscal.com/wp-content/uploads/2023/09/How-do-telehealth-services-help-in-patient-outcomes.webp</a:t>
            </a:r>
            <a:r>
              <a:rPr lang="en-US" sz="1050" dirty="0"/>
              <a:t> (Accessed: 4 June 2026).</a:t>
            </a:r>
          </a:p>
          <a:p>
            <a:pPr marL="171450" indent="-171450">
              <a:buFont typeface="Arial" panose="020B0604020202020204" pitchFamily="34" charset="0"/>
              <a:buChar char="•"/>
            </a:pPr>
            <a:r>
              <a:rPr lang="en-US" sz="1050" dirty="0"/>
              <a:t>Bolton, D. (2023) ‘A revitalized biopsychosocial model: core theory, research paradigms, and clinical implications’, </a:t>
            </a:r>
            <a:r>
              <a:rPr lang="en-US" sz="1050" i="1" dirty="0"/>
              <a:t>Psychological Medicine</a:t>
            </a:r>
            <a:r>
              <a:rPr lang="en-US" sz="1050" dirty="0"/>
              <a:t>, 53(16), pp. 7504–7511. Available at: </a:t>
            </a:r>
            <a:r>
              <a:rPr lang="en-US" sz="1050" u="sng" dirty="0">
                <a:hlinkClick r:id="rId7"/>
              </a:rPr>
              <a:t>https://www.cambridge.org/core/services/aop-cambridge-core/content/view/8FC915C01228857ED6B5E123536E8994/S0033291723002660a.pdf/div-class-title-a-revitalized-biopsychosocial-model-core-theory-research-paradigms-and-clinical-implications-div.pdf</a:t>
            </a:r>
            <a:r>
              <a:rPr lang="en-US" sz="1050" dirty="0"/>
              <a:t> (Accessed: 4 June 2026).</a:t>
            </a:r>
          </a:p>
          <a:p>
            <a:pPr marL="171450" indent="-171450">
              <a:buFont typeface="Arial" panose="020B0604020202020204" pitchFamily="34" charset="0"/>
              <a:buChar char="•"/>
            </a:pPr>
            <a:r>
              <a:rPr lang="en-US" sz="1050" dirty="0"/>
              <a:t>Cormican, D.S. (2023) ‘Multidisciplinary teams: better together’, </a:t>
            </a:r>
            <a:r>
              <a:rPr lang="en-US" sz="1050" i="1" dirty="0"/>
              <a:t>Journal of Cardiothoracic and Vascular Anesthesia</a:t>
            </a:r>
            <a:r>
              <a:rPr lang="en-US" sz="1050" dirty="0"/>
              <a:t>, 37(10), pp. 1850–1851. Available at: </a:t>
            </a:r>
            <a:r>
              <a:rPr lang="en-US" sz="1050" u="sng" dirty="0">
                <a:hlinkClick r:id="rId8"/>
              </a:rPr>
              <a:t>https://www.jcvaonline.com/article/S1053-0770(23)00332-4/pdf</a:t>
            </a:r>
            <a:r>
              <a:rPr lang="en-US" sz="1050" dirty="0"/>
              <a:t> (Accessed: 4 June 2026).</a:t>
            </a:r>
          </a:p>
          <a:p>
            <a:pPr marL="171450" indent="-171450">
              <a:buFont typeface="Arial" panose="020B0604020202020204" pitchFamily="34" charset="0"/>
              <a:buChar char="•"/>
            </a:pPr>
            <a:r>
              <a:rPr lang="en-US" sz="1050" dirty="0"/>
              <a:t>de Oliveira Almeida, K., Nogueira Alves, I.G., de Queiroz, R.S., de Castro, M.R., Gomes, V.A., Santos Fontoura, F.C., de Souza, I.A., da Silva Andrade, A.C., da Silva, J.R., da Silva, C.M., Neto, M.G. (2023) ‘A systematic review on physical function, activities of daily living and health-related quality of life in COVID-19 survivors’, </a:t>
            </a:r>
            <a:r>
              <a:rPr lang="en-US" sz="1050" i="1" dirty="0"/>
              <a:t>Chronic Illness</a:t>
            </a:r>
            <a:r>
              <a:rPr lang="en-US" sz="1050" dirty="0"/>
              <a:t>, 19(2), pp. 279–303. Available at: </a:t>
            </a:r>
            <a:r>
              <a:rPr lang="en-US" sz="1050" u="sng" dirty="0">
                <a:hlinkClick r:id="rId9"/>
              </a:rPr>
              <a:t>https://pmc.ncbi.nlm.nih.gov/articles/PMC9006095/pdf/10.1177_17423953221089309.pdf</a:t>
            </a:r>
            <a:r>
              <a:rPr lang="en-US" sz="1050" dirty="0"/>
              <a:t> (Accessed: 4 June 2026).</a:t>
            </a:r>
          </a:p>
          <a:p>
            <a:pPr marL="171450" indent="-171450">
              <a:buFont typeface="Arial" panose="020B0604020202020204" pitchFamily="34" charset="0"/>
              <a:buChar char="•"/>
            </a:pPr>
            <a:r>
              <a:rPr lang="en-US" sz="1050" dirty="0"/>
              <a:t>Eckelman, M.J., Weisz, U., Pichler, P.P., Sherman, J.D. and Weisz, H. (2024) ‘Guiding principles for the next generation of health-care sustainability metrics’, </a:t>
            </a:r>
            <a:r>
              <a:rPr lang="en-US" sz="1050" i="1" dirty="0"/>
              <a:t>The Lancet Planetary Health</a:t>
            </a:r>
            <a:r>
              <a:rPr lang="en-US" sz="1050" dirty="0"/>
              <a:t>, 8(8), pp. e603–e609. Available at: </a:t>
            </a:r>
            <a:r>
              <a:rPr lang="en-US" sz="1050" u="sng" dirty="0">
                <a:hlinkClick r:id="rId10"/>
              </a:rPr>
              <a:t>https://www.thelancet.com/pdfs/journals/lanplh/PIIS2542-5196(24)00159-1.pdf</a:t>
            </a:r>
            <a:r>
              <a:rPr lang="en-US" sz="1050" dirty="0"/>
              <a:t> (Accessed: 4 June 2026).</a:t>
            </a:r>
          </a:p>
          <a:p>
            <a:pPr marL="171450" indent="-171450">
              <a:buFont typeface="Arial" panose="020B0604020202020204" pitchFamily="34" charset="0"/>
              <a:buChar char="•"/>
            </a:pPr>
            <a:r>
              <a:rPr lang="en-US" sz="1050" dirty="0"/>
              <a:t>Gallagher, K. (2018) ‘Equitable access and universal health coverage should be a reality for all patients, everywhere’, </a:t>
            </a:r>
            <a:r>
              <a:rPr lang="en-US" sz="1050" i="1" dirty="0"/>
              <a:t>Going International Blog</a:t>
            </a:r>
            <a:r>
              <a:rPr lang="en-US" sz="1050" dirty="0"/>
              <a:t>, 12 December. Available at: </a:t>
            </a:r>
            <a:r>
              <a:rPr lang="en-US" sz="1050" u="sng" dirty="0">
                <a:hlinkClick r:id="rId11"/>
              </a:rPr>
              <a:t>https://www.goinginternational.eu/wp/de/equitable-access-and-universal-health-coverage-should-be-a-reality-for-all-patients-everywhere/</a:t>
            </a:r>
            <a:r>
              <a:rPr lang="en-US" sz="1050" dirty="0"/>
              <a:t> (Accessed: 4 June 2026).</a:t>
            </a:r>
          </a:p>
          <a:p>
            <a:pPr marL="171450" indent="-171450">
              <a:buFont typeface="Arial" panose="020B0604020202020204" pitchFamily="34" charset="0"/>
              <a:buChar char="•"/>
            </a:pPr>
            <a:r>
              <a:rPr lang="en-US" sz="1050" dirty="0"/>
              <a:t>Grady, E.E., Mankoff, D.A. and Schuster, D.M. (2023) ‘Stronger together—collaboration will only enhance patient care’, </a:t>
            </a:r>
            <a:r>
              <a:rPr lang="en-US" sz="1050" i="1" dirty="0"/>
              <a:t>Journal of Nuclear Medicine</a:t>
            </a:r>
            <a:r>
              <a:rPr lang="en-US" sz="1050" dirty="0"/>
              <a:t>, 64(9), pp. 1356–1358. Available at: </a:t>
            </a:r>
            <a:r>
              <a:rPr lang="en-US" sz="1050" u="sng" dirty="0">
                <a:hlinkClick r:id="rId12"/>
              </a:rPr>
              <a:t>https://jnm.snmjournals.org/content/jnumed/64/9/1356.full-text.pdf</a:t>
            </a:r>
            <a:r>
              <a:rPr lang="en-US" sz="1050" dirty="0"/>
              <a:t> (Accessed: 4 June 2026).</a:t>
            </a:r>
          </a:p>
          <a:p>
            <a:pPr marL="171450" indent="-171450">
              <a:buFont typeface="Arial" panose="020B0604020202020204" pitchFamily="34" charset="0"/>
              <a:buChar char="•"/>
            </a:pPr>
            <a:r>
              <a:rPr lang="en-US" sz="1050" dirty="0"/>
              <a:t>Gustavsson, K., van Diepen, C., Fors, A., Axelsson, M., Bertilsson, M. and Hensing, G. (2023) ‘Healthcare professionals’ experiences of job satisfaction when providing person-centred care: a systematic review of qualitative studies’, </a:t>
            </a:r>
            <a:r>
              <a:rPr lang="en-US" sz="1050" i="1" dirty="0"/>
              <a:t>BMJ Open</a:t>
            </a:r>
            <a:r>
              <a:rPr lang="en-US" sz="1050" dirty="0"/>
              <a:t>, 13(6), e071178. Available at: </a:t>
            </a:r>
            <a:r>
              <a:rPr lang="en-US" sz="1050" u="sng" dirty="0">
                <a:hlinkClick r:id="rId13"/>
              </a:rPr>
              <a:t>https://bmjopen.bmj.com/content/bmjopen/13/6/e071178.full.pdf</a:t>
            </a:r>
            <a:r>
              <a:rPr lang="en-US" sz="1050" dirty="0"/>
              <a:t> (Accessed: 4 June 2026).</a:t>
            </a:r>
          </a:p>
          <a:p>
            <a:pPr marL="171450" indent="-171450">
              <a:buFont typeface="Arial" panose="020B0604020202020204" pitchFamily="34" charset="0"/>
              <a:buChar char="•"/>
            </a:pPr>
            <a:r>
              <a:rPr lang="en-US" sz="1050" dirty="0"/>
              <a:t>Health Business (2022) ‘Integrated Care Systems: benefits and challenges’, </a:t>
            </a:r>
            <a:r>
              <a:rPr lang="en-US" sz="1050" i="1" dirty="0"/>
              <a:t>Health Business</a:t>
            </a:r>
            <a:r>
              <a:rPr lang="en-US" sz="1050" dirty="0"/>
              <a:t>, 19 September. Available at: </a:t>
            </a:r>
            <a:r>
              <a:rPr lang="en-US" sz="1050" u="sng" dirty="0">
                <a:hlinkClick r:id="rId14"/>
              </a:rPr>
              <a:t>https://healthbusinessuk.net/features/integrated-care-systems-benefits-and-challenges</a:t>
            </a:r>
            <a:r>
              <a:rPr lang="en-US" sz="1050" dirty="0"/>
              <a:t> (Accessed: 4 June 2026).</a:t>
            </a:r>
          </a:p>
          <a:p>
            <a:pPr marL="171450" indent="-171450">
              <a:buFont typeface="Arial" panose="020B0604020202020204" pitchFamily="34" charset="0"/>
              <a:buChar char="•"/>
            </a:pPr>
            <a:r>
              <a:rPr lang="en-US" sz="1050" dirty="0"/>
              <a:t>International Hospital Federation (IHF) (2024) </a:t>
            </a:r>
            <a:r>
              <a:rPr lang="en-US" sz="1050" i="1" dirty="0"/>
              <a:t>Governance for sustainable healthcare in hospitals</a:t>
            </a:r>
            <a:r>
              <a:rPr lang="en-US" sz="1050" dirty="0"/>
              <a:t>. Geneva Sustainability Centre. Available at: </a:t>
            </a:r>
            <a:r>
              <a:rPr lang="en-US" sz="1050" u="sng" dirty="0">
                <a:hlinkClick r:id="rId15"/>
              </a:rPr>
              <a:t>https://ihf-fih.org/what-we-do/geneva-sustainability-centre/sustainability-guides/governance-for-sustainable-healthcare-in-hospitals/</a:t>
            </a:r>
            <a:r>
              <a:rPr lang="en-US" sz="1050" dirty="0"/>
              <a:t> (Accessed: 4 June 2026).</a:t>
            </a:r>
          </a:p>
          <a:p>
            <a:pPr marL="171450" indent="-171450">
              <a:buFont typeface="Arial" panose="020B0604020202020204" pitchFamily="34" charset="0"/>
              <a:buChar char="•"/>
            </a:pPr>
            <a:r>
              <a:rPr lang="en-US" sz="1050" dirty="0"/>
              <a:t>Keelson, S.A., Addo, J.O. and Amoah, J. (2024) ‘The impact of patient engagement on service quality and customer well-being: an introspective analysis from the healthcare providers’ perspective’, </a:t>
            </a:r>
            <a:r>
              <a:rPr lang="en-US" sz="1050" i="1" dirty="0"/>
              <a:t>Cogent Public Health</a:t>
            </a:r>
            <a:r>
              <a:rPr lang="en-US" sz="1050" dirty="0"/>
              <a:t>, 11(1), 2340157. Available at: </a:t>
            </a:r>
            <a:r>
              <a:rPr lang="en-US" sz="1050" u="sng" dirty="0">
                <a:hlinkClick r:id="rId16"/>
              </a:rPr>
              <a:t>https://www.tandfonline.com/doi/pdf/10.1080/27707571.2024.2340157</a:t>
            </a:r>
            <a:r>
              <a:rPr lang="en-US" sz="1050" dirty="0"/>
              <a:t> (Accessed: 4 June 2026).</a:t>
            </a:r>
          </a:p>
          <a:p>
            <a:pPr marL="171450" indent="-171450">
              <a:buFont typeface="Arial" panose="020B0604020202020204" pitchFamily="34" charset="0"/>
              <a:buChar char="•"/>
            </a:pPr>
            <a:r>
              <a:rPr lang="en-US" sz="1050" dirty="0"/>
              <a:t>Khasseh, A.A. and Jatoi, A.J. (2022) ‘Bridging the digital divide in healthcare: Addressing inequities for improved access and outcomes’, </a:t>
            </a:r>
            <a:r>
              <a:rPr lang="en-US" sz="1050" i="1" dirty="0"/>
              <a:t>Journal of Social Informatics and Global Health</a:t>
            </a:r>
            <a:r>
              <a:rPr lang="en-US" sz="1050" dirty="0"/>
              <a:t>, 1(1), pp. 49–58. Available at: </a:t>
            </a:r>
            <a:r>
              <a:rPr lang="en-US" sz="1050" u="sng" dirty="0">
                <a:hlinkClick r:id="rId17"/>
              </a:rPr>
              <a:t>https://journals.centeriir.org/index.php/sigh/article/download/63/173</a:t>
            </a:r>
            <a:r>
              <a:rPr lang="en-US" sz="1050" dirty="0"/>
              <a:t> (Accessed: 4 June 2026).</a:t>
            </a:r>
          </a:p>
          <a:p>
            <a:pPr marL="171450" indent="-171450">
              <a:buFont typeface="Arial" panose="020B0604020202020204" pitchFamily="34" charset="0"/>
              <a:buChar char="•"/>
            </a:pPr>
            <a:r>
              <a:rPr lang="en-US" sz="1050" dirty="0"/>
              <a:t>Ling, T., Fahy, N. and Dawney, J. (2025) ‘Reframing the evaluation of Integrated Care: examples from the NHS in England’, </a:t>
            </a:r>
            <a:r>
              <a:rPr lang="en-US" sz="1050" i="1" dirty="0"/>
              <a:t>Health Policy</a:t>
            </a:r>
            <a:r>
              <a:rPr lang="en-US" sz="1050" dirty="0"/>
              <a:t>, p. 105418. Available at: </a:t>
            </a:r>
            <a:r>
              <a:rPr lang="en-US" sz="1050" u="sng" dirty="0">
                <a:hlinkClick r:id="rId18"/>
              </a:rPr>
              <a:t>https://www.sciencedirect.com/science/article/pii/S0168851025001733</a:t>
            </a:r>
            <a:r>
              <a:rPr lang="en-US" sz="1050" dirty="0"/>
              <a:t> (Accessed: 4 June 2026).</a:t>
            </a:r>
          </a:p>
          <a:p>
            <a:pPr marL="171450" indent="-171450">
              <a:buFont typeface="Arial" panose="020B0604020202020204" pitchFamily="34" charset="0"/>
              <a:buChar char="•"/>
            </a:pPr>
            <a:r>
              <a:rPr lang="en-US" sz="1050" dirty="0"/>
              <a:t>Looney, D. (2024) ‘Social well-being: nurturing connection and community for health and happiness’, </a:t>
            </a:r>
            <a:r>
              <a:rPr lang="en-US" sz="1050" i="1" dirty="0"/>
              <a:t>Loopwell Insights</a:t>
            </a:r>
            <a:r>
              <a:rPr lang="en-US" sz="1050" dirty="0"/>
              <a:t>. Available at: </a:t>
            </a:r>
            <a:r>
              <a:rPr lang="en-US" sz="1050" u="sng" dirty="0">
                <a:hlinkClick r:id="rId19"/>
              </a:rPr>
              <a:t>https://www.loopwithus.com/insights/social-well-being-nurturing-connection-and-community-for-health-and-happiness</a:t>
            </a:r>
            <a:r>
              <a:rPr lang="en-US" sz="1050" dirty="0"/>
              <a:t> (Accessed: 4 June 2026).</a:t>
            </a:r>
          </a:p>
          <a:p>
            <a:pPr marL="171450" indent="-171450">
              <a:buFont typeface="Arial" panose="020B0604020202020204" pitchFamily="34" charset="0"/>
              <a:buChar char="•"/>
            </a:pPr>
            <a:r>
              <a:rPr lang="en-US" sz="1050" dirty="0"/>
              <a:t>Michaeli, D.T., Michaeli, J.C., Albers, S. and Michaeli, T. (2024) ‘The healthcare workforce shortage of nurses and physicians: practice, theory, evidence, and ways forward’, </a:t>
            </a:r>
            <a:r>
              <a:rPr lang="en-US" sz="1050" i="1" dirty="0"/>
              <a:t>Policy, Politics, and Nursing Practice</a:t>
            </a:r>
            <a:r>
              <a:rPr lang="en-US" sz="1050" dirty="0"/>
              <a:t>, 25(4), pp. 216–227. Available at: </a:t>
            </a:r>
            <a:r>
              <a:rPr lang="en-US" sz="1050" u="sng" dirty="0">
                <a:hlinkClick r:id="rId20"/>
              </a:rPr>
              <a:t>https://archiv.ub.uni-heidelberg.de/volltextserver/36055/1/michaeli-et-al-2024-the-healthcare-workforce-shortage-of-nurses-and-physicians.pdf</a:t>
            </a:r>
            <a:r>
              <a:rPr lang="en-US" sz="1050" dirty="0"/>
              <a:t> (Accessed: 4 June 2026).</a:t>
            </a:r>
          </a:p>
          <a:p>
            <a:pPr marL="171450" indent="-171450">
              <a:buFont typeface="Arial" panose="020B0604020202020204" pitchFamily="34" charset="0"/>
              <a:buChar char="•"/>
            </a:pPr>
            <a:r>
              <a:rPr lang="en-US" sz="1050" dirty="0"/>
              <a:t>Moldovan, F., Blaga, P., Moldovan, L. and Bataga, T. (2022) ‘An innovative framework for sustainable development in healthcare: the human rights assessment’, </a:t>
            </a:r>
            <a:r>
              <a:rPr lang="en-US" sz="1050" i="1" dirty="0"/>
              <a:t>International Journal of Environmental Research and Public Health</a:t>
            </a:r>
            <a:r>
              <a:rPr lang="en-US" sz="1050" dirty="0"/>
              <a:t>, 19(4), p. 2222. Available at: </a:t>
            </a:r>
            <a:r>
              <a:rPr lang="en-US" sz="1050" u="sng" dirty="0">
                <a:hlinkClick r:id="rId21"/>
              </a:rPr>
              <a:t>https://www.mdpi.com/1660-4601/19/4/2222</a:t>
            </a:r>
            <a:r>
              <a:rPr lang="en-US" sz="1050" dirty="0"/>
              <a:t> (Accessed: 4 June 2026).</a:t>
            </a:r>
          </a:p>
          <a:p>
            <a:pPr marL="171450" indent="-171450">
              <a:buFont typeface="Arial" panose="020B0604020202020204" pitchFamily="34" charset="0"/>
              <a:buChar char="•"/>
            </a:pPr>
            <a:r>
              <a:rPr lang="en-US" sz="1050" dirty="0"/>
              <a:t>Olorunsogo, T.O., Ogugua, J.O., Muonde, M., Maduka, C.P. and Omotayo, O. (2024) ‘Environmental factors in public health: A review of global challenges and solutions’, </a:t>
            </a:r>
            <a:r>
              <a:rPr lang="en-US" sz="1050" i="1" dirty="0"/>
              <a:t>World Journal of Advanced Research and Reviews</a:t>
            </a:r>
            <a:r>
              <a:rPr lang="en-US" sz="1050" dirty="0"/>
              <a:t>, 21(1), pp. 1453–1466. Available at: </a:t>
            </a:r>
            <a:r>
              <a:rPr lang="en-US" sz="1050" u="sng" dirty="0">
                <a:hlinkClick r:id="rId22"/>
              </a:rPr>
              <a:t>https://pdfs.semanticscholar.org/865f/91095f0ee2da7e9f8b87465d1b4dacff44e9.pdf</a:t>
            </a:r>
            <a:r>
              <a:rPr lang="en-US" sz="1050" dirty="0"/>
              <a:t> (Accessed: 4 June 2026).</a:t>
            </a:r>
          </a:p>
          <a:p>
            <a:pPr marL="171450" indent="-171450">
              <a:buFont typeface="Arial" panose="020B0604020202020204" pitchFamily="34" charset="0"/>
              <a:buChar char="•"/>
            </a:pPr>
            <a:r>
              <a:rPr lang="en-US" sz="1050" dirty="0"/>
              <a:t>Papalamprakopoulou, Z., Ntagianta, E., Triantafyllou, V., Kalamitsis, G., Dharia, A., Dickerson, S.S., Talal, A.H. and colleagues (2024) ‘Telehealth to increase healthcare access; perspectives of people who use drugs’, </a:t>
            </a:r>
            <a:r>
              <a:rPr lang="en-US" sz="1050" i="1" dirty="0"/>
              <a:t>BMC Medical Informatics and Decision Making</a:t>
            </a:r>
            <a:r>
              <a:rPr lang="en-US" sz="1050" dirty="0"/>
              <a:t>, 24(1), p. 306. Available at: </a:t>
            </a:r>
            <a:r>
              <a:rPr lang="en-US" sz="1050" u="sng" dirty="0">
                <a:hlinkClick r:id="rId23"/>
              </a:rPr>
              <a:t>https://link.springer.com/content/pdf/10.1186/s12911-024-02718-6.pdf</a:t>
            </a:r>
            <a:r>
              <a:rPr lang="en-US" sz="1050" dirty="0"/>
              <a:t> (Accessed: 4 June 2026).</a:t>
            </a:r>
          </a:p>
          <a:p>
            <a:pPr marL="171450" indent="-171450">
              <a:buFont typeface="Arial" panose="020B0604020202020204" pitchFamily="34" charset="0"/>
              <a:buChar char="•"/>
            </a:pPr>
            <a:r>
              <a:rPr lang="en-GB" sz="1050" dirty="0"/>
              <a:t>Ramasubramanian, S., Choudry, A. and Zirkler, M. (2025) ‘Proposed initial integral well-being model’, </a:t>
            </a:r>
            <a:r>
              <a:rPr lang="en-GB" sz="1050" i="1" dirty="0"/>
              <a:t>Figure</a:t>
            </a:r>
            <a:r>
              <a:rPr lang="en-GB" sz="1050" dirty="0"/>
              <a:t>, in </a:t>
            </a:r>
            <a:r>
              <a:rPr lang="en-GB" sz="1050" i="1" dirty="0"/>
              <a:t>Developing an integral well-being model – bridging multidimensional perspectives on human functioning</a:t>
            </a:r>
            <a:r>
              <a:rPr lang="en-GB" sz="1050" dirty="0"/>
              <a:t>. Available at: </a:t>
            </a:r>
            <a:r>
              <a:rPr lang="en-GB" sz="1050" u="sng" dirty="0">
                <a:hlinkClick r:id="rId24"/>
              </a:rPr>
              <a:t>https://www.researchgate.net/figure/Proposed-initial-Integral-well-being-model-Source-Authors_fig1_394320696</a:t>
            </a:r>
            <a:r>
              <a:rPr lang="en-GB" sz="1050" dirty="0"/>
              <a:t> (Accessed: 4 June 2026).</a:t>
            </a:r>
            <a:endParaRPr lang="en-US" sz="1050" dirty="0"/>
          </a:p>
          <a:p>
            <a:pPr marL="171450" indent="-171450">
              <a:buFont typeface="Arial" panose="020B0604020202020204" pitchFamily="34" charset="0"/>
              <a:buChar char="•"/>
            </a:pPr>
            <a:r>
              <a:rPr lang="en-US" sz="1050" dirty="0"/>
              <a:t>Robinson, S. (2023) ‘TCHP highlights Social Determinants of Health Month in January’, </a:t>
            </a:r>
            <a:r>
              <a:rPr lang="en-US" sz="1050" i="1" dirty="0"/>
              <a:t>Michigan’s Thumb</a:t>
            </a:r>
            <a:r>
              <a:rPr lang="en-US" sz="1050" dirty="0"/>
              <a:t>, 10 January. Available at: </a:t>
            </a:r>
            <a:r>
              <a:rPr lang="en-US" sz="1050" u="sng" dirty="0">
                <a:hlinkClick r:id="rId25"/>
              </a:rPr>
              <a:t>https://www.michigansthumb.com/news/article/TCHP-highlights-Social-Determinants-of-Health-17681569.php</a:t>
            </a:r>
            <a:r>
              <a:rPr lang="en-US" sz="1050" dirty="0"/>
              <a:t> (Accessed: 4 June 2026).</a:t>
            </a:r>
          </a:p>
          <a:p>
            <a:pPr marL="171450" indent="-171450">
              <a:buFont typeface="Arial" panose="020B0604020202020204" pitchFamily="34" charset="0"/>
              <a:buChar char="•"/>
            </a:pPr>
            <a:r>
              <a:rPr lang="en-US" sz="1050" dirty="0"/>
              <a:t>Rudiger, A. (2023) ‘The equity effect of universal health care’, </a:t>
            </a:r>
            <a:r>
              <a:rPr lang="en-US" sz="1050" i="1" dirty="0"/>
              <a:t>Health and Human Rights</a:t>
            </a:r>
            <a:r>
              <a:rPr lang="en-US" sz="1050" dirty="0"/>
              <a:t>, 25(2), p. 171. Available at: </a:t>
            </a:r>
            <a:r>
              <a:rPr lang="en-US" sz="1050" u="sng" dirty="0">
                <a:hlinkClick r:id="rId26"/>
              </a:rPr>
              <a:t>https://pmc.ncbi.nlm.nih.gov/articles/PMC10733771/pdf/hhr-25-02-171.pdf</a:t>
            </a:r>
            <a:r>
              <a:rPr lang="en-US" sz="1050" dirty="0"/>
              <a:t> (Accessed: 4 June 2026).</a:t>
            </a:r>
          </a:p>
          <a:p>
            <a:pPr marL="171450" indent="-171450">
              <a:buFont typeface="Arial" panose="020B0604020202020204" pitchFamily="34" charset="0"/>
              <a:buChar char="•"/>
            </a:pPr>
            <a:r>
              <a:rPr lang="en-US" sz="1050" dirty="0"/>
              <a:t>Shattock, A.J., Johnson, H.C., Sim, S.Y., Carter, A., Lambach, P., Hutubessy, R.C.W., Neuzil, K.M., Bar-Zeev, N. and colleagues (2024) ‘Contribution of vaccination to improved survival and health: modelling 50 years of the Expanded Programme on Immunization’, </a:t>
            </a:r>
            <a:r>
              <a:rPr lang="en-US" sz="1050" i="1" dirty="0"/>
              <a:t>The Lancet</a:t>
            </a:r>
            <a:r>
              <a:rPr lang="en-US" sz="1050" dirty="0"/>
              <a:t>, 403(10441), pp. 2307–2316. Available at: </a:t>
            </a:r>
            <a:r>
              <a:rPr lang="en-US" sz="1050" u="sng" dirty="0">
                <a:hlinkClick r:id="rId27"/>
              </a:rPr>
              <a:t>https://www.thelancet.com/journals/lancet/article/PIIS0140-6736(24)00850-X/fulltext</a:t>
            </a:r>
            <a:r>
              <a:rPr lang="en-US" sz="1050" dirty="0"/>
              <a:t> (Accessed: 4 June 2026).</a:t>
            </a:r>
          </a:p>
          <a:p>
            <a:pPr marL="171450" indent="-171450">
              <a:buFont typeface="Arial" panose="020B0604020202020204" pitchFamily="34" charset="0"/>
              <a:buChar char="•"/>
            </a:pPr>
            <a:r>
              <a:rPr lang="en-US" sz="1050" dirty="0"/>
              <a:t>Social Studies Help (2024) ‘Health inequality: determinants and economic consequences’, </a:t>
            </a:r>
            <a:r>
              <a:rPr lang="en-US" sz="1050" i="1" dirty="0"/>
              <a:t>Social Studies Help</a:t>
            </a:r>
            <a:r>
              <a:rPr lang="en-US" sz="1050" dirty="0"/>
              <a:t>. Available at: </a:t>
            </a:r>
            <a:r>
              <a:rPr lang="en-US" sz="1050" u="sng" dirty="0">
                <a:hlinkClick r:id="rId28"/>
              </a:rPr>
              <a:t>https://socialstudieshelp.com/health-inequality-determinants-and-economic-consequences/</a:t>
            </a:r>
            <a:r>
              <a:rPr lang="en-US" sz="1050" dirty="0"/>
              <a:t> (Accessed: 4 June 2026).</a:t>
            </a:r>
          </a:p>
          <a:p>
            <a:pPr marL="171450" indent="-171450">
              <a:buFont typeface="Arial" panose="020B0604020202020204" pitchFamily="34" charset="0"/>
              <a:buChar char="•"/>
            </a:pPr>
            <a:r>
              <a:rPr lang="en-US" sz="1050" dirty="0"/>
              <a:t>Song, Y., Bracchiglione, J., Meneses-Echávez, J.F., de Carvalho Gomes, H., Albiger, B., Solà, I. and Alonso-Coello, P. (2025) ‘Frameworks to support evidence-informed decision-making in public health and infectious disease prevention and control: a scoping review’, </a:t>
            </a:r>
            <a:r>
              <a:rPr lang="en-US" sz="1050" i="1" dirty="0"/>
              <a:t>Eurosurveillance</a:t>
            </a:r>
            <a:r>
              <a:rPr lang="en-US" sz="1050" dirty="0"/>
              <a:t>, 30(19), 2400185. Available at: </a:t>
            </a:r>
            <a:r>
              <a:rPr lang="en-US" sz="1050" u="sng" dirty="0">
                <a:hlinkClick r:id="rId29"/>
              </a:rPr>
              <a:t>https://pmc.ncbi.nlm.nih.gov/articles/PMC12083068/</a:t>
            </a:r>
            <a:r>
              <a:rPr lang="en-US" sz="1050" dirty="0"/>
              <a:t> (Accessed: 4 June 2026).</a:t>
            </a:r>
          </a:p>
          <a:p>
            <a:pPr marL="171450" indent="-171450">
              <a:buFont typeface="Arial" panose="020B0604020202020204" pitchFamily="34" charset="0"/>
              <a:buChar char="•"/>
            </a:pPr>
            <a:r>
              <a:rPr lang="en-US" sz="1050" dirty="0"/>
              <a:t>Stumbitz, B., Vickers, I., Lyon, F., Butler, J., Gregory, D. and Mansfield, C. (2022) </a:t>
            </a:r>
            <a:r>
              <a:rPr lang="en-US" sz="1050" i="1" dirty="0"/>
              <a:t>The role of community businesses in providing health and wellbeing services: Challenges, opportunities and support needs</a:t>
            </a:r>
            <a:r>
              <a:rPr lang="en-US" sz="1050" dirty="0"/>
              <a:t>. Available at: </a:t>
            </a:r>
            <a:r>
              <a:rPr lang="en-US" sz="1050" u="sng" dirty="0">
                <a:hlinkClick r:id="rId30"/>
              </a:rPr>
              <a:t>https://eprints.icstudies.org.uk/id/eprint/83/2/ORC-2018-07-The%20role%20of%20community%20businesses%20in%20providing%20health%20and%20wellbeing%20services.pdf</a:t>
            </a:r>
            <a:r>
              <a:rPr lang="en-US" sz="1050" dirty="0"/>
              <a:t> (Accessed: 4 June 2026).</a:t>
            </a:r>
          </a:p>
          <a:p>
            <a:pPr marL="171450" indent="-171450">
              <a:buFont typeface="Arial" panose="020B0604020202020204" pitchFamily="34" charset="0"/>
              <a:buChar char="•"/>
            </a:pPr>
            <a:r>
              <a:rPr lang="en-US" sz="1050" dirty="0"/>
              <a:t>Suprapto, S. (2025) ‘Integrating Public Health and Clinical Care to Improve Population Health Outcomes’, </a:t>
            </a:r>
            <a:r>
              <a:rPr lang="en-US" sz="1050" i="1" dirty="0"/>
              <a:t>Journal Interdisciplinary Health</a:t>
            </a:r>
            <a:r>
              <a:rPr lang="en-US" sz="1050" dirty="0"/>
              <a:t>, 1(1), pp. 1–9. Available at: </a:t>
            </a:r>
            <a:r>
              <a:rPr lang="en-US" sz="1050" u="sng" dirty="0">
                <a:hlinkClick r:id="rId31"/>
              </a:rPr>
              <a:t>https://www.jurnal.edi.or.id/index.php/jih/article/download/183/154</a:t>
            </a:r>
            <a:r>
              <a:rPr lang="en-US" sz="1050" dirty="0"/>
              <a:t> (Accessed: 4 June 2026).</a:t>
            </a:r>
          </a:p>
          <a:p>
            <a:pPr marL="171450" indent="-171450">
              <a:buFont typeface="Arial" panose="020B0604020202020204" pitchFamily="34" charset="0"/>
              <a:buChar char="•"/>
            </a:pPr>
            <a:r>
              <a:rPr lang="en-US" sz="1050" dirty="0"/>
              <a:t>Surzykiewicz, J., Skalski, S.B., Niesiobędzka, M. and Konaszewski, K. (2022) ‘Exploring the mediating effects of negative and positive religious coping between resilience and mental well-being’, </a:t>
            </a:r>
            <a:r>
              <a:rPr lang="en-US" sz="1050" i="1" dirty="0"/>
              <a:t>Frontiers in Behavioral Neuroscience</a:t>
            </a:r>
            <a:r>
              <a:rPr lang="en-US" sz="1050" dirty="0"/>
              <a:t>, 16, 954382. Available at: </a:t>
            </a:r>
            <a:r>
              <a:rPr lang="en-US" sz="1050" u="sng" dirty="0">
                <a:hlinkClick r:id="rId32"/>
              </a:rPr>
              <a:t>https://www.frontiersin.org/journals/behavioral-neuroscience/articles/10.3389/fnbeh.2022.954382/pdf</a:t>
            </a:r>
            <a:r>
              <a:rPr lang="en-US" sz="1050" dirty="0"/>
              <a:t> (Accessed: 4 June 2026).</a:t>
            </a:r>
          </a:p>
          <a:p>
            <a:pPr marL="171450" indent="-171450">
              <a:buFont typeface="Arial" panose="020B0604020202020204" pitchFamily="34" charset="0"/>
              <a:buChar char="•"/>
            </a:pPr>
            <a:r>
              <a:rPr lang="en-US" sz="1050" dirty="0"/>
              <a:t>Ugwu, C.N., Ugwu, O.P.C., Alum, E.U., Eze, V.H.U., Basajja, M., Ugwu, J.N., Ezeh, C.O., Agboeze, M.U. and Uti, D.E. (2025) ‘Sustainable development goals (SDGs) and resilient healthcare systems: Addressing medicine and public health challenges in conflict zones’, </a:t>
            </a:r>
            <a:r>
              <a:rPr lang="en-US" sz="1050" i="1" dirty="0"/>
              <a:t>Medicine</a:t>
            </a:r>
            <a:r>
              <a:rPr lang="en-US" sz="1050" dirty="0"/>
              <a:t>, 104(7), e41535. Available at: </a:t>
            </a:r>
            <a:r>
              <a:rPr lang="en-US" sz="1050" u="sng" dirty="0">
                <a:hlinkClick r:id="rId33"/>
              </a:rPr>
              <a:t>https://journals.lww.com/md-journal/fulltext/2025/02140/sustainable_development_goals__sdgs__and_resilient.8.aspx</a:t>
            </a:r>
            <a:r>
              <a:rPr lang="en-US" sz="1050" dirty="0"/>
              <a:t> (Accessed: 4 June 2026).</a:t>
            </a:r>
            <a:endParaRPr lang="en-US" sz="700" dirty="0">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61573426-23FB-201C-EAB1-193E91E5D0D0}"/>
              </a:ext>
            </a:extLst>
          </p:cNvPr>
          <p:cNvSpPr txBox="1">
            <a:spLocks/>
          </p:cNvSpPr>
          <p:nvPr/>
        </p:nvSpPr>
        <p:spPr>
          <a:xfrm>
            <a:off x="1002451" y="0"/>
            <a:ext cx="13367531" cy="1389005"/>
          </a:xfrm>
          <a:prstGeom prst="rect">
            <a:avLst/>
          </a:prstGeom>
        </p:spPr>
        <p:txBody>
          <a:bodyPr vert="horz" lIns="91440" tIns="45720" rIns="91440" bIns="45720" rtlCol="0" anchor="ctr">
            <a:normAutofit/>
          </a:bodyPr>
          <a:lstStyle>
            <a:lvl1pPr algn="l" defTabSz="685800" rtl="0" eaLnBrk="1" latinLnBrk="0" hangingPunct="1">
              <a:spcBef>
                <a:spcPct val="0"/>
              </a:spcBef>
              <a:buNone/>
              <a:defRPr sz="54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914400"/>
            <a:r>
              <a:rPr lang="en-US" sz="4000" b="1" dirty="0">
                <a:solidFill>
                  <a:schemeClr val="tx1"/>
                </a:solidFill>
                <a:latin typeface="Times New Roman" panose="02020603050405020304" pitchFamily="18" charset="0"/>
                <a:cs typeface="Times New Roman" panose="02020603050405020304" pitchFamily="18" charset="0"/>
              </a:rPr>
              <a:t>REFERENCES</a:t>
            </a:r>
          </a:p>
        </p:txBody>
      </p:sp>
    </p:spTree>
  </p:cSld>
  <p:clrMapOvr>
    <a:masterClrMapping/>
  </p:clrMapOvr>
  <p:transition spd="slow">
    <p:push/>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469</TotalTime>
  <Words>7271</Words>
  <Application>Microsoft Office PowerPoint</Application>
  <PresentationFormat>Custom</PresentationFormat>
  <Paragraphs>233</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Trebuchet MS</vt:lpstr>
      <vt:lpstr>Wingdings 3</vt:lpstr>
      <vt:lpstr>Times New Roman</vt:lpstr>
      <vt:lpstr>Aptos</vt:lpstr>
      <vt:lpstr>Facet</vt:lpstr>
      <vt:lpstr>HEALTH, WELLBEING AND SUSTAINABLE DEVELOPMENT IN HEALTH AND SOCIAL CARE: INTEGRATION, POLICY, AND IMPACT ON SERVICE DELIVERY</vt:lpstr>
      <vt:lpstr>INTRODUCTION</vt:lpstr>
      <vt:lpstr>PowerPoint Presentation</vt:lpstr>
      <vt:lpstr>CONCEPT OF WELLBEING</vt:lpstr>
      <vt:lpstr>SUSTAINABLE DEVELOPMENT AND HEALTHCARE</vt:lpstr>
      <vt:lpstr>WHO SUSTAINABLE DEVELOPMENT GOALS ALIGNED HEALTH AND CARE SECTOR</vt:lpstr>
      <vt:lpstr>INTEGRATION OF HEALTH AND WELLBEING APPROACHES</vt:lpstr>
      <vt:lpstr>SUSTAINABLE DEVELOPMENT FRAMEWORKS IN HEALTH POLICY</vt:lpstr>
      <vt:lpstr>BIOMEDICAL MODEL VS BIOPSYCHOSOCIAL MODEL</vt:lpstr>
      <vt:lpstr>POLICY AND GOVERNANCE</vt:lpstr>
      <vt:lpstr>PowerPoint Presentation</vt:lpstr>
      <vt:lpstr>SERVICE DELIVERY IN PRACTICE</vt:lpstr>
      <vt:lpstr>CASE STUDY OF INTEGRATED CARE SYSTEMS</vt:lpstr>
      <vt:lpstr>PUBLIC HEALTH, EQUITY AND RECOMMENDATIONS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alexa</dc:creator>
  <cp:lastModifiedBy>Gabriela Emilia Gheorghe (2310506)</cp:lastModifiedBy>
  <cp:revision>112</cp:revision>
  <dcterms:modified xsi:type="dcterms:W3CDTF">2026-06-13T19:07:38Z</dcterms:modified>
</cp:coreProperties>
</file>