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4"/>
  </p:notesMasterIdLst>
  <p:sldIdLst>
    <p:sldId id="365" r:id="rId6"/>
    <p:sldId id="292" r:id="rId7"/>
    <p:sldId id="257" r:id="rId8"/>
    <p:sldId id="368" r:id="rId9"/>
    <p:sldId id="259" r:id="rId10"/>
    <p:sldId id="260" r:id="rId11"/>
    <p:sldId id="261" r:id="rId12"/>
    <p:sldId id="262" r:id="rId13"/>
    <p:sldId id="369" r:id="rId14"/>
    <p:sldId id="278" r:id="rId15"/>
    <p:sldId id="263" r:id="rId16"/>
    <p:sldId id="279" r:id="rId17"/>
    <p:sldId id="291" r:id="rId18"/>
    <p:sldId id="284" r:id="rId19"/>
    <p:sldId id="277" r:id="rId20"/>
    <p:sldId id="280" r:id="rId21"/>
    <p:sldId id="281" r:id="rId22"/>
    <p:sldId id="282" r:id="rId23"/>
    <p:sldId id="283" r:id="rId24"/>
    <p:sldId id="285" r:id="rId25"/>
    <p:sldId id="289" r:id="rId26"/>
    <p:sldId id="264" r:id="rId27"/>
    <p:sldId id="370" r:id="rId28"/>
    <p:sldId id="371" r:id="rId29"/>
    <p:sldId id="367" r:id="rId30"/>
    <p:sldId id="366" r:id="rId31"/>
    <p:sldId id="290" r:id="rId32"/>
    <p:sldId id="28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CC6F2984-5DDD-47B8-9530-D4BF4A390326}"/>
    <pc:docChg chg="custSel modSld">
      <pc:chgData name="Alana Enoch" userId="ba41983e-3215-417a-a480-486e03c9bd95" providerId="ADAL" clId="{CC6F2984-5DDD-47B8-9530-D4BF4A390326}" dt="2026-09-14T09:58:12.522" v="111" actId="27636"/>
      <pc:docMkLst>
        <pc:docMk/>
      </pc:docMkLst>
      <pc:sldChg chg="modSp mod">
        <pc:chgData name="Alana Enoch" userId="ba41983e-3215-417a-a480-486e03c9bd95" providerId="ADAL" clId="{CC6F2984-5DDD-47B8-9530-D4BF4A390326}" dt="2026-09-14T09:49:13.315" v="12" actId="20577"/>
        <pc:sldMkLst>
          <pc:docMk/>
          <pc:sldMk cId="1754946625" sldId="278"/>
        </pc:sldMkLst>
        <pc:spChg chg="mod">
          <ac:chgData name="Alana Enoch" userId="ba41983e-3215-417a-a480-486e03c9bd95" providerId="ADAL" clId="{CC6F2984-5DDD-47B8-9530-D4BF4A390326}" dt="2026-09-14T09:49:13.315" v="12" actId="20577"/>
          <ac:spMkLst>
            <pc:docMk/>
            <pc:sldMk cId="1754946625" sldId="278"/>
            <ac:spMk id="3" creationId="{00000000-0000-0000-0000-000000000000}"/>
          </ac:spMkLst>
        </pc:spChg>
      </pc:sldChg>
      <pc:sldChg chg="modSp mod">
        <pc:chgData name="Alana Enoch" userId="ba41983e-3215-417a-a480-486e03c9bd95" providerId="ADAL" clId="{CC6F2984-5DDD-47B8-9530-D4BF4A390326}" dt="2026-09-14T09:58:12.522" v="111" actId="27636"/>
        <pc:sldMkLst>
          <pc:docMk/>
          <pc:sldMk cId="4048885448" sldId="288"/>
        </pc:sldMkLst>
        <pc:spChg chg="mod">
          <ac:chgData name="Alana Enoch" userId="ba41983e-3215-417a-a480-486e03c9bd95" providerId="ADAL" clId="{CC6F2984-5DDD-47B8-9530-D4BF4A390326}" dt="2026-09-14T09:57:44.582" v="108" actId="14100"/>
          <ac:spMkLst>
            <pc:docMk/>
            <pc:sldMk cId="4048885448" sldId="288"/>
            <ac:spMk id="2" creationId="{00000000-0000-0000-0000-000000000000}"/>
          </ac:spMkLst>
        </pc:spChg>
        <pc:spChg chg="mod">
          <ac:chgData name="Alana Enoch" userId="ba41983e-3215-417a-a480-486e03c9bd95" providerId="ADAL" clId="{CC6F2984-5DDD-47B8-9530-D4BF4A390326}" dt="2026-09-14T09:58:12.522" v="111" actId="27636"/>
          <ac:spMkLst>
            <pc:docMk/>
            <pc:sldMk cId="4048885448" sldId="288"/>
            <ac:spMk id="3" creationId="{00000000-0000-0000-0000-000000000000}"/>
          </ac:spMkLst>
        </pc:spChg>
      </pc:sldChg>
      <pc:sldChg chg="modSp mod">
        <pc:chgData name="Alana Enoch" userId="ba41983e-3215-417a-a480-486e03c9bd95" providerId="ADAL" clId="{CC6F2984-5DDD-47B8-9530-D4BF4A390326}" dt="2026-09-14T09:40:46.178" v="4" actId="14100"/>
        <pc:sldMkLst>
          <pc:docMk/>
          <pc:sldMk cId="1375046027" sldId="292"/>
        </pc:sldMkLst>
        <pc:spChg chg="mod">
          <ac:chgData name="Alana Enoch" userId="ba41983e-3215-417a-a480-486e03c9bd95" providerId="ADAL" clId="{CC6F2984-5DDD-47B8-9530-D4BF4A390326}" dt="2026-09-14T09:40:41.047" v="3" actId="113"/>
          <ac:spMkLst>
            <pc:docMk/>
            <pc:sldMk cId="1375046027" sldId="292"/>
            <ac:spMk id="2" creationId="{B0A5E3B5-D79D-C181-6961-C6ABA05B97C3}"/>
          </ac:spMkLst>
        </pc:spChg>
        <pc:spChg chg="mod">
          <ac:chgData name="Alana Enoch" userId="ba41983e-3215-417a-a480-486e03c9bd95" providerId="ADAL" clId="{CC6F2984-5DDD-47B8-9530-D4BF4A390326}" dt="2026-09-14T09:40:46.178" v="4" actId="14100"/>
          <ac:spMkLst>
            <pc:docMk/>
            <pc:sldMk cId="1375046027" sldId="292"/>
            <ac:spMk id="3" creationId="{98BB25D9-96B2-DA98-982F-CA8F054A9CAC}"/>
          </ac:spMkLst>
        </pc:spChg>
      </pc:sldChg>
      <pc:sldChg chg="modSp mod">
        <pc:chgData name="Alana Enoch" userId="ba41983e-3215-417a-a480-486e03c9bd95" providerId="ADAL" clId="{CC6F2984-5DDD-47B8-9530-D4BF4A390326}" dt="2026-09-14T09:55:30.503" v="98" actId="313"/>
        <pc:sldMkLst>
          <pc:docMk/>
          <pc:sldMk cId="43137872" sldId="366"/>
        </pc:sldMkLst>
        <pc:spChg chg="mod">
          <ac:chgData name="Alana Enoch" userId="ba41983e-3215-417a-a480-486e03c9bd95" providerId="ADAL" clId="{CC6F2984-5DDD-47B8-9530-D4BF4A390326}" dt="2026-09-14T09:55:30.503" v="98" actId="313"/>
          <ac:spMkLst>
            <pc:docMk/>
            <pc:sldMk cId="43137872" sldId="366"/>
            <ac:spMk id="3" creationId="{7F00463C-5957-AF5D-3A2C-C7D80A2388E9}"/>
          </ac:spMkLst>
        </pc:spChg>
      </pc:sldChg>
      <pc:sldChg chg="modSp mod">
        <pc:chgData name="Alana Enoch" userId="ba41983e-3215-417a-a480-486e03c9bd95" providerId="ADAL" clId="{CC6F2984-5DDD-47B8-9530-D4BF4A390326}" dt="2026-09-14T09:56:06.686" v="99" actId="207"/>
        <pc:sldMkLst>
          <pc:docMk/>
          <pc:sldMk cId="2997874094" sldId="367"/>
        </pc:sldMkLst>
        <pc:spChg chg="mod">
          <ac:chgData name="Alana Enoch" userId="ba41983e-3215-417a-a480-486e03c9bd95" providerId="ADAL" clId="{CC6F2984-5DDD-47B8-9530-D4BF4A390326}" dt="2026-09-14T09:56:06.686" v="99" actId="207"/>
          <ac:spMkLst>
            <pc:docMk/>
            <pc:sldMk cId="2997874094" sldId="367"/>
            <ac:spMk id="3" creationId="{7F00463C-5957-AF5D-3A2C-C7D80A2388E9}"/>
          </ac:spMkLst>
        </pc:spChg>
      </pc:sldChg>
      <pc:sldChg chg="modSp mod">
        <pc:chgData name="Alana Enoch" userId="ba41983e-3215-417a-a480-486e03c9bd95" providerId="ADAL" clId="{CC6F2984-5DDD-47B8-9530-D4BF4A390326}" dt="2026-09-14T09:41:23.050" v="8" actId="20577"/>
        <pc:sldMkLst>
          <pc:docMk/>
          <pc:sldMk cId="15073491" sldId="368"/>
        </pc:sldMkLst>
        <pc:spChg chg="mod">
          <ac:chgData name="Alana Enoch" userId="ba41983e-3215-417a-a480-486e03c9bd95" providerId="ADAL" clId="{CC6F2984-5DDD-47B8-9530-D4BF4A390326}" dt="2026-09-14T09:41:23.050" v="8" actId="20577"/>
          <ac:spMkLst>
            <pc:docMk/>
            <pc:sldMk cId="15073491" sldId="368"/>
            <ac:spMk id="3" creationId="{18A15760-4455-EB39-B6FD-6F5AC7D1C98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65C591-8020-489D-B529-CAA70DF75757}" type="slidenum">
              <a:rPr lang="en-GB" smtClean="0"/>
              <a:t>8</a:t>
            </a:fld>
            <a:endParaRPr lang="en-GB"/>
          </a:p>
        </p:txBody>
      </p:sp>
    </p:spTree>
    <p:extLst>
      <p:ext uri="{BB962C8B-B14F-4D97-AF65-F5344CB8AC3E}">
        <p14:creationId xmlns:p14="http://schemas.microsoft.com/office/powerpoint/2010/main" val="1960320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0015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51101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2251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41038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9771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6509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3981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3876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97749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279572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7728500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0195804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3344102"/>
          </a:xfrm>
        </p:spPr>
        <p:txBody>
          <a:bodyPr anchor="b">
            <a:normAutofit/>
          </a:bodyPr>
          <a:lstStyle/>
          <a:p>
            <a:r>
              <a:rPr lang="en-GB" sz="3800" dirty="0"/>
              <a:t>Placement 3: The Impact of People, Places and Spaces.</a:t>
            </a:r>
            <a:br>
              <a:rPr lang="en-GB" sz="3800" dirty="0"/>
            </a:br>
            <a:br>
              <a:rPr lang="en-GB" sz="3800" dirty="0"/>
            </a:br>
            <a:r>
              <a:rPr lang="en-GB" sz="3800" dirty="0"/>
              <a:t>Introduction and Module Overview</a:t>
            </a:r>
            <a:br>
              <a:rPr lang="en-GB" sz="3800" dirty="0"/>
            </a:br>
            <a:br>
              <a:rPr lang="en-GB" sz="3800" dirty="0"/>
            </a:br>
            <a:endParaRPr lang="en-GB" sz="3800" dirty="0"/>
          </a:p>
        </p:txBody>
      </p:sp>
      <p:sp>
        <p:nvSpPr>
          <p:cNvPr id="3" name="Subtitle 2"/>
          <p:cNvSpPr>
            <a:spLocks noGrp="1"/>
          </p:cNvSpPr>
          <p:nvPr>
            <p:ph type="body" idx="1"/>
          </p:nvPr>
        </p:nvSpPr>
        <p:spPr/>
        <p:txBody>
          <a:bodyPr>
            <a:normAutofit/>
          </a:bodyPr>
          <a:lstStyle/>
          <a:p>
            <a:r>
              <a:rPr lang="en-GB" dirty="0"/>
              <a:t>ECYW6008</a:t>
            </a:r>
          </a:p>
          <a:p>
            <a:endParaRPr lang="en-GB" dirty="0"/>
          </a:p>
          <a:p>
            <a:r>
              <a:rPr lang="en-GB" dirty="0"/>
              <a:t> </a:t>
            </a:r>
          </a:p>
          <a:p>
            <a:endParaRPr lang="en-GB" dirty="0"/>
          </a:p>
        </p:txBody>
      </p:sp>
    </p:spTree>
    <p:extLst>
      <p:ext uri="{BB962C8B-B14F-4D97-AF65-F5344CB8AC3E}">
        <p14:creationId xmlns:p14="http://schemas.microsoft.com/office/powerpoint/2010/main" val="80794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E3B5-D79D-C181-6961-C6ABA05B97C3}"/>
              </a:ext>
            </a:extLst>
          </p:cNvPr>
          <p:cNvSpPr>
            <a:spLocks noGrp="1"/>
          </p:cNvSpPr>
          <p:nvPr>
            <p:ph type="title"/>
          </p:nvPr>
        </p:nvSpPr>
        <p:spPr>
          <a:xfrm>
            <a:off x="367146" y="151466"/>
            <a:ext cx="10986654" cy="1043426"/>
          </a:xfrm>
        </p:spPr>
        <p:txBody>
          <a:bodyPr/>
          <a:lstStyle/>
          <a:p>
            <a:r>
              <a:rPr lang="en-GB" b="1" dirty="0"/>
              <a:t>Re - connect as a group</a:t>
            </a:r>
          </a:p>
        </p:txBody>
      </p:sp>
      <p:sp>
        <p:nvSpPr>
          <p:cNvPr id="3" name="Content Placeholder 2">
            <a:extLst>
              <a:ext uri="{FF2B5EF4-FFF2-40B4-BE49-F238E27FC236}">
                <a16:creationId xmlns:a16="http://schemas.microsoft.com/office/drawing/2014/main" id="{98BB25D9-96B2-DA98-982F-CA8F054A9CAC}"/>
              </a:ext>
            </a:extLst>
          </p:cNvPr>
          <p:cNvSpPr>
            <a:spLocks noGrp="1"/>
          </p:cNvSpPr>
          <p:nvPr>
            <p:ph idx="1"/>
          </p:nvPr>
        </p:nvSpPr>
        <p:spPr>
          <a:xfrm>
            <a:off x="568037" y="1509040"/>
            <a:ext cx="9939148" cy="4353217"/>
          </a:xfrm>
        </p:spPr>
        <p:txBody>
          <a:bodyPr>
            <a:normAutofit fontScale="92500" lnSpcReduction="10000"/>
          </a:bodyPr>
          <a:lstStyle/>
          <a:p>
            <a:r>
              <a:rPr lang="en-GB" dirty="0"/>
              <a:t>How is everyone feeling about returning at level 6?</a:t>
            </a:r>
          </a:p>
          <a:p>
            <a:endParaRPr lang="en-GB" dirty="0"/>
          </a:p>
          <a:p>
            <a:r>
              <a:rPr lang="en-GB" dirty="0"/>
              <a:t>What have you reflected on?</a:t>
            </a:r>
          </a:p>
          <a:p>
            <a:endParaRPr lang="en-GB" dirty="0"/>
          </a:p>
          <a:p>
            <a:r>
              <a:rPr lang="en-GB" dirty="0"/>
              <a:t>Areas for development/things that went well</a:t>
            </a:r>
          </a:p>
          <a:p>
            <a:endParaRPr lang="en-GB" dirty="0"/>
          </a:p>
          <a:p>
            <a:r>
              <a:rPr lang="en-GB" dirty="0"/>
              <a:t>Feedback from level 5</a:t>
            </a:r>
          </a:p>
          <a:p>
            <a:endParaRPr lang="en-GB" dirty="0"/>
          </a:p>
          <a:p>
            <a:r>
              <a:rPr lang="en-GB" dirty="0"/>
              <a:t>Level 6 Placement Overview – where are you on placement, what is your role, how is your progress?</a:t>
            </a:r>
          </a:p>
        </p:txBody>
      </p:sp>
    </p:spTree>
    <p:extLst>
      <p:ext uri="{BB962C8B-B14F-4D97-AF65-F5344CB8AC3E}">
        <p14:creationId xmlns:p14="http://schemas.microsoft.com/office/powerpoint/2010/main" val="137504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623455" y="1219200"/>
            <a:ext cx="10626436" cy="4683334"/>
          </a:xfrm>
        </p:spPr>
        <p:txBody>
          <a:bodyPr>
            <a:normAutofit fontScale="92500" lnSpcReduction="20000"/>
          </a:bodyPr>
          <a:lstStyle/>
          <a:p>
            <a:pPr marL="0" indent="0">
              <a:buNone/>
            </a:pPr>
            <a:endParaRPr lang="en-GB" sz="3200" dirty="0"/>
          </a:p>
          <a:p>
            <a:pPr marL="0" indent="0">
              <a:buNone/>
            </a:pPr>
            <a:r>
              <a:rPr lang="en-GB" sz="3200" dirty="0"/>
              <a:t>AIM(S) </a:t>
            </a:r>
          </a:p>
          <a:p>
            <a:endParaRPr lang="en-GB" sz="3200" dirty="0"/>
          </a:p>
          <a:p>
            <a:r>
              <a:rPr lang="en-GB" sz="3200" dirty="0"/>
              <a:t>To develop students to become exemplary Youth Work practitioners through immersive placement experiences, promoting the development of advanced professional competencies to develop a cohort of emerging Youth Work specialists. </a:t>
            </a:r>
          </a:p>
          <a:p>
            <a:endParaRPr lang="en-GB" sz="3200" dirty="0"/>
          </a:p>
          <a:p>
            <a:r>
              <a:rPr lang="en-GB" sz="3200" dirty="0"/>
              <a:t>To explore the interconnectedness of places, people and spaces in shaping the experiences and development of young people. </a:t>
            </a:r>
          </a:p>
          <a:p>
            <a:endParaRPr lang="en-GB" dirty="0"/>
          </a:p>
          <a:p>
            <a:endParaRPr lang="en-GB" dirty="0"/>
          </a:p>
        </p:txBody>
      </p:sp>
    </p:spTree>
    <p:extLst>
      <p:ext uri="{BB962C8B-B14F-4D97-AF65-F5344CB8AC3E}">
        <p14:creationId xmlns:p14="http://schemas.microsoft.com/office/powerpoint/2010/main" val="2278391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F5ED-2DBA-BD5B-92C8-6AA12D06BDBC}"/>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18A15760-4455-EB39-B6FD-6F5AC7D1C98B}"/>
              </a:ext>
            </a:extLst>
          </p:cNvPr>
          <p:cNvSpPr>
            <a:spLocks noGrp="1"/>
          </p:cNvSpPr>
          <p:nvPr>
            <p:ph idx="1"/>
          </p:nvPr>
        </p:nvSpPr>
        <p:spPr/>
        <p:txBody>
          <a:bodyPr/>
          <a:lstStyle/>
          <a:p>
            <a:r>
              <a:rPr lang="en-GB" dirty="0"/>
              <a:t>Demonstrate the successful completion of 250/300 hours on placement in accordance with the principles and values of Youth Work and engaging proactively in supervision.  </a:t>
            </a:r>
          </a:p>
          <a:p>
            <a:endParaRPr lang="en-GB" dirty="0"/>
          </a:p>
          <a:p>
            <a:r>
              <a:rPr lang="en-GB" dirty="0"/>
              <a:t>Demonstrate advanced professional competencies in Youth Work, including effective communication, ethical decision-making, and the ability to apply theoretical knowledge to real-world situations within diverse youth settings. </a:t>
            </a:r>
          </a:p>
        </p:txBody>
      </p:sp>
    </p:spTree>
    <p:extLst>
      <p:ext uri="{BB962C8B-B14F-4D97-AF65-F5344CB8AC3E}">
        <p14:creationId xmlns:p14="http://schemas.microsoft.com/office/powerpoint/2010/main" val="15073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775855" y="1821873"/>
            <a:ext cx="10993581" cy="3899971"/>
          </a:xfrm>
        </p:spPr>
        <p:txBody>
          <a:bodyPr>
            <a:normAutofit fontScale="92500" lnSpcReduction="20000"/>
          </a:bodyPr>
          <a:lstStyle/>
          <a:p>
            <a:r>
              <a:rPr lang="en-GB" dirty="0"/>
              <a:t>Develop and utilise critical reflection skills to evaluate their own practice, identify areas for improvement, and continuously enhance their effectiveness as Youth Work practitioners, including recognising the boundaries of their knowledge and capabilities and when to seek support and guidance. </a:t>
            </a:r>
          </a:p>
          <a:p>
            <a:pPr marL="0" indent="0">
              <a:buNone/>
            </a:pPr>
            <a:endParaRPr lang="en-GB" dirty="0"/>
          </a:p>
          <a:p>
            <a:r>
              <a:rPr lang="en-GB" dirty="0"/>
              <a:t>Demonstrate specialised knowledge and skills in specific areas of Youth Work, showcasing the ability to innovate and adapt their practice to meet the evolving needs of young people and the Youth Work sector. </a:t>
            </a:r>
          </a:p>
          <a:p>
            <a:pPr marL="0" indent="0">
              <a:buNone/>
            </a:pPr>
            <a:r>
              <a:rPr lang="en-GB" dirty="0"/>
              <a:t> </a:t>
            </a:r>
          </a:p>
          <a:p>
            <a:r>
              <a:rPr lang="en-GB" dirty="0"/>
              <a:t>Organise their knowledge and learning through use of a range of information resources and present their work appropriately.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25376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p:txBody>
          <a:bodyPr>
            <a:normAutofit fontScale="92500"/>
          </a:bodyPr>
          <a:lstStyle/>
          <a:p>
            <a:r>
              <a:rPr lang="en-GB" dirty="0"/>
              <a:t>Critical examination of the theory and philosophy of Youth and Community Work, the voluntary and maintained sectors and their link to students chosen practice area. </a:t>
            </a:r>
          </a:p>
          <a:p>
            <a:endParaRPr lang="en-GB" dirty="0"/>
          </a:p>
          <a:p>
            <a:r>
              <a:rPr lang="en-GB" dirty="0"/>
              <a:t>The significance of ‘Association’ - people, places and spaces in Youth Work </a:t>
            </a:r>
          </a:p>
          <a:p>
            <a:endParaRPr lang="en-GB" dirty="0"/>
          </a:p>
          <a:p>
            <a:r>
              <a:rPr lang="en-GB" dirty="0"/>
              <a:t>Exploring contemporary Youth Work theories and their practical implications </a:t>
            </a:r>
          </a:p>
        </p:txBody>
      </p:sp>
    </p:spTree>
    <p:extLst>
      <p:ext uri="{BB962C8B-B14F-4D97-AF65-F5344CB8AC3E}">
        <p14:creationId xmlns:p14="http://schemas.microsoft.com/office/powerpoint/2010/main" val="2291333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a:xfrm>
            <a:off x="420736" y="1690689"/>
            <a:ext cx="11455244" cy="5276702"/>
          </a:xfrm>
        </p:spPr>
        <p:txBody>
          <a:bodyPr/>
          <a:lstStyle/>
          <a:p>
            <a:pPr lvl="0"/>
            <a:r>
              <a:rPr lang="en-GB" dirty="0"/>
              <a:t>Identifying emerging trends and challenges in the Youth Work sector </a:t>
            </a:r>
          </a:p>
          <a:p>
            <a:pPr lvl="0"/>
            <a:endParaRPr lang="en-GB" dirty="0"/>
          </a:p>
          <a:p>
            <a:pPr lvl="0"/>
            <a:r>
              <a:rPr lang="en-GB" dirty="0"/>
              <a:t>Evaluation of the role of the professionally qualified worker within Youth and Community Work practice. </a:t>
            </a:r>
          </a:p>
          <a:p>
            <a:pPr lvl="0"/>
            <a:endParaRPr lang="en-GB" dirty="0"/>
          </a:p>
          <a:p>
            <a:pPr lvl="0"/>
            <a:r>
              <a:rPr lang="en-GB" dirty="0"/>
              <a:t>Understanding organisations, their values and purpose – tools for analysis and future proofing. </a:t>
            </a:r>
          </a:p>
          <a:p>
            <a:pPr lvl="0"/>
            <a:endParaRPr lang="en-GB" dirty="0"/>
          </a:p>
          <a:p>
            <a:pPr marL="0" lvl="0" indent="0">
              <a:buNone/>
            </a:pPr>
            <a:r>
              <a:rPr lang="en-GB" dirty="0"/>
              <a:t> </a:t>
            </a:r>
          </a:p>
          <a:p>
            <a:pPr marL="0" lvl="0" indent="0">
              <a:buNone/>
            </a:pPr>
            <a:endParaRPr lang="en-GB" dirty="0"/>
          </a:p>
          <a:p>
            <a:pPr marL="0" lvl="0" indent="0">
              <a:buNone/>
            </a:pPr>
            <a:endParaRPr lang="en-GB" dirty="0"/>
          </a:p>
        </p:txBody>
      </p:sp>
    </p:spTree>
    <p:extLst>
      <p:ext uri="{BB962C8B-B14F-4D97-AF65-F5344CB8AC3E}">
        <p14:creationId xmlns:p14="http://schemas.microsoft.com/office/powerpoint/2010/main" val="274693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52293"/>
          </a:xfrm>
        </p:spPr>
        <p:txBody>
          <a:bodyPr>
            <a:normAutofit fontScale="90000"/>
          </a:bodyPr>
          <a:lstStyle/>
          <a:p>
            <a:r>
              <a:rPr lang="en-GB" dirty="0"/>
              <a:t>Assessments</a:t>
            </a:r>
            <a:br>
              <a:rPr lang="en-GB" dirty="0"/>
            </a:br>
            <a:r>
              <a:rPr lang="en-GB" b="1" dirty="0"/>
              <a:t>Assessment Component 1 – 80%</a:t>
            </a:r>
            <a:endParaRPr lang="en-GB" dirty="0"/>
          </a:p>
        </p:txBody>
      </p:sp>
      <p:sp>
        <p:nvSpPr>
          <p:cNvPr id="3" name="Content Placeholder 2"/>
          <p:cNvSpPr>
            <a:spLocks noGrp="1"/>
          </p:cNvSpPr>
          <p:nvPr>
            <p:ph idx="1"/>
          </p:nvPr>
        </p:nvSpPr>
        <p:spPr>
          <a:xfrm>
            <a:off x="359029" y="1380015"/>
            <a:ext cx="11258008" cy="4510292"/>
          </a:xfrm>
        </p:spPr>
        <p:txBody>
          <a:bodyPr>
            <a:normAutofit fontScale="70000" lnSpcReduction="20000"/>
          </a:bodyPr>
          <a:lstStyle/>
          <a:p>
            <a:pPr marL="0" indent="0" hangingPunct="0">
              <a:buNone/>
            </a:pPr>
            <a:r>
              <a:rPr lang="en-US" dirty="0"/>
              <a:t>Professional Journal 4000 words</a:t>
            </a:r>
          </a:p>
          <a:p>
            <a:pPr marL="0" indent="0" hangingPunct="0">
              <a:buNone/>
            </a:pPr>
            <a:r>
              <a:rPr lang="en-US" dirty="0"/>
              <a:t>The Journal will include the following:</a:t>
            </a:r>
            <a:endParaRPr lang="en-GB" dirty="0"/>
          </a:p>
          <a:p>
            <a:pPr lvl="0"/>
            <a:r>
              <a:rPr lang="en-GB" sz="3100" dirty="0"/>
              <a:t>A community profile based on a community of young people, to include all community profile criteria.  The community profile should also include an additional focus on the importance of people, places and spaces, to conclude with recommendations for practice to improve the lives of young people. </a:t>
            </a:r>
          </a:p>
          <a:p>
            <a:pPr lvl="0"/>
            <a:endParaRPr lang="en-GB" sz="3100" dirty="0"/>
          </a:p>
          <a:p>
            <a:pPr lvl="0"/>
            <a:r>
              <a:rPr lang="en-GB" sz="3100" dirty="0"/>
              <a:t>An in-depth SWOT analysis of the organisation.   </a:t>
            </a:r>
          </a:p>
          <a:p>
            <a:pPr lvl="0"/>
            <a:endParaRPr lang="en-GB" sz="3100" dirty="0"/>
          </a:p>
          <a:p>
            <a:pPr lvl="0"/>
            <a:r>
              <a:rPr lang="en-GB" sz="3100" dirty="0"/>
              <a:t>A summary of your own learning and development based on the successful completion of 250 hours on placement, linked to your professional development plan and underpinned with reference to examples from your practice and appropriate literature such as National Occupational Standards for Youth Work.  Your summary should include critical examination of the roles and responsibilities of the trainee Youth Worker whilst on placement and should also demonstrate the student’s role in leading and managing an area of Youth Work practice. </a:t>
            </a:r>
          </a:p>
          <a:p>
            <a:pPr marL="0" indent="0" hangingPunct="0">
              <a:buNone/>
            </a:pPr>
            <a:endParaRPr lang="en-GB" dirty="0"/>
          </a:p>
        </p:txBody>
      </p:sp>
    </p:spTree>
    <p:extLst>
      <p:ext uri="{BB962C8B-B14F-4D97-AF65-F5344CB8AC3E}">
        <p14:creationId xmlns:p14="http://schemas.microsoft.com/office/powerpoint/2010/main" val="3542610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CD525-5F2B-59DA-F17B-CA8BEE952089}"/>
              </a:ext>
            </a:extLst>
          </p:cNvPr>
          <p:cNvSpPr>
            <a:spLocks noGrp="1"/>
          </p:cNvSpPr>
          <p:nvPr>
            <p:ph type="title"/>
          </p:nvPr>
        </p:nvSpPr>
        <p:spPr/>
        <p:txBody>
          <a:bodyPr/>
          <a:lstStyle/>
          <a:p>
            <a:r>
              <a:rPr lang="en-GB" dirty="0"/>
              <a:t>Level 6 Portfolio Elements </a:t>
            </a:r>
            <a:br>
              <a:rPr lang="en-GB" dirty="0"/>
            </a:br>
            <a:endParaRPr lang="en-GB" dirty="0"/>
          </a:p>
        </p:txBody>
      </p:sp>
      <p:sp>
        <p:nvSpPr>
          <p:cNvPr id="3" name="Content Placeholder 2">
            <a:extLst>
              <a:ext uri="{FF2B5EF4-FFF2-40B4-BE49-F238E27FC236}">
                <a16:creationId xmlns:a16="http://schemas.microsoft.com/office/drawing/2014/main" id="{520C586F-1F29-461B-90A5-EC9A509AAF6E}"/>
              </a:ext>
            </a:extLst>
          </p:cNvPr>
          <p:cNvSpPr>
            <a:spLocks noGrp="1"/>
          </p:cNvSpPr>
          <p:nvPr>
            <p:ph idx="1"/>
          </p:nvPr>
        </p:nvSpPr>
        <p:spPr/>
        <p:txBody>
          <a:bodyPr>
            <a:normAutofit lnSpcReduction="10000"/>
          </a:bodyPr>
          <a:lstStyle/>
          <a:p>
            <a:endParaRPr lang="en-GB" dirty="0"/>
          </a:p>
          <a:p>
            <a:r>
              <a:rPr lang="en-GB" dirty="0"/>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p:txBody>
      </p:sp>
    </p:spTree>
    <p:extLst>
      <p:ext uri="{BB962C8B-B14F-4D97-AF65-F5344CB8AC3E}">
        <p14:creationId xmlns:p14="http://schemas.microsoft.com/office/powerpoint/2010/main" val="1653191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564" y="365125"/>
            <a:ext cx="10931236" cy="590839"/>
          </a:xfrm>
        </p:spPr>
        <p:txBody>
          <a:bodyPr>
            <a:normAutofit fontScale="90000"/>
          </a:bodyPr>
          <a:lstStyle/>
          <a:p>
            <a:r>
              <a:rPr lang="en-GB" dirty="0"/>
              <a:t>Assessments</a:t>
            </a:r>
            <a:br>
              <a:rPr lang="en-GB" dirty="0"/>
            </a:br>
            <a:r>
              <a:rPr lang="en-GB" b="1" dirty="0"/>
              <a:t>Assessment Component 1 – 80%</a:t>
            </a:r>
            <a:endParaRPr lang="en-GB" dirty="0"/>
          </a:p>
        </p:txBody>
      </p:sp>
      <p:sp>
        <p:nvSpPr>
          <p:cNvPr id="3" name="Content Placeholder 2"/>
          <p:cNvSpPr>
            <a:spLocks noGrp="1"/>
          </p:cNvSpPr>
          <p:nvPr>
            <p:ph idx="1"/>
          </p:nvPr>
        </p:nvSpPr>
        <p:spPr>
          <a:xfrm>
            <a:off x="235527" y="1690688"/>
            <a:ext cx="11734800" cy="3878839"/>
          </a:xfrm>
        </p:spPr>
        <p:txBody>
          <a:bodyPr>
            <a:normAutofit fontScale="92500" lnSpcReduction="10000"/>
          </a:bodyPr>
          <a:lstStyle/>
          <a:p>
            <a:pPr>
              <a:lnSpc>
                <a:spcPct val="100000"/>
              </a:lnSpc>
              <a:spcBef>
                <a:spcPts val="600"/>
              </a:spcBef>
              <a:buClr>
                <a:srgbClr val="727CA3"/>
              </a:buClr>
              <a:buSzPct val="76000"/>
              <a:defRPr/>
            </a:pPr>
            <a:r>
              <a:rPr lang="en-US" dirty="0">
                <a:solidFill>
                  <a:prstClr val="black"/>
                </a:solidFill>
                <a:latin typeface="Gill Sans MT"/>
              </a:rPr>
              <a:t>Detailed appendices to include 10 reflective journals, an original risk assessment of the work setting, and all relevant supporting evidence, for example minutes of meetings, session plans, posters created by students. </a:t>
            </a:r>
            <a:r>
              <a:rPr lang="en-US" b="1" dirty="0">
                <a:solidFill>
                  <a:prstClr val="black"/>
                </a:solidFill>
                <a:latin typeface="Gill Sans MT"/>
              </a:rPr>
              <a:t>You will not be required to submit this section to Turnitin – however it is a requirement for the Supervisor to see your written reflective recordings. The supervisor does provide a grade that reflects your writing, and your engagement in the process. You will also show examples of the above to your LM – this could support/improve the grade from them.</a:t>
            </a:r>
          </a:p>
          <a:p>
            <a:pPr hangingPunct="0"/>
            <a:endParaRPr lang="en-GB" b="1" dirty="0"/>
          </a:p>
          <a:p>
            <a:pPr hangingPunct="0"/>
            <a:r>
              <a:rPr lang="en-GB" b="1" dirty="0"/>
              <a:t>Submission Deadline 14</a:t>
            </a:r>
            <a:r>
              <a:rPr lang="en-GB" b="1" baseline="30000" dirty="0"/>
              <a:t>th</a:t>
            </a:r>
            <a:r>
              <a:rPr lang="en-GB" b="1" dirty="0"/>
              <a:t> January 2027</a:t>
            </a:r>
          </a:p>
          <a:p>
            <a:endParaRPr lang="en-GB" dirty="0"/>
          </a:p>
        </p:txBody>
      </p:sp>
    </p:spTree>
    <p:extLst>
      <p:ext uri="{BB962C8B-B14F-4D97-AF65-F5344CB8AC3E}">
        <p14:creationId xmlns:p14="http://schemas.microsoft.com/office/powerpoint/2010/main" val="1754946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Assessments</a:t>
            </a:r>
            <a:br>
              <a:rPr lang="en-GB" dirty="0"/>
            </a:br>
            <a:r>
              <a:rPr lang="en-GB" dirty="0"/>
              <a:t>Assessment Component 2		10%</a:t>
            </a:r>
          </a:p>
        </p:txBody>
      </p:sp>
      <p:sp>
        <p:nvSpPr>
          <p:cNvPr id="3" name="Content Placeholder 2"/>
          <p:cNvSpPr>
            <a:spLocks noGrp="1"/>
          </p:cNvSpPr>
          <p:nvPr>
            <p:ph idx="1"/>
          </p:nvPr>
        </p:nvSpPr>
        <p:spPr/>
        <p:txBody>
          <a:bodyPr>
            <a:normAutofit/>
          </a:bodyPr>
          <a:lstStyle/>
          <a:p>
            <a:pPr hangingPunct="0"/>
            <a:endParaRPr lang="en-GB" dirty="0"/>
          </a:p>
          <a:p>
            <a:pPr hangingPunct="0"/>
            <a:r>
              <a:rPr lang="en-GB" dirty="0"/>
              <a:t>A Learning Mentor/Line Managers Report making clear reference to examples from the student’s practice and conduct while on placement.  The report will include the requirement for the Learning Mentor to observe and comment upon a specific piece of the student’s practice.</a:t>
            </a:r>
          </a:p>
          <a:p>
            <a:endParaRPr lang="en-GB" dirty="0"/>
          </a:p>
        </p:txBody>
      </p:sp>
    </p:spTree>
    <p:extLst>
      <p:ext uri="{BB962C8B-B14F-4D97-AF65-F5344CB8AC3E}">
        <p14:creationId xmlns:p14="http://schemas.microsoft.com/office/powerpoint/2010/main" val="3850832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Assessments</a:t>
            </a:r>
            <a:br>
              <a:rPr lang="en-GB" dirty="0"/>
            </a:br>
            <a:r>
              <a:rPr lang="en-GB" dirty="0"/>
              <a:t>Assessment Component 3		10%</a:t>
            </a:r>
          </a:p>
        </p:txBody>
      </p:sp>
      <p:sp>
        <p:nvSpPr>
          <p:cNvPr id="3" name="Content Placeholder 2"/>
          <p:cNvSpPr>
            <a:spLocks noGrp="1"/>
          </p:cNvSpPr>
          <p:nvPr>
            <p:ph idx="1"/>
          </p:nvPr>
        </p:nvSpPr>
        <p:spPr/>
        <p:txBody>
          <a:bodyPr/>
          <a:lstStyle/>
          <a:p>
            <a:endParaRPr lang="en-GB" dirty="0"/>
          </a:p>
          <a:p>
            <a:r>
              <a:rPr lang="en-GB"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374915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1310-E439-71AE-0A87-79F0D4F93F2F}"/>
              </a:ext>
            </a:extLst>
          </p:cNvPr>
          <p:cNvSpPr>
            <a:spLocks noGrp="1"/>
          </p:cNvSpPr>
          <p:nvPr>
            <p:ph type="title"/>
          </p:nvPr>
        </p:nvSpPr>
        <p:spPr/>
        <p:txBody>
          <a:bodyPr/>
          <a:lstStyle/>
          <a:p>
            <a:r>
              <a:rPr lang="en-GB" dirty="0"/>
              <a:t>Any Questions so far….?</a:t>
            </a:r>
          </a:p>
        </p:txBody>
      </p:sp>
      <p:sp>
        <p:nvSpPr>
          <p:cNvPr id="3" name="Content Placeholder 2">
            <a:extLst>
              <a:ext uri="{FF2B5EF4-FFF2-40B4-BE49-F238E27FC236}">
                <a16:creationId xmlns:a16="http://schemas.microsoft.com/office/drawing/2014/main" id="{40E78BAB-B0F0-ED67-304C-ABE059BEE735}"/>
              </a:ext>
            </a:extLst>
          </p:cNvPr>
          <p:cNvSpPr>
            <a:spLocks noGrp="1"/>
          </p:cNvSpPr>
          <p:nvPr>
            <p:ph idx="1"/>
          </p:nvPr>
        </p:nvSpPr>
        <p:spPr/>
        <p:txBody>
          <a:bodyPr/>
          <a:lstStyle/>
          <a:p>
            <a:r>
              <a:rPr lang="en-GB" dirty="0"/>
              <a:t>Comfort Break </a:t>
            </a:r>
          </a:p>
        </p:txBody>
      </p:sp>
    </p:spTree>
    <p:extLst>
      <p:ext uri="{BB962C8B-B14F-4D97-AF65-F5344CB8AC3E}">
        <p14:creationId xmlns:p14="http://schemas.microsoft.com/office/powerpoint/2010/main" val="1757414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 40 min – Significantly Important.</a:t>
            </a:r>
          </a:p>
        </p:txBody>
      </p:sp>
      <p:sp>
        <p:nvSpPr>
          <p:cNvPr id="3" name="Content Placeholder 2"/>
          <p:cNvSpPr>
            <a:spLocks noGrp="1"/>
          </p:cNvSpPr>
          <p:nvPr>
            <p:ph idx="1"/>
          </p:nvPr>
        </p:nvSpPr>
        <p:spPr/>
        <p:txBody>
          <a:bodyPr/>
          <a:lstStyle/>
          <a:p>
            <a:endParaRPr lang="en-GB" dirty="0"/>
          </a:p>
          <a:p>
            <a:r>
              <a:rPr lang="en-GB" dirty="0"/>
              <a:t>In pairs/small groups consider the following learning outcomes and explore ways in which you can demonstrate these in the writing of your Professional Journal.</a:t>
            </a:r>
          </a:p>
          <a:p>
            <a:endParaRPr lang="en-GB" dirty="0"/>
          </a:p>
          <a:p>
            <a:r>
              <a:rPr lang="en-GB" dirty="0"/>
              <a:t>Make notes to feedback to the group. </a:t>
            </a:r>
          </a:p>
        </p:txBody>
      </p:sp>
    </p:spTree>
    <p:extLst>
      <p:ext uri="{BB962C8B-B14F-4D97-AF65-F5344CB8AC3E}">
        <p14:creationId xmlns:p14="http://schemas.microsoft.com/office/powerpoint/2010/main" val="1739980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2457"/>
          </a:xfrm>
        </p:spPr>
        <p:txBody>
          <a:bodyPr/>
          <a:lstStyle/>
          <a:p>
            <a:r>
              <a:rPr lang="en-GB" dirty="0"/>
              <a:t>Learning Outcome 1</a:t>
            </a:r>
          </a:p>
        </p:txBody>
      </p:sp>
      <p:sp>
        <p:nvSpPr>
          <p:cNvPr id="3" name="Content Placeholder 2"/>
          <p:cNvSpPr>
            <a:spLocks noGrp="1"/>
          </p:cNvSpPr>
          <p:nvPr>
            <p:ph idx="1"/>
          </p:nvPr>
        </p:nvSpPr>
        <p:spPr>
          <a:xfrm>
            <a:off x="706583" y="1399309"/>
            <a:ext cx="11249890" cy="4107873"/>
          </a:xfrm>
        </p:spPr>
        <p:txBody>
          <a:bodyPr>
            <a:normAutofit fontScale="92500" lnSpcReduction="20000"/>
          </a:bodyPr>
          <a:lstStyle/>
          <a:p>
            <a:pPr marL="0" indent="0">
              <a:buNone/>
            </a:pPr>
            <a:r>
              <a:rPr lang="en-GB" dirty="0"/>
              <a:t>Demonstrate the successful completion of 250 hours on placement in accordance with the principles and values of Youth Work, and engaging proactively in supervision. </a:t>
            </a:r>
          </a:p>
          <a:p>
            <a:pPr marL="0" indent="0">
              <a:buNone/>
            </a:pPr>
            <a:endParaRPr lang="en-US" dirty="0"/>
          </a:p>
          <a:p>
            <a:r>
              <a:rPr lang="en-US" dirty="0"/>
              <a:t>What is meant by this?</a:t>
            </a:r>
          </a:p>
          <a:p>
            <a:r>
              <a:rPr lang="en-US" dirty="0"/>
              <a:t>How will you achieve this?</a:t>
            </a:r>
          </a:p>
          <a:p>
            <a:r>
              <a:rPr lang="en-US" dirty="0"/>
              <a:t>How will you demonstrate this in the writing of your portfolio?</a:t>
            </a:r>
          </a:p>
          <a:p>
            <a:r>
              <a:rPr lang="en-US" dirty="0"/>
              <a:t>Provide examples.</a:t>
            </a:r>
          </a:p>
          <a:p>
            <a:endParaRPr lang="en-US" dirty="0"/>
          </a:p>
          <a:p>
            <a:r>
              <a:rPr lang="en-US" dirty="0"/>
              <a:t>Discussion and note taking.</a:t>
            </a:r>
            <a:endParaRPr lang="en-GB" dirty="0"/>
          </a:p>
          <a:p>
            <a:endParaRPr lang="en-GB" dirty="0"/>
          </a:p>
        </p:txBody>
      </p:sp>
    </p:spTree>
    <p:extLst>
      <p:ext uri="{BB962C8B-B14F-4D97-AF65-F5344CB8AC3E}">
        <p14:creationId xmlns:p14="http://schemas.microsoft.com/office/powerpoint/2010/main" val="109143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365125"/>
            <a:ext cx="11111345" cy="583911"/>
          </a:xfrm>
        </p:spPr>
        <p:txBody>
          <a:bodyPr>
            <a:normAutofit fontScale="90000"/>
          </a:bodyPr>
          <a:lstStyle/>
          <a:p>
            <a:r>
              <a:rPr lang="en-GB" dirty="0"/>
              <a:t>Learning Outcome 2</a:t>
            </a:r>
          </a:p>
        </p:txBody>
      </p:sp>
      <p:sp>
        <p:nvSpPr>
          <p:cNvPr id="3" name="Content Placeholder 2"/>
          <p:cNvSpPr>
            <a:spLocks noGrp="1"/>
          </p:cNvSpPr>
          <p:nvPr>
            <p:ph idx="1"/>
          </p:nvPr>
        </p:nvSpPr>
        <p:spPr>
          <a:xfrm>
            <a:off x="588817" y="1648690"/>
            <a:ext cx="11229109" cy="4897583"/>
          </a:xfrm>
        </p:spPr>
        <p:txBody>
          <a:bodyPr>
            <a:normAutofit fontScale="55000" lnSpcReduction="20000"/>
          </a:bodyPr>
          <a:lstStyle/>
          <a:p>
            <a:r>
              <a:rPr lang="en-GB" sz="5900" dirty="0"/>
              <a:t>Demonstrate advanced professional competencies in Youth Work, including effective communication, ethical decision-making, and the ability to apply theoretical knowledge to real-world situations within diverse youth settings. </a:t>
            </a:r>
            <a:endParaRPr lang="en-US" sz="5900" dirty="0"/>
          </a:p>
          <a:p>
            <a:pPr lvl="0"/>
            <a:endParaRPr lang="en-US" sz="5900" dirty="0"/>
          </a:p>
          <a:p>
            <a:r>
              <a:rPr lang="en-US" sz="5900" dirty="0"/>
              <a:t>How will you achieve this?</a:t>
            </a:r>
          </a:p>
          <a:p>
            <a:r>
              <a:rPr lang="en-US" sz="5900" dirty="0"/>
              <a:t>How will you demonstrate this in your portfolio?</a:t>
            </a:r>
          </a:p>
          <a:p>
            <a:r>
              <a:rPr lang="en-US" sz="5900" dirty="0"/>
              <a:t>Provide examples.</a:t>
            </a:r>
          </a:p>
          <a:p>
            <a:endParaRPr lang="en-US" sz="5900" dirty="0"/>
          </a:p>
          <a:p>
            <a:r>
              <a:rPr lang="en-US" sz="5900" dirty="0"/>
              <a:t>Discussion and note taking.</a:t>
            </a:r>
            <a:endParaRPr lang="en-GB" sz="5900" dirty="0"/>
          </a:p>
          <a:p>
            <a:pPr lvl="0"/>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653873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3</a:t>
            </a:r>
          </a:p>
        </p:txBody>
      </p:sp>
      <p:sp>
        <p:nvSpPr>
          <p:cNvPr id="3" name="Content Placeholder 2"/>
          <p:cNvSpPr>
            <a:spLocks noGrp="1"/>
          </p:cNvSpPr>
          <p:nvPr>
            <p:ph idx="1"/>
          </p:nvPr>
        </p:nvSpPr>
        <p:spPr>
          <a:xfrm>
            <a:off x="394855" y="1572491"/>
            <a:ext cx="11416145" cy="4017818"/>
          </a:xfrm>
        </p:spPr>
        <p:txBody>
          <a:bodyPr>
            <a:normAutofit fontScale="92500" lnSpcReduction="20000"/>
          </a:bodyPr>
          <a:lstStyle/>
          <a:p>
            <a:r>
              <a:rPr lang="en-GB" dirty="0"/>
              <a:t>Develop and utilise critical reflection skills to evaluate their own practice, identify areas for improvement, and continuously enhance their effectiveness as Youth Work practitioners, including recognising the boundaries of their knowledge and capabilities and when to seek support and guidance. </a:t>
            </a:r>
          </a:p>
          <a:p>
            <a:pPr marL="0" indent="0">
              <a:buNone/>
            </a:pPr>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862325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4</a:t>
            </a:r>
          </a:p>
        </p:txBody>
      </p:sp>
      <p:sp>
        <p:nvSpPr>
          <p:cNvPr id="3" name="Content Placeholder 2"/>
          <p:cNvSpPr>
            <a:spLocks noGrp="1"/>
          </p:cNvSpPr>
          <p:nvPr>
            <p:ph idx="1"/>
          </p:nvPr>
        </p:nvSpPr>
        <p:spPr>
          <a:xfrm>
            <a:off x="484909" y="1565564"/>
            <a:ext cx="10868891" cy="3699163"/>
          </a:xfrm>
        </p:spPr>
        <p:txBody>
          <a:bodyPr>
            <a:normAutofit fontScale="92500" lnSpcReduction="20000"/>
          </a:bodyPr>
          <a:lstStyle/>
          <a:p>
            <a:r>
              <a:rPr lang="en-GB" dirty="0"/>
              <a:t>Demonstrate specialised knowledge and skills in specific areas of Youth Work, showcasing the ability to innovate and adapt their practice to meet the evolving needs of young people and the Youth Work sector. </a:t>
            </a:r>
          </a:p>
          <a:p>
            <a:pPr marL="0" indent="0">
              <a:buNone/>
            </a:pPr>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2309892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5</a:t>
            </a:r>
          </a:p>
        </p:txBody>
      </p:sp>
      <p:sp>
        <p:nvSpPr>
          <p:cNvPr id="3" name="Content Placeholder 2"/>
          <p:cNvSpPr>
            <a:spLocks noGrp="1"/>
          </p:cNvSpPr>
          <p:nvPr>
            <p:ph idx="1"/>
          </p:nvPr>
        </p:nvSpPr>
        <p:spPr>
          <a:xfrm>
            <a:off x="394855" y="1825625"/>
            <a:ext cx="11409218" cy="3660775"/>
          </a:xfrm>
        </p:spPr>
        <p:txBody>
          <a:bodyPr>
            <a:normAutofit fontScale="92500" lnSpcReduction="10000"/>
          </a:bodyPr>
          <a:lstStyle/>
          <a:p>
            <a:r>
              <a:rPr lang="en-GB" dirty="0"/>
              <a:t>Organise their knowledge and learning through use of a range of information resources and present their work appropriately.</a:t>
            </a:r>
          </a:p>
          <a:p>
            <a:endParaRPr lang="en-GB"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42801858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 and Discussion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78571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C67E-2EE6-40BA-BD43-A243479D152E}"/>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EDEDAA19-7582-41C2-8AEC-ADDF372A21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7151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219" y="365126"/>
            <a:ext cx="11109581" cy="532236"/>
          </a:xfrm>
        </p:spPr>
        <p:txBody>
          <a:bodyPr>
            <a:normAutofit fontScale="90000"/>
          </a:bodyPr>
          <a:lstStyle/>
          <a:p>
            <a:r>
              <a:rPr lang="en-GB" dirty="0"/>
              <a:t>Individual Task</a:t>
            </a:r>
          </a:p>
        </p:txBody>
      </p:sp>
      <p:sp>
        <p:nvSpPr>
          <p:cNvPr id="3" name="Content Placeholder 2"/>
          <p:cNvSpPr>
            <a:spLocks noGrp="1"/>
          </p:cNvSpPr>
          <p:nvPr>
            <p:ph idx="1"/>
          </p:nvPr>
        </p:nvSpPr>
        <p:spPr>
          <a:xfrm>
            <a:off x="323731" y="1133184"/>
            <a:ext cx="11370365" cy="4600048"/>
          </a:xfrm>
        </p:spPr>
        <p:txBody>
          <a:bodyPr>
            <a:normAutofit fontScale="92500"/>
          </a:bodyPr>
          <a:lstStyle/>
          <a:p>
            <a:r>
              <a:rPr lang="en-GB" dirty="0"/>
              <a:t>Individually consider some of the components and requirements of creating a programme of work with young people. Think of your role at level 6 is to lead and manage an area of youth work practice. What are you thinking of developing at level 6 and how will you demonstrate the required level of leading and managing. </a:t>
            </a:r>
          </a:p>
          <a:p>
            <a:pPr marL="0" indent="0">
              <a:buNone/>
            </a:pPr>
            <a:endParaRPr lang="en-GB" dirty="0"/>
          </a:p>
          <a:p>
            <a:r>
              <a:rPr lang="en-GB" dirty="0"/>
              <a:t>Think of this as a step-by-step process and write these ideas on paper to share with the group.</a:t>
            </a:r>
          </a:p>
          <a:p>
            <a:endParaRPr lang="en-GB" dirty="0"/>
          </a:p>
          <a:p>
            <a:r>
              <a:rPr lang="en-GB" dirty="0"/>
              <a:t>This task is directly linked to your portfolio assessment as you are also required to consider your youth work methods (tools for engaging) with the young people and why?</a:t>
            </a:r>
          </a:p>
        </p:txBody>
      </p:sp>
    </p:spTree>
    <p:extLst>
      <p:ext uri="{BB962C8B-B14F-4D97-AF65-F5344CB8AC3E}">
        <p14:creationId xmlns:p14="http://schemas.microsoft.com/office/powerpoint/2010/main" val="3220148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98591-87BD-034C-378C-0C838FB389BA}"/>
              </a:ext>
            </a:extLst>
          </p:cNvPr>
          <p:cNvSpPr>
            <a:spLocks noGrp="1"/>
          </p:cNvSpPr>
          <p:nvPr>
            <p:ph type="title"/>
          </p:nvPr>
        </p:nvSpPr>
        <p:spPr/>
        <p:txBody>
          <a:bodyPr/>
          <a:lstStyle/>
          <a:p>
            <a:r>
              <a:rPr lang="en-GB" dirty="0"/>
              <a:t>Individual Task</a:t>
            </a:r>
          </a:p>
        </p:txBody>
      </p:sp>
      <p:sp>
        <p:nvSpPr>
          <p:cNvPr id="3" name="Content Placeholder 2">
            <a:extLst>
              <a:ext uri="{FF2B5EF4-FFF2-40B4-BE49-F238E27FC236}">
                <a16:creationId xmlns:a16="http://schemas.microsoft.com/office/drawing/2014/main" id="{CFB802B0-EA67-F96C-7DC9-8F6504520D63}"/>
              </a:ext>
            </a:extLst>
          </p:cNvPr>
          <p:cNvSpPr>
            <a:spLocks noGrp="1"/>
          </p:cNvSpPr>
          <p:nvPr>
            <p:ph idx="1"/>
          </p:nvPr>
        </p:nvSpPr>
        <p:spPr/>
        <p:txBody>
          <a:bodyPr/>
          <a:lstStyle/>
          <a:p>
            <a:r>
              <a:rPr lang="en-GB" dirty="0"/>
              <a:t>You have 15/20 minutes to engage in this task, you can also have a comfort break whilst you are engaging in the task.  </a:t>
            </a:r>
          </a:p>
        </p:txBody>
      </p:sp>
    </p:spTree>
    <p:extLst>
      <p:ext uri="{BB962C8B-B14F-4D97-AF65-F5344CB8AC3E}">
        <p14:creationId xmlns:p14="http://schemas.microsoft.com/office/powerpoint/2010/main" val="2878633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7CF2A-DA85-8604-347A-E561931707C4}"/>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A58BC0DF-DAD4-26DC-7E66-1227B778FDC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69372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E87F-0BE8-A9D3-9A60-9A3C7CAD77E4}"/>
              </a:ext>
            </a:extLst>
          </p:cNvPr>
          <p:cNvSpPr>
            <a:spLocks noGrp="1"/>
          </p:cNvSpPr>
          <p:nvPr>
            <p:ph type="title"/>
          </p:nvPr>
        </p:nvSpPr>
        <p:spPr>
          <a:xfrm>
            <a:off x="838200" y="-168294"/>
            <a:ext cx="10515600" cy="1858983"/>
          </a:xfrm>
        </p:spPr>
        <p:txBody>
          <a:bodyPr/>
          <a:lstStyle/>
          <a:p>
            <a:r>
              <a:rPr lang="en-GB" dirty="0"/>
              <a:t>Module Arrangements</a:t>
            </a:r>
          </a:p>
        </p:txBody>
      </p:sp>
      <p:sp>
        <p:nvSpPr>
          <p:cNvPr id="3" name="Content Placeholder 2">
            <a:extLst>
              <a:ext uri="{FF2B5EF4-FFF2-40B4-BE49-F238E27FC236}">
                <a16:creationId xmlns:a16="http://schemas.microsoft.com/office/drawing/2014/main" id="{7F00463C-5957-AF5D-3A2C-C7D80A2388E9}"/>
              </a:ext>
            </a:extLst>
          </p:cNvPr>
          <p:cNvSpPr>
            <a:spLocks noGrp="1"/>
          </p:cNvSpPr>
          <p:nvPr>
            <p:ph idx="1"/>
          </p:nvPr>
        </p:nvSpPr>
        <p:spPr>
          <a:xfrm>
            <a:off x="431956" y="1093914"/>
            <a:ext cx="10921844" cy="4897369"/>
          </a:xfrm>
        </p:spPr>
        <p:txBody>
          <a:bodyPr>
            <a:normAutofit/>
          </a:bodyPr>
          <a:lstStyle/>
          <a:p>
            <a:r>
              <a:rPr lang="en-GB" b="1" dirty="0"/>
              <a:t>Week 1: Tuesday</a:t>
            </a:r>
          </a:p>
          <a:p>
            <a:pPr lvl="1"/>
            <a:r>
              <a:rPr lang="en-GB" dirty="0"/>
              <a:t>Module Introduction and Overview</a:t>
            </a:r>
          </a:p>
          <a:p>
            <a:pPr lvl="1"/>
            <a:r>
              <a:rPr lang="en-GB" dirty="0"/>
              <a:t>Assessment Components</a:t>
            </a:r>
          </a:p>
          <a:p>
            <a:pPr lvl="1"/>
            <a:r>
              <a:rPr lang="en-GB" dirty="0"/>
              <a:t>Learning Outcomes </a:t>
            </a:r>
          </a:p>
          <a:p>
            <a:r>
              <a:rPr lang="en-GB" b="1" dirty="0"/>
              <a:t>Week 1: Thursday (no taught lecture)</a:t>
            </a:r>
          </a:p>
          <a:p>
            <a:pPr lvl="1"/>
            <a:r>
              <a:rPr lang="en-GB" dirty="0"/>
              <a:t>Placement Progression Meetings with Fran these can be arranged on Teams you are also required to read the chapter on ‘Association’ placed on Moodle for you.</a:t>
            </a:r>
          </a:p>
          <a:p>
            <a:r>
              <a:rPr lang="en-GB" b="1" dirty="0"/>
              <a:t>Week 2: Tuesday</a:t>
            </a:r>
          </a:p>
          <a:p>
            <a:pPr lvl="1"/>
            <a:r>
              <a:rPr lang="en-GB" dirty="0"/>
              <a:t>Young People’s Leisure Time Part 1 – Theory and Practice</a:t>
            </a:r>
          </a:p>
          <a:p>
            <a:r>
              <a:rPr lang="en-GB" b="1" dirty="0"/>
              <a:t>Week 2: Thursday</a:t>
            </a:r>
          </a:p>
          <a:p>
            <a:pPr lvl="1"/>
            <a:r>
              <a:rPr lang="en-GB" dirty="0"/>
              <a:t>Young People’s Leisure Time Part 2 – Theory and Practice</a:t>
            </a:r>
          </a:p>
          <a:p>
            <a:pPr lvl="1"/>
            <a:endParaRPr lang="en-GB" dirty="0"/>
          </a:p>
        </p:txBody>
      </p:sp>
    </p:spTree>
    <p:extLst>
      <p:ext uri="{BB962C8B-B14F-4D97-AF65-F5344CB8AC3E}">
        <p14:creationId xmlns:p14="http://schemas.microsoft.com/office/powerpoint/2010/main" val="2997874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E87F-0BE8-A9D3-9A60-9A3C7CAD77E4}"/>
              </a:ext>
            </a:extLst>
          </p:cNvPr>
          <p:cNvSpPr>
            <a:spLocks noGrp="1"/>
          </p:cNvSpPr>
          <p:nvPr>
            <p:ph type="title"/>
          </p:nvPr>
        </p:nvSpPr>
        <p:spPr/>
        <p:txBody>
          <a:bodyPr/>
          <a:lstStyle/>
          <a:p>
            <a:r>
              <a:rPr lang="en-GB" dirty="0"/>
              <a:t>Module Arrangements</a:t>
            </a:r>
          </a:p>
        </p:txBody>
      </p:sp>
      <p:sp>
        <p:nvSpPr>
          <p:cNvPr id="3" name="Content Placeholder 2">
            <a:extLst>
              <a:ext uri="{FF2B5EF4-FFF2-40B4-BE49-F238E27FC236}">
                <a16:creationId xmlns:a16="http://schemas.microsoft.com/office/drawing/2014/main" id="{7F00463C-5957-AF5D-3A2C-C7D80A2388E9}"/>
              </a:ext>
            </a:extLst>
          </p:cNvPr>
          <p:cNvSpPr>
            <a:spLocks noGrp="1"/>
          </p:cNvSpPr>
          <p:nvPr>
            <p:ph idx="1"/>
          </p:nvPr>
        </p:nvSpPr>
        <p:spPr>
          <a:xfrm>
            <a:off x="838200" y="1458551"/>
            <a:ext cx="10515600" cy="4487853"/>
          </a:xfrm>
        </p:spPr>
        <p:txBody>
          <a:bodyPr>
            <a:normAutofit/>
          </a:bodyPr>
          <a:lstStyle/>
          <a:p>
            <a:r>
              <a:rPr lang="en-GB" b="1" dirty="0"/>
              <a:t>Week 3: Tuesday </a:t>
            </a:r>
          </a:p>
          <a:p>
            <a:pPr lvl="1"/>
            <a:r>
              <a:rPr lang="en-GB" dirty="0"/>
              <a:t>SWOT Analysis – Theory and Practice</a:t>
            </a:r>
          </a:p>
          <a:p>
            <a:r>
              <a:rPr lang="en-GB" b="1" dirty="0"/>
              <a:t>Week 3: Thursday</a:t>
            </a:r>
          </a:p>
          <a:p>
            <a:r>
              <a:rPr lang="en-GB" sz="2400" dirty="0"/>
              <a:t>The impact of People, Places and Spaces, and how to apply this understanding to your portfolio assessment components.</a:t>
            </a:r>
          </a:p>
          <a:p>
            <a:r>
              <a:rPr lang="en-GB" b="1" dirty="0"/>
              <a:t>Week 4: Tuesday</a:t>
            </a:r>
          </a:p>
          <a:p>
            <a:pPr lvl="1"/>
            <a:r>
              <a:rPr lang="en-GB" dirty="0"/>
              <a:t>Professionalism, Self-Care and Youth Work</a:t>
            </a:r>
          </a:p>
          <a:p>
            <a:r>
              <a:rPr lang="en-GB" b="1" dirty="0"/>
              <a:t>Week 4: Thursday </a:t>
            </a:r>
          </a:p>
          <a:p>
            <a:pPr lvl="1"/>
            <a:r>
              <a:rPr lang="en-GB" dirty="0"/>
              <a:t>No Taught Lecture – individual tutorials by appointment to discuss portfolio assessment components. </a:t>
            </a:r>
          </a:p>
          <a:p>
            <a:pPr lvl="1"/>
            <a:endParaRPr lang="en-GB" dirty="0"/>
          </a:p>
          <a:p>
            <a:pPr lvl="1"/>
            <a:endParaRPr lang="en-GB" dirty="0"/>
          </a:p>
        </p:txBody>
      </p:sp>
    </p:spTree>
    <p:extLst>
      <p:ext uri="{BB962C8B-B14F-4D97-AF65-F5344CB8AC3E}">
        <p14:creationId xmlns:p14="http://schemas.microsoft.com/office/powerpoint/2010/main" val="43137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72C-EAD2-4CF2-9593-1646492CE52A}"/>
              </a:ext>
            </a:extLst>
          </p:cNvPr>
          <p:cNvSpPr>
            <a:spLocks noGrp="1"/>
          </p:cNvSpPr>
          <p:nvPr>
            <p:ph type="title"/>
          </p:nvPr>
        </p:nvSpPr>
        <p:spPr/>
        <p:txBody>
          <a:bodyPr/>
          <a:lstStyle/>
          <a:p>
            <a:r>
              <a:rPr lang="en-GB" dirty="0"/>
              <a:t>In Pairs</a:t>
            </a:r>
          </a:p>
        </p:txBody>
      </p:sp>
      <p:sp>
        <p:nvSpPr>
          <p:cNvPr id="3" name="Content Placeholder 2">
            <a:extLst>
              <a:ext uri="{FF2B5EF4-FFF2-40B4-BE49-F238E27FC236}">
                <a16:creationId xmlns:a16="http://schemas.microsoft.com/office/drawing/2014/main" id="{FCF787A7-4AAA-4B68-89EF-AF1ABC8268E7}"/>
              </a:ext>
            </a:extLst>
          </p:cNvPr>
          <p:cNvSpPr>
            <a:spLocks noGrp="1"/>
          </p:cNvSpPr>
          <p:nvPr>
            <p:ph idx="1"/>
          </p:nvPr>
        </p:nvSpPr>
        <p:spPr/>
        <p:txBody>
          <a:bodyPr/>
          <a:lstStyle/>
          <a:p>
            <a:r>
              <a:rPr lang="en-GB" dirty="0"/>
              <a:t>Discuss with your partner some of your ideas from your individual task.</a:t>
            </a:r>
          </a:p>
          <a:p>
            <a:endParaRPr lang="en-GB" dirty="0"/>
          </a:p>
          <a:p>
            <a:r>
              <a:rPr lang="en-GB" dirty="0"/>
              <a:t>Feedback</a:t>
            </a:r>
          </a:p>
        </p:txBody>
      </p:sp>
    </p:spTree>
    <p:extLst>
      <p:ext uri="{BB962C8B-B14F-4D97-AF65-F5344CB8AC3E}">
        <p14:creationId xmlns:p14="http://schemas.microsoft.com/office/powerpoint/2010/main" val="1223314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517" y="100977"/>
            <a:ext cx="10944283" cy="544152"/>
          </a:xfrm>
        </p:spPr>
        <p:txBody>
          <a:bodyPr>
            <a:normAutofit fontScale="90000"/>
          </a:bodyPr>
          <a:lstStyle/>
          <a:p>
            <a:r>
              <a:rPr lang="en-GB" dirty="0"/>
              <a:t>Directed Study</a:t>
            </a:r>
          </a:p>
        </p:txBody>
      </p:sp>
      <p:sp>
        <p:nvSpPr>
          <p:cNvPr id="3" name="Content Placeholder 2"/>
          <p:cNvSpPr>
            <a:spLocks noGrp="1"/>
          </p:cNvSpPr>
          <p:nvPr>
            <p:ph idx="1"/>
          </p:nvPr>
        </p:nvSpPr>
        <p:spPr>
          <a:xfrm>
            <a:off x="409517" y="925620"/>
            <a:ext cx="11427195" cy="4987126"/>
          </a:xfrm>
        </p:spPr>
        <p:txBody>
          <a:bodyPr>
            <a:normAutofit fontScale="85000" lnSpcReduction="20000"/>
          </a:bodyPr>
          <a:lstStyle/>
          <a:p>
            <a:r>
              <a:rPr lang="en-GB" dirty="0"/>
              <a:t>You are required to read and understand the Placement Guidelines and consider ways in which you can </a:t>
            </a:r>
            <a:r>
              <a:rPr lang="en-GB" b="1" dirty="0"/>
              <a:t>lead and manage </a:t>
            </a:r>
            <a:r>
              <a:rPr lang="en-GB" dirty="0"/>
              <a:t>an area of youth work practice in your level 6 placement.</a:t>
            </a:r>
          </a:p>
          <a:p>
            <a:endParaRPr lang="en-GB" dirty="0"/>
          </a:p>
          <a:p>
            <a:r>
              <a:rPr lang="en-GB" dirty="0"/>
              <a:t>Pop Quiz on the Guidelines</a:t>
            </a:r>
          </a:p>
          <a:p>
            <a:pPr marL="0" indent="0">
              <a:buNone/>
            </a:pPr>
            <a:endParaRPr lang="en-GB" dirty="0"/>
          </a:p>
          <a:p>
            <a:r>
              <a:rPr lang="en-GB" dirty="0"/>
              <a:t>Thursday - Fran will meet with you all individually on Thursday to engage in a Placement Progression Meeting. These can take place on Teams please email Fran to arrange these. These are compulsory meetings; your attendance will be monitored. </a:t>
            </a:r>
          </a:p>
          <a:p>
            <a:endParaRPr lang="en-GB" dirty="0"/>
          </a:p>
          <a:p>
            <a:r>
              <a:rPr lang="en-GB" dirty="0"/>
              <a:t>Your placement meeting will take about 15/20 minutes with the remaining allocated time for the lecture you are required to read the chapter placed on Moodle and to record your thinking.</a:t>
            </a:r>
          </a:p>
          <a:p>
            <a:endParaRPr lang="en-GB" dirty="0"/>
          </a:p>
          <a:p>
            <a:r>
              <a:rPr lang="en-GB" dirty="0"/>
              <a:t>We will explore this together during the start if the next lecture. </a:t>
            </a:r>
          </a:p>
        </p:txBody>
      </p:sp>
    </p:spTree>
    <p:extLst>
      <p:ext uri="{BB962C8B-B14F-4D97-AF65-F5344CB8AC3E}">
        <p14:creationId xmlns:p14="http://schemas.microsoft.com/office/powerpoint/2010/main" val="404888544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1623</Words>
  <Application>Microsoft Office PowerPoint</Application>
  <PresentationFormat>Widescreen</PresentationFormat>
  <Paragraphs>162</Paragraphs>
  <Slides>28</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Calibri Light</vt:lpstr>
      <vt:lpstr>Gill Sans MT</vt:lpstr>
      <vt:lpstr>Holding PAge</vt:lpstr>
      <vt:lpstr>Accessible 2</vt:lpstr>
      <vt:lpstr>Placement 3: The Impact of People, Places and Spaces.  Introduction and Module Overview  </vt:lpstr>
      <vt:lpstr>Re - connect as a group</vt:lpstr>
      <vt:lpstr>Aims of Module</vt:lpstr>
      <vt:lpstr>Learning Outcomes</vt:lpstr>
      <vt:lpstr>Learning Outcomes</vt:lpstr>
      <vt:lpstr>INDICATIVE CONTENT</vt:lpstr>
      <vt:lpstr>INDICATIVE CONTENT</vt:lpstr>
      <vt:lpstr>Assessments Assessment Component 1 – 80%</vt:lpstr>
      <vt:lpstr>Level 6 Portfolio Elements  </vt:lpstr>
      <vt:lpstr>Assessments Assessment Component 1 – 80%</vt:lpstr>
      <vt:lpstr>Assessments Assessment Component 2  10%</vt:lpstr>
      <vt:lpstr>Assessments Assessment Component 3  10%</vt:lpstr>
      <vt:lpstr>Any Questions so far….?</vt:lpstr>
      <vt:lpstr>Group Task – 40 min – Significantly Important.</vt:lpstr>
      <vt:lpstr>Learning Outcome 1</vt:lpstr>
      <vt:lpstr>Learning Outcome 2</vt:lpstr>
      <vt:lpstr>Learning Outcome 3</vt:lpstr>
      <vt:lpstr>Learning Outcome 4</vt:lpstr>
      <vt:lpstr>Learning Outcome 5</vt:lpstr>
      <vt:lpstr>Feedback and Discussion</vt:lpstr>
      <vt:lpstr>Lunch Break</vt:lpstr>
      <vt:lpstr>Individual Task</vt:lpstr>
      <vt:lpstr>Individual Task</vt:lpstr>
      <vt:lpstr>Feedback</vt:lpstr>
      <vt:lpstr>Module Arrangements</vt:lpstr>
      <vt:lpstr>Module Arrangements</vt:lpstr>
      <vt:lpstr>In Pairs</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10</cp:revision>
  <dcterms:created xsi:type="dcterms:W3CDTF">2022-06-22T10:03:12Z</dcterms:created>
  <dcterms:modified xsi:type="dcterms:W3CDTF">2026-09-14T09:58:22Z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