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994" r:id="rId1"/>
  </p:sldMasterIdLst>
  <p:notesMasterIdLst>
    <p:notesMasterId r:id="rId17"/>
  </p:notesMasterIdLst>
  <p:sldIdLst>
    <p:sldId id="256" r:id="rId2"/>
    <p:sldId id="258" r:id="rId3"/>
    <p:sldId id="270" r:id="rId4"/>
    <p:sldId id="257" r:id="rId5"/>
    <p:sldId id="296" r:id="rId6"/>
    <p:sldId id="276" r:id="rId7"/>
    <p:sldId id="277" r:id="rId8"/>
    <p:sldId id="295" r:id="rId9"/>
    <p:sldId id="260" r:id="rId10"/>
    <p:sldId id="289" r:id="rId11"/>
    <p:sldId id="290" r:id="rId12"/>
    <p:sldId id="273" r:id="rId13"/>
    <p:sldId id="297" r:id="rId14"/>
    <p:sldId id="292"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88950"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2">
  <dgm:title val=""/>
  <dgm:desc val=""/>
  <dgm:catLst>
    <dgm:cat type="mainScheme" pri="10200"/>
  </dgm:catLst>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B84C11-07A7-41F5-8B9A-39D0ACB1BF53}" type="doc">
      <dgm:prSet loTypeId="urn:microsoft.com/office/officeart/2005/8/layout/process4" loCatId="process" qsTypeId="urn:microsoft.com/office/officeart/2005/8/quickstyle/simple3" qsCatId="simple" csTypeId="urn:microsoft.com/office/officeart/2005/8/colors/accent2_3" csCatId="accent2" phldr="1"/>
      <dgm:spPr/>
      <dgm:t>
        <a:bodyPr/>
        <a:lstStyle/>
        <a:p>
          <a:endParaRPr lang="en-US"/>
        </a:p>
      </dgm:t>
    </dgm:pt>
    <dgm:pt modelId="{97A8C2AA-AE5F-4DE0-91B1-F0E85C273E74}">
      <dgm:prSet phldrT="[Text]" phldr="0" custT="1"/>
      <dgm:spPr/>
      <dgm:t>
        <a:bodyPr vert="horz" wrap="square"/>
        <a:lstStyle/>
        <a:p>
          <a:pPr algn="just">
            <a:lnSpc>
              <a:spcPct val="100000"/>
            </a:lnSpc>
            <a:spcBef>
              <a:spcPct val="0"/>
            </a:spcBef>
            <a:spcAft>
              <a:spcPct val="35000"/>
            </a:spcAft>
          </a:pPr>
          <a:r>
            <a:rPr lang="en-US" sz="2000" dirty="0"/>
            <a:t>A private company retail sector is where Publix General Stores operates. Its primary line of business is traditional retail, with a focus on providing quality goods and exceptional customer service </a:t>
          </a:r>
        </a:p>
      </dgm:t>
    </dgm:pt>
    <dgm:pt modelId="{5477065E-AD40-40AD-B851-169D32D6F57B}" type="parTrans" cxnId="{95288B24-9A4E-4131-A215-24320A998D43}">
      <dgm:prSet/>
      <dgm:spPr/>
      <dgm:t>
        <a:bodyPr/>
        <a:lstStyle/>
        <a:p>
          <a:pPr algn="just"/>
          <a:endParaRPr lang="en-US" sz="2000"/>
        </a:p>
      </dgm:t>
    </dgm:pt>
    <dgm:pt modelId="{DD01B2A3-2986-44EB-899A-2EB74CB0A2FA}" type="sibTrans" cxnId="{95288B24-9A4E-4131-A215-24320A998D43}">
      <dgm:prSet custT="1"/>
      <dgm:spPr/>
      <dgm:t>
        <a:bodyPr/>
        <a:lstStyle/>
        <a:p>
          <a:pPr algn="just"/>
          <a:endParaRPr lang="en-US" sz="4000" dirty="0"/>
        </a:p>
      </dgm:t>
    </dgm:pt>
    <dgm:pt modelId="{8ED20423-F7C2-4DAC-B9CC-17F08874BF3A}">
      <dgm:prSet phldrT="[Text]" phldr="0" custT="1"/>
      <dgm:spPr/>
      <dgm:t>
        <a:bodyPr vert="horz" wrap="square"/>
        <a:lstStyle/>
        <a:p>
          <a:pPr algn="just">
            <a:lnSpc>
              <a:spcPct val="100000"/>
            </a:lnSpc>
            <a:spcBef>
              <a:spcPct val="0"/>
            </a:spcBef>
            <a:spcAft>
              <a:spcPct val="35000"/>
            </a:spcAft>
          </a:pPr>
          <a:r>
            <a:rPr lang="en-US" sz="2000" b="0" i="0" dirty="0"/>
            <a:t>On the other hand, a publicly traded company by the name of Amazon.com, Inc. is a pioneer in the field of online retailing. It is applicable to several industries, including distributed computing, enhanced streaming, computerized reasoning, and online purchasing</a:t>
          </a:r>
          <a:endParaRPr lang="en-US" sz="2000" dirty="0"/>
        </a:p>
      </dgm:t>
    </dgm:pt>
    <dgm:pt modelId="{6A6DCCB9-B9C9-4F02-8372-40D5BB3E2726}" type="parTrans" cxnId="{86A57F05-BA14-4C2C-B94A-8128950C9A19}">
      <dgm:prSet/>
      <dgm:spPr/>
      <dgm:t>
        <a:bodyPr/>
        <a:lstStyle/>
        <a:p>
          <a:pPr algn="just"/>
          <a:endParaRPr lang="en-US" sz="2000"/>
        </a:p>
      </dgm:t>
    </dgm:pt>
    <dgm:pt modelId="{183EE679-6E63-4B49-9665-FE19B4A2F12A}" type="sibTrans" cxnId="{86A57F05-BA14-4C2C-B94A-8128950C9A19}">
      <dgm:prSet custT="1"/>
      <dgm:spPr/>
      <dgm:t>
        <a:bodyPr/>
        <a:lstStyle/>
        <a:p>
          <a:pPr algn="just"/>
          <a:endParaRPr lang="en-US" sz="4000" dirty="0"/>
        </a:p>
      </dgm:t>
    </dgm:pt>
    <dgm:pt modelId="{D4BD55C7-AC3C-43FC-8A67-85D9B43F95ED}">
      <dgm:prSet phldrT="[Text]" phldr="0" custT="1"/>
      <dgm:spPr/>
      <dgm:t>
        <a:bodyPr vert="horz" wrap="square"/>
        <a:lstStyle/>
        <a:p>
          <a:pPr algn="just">
            <a:lnSpc>
              <a:spcPct val="100000"/>
            </a:lnSpc>
            <a:spcBef>
              <a:spcPct val="0"/>
            </a:spcBef>
            <a:spcAft>
              <a:spcPct val="35000"/>
            </a:spcAft>
          </a:pPr>
          <a:r>
            <a:rPr lang="en-US" sz="2000" dirty="0"/>
            <a:t>Amazon's management team is crucial to overcoming these obstacles, advancing development, and maintaining a lead in the constantly changing web-based business sector.</a:t>
          </a:r>
        </a:p>
      </dgm:t>
    </dgm:pt>
    <dgm:pt modelId="{0E3D13F2-5377-4EE3-8062-8626E5770718}" type="parTrans" cxnId="{EB40FF62-9C1E-4A33-BE11-871FBB5EF353}">
      <dgm:prSet/>
      <dgm:spPr/>
      <dgm:t>
        <a:bodyPr/>
        <a:lstStyle/>
        <a:p>
          <a:pPr algn="just"/>
          <a:endParaRPr lang="en-US" sz="2000"/>
        </a:p>
      </dgm:t>
    </dgm:pt>
    <dgm:pt modelId="{767768A6-72C8-4B98-98E5-B01A1C804B6A}" type="sibTrans" cxnId="{EB40FF62-9C1E-4A33-BE11-871FBB5EF353}">
      <dgm:prSet/>
      <dgm:spPr/>
      <dgm:t>
        <a:bodyPr/>
        <a:lstStyle/>
        <a:p>
          <a:pPr algn="just"/>
          <a:endParaRPr lang="en-US" sz="2000"/>
        </a:p>
      </dgm:t>
    </dgm:pt>
    <dgm:pt modelId="{41D96568-EA86-494C-A488-F184D5749328}" type="pres">
      <dgm:prSet presAssocID="{46B84C11-07A7-41F5-8B9A-39D0ACB1BF53}" presName="Name0" presStyleCnt="0">
        <dgm:presLayoutVars>
          <dgm:dir/>
          <dgm:animLvl val="lvl"/>
          <dgm:resizeHandles val="exact"/>
        </dgm:presLayoutVars>
      </dgm:prSet>
      <dgm:spPr/>
    </dgm:pt>
    <dgm:pt modelId="{92DC5B7E-EDD0-4E9C-BC5C-323E5E49CAF5}" type="pres">
      <dgm:prSet presAssocID="{D4BD55C7-AC3C-43FC-8A67-85D9B43F95ED}" presName="boxAndChildren" presStyleCnt="0"/>
      <dgm:spPr/>
    </dgm:pt>
    <dgm:pt modelId="{A430C730-54C9-40C8-BE6B-6241777A8721}" type="pres">
      <dgm:prSet presAssocID="{D4BD55C7-AC3C-43FC-8A67-85D9B43F95ED}" presName="parentTextBox" presStyleLbl="node1" presStyleIdx="0" presStyleCnt="3"/>
      <dgm:spPr/>
    </dgm:pt>
    <dgm:pt modelId="{28B32264-35D9-4EE7-9031-85D21F014A84}" type="pres">
      <dgm:prSet presAssocID="{183EE679-6E63-4B49-9665-FE19B4A2F12A}" presName="sp" presStyleCnt="0"/>
      <dgm:spPr/>
    </dgm:pt>
    <dgm:pt modelId="{213F018C-2492-4D24-B395-C4E5E661F644}" type="pres">
      <dgm:prSet presAssocID="{8ED20423-F7C2-4DAC-B9CC-17F08874BF3A}" presName="arrowAndChildren" presStyleCnt="0"/>
      <dgm:spPr/>
    </dgm:pt>
    <dgm:pt modelId="{E9EAD1E2-AF25-4516-B2A9-35223DDAB4D7}" type="pres">
      <dgm:prSet presAssocID="{8ED20423-F7C2-4DAC-B9CC-17F08874BF3A}" presName="parentTextArrow" presStyleLbl="node1" presStyleIdx="1" presStyleCnt="3"/>
      <dgm:spPr/>
    </dgm:pt>
    <dgm:pt modelId="{AB9CB872-E3AB-4476-AC1C-ECE058D1CEEB}" type="pres">
      <dgm:prSet presAssocID="{DD01B2A3-2986-44EB-899A-2EB74CB0A2FA}" presName="sp" presStyleCnt="0"/>
      <dgm:spPr/>
    </dgm:pt>
    <dgm:pt modelId="{F7CD4CC5-A9B0-4424-B540-4CF7A8CB2817}" type="pres">
      <dgm:prSet presAssocID="{97A8C2AA-AE5F-4DE0-91B1-F0E85C273E74}" presName="arrowAndChildren" presStyleCnt="0"/>
      <dgm:spPr/>
    </dgm:pt>
    <dgm:pt modelId="{B05A8302-A619-4E2D-90DE-4814182720AC}" type="pres">
      <dgm:prSet presAssocID="{97A8C2AA-AE5F-4DE0-91B1-F0E85C273E74}" presName="parentTextArrow" presStyleLbl="node1" presStyleIdx="2" presStyleCnt="3"/>
      <dgm:spPr/>
    </dgm:pt>
  </dgm:ptLst>
  <dgm:cxnLst>
    <dgm:cxn modelId="{86A57F05-BA14-4C2C-B94A-8128950C9A19}" srcId="{46B84C11-07A7-41F5-8B9A-39D0ACB1BF53}" destId="{8ED20423-F7C2-4DAC-B9CC-17F08874BF3A}" srcOrd="1" destOrd="0" parTransId="{6A6DCCB9-B9C9-4F02-8372-40D5BB3E2726}" sibTransId="{183EE679-6E63-4B49-9665-FE19B4A2F12A}"/>
    <dgm:cxn modelId="{BFE7B61B-C0AB-49D5-9A9F-4ACA21C0ABF9}" type="presOf" srcId="{46B84C11-07A7-41F5-8B9A-39D0ACB1BF53}" destId="{41D96568-EA86-494C-A488-F184D5749328}" srcOrd="0" destOrd="0" presId="urn:microsoft.com/office/officeart/2005/8/layout/process4"/>
    <dgm:cxn modelId="{95288B24-9A4E-4131-A215-24320A998D43}" srcId="{46B84C11-07A7-41F5-8B9A-39D0ACB1BF53}" destId="{97A8C2AA-AE5F-4DE0-91B1-F0E85C273E74}" srcOrd="0" destOrd="0" parTransId="{5477065E-AD40-40AD-B851-169D32D6F57B}" sibTransId="{DD01B2A3-2986-44EB-899A-2EB74CB0A2FA}"/>
    <dgm:cxn modelId="{0CC21B2F-9E72-422B-B748-8D0F1672BC83}" type="presOf" srcId="{8ED20423-F7C2-4DAC-B9CC-17F08874BF3A}" destId="{E9EAD1E2-AF25-4516-B2A9-35223DDAB4D7}" srcOrd="0" destOrd="0" presId="urn:microsoft.com/office/officeart/2005/8/layout/process4"/>
    <dgm:cxn modelId="{BC82AE53-DBA5-40E2-9CD3-D16DD8B8335B}" type="presOf" srcId="{D4BD55C7-AC3C-43FC-8A67-85D9B43F95ED}" destId="{A430C730-54C9-40C8-BE6B-6241777A8721}" srcOrd="0" destOrd="0" presId="urn:microsoft.com/office/officeart/2005/8/layout/process4"/>
    <dgm:cxn modelId="{EB40FF62-9C1E-4A33-BE11-871FBB5EF353}" srcId="{46B84C11-07A7-41F5-8B9A-39D0ACB1BF53}" destId="{D4BD55C7-AC3C-43FC-8A67-85D9B43F95ED}" srcOrd="2" destOrd="0" parTransId="{0E3D13F2-5377-4EE3-8062-8626E5770718}" sibTransId="{767768A6-72C8-4B98-98E5-B01A1C804B6A}"/>
    <dgm:cxn modelId="{74C52BAC-C90D-4B08-A7B0-DBB1F6A89E89}" type="presOf" srcId="{97A8C2AA-AE5F-4DE0-91B1-F0E85C273E74}" destId="{B05A8302-A619-4E2D-90DE-4814182720AC}" srcOrd="0" destOrd="0" presId="urn:microsoft.com/office/officeart/2005/8/layout/process4"/>
    <dgm:cxn modelId="{C4689180-E03A-4947-87E2-B425F39D67A4}" type="presParOf" srcId="{41D96568-EA86-494C-A488-F184D5749328}" destId="{92DC5B7E-EDD0-4E9C-BC5C-323E5E49CAF5}" srcOrd="0" destOrd="0" presId="urn:microsoft.com/office/officeart/2005/8/layout/process4"/>
    <dgm:cxn modelId="{DDEFF9D1-979D-4682-ACC4-9E72A24C1EBF}" type="presParOf" srcId="{92DC5B7E-EDD0-4E9C-BC5C-323E5E49CAF5}" destId="{A430C730-54C9-40C8-BE6B-6241777A8721}" srcOrd="0" destOrd="0" presId="urn:microsoft.com/office/officeart/2005/8/layout/process4"/>
    <dgm:cxn modelId="{B52AB1C5-5B8D-4F6F-996F-875387911E1C}" type="presParOf" srcId="{41D96568-EA86-494C-A488-F184D5749328}" destId="{28B32264-35D9-4EE7-9031-85D21F014A84}" srcOrd="1" destOrd="0" presId="urn:microsoft.com/office/officeart/2005/8/layout/process4"/>
    <dgm:cxn modelId="{DAA8595F-D1D1-4399-832E-B3763F4CE803}" type="presParOf" srcId="{41D96568-EA86-494C-A488-F184D5749328}" destId="{213F018C-2492-4D24-B395-C4E5E661F644}" srcOrd="2" destOrd="0" presId="urn:microsoft.com/office/officeart/2005/8/layout/process4"/>
    <dgm:cxn modelId="{258A2EA5-E95D-4BF9-851F-EE8E92389BC5}" type="presParOf" srcId="{213F018C-2492-4D24-B395-C4E5E661F644}" destId="{E9EAD1E2-AF25-4516-B2A9-35223DDAB4D7}" srcOrd="0" destOrd="0" presId="urn:microsoft.com/office/officeart/2005/8/layout/process4"/>
    <dgm:cxn modelId="{B5937394-0BC2-4885-9987-AA47C1122F56}" type="presParOf" srcId="{41D96568-EA86-494C-A488-F184D5749328}" destId="{AB9CB872-E3AB-4476-AC1C-ECE058D1CEEB}" srcOrd="3" destOrd="0" presId="urn:microsoft.com/office/officeart/2005/8/layout/process4"/>
    <dgm:cxn modelId="{AEB57A3D-11E7-404B-982C-0977451F7814}" type="presParOf" srcId="{41D96568-EA86-494C-A488-F184D5749328}" destId="{F7CD4CC5-A9B0-4424-B540-4CF7A8CB2817}" srcOrd="4" destOrd="0" presId="urn:microsoft.com/office/officeart/2005/8/layout/process4"/>
    <dgm:cxn modelId="{707F371C-1E5B-41C9-B7BF-BF5DC82C4328}" type="presParOf" srcId="{F7CD4CC5-A9B0-4424-B540-4CF7A8CB2817}" destId="{B05A8302-A619-4E2D-90DE-4814182720A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320EB-5352-40AA-A0A9-C13066E1373C}" type="doc">
      <dgm:prSet loTypeId="urn:microsoft.com/office/officeart/2008/layout/VerticalCurvedList" loCatId="list" qsTypeId="urn:microsoft.com/office/officeart/2005/8/quickstyle/simple3" qsCatId="simple" csTypeId="urn:microsoft.com/office/officeart/2005/8/colors/colorful3" csCatId="colorful" phldr="1"/>
      <dgm:spPr/>
      <dgm:t>
        <a:bodyPr/>
        <a:lstStyle/>
        <a:p>
          <a:endParaRPr lang="en-US"/>
        </a:p>
      </dgm:t>
    </dgm:pt>
    <dgm:pt modelId="{773C5012-55F9-436E-B78B-2A38D8AAA0C0}">
      <dgm:prSet phldrT="[Text]" phldr="0" custT="1"/>
      <dgm:spPr/>
      <dgm:t>
        <a:bodyPr vert="horz" wrap="square"/>
        <a:lstStyle/>
        <a:p>
          <a:pPr algn="just">
            <a:lnSpc>
              <a:spcPct val="100000"/>
            </a:lnSpc>
            <a:spcBef>
              <a:spcPct val="0"/>
            </a:spcBef>
            <a:spcAft>
              <a:spcPct val="35000"/>
            </a:spcAft>
          </a:pPr>
          <a:r>
            <a:rPr lang="en-US" sz="2000" dirty="0"/>
            <a:t>The business climate of Publix Super Markets, a private corporation, may profit from a more secretive decision-making process and flexibility in strategic planning. The absence of publicly available financial statements</a:t>
          </a:r>
        </a:p>
      </dgm:t>
    </dgm:pt>
    <dgm:pt modelId="{E1399106-9BE2-43F4-9430-F473CB36780F}" type="parTrans" cxnId="{4B24B67C-4605-4D60-9A9F-CA5058A6D1B8}">
      <dgm:prSet/>
      <dgm:spPr/>
      <dgm:t>
        <a:bodyPr/>
        <a:lstStyle/>
        <a:p>
          <a:endParaRPr lang="en-US" sz="2400"/>
        </a:p>
      </dgm:t>
    </dgm:pt>
    <dgm:pt modelId="{507A6FE3-4D55-4ED6-A973-429D64C5DF28}" type="sibTrans" cxnId="{4B24B67C-4605-4D60-9A9F-CA5058A6D1B8}">
      <dgm:prSet/>
      <dgm:spPr/>
      <dgm:t>
        <a:bodyPr/>
        <a:lstStyle/>
        <a:p>
          <a:endParaRPr lang="en-US" sz="2400"/>
        </a:p>
      </dgm:t>
    </dgm:pt>
    <dgm:pt modelId="{0124C02D-9AB5-4A11-991D-7896F13D203C}">
      <dgm:prSet phldr="0" custT="1"/>
      <dgm:spPr/>
      <dgm:t>
        <a:bodyPr vert="horz" wrap="square"/>
        <a:lstStyle/>
        <a:p>
          <a:pPr algn="just">
            <a:lnSpc>
              <a:spcPct val="100000"/>
            </a:lnSpc>
            <a:spcBef>
              <a:spcPct val="0"/>
            </a:spcBef>
            <a:spcAft>
              <a:spcPct val="35000"/>
            </a:spcAft>
          </a:pPr>
          <a:r>
            <a:rPr lang="en-US" altLang="en-US" sz="2000" dirty="0"/>
            <a:t>As a public corporation, Amazon.com, Inc., on the other hand, must adhere to strict financial reporting regulations and operates in a highly regulated environment</a:t>
          </a:r>
          <a:endParaRPr altLang="en-US" sz="2000" dirty="0"/>
        </a:p>
      </dgm:t>
    </dgm:pt>
    <dgm:pt modelId="{B7275652-CDB2-4EDB-A036-21A2A3618541}" type="parTrans" cxnId="{C2A3C345-8186-4119-BE0C-815C15383058}">
      <dgm:prSet/>
      <dgm:spPr/>
      <dgm:t>
        <a:bodyPr/>
        <a:lstStyle/>
        <a:p>
          <a:endParaRPr lang="en-US" sz="2400"/>
        </a:p>
      </dgm:t>
    </dgm:pt>
    <dgm:pt modelId="{800ECF84-6ACF-4919-912F-CA9D12D4237C}" type="sibTrans" cxnId="{C2A3C345-8186-4119-BE0C-815C15383058}">
      <dgm:prSet/>
      <dgm:spPr/>
      <dgm:t>
        <a:bodyPr/>
        <a:lstStyle/>
        <a:p>
          <a:endParaRPr lang="en-US" sz="2400"/>
        </a:p>
      </dgm:t>
    </dgm:pt>
    <dgm:pt modelId="{CA58FE74-4619-4E47-BA6C-E0CD35AF5AC2}">
      <dgm:prSet phldrT="[Text]" phldr="0" custT="1"/>
      <dgm:spPr/>
      <dgm:t>
        <a:bodyPr vert="horz" wrap="square"/>
        <a:lstStyle/>
        <a:p>
          <a:pPr algn="just">
            <a:lnSpc>
              <a:spcPct val="100000"/>
            </a:lnSpc>
            <a:spcBef>
              <a:spcPct val="0"/>
            </a:spcBef>
            <a:spcAft>
              <a:spcPct val="35000"/>
            </a:spcAft>
          </a:pPr>
          <a:r>
            <a:rPr lang="en-US" sz="2000" dirty="0"/>
            <a:t> For the management team for both companies to continue to hold the top spot in the market, it is essential that it can handle this complexity, take advantage of technological improvements, and sustain innovation</a:t>
          </a:r>
        </a:p>
      </dgm:t>
    </dgm:pt>
    <dgm:pt modelId="{EBAD4DA7-135F-4F4E-9475-804E7DC205D2}" type="parTrans" cxnId="{BF11DB6C-4602-40E4-9497-F13129116241}">
      <dgm:prSet/>
      <dgm:spPr/>
      <dgm:t>
        <a:bodyPr/>
        <a:lstStyle/>
        <a:p>
          <a:endParaRPr lang="en-US" sz="2400"/>
        </a:p>
      </dgm:t>
    </dgm:pt>
    <dgm:pt modelId="{5723A07A-E737-45B0-B84E-97FB4DE86580}" type="sibTrans" cxnId="{BF11DB6C-4602-40E4-9497-F13129116241}">
      <dgm:prSet/>
      <dgm:spPr/>
      <dgm:t>
        <a:bodyPr/>
        <a:lstStyle/>
        <a:p>
          <a:endParaRPr lang="en-US" sz="2400"/>
        </a:p>
      </dgm:t>
    </dgm:pt>
    <dgm:pt modelId="{C3F2AC3F-F4CE-4630-9D27-F36C95ABC8BA}" type="pres">
      <dgm:prSet presAssocID="{26C320EB-5352-40AA-A0A9-C13066E1373C}" presName="Name0" presStyleCnt="0">
        <dgm:presLayoutVars>
          <dgm:chMax val="7"/>
          <dgm:chPref val="7"/>
          <dgm:dir/>
        </dgm:presLayoutVars>
      </dgm:prSet>
      <dgm:spPr/>
    </dgm:pt>
    <dgm:pt modelId="{8561028E-CB23-40C4-8ABE-9AEBC5B80E5C}" type="pres">
      <dgm:prSet presAssocID="{26C320EB-5352-40AA-A0A9-C13066E1373C}" presName="Name1" presStyleCnt="0"/>
      <dgm:spPr/>
    </dgm:pt>
    <dgm:pt modelId="{4BE8739B-71F7-4C58-954D-363115B1FFCC}" type="pres">
      <dgm:prSet presAssocID="{26C320EB-5352-40AA-A0A9-C13066E1373C}" presName="cycle" presStyleCnt="0"/>
      <dgm:spPr/>
    </dgm:pt>
    <dgm:pt modelId="{B5CDC7AF-8A6B-4C0A-A6FF-C49142DEAE15}" type="pres">
      <dgm:prSet presAssocID="{26C320EB-5352-40AA-A0A9-C13066E1373C}" presName="srcNode" presStyleLbl="node1" presStyleIdx="0" presStyleCnt="3"/>
      <dgm:spPr/>
    </dgm:pt>
    <dgm:pt modelId="{D1BE55CC-F17D-413A-9AFF-F971E9B0B9E5}" type="pres">
      <dgm:prSet presAssocID="{26C320EB-5352-40AA-A0A9-C13066E1373C}" presName="conn" presStyleLbl="parChTrans1D2" presStyleIdx="0" presStyleCnt="1"/>
      <dgm:spPr/>
    </dgm:pt>
    <dgm:pt modelId="{8C5B8DE9-3B93-431F-A688-02CF335517D9}" type="pres">
      <dgm:prSet presAssocID="{26C320EB-5352-40AA-A0A9-C13066E1373C}" presName="extraNode" presStyleLbl="node1" presStyleIdx="0" presStyleCnt="3"/>
      <dgm:spPr/>
    </dgm:pt>
    <dgm:pt modelId="{3E5BA2FF-0CA1-4C20-B99F-AE7138C6DF4E}" type="pres">
      <dgm:prSet presAssocID="{26C320EB-5352-40AA-A0A9-C13066E1373C}" presName="dstNode" presStyleLbl="node1" presStyleIdx="0" presStyleCnt="3"/>
      <dgm:spPr/>
    </dgm:pt>
    <dgm:pt modelId="{73C0B578-8172-45B2-9E4F-6120F4A9180B}" type="pres">
      <dgm:prSet presAssocID="{773C5012-55F9-436E-B78B-2A38D8AAA0C0}" presName="text_1" presStyleLbl="node1" presStyleIdx="0" presStyleCnt="3">
        <dgm:presLayoutVars>
          <dgm:bulletEnabled val="1"/>
        </dgm:presLayoutVars>
      </dgm:prSet>
      <dgm:spPr/>
    </dgm:pt>
    <dgm:pt modelId="{AE7CD199-7DDA-4F2E-AC83-FD3729434C42}" type="pres">
      <dgm:prSet presAssocID="{773C5012-55F9-436E-B78B-2A38D8AAA0C0}" presName="accent_1" presStyleCnt="0"/>
      <dgm:spPr/>
    </dgm:pt>
    <dgm:pt modelId="{C81E2044-7C83-471F-BA7B-A731C07AF9D9}" type="pres">
      <dgm:prSet presAssocID="{773C5012-55F9-436E-B78B-2A38D8AAA0C0}" presName="accentRepeatNode" presStyleLbl="solidFgAcc1" presStyleIdx="0" presStyleCnt="3"/>
      <dgm:spPr/>
    </dgm:pt>
    <dgm:pt modelId="{0E7493FF-7409-4DEC-9F07-0225DCDCE358}" type="pres">
      <dgm:prSet presAssocID="{0124C02D-9AB5-4A11-991D-7896F13D203C}" presName="text_2" presStyleLbl="node1" presStyleIdx="1" presStyleCnt="3">
        <dgm:presLayoutVars>
          <dgm:bulletEnabled val="1"/>
        </dgm:presLayoutVars>
      </dgm:prSet>
      <dgm:spPr/>
    </dgm:pt>
    <dgm:pt modelId="{AC098BB4-39EF-4A08-93EE-F819FDF5011A}" type="pres">
      <dgm:prSet presAssocID="{0124C02D-9AB5-4A11-991D-7896F13D203C}" presName="accent_2" presStyleCnt="0"/>
      <dgm:spPr/>
    </dgm:pt>
    <dgm:pt modelId="{44601FB8-ACC7-4434-AFF9-1D4E5E8C601A}" type="pres">
      <dgm:prSet presAssocID="{0124C02D-9AB5-4A11-991D-7896F13D203C}" presName="accentRepeatNode" presStyleLbl="solidFgAcc1" presStyleIdx="1" presStyleCnt="3"/>
      <dgm:spPr/>
    </dgm:pt>
    <dgm:pt modelId="{A445BACC-47A8-43C3-B201-8921B7B3B9F3}" type="pres">
      <dgm:prSet presAssocID="{CA58FE74-4619-4E47-BA6C-E0CD35AF5AC2}" presName="text_3" presStyleLbl="node1" presStyleIdx="2" presStyleCnt="3">
        <dgm:presLayoutVars>
          <dgm:bulletEnabled val="1"/>
        </dgm:presLayoutVars>
      </dgm:prSet>
      <dgm:spPr/>
    </dgm:pt>
    <dgm:pt modelId="{E8B3490C-DB52-496A-995B-E1F5FCA317DF}" type="pres">
      <dgm:prSet presAssocID="{CA58FE74-4619-4E47-BA6C-E0CD35AF5AC2}" presName="accent_3" presStyleCnt="0"/>
      <dgm:spPr/>
    </dgm:pt>
    <dgm:pt modelId="{3A0A4D5F-1AB2-429F-8025-E1EAB57C9AFC}" type="pres">
      <dgm:prSet presAssocID="{CA58FE74-4619-4E47-BA6C-E0CD35AF5AC2}" presName="accentRepeatNode" presStyleLbl="solidFgAcc1" presStyleIdx="2" presStyleCnt="3"/>
      <dgm:spPr/>
    </dgm:pt>
  </dgm:ptLst>
  <dgm:cxnLst>
    <dgm:cxn modelId="{524B9107-57E5-42F2-9694-8104F9F45AD2}" type="presOf" srcId="{0124C02D-9AB5-4A11-991D-7896F13D203C}" destId="{0E7493FF-7409-4DEC-9F07-0225DCDCE358}" srcOrd="0" destOrd="0" presId="urn:microsoft.com/office/officeart/2008/layout/VerticalCurvedList"/>
    <dgm:cxn modelId="{72B7E727-7EF8-4B1D-88AF-EBED3E2A3E0B}" type="presOf" srcId="{CA58FE74-4619-4E47-BA6C-E0CD35AF5AC2}" destId="{A445BACC-47A8-43C3-B201-8921B7B3B9F3}" srcOrd="0" destOrd="0" presId="urn:microsoft.com/office/officeart/2008/layout/VerticalCurvedList"/>
    <dgm:cxn modelId="{BB23182C-8BB8-46D9-8799-9BAA2114E1C3}" type="presOf" srcId="{773C5012-55F9-436E-B78B-2A38D8AAA0C0}" destId="{73C0B578-8172-45B2-9E4F-6120F4A9180B}" srcOrd="0" destOrd="0" presId="urn:microsoft.com/office/officeart/2008/layout/VerticalCurvedList"/>
    <dgm:cxn modelId="{C2A3C345-8186-4119-BE0C-815C15383058}" srcId="{26C320EB-5352-40AA-A0A9-C13066E1373C}" destId="{0124C02D-9AB5-4A11-991D-7896F13D203C}" srcOrd="1" destOrd="0" parTransId="{B7275652-CDB2-4EDB-A036-21A2A3618541}" sibTransId="{800ECF84-6ACF-4919-912F-CA9D12D4237C}"/>
    <dgm:cxn modelId="{C83B5557-16C2-4EF4-A14C-F40807DEBFD1}" type="presOf" srcId="{507A6FE3-4D55-4ED6-A973-429D64C5DF28}" destId="{D1BE55CC-F17D-413A-9AFF-F971E9B0B9E5}" srcOrd="0" destOrd="0" presId="urn:microsoft.com/office/officeart/2008/layout/VerticalCurvedList"/>
    <dgm:cxn modelId="{A8EB696B-E4D5-43F5-B252-0942607953CB}" type="presOf" srcId="{26C320EB-5352-40AA-A0A9-C13066E1373C}" destId="{C3F2AC3F-F4CE-4630-9D27-F36C95ABC8BA}" srcOrd="0" destOrd="0" presId="urn:microsoft.com/office/officeart/2008/layout/VerticalCurvedList"/>
    <dgm:cxn modelId="{BF11DB6C-4602-40E4-9497-F13129116241}" srcId="{26C320EB-5352-40AA-A0A9-C13066E1373C}" destId="{CA58FE74-4619-4E47-BA6C-E0CD35AF5AC2}" srcOrd="2" destOrd="0" parTransId="{EBAD4DA7-135F-4F4E-9475-804E7DC205D2}" sibTransId="{5723A07A-E737-45B0-B84E-97FB4DE86580}"/>
    <dgm:cxn modelId="{4B24B67C-4605-4D60-9A9F-CA5058A6D1B8}" srcId="{26C320EB-5352-40AA-A0A9-C13066E1373C}" destId="{773C5012-55F9-436E-B78B-2A38D8AAA0C0}" srcOrd="0" destOrd="0" parTransId="{E1399106-9BE2-43F4-9430-F473CB36780F}" sibTransId="{507A6FE3-4D55-4ED6-A973-429D64C5DF28}"/>
    <dgm:cxn modelId="{550E2F68-E457-4ABC-855F-B5E7030FB0F8}" type="presParOf" srcId="{C3F2AC3F-F4CE-4630-9D27-F36C95ABC8BA}" destId="{8561028E-CB23-40C4-8ABE-9AEBC5B80E5C}" srcOrd="0" destOrd="0" presId="urn:microsoft.com/office/officeart/2008/layout/VerticalCurvedList"/>
    <dgm:cxn modelId="{5B5A0358-C153-44AD-886A-F757A091797B}" type="presParOf" srcId="{8561028E-CB23-40C4-8ABE-9AEBC5B80E5C}" destId="{4BE8739B-71F7-4C58-954D-363115B1FFCC}" srcOrd="0" destOrd="0" presId="urn:microsoft.com/office/officeart/2008/layout/VerticalCurvedList"/>
    <dgm:cxn modelId="{802D7D42-12E2-4006-8B66-52A197597B59}" type="presParOf" srcId="{4BE8739B-71F7-4C58-954D-363115B1FFCC}" destId="{B5CDC7AF-8A6B-4C0A-A6FF-C49142DEAE15}" srcOrd="0" destOrd="0" presId="urn:microsoft.com/office/officeart/2008/layout/VerticalCurvedList"/>
    <dgm:cxn modelId="{D8845BA4-3E59-4AFA-892D-6BF01119D491}" type="presParOf" srcId="{4BE8739B-71F7-4C58-954D-363115B1FFCC}" destId="{D1BE55CC-F17D-413A-9AFF-F971E9B0B9E5}" srcOrd="1" destOrd="0" presId="urn:microsoft.com/office/officeart/2008/layout/VerticalCurvedList"/>
    <dgm:cxn modelId="{DA36A58B-2790-4CF8-8BFA-E1C22A6E6E0A}" type="presParOf" srcId="{4BE8739B-71F7-4C58-954D-363115B1FFCC}" destId="{8C5B8DE9-3B93-431F-A688-02CF335517D9}" srcOrd="2" destOrd="0" presId="urn:microsoft.com/office/officeart/2008/layout/VerticalCurvedList"/>
    <dgm:cxn modelId="{301A4333-5F64-4BA6-8445-2F37DC34B64E}" type="presParOf" srcId="{4BE8739B-71F7-4C58-954D-363115B1FFCC}" destId="{3E5BA2FF-0CA1-4C20-B99F-AE7138C6DF4E}" srcOrd="3" destOrd="0" presId="urn:microsoft.com/office/officeart/2008/layout/VerticalCurvedList"/>
    <dgm:cxn modelId="{E7C3A7B2-C750-47B3-985F-07EE8B4AC5FD}" type="presParOf" srcId="{8561028E-CB23-40C4-8ABE-9AEBC5B80E5C}" destId="{73C0B578-8172-45B2-9E4F-6120F4A9180B}" srcOrd="1" destOrd="0" presId="urn:microsoft.com/office/officeart/2008/layout/VerticalCurvedList"/>
    <dgm:cxn modelId="{3E480734-A956-489F-A87F-9889E3401C6E}" type="presParOf" srcId="{8561028E-CB23-40C4-8ABE-9AEBC5B80E5C}" destId="{AE7CD199-7DDA-4F2E-AC83-FD3729434C42}" srcOrd="2" destOrd="0" presId="urn:microsoft.com/office/officeart/2008/layout/VerticalCurvedList"/>
    <dgm:cxn modelId="{117EB871-5026-4816-9215-9CAD013E2D76}" type="presParOf" srcId="{AE7CD199-7DDA-4F2E-AC83-FD3729434C42}" destId="{C81E2044-7C83-471F-BA7B-A731C07AF9D9}" srcOrd="0" destOrd="0" presId="urn:microsoft.com/office/officeart/2008/layout/VerticalCurvedList"/>
    <dgm:cxn modelId="{CD71CB2E-100E-4A1B-BDD6-5993BEAC6AD0}" type="presParOf" srcId="{8561028E-CB23-40C4-8ABE-9AEBC5B80E5C}" destId="{0E7493FF-7409-4DEC-9F07-0225DCDCE358}" srcOrd="3" destOrd="0" presId="urn:microsoft.com/office/officeart/2008/layout/VerticalCurvedList"/>
    <dgm:cxn modelId="{3CB86A4C-A889-4BE3-B071-F66DC2CFD7B1}" type="presParOf" srcId="{8561028E-CB23-40C4-8ABE-9AEBC5B80E5C}" destId="{AC098BB4-39EF-4A08-93EE-F819FDF5011A}" srcOrd="4" destOrd="0" presId="urn:microsoft.com/office/officeart/2008/layout/VerticalCurvedList"/>
    <dgm:cxn modelId="{841FAD8C-50AD-4087-B27E-8AA99DE2C4BD}" type="presParOf" srcId="{AC098BB4-39EF-4A08-93EE-F819FDF5011A}" destId="{44601FB8-ACC7-4434-AFF9-1D4E5E8C601A}" srcOrd="0" destOrd="0" presId="urn:microsoft.com/office/officeart/2008/layout/VerticalCurvedList"/>
    <dgm:cxn modelId="{5BE98A50-9402-4633-935A-9DC4DB921827}" type="presParOf" srcId="{8561028E-CB23-40C4-8ABE-9AEBC5B80E5C}" destId="{A445BACC-47A8-43C3-B201-8921B7B3B9F3}" srcOrd="5" destOrd="0" presId="urn:microsoft.com/office/officeart/2008/layout/VerticalCurvedList"/>
    <dgm:cxn modelId="{833B6E1F-3E24-49A5-97E7-90B8B071A9B4}" type="presParOf" srcId="{8561028E-CB23-40C4-8ABE-9AEBC5B80E5C}" destId="{E8B3490C-DB52-496A-995B-E1F5FCA317DF}" srcOrd="6" destOrd="0" presId="urn:microsoft.com/office/officeart/2008/layout/VerticalCurvedList"/>
    <dgm:cxn modelId="{F5B59EC8-9B81-4245-8102-FEA922A4F787}" type="presParOf" srcId="{E8B3490C-DB52-496A-995B-E1F5FCA317DF}" destId="{3A0A4D5F-1AB2-429F-8025-E1EAB57C9A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C7C3D0-7C65-4E6A-A942-43C7A8C7B139}" type="doc">
      <dgm:prSet loTypeId="urn:microsoft.com/office/officeart/2005/8/layout/lProcess3" loCatId="process" qsTypeId="urn:microsoft.com/office/officeart/2005/8/quickstyle/simple3" qsCatId="simple" csTypeId="urn:microsoft.com/office/officeart/2005/8/colors/colorful4" csCatId="colorful" phldr="1"/>
      <dgm:spPr/>
      <dgm:t>
        <a:bodyPr/>
        <a:lstStyle/>
        <a:p>
          <a:endParaRPr lang="en-US"/>
        </a:p>
      </dgm:t>
    </dgm:pt>
    <dgm:pt modelId="{5F90F74E-65BE-4960-B0B9-96EF9D50B298}">
      <dgm:prSet phldrT="[Text]" custT="1"/>
      <dgm:spPr/>
      <dgm:t>
        <a:bodyPr/>
        <a:lstStyle/>
        <a:p>
          <a:pPr algn="just"/>
          <a:r>
            <a:rPr lang="en-US" sz="2400" dirty="0"/>
            <a:t>Changes in customer tastes, the health of the economy, and competitive pressures are some examples of external influences that directly impact the managerial and commercial settings at Publix Super Markets</a:t>
          </a:r>
        </a:p>
      </dgm:t>
    </dgm:pt>
    <dgm:pt modelId="{83EF3690-F908-44E9-8739-AEC8EE0479F2}" type="parTrans" cxnId="{7A11D644-4A17-4DC1-89E9-2ED40057544A}">
      <dgm:prSet/>
      <dgm:spPr/>
      <dgm:t>
        <a:bodyPr/>
        <a:lstStyle/>
        <a:p>
          <a:endParaRPr lang="en-US" sz="1800"/>
        </a:p>
      </dgm:t>
    </dgm:pt>
    <dgm:pt modelId="{FB26735A-30B6-43D1-ACC9-F519B65BDC57}" type="sibTrans" cxnId="{7A11D644-4A17-4DC1-89E9-2ED40057544A}">
      <dgm:prSet/>
      <dgm:spPr/>
      <dgm:t>
        <a:bodyPr/>
        <a:lstStyle/>
        <a:p>
          <a:endParaRPr lang="en-US" sz="1800"/>
        </a:p>
      </dgm:t>
    </dgm:pt>
    <dgm:pt modelId="{7A4FC030-0821-44AD-8982-B48C4EB5E991}">
      <dgm:prSet custT="1"/>
      <dgm:spPr/>
      <dgm:t>
        <a:bodyPr/>
        <a:lstStyle/>
        <a:p>
          <a:r>
            <a:rPr lang="en-US" sz="2400" dirty="0"/>
            <a:t>External factors are very important in influencing the management and business settings of Amazon.com, Inc. Constant innovation and adaptation are required due to consumer behaviour changes and technological improvements</a:t>
          </a:r>
        </a:p>
      </dgm:t>
    </dgm:pt>
    <dgm:pt modelId="{602FB3D2-96A1-4109-AE2B-50B5C77635FC}" type="parTrans" cxnId="{6972D460-CEDE-41EF-8618-73BBFCBE60AE}">
      <dgm:prSet/>
      <dgm:spPr/>
      <dgm:t>
        <a:bodyPr/>
        <a:lstStyle/>
        <a:p>
          <a:endParaRPr lang="en-US" sz="1800"/>
        </a:p>
      </dgm:t>
    </dgm:pt>
    <dgm:pt modelId="{05179A99-54BB-4401-A9B1-BB8F46B26579}" type="sibTrans" cxnId="{6972D460-CEDE-41EF-8618-73BBFCBE60AE}">
      <dgm:prSet/>
      <dgm:spPr/>
      <dgm:t>
        <a:bodyPr/>
        <a:lstStyle/>
        <a:p>
          <a:endParaRPr lang="en-US" sz="1800"/>
        </a:p>
      </dgm:t>
    </dgm:pt>
    <dgm:pt modelId="{7A0D1941-6120-4FEE-9C05-6CF6F1EF3E17}" type="pres">
      <dgm:prSet presAssocID="{B5C7C3D0-7C65-4E6A-A942-43C7A8C7B139}" presName="Name0" presStyleCnt="0">
        <dgm:presLayoutVars>
          <dgm:chPref val="3"/>
          <dgm:dir/>
          <dgm:animLvl val="lvl"/>
          <dgm:resizeHandles/>
        </dgm:presLayoutVars>
      </dgm:prSet>
      <dgm:spPr/>
    </dgm:pt>
    <dgm:pt modelId="{6484CEB3-B5F1-4B74-B66C-7322589CF7CF}" type="pres">
      <dgm:prSet presAssocID="{5F90F74E-65BE-4960-B0B9-96EF9D50B298}" presName="horFlow" presStyleCnt="0"/>
      <dgm:spPr/>
    </dgm:pt>
    <dgm:pt modelId="{7A19007F-7EBB-4602-B55F-6B97D24579D0}" type="pres">
      <dgm:prSet presAssocID="{5F90F74E-65BE-4960-B0B9-96EF9D50B298}" presName="bigChev" presStyleLbl="node1" presStyleIdx="0" presStyleCnt="2" custScaleX="182168"/>
      <dgm:spPr/>
    </dgm:pt>
    <dgm:pt modelId="{D43ABF10-34F4-4F31-93EE-198146F45358}" type="pres">
      <dgm:prSet presAssocID="{5F90F74E-65BE-4960-B0B9-96EF9D50B298}" presName="vSp" presStyleCnt="0"/>
      <dgm:spPr/>
    </dgm:pt>
    <dgm:pt modelId="{5FCD0194-F86F-4F7E-9940-24D54D0568F8}" type="pres">
      <dgm:prSet presAssocID="{7A4FC030-0821-44AD-8982-B48C4EB5E991}" presName="horFlow" presStyleCnt="0"/>
      <dgm:spPr/>
    </dgm:pt>
    <dgm:pt modelId="{D7ACF069-1418-4502-B03A-D0A22DC0ADA3}" type="pres">
      <dgm:prSet presAssocID="{7A4FC030-0821-44AD-8982-B48C4EB5E991}" presName="bigChev" presStyleLbl="node1" presStyleIdx="1" presStyleCnt="2" custScaleX="185381"/>
      <dgm:spPr/>
    </dgm:pt>
  </dgm:ptLst>
  <dgm:cxnLst>
    <dgm:cxn modelId="{7A11D644-4A17-4DC1-89E9-2ED40057544A}" srcId="{B5C7C3D0-7C65-4E6A-A942-43C7A8C7B139}" destId="{5F90F74E-65BE-4960-B0B9-96EF9D50B298}" srcOrd="0" destOrd="0" parTransId="{83EF3690-F908-44E9-8739-AEC8EE0479F2}" sibTransId="{FB26735A-30B6-43D1-ACC9-F519B65BDC57}"/>
    <dgm:cxn modelId="{2D79C14F-E9E7-43C4-8F6A-77584B08BB3B}" type="presOf" srcId="{7A4FC030-0821-44AD-8982-B48C4EB5E991}" destId="{D7ACF069-1418-4502-B03A-D0A22DC0ADA3}" srcOrd="0" destOrd="0" presId="urn:microsoft.com/office/officeart/2005/8/layout/lProcess3"/>
    <dgm:cxn modelId="{6972D460-CEDE-41EF-8618-73BBFCBE60AE}" srcId="{B5C7C3D0-7C65-4E6A-A942-43C7A8C7B139}" destId="{7A4FC030-0821-44AD-8982-B48C4EB5E991}" srcOrd="1" destOrd="0" parTransId="{602FB3D2-96A1-4109-AE2B-50B5C77635FC}" sibTransId="{05179A99-54BB-4401-A9B1-BB8F46B26579}"/>
    <dgm:cxn modelId="{075FE98F-90AD-4F58-9C70-FCC24499F551}" type="presOf" srcId="{B5C7C3D0-7C65-4E6A-A942-43C7A8C7B139}" destId="{7A0D1941-6120-4FEE-9C05-6CF6F1EF3E17}" srcOrd="0" destOrd="0" presId="urn:microsoft.com/office/officeart/2005/8/layout/lProcess3"/>
    <dgm:cxn modelId="{89EFBEF7-DD1C-4B8A-8DB4-AC00FDF35E19}" type="presOf" srcId="{5F90F74E-65BE-4960-B0B9-96EF9D50B298}" destId="{7A19007F-7EBB-4602-B55F-6B97D24579D0}" srcOrd="0" destOrd="0" presId="urn:microsoft.com/office/officeart/2005/8/layout/lProcess3"/>
    <dgm:cxn modelId="{E6490B2D-C895-4683-82E1-83055488D93A}" type="presParOf" srcId="{7A0D1941-6120-4FEE-9C05-6CF6F1EF3E17}" destId="{6484CEB3-B5F1-4B74-B66C-7322589CF7CF}" srcOrd="0" destOrd="0" presId="urn:microsoft.com/office/officeart/2005/8/layout/lProcess3"/>
    <dgm:cxn modelId="{8549633D-AF8F-471D-ADDB-FE2655D283FF}" type="presParOf" srcId="{6484CEB3-B5F1-4B74-B66C-7322589CF7CF}" destId="{7A19007F-7EBB-4602-B55F-6B97D24579D0}" srcOrd="0" destOrd="0" presId="urn:microsoft.com/office/officeart/2005/8/layout/lProcess3"/>
    <dgm:cxn modelId="{8AFAC4D8-55D2-4E25-B6FC-60C44DAE229B}" type="presParOf" srcId="{7A0D1941-6120-4FEE-9C05-6CF6F1EF3E17}" destId="{D43ABF10-34F4-4F31-93EE-198146F45358}" srcOrd="1" destOrd="0" presId="urn:microsoft.com/office/officeart/2005/8/layout/lProcess3"/>
    <dgm:cxn modelId="{321ADF3F-70FC-47A7-9247-405C75E09154}" type="presParOf" srcId="{7A0D1941-6120-4FEE-9C05-6CF6F1EF3E17}" destId="{5FCD0194-F86F-4F7E-9940-24D54D0568F8}" srcOrd="2" destOrd="0" presId="urn:microsoft.com/office/officeart/2005/8/layout/lProcess3"/>
    <dgm:cxn modelId="{55E4B03A-1C47-4A29-BEC5-F347DF69E737}" type="presParOf" srcId="{5FCD0194-F86F-4F7E-9940-24D54D0568F8}" destId="{D7ACF069-1418-4502-B03A-D0A22DC0ADA3}"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C7C3D0-7C65-4E6A-A942-43C7A8C7B139}" type="doc">
      <dgm:prSet loTypeId="urn:microsoft.com/office/officeart/2005/8/layout/lProcess3" loCatId="process" qsTypeId="urn:microsoft.com/office/officeart/2005/8/quickstyle/simple3" qsCatId="simple" csTypeId="urn:microsoft.com/office/officeart/2005/8/colors/colorful2" csCatId="colorful" phldr="1"/>
      <dgm:spPr/>
      <dgm:t>
        <a:bodyPr/>
        <a:lstStyle/>
        <a:p>
          <a:endParaRPr lang="en-US"/>
        </a:p>
      </dgm:t>
    </dgm:pt>
    <dgm:pt modelId="{5F90F74E-65BE-4960-B0B9-96EF9D50B298}">
      <dgm:prSet phldrT="[Text]" custT="1"/>
      <dgm:spPr/>
      <dgm:t>
        <a:bodyPr/>
        <a:lstStyle/>
        <a:p>
          <a:pPr algn="just"/>
          <a:r>
            <a:rPr lang="en-US" sz="2400" dirty="0"/>
            <a:t>For Publix Super Markets: Economic issues including inflation, labor costs, and interest rates have a big impact on Publix Super Markets' management climate. The cost of products is impacted by inflation, which may have an effect on pricing policies and profitability</a:t>
          </a:r>
        </a:p>
      </dgm:t>
    </dgm:pt>
    <dgm:pt modelId="{83EF3690-F908-44E9-8739-AEC8EE0479F2}" type="parTrans" cxnId="{7A11D644-4A17-4DC1-89E9-2ED40057544A}">
      <dgm:prSet/>
      <dgm:spPr/>
      <dgm:t>
        <a:bodyPr/>
        <a:lstStyle/>
        <a:p>
          <a:endParaRPr lang="en-US" sz="1800"/>
        </a:p>
      </dgm:t>
    </dgm:pt>
    <dgm:pt modelId="{FB26735A-30B6-43D1-ACC9-F519B65BDC57}" type="sibTrans" cxnId="{7A11D644-4A17-4DC1-89E9-2ED40057544A}">
      <dgm:prSet/>
      <dgm:spPr/>
      <dgm:t>
        <a:bodyPr/>
        <a:lstStyle/>
        <a:p>
          <a:endParaRPr lang="en-US" sz="1800"/>
        </a:p>
      </dgm:t>
    </dgm:pt>
    <dgm:pt modelId="{7A4FC030-0821-44AD-8982-B48C4EB5E991}">
      <dgm:prSet custT="1"/>
      <dgm:spPr/>
      <dgm:t>
        <a:bodyPr/>
        <a:lstStyle/>
        <a:p>
          <a:pPr algn="just"/>
          <a:r>
            <a:rPr lang="en-US" sz="2400" dirty="0"/>
            <a:t>When defining the management environment for Amazon.com, Inc., economic factors have a significant role. Changes in consumer purchasing patterns and the status of the economy as a whole have an influence on the company's sales volume and revenue</a:t>
          </a:r>
        </a:p>
      </dgm:t>
    </dgm:pt>
    <dgm:pt modelId="{602FB3D2-96A1-4109-AE2B-50B5C77635FC}" type="parTrans" cxnId="{6972D460-CEDE-41EF-8618-73BBFCBE60AE}">
      <dgm:prSet/>
      <dgm:spPr/>
      <dgm:t>
        <a:bodyPr/>
        <a:lstStyle/>
        <a:p>
          <a:endParaRPr lang="en-US" sz="1800"/>
        </a:p>
      </dgm:t>
    </dgm:pt>
    <dgm:pt modelId="{05179A99-54BB-4401-A9B1-BB8F46B26579}" type="sibTrans" cxnId="{6972D460-CEDE-41EF-8618-73BBFCBE60AE}">
      <dgm:prSet/>
      <dgm:spPr/>
      <dgm:t>
        <a:bodyPr/>
        <a:lstStyle/>
        <a:p>
          <a:endParaRPr lang="en-US" sz="1800"/>
        </a:p>
      </dgm:t>
    </dgm:pt>
    <dgm:pt modelId="{7A0D1941-6120-4FEE-9C05-6CF6F1EF3E17}" type="pres">
      <dgm:prSet presAssocID="{B5C7C3D0-7C65-4E6A-A942-43C7A8C7B139}" presName="Name0" presStyleCnt="0">
        <dgm:presLayoutVars>
          <dgm:chPref val="3"/>
          <dgm:dir/>
          <dgm:animLvl val="lvl"/>
          <dgm:resizeHandles/>
        </dgm:presLayoutVars>
      </dgm:prSet>
      <dgm:spPr/>
    </dgm:pt>
    <dgm:pt modelId="{6484CEB3-B5F1-4B74-B66C-7322589CF7CF}" type="pres">
      <dgm:prSet presAssocID="{5F90F74E-65BE-4960-B0B9-96EF9D50B298}" presName="horFlow" presStyleCnt="0"/>
      <dgm:spPr/>
    </dgm:pt>
    <dgm:pt modelId="{7A19007F-7EBB-4602-B55F-6B97D24579D0}" type="pres">
      <dgm:prSet presAssocID="{5F90F74E-65BE-4960-B0B9-96EF9D50B298}" presName="bigChev" presStyleLbl="node1" presStyleIdx="0" presStyleCnt="2" custScaleX="182168"/>
      <dgm:spPr/>
    </dgm:pt>
    <dgm:pt modelId="{D43ABF10-34F4-4F31-93EE-198146F45358}" type="pres">
      <dgm:prSet presAssocID="{5F90F74E-65BE-4960-B0B9-96EF9D50B298}" presName="vSp" presStyleCnt="0"/>
      <dgm:spPr/>
    </dgm:pt>
    <dgm:pt modelId="{5FCD0194-F86F-4F7E-9940-24D54D0568F8}" type="pres">
      <dgm:prSet presAssocID="{7A4FC030-0821-44AD-8982-B48C4EB5E991}" presName="horFlow" presStyleCnt="0"/>
      <dgm:spPr/>
    </dgm:pt>
    <dgm:pt modelId="{D7ACF069-1418-4502-B03A-D0A22DC0ADA3}" type="pres">
      <dgm:prSet presAssocID="{7A4FC030-0821-44AD-8982-B48C4EB5E991}" presName="bigChev" presStyleLbl="node1" presStyleIdx="1" presStyleCnt="2" custScaleX="185381"/>
      <dgm:spPr/>
    </dgm:pt>
  </dgm:ptLst>
  <dgm:cxnLst>
    <dgm:cxn modelId="{7A11D644-4A17-4DC1-89E9-2ED40057544A}" srcId="{B5C7C3D0-7C65-4E6A-A942-43C7A8C7B139}" destId="{5F90F74E-65BE-4960-B0B9-96EF9D50B298}" srcOrd="0" destOrd="0" parTransId="{83EF3690-F908-44E9-8739-AEC8EE0479F2}" sibTransId="{FB26735A-30B6-43D1-ACC9-F519B65BDC57}"/>
    <dgm:cxn modelId="{2D79C14F-E9E7-43C4-8F6A-77584B08BB3B}" type="presOf" srcId="{7A4FC030-0821-44AD-8982-B48C4EB5E991}" destId="{D7ACF069-1418-4502-B03A-D0A22DC0ADA3}" srcOrd="0" destOrd="0" presId="urn:microsoft.com/office/officeart/2005/8/layout/lProcess3"/>
    <dgm:cxn modelId="{6972D460-CEDE-41EF-8618-73BBFCBE60AE}" srcId="{B5C7C3D0-7C65-4E6A-A942-43C7A8C7B139}" destId="{7A4FC030-0821-44AD-8982-B48C4EB5E991}" srcOrd="1" destOrd="0" parTransId="{602FB3D2-96A1-4109-AE2B-50B5C77635FC}" sibTransId="{05179A99-54BB-4401-A9B1-BB8F46B26579}"/>
    <dgm:cxn modelId="{075FE98F-90AD-4F58-9C70-FCC24499F551}" type="presOf" srcId="{B5C7C3D0-7C65-4E6A-A942-43C7A8C7B139}" destId="{7A0D1941-6120-4FEE-9C05-6CF6F1EF3E17}" srcOrd="0" destOrd="0" presId="urn:microsoft.com/office/officeart/2005/8/layout/lProcess3"/>
    <dgm:cxn modelId="{89EFBEF7-DD1C-4B8A-8DB4-AC00FDF35E19}" type="presOf" srcId="{5F90F74E-65BE-4960-B0B9-96EF9D50B298}" destId="{7A19007F-7EBB-4602-B55F-6B97D24579D0}" srcOrd="0" destOrd="0" presId="urn:microsoft.com/office/officeart/2005/8/layout/lProcess3"/>
    <dgm:cxn modelId="{E6490B2D-C895-4683-82E1-83055488D93A}" type="presParOf" srcId="{7A0D1941-6120-4FEE-9C05-6CF6F1EF3E17}" destId="{6484CEB3-B5F1-4B74-B66C-7322589CF7CF}" srcOrd="0" destOrd="0" presId="urn:microsoft.com/office/officeart/2005/8/layout/lProcess3"/>
    <dgm:cxn modelId="{8549633D-AF8F-471D-ADDB-FE2655D283FF}" type="presParOf" srcId="{6484CEB3-B5F1-4B74-B66C-7322589CF7CF}" destId="{7A19007F-7EBB-4602-B55F-6B97D24579D0}" srcOrd="0" destOrd="0" presId="urn:microsoft.com/office/officeart/2005/8/layout/lProcess3"/>
    <dgm:cxn modelId="{8AFAC4D8-55D2-4E25-B6FC-60C44DAE229B}" type="presParOf" srcId="{7A0D1941-6120-4FEE-9C05-6CF6F1EF3E17}" destId="{D43ABF10-34F4-4F31-93EE-198146F45358}" srcOrd="1" destOrd="0" presId="urn:microsoft.com/office/officeart/2005/8/layout/lProcess3"/>
    <dgm:cxn modelId="{321ADF3F-70FC-47A7-9247-405C75E09154}" type="presParOf" srcId="{7A0D1941-6120-4FEE-9C05-6CF6F1EF3E17}" destId="{5FCD0194-F86F-4F7E-9940-24D54D0568F8}" srcOrd="2" destOrd="0" presId="urn:microsoft.com/office/officeart/2005/8/layout/lProcess3"/>
    <dgm:cxn modelId="{55E4B03A-1C47-4A29-BEC5-F347DF69E737}" type="presParOf" srcId="{5FCD0194-F86F-4F7E-9940-24D54D0568F8}" destId="{D7ACF069-1418-4502-B03A-D0A22DC0ADA3}"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5ABC4F-C7A4-4C0A-A886-25FD793F9D8E}" type="doc">
      <dgm:prSet loTypeId="urn:microsoft.com/office/officeart/2005/8/layout/process1" loCatId="process" qsTypeId="urn:microsoft.com/office/officeart/2005/8/quickstyle/simple1" qsCatId="simple" csTypeId="urn:microsoft.com/office/officeart/2005/8/colors/colorful2" csCatId="colorful" phldr="1"/>
      <dgm:spPr/>
    </dgm:pt>
    <dgm:pt modelId="{32C730DB-6AE4-4523-9C4F-C14E3C7CE022}">
      <dgm:prSet phldrT="[Text]"/>
      <dgm:spPr/>
      <dgm:t>
        <a:bodyPr/>
        <a:lstStyle/>
        <a:p>
          <a:pPr algn="ctr"/>
          <a:r>
            <a:rPr lang="en-US" dirty="0"/>
            <a:t>To establish a healthy work environment and increase employee happiness, Publix HRM also incorporates performance management, employee engagement, and retention tactics</a:t>
          </a:r>
        </a:p>
      </dgm:t>
    </dgm:pt>
    <dgm:pt modelId="{B5E3E4A2-7ACC-4681-BB99-B961373DF953}" type="parTrans" cxnId="{1E56D3D9-AB18-4AD9-8D2E-A8254C7F1FDB}">
      <dgm:prSet/>
      <dgm:spPr/>
      <dgm:t>
        <a:bodyPr/>
        <a:lstStyle/>
        <a:p>
          <a:pPr algn="ctr"/>
          <a:endParaRPr lang="en-US"/>
        </a:p>
      </dgm:t>
    </dgm:pt>
    <dgm:pt modelId="{C5EEC7B1-6102-49EA-A59E-AC8E8EA91D4E}" type="sibTrans" cxnId="{1E56D3D9-AB18-4AD9-8D2E-A8254C7F1FDB}">
      <dgm:prSet/>
      <dgm:spPr/>
      <dgm:t>
        <a:bodyPr/>
        <a:lstStyle/>
        <a:p>
          <a:pPr algn="ctr"/>
          <a:endParaRPr lang="en-US"/>
        </a:p>
      </dgm:t>
    </dgm:pt>
    <dgm:pt modelId="{70CF9BA0-6C1C-4D80-8D67-64A005B96B82}">
      <dgm:prSet phldrT="[Text]"/>
      <dgm:spPr/>
      <dgm:t>
        <a:bodyPr/>
        <a:lstStyle/>
        <a:p>
          <a:pPr algn="ctr"/>
          <a:r>
            <a:rPr lang="en-US" dirty="0"/>
            <a:t>Due to its international activities, Amazon.com, Inc., a publicly traded corporation, expands HRM to International Human Resource Management (IHRM)</a:t>
          </a:r>
        </a:p>
      </dgm:t>
    </dgm:pt>
    <dgm:pt modelId="{445CDC0F-24D9-4B31-AA8F-7B10A152C05A}" type="parTrans" cxnId="{AAE82793-6136-4E8D-A18D-6204E0DA3922}">
      <dgm:prSet/>
      <dgm:spPr/>
      <dgm:t>
        <a:bodyPr/>
        <a:lstStyle/>
        <a:p>
          <a:pPr algn="ctr"/>
          <a:endParaRPr lang="en-US"/>
        </a:p>
      </dgm:t>
    </dgm:pt>
    <dgm:pt modelId="{D5CF8005-5EB8-45E2-9FA8-4F6F3057D51E}" type="sibTrans" cxnId="{AAE82793-6136-4E8D-A18D-6204E0DA3922}">
      <dgm:prSet/>
      <dgm:spPr/>
      <dgm:t>
        <a:bodyPr/>
        <a:lstStyle/>
        <a:p>
          <a:pPr algn="ctr"/>
          <a:endParaRPr lang="en-US"/>
        </a:p>
      </dgm:t>
    </dgm:pt>
    <dgm:pt modelId="{88ACB3A0-80E1-484A-A542-A4055CC8533E}">
      <dgm:prSet phldrT="[Text]"/>
      <dgm:spPr/>
      <dgm:t>
        <a:bodyPr/>
        <a:lstStyle/>
        <a:p>
          <a:pPr algn="ctr"/>
          <a:r>
            <a:rPr lang="en-US" dirty="0"/>
            <a:t>IHRM at Amazon includes managing a varied and multicultural workforce across several nations in addition to the aforementioned HRM duties.</a:t>
          </a:r>
        </a:p>
      </dgm:t>
    </dgm:pt>
    <dgm:pt modelId="{F4312BB6-4667-4D65-BFD2-29D1D62CF302}" type="parTrans" cxnId="{F401377A-4FCA-4DFB-BF70-C7065240ED48}">
      <dgm:prSet/>
      <dgm:spPr/>
      <dgm:t>
        <a:bodyPr/>
        <a:lstStyle/>
        <a:p>
          <a:pPr algn="ctr"/>
          <a:endParaRPr lang="en-US"/>
        </a:p>
      </dgm:t>
    </dgm:pt>
    <dgm:pt modelId="{EFBA2209-4AA1-44B6-934F-86443EED3AAD}" type="sibTrans" cxnId="{F401377A-4FCA-4DFB-BF70-C7065240ED48}">
      <dgm:prSet/>
      <dgm:spPr/>
      <dgm:t>
        <a:bodyPr/>
        <a:lstStyle/>
        <a:p>
          <a:pPr algn="ctr"/>
          <a:endParaRPr lang="en-US"/>
        </a:p>
      </dgm:t>
    </dgm:pt>
    <dgm:pt modelId="{398A820D-83BB-4EAD-B400-E0C131D6DD94}" type="pres">
      <dgm:prSet presAssocID="{4E5ABC4F-C7A4-4C0A-A886-25FD793F9D8E}" presName="Name0" presStyleCnt="0">
        <dgm:presLayoutVars>
          <dgm:dir/>
          <dgm:resizeHandles val="exact"/>
        </dgm:presLayoutVars>
      </dgm:prSet>
      <dgm:spPr/>
    </dgm:pt>
    <dgm:pt modelId="{263F431C-A44D-48DE-811C-43445F50127E}" type="pres">
      <dgm:prSet presAssocID="{32C730DB-6AE4-4523-9C4F-C14E3C7CE022}" presName="node" presStyleLbl="node1" presStyleIdx="0" presStyleCnt="3" custScaleY="120633">
        <dgm:presLayoutVars>
          <dgm:bulletEnabled val="1"/>
        </dgm:presLayoutVars>
      </dgm:prSet>
      <dgm:spPr/>
    </dgm:pt>
    <dgm:pt modelId="{D7D514B5-18EC-4995-950C-5A9796930CE0}" type="pres">
      <dgm:prSet presAssocID="{C5EEC7B1-6102-49EA-A59E-AC8E8EA91D4E}" presName="sibTrans" presStyleLbl="sibTrans2D1" presStyleIdx="0" presStyleCnt="2"/>
      <dgm:spPr/>
    </dgm:pt>
    <dgm:pt modelId="{6628D3B7-5FDE-4B28-A366-D9354893C237}" type="pres">
      <dgm:prSet presAssocID="{C5EEC7B1-6102-49EA-A59E-AC8E8EA91D4E}" presName="connectorText" presStyleLbl="sibTrans2D1" presStyleIdx="0" presStyleCnt="2"/>
      <dgm:spPr/>
    </dgm:pt>
    <dgm:pt modelId="{778C48A0-E4E1-415E-ADC9-29CD6CFB49B6}" type="pres">
      <dgm:prSet presAssocID="{70CF9BA0-6C1C-4D80-8D67-64A005B96B82}" presName="node" presStyleLbl="node1" presStyleIdx="1" presStyleCnt="3">
        <dgm:presLayoutVars>
          <dgm:bulletEnabled val="1"/>
        </dgm:presLayoutVars>
      </dgm:prSet>
      <dgm:spPr/>
    </dgm:pt>
    <dgm:pt modelId="{9EF5369D-BDFC-419F-9209-50E16CBFCB96}" type="pres">
      <dgm:prSet presAssocID="{D5CF8005-5EB8-45E2-9FA8-4F6F3057D51E}" presName="sibTrans" presStyleLbl="sibTrans2D1" presStyleIdx="1" presStyleCnt="2"/>
      <dgm:spPr/>
    </dgm:pt>
    <dgm:pt modelId="{22B461B1-1F4E-4015-BC2F-344E38AB9E27}" type="pres">
      <dgm:prSet presAssocID="{D5CF8005-5EB8-45E2-9FA8-4F6F3057D51E}" presName="connectorText" presStyleLbl="sibTrans2D1" presStyleIdx="1" presStyleCnt="2"/>
      <dgm:spPr/>
    </dgm:pt>
    <dgm:pt modelId="{7AD47AB9-0142-4225-BFAE-35D83DEE3197}" type="pres">
      <dgm:prSet presAssocID="{88ACB3A0-80E1-484A-A542-A4055CC8533E}" presName="node" presStyleLbl="node1" presStyleIdx="2" presStyleCnt="3" custScaleY="120633">
        <dgm:presLayoutVars>
          <dgm:bulletEnabled val="1"/>
        </dgm:presLayoutVars>
      </dgm:prSet>
      <dgm:spPr/>
    </dgm:pt>
  </dgm:ptLst>
  <dgm:cxnLst>
    <dgm:cxn modelId="{67CB7B03-7A3F-40F6-A5E1-47C7A7742ACB}" type="presOf" srcId="{D5CF8005-5EB8-45E2-9FA8-4F6F3057D51E}" destId="{9EF5369D-BDFC-419F-9209-50E16CBFCB96}" srcOrd="0" destOrd="0" presId="urn:microsoft.com/office/officeart/2005/8/layout/process1"/>
    <dgm:cxn modelId="{E55DF618-D0FA-4132-B5E7-F933CE1B1AD6}" type="presOf" srcId="{D5CF8005-5EB8-45E2-9FA8-4F6F3057D51E}" destId="{22B461B1-1F4E-4015-BC2F-344E38AB9E27}" srcOrd="1" destOrd="0" presId="urn:microsoft.com/office/officeart/2005/8/layout/process1"/>
    <dgm:cxn modelId="{2F172673-C6A8-408D-93D7-F951EDFF8217}" type="presOf" srcId="{C5EEC7B1-6102-49EA-A59E-AC8E8EA91D4E}" destId="{6628D3B7-5FDE-4B28-A366-D9354893C237}" srcOrd="1" destOrd="0" presId="urn:microsoft.com/office/officeart/2005/8/layout/process1"/>
    <dgm:cxn modelId="{CB9ED178-5106-4590-B61F-618E10953BE0}" type="presOf" srcId="{C5EEC7B1-6102-49EA-A59E-AC8E8EA91D4E}" destId="{D7D514B5-18EC-4995-950C-5A9796930CE0}" srcOrd="0" destOrd="0" presId="urn:microsoft.com/office/officeart/2005/8/layout/process1"/>
    <dgm:cxn modelId="{F401377A-4FCA-4DFB-BF70-C7065240ED48}" srcId="{4E5ABC4F-C7A4-4C0A-A886-25FD793F9D8E}" destId="{88ACB3A0-80E1-484A-A542-A4055CC8533E}" srcOrd="2" destOrd="0" parTransId="{F4312BB6-4667-4D65-BFD2-29D1D62CF302}" sibTransId="{EFBA2209-4AA1-44B6-934F-86443EED3AAD}"/>
    <dgm:cxn modelId="{AAE82793-6136-4E8D-A18D-6204E0DA3922}" srcId="{4E5ABC4F-C7A4-4C0A-A886-25FD793F9D8E}" destId="{70CF9BA0-6C1C-4D80-8D67-64A005B96B82}" srcOrd="1" destOrd="0" parTransId="{445CDC0F-24D9-4B31-AA8F-7B10A152C05A}" sibTransId="{D5CF8005-5EB8-45E2-9FA8-4F6F3057D51E}"/>
    <dgm:cxn modelId="{2AA272BD-60B5-4CC5-B9EF-A74495B11AAB}" type="presOf" srcId="{70CF9BA0-6C1C-4D80-8D67-64A005B96B82}" destId="{778C48A0-E4E1-415E-ADC9-29CD6CFB49B6}" srcOrd="0" destOrd="0" presId="urn:microsoft.com/office/officeart/2005/8/layout/process1"/>
    <dgm:cxn modelId="{5C00F1C3-C138-41F9-8B4C-5116DA91AB73}" type="presOf" srcId="{88ACB3A0-80E1-484A-A542-A4055CC8533E}" destId="{7AD47AB9-0142-4225-BFAE-35D83DEE3197}" srcOrd="0" destOrd="0" presId="urn:microsoft.com/office/officeart/2005/8/layout/process1"/>
    <dgm:cxn modelId="{A1B0BFD4-0FD2-4051-BAB2-641DEE11CCBE}" type="presOf" srcId="{32C730DB-6AE4-4523-9C4F-C14E3C7CE022}" destId="{263F431C-A44D-48DE-811C-43445F50127E}" srcOrd="0" destOrd="0" presId="urn:microsoft.com/office/officeart/2005/8/layout/process1"/>
    <dgm:cxn modelId="{1E56D3D9-AB18-4AD9-8D2E-A8254C7F1FDB}" srcId="{4E5ABC4F-C7A4-4C0A-A886-25FD793F9D8E}" destId="{32C730DB-6AE4-4523-9C4F-C14E3C7CE022}" srcOrd="0" destOrd="0" parTransId="{B5E3E4A2-7ACC-4681-BB99-B961373DF953}" sibTransId="{C5EEC7B1-6102-49EA-A59E-AC8E8EA91D4E}"/>
    <dgm:cxn modelId="{688970F0-3846-41AC-B68A-8102F8F1D79D}" type="presOf" srcId="{4E5ABC4F-C7A4-4C0A-A886-25FD793F9D8E}" destId="{398A820D-83BB-4EAD-B400-E0C131D6DD94}" srcOrd="0" destOrd="0" presId="urn:microsoft.com/office/officeart/2005/8/layout/process1"/>
    <dgm:cxn modelId="{B04346B9-A9FA-4D92-A4ED-0D64261DA3E4}" type="presParOf" srcId="{398A820D-83BB-4EAD-B400-E0C131D6DD94}" destId="{263F431C-A44D-48DE-811C-43445F50127E}" srcOrd="0" destOrd="0" presId="urn:microsoft.com/office/officeart/2005/8/layout/process1"/>
    <dgm:cxn modelId="{A04DCA41-6FDB-4E70-8707-ADBE66CEE271}" type="presParOf" srcId="{398A820D-83BB-4EAD-B400-E0C131D6DD94}" destId="{D7D514B5-18EC-4995-950C-5A9796930CE0}" srcOrd="1" destOrd="0" presId="urn:microsoft.com/office/officeart/2005/8/layout/process1"/>
    <dgm:cxn modelId="{A65263F1-50B0-4CD9-A3C5-C3991C2F95F8}" type="presParOf" srcId="{D7D514B5-18EC-4995-950C-5A9796930CE0}" destId="{6628D3B7-5FDE-4B28-A366-D9354893C237}" srcOrd="0" destOrd="0" presId="urn:microsoft.com/office/officeart/2005/8/layout/process1"/>
    <dgm:cxn modelId="{B4825625-B894-40BC-A3B6-7666F5DB42DE}" type="presParOf" srcId="{398A820D-83BB-4EAD-B400-E0C131D6DD94}" destId="{778C48A0-E4E1-415E-ADC9-29CD6CFB49B6}" srcOrd="2" destOrd="0" presId="urn:microsoft.com/office/officeart/2005/8/layout/process1"/>
    <dgm:cxn modelId="{00245510-01F5-44FC-9C38-2537062C607F}" type="presParOf" srcId="{398A820D-83BB-4EAD-B400-E0C131D6DD94}" destId="{9EF5369D-BDFC-419F-9209-50E16CBFCB96}" srcOrd="3" destOrd="0" presId="urn:microsoft.com/office/officeart/2005/8/layout/process1"/>
    <dgm:cxn modelId="{66362BC8-C289-4E66-82DE-6E768D7E4E91}" type="presParOf" srcId="{9EF5369D-BDFC-419F-9209-50E16CBFCB96}" destId="{22B461B1-1F4E-4015-BC2F-344E38AB9E27}" srcOrd="0" destOrd="0" presId="urn:microsoft.com/office/officeart/2005/8/layout/process1"/>
    <dgm:cxn modelId="{E435E135-04A4-4979-A3B0-9ACD00A77CE7}" type="presParOf" srcId="{398A820D-83BB-4EAD-B400-E0C131D6DD94}" destId="{7AD47AB9-0142-4225-BFAE-35D83DEE319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813F47-C7EA-4E30-AED9-24BE371E702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43439BA-4BF1-4868-BA6A-4522E7929E13}">
      <dgm:prSet phldrT="[Text]" custT="1"/>
      <dgm:spPr/>
      <dgm:t>
        <a:bodyPr/>
        <a:lstStyle/>
        <a:p>
          <a:r>
            <a:rPr lang="en-US" sz="1700" dirty="0"/>
            <a:t>At Publix Super Markets, ensuring that recruitment and selection procedures discover people who have the required abilities and are in line with the organization's ideals of great customer service </a:t>
          </a:r>
        </a:p>
      </dgm:t>
    </dgm:pt>
    <dgm:pt modelId="{5CEE641B-2C6A-470F-9846-BCFE6BEC2253}" type="parTrans" cxnId="{9ED11986-8306-481C-B834-B18C851212BF}">
      <dgm:prSet/>
      <dgm:spPr/>
      <dgm:t>
        <a:bodyPr/>
        <a:lstStyle/>
        <a:p>
          <a:endParaRPr lang="en-US" sz="1700"/>
        </a:p>
      </dgm:t>
    </dgm:pt>
    <dgm:pt modelId="{D1CACF5A-DF39-4C68-97BF-F0DFB35D6792}" type="sibTrans" cxnId="{9ED11986-8306-481C-B834-B18C851212BF}">
      <dgm:prSet custT="1"/>
      <dgm:spPr/>
      <dgm:t>
        <a:bodyPr/>
        <a:lstStyle/>
        <a:p>
          <a:endParaRPr lang="en-US" sz="1700"/>
        </a:p>
      </dgm:t>
    </dgm:pt>
    <dgm:pt modelId="{1EA3AF82-391A-4717-9391-9FB6E7E5F68F}">
      <dgm:prSet phldrT="[Text]" custT="1"/>
      <dgm:spPr/>
      <dgm:t>
        <a:bodyPr/>
        <a:lstStyle/>
        <a:p>
          <a:r>
            <a:rPr lang="en-US" sz="1700" dirty="0"/>
            <a:t>Implementing employee engagement activities will improve staff retention and happiness, which will support the business's dedication to providing great customer service</a:t>
          </a:r>
        </a:p>
      </dgm:t>
    </dgm:pt>
    <dgm:pt modelId="{006EF4AA-6C41-44B9-BDA1-9C80D4C61C33}" type="parTrans" cxnId="{2EB90D82-F763-43B1-85C9-117C38C2A4AC}">
      <dgm:prSet/>
      <dgm:spPr/>
      <dgm:t>
        <a:bodyPr/>
        <a:lstStyle/>
        <a:p>
          <a:endParaRPr lang="en-US" sz="1700"/>
        </a:p>
      </dgm:t>
    </dgm:pt>
    <dgm:pt modelId="{F26729FA-A2B8-4E55-9199-554FE12F6FCD}" type="sibTrans" cxnId="{2EB90D82-F763-43B1-85C9-117C38C2A4AC}">
      <dgm:prSet custT="1"/>
      <dgm:spPr/>
      <dgm:t>
        <a:bodyPr/>
        <a:lstStyle/>
        <a:p>
          <a:endParaRPr lang="en-US" sz="1700"/>
        </a:p>
      </dgm:t>
    </dgm:pt>
    <dgm:pt modelId="{2C829B1B-D832-43A8-917D-D9F2568AAFEC}">
      <dgm:prSet phldrT="[Text]" custT="1"/>
      <dgm:spPr/>
      <dgm:t>
        <a:bodyPr/>
        <a:lstStyle/>
        <a:p>
          <a:r>
            <a:rPr lang="en-US" sz="1700" dirty="0"/>
            <a:t>For Amazon.com, Inc., effectively harmonizing HRM and IHRM policies entails tackling the unique difficulties of overseeing a worldwide workforce. The distinctive cultural and skill needs of each place are taken into account throughout international recruiting and selection processes</a:t>
          </a:r>
        </a:p>
      </dgm:t>
    </dgm:pt>
    <dgm:pt modelId="{8B38E75B-C00C-4475-B08E-B3E64D030BAA}" type="parTrans" cxnId="{B0D2D211-376C-4A12-8BB5-684EAAF64002}">
      <dgm:prSet/>
      <dgm:spPr/>
      <dgm:t>
        <a:bodyPr/>
        <a:lstStyle/>
        <a:p>
          <a:endParaRPr lang="en-US" sz="1700"/>
        </a:p>
      </dgm:t>
    </dgm:pt>
    <dgm:pt modelId="{38F54E6C-E1D0-41D6-9488-A604D044A5FF}" type="sibTrans" cxnId="{B0D2D211-376C-4A12-8BB5-684EAAF64002}">
      <dgm:prSet/>
      <dgm:spPr/>
      <dgm:t>
        <a:bodyPr/>
        <a:lstStyle/>
        <a:p>
          <a:endParaRPr lang="en-US" sz="1700"/>
        </a:p>
      </dgm:t>
    </dgm:pt>
    <dgm:pt modelId="{34BB9B06-2FA4-48D4-A506-6F12E1265D8A}" type="pres">
      <dgm:prSet presAssocID="{B5813F47-C7EA-4E30-AED9-24BE371E702B}" presName="outerComposite" presStyleCnt="0">
        <dgm:presLayoutVars>
          <dgm:chMax val="5"/>
          <dgm:dir/>
          <dgm:resizeHandles val="exact"/>
        </dgm:presLayoutVars>
      </dgm:prSet>
      <dgm:spPr/>
    </dgm:pt>
    <dgm:pt modelId="{0B020648-95BD-4720-B2EF-97C383A0DD7A}" type="pres">
      <dgm:prSet presAssocID="{B5813F47-C7EA-4E30-AED9-24BE371E702B}" presName="dummyMaxCanvas" presStyleCnt="0">
        <dgm:presLayoutVars/>
      </dgm:prSet>
      <dgm:spPr/>
    </dgm:pt>
    <dgm:pt modelId="{76750172-0063-4764-9A85-CA50C4D5948E}" type="pres">
      <dgm:prSet presAssocID="{B5813F47-C7EA-4E30-AED9-24BE371E702B}" presName="ThreeNodes_1" presStyleLbl="node1" presStyleIdx="0" presStyleCnt="3">
        <dgm:presLayoutVars>
          <dgm:bulletEnabled val="1"/>
        </dgm:presLayoutVars>
      </dgm:prSet>
      <dgm:spPr/>
    </dgm:pt>
    <dgm:pt modelId="{0BC80A23-C0FA-4444-840D-02F2AE27AE06}" type="pres">
      <dgm:prSet presAssocID="{B5813F47-C7EA-4E30-AED9-24BE371E702B}" presName="ThreeNodes_2" presStyleLbl="node1" presStyleIdx="1" presStyleCnt="3">
        <dgm:presLayoutVars>
          <dgm:bulletEnabled val="1"/>
        </dgm:presLayoutVars>
      </dgm:prSet>
      <dgm:spPr/>
    </dgm:pt>
    <dgm:pt modelId="{1F4EC490-20B8-407E-8307-D1A474461455}" type="pres">
      <dgm:prSet presAssocID="{B5813F47-C7EA-4E30-AED9-24BE371E702B}" presName="ThreeNodes_3" presStyleLbl="node1" presStyleIdx="2" presStyleCnt="3">
        <dgm:presLayoutVars>
          <dgm:bulletEnabled val="1"/>
        </dgm:presLayoutVars>
      </dgm:prSet>
      <dgm:spPr/>
    </dgm:pt>
    <dgm:pt modelId="{EB3A2B50-C438-4AE4-A92D-50ECFE7EFBA7}" type="pres">
      <dgm:prSet presAssocID="{B5813F47-C7EA-4E30-AED9-24BE371E702B}" presName="ThreeConn_1-2" presStyleLbl="fgAccFollowNode1" presStyleIdx="0" presStyleCnt="2">
        <dgm:presLayoutVars>
          <dgm:bulletEnabled val="1"/>
        </dgm:presLayoutVars>
      </dgm:prSet>
      <dgm:spPr/>
    </dgm:pt>
    <dgm:pt modelId="{319D7839-569B-4187-B5CC-EF655834C0C4}" type="pres">
      <dgm:prSet presAssocID="{B5813F47-C7EA-4E30-AED9-24BE371E702B}" presName="ThreeConn_2-3" presStyleLbl="fgAccFollowNode1" presStyleIdx="1" presStyleCnt="2">
        <dgm:presLayoutVars>
          <dgm:bulletEnabled val="1"/>
        </dgm:presLayoutVars>
      </dgm:prSet>
      <dgm:spPr/>
    </dgm:pt>
    <dgm:pt modelId="{ECACFF94-9CC8-49FA-8C12-1138ADE4801F}" type="pres">
      <dgm:prSet presAssocID="{B5813F47-C7EA-4E30-AED9-24BE371E702B}" presName="ThreeNodes_1_text" presStyleLbl="node1" presStyleIdx="2" presStyleCnt="3">
        <dgm:presLayoutVars>
          <dgm:bulletEnabled val="1"/>
        </dgm:presLayoutVars>
      </dgm:prSet>
      <dgm:spPr/>
    </dgm:pt>
    <dgm:pt modelId="{C19B3133-C476-4C34-A1C4-E8746B74926E}" type="pres">
      <dgm:prSet presAssocID="{B5813F47-C7EA-4E30-AED9-24BE371E702B}" presName="ThreeNodes_2_text" presStyleLbl="node1" presStyleIdx="2" presStyleCnt="3">
        <dgm:presLayoutVars>
          <dgm:bulletEnabled val="1"/>
        </dgm:presLayoutVars>
      </dgm:prSet>
      <dgm:spPr/>
    </dgm:pt>
    <dgm:pt modelId="{327E9E5B-AF49-4562-9582-A541CD76AA7C}" type="pres">
      <dgm:prSet presAssocID="{B5813F47-C7EA-4E30-AED9-24BE371E702B}" presName="ThreeNodes_3_text" presStyleLbl="node1" presStyleIdx="2" presStyleCnt="3">
        <dgm:presLayoutVars>
          <dgm:bulletEnabled val="1"/>
        </dgm:presLayoutVars>
      </dgm:prSet>
      <dgm:spPr/>
    </dgm:pt>
  </dgm:ptLst>
  <dgm:cxnLst>
    <dgm:cxn modelId="{B0D2D211-376C-4A12-8BB5-684EAAF64002}" srcId="{B5813F47-C7EA-4E30-AED9-24BE371E702B}" destId="{2C829B1B-D832-43A8-917D-D9F2568AAFEC}" srcOrd="2" destOrd="0" parTransId="{8B38E75B-C00C-4475-B08E-B3E64D030BAA}" sibTransId="{38F54E6C-E1D0-41D6-9488-A604D044A5FF}"/>
    <dgm:cxn modelId="{CF65A222-D40C-4890-A6B2-CAC7E7E08BB7}" type="presOf" srcId="{343439BA-4BF1-4868-BA6A-4522E7929E13}" destId="{ECACFF94-9CC8-49FA-8C12-1138ADE4801F}" srcOrd="1" destOrd="0" presId="urn:microsoft.com/office/officeart/2005/8/layout/vProcess5"/>
    <dgm:cxn modelId="{327B4C54-09AE-4B47-91CC-F650674E3E1F}" type="presOf" srcId="{1EA3AF82-391A-4717-9391-9FB6E7E5F68F}" destId="{C19B3133-C476-4C34-A1C4-E8746B74926E}" srcOrd="1" destOrd="0" presId="urn:microsoft.com/office/officeart/2005/8/layout/vProcess5"/>
    <dgm:cxn modelId="{1C57B065-FF71-46B1-89A5-26654081F268}" type="presOf" srcId="{2C829B1B-D832-43A8-917D-D9F2568AAFEC}" destId="{1F4EC490-20B8-407E-8307-D1A474461455}" srcOrd="0" destOrd="0" presId="urn:microsoft.com/office/officeart/2005/8/layout/vProcess5"/>
    <dgm:cxn modelId="{CEF08866-7EDF-4E91-9574-9CA6AAFE86E5}" type="presOf" srcId="{343439BA-4BF1-4868-BA6A-4522E7929E13}" destId="{76750172-0063-4764-9A85-CA50C4D5948E}" srcOrd="0" destOrd="0" presId="urn:microsoft.com/office/officeart/2005/8/layout/vProcess5"/>
    <dgm:cxn modelId="{2EB90D82-F763-43B1-85C9-117C38C2A4AC}" srcId="{B5813F47-C7EA-4E30-AED9-24BE371E702B}" destId="{1EA3AF82-391A-4717-9391-9FB6E7E5F68F}" srcOrd="1" destOrd="0" parTransId="{006EF4AA-6C41-44B9-BDA1-9C80D4C61C33}" sibTransId="{F26729FA-A2B8-4E55-9199-554FE12F6FCD}"/>
    <dgm:cxn modelId="{9ED11986-8306-481C-B834-B18C851212BF}" srcId="{B5813F47-C7EA-4E30-AED9-24BE371E702B}" destId="{343439BA-4BF1-4868-BA6A-4522E7929E13}" srcOrd="0" destOrd="0" parTransId="{5CEE641B-2C6A-470F-9846-BCFE6BEC2253}" sibTransId="{D1CACF5A-DF39-4C68-97BF-F0DFB35D6792}"/>
    <dgm:cxn modelId="{28B16C96-EFED-4A0E-B926-ECBF3E60CAD2}" type="presOf" srcId="{B5813F47-C7EA-4E30-AED9-24BE371E702B}" destId="{34BB9B06-2FA4-48D4-A506-6F12E1265D8A}" srcOrd="0" destOrd="0" presId="urn:microsoft.com/office/officeart/2005/8/layout/vProcess5"/>
    <dgm:cxn modelId="{737EB8BE-FF22-4A8B-A6D0-810EAF664835}" type="presOf" srcId="{1EA3AF82-391A-4717-9391-9FB6E7E5F68F}" destId="{0BC80A23-C0FA-4444-840D-02F2AE27AE06}" srcOrd="0" destOrd="0" presId="urn:microsoft.com/office/officeart/2005/8/layout/vProcess5"/>
    <dgm:cxn modelId="{E23434CA-F3F7-411D-8080-22B9F7E73347}" type="presOf" srcId="{2C829B1B-D832-43A8-917D-D9F2568AAFEC}" destId="{327E9E5B-AF49-4562-9582-A541CD76AA7C}" srcOrd="1" destOrd="0" presId="urn:microsoft.com/office/officeart/2005/8/layout/vProcess5"/>
    <dgm:cxn modelId="{1411E4D2-EC92-4B4E-82C7-67406B4375C8}" type="presOf" srcId="{D1CACF5A-DF39-4C68-97BF-F0DFB35D6792}" destId="{EB3A2B50-C438-4AE4-A92D-50ECFE7EFBA7}" srcOrd="0" destOrd="0" presId="urn:microsoft.com/office/officeart/2005/8/layout/vProcess5"/>
    <dgm:cxn modelId="{0ADBFBDE-FDE3-4DCD-A0DC-2E32A1FF69F9}" type="presOf" srcId="{F26729FA-A2B8-4E55-9199-554FE12F6FCD}" destId="{319D7839-569B-4187-B5CC-EF655834C0C4}" srcOrd="0" destOrd="0" presId="urn:microsoft.com/office/officeart/2005/8/layout/vProcess5"/>
    <dgm:cxn modelId="{E460D302-E104-444E-8684-CC08FD864665}" type="presParOf" srcId="{34BB9B06-2FA4-48D4-A506-6F12E1265D8A}" destId="{0B020648-95BD-4720-B2EF-97C383A0DD7A}" srcOrd="0" destOrd="0" presId="urn:microsoft.com/office/officeart/2005/8/layout/vProcess5"/>
    <dgm:cxn modelId="{A765079C-0AEE-4F32-9258-829EAECB98EA}" type="presParOf" srcId="{34BB9B06-2FA4-48D4-A506-6F12E1265D8A}" destId="{76750172-0063-4764-9A85-CA50C4D5948E}" srcOrd="1" destOrd="0" presId="urn:microsoft.com/office/officeart/2005/8/layout/vProcess5"/>
    <dgm:cxn modelId="{504324C3-62A0-4A7E-A60A-838724D09E6B}" type="presParOf" srcId="{34BB9B06-2FA4-48D4-A506-6F12E1265D8A}" destId="{0BC80A23-C0FA-4444-840D-02F2AE27AE06}" srcOrd="2" destOrd="0" presId="urn:microsoft.com/office/officeart/2005/8/layout/vProcess5"/>
    <dgm:cxn modelId="{8570D5A0-9591-4D57-A458-18FCA7E953EE}" type="presParOf" srcId="{34BB9B06-2FA4-48D4-A506-6F12E1265D8A}" destId="{1F4EC490-20B8-407E-8307-D1A474461455}" srcOrd="3" destOrd="0" presId="urn:microsoft.com/office/officeart/2005/8/layout/vProcess5"/>
    <dgm:cxn modelId="{D5DFCAF3-8AF7-46F9-963A-71082C0EB1DD}" type="presParOf" srcId="{34BB9B06-2FA4-48D4-A506-6F12E1265D8A}" destId="{EB3A2B50-C438-4AE4-A92D-50ECFE7EFBA7}" srcOrd="4" destOrd="0" presId="urn:microsoft.com/office/officeart/2005/8/layout/vProcess5"/>
    <dgm:cxn modelId="{9D2D7024-98D8-4AA5-B9EC-929F09CA8E52}" type="presParOf" srcId="{34BB9B06-2FA4-48D4-A506-6F12E1265D8A}" destId="{319D7839-569B-4187-B5CC-EF655834C0C4}" srcOrd="5" destOrd="0" presId="urn:microsoft.com/office/officeart/2005/8/layout/vProcess5"/>
    <dgm:cxn modelId="{7DD419E8-6551-4DAF-97BE-1FCB90DCC673}" type="presParOf" srcId="{34BB9B06-2FA4-48D4-A506-6F12E1265D8A}" destId="{ECACFF94-9CC8-49FA-8C12-1138ADE4801F}" srcOrd="6" destOrd="0" presId="urn:microsoft.com/office/officeart/2005/8/layout/vProcess5"/>
    <dgm:cxn modelId="{4CB94015-FE2E-404A-BFBD-D31EEEE308C2}" type="presParOf" srcId="{34BB9B06-2FA4-48D4-A506-6F12E1265D8A}" destId="{C19B3133-C476-4C34-A1C4-E8746B74926E}" srcOrd="7" destOrd="0" presId="urn:microsoft.com/office/officeart/2005/8/layout/vProcess5"/>
    <dgm:cxn modelId="{1E4A64EE-A2D7-4F51-B76E-B9E99BE65DBE}" type="presParOf" srcId="{34BB9B06-2FA4-48D4-A506-6F12E1265D8A}" destId="{327E9E5B-AF49-4562-9582-A541CD76AA7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8FBB7B-694A-47BF-865D-2F44C1051453}" type="doc">
      <dgm:prSet loTypeId="urn:microsoft.com/office/officeart/2005/8/layout/hList1" loCatId="list" qsTypeId="urn:microsoft.com/office/officeart/2005/8/quickstyle/simple3" qsCatId="simple" csTypeId="urn:microsoft.com/office/officeart/2005/8/colors/colorful4" csCatId="colorful" phldr="1"/>
      <dgm:spPr/>
      <dgm:t>
        <a:bodyPr/>
        <a:lstStyle/>
        <a:p>
          <a:endParaRPr lang="en-US"/>
        </a:p>
      </dgm:t>
    </dgm:pt>
    <dgm:pt modelId="{BD5427FF-4EB1-4006-BF7F-42158E0C5129}">
      <dgm:prSet phldrT="[Text]" phldr="0" custT="1"/>
      <dgm:spPr/>
      <dgm:t>
        <a:bodyPr vert="horz" wrap="square"/>
        <a:lstStyle/>
        <a:p>
          <a:pPr>
            <a:lnSpc>
              <a:spcPct val="100000"/>
            </a:lnSpc>
            <a:spcBef>
              <a:spcPct val="0"/>
            </a:spcBef>
            <a:spcAft>
              <a:spcPct val="35000"/>
            </a:spcAft>
          </a:pPr>
          <a:r>
            <a:rPr lang="en-US" sz="2000" dirty="0"/>
            <a:t>Publix Super Markets</a:t>
          </a:r>
        </a:p>
      </dgm:t>
    </dgm:pt>
    <dgm:pt modelId="{A2F6D805-3B53-408A-A2A3-20BC3BF0D242}" type="parTrans" cxnId="{4B0ACAEA-F22C-462B-83C4-06931BFAA597}">
      <dgm:prSet/>
      <dgm:spPr/>
      <dgm:t>
        <a:bodyPr/>
        <a:lstStyle/>
        <a:p>
          <a:endParaRPr lang="en-US" sz="2000"/>
        </a:p>
      </dgm:t>
    </dgm:pt>
    <dgm:pt modelId="{D47F9812-1256-4E44-A6BE-BEC559BE8FF3}" type="sibTrans" cxnId="{4B0ACAEA-F22C-462B-83C4-06931BFAA597}">
      <dgm:prSet/>
      <dgm:spPr/>
      <dgm:t>
        <a:bodyPr/>
        <a:lstStyle/>
        <a:p>
          <a:endParaRPr lang="en-US" sz="2000"/>
        </a:p>
      </dgm:t>
    </dgm:pt>
    <dgm:pt modelId="{3A7B819B-DBE9-4610-B22A-5573EA6D532D}">
      <dgm:prSet phldrT="[Text]" phldr="0" custT="1"/>
      <dgm:spPr/>
      <dgm:t>
        <a:bodyPr vert="horz" wrap="square"/>
        <a:lstStyle/>
        <a:p>
          <a:pPr>
            <a:lnSpc>
              <a:spcPct val="100000"/>
            </a:lnSpc>
            <a:spcBef>
              <a:spcPct val="0"/>
            </a:spcBef>
            <a:spcAft>
              <a:spcPct val="15000"/>
            </a:spcAft>
          </a:pPr>
          <a:r>
            <a:rPr lang="en-US" sz="2000" dirty="0"/>
            <a:t>Relevant labor regulations, such as those governing hiring procedures, employment contracts, pay, working hours, and workplace safety, must be complied with by Publix Super Markets, HRM policies</a:t>
          </a:r>
        </a:p>
      </dgm:t>
    </dgm:pt>
    <dgm:pt modelId="{DC4BEA23-BF6E-42AD-9BF0-CFBDE86A80F1}" type="parTrans" cxnId="{5B100CB1-CABC-4170-98AF-4FFD379267C6}">
      <dgm:prSet/>
      <dgm:spPr/>
      <dgm:t>
        <a:bodyPr/>
        <a:lstStyle/>
        <a:p>
          <a:endParaRPr lang="en-US" sz="2000"/>
        </a:p>
      </dgm:t>
    </dgm:pt>
    <dgm:pt modelId="{0BF6ACD3-AE1A-4691-8CBE-DBE77AB8A685}" type="sibTrans" cxnId="{5B100CB1-CABC-4170-98AF-4FFD379267C6}">
      <dgm:prSet/>
      <dgm:spPr/>
      <dgm:t>
        <a:bodyPr/>
        <a:lstStyle/>
        <a:p>
          <a:endParaRPr lang="en-US" sz="2000"/>
        </a:p>
      </dgm:t>
    </dgm:pt>
    <dgm:pt modelId="{FE969E54-0D5D-4815-BDC4-3309E2F7325D}">
      <dgm:prSet phldrT="[Text]" phldr="0" custT="1"/>
      <dgm:spPr/>
      <dgm:t>
        <a:bodyPr vert="horz" wrap="square"/>
        <a:lstStyle/>
        <a:p>
          <a:pPr>
            <a:lnSpc>
              <a:spcPct val="100000"/>
            </a:lnSpc>
            <a:spcBef>
              <a:spcPct val="0"/>
            </a:spcBef>
            <a:spcAft>
              <a:spcPct val="35000"/>
            </a:spcAft>
          </a:pPr>
          <a:r>
            <a:rPr lang="en-US" sz="2400" dirty="0"/>
            <a:t>Amazon.com, Inc</a:t>
          </a:r>
        </a:p>
      </dgm:t>
    </dgm:pt>
    <dgm:pt modelId="{B5D9FB86-EEBE-488F-B7DE-B7CF5C9166C5}" type="parTrans" cxnId="{8E536B6B-4E42-4B64-BBE0-EA3BA93E49D2}">
      <dgm:prSet/>
      <dgm:spPr/>
      <dgm:t>
        <a:bodyPr/>
        <a:lstStyle/>
        <a:p>
          <a:endParaRPr lang="en-US" sz="2000"/>
        </a:p>
      </dgm:t>
    </dgm:pt>
    <dgm:pt modelId="{D7D19B67-C01A-45D3-B5C7-B7E1B18A9F62}" type="sibTrans" cxnId="{8E536B6B-4E42-4B64-BBE0-EA3BA93E49D2}">
      <dgm:prSet/>
      <dgm:spPr/>
      <dgm:t>
        <a:bodyPr/>
        <a:lstStyle/>
        <a:p>
          <a:endParaRPr lang="en-US" sz="2000"/>
        </a:p>
      </dgm:t>
    </dgm:pt>
    <dgm:pt modelId="{35600F67-42C2-4D1B-B072-DC2A36FCB136}">
      <dgm:prSet phldrT="[Text]" phldr="0" custT="1"/>
      <dgm:spPr/>
      <dgm:t>
        <a:bodyPr vert="horz" wrap="square"/>
        <a:lstStyle/>
        <a:p>
          <a:pPr>
            <a:lnSpc>
              <a:spcPct val="100000"/>
            </a:lnSpc>
            <a:spcBef>
              <a:spcPct val="0"/>
            </a:spcBef>
            <a:spcAft>
              <a:spcPct val="15000"/>
            </a:spcAft>
          </a:pPr>
          <a:r>
            <a:rPr lang="en-US" sz="2000" dirty="0"/>
            <a:t>As a publicly traded firm, Amazon.com, Inc.'s HRM practices are subject to more complicated legal and regulatory requirements. Among them is adherence to the rules and laws governing employment in the many countries in which it conducts business</a:t>
          </a:r>
        </a:p>
      </dgm:t>
    </dgm:pt>
    <dgm:pt modelId="{B4BC79E1-FDBA-43D1-A988-1BE8090EDA7A}" type="parTrans" cxnId="{DEED6768-376C-498B-B66D-67498FC10F57}">
      <dgm:prSet/>
      <dgm:spPr/>
      <dgm:t>
        <a:bodyPr/>
        <a:lstStyle/>
        <a:p>
          <a:endParaRPr lang="en-US" sz="2000"/>
        </a:p>
      </dgm:t>
    </dgm:pt>
    <dgm:pt modelId="{AD46A0AA-C45A-46D2-89AF-28390F99F9D0}" type="sibTrans" cxnId="{DEED6768-376C-498B-B66D-67498FC10F57}">
      <dgm:prSet/>
      <dgm:spPr/>
      <dgm:t>
        <a:bodyPr/>
        <a:lstStyle/>
        <a:p>
          <a:endParaRPr lang="en-US" sz="2000"/>
        </a:p>
      </dgm:t>
    </dgm:pt>
    <dgm:pt modelId="{D5FB6A06-3991-4223-AD64-C4F7F6F4DF69}" type="pres">
      <dgm:prSet presAssocID="{468FBB7B-694A-47BF-865D-2F44C1051453}" presName="Name0" presStyleCnt="0">
        <dgm:presLayoutVars>
          <dgm:dir/>
          <dgm:animLvl val="lvl"/>
          <dgm:resizeHandles val="exact"/>
        </dgm:presLayoutVars>
      </dgm:prSet>
      <dgm:spPr/>
    </dgm:pt>
    <dgm:pt modelId="{5EB24CCF-928A-4018-A934-89F31F564A83}" type="pres">
      <dgm:prSet presAssocID="{BD5427FF-4EB1-4006-BF7F-42158E0C5129}" presName="composite" presStyleCnt="0"/>
      <dgm:spPr/>
    </dgm:pt>
    <dgm:pt modelId="{5D9704F8-5A95-419F-B794-1E2F82666BDB}" type="pres">
      <dgm:prSet presAssocID="{BD5427FF-4EB1-4006-BF7F-42158E0C5129}" presName="parTx" presStyleLbl="alignNode1" presStyleIdx="0" presStyleCnt="2">
        <dgm:presLayoutVars>
          <dgm:chMax val="0"/>
          <dgm:chPref val="0"/>
          <dgm:bulletEnabled val="1"/>
        </dgm:presLayoutVars>
      </dgm:prSet>
      <dgm:spPr/>
    </dgm:pt>
    <dgm:pt modelId="{C0A6D3D8-DBC2-45B6-8DEF-789A72552BB4}" type="pres">
      <dgm:prSet presAssocID="{BD5427FF-4EB1-4006-BF7F-42158E0C5129}" presName="desTx" presStyleLbl="alignAccFollowNode1" presStyleIdx="0" presStyleCnt="2">
        <dgm:presLayoutVars>
          <dgm:bulletEnabled val="1"/>
        </dgm:presLayoutVars>
      </dgm:prSet>
      <dgm:spPr/>
    </dgm:pt>
    <dgm:pt modelId="{C4F6D2AE-A2A5-43DC-B705-8E8ECE0E1613}" type="pres">
      <dgm:prSet presAssocID="{D47F9812-1256-4E44-A6BE-BEC559BE8FF3}" presName="space" presStyleCnt="0"/>
      <dgm:spPr/>
    </dgm:pt>
    <dgm:pt modelId="{C1832C44-4F6B-4ABA-88DC-7D5A80779E4B}" type="pres">
      <dgm:prSet presAssocID="{FE969E54-0D5D-4815-BDC4-3309E2F7325D}" presName="composite" presStyleCnt="0"/>
      <dgm:spPr/>
    </dgm:pt>
    <dgm:pt modelId="{3E0BA246-3456-471B-AD87-1436FD251DD8}" type="pres">
      <dgm:prSet presAssocID="{FE969E54-0D5D-4815-BDC4-3309E2F7325D}" presName="parTx" presStyleLbl="alignNode1" presStyleIdx="1" presStyleCnt="2">
        <dgm:presLayoutVars>
          <dgm:chMax val="0"/>
          <dgm:chPref val="0"/>
          <dgm:bulletEnabled val="1"/>
        </dgm:presLayoutVars>
      </dgm:prSet>
      <dgm:spPr/>
    </dgm:pt>
    <dgm:pt modelId="{33CF15AD-8A19-4E9A-9BED-239A79CAF737}" type="pres">
      <dgm:prSet presAssocID="{FE969E54-0D5D-4815-BDC4-3309E2F7325D}" presName="desTx" presStyleLbl="alignAccFollowNode1" presStyleIdx="1" presStyleCnt="2">
        <dgm:presLayoutVars>
          <dgm:bulletEnabled val="1"/>
        </dgm:presLayoutVars>
      </dgm:prSet>
      <dgm:spPr/>
    </dgm:pt>
  </dgm:ptLst>
  <dgm:cxnLst>
    <dgm:cxn modelId="{1581CD10-1A80-4010-9440-1648BEA1D6F5}" type="presOf" srcId="{BD5427FF-4EB1-4006-BF7F-42158E0C5129}" destId="{5D9704F8-5A95-419F-B794-1E2F82666BDB}" srcOrd="0" destOrd="0" presId="urn:microsoft.com/office/officeart/2005/8/layout/hList1"/>
    <dgm:cxn modelId="{DEED6768-376C-498B-B66D-67498FC10F57}" srcId="{FE969E54-0D5D-4815-BDC4-3309E2F7325D}" destId="{35600F67-42C2-4D1B-B072-DC2A36FCB136}" srcOrd="0" destOrd="0" parTransId="{B4BC79E1-FDBA-43D1-A988-1BE8090EDA7A}" sibTransId="{AD46A0AA-C45A-46D2-89AF-28390F99F9D0}"/>
    <dgm:cxn modelId="{8E536B6B-4E42-4B64-BBE0-EA3BA93E49D2}" srcId="{468FBB7B-694A-47BF-865D-2F44C1051453}" destId="{FE969E54-0D5D-4815-BDC4-3309E2F7325D}" srcOrd="1" destOrd="0" parTransId="{B5D9FB86-EEBE-488F-B7DE-B7CF5C9166C5}" sibTransId="{D7D19B67-C01A-45D3-B5C7-B7E1B18A9F62}"/>
    <dgm:cxn modelId="{EC6F0F89-57AE-4CC0-8747-E9E6218E117A}" type="presOf" srcId="{468FBB7B-694A-47BF-865D-2F44C1051453}" destId="{D5FB6A06-3991-4223-AD64-C4F7F6F4DF69}" srcOrd="0" destOrd="0" presId="urn:microsoft.com/office/officeart/2005/8/layout/hList1"/>
    <dgm:cxn modelId="{5B100CB1-CABC-4170-98AF-4FFD379267C6}" srcId="{BD5427FF-4EB1-4006-BF7F-42158E0C5129}" destId="{3A7B819B-DBE9-4610-B22A-5573EA6D532D}" srcOrd="0" destOrd="0" parTransId="{DC4BEA23-BF6E-42AD-9BF0-CFBDE86A80F1}" sibTransId="{0BF6ACD3-AE1A-4691-8CBE-DBE77AB8A685}"/>
    <dgm:cxn modelId="{6CC923BE-D222-4167-ADB1-8D50A393EC36}" type="presOf" srcId="{35600F67-42C2-4D1B-B072-DC2A36FCB136}" destId="{33CF15AD-8A19-4E9A-9BED-239A79CAF737}" srcOrd="0" destOrd="0" presId="urn:microsoft.com/office/officeart/2005/8/layout/hList1"/>
    <dgm:cxn modelId="{1B02F7CE-39DE-4183-A59C-013E49142333}" type="presOf" srcId="{FE969E54-0D5D-4815-BDC4-3309E2F7325D}" destId="{3E0BA246-3456-471B-AD87-1436FD251DD8}" srcOrd="0" destOrd="0" presId="urn:microsoft.com/office/officeart/2005/8/layout/hList1"/>
    <dgm:cxn modelId="{4B0ACAEA-F22C-462B-83C4-06931BFAA597}" srcId="{468FBB7B-694A-47BF-865D-2F44C1051453}" destId="{BD5427FF-4EB1-4006-BF7F-42158E0C5129}" srcOrd="0" destOrd="0" parTransId="{A2F6D805-3B53-408A-A2A3-20BC3BF0D242}" sibTransId="{D47F9812-1256-4E44-A6BE-BEC559BE8FF3}"/>
    <dgm:cxn modelId="{B5B318EF-D42D-4F72-8788-0023110834E7}" type="presOf" srcId="{3A7B819B-DBE9-4610-B22A-5573EA6D532D}" destId="{C0A6D3D8-DBC2-45B6-8DEF-789A72552BB4}" srcOrd="0" destOrd="0" presId="urn:microsoft.com/office/officeart/2005/8/layout/hList1"/>
    <dgm:cxn modelId="{493E1E97-5563-41E1-B34C-45E4F2A5DAA2}" type="presParOf" srcId="{D5FB6A06-3991-4223-AD64-C4F7F6F4DF69}" destId="{5EB24CCF-928A-4018-A934-89F31F564A83}" srcOrd="0" destOrd="0" presId="urn:microsoft.com/office/officeart/2005/8/layout/hList1"/>
    <dgm:cxn modelId="{50C9191F-0329-4295-A8DE-3BB62CF6EFDC}" type="presParOf" srcId="{5EB24CCF-928A-4018-A934-89F31F564A83}" destId="{5D9704F8-5A95-419F-B794-1E2F82666BDB}" srcOrd="0" destOrd="0" presId="urn:microsoft.com/office/officeart/2005/8/layout/hList1"/>
    <dgm:cxn modelId="{09A1E0EA-B04B-466B-8020-0362874D0746}" type="presParOf" srcId="{5EB24CCF-928A-4018-A934-89F31F564A83}" destId="{C0A6D3D8-DBC2-45B6-8DEF-789A72552BB4}" srcOrd="1" destOrd="0" presId="urn:microsoft.com/office/officeart/2005/8/layout/hList1"/>
    <dgm:cxn modelId="{A356C7C7-A309-4125-845A-A5FFB0321E4D}" type="presParOf" srcId="{D5FB6A06-3991-4223-AD64-C4F7F6F4DF69}" destId="{C4F6D2AE-A2A5-43DC-B705-8E8ECE0E1613}" srcOrd="1" destOrd="0" presId="urn:microsoft.com/office/officeart/2005/8/layout/hList1"/>
    <dgm:cxn modelId="{BC7436A9-7D57-4942-892D-33EF06F85AC3}" type="presParOf" srcId="{D5FB6A06-3991-4223-AD64-C4F7F6F4DF69}" destId="{C1832C44-4F6B-4ABA-88DC-7D5A80779E4B}" srcOrd="2" destOrd="0" presId="urn:microsoft.com/office/officeart/2005/8/layout/hList1"/>
    <dgm:cxn modelId="{744A24BF-0ECE-4A33-ACAA-B6FDF93F13E7}" type="presParOf" srcId="{C1832C44-4F6B-4ABA-88DC-7D5A80779E4B}" destId="{3E0BA246-3456-471B-AD87-1436FD251DD8}" srcOrd="0" destOrd="0" presId="urn:microsoft.com/office/officeart/2005/8/layout/hList1"/>
    <dgm:cxn modelId="{FF764356-9C39-413C-A2FE-CC4FAA8A416A}" type="presParOf" srcId="{C1832C44-4F6B-4ABA-88DC-7D5A80779E4B}" destId="{33CF15AD-8A19-4E9A-9BED-239A79CAF73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E507DB-CBA7-4131-8391-DA8E105C0545}" type="doc">
      <dgm:prSet loTypeId="urn:microsoft.com/office/officeart/2005/8/layout/vProcess5" loCatId="process" qsTypeId="urn:microsoft.com/office/officeart/2005/8/quickstyle/3d4" qsCatId="3D" csTypeId="urn:microsoft.com/office/officeart/2005/8/colors/colorful3" csCatId="colorful" phldr="1"/>
      <dgm:spPr/>
      <dgm:t>
        <a:bodyPr/>
        <a:lstStyle/>
        <a:p>
          <a:endParaRPr lang="en-US"/>
        </a:p>
      </dgm:t>
    </dgm:pt>
    <dgm:pt modelId="{D9CFFFCA-DE7E-4501-A255-FD55644D5869}">
      <dgm:prSet phldrT="[Text]" phldr="0" custT="1"/>
      <dgm:spPr/>
      <dgm:t>
        <a:bodyPr vert="horz" wrap="square"/>
        <a:lstStyle/>
        <a:p>
          <a:pPr algn="just">
            <a:lnSpc>
              <a:spcPct val="100000"/>
            </a:lnSpc>
            <a:spcBef>
              <a:spcPct val="0"/>
            </a:spcBef>
            <a:spcAft>
              <a:spcPct val="35000"/>
            </a:spcAft>
          </a:pPr>
          <a:r>
            <a:rPr lang="en-US" sz="1800" dirty="0"/>
            <a:t>Publix Super Markets adopts a methodical strategy with an emphasis on efficient and equitable hiring. In order to give possibilities for professional progression and development inside the organisations, job openings are often advertised internally</a:t>
          </a:r>
        </a:p>
      </dgm:t>
    </dgm:pt>
    <dgm:pt modelId="{4334609A-EA98-4996-BB0A-012242C80441}" type="parTrans" cxnId="{09E93E09-030F-4A91-9DE7-78A6CB1BAC2A}">
      <dgm:prSet/>
      <dgm:spPr/>
      <dgm:t>
        <a:bodyPr/>
        <a:lstStyle/>
        <a:p>
          <a:endParaRPr lang="en-US" sz="2400"/>
        </a:p>
      </dgm:t>
    </dgm:pt>
    <dgm:pt modelId="{9F33E4A5-1137-4216-B90E-C0A026ECD808}" type="sibTrans" cxnId="{09E93E09-030F-4A91-9DE7-78A6CB1BAC2A}">
      <dgm:prSet custT="1"/>
      <dgm:spPr/>
      <dgm:t>
        <a:bodyPr/>
        <a:lstStyle/>
        <a:p>
          <a:endParaRPr lang="en-US" sz="2400" dirty="0"/>
        </a:p>
      </dgm:t>
    </dgm:pt>
    <dgm:pt modelId="{7E5A2A9A-D9BA-4CC2-AAF8-273A19F3B4CA}">
      <dgm:prSet phldrT="[Text]" phldr="0" custT="1"/>
      <dgm:spPr/>
      <dgm:t>
        <a:bodyPr vert="horz" wrap="square"/>
        <a:lstStyle/>
        <a:p>
          <a:pPr algn="just">
            <a:lnSpc>
              <a:spcPct val="100000"/>
            </a:lnSpc>
            <a:spcBef>
              <a:spcPct val="0"/>
            </a:spcBef>
            <a:spcAft>
              <a:spcPct val="35000"/>
            </a:spcAft>
          </a:pPr>
          <a:r>
            <a:rPr lang="en-US" sz="1800" b="0" i="0" dirty="0"/>
            <a:t>They also employ a variety of recruitment strategies to draw in a wide range of applicants, including collaborations with educational institutions, career fairs, and online job portals</a:t>
          </a:r>
        </a:p>
      </dgm:t>
    </dgm:pt>
    <dgm:pt modelId="{AFB03F04-2401-45FF-808E-0FEF330713AE}" type="parTrans" cxnId="{7C42D9B2-274C-4597-8C1F-260EED5AC2BD}">
      <dgm:prSet/>
      <dgm:spPr/>
      <dgm:t>
        <a:bodyPr/>
        <a:lstStyle/>
        <a:p>
          <a:endParaRPr lang="en-US" sz="2400"/>
        </a:p>
      </dgm:t>
    </dgm:pt>
    <dgm:pt modelId="{D125D8B4-A0F0-4D20-9EE2-D1F4F954C491}" type="sibTrans" cxnId="{7C42D9B2-274C-4597-8C1F-260EED5AC2BD}">
      <dgm:prSet custT="1"/>
      <dgm:spPr/>
      <dgm:t>
        <a:bodyPr/>
        <a:lstStyle/>
        <a:p>
          <a:endParaRPr lang="en-US" sz="2400" dirty="0"/>
        </a:p>
      </dgm:t>
    </dgm:pt>
    <dgm:pt modelId="{ADF15DD5-07D4-4184-AD2D-A135478F3470}">
      <dgm:prSet phldrT="[Text]" phldr="0" custT="1"/>
      <dgm:spPr/>
      <dgm:t>
        <a:bodyPr vert="horz" wrap="square"/>
        <a:lstStyle/>
        <a:p>
          <a:pPr algn="just">
            <a:lnSpc>
              <a:spcPct val="100000"/>
            </a:lnSpc>
            <a:spcBef>
              <a:spcPct val="0"/>
            </a:spcBef>
            <a:spcAft>
              <a:spcPct val="35000"/>
            </a:spcAft>
          </a:pPr>
          <a:r>
            <a:rPr lang="en-US" sz="1800" dirty="0"/>
            <a:t>Amazon.com, Inc., a publicly listed company with a global presence, employs ethical and efficient recruiting and selecting practices everywhere. They recruit individuals via online platforms, job boards, and staffing companies, combining internal promotions and external recruiting.</a:t>
          </a:r>
        </a:p>
      </dgm:t>
    </dgm:pt>
    <dgm:pt modelId="{4948E730-66B9-47CF-8181-A471C07C1CDA}" type="parTrans" cxnId="{D05FDBF3-90BA-43A8-95CA-E9CA08E499A6}">
      <dgm:prSet/>
      <dgm:spPr/>
      <dgm:t>
        <a:bodyPr/>
        <a:lstStyle/>
        <a:p>
          <a:endParaRPr lang="en-US" sz="2400"/>
        </a:p>
      </dgm:t>
    </dgm:pt>
    <dgm:pt modelId="{F86CC21A-71A4-4EE2-9B8E-A1DE06E552F9}" type="sibTrans" cxnId="{D05FDBF3-90BA-43A8-95CA-E9CA08E499A6}">
      <dgm:prSet/>
      <dgm:spPr/>
      <dgm:t>
        <a:bodyPr/>
        <a:lstStyle/>
        <a:p>
          <a:endParaRPr lang="en-US" sz="2400"/>
        </a:p>
      </dgm:t>
    </dgm:pt>
    <dgm:pt modelId="{F1684443-114E-4A00-A079-F807A523E162}" type="pres">
      <dgm:prSet presAssocID="{D0E507DB-CBA7-4131-8391-DA8E105C0545}" presName="outerComposite" presStyleCnt="0">
        <dgm:presLayoutVars>
          <dgm:chMax val="5"/>
          <dgm:dir/>
          <dgm:resizeHandles val="exact"/>
        </dgm:presLayoutVars>
      </dgm:prSet>
      <dgm:spPr/>
    </dgm:pt>
    <dgm:pt modelId="{4DC04053-94C3-4EB7-B25D-932D700679F3}" type="pres">
      <dgm:prSet presAssocID="{D0E507DB-CBA7-4131-8391-DA8E105C0545}" presName="dummyMaxCanvas" presStyleCnt="0">
        <dgm:presLayoutVars/>
      </dgm:prSet>
      <dgm:spPr/>
    </dgm:pt>
    <dgm:pt modelId="{6F632004-F61B-4E40-8DFE-31AB2619BFB0}" type="pres">
      <dgm:prSet presAssocID="{D0E507DB-CBA7-4131-8391-DA8E105C0545}" presName="ThreeNodes_1" presStyleLbl="node1" presStyleIdx="0" presStyleCnt="3">
        <dgm:presLayoutVars>
          <dgm:bulletEnabled val="1"/>
        </dgm:presLayoutVars>
      </dgm:prSet>
      <dgm:spPr/>
    </dgm:pt>
    <dgm:pt modelId="{AA400236-BC96-4381-98AD-4ED03F2BA952}" type="pres">
      <dgm:prSet presAssocID="{D0E507DB-CBA7-4131-8391-DA8E105C0545}" presName="ThreeNodes_2" presStyleLbl="node1" presStyleIdx="1" presStyleCnt="3">
        <dgm:presLayoutVars>
          <dgm:bulletEnabled val="1"/>
        </dgm:presLayoutVars>
      </dgm:prSet>
      <dgm:spPr/>
    </dgm:pt>
    <dgm:pt modelId="{D72DCA88-3682-4BE8-982F-FAD0B6A8FC62}" type="pres">
      <dgm:prSet presAssocID="{D0E507DB-CBA7-4131-8391-DA8E105C0545}" presName="ThreeNodes_3" presStyleLbl="node1" presStyleIdx="2" presStyleCnt="3">
        <dgm:presLayoutVars>
          <dgm:bulletEnabled val="1"/>
        </dgm:presLayoutVars>
      </dgm:prSet>
      <dgm:spPr/>
    </dgm:pt>
    <dgm:pt modelId="{A407ED5C-CB83-46CC-9873-820FFBFA16FF}" type="pres">
      <dgm:prSet presAssocID="{D0E507DB-CBA7-4131-8391-DA8E105C0545}" presName="ThreeConn_1-2" presStyleLbl="fgAccFollowNode1" presStyleIdx="0" presStyleCnt="2">
        <dgm:presLayoutVars>
          <dgm:bulletEnabled val="1"/>
        </dgm:presLayoutVars>
      </dgm:prSet>
      <dgm:spPr/>
    </dgm:pt>
    <dgm:pt modelId="{95A37D7F-7B37-4110-B615-6C5971C73969}" type="pres">
      <dgm:prSet presAssocID="{D0E507DB-CBA7-4131-8391-DA8E105C0545}" presName="ThreeConn_2-3" presStyleLbl="fgAccFollowNode1" presStyleIdx="1" presStyleCnt="2">
        <dgm:presLayoutVars>
          <dgm:bulletEnabled val="1"/>
        </dgm:presLayoutVars>
      </dgm:prSet>
      <dgm:spPr/>
    </dgm:pt>
    <dgm:pt modelId="{20888FD4-5F8F-4FB0-B6C0-32B3F01F7534}" type="pres">
      <dgm:prSet presAssocID="{D0E507DB-CBA7-4131-8391-DA8E105C0545}" presName="ThreeNodes_1_text" presStyleLbl="node1" presStyleIdx="2" presStyleCnt="3">
        <dgm:presLayoutVars>
          <dgm:bulletEnabled val="1"/>
        </dgm:presLayoutVars>
      </dgm:prSet>
      <dgm:spPr/>
    </dgm:pt>
    <dgm:pt modelId="{D84B6E04-756F-4E4A-B687-8AC918C1D709}" type="pres">
      <dgm:prSet presAssocID="{D0E507DB-CBA7-4131-8391-DA8E105C0545}" presName="ThreeNodes_2_text" presStyleLbl="node1" presStyleIdx="2" presStyleCnt="3">
        <dgm:presLayoutVars>
          <dgm:bulletEnabled val="1"/>
        </dgm:presLayoutVars>
      </dgm:prSet>
      <dgm:spPr/>
    </dgm:pt>
    <dgm:pt modelId="{48329A41-5F6F-4F03-AAE3-7DDFB10A4589}" type="pres">
      <dgm:prSet presAssocID="{D0E507DB-CBA7-4131-8391-DA8E105C0545}" presName="ThreeNodes_3_text" presStyleLbl="node1" presStyleIdx="2" presStyleCnt="3">
        <dgm:presLayoutVars>
          <dgm:bulletEnabled val="1"/>
        </dgm:presLayoutVars>
      </dgm:prSet>
      <dgm:spPr/>
    </dgm:pt>
  </dgm:ptLst>
  <dgm:cxnLst>
    <dgm:cxn modelId="{09E93E09-030F-4A91-9DE7-78A6CB1BAC2A}" srcId="{D0E507DB-CBA7-4131-8391-DA8E105C0545}" destId="{D9CFFFCA-DE7E-4501-A255-FD55644D5869}" srcOrd="0" destOrd="0" parTransId="{4334609A-EA98-4996-BB0A-012242C80441}" sibTransId="{9F33E4A5-1137-4216-B90E-C0A026ECD808}"/>
    <dgm:cxn modelId="{3FC4301A-F4DE-4C86-BC98-6111CE8E2DC9}" type="presOf" srcId="{ADF15DD5-07D4-4184-AD2D-A135478F3470}" destId="{48329A41-5F6F-4F03-AAE3-7DDFB10A4589}" srcOrd="1" destOrd="0" presId="urn:microsoft.com/office/officeart/2005/8/layout/vProcess5"/>
    <dgm:cxn modelId="{5E27564E-92B1-43BE-A84D-4280D807D14E}" type="presOf" srcId="{D9CFFFCA-DE7E-4501-A255-FD55644D5869}" destId="{6F632004-F61B-4E40-8DFE-31AB2619BFB0}" srcOrd="0" destOrd="0" presId="urn:microsoft.com/office/officeart/2005/8/layout/vProcess5"/>
    <dgm:cxn modelId="{665F9598-2A00-46D4-A9E0-CC8D7BE47317}" type="presOf" srcId="{ADF15DD5-07D4-4184-AD2D-A135478F3470}" destId="{D72DCA88-3682-4BE8-982F-FAD0B6A8FC62}" srcOrd="0" destOrd="0" presId="urn:microsoft.com/office/officeart/2005/8/layout/vProcess5"/>
    <dgm:cxn modelId="{8AB319A3-D6F4-4537-BBD6-5EA8D8A8CB06}" type="presOf" srcId="{D0E507DB-CBA7-4131-8391-DA8E105C0545}" destId="{F1684443-114E-4A00-A079-F807A523E162}" srcOrd="0" destOrd="0" presId="urn:microsoft.com/office/officeart/2005/8/layout/vProcess5"/>
    <dgm:cxn modelId="{7C42D9B2-274C-4597-8C1F-260EED5AC2BD}" srcId="{D0E507DB-CBA7-4131-8391-DA8E105C0545}" destId="{7E5A2A9A-D9BA-4CC2-AAF8-273A19F3B4CA}" srcOrd="1" destOrd="0" parTransId="{AFB03F04-2401-45FF-808E-0FEF330713AE}" sibTransId="{D125D8B4-A0F0-4D20-9EE2-D1F4F954C491}"/>
    <dgm:cxn modelId="{A96DEBB4-281C-4167-B6E0-6B9F21AEB46F}" type="presOf" srcId="{9F33E4A5-1137-4216-B90E-C0A026ECD808}" destId="{A407ED5C-CB83-46CC-9873-820FFBFA16FF}" srcOrd="0" destOrd="0" presId="urn:microsoft.com/office/officeart/2005/8/layout/vProcess5"/>
    <dgm:cxn modelId="{134984DC-C1E6-4999-873B-16087F4147B5}" type="presOf" srcId="{D9CFFFCA-DE7E-4501-A255-FD55644D5869}" destId="{20888FD4-5F8F-4FB0-B6C0-32B3F01F7534}" srcOrd="1" destOrd="0" presId="urn:microsoft.com/office/officeart/2005/8/layout/vProcess5"/>
    <dgm:cxn modelId="{9B9C66F2-6BC8-4719-860E-433E02D8BF9A}" type="presOf" srcId="{7E5A2A9A-D9BA-4CC2-AAF8-273A19F3B4CA}" destId="{AA400236-BC96-4381-98AD-4ED03F2BA952}" srcOrd="0" destOrd="0" presId="urn:microsoft.com/office/officeart/2005/8/layout/vProcess5"/>
    <dgm:cxn modelId="{D05FDBF3-90BA-43A8-95CA-E9CA08E499A6}" srcId="{D0E507DB-CBA7-4131-8391-DA8E105C0545}" destId="{ADF15DD5-07D4-4184-AD2D-A135478F3470}" srcOrd="2" destOrd="0" parTransId="{4948E730-66B9-47CF-8181-A471C07C1CDA}" sibTransId="{F86CC21A-71A4-4EE2-9B8E-A1DE06E552F9}"/>
    <dgm:cxn modelId="{69004BF7-6780-4F2C-A3B7-C482ADFC564B}" type="presOf" srcId="{D125D8B4-A0F0-4D20-9EE2-D1F4F954C491}" destId="{95A37D7F-7B37-4110-B615-6C5971C73969}" srcOrd="0" destOrd="0" presId="urn:microsoft.com/office/officeart/2005/8/layout/vProcess5"/>
    <dgm:cxn modelId="{018169FF-E6B6-40E6-B0B1-4F566BDEAF26}" type="presOf" srcId="{7E5A2A9A-D9BA-4CC2-AAF8-273A19F3B4CA}" destId="{D84B6E04-756F-4E4A-B687-8AC918C1D709}" srcOrd="1" destOrd="0" presId="urn:microsoft.com/office/officeart/2005/8/layout/vProcess5"/>
    <dgm:cxn modelId="{715E1EA6-B2F1-47E8-93A4-C92CD6CB200B}" type="presParOf" srcId="{F1684443-114E-4A00-A079-F807A523E162}" destId="{4DC04053-94C3-4EB7-B25D-932D700679F3}" srcOrd="0" destOrd="0" presId="urn:microsoft.com/office/officeart/2005/8/layout/vProcess5"/>
    <dgm:cxn modelId="{45FE4B5A-75CD-4B2F-9A4C-A5BF3DF0EE2B}" type="presParOf" srcId="{F1684443-114E-4A00-A079-F807A523E162}" destId="{6F632004-F61B-4E40-8DFE-31AB2619BFB0}" srcOrd="1" destOrd="0" presId="urn:microsoft.com/office/officeart/2005/8/layout/vProcess5"/>
    <dgm:cxn modelId="{9078ECE9-C61C-4266-B0FB-C5445B6D39B6}" type="presParOf" srcId="{F1684443-114E-4A00-A079-F807A523E162}" destId="{AA400236-BC96-4381-98AD-4ED03F2BA952}" srcOrd="2" destOrd="0" presId="urn:microsoft.com/office/officeart/2005/8/layout/vProcess5"/>
    <dgm:cxn modelId="{4A8C9715-065F-4901-AF33-C8C5334C148A}" type="presParOf" srcId="{F1684443-114E-4A00-A079-F807A523E162}" destId="{D72DCA88-3682-4BE8-982F-FAD0B6A8FC62}" srcOrd="3" destOrd="0" presId="urn:microsoft.com/office/officeart/2005/8/layout/vProcess5"/>
    <dgm:cxn modelId="{CAEFA207-4908-4FA3-AA08-C33ECDC1212D}" type="presParOf" srcId="{F1684443-114E-4A00-A079-F807A523E162}" destId="{A407ED5C-CB83-46CC-9873-820FFBFA16FF}" srcOrd="4" destOrd="0" presId="urn:microsoft.com/office/officeart/2005/8/layout/vProcess5"/>
    <dgm:cxn modelId="{57529D0D-2D08-4518-A00E-113DFE2DB890}" type="presParOf" srcId="{F1684443-114E-4A00-A079-F807A523E162}" destId="{95A37D7F-7B37-4110-B615-6C5971C73969}" srcOrd="5" destOrd="0" presId="urn:microsoft.com/office/officeart/2005/8/layout/vProcess5"/>
    <dgm:cxn modelId="{4D5E4CC8-3C22-48FD-A115-445377EFF82E}" type="presParOf" srcId="{F1684443-114E-4A00-A079-F807A523E162}" destId="{20888FD4-5F8F-4FB0-B6C0-32B3F01F7534}" srcOrd="6" destOrd="0" presId="urn:microsoft.com/office/officeart/2005/8/layout/vProcess5"/>
    <dgm:cxn modelId="{677754CB-DE7B-456D-8FF9-E9F33FA95739}" type="presParOf" srcId="{F1684443-114E-4A00-A079-F807A523E162}" destId="{D84B6E04-756F-4E4A-B687-8AC918C1D709}" srcOrd="7" destOrd="0" presId="urn:microsoft.com/office/officeart/2005/8/layout/vProcess5"/>
    <dgm:cxn modelId="{E62BCF82-AA67-4C89-9C93-76261E787F0F}" type="presParOf" srcId="{F1684443-114E-4A00-A079-F807A523E162}" destId="{48329A41-5F6F-4F03-AAE3-7DDFB10A458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E507DB-CBA7-4131-8391-DA8E105C0545}" type="doc">
      <dgm:prSet loTypeId="urn:microsoft.com/office/officeart/2005/8/layout/chevron2" loCatId="process" qsTypeId="urn:microsoft.com/office/officeart/2005/8/quickstyle/simple5#3" qsCatId="simple" csTypeId="urn:microsoft.com/office/officeart/2005/8/colors/accent0_2#2" csCatId="mainScheme" phldr="1"/>
      <dgm:spPr/>
      <dgm:t>
        <a:bodyPr/>
        <a:lstStyle/>
        <a:p>
          <a:endParaRPr lang="en-US"/>
        </a:p>
      </dgm:t>
    </dgm:pt>
    <dgm:pt modelId="{7E5A2A9A-D9BA-4CC2-AAF8-273A19F3B4CA}">
      <dgm:prSet phldrT="[Text]" phldr="0" custT="1"/>
      <dgm:spPr/>
      <dgm:t>
        <a:bodyPr vert="horz" wrap="square"/>
        <a:lstStyle/>
        <a:p>
          <a:pPr algn="ctr">
            <a:lnSpc>
              <a:spcPct val="100000"/>
            </a:lnSpc>
            <a:spcBef>
              <a:spcPct val="0"/>
            </a:spcBef>
            <a:spcAft>
              <a:spcPct val="35000"/>
            </a:spcAft>
          </a:pPr>
          <a:r>
            <a:rPr lang="en-US" sz="1800" b="0" i="0" dirty="0"/>
            <a:t>Publix Super Markets </a:t>
          </a:r>
        </a:p>
      </dgm:t>
    </dgm:pt>
    <dgm:pt modelId="{D125D8B4-A0F0-4D20-9EE2-D1F4F954C491}" type="sibTrans" cxnId="{C1DC6651-74D2-45F5-9E57-C7C7F267EAC2}">
      <dgm:prSet custT="1"/>
      <dgm:spPr/>
      <dgm:t>
        <a:bodyPr/>
        <a:lstStyle/>
        <a:p>
          <a:endParaRPr lang="en-US" sz="2400" dirty="0"/>
        </a:p>
      </dgm:t>
    </dgm:pt>
    <dgm:pt modelId="{AFB03F04-2401-45FF-808E-0FEF330713AE}" type="parTrans" cxnId="{C1DC6651-74D2-45F5-9E57-C7C7F267EAC2}">
      <dgm:prSet/>
      <dgm:spPr/>
      <dgm:t>
        <a:bodyPr/>
        <a:lstStyle/>
        <a:p>
          <a:endParaRPr lang="en-US" sz="2400"/>
        </a:p>
      </dgm:t>
    </dgm:pt>
    <dgm:pt modelId="{ADF15DD5-07D4-4184-AD2D-A135478F3470}">
      <dgm:prSet phldrT="[Text]" phldr="0" custT="1"/>
      <dgm:spPr/>
      <dgm:t>
        <a:bodyPr vert="horz" wrap="square"/>
        <a:lstStyle/>
        <a:p>
          <a:pPr algn="ctr">
            <a:lnSpc>
              <a:spcPct val="100000"/>
            </a:lnSpc>
            <a:spcBef>
              <a:spcPct val="0"/>
            </a:spcBef>
            <a:spcAft>
              <a:spcPct val="35000"/>
            </a:spcAft>
          </a:pPr>
          <a:r>
            <a:rPr lang="en-US" sz="1800" dirty="0"/>
            <a:t>Amazon.com</a:t>
          </a:r>
        </a:p>
      </dgm:t>
    </dgm:pt>
    <dgm:pt modelId="{F86CC21A-71A4-4EE2-9B8E-A1DE06E552F9}" type="sibTrans" cxnId="{6C241F32-90AA-47B7-8179-2139DF1BE37E}">
      <dgm:prSet/>
      <dgm:spPr/>
      <dgm:t>
        <a:bodyPr/>
        <a:lstStyle/>
        <a:p>
          <a:endParaRPr lang="en-US" sz="2400"/>
        </a:p>
      </dgm:t>
    </dgm:pt>
    <dgm:pt modelId="{4948E730-66B9-47CF-8181-A471C07C1CDA}" type="parTrans" cxnId="{6C241F32-90AA-47B7-8179-2139DF1BE37E}">
      <dgm:prSet/>
      <dgm:spPr/>
      <dgm:t>
        <a:bodyPr/>
        <a:lstStyle/>
        <a:p>
          <a:endParaRPr lang="en-US" sz="2400"/>
        </a:p>
      </dgm:t>
    </dgm:pt>
    <dgm:pt modelId="{EACBF610-DF5A-4722-B0AD-5F72E23EEEF5}">
      <dgm:prSet/>
      <dgm:spPr/>
      <dgm:t>
        <a:bodyPr/>
        <a:lstStyle/>
        <a:p>
          <a:r>
            <a:rPr lang="en-US" dirty="0"/>
            <a:t>Competitive pay and benefits are a top priority for Publix Super Markets in order to entice and keep exceptional workers. They provide chances for professional progression, market-based pay, and performance-based bonuses</a:t>
          </a:r>
        </a:p>
      </dgm:t>
    </dgm:pt>
    <dgm:pt modelId="{D56B64E4-2F2F-4539-8223-B6C9A79F44D1}" type="parTrans" cxnId="{6FC858B1-B27F-4640-9F88-6130A2646708}">
      <dgm:prSet/>
      <dgm:spPr/>
      <dgm:t>
        <a:bodyPr/>
        <a:lstStyle/>
        <a:p>
          <a:endParaRPr lang="en-US"/>
        </a:p>
      </dgm:t>
    </dgm:pt>
    <dgm:pt modelId="{6A11D784-68B1-466A-B676-060EF5E9CF4A}" type="sibTrans" cxnId="{6FC858B1-B27F-4640-9F88-6130A2646708}">
      <dgm:prSet/>
      <dgm:spPr/>
      <dgm:t>
        <a:bodyPr/>
        <a:lstStyle/>
        <a:p>
          <a:endParaRPr lang="en-US"/>
        </a:p>
      </dgm:t>
    </dgm:pt>
    <dgm:pt modelId="{5732A444-A3C7-45CC-B26D-8718E2DF5A31}">
      <dgm:prSet/>
      <dgm:spPr/>
      <dgm:t>
        <a:bodyPr/>
        <a:lstStyle/>
        <a:p>
          <a:r>
            <a:rPr lang="en-US" dirty="0"/>
            <a:t>In a market with intense competition, Amazon.com, Inc. is aware of the value of wages and benefits in luring and keeping top employees. To recognize employee efforts, they provide competitive base pay, performance-based incentives, and stock options</a:t>
          </a:r>
        </a:p>
      </dgm:t>
    </dgm:pt>
    <dgm:pt modelId="{D3234808-5BCB-47EF-8F54-7BD00379AA91}" type="parTrans" cxnId="{CDEF21B8-A0C2-4ED7-960D-F3E4E2C28167}">
      <dgm:prSet/>
      <dgm:spPr/>
      <dgm:t>
        <a:bodyPr/>
        <a:lstStyle/>
        <a:p>
          <a:endParaRPr lang="en-US"/>
        </a:p>
      </dgm:t>
    </dgm:pt>
    <dgm:pt modelId="{4210646D-4523-4C8D-9199-B2BE4FAA2228}" type="sibTrans" cxnId="{CDEF21B8-A0C2-4ED7-960D-F3E4E2C28167}">
      <dgm:prSet/>
      <dgm:spPr/>
      <dgm:t>
        <a:bodyPr/>
        <a:lstStyle/>
        <a:p>
          <a:endParaRPr lang="en-US"/>
        </a:p>
      </dgm:t>
    </dgm:pt>
    <dgm:pt modelId="{2B70337A-B55D-40E3-8F0A-E00FD69FA3A9}" type="pres">
      <dgm:prSet presAssocID="{D0E507DB-CBA7-4131-8391-DA8E105C0545}" presName="linearFlow" presStyleCnt="0">
        <dgm:presLayoutVars>
          <dgm:dir/>
          <dgm:animLvl val="lvl"/>
          <dgm:resizeHandles val="exact"/>
        </dgm:presLayoutVars>
      </dgm:prSet>
      <dgm:spPr/>
    </dgm:pt>
    <dgm:pt modelId="{4AB9BB6E-2E54-49E6-9FC2-8C59DF1DD5CA}" type="pres">
      <dgm:prSet presAssocID="{7E5A2A9A-D9BA-4CC2-AAF8-273A19F3B4CA}" presName="composite" presStyleCnt="0"/>
      <dgm:spPr/>
    </dgm:pt>
    <dgm:pt modelId="{84CB0531-0E16-48B2-AAB7-3172E4E88A29}" type="pres">
      <dgm:prSet presAssocID="{7E5A2A9A-D9BA-4CC2-AAF8-273A19F3B4CA}" presName="parentText" presStyleLbl="alignNode1" presStyleIdx="0" presStyleCnt="2">
        <dgm:presLayoutVars>
          <dgm:chMax val="1"/>
          <dgm:bulletEnabled val="1"/>
        </dgm:presLayoutVars>
      </dgm:prSet>
      <dgm:spPr/>
    </dgm:pt>
    <dgm:pt modelId="{3EFC3C8A-4E71-41CA-8E35-56B6F866D55D}" type="pres">
      <dgm:prSet presAssocID="{7E5A2A9A-D9BA-4CC2-AAF8-273A19F3B4CA}" presName="descendantText" presStyleLbl="alignAcc1" presStyleIdx="0" presStyleCnt="2">
        <dgm:presLayoutVars>
          <dgm:bulletEnabled val="1"/>
        </dgm:presLayoutVars>
      </dgm:prSet>
      <dgm:spPr/>
    </dgm:pt>
    <dgm:pt modelId="{9AEF833C-8283-46A7-90A3-B939CC571213}" type="pres">
      <dgm:prSet presAssocID="{D125D8B4-A0F0-4D20-9EE2-D1F4F954C491}" presName="sp" presStyleCnt="0"/>
      <dgm:spPr/>
    </dgm:pt>
    <dgm:pt modelId="{1BC2EFF3-82B7-497B-9197-70350B7647F0}" type="pres">
      <dgm:prSet presAssocID="{ADF15DD5-07D4-4184-AD2D-A135478F3470}" presName="composite" presStyleCnt="0"/>
      <dgm:spPr/>
    </dgm:pt>
    <dgm:pt modelId="{D01F0447-EB85-4454-A67C-994524B1B1A7}" type="pres">
      <dgm:prSet presAssocID="{ADF15DD5-07D4-4184-AD2D-A135478F3470}" presName="parentText" presStyleLbl="alignNode1" presStyleIdx="1" presStyleCnt="2">
        <dgm:presLayoutVars>
          <dgm:chMax val="1"/>
          <dgm:bulletEnabled val="1"/>
        </dgm:presLayoutVars>
      </dgm:prSet>
      <dgm:spPr/>
    </dgm:pt>
    <dgm:pt modelId="{B2228B39-2004-4FC2-A121-F4FB393D8D54}" type="pres">
      <dgm:prSet presAssocID="{ADF15DD5-07D4-4184-AD2D-A135478F3470}" presName="descendantText" presStyleLbl="alignAcc1" presStyleIdx="1" presStyleCnt="2">
        <dgm:presLayoutVars>
          <dgm:bulletEnabled val="1"/>
        </dgm:presLayoutVars>
      </dgm:prSet>
      <dgm:spPr/>
    </dgm:pt>
  </dgm:ptLst>
  <dgm:cxnLst>
    <dgm:cxn modelId="{6C241F32-90AA-47B7-8179-2139DF1BE37E}" srcId="{D0E507DB-CBA7-4131-8391-DA8E105C0545}" destId="{ADF15DD5-07D4-4184-AD2D-A135478F3470}" srcOrd="1" destOrd="0" parTransId="{4948E730-66B9-47CF-8181-A471C07C1CDA}" sibTransId="{F86CC21A-71A4-4EE2-9B8E-A1DE06E552F9}"/>
    <dgm:cxn modelId="{C1DC6651-74D2-45F5-9E57-C7C7F267EAC2}" srcId="{D0E507DB-CBA7-4131-8391-DA8E105C0545}" destId="{7E5A2A9A-D9BA-4CC2-AAF8-273A19F3B4CA}" srcOrd="0" destOrd="0" parTransId="{AFB03F04-2401-45FF-808E-0FEF330713AE}" sibTransId="{D125D8B4-A0F0-4D20-9EE2-D1F4F954C491}"/>
    <dgm:cxn modelId="{EDC7795E-BDE9-4801-A805-716A1F588E7E}" type="presOf" srcId="{7E5A2A9A-D9BA-4CC2-AAF8-273A19F3B4CA}" destId="{84CB0531-0E16-48B2-AAB7-3172E4E88A29}" srcOrd="0" destOrd="0" presId="urn:microsoft.com/office/officeart/2005/8/layout/chevron2"/>
    <dgm:cxn modelId="{6FC858B1-B27F-4640-9F88-6130A2646708}" srcId="{7E5A2A9A-D9BA-4CC2-AAF8-273A19F3B4CA}" destId="{EACBF610-DF5A-4722-B0AD-5F72E23EEEF5}" srcOrd="0" destOrd="0" parTransId="{D56B64E4-2F2F-4539-8223-B6C9A79F44D1}" sibTransId="{6A11D784-68B1-466A-B676-060EF5E9CF4A}"/>
    <dgm:cxn modelId="{CDEF21B8-A0C2-4ED7-960D-F3E4E2C28167}" srcId="{ADF15DD5-07D4-4184-AD2D-A135478F3470}" destId="{5732A444-A3C7-45CC-B26D-8718E2DF5A31}" srcOrd="0" destOrd="0" parTransId="{D3234808-5BCB-47EF-8F54-7BD00379AA91}" sibTransId="{4210646D-4523-4C8D-9199-B2BE4FAA2228}"/>
    <dgm:cxn modelId="{D89F6FBB-05D7-4BD2-80BD-E8667645A9A4}" type="presOf" srcId="{EACBF610-DF5A-4722-B0AD-5F72E23EEEF5}" destId="{3EFC3C8A-4E71-41CA-8E35-56B6F866D55D}" srcOrd="0" destOrd="0" presId="urn:microsoft.com/office/officeart/2005/8/layout/chevron2"/>
    <dgm:cxn modelId="{395F8DD0-8B1B-464E-8874-BEECD487AFF2}" type="presOf" srcId="{ADF15DD5-07D4-4184-AD2D-A135478F3470}" destId="{D01F0447-EB85-4454-A67C-994524B1B1A7}" srcOrd="0" destOrd="0" presId="urn:microsoft.com/office/officeart/2005/8/layout/chevron2"/>
    <dgm:cxn modelId="{A34638D4-1D4C-4933-A743-48D1826753F2}" type="presOf" srcId="{D0E507DB-CBA7-4131-8391-DA8E105C0545}" destId="{2B70337A-B55D-40E3-8F0A-E00FD69FA3A9}" srcOrd="0" destOrd="0" presId="urn:microsoft.com/office/officeart/2005/8/layout/chevron2"/>
    <dgm:cxn modelId="{92BD1CFA-F642-44CA-9D5B-4B18F6198BA4}" type="presOf" srcId="{5732A444-A3C7-45CC-B26D-8718E2DF5A31}" destId="{B2228B39-2004-4FC2-A121-F4FB393D8D54}" srcOrd="0" destOrd="0" presId="urn:microsoft.com/office/officeart/2005/8/layout/chevron2"/>
    <dgm:cxn modelId="{C44A6324-5E38-45AE-A193-26A945A51EE8}" type="presParOf" srcId="{2B70337A-B55D-40E3-8F0A-E00FD69FA3A9}" destId="{4AB9BB6E-2E54-49E6-9FC2-8C59DF1DD5CA}" srcOrd="0" destOrd="0" presId="urn:microsoft.com/office/officeart/2005/8/layout/chevron2"/>
    <dgm:cxn modelId="{90D0DBCE-E714-48A2-9858-3DEBDE3648DE}" type="presParOf" srcId="{4AB9BB6E-2E54-49E6-9FC2-8C59DF1DD5CA}" destId="{84CB0531-0E16-48B2-AAB7-3172E4E88A29}" srcOrd="0" destOrd="0" presId="urn:microsoft.com/office/officeart/2005/8/layout/chevron2"/>
    <dgm:cxn modelId="{90211F3A-F66C-442C-B7D4-6AC2D1C7E561}" type="presParOf" srcId="{4AB9BB6E-2E54-49E6-9FC2-8C59DF1DD5CA}" destId="{3EFC3C8A-4E71-41CA-8E35-56B6F866D55D}" srcOrd="1" destOrd="0" presId="urn:microsoft.com/office/officeart/2005/8/layout/chevron2"/>
    <dgm:cxn modelId="{6D9404C0-0DD6-4BA1-9C03-AF0AC61E3ADF}" type="presParOf" srcId="{2B70337A-B55D-40E3-8F0A-E00FD69FA3A9}" destId="{9AEF833C-8283-46A7-90A3-B939CC571213}" srcOrd="1" destOrd="0" presId="urn:microsoft.com/office/officeart/2005/8/layout/chevron2"/>
    <dgm:cxn modelId="{0BB72D45-53A2-430E-9BE1-BE681A54C29E}" type="presParOf" srcId="{2B70337A-B55D-40E3-8F0A-E00FD69FA3A9}" destId="{1BC2EFF3-82B7-497B-9197-70350B7647F0}" srcOrd="2" destOrd="0" presId="urn:microsoft.com/office/officeart/2005/8/layout/chevron2"/>
    <dgm:cxn modelId="{0EF88B76-B9F4-44E9-83BC-A6167FC81DFB}" type="presParOf" srcId="{1BC2EFF3-82B7-497B-9197-70350B7647F0}" destId="{D01F0447-EB85-4454-A67C-994524B1B1A7}" srcOrd="0" destOrd="0" presId="urn:microsoft.com/office/officeart/2005/8/layout/chevron2"/>
    <dgm:cxn modelId="{BB1E0058-4ADE-4274-A3A7-CEBC3AD53346}" type="presParOf" srcId="{1BC2EFF3-82B7-497B-9197-70350B7647F0}" destId="{B2228B39-2004-4FC2-A121-F4FB393D8D5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BF6ECE3-A4F4-4E62-8D22-67EFBE76937D}"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E9B8BB3-E91E-4912-A021-C86C900344FE}">
      <dgm:prSet phldrT="[Text]" custT="1"/>
      <dgm:spPr/>
      <dgm:t>
        <a:bodyPr/>
        <a:lstStyle/>
        <a:p>
          <a:r>
            <a:rPr lang="en-US" sz="2000" dirty="0"/>
            <a:t>To resolve issues and promote good employee relations, Publix Super Markets places a strong emphasis on open communication and a friendly work environment. </a:t>
          </a:r>
        </a:p>
      </dgm:t>
    </dgm:pt>
    <dgm:pt modelId="{A10DE614-32F7-4531-9D18-FCE7A350FAC6}" type="parTrans" cxnId="{B458507C-86FF-4F38-A890-AC1184102B77}">
      <dgm:prSet/>
      <dgm:spPr/>
      <dgm:t>
        <a:bodyPr/>
        <a:lstStyle/>
        <a:p>
          <a:endParaRPr lang="en-US" sz="2000"/>
        </a:p>
      </dgm:t>
    </dgm:pt>
    <dgm:pt modelId="{6DA62488-4D5A-4918-8213-50253F015730}" type="sibTrans" cxnId="{B458507C-86FF-4F38-A890-AC1184102B77}">
      <dgm:prSet/>
      <dgm:spPr/>
      <dgm:t>
        <a:bodyPr/>
        <a:lstStyle/>
        <a:p>
          <a:endParaRPr lang="en-US" sz="2000"/>
        </a:p>
      </dgm:t>
    </dgm:pt>
    <dgm:pt modelId="{5AC8675B-825B-4B9C-874B-0A6475927310}">
      <dgm:prSet phldrT="[Text]" custT="1"/>
      <dgm:spPr/>
      <dgm:t>
        <a:bodyPr/>
        <a:lstStyle/>
        <a:p>
          <a:r>
            <a:rPr lang="en-US" sz="1800" dirty="0"/>
            <a:t>Through outlets like frequent feedback meetings, suggestion programmers, and an open-door policy, they encourage staff to voice their issues</a:t>
          </a:r>
          <a:endParaRPr lang="en-US" sz="2000" dirty="0"/>
        </a:p>
      </dgm:t>
    </dgm:pt>
    <dgm:pt modelId="{771751D6-FE68-404F-8315-36E5159E0E40}" type="parTrans" cxnId="{EFC41EDA-D30B-421F-A468-4E2A268756DF}">
      <dgm:prSet/>
      <dgm:spPr/>
      <dgm:t>
        <a:bodyPr/>
        <a:lstStyle/>
        <a:p>
          <a:endParaRPr lang="en-US" sz="2000"/>
        </a:p>
      </dgm:t>
    </dgm:pt>
    <dgm:pt modelId="{A59D2C9B-9233-41EB-905D-FB904E4F50D7}" type="sibTrans" cxnId="{EFC41EDA-D30B-421F-A468-4E2A268756DF}">
      <dgm:prSet/>
      <dgm:spPr/>
      <dgm:t>
        <a:bodyPr/>
        <a:lstStyle/>
        <a:p>
          <a:endParaRPr lang="en-US" sz="2000"/>
        </a:p>
      </dgm:t>
    </dgm:pt>
    <dgm:pt modelId="{56B6015B-0AEF-4187-8352-53E2F54CF835}">
      <dgm:prSet phldrT="[Text]" custT="1"/>
      <dgm:spPr/>
      <dgm:t>
        <a:bodyPr/>
        <a:lstStyle/>
        <a:p>
          <a:r>
            <a:rPr lang="en-US" sz="2000" dirty="0"/>
            <a:t>Amazon.com, Inc. has put in place procedures to handle disputes because it understands how crucial it is to preserve good employee relations</a:t>
          </a:r>
        </a:p>
      </dgm:t>
    </dgm:pt>
    <dgm:pt modelId="{C287D95C-A80A-4BD6-B49E-4BC0AF665F1D}" type="parTrans" cxnId="{867AC85C-C1EA-457B-A4B1-59DD5CB1BCC9}">
      <dgm:prSet/>
      <dgm:spPr/>
      <dgm:t>
        <a:bodyPr/>
        <a:lstStyle/>
        <a:p>
          <a:endParaRPr lang="en-US" sz="2000"/>
        </a:p>
      </dgm:t>
    </dgm:pt>
    <dgm:pt modelId="{EF9EB2EA-E175-4DB0-9216-34D26C163E53}" type="sibTrans" cxnId="{867AC85C-C1EA-457B-A4B1-59DD5CB1BCC9}">
      <dgm:prSet/>
      <dgm:spPr/>
      <dgm:t>
        <a:bodyPr/>
        <a:lstStyle/>
        <a:p>
          <a:endParaRPr lang="en-US" sz="2000"/>
        </a:p>
      </dgm:t>
    </dgm:pt>
    <dgm:pt modelId="{7FBF2D87-C74D-4E9A-A0BF-EE2CBA70F19F}" type="pres">
      <dgm:prSet presAssocID="{0BF6ECE3-A4F4-4E62-8D22-67EFBE76937D}" presName="linear" presStyleCnt="0">
        <dgm:presLayoutVars>
          <dgm:dir/>
          <dgm:animLvl val="lvl"/>
          <dgm:resizeHandles val="exact"/>
        </dgm:presLayoutVars>
      </dgm:prSet>
      <dgm:spPr/>
    </dgm:pt>
    <dgm:pt modelId="{E9E00968-DEFA-4544-AEE1-6CA99A8C94ED}" type="pres">
      <dgm:prSet presAssocID="{3E9B8BB3-E91E-4912-A021-C86C900344FE}" presName="parentLin" presStyleCnt="0"/>
      <dgm:spPr/>
    </dgm:pt>
    <dgm:pt modelId="{6829D25F-BD12-49CE-98B3-6DC1492BC59D}" type="pres">
      <dgm:prSet presAssocID="{3E9B8BB3-E91E-4912-A021-C86C900344FE}" presName="parentLeftMargin" presStyleLbl="node1" presStyleIdx="0" presStyleCnt="3"/>
      <dgm:spPr/>
    </dgm:pt>
    <dgm:pt modelId="{20AFF1FE-C737-4FC5-8CCC-14581A2AA170}" type="pres">
      <dgm:prSet presAssocID="{3E9B8BB3-E91E-4912-A021-C86C900344FE}" presName="parentText" presStyleLbl="node1" presStyleIdx="0" presStyleCnt="3">
        <dgm:presLayoutVars>
          <dgm:chMax val="0"/>
          <dgm:bulletEnabled val="1"/>
        </dgm:presLayoutVars>
      </dgm:prSet>
      <dgm:spPr/>
    </dgm:pt>
    <dgm:pt modelId="{A0C93ECD-413A-4319-AF45-462082E9DD29}" type="pres">
      <dgm:prSet presAssocID="{3E9B8BB3-E91E-4912-A021-C86C900344FE}" presName="negativeSpace" presStyleCnt="0"/>
      <dgm:spPr/>
    </dgm:pt>
    <dgm:pt modelId="{FDCB100D-5B17-4A7E-BE0E-BCA4CD1ECCB0}" type="pres">
      <dgm:prSet presAssocID="{3E9B8BB3-E91E-4912-A021-C86C900344FE}" presName="childText" presStyleLbl="conFgAcc1" presStyleIdx="0" presStyleCnt="3">
        <dgm:presLayoutVars>
          <dgm:bulletEnabled val="1"/>
        </dgm:presLayoutVars>
      </dgm:prSet>
      <dgm:spPr/>
    </dgm:pt>
    <dgm:pt modelId="{66A11484-27FB-422E-A834-ADA26024FC26}" type="pres">
      <dgm:prSet presAssocID="{6DA62488-4D5A-4918-8213-50253F015730}" presName="spaceBetweenRectangles" presStyleCnt="0"/>
      <dgm:spPr/>
    </dgm:pt>
    <dgm:pt modelId="{1378B88C-E196-4C84-AF56-88DED9D7AED4}" type="pres">
      <dgm:prSet presAssocID="{5AC8675B-825B-4B9C-874B-0A6475927310}" presName="parentLin" presStyleCnt="0"/>
      <dgm:spPr/>
    </dgm:pt>
    <dgm:pt modelId="{2AF50C26-4A25-4190-878D-7902A362CF9E}" type="pres">
      <dgm:prSet presAssocID="{5AC8675B-825B-4B9C-874B-0A6475927310}" presName="parentLeftMargin" presStyleLbl="node1" presStyleIdx="0" presStyleCnt="3"/>
      <dgm:spPr/>
    </dgm:pt>
    <dgm:pt modelId="{4F7B6608-13BE-44AE-8E76-2E4AE13E9D69}" type="pres">
      <dgm:prSet presAssocID="{5AC8675B-825B-4B9C-874B-0A6475927310}" presName="parentText" presStyleLbl="node1" presStyleIdx="1" presStyleCnt="3">
        <dgm:presLayoutVars>
          <dgm:chMax val="0"/>
          <dgm:bulletEnabled val="1"/>
        </dgm:presLayoutVars>
      </dgm:prSet>
      <dgm:spPr/>
    </dgm:pt>
    <dgm:pt modelId="{B7519EF3-A8B1-46CE-8640-E6706ABF5ECF}" type="pres">
      <dgm:prSet presAssocID="{5AC8675B-825B-4B9C-874B-0A6475927310}" presName="negativeSpace" presStyleCnt="0"/>
      <dgm:spPr/>
    </dgm:pt>
    <dgm:pt modelId="{F8EA1EC7-C0CC-48FF-A33D-2DD781DD598C}" type="pres">
      <dgm:prSet presAssocID="{5AC8675B-825B-4B9C-874B-0A6475927310}" presName="childText" presStyleLbl="conFgAcc1" presStyleIdx="1" presStyleCnt="3">
        <dgm:presLayoutVars>
          <dgm:bulletEnabled val="1"/>
        </dgm:presLayoutVars>
      </dgm:prSet>
      <dgm:spPr/>
    </dgm:pt>
    <dgm:pt modelId="{CAABC3FB-CBE6-48FD-896C-B7A285C69933}" type="pres">
      <dgm:prSet presAssocID="{A59D2C9B-9233-41EB-905D-FB904E4F50D7}" presName="spaceBetweenRectangles" presStyleCnt="0"/>
      <dgm:spPr/>
    </dgm:pt>
    <dgm:pt modelId="{9277E42D-4C5E-4729-8E41-E325DB155EA6}" type="pres">
      <dgm:prSet presAssocID="{56B6015B-0AEF-4187-8352-53E2F54CF835}" presName="parentLin" presStyleCnt="0"/>
      <dgm:spPr/>
    </dgm:pt>
    <dgm:pt modelId="{AE1186CD-6444-4BAC-8473-2BB1ABCCD508}" type="pres">
      <dgm:prSet presAssocID="{56B6015B-0AEF-4187-8352-53E2F54CF835}" presName="parentLeftMargin" presStyleLbl="node1" presStyleIdx="1" presStyleCnt="3"/>
      <dgm:spPr/>
    </dgm:pt>
    <dgm:pt modelId="{0D77CFFA-C35E-485E-BFB3-0A9271A0CF99}" type="pres">
      <dgm:prSet presAssocID="{56B6015B-0AEF-4187-8352-53E2F54CF835}" presName="parentText" presStyleLbl="node1" presStyleIdx="2" presStyleCnt="3">
        <dgm:presLayoutVars>
          <dgm:chMax val="0"/>
          <dgm:bulletEnabled val="1"/>
        </dgm:presLayoutVars>
      </dgm:prSet>
      <dgm:spPr/>
    </dgm:pt>
    <dgm:pt modelId="{1AB0092F-245D-47EB-A95E-39F4640CF080}" type="pres">
      <dgm:prSet presAssocID="{56B6015B-0AEF-4187-8352-53E2F54CF835}" presName="negativeSpace" presStyleCnt="0"/>
      <dgm:spPr/>
    </dgm:pt>
    <dgm:pt modelId="{1180615C-939E-4CC4-9464-E01F64DBBCE3}" type="pres">
      <dgm:prSet presAssocID="{56B6015B-0AEF-4187-8352-53E2F54CF835}" presName="childText" presStyleLbl="conFgAcc1" presStyleIdx="2" presStyleCnt="3">
        <dgm:presLayoutVars>
          <dgm:bulletEnabled val="1"/>
        </dgm:presLayoutVars>
      </dgm:prSet>
      <dgm:spPr/>
    </dgm:pt>
  </dgm:ptLst>
  <dgm:cxnLst>
    <dgm:cxn modelId="{F60EA52A-BC05-4557-A326-2A1980BCE98F}" type="presOf" srcId="{5AC8675B-825B-4B9C-874B-0A6475927310}" destId="{4F7B6608-13BE-44AE-8E76-2E4AE13E9D69}" srcOrd="1" destOrd="0" presId="urn:microsoft.com/office/officeart/2005/8/layout/list1"/>
    <dgm:cxn modelId="{941F4C30-9CAC-44FF-BC62-016B882DF66D}" type="presOf" srcId="{3E9B8BB3-E91E-4912-A021-C86C900344FE}" destId="{20AFF1FE-C737-4FC5-8CCC-14581A2AA170}" srcOrd="1" destOrd="0" presId="urn:microsoft.com/office/officeart/2005/8/layout/list1"/>
    <dgm:cxn modelId="{2C7B753B-1555-4B55-8C3E-97F8862CB134}" type="presOf" srcId="{3E9B8BB3-E91E-4912-A021-C86C900344FE}" destId="{6829D25F-BD12-49CE-98B3-6DC1492BC59D}" srcOrd="0" destOrd="0" presId="urn:microsoft.com/office/officeart/2005/8/layout/list1"/>
    <dgm:cxn modelId="{D0362D5A-75D2-4A70-8872-980761A85E09}" type="presOf" srcId="{56B6015B-0AEF-4187-8352-53E2F54CF835}" destId="{0D77CFFA-C35E-485E-BFB3-0A9271A0CF99}" srcOrd="1" destOrd="0" presId="urn:microsoft.com/office/officeart/2005/8/layout/list1"/>
    <dgm:cxn modelId="{867AC85C-C1EA-457B-A4B1-59DD5CB1BCC9}" srcId="{0BF6ECE3-A4F4-4E62-8D22-67EFBE76937D}" destId="{56B6015B-0AEF-4187-8352-53E2F54CF835}" srcOrd="2" destOrd="0" parTransId="{C287D95C-A80A-4BD6-B49E-4BC0AF665F1D}" sibTransId="{EF9EB2EA-E175-4DB0-9216-34D26C163E53}"/>
    <dgm:cxn modelId="{B458507C-86FF-4F38-A890-AC1184102B77}" srcId="{0BF6ECE3-A4F4-4E62-8D22-67EFBE76937D}" destId="{3E9B8BB3-E91E-4912-A021-C86C900344FE}" srcOrd="0" destOrd="0" parTransId="{A10DE614-32F7-4531-9D18-FCE7A350FAC6}" sibTransId="{6DA62488-4D5A-4918-8213-50253F015730}"/>
    <dgm:cxn modelId="{838FF8AE-99BC-4043-A3B1-2DF082F6CE14}" type="presOf" srcId="{0BF6ECE3-A4F4-4E62-8D22-67EFBE76937D}" destId="{7FBF2D87-C74D-4E9A-A0BF-EE2CBA70F19F}" srcOrd="0" destOrd="0" presId="urn:microsoft.com/office/officeart/2005/8/layout/list1"/>
    <dgm:cxn modelId="{CF21FED8-31BC-43F1-8D0D-25BA7F01D60D}" type="presOf" srcId="{56B6015B-0AEF-4187-8352-53E2F54CF835}" destId="{AE1186CD-6444-4BAC-8473-2BB1ABCCD508}" srcOrd="0" destOrd="0" presId="urn:microsoft.com/office/officeart/2005/8/layout/list1"/>
    <dgm:cxn modelId="{EFC41EDA-D30B-421F-A468-4E2A268756DF}" srcId="{0BF6ECE3-A4F4-4E62-8D22-67EFBE76937D}" destId="{5AC8675B-825B-4B9C-874B-0A6475927310}" srcOrd="1" destOrd="0" parTransId="{771751D6-FE68-404F-8315-36E5159E0E40}" sibTransId="{A59D2C9B-9233-41EB-905D-FB904E4F50D7}"/>
    <dgm:cxn modelId="{A5F6A7EE-C2A1-4918-A488-CBAC06B20FF2}" type="presOf" srcId="{5AC8675B-825B-4B9C-874B-0A6475927310}" destId="{2AF50C26-4A25-4190-878D-7902A362CF9E}" srcOrd="0" destOrd="0" presId="urn:microsoft.com/office/officeart/2005/8/layout/list1"/>
    <dgm:cxn modelId="{2E427F11-3964-4E8F-91CE-07626BB7A5C0}" type="presParOf" srcId="{7FBF2D87-C74D-4E9A-A0BF-EE2CBA70F19F}" destId="{E9E00968-DEFA-4544-AEE1-6CA99A8C94ED}" srcOrd="0" destOrd="0" presId="urn:microsoft.com/office/officeart/2005/8/layout/list1"/>
    <dgm:cxn modelId="{54B703E9-19E7-4029-9546-C5267F2448DE}" type="presParOf" srcId="{E9E00968-DEFA-4544-AEE1-6CA99A8C94ED}" destId="{6829D25F-BD12-49CE-98B3-6DC1492BC59D}" srcOrd="0" destOrd="0" presId="urn:microsoft.com/office/officeart/2005/8/layout/list1"/>
    <dgm:cxn modelId="{3D201D8A-F258-4594-A9D8-179448F057A1}" type="presParOf" srcId="{E9E00968-DEFA-4544-AEE1-6CA99A8C94ED}" destId="{20AFF1FE-C737-4FC5-8CCC-14581A2AA170}" srcOrd="1" destOrd="0" presId="urn:microsoft.com/office/officeart/2005/8/layout/list1"/>
    <dgm:cxn modelId="{9DE8DC64-A2B4-4726-AB1F-FAB35D15CF72}" type="presParOf" srcId="{7FBF2D87-C74D-4E9A-A0BF-EE2CBA70F19F}" destId="{A0C93ECD-413A-4319-AF45-462082E9DD29}" srcOrd="1" destOrd="0" presId="urn:microsoft.com/office/officeart/2005/8/layout/list1"/>
    <dgm:cxn modelId="{793D7922-75B8-4BA9-B21B-CF8F85A2D67B}" type="presParOf" srcId="{7FBF2D87-C74D-4E9A-A0BF-EE2CBA70F19F}" destId="{FDCB100D-5B17-4A7E-BE0E-BCA4CD1ECCB0}" srcOrd="2" destOrd="0" presId="urn:microsoft.com/office/officeart/2005/8/layout/list1"/>
    <dgm:cxn modelId="{E4F6DCB6-ADB7-438D-A115-588655CD0290}" type="presParOf" srcId="{7FBF2D87-C74D-4E9A-A0BF-EE2CBA70F19F}" destId="{66A11484-27FB-422E-A834-ADA26024FC26}" srcOrd="3" destOrd="0" presId="urn:microsoft.com/office/officeart/2005/8/layout/list1"/>
    <dgm:cxn modelId="{5B86E03C-69B4-4FDD-8C30-9218949E6AD9}" type="presParOf" srcId="{7FBF2D87-C74D-4E9A-A0BF-EE2CBA70F19F}" destId="{1378B88C-E196-4C84-AF56-88DED9D7AED4}" srcOrd="4" destOrd="0" presId="urn:microsoft.com/office/officeart/2005/8/layout/list1"/>
    <dgm:cxn modelId="{8EC6952A-ED97-446D-93F2-CDF5D3EEFA7A}" type="presParOf" srcId="{1378B88C-E196-4C84-AF56-88DED9D7AED4}" destId="{2AF50C26-4A25-4190-878D-7902A362CF9E}" srcOrd="0" destOrd="0" presId="urn:microsoft.com/office/officeart/2005/8/layout/list1"/>
    <dgm:cxn modelId="{F4DFD3E6-431F-47B0-8489-CA12D77CB235}" type="presParOf" srcId="{1378B88C-E196-4C84-AF56-88DED9D7AED4}" destId="{4F7B6608-13BE-44AE-8E76-2E4AE13E9D69}" srcOrd="1" destOrd="0" presId="urn:microsoft.com/office/officeart/2005/8/layout/list1"/>
    <dgm:cxn modelId="{A92F40F7-2060-4F8E-9828-4B04495C2877}" type="presParOf" srcId="{7FBF2D87-C74D-4E9A-A0BF-EE2CBA70F19F}" destId="{B7519EF3-A8B1-46CE-8640-E6706ABF5ECF}" srcOrd="5" destOrd="0" presId="urn:microsoft.com/office/officeart/2005/8/layout/list1"/>
    <dgm:cxn modelId="{82BA1C7D-660A-4A11-BBA6-66B3757A8D7B}" type="presParOf" srcId="{7FBF2D87-C74D-4E9A-A0BF-EE2CBA70F19F}" destId="{F8EA1EC7-C0CC-48FF-A33D-2DD781DD598C}" srcOrd="6" destOrd="0" presId="urn:microsoft.com/office/officeart/2005/8/layout/list1"/>
    <dgm:cxn modelId="{8780E83F-04E6-48DB-8FA8-7AEC3888973A}" type="presParOf" srcId="{7FBF2D87-C74D-4E9A-A0BF-EE2CBA70F19F}" destId="{CAABC3FB-CBE6-48FD-896C-B7A285C69933}" srcOrd="7" destOrd="0" presId="urn:microsoft.com/office/officeart/2005/8/layout/list1"/>
    <dgm:cxn modelId="{6619B301-5998-4389-8309-BA192B8CADAD}" type="presParOf" srcId="{7FBF2D87-C74D-4E9A-A0BF-EE2CBA70F19F}" destId="{9277E42D-4C5E-4729-8E41-E325DB155EA6}" srcOrd="8" destOrd="0" presId="urn:microsoft.com/office/officeart/2005/8/layout/list1"/>
    <dgm:cxn modelId="{E483ABCF-A4ED-4DD9-AF92-56B601B86973}" type="presParOf" srcId="{9277E42D-4C5E-4729-8E41-E325DB155EA6}" destId="{AE1186CD-6444-4BAC-8473-2BB1ABCCD508}" srcOrd="0" destOrd="0" presId="urn:microsoft.com/office/officeart/2005/8/layout/list1"/>
    <dgm:cxn modelId="{B2264FA3-0699-471F-8F33-9A8621F2F462}" type="presParOf" srcId="{9277E42D-4C5E-4729-8E41-E325DB155EA6}" destId="{0D77CFFA-C35E-485E-BFB3-0A9271A0CF99}" srcOrd="1" destOrd="0" presId="urn:microsoft.com/office/officeart/2005/8/layout/list1"/>
    <dgm:cxn modelId="{0BA0CD38-5024-423A-8AE3-22CFF3E11E60}" type="presParOf" srcId="{7FBF2D87-C74D-4E9A-A0BF-EE2CBA70F19F}" destId="{1AB0092F-245D-47EB-A95E-39F4640CF080}" srcOrd="9" destOrd="0" presId="urn:microsoft.com/office/officeart/2005/8/layout/list1"/>
    <dgm:cxn modelId="{60BC79C3-EE6C-489A-B11E-743733161EB0}" type="presParOf" srcId="{7FBF2D87-C74D-4E9A-A0BF-EE2CBA70F19F}" destId="{1180615C-939E-4CC4-9464-E01F64DBBCE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0F19A44-C8C4-4999-8371-CCA9CE357588}" type="doc">
      <dgm:prSet loTypeId="urn:microsoft.com/office/officeart/2008/layout/VerticalCurvedList" loCatId="list" qsTypeId="urn:microsoft.com/office/officeart/2005/8/quickstyle/simple3" qsCatId="simple" csTypeId="urn:microsoft.com/office/officeart/2005/8/colors/colorful4" csCatId="colorful" phldr="1"/>
      <dgm:spPr/>
      <dgm:t>
        <a:bodyPr/>
        <a:lstStyle/>
        <a:p>
          <a:endParaRPr lang="en-US"/>
        </a:p>
      </dgm:t>
    </dgm:pt>
    <dgm:pt modelId="{E0AFEDF6-C64F-483D-A4E6-1CEAFD4DC1DC}">
      <dgm:prSet phldrT="[Text]" custT="1"/>
      <dgm:spPr/>
      <dgm:t>
        <a:bodyPr/>
        <a:lstStyle/>
        <a:p>
          <a:r>
            <a:rPr lang="en-US" sz="2000" dirty="0">
              <a:latin typeface="Times New Roman" panose="02020603050405020304" pitchFamily="18" charset="0"/>
              <a:cs typeface="Times New Roman" panose="02020603050405020304" pitchFamily="18" charset="0"/>
            </a:rPr>
            <a:t>In order to advance diversity and inclusion, Publix Super Markets has put in place a number of programmers. In order to build a staff that represents the communities they serve; they place a high priority on recruiting procedures that encourage diversity</a:t>
          </a:r>
        </a:p>
      </dgm:t>
    </dgm:pt>
    <dgm:pt modelId="{7CCFEBFD-8F33-4497-A362-D88F31FAE549}" type="parTrans" cxnId="{AA08D374-5B03-4995-8570-8473EF4ADF93}">
      <dgm:prSet/>
      <dgm:spPr/>
      <dgm:t>
        <a:bodyPr/>
        <a:lstStyle/>
        <a:p>
          <a:endParaRPr lang="en-US" sz="2000">
            <a:latin typeface="Times New Roman" panose="02020603050405020304" pitchFamily="18" charset="0"/>
            <a:cs typeface="Times New Roman" panose="02020603050405020304" pitchFamily="18" charset="0"/>
          </a:endParaRPr>
        </a:p>
      </dgm:t>
    </dgm:pt>
    <dgm:pt modelId="{387C77BC-AAC4-4428-AB62-44485D1287BC}" type="sibTrans" cxnId="{AA08D374-5B03-4995-8570-8473EF4ADF93}">
      <dgm:prSet/>
      <dgm:spPr/>
      <dgm:t>
        <a:bodyPr/>
        <a:lstStyle/>
        <a:p>
          <a:endParaRPr lang="en-US" sz="2000">
            <a:latin typeface="Times New Roman" panose="02020603050405020304" pitchFamily="18" charset="0"/>
            <a:cs typeface="Times New Roman" panose="02020603050405020304" pitchFamily="18" charset="0"/>
          </a:endParaRPr>
        </a:p>
      </dgm:t>
    </dgm:pt>
    <dgm:pt modelId="{3EA2F7E4-CCEB-43A4-8E11-07E73DF38488}">
      <dgm:prSet phldrT="[Text]" custT="1"/>
      <dgm:spPr/>
      <dgm:t>
        <a:bodyPr/>
        <a:lstStyle/>
        <a:p>
          <a:r>
            <a:rPr lang="en-US" sz="2000" dirty="0">
              <a:latin typeface="Times New Roman" panose="02020603050405020304" pitchFamily="18" charset="0"/>
              <a:cs typeface="Times New Roman" panose="02020603050405020304" pitchFamily="18" charset="0"/>
            </a:rPr>
            <a:t>The business educates managers and staff about diversity and inclusion, fostering awareness and understanding. Additionally, Publix encourages employee resource groups that promote a sense of community and give a stage for various viewpoints to be voiced. </a:t>
          </a:r>
        </a:p>
      </dgm:t>
    </dgm:pt>
    <dgm:pt modelId="{04328A22-D912-48A4-820E-5B2B5AF7E4E4}" type="parTrans" cxnId="{01018D85-8929-4229-B66E-484476B03058}">
      <dgm:prSet/>
      <dgm:spPr/>
      <dgm:t>
        <a:bodyPr/>
        <a:lstStyle/>
        <a:p>
          <a:endParaRPr lang="en-US" sz="2000">
            <a:latin typeface="Times New Roman" panose="02020603050405020304" pitchFamily="18" charset="0"/>
            <a:cs typeface="Times New Roman" panose="02020603050405020304" pitchFamily="18" charset="0"/>
          </a:endParaRPr>
        </a:p>
      </dgm:t>
    </dgm:pt>
    <dgm:pt modelId="{93261CC5-3E05-457B-AE24-87187D9D22E0}" type="sibTrans" cxnId="{01018D85-8929-4229-B66E-484476B03058}">
      <dgm:prSet/>
      <dgm:spPr/>
      <dgm:t>
        <a:bodyPr/>
        <a:lstStyle/>
        <a:p>
          <a:endParaRPr lang="en-US" sz="2000">
            <a:latin typeface="Times New Roman" panose="02020603050405020304" pitchFamily="18" charset="0"/>
            <a:cs typeface="Times New Roman" panose="02020603050405020304" pitchFamily="18" charset="0"/>
          </a:endParaRPr>
        </a:p>
      </dgm:t>
    </dgm:pt>
    <dgm:pt modelId="{AFAFF7A6-5233-4091-8C8D-31DE77AF4AA0}">
      <dgm:prSet phldrT="[Text]" custT="1"/>
      <dgm:spPr/>
      <dgm:t>
        <a:bodyPr/>
        <a:lstStyle/>
        <a:p>
          <a:r>
            <a:rPr lang="en-US" sz="2000" dirty="0">
              <a:latin typeface="Times New Roman" panose="02020603050405020304" pitchFamily="18" charset="0"/>
              <a:cs typeface="Times New Roman" panose="02020603050405020304" pitchFamily="18" charset="0"/>
            </a:rPr>
            <a:t>Amazon.com, Inc. has shown a significant commitment to diversity and inclusion and has carried out a number of supportive activities. Through inclusive recruiting practices and collaborations with organisations that support underrepresented groups</a:t>
          </a:r>
        </a:p>
      </dgm:t>
    </dgm:pt>
    <dgm:pt modelId="{88CC8EB5-D805-4EEF-B718-CF37F8BB06B6}" type="parTrans" cxnId="{DDAB93DC-56BD-4382-A448-BEF8AFE5F5A5}">
      <dgm:prSet/>
      <dgm:spPr/>
      <dgm:t>
        <a:bodyPr/>
        <a:lstStyle/>
        <a:p>
          <a:endParaRPr lang="en-US" sz="2000">
            <a:latin typeface="Times New Roman" panose="02020603050405020304" pitchFamily="18" charset="0"/>
            <a:cs typeface="Times New Roman" panose="02020603050405020304" pitchFamily="18" charset="0"/>
          </a:endParaRPr>
        </a:p>
      </dgm:t>
    </dgm:pt>
    <dgm:pt modelId="{D1FDBFB8-B844-4F32-9B2D-D4C843685902}" type="sibTrans" cxnId="{DDAB93DC-56BD-4382-A448-BEF8AFE5F5A5}">
      <dgm:prSet/>
      <dgm:spPr/>
      <dgm:t>
        <a:bodyPr/>
        <a:lstStyle/>
        <a:p>
          <a:endParaRPr lang="en-US" sz="2000">
            <a:latin typeface="Times New Roman" panose="02020603050405020304" pitchFamily="18" charset="0"/>
            <a:cs typeface="Times New Roman" panose="02020603050405020304" pitchFamily="18" charset="0"/>
          </a:endParaRPr>
        </a:p>
      </dgm:t>
    </dgm:pt>
    <dgm:pt modelId="{F1975819-E96D-4E17-8ADD-739E71E6B869}" type="pres">
      <dgm:prSet presAssocID="{70F19A44-C8C4-4999-8371-CCA9CE357588}" presName="Name0" presStyleCnt="0">
        <dgm:presLayoutVars>
          <dgm:chMax val="7"/>
          <dgm:chPref val="7"/>
          <dgm:dir/>
        </dgm:presLayoutVars>
      </dgm:prSet>
      <dgm:spPr/>
    </dgm:pt>
    <dgm:pt modelId="{E2EACD1A-D744-4507-8EDE-5E62CF68EAE3}" type="pres">
      <dgm:prSet presAssocID="{70F19A44-C8C4-4999-8371-CCA9CE357588}" presName="Name1" presStyleCnt="0"/>
      <dgm:spPr/>
    </dgm:pt>
    <dgm:pt modelId="{9AB112DE-CE90-4FFE-B2E4-EBF1F8B71CE1}" type="pres">
      <dgm:prSet presAssocID="{70F19A44-C8C4-4999-8371-CCA9CE357588}" presName="cycle" presStyleCnt="0"/>
      <dgm:spPr/>
    </dgm:pt>
    <dgm:pt modelId="{565FE6C9-FE12-4C13-A361-245819E27916}" type="pres">
      <dgm:prSet presAssocID="{70F19A44-C8C4-4999-8371-CCA9CE357588}" presName="srcNode" presStyleLbl="node1" presStyleIdx="0" presStyleCnt="3"/>
      <dgm:spPr/>
    </dgm:pt>
    <dgm:pt modelId="{05380FF4-E33D-48FD-8A38-A401E291B52A}" type="pres">
      <dgm:prSet presAssocID="{70F19A44-C8C4-4999-8371-CCA9CE357588}" presName="conn" presStyleLbl="parChTrans1D2" presStyleIdx="0" presStyleCnt="1"/>
      <dgm:spPr/>
    </dgm:pt>
    <dgm:pt modelId="{84B07C76-E9EB-4A07-A858-6B36C4E675CD}" type="pres">
      <dgm:prSet presAssocID="{70F19A44-C8C4-4999-8371-CCA9CE357588}" presName="extraNode" presStyleLbl="node1" presStyleIdx="0" presStyleCnt="3"/>
      <dgm:spPr/>
    </dgm:pt>
    <dgm:pt modelId="{34063578-0E47-46DA-A328-AB65FC064D0E}" type="pres">
      <dgm:prSet presAssocID="{70F19A44-C8C4-4999-8371-CCA9CE357588}" presName="dstNode" presStyleLbl="node1" presStyleIdx="0" presStyleCnt="3"/>
      <dgm:spPr/>
    </dgm:pt>
    <dgm:pt modelId="{4AFD49B5-520F-4AA8-BBA5-BEFAFAF95122}" type="pres">
      <dgm:prSet presAssocID="{E0AFEDF6-C64F-483D-A4E6-1CEAFD4DC1DC}" presName="text_1" presStyleLbl="node1" presStyleIdx="0" presStyleCnt="3">
        <dgm:presLayoutVars>
          <dgm:bulletEnabled val="1"/>
        </dgm:presLayoutVars>
      </dgm:prSet>
      <dgm:spPr/>
    </dgm:pt>
    <dgm:pt modelId="{C5DE38A4-7049-4474-A01D-9E4D73CB5779}" type="pres">
      <dgm:prSet presAssocID="{E0AFEDF6-C64F-483D-A4E6-1CEAFD4DC1DC}" presName="accent_1" presStyleCnt="0"/>
      <dgm:spPr/>
    </dgm:pt>
    <dgm:pt modelId="{93F1392E-AE34-41D9-B5AF-32CEB4C53C9E}" type="pres">
      <dgm:prSet presAssocID="{E0AFEDF6-C64F-483D-A4E6-1CEAFD4DC1DC}" presName="accentRepeatNode" presStyleLbl="solidFgAcc1" presStyleIdx="0" presStyleCnt="3"/>
      <dgm:spPr/>
    </dgm:pt>
    <dgm:pt modelId="{6D179D30-C294-4225-B491-5705A6986825}" type="pres">
      <dgm:prSet presAssocID="{3EA2F7E4-CCEB-43A4-8E11-07E73DF38488}" presName="text_2" presStyleLbl="node1" presStyleIdx="1" presStyleCnt="3">
        <dgm:presLayoutVars>
          <dgm:bulletEnabled val="1"/>
        </dgm:presLayoutVars>
      </dgm:prSet>
      <dgm:spPr/>
    </dgm:pt>
    <dgm:pt modelId="{EE818CAE-7D94-4E3C-B8F4-3BFAF2A271DE}" type="pres">
      <dgm:prSet presAssocID="{3EA2F7E4-CCEB-43A4-8E11-07E73DF38488}" presName="accent_2" presStyleCnt="0"/>
      <dgm:spPr/>
    </dgm:pt>
    <dgm:pt modelId="{79CC9E30-82E3-4F7C-8DE7-7BF291C79894}" type="pres">
      <dgm:prSet presAssocID="{3EA2F7E4-CCEB-43A4-8E11-07E73DF38488}" presName="accentRepeatNode" presStyleLbl="solidFgAcc1" presStyleIdx="1" presStyleCnt="3"/>
      <dgm:spPr/>
    </dgm:pt>
    <dgm:pt modelId="{CCF2B358-6B9F-476E-868C-7EC503C1C24D}" type="pres">
      <dgm:prSet presAssocID="{AFAFF7A6-5233-4091-8C8D-31DE77AF4AA0}" presName="text_3" presStyleLbl="node1" presStyleIdx="2" presStyleCnt="3">
        <dgm:presLayoutVars>
          <dgm:bulletEnabled val="1"/>
        </dgm:presLayoutVars>
      </dgm:prSet>
      <dgm:spPr/>
    </dgm:pt>
    <dgm:pt modelId="{77B3E797-78BC-4EFC-8535-2A04A80DD6F8}" type="pres">
      <dgm:prSet presAssocID="{AFAFF7A6-5233-4091-8C8D-31DE77AF4AA0}" presName="accent_3" presStyleCnt="0"/>
      <dgm:spPr/>
    </dgm:pt>
    <dgm:pt modelId="{3675B59E-0B63-4305-8F36-CCF71800918D}" type="pres">
      <dgm:prSet presAssocID="{AFAFF7A6-5233-4091-8C8D-31DE77AF4AA0}" presName="accentRepeatNode" presStyleLbl="solidFgAcc1" presStyleIdx="2" presStyleCnt="3"/>
      <dgm:spPr/>
    </dgm:pt>
  </dgm:ptLst>
  <dgm:cxnLst>
    <dgm:cxn modelId="{3BD71F0E-3B79-4E5B-B1B8-88F77157B0E5}" type="presOf" srcId="{70F19A44-C8C4-4999-8371-CCA9CE357588}" destId="{F1975819-E96D-4E17-8ADD-739E71E6B869}" srcOrd="0" destOrd="0" presId="urn:microsoft.com/office/officeart/2008/layout/VerticalCurvedList"/>
    <dgm:cxn modelId="{B1A7DE36-6693-4B47-A2D2-20F2C3FDC9C3}" type="presOf" srcId="{AFAFF7A6-5233-4091-8C8D-31DE77AF4AA0}" destId="{CCF2B358-6B9F-476E-868C-7EC503C1C24D}" srcOrd="0" destOrd="0" presId="urn:microsoft.com/office/officeart/2008/layout/VerticalCurvedList"/>
    <dgm:cxn modelId="{AA08D374-5B03-4995-8570-8473EF4ADF93}" srcId="{70F19A44-C8C4-4999-8371-CCA9CE357588}" destId="{E0AFEDF6-C64F-483D-A4E6-1CEAFD4DC1DC}" srcOrd="0" destOrd="0" parTransId="{7CCFEBFD-8F33-4497-A362-D88F31FAE549}" sibTransId="{387C77BC-AAC4-4428-AB62-44485D1287BC}"/>
    <dgm:cxn modelId="{60201978-2E85-4AED-9F38-F6D9B31763DF}" type="presOf" srcId="{E0AFEDF6-C64F-483D-A4E6-1CEAFD4DC1DC}" destId="{4AFD49B5-520F-4AA8-BBA5-BEFAFAF95122}" srcOrd="0" destOrd="0" presId="urn:microsoft.com/office/officeart/2008/layout/VerticalCurvedList"/>
    <dgm:cxn modelId="{01018D85-8929-4229-B66E-484476B03058}" srcId="{70F19A44-C8C4-4999-8371-CCA9CE357588}" destId="{3EA2F7E4-CCEB-43A4-8E11-07E73DF38488}" srcOrd="1" destOrd="0" parTransId="{04328A22-D912-48A4-820E-5B2B5AF7E4E4}" sibTransId="{93261CC5-3E05-457B-AE24-87187D9D22E0}"/>
    <dgm:cxn modelId="{49FF7C90-BFBA-4184-8843-6D3FCC7DF895}" type="presOf" srcId="{3EA2F7E4-CCEB-43A4-8E11-07E73DF38488}" destId="{6D179D30-C294-4225-B491-5705A6986825}" srcOrd="0" destOrd="0" presId="urn:microsoft.com/office/officeart/2008/layout/VerticalCurvedList"/>
    <dgm:cxn modelId="{81BA41A4-5F20-43BD-95F6-BC70B6D53A1C}" type="presOf" srcId="{387C77BC-AAC4-4428-AB62-44485D1287BC}" destId="{05380FF4-E33D-48FD-8A38-A401E291B52A}" srcOrd="0" destOrd="0" presId="urn:microsoft.com/office/officeart/2008/layout/VerticalCurvedList"/>
    <dgm:cxn modelId="{DDAB93DC-56BD-4382-A448-BEF8AFE5F5A5}" srcId="{70F19A44-C8C4-4999-8371-CCA9CE357588}" destId="{AFAFF7A6-5233-4091-8C8D-31DE77AF4AA0}" srcOrd="2" destOrd="0" parTransId="{88CC8EB5-D805-4EEF-B718-CF37F8BB06B6}" sibTransId="{D1FDBFB8-B844-4F32-9B2D-D4C843685902}"/>
    <dgm:cxn modelId="{826A3D4E-AAD3-4F1A-9B54-95B552E65318}" type="presParOf" srcId="{F1975819-E96D-4E17-8ADD-739E71E6B869}" destId="{E2EACD1A-D744-4507-8EDE-5E62CF68EAE3}" srcOrd="0" destOrd="0" presId="urn:microsoft.com/office/officeart/2008/layout/VerticalCurvedList"/>
    <dgm:cxn modelId="{1FFEEDC8-95AA-4E32-A54D-4E3B646B695A}" type="presParOf" srcId="{E2EACD1A-D744-4507-8EDE-5E62CF68EAE3}" destId="{9AB112DE-CE90-4FFE-B2E4-EBF1F8B71CE1}" srcOrd="0" destOrd="0" presId="urn:microsoft.com/office/officeart/2008/layout/VerticalCurvedList"/>
    <dgm:cxn modelId="{7B30D439-8BE1-43D9-86A6-144D6CA199AF}" type="presParOf" srcId="{9AB112DE-CE90-4FFE-B2E4-EBF1F8B71CE1}" destId="{565FE6C9-FE12-4C13-A361-245819E27916}" srcOrd="0" destOrd="0" presId="urn:microsoft.com/office/officeart/2008/layout/VerticalCurvedList"/>
    <dgm:cxn modelId="{17CF571D-937A-4BB9-A1DC-9FEF02CF2801}" type="presParOf" srcId="{9AB112DE-CE90-4FFE-B2E4-EBF1F8B71CE1}" destId="{05380FF4-E33D-48FD-8A38-A401E291B52A}" srcOrd="1" destOrd="0" presId="urn:microsoft.com/office/officeart/2008/layout/VerticalCurvedList"/>
    <dgm:cxn modelId="{5E4447EE-D828-4D17-AC62-1F2EB74DD3D8}" type="presParOf" srcId="{9AB112DE-CE90-4FFE-B2E4-EBF1F8B71CE1}" destId="{84B07C76-E9EB-4A07-A858-6B36C4E675CD}" srcOrd="2" destOrd="0" presId="urn:microsoft.com/office/officeart/2008/layout/VerticalCurvedList"/>
    <dgm:cxn modelId="{F8C5239F-90A1-4368-8FE1-450A85F3E472}" type="presParOf" srcId="{9AB112DE-CE90-4FFE-B2E4-EBF1F8B71CE1}" destId="{34063578-0E47-46DA-A328-AB65FC064D0E}" srcOrd="3" destOrd="0" presId="urn:microsoft.com/office/officeart/2008/layout/VerticalCurvedList"/>
    <dgm:cxn modelId="{BBE49740-29F6-48DC-881C-43781FC03A8D}" type="presParOf" srcId="{E2EACD1A-D744-4507-8EDE-5E62CF68EAE3}" destId="{4AFD49B5-520F-4AA8-BBA5-BEFAFAF95122}" srcOrd="1" destOrd="0" presId="urn:microsoft.com/office/officeart/2008/layout/VerticalCurvedList"/>
    <dgm:cxn modelId="{D26638A3-0CC1-4A0D-99CF-41834257A421}" type="presParOf" srcId="{E2EACD1A-D744-4507-8EDE-5E62CF68EAE3}" destId="{C5DE38A4-7049-4474-A01D-9E4D73CB5779}" srcOrd="2" destOrd="0" presId="urn:microsoft.com/office/officeart/2008/layout/VerticalCurvedList"/>
    <dgm:cxn modelId="{4C73C362-8F45-4597-A74C-E3F5931678D0}" type="presParOf" srcId="{C5DE38A4-7049-4474-A01D-9E4D73CB5779}" destId="{93F1392E-AE34-41D9-B5AF-32CEB4C53C9E}" srcOrd="0" destOrd="0" presId="urn:microsoft.com/office/officeart/2008/layout/VerticalCurvedList"/>
    <dgm:cxn modelId="{6B273D63-E951-4277-AD6F-1CF332C599B5}" type="presParOf" srcId="{E2EACD1A-D744-4507-8EDE-5E62CF68EAE3}" destId="{6D179D30-C294-4225-B491-5705A6986825}" srcOrd="3" destOrd="0" presId="urn:microsoft.com/office/officeart/2008/layout/VerticalCurvedList"/>
    <dgm:cxn modelId="{8D85FEA3-402A-49B4-9E6B-4246B23FE8D5}" type="presParOf" srcId="{E2EACD1A-D744-4507-8EDE-5E62CF68EAE3}" destId="{EE818CAE-7D94-4E3C-B8F4-3BFAF2A271DE}" srcOrd="4" destOrd="0" presId="urn:microsoft.com/office/officeart/2008/layout/VerticalCurvedList"/>
    <dgm:cxn modelId="{23A61767-4603-48DE-B47C-420F1B784042}" type="presParOf" srcId="{EE818CAE-7D94-4E3C-B8F4-3BFAF2A271DE}" destId="{79CC9E30-82E3-4F7C-8DE7-7BF291C79894}" srcOrd="0" destOrd="0" presId="urn:microsoft.com/office/officeart/2008/layout/VerticalCurvedList"/>
    <dgm:cxn modelId="{613BEE14-37EB-40C9-8C93-DBDC0207BA18}" type="presParOf" srcId="{E2EACD1A-D744-4507-8EDE-5E62CF68EAE3}" destId="{CCF2B358-6B9F-476E-868C-7EC503C1C24D}" srcOrd="5" destOrd="0" presId="urn:microsoft.com/office/officeart/2008/layout/VerticalCurvedList"/>
    <dgm:cxn modelId="{AFDE6979-3760-4720-88F6-661A39CACB80}" type="presParOf" srcId="{E2EACD1A-D744-4507-8EDE-5E62CF68EAE3}" destId="{77B3E797-78BC-4EFC-8535-2A04A80DD6F8}" srcOrd="6" destOrd="0" presId="urn:microsoft.com/office/officeart/2008/layout/VerticalCurvedList"/>
    <dgm:cxn modelId="{B087D0DB-637E-4C46-BDF3-6EF4382FF9BA}" type="presParOf" srcId="{77B3E797-78BC-4EFC-8535-2A04A80DD6F8}" destId="{3675B59E-0B63-4305-8F36-CCF71800918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0E507DB-CBA7-4131-8391-DA8E105C0545}" type="doc">
      <dgm:prSet loTypeId="urn:microsoft.com/office/officeart/2005/8/layout/chevron2" loCatId="process" qsTypeId="urn:microsoft.com/office/officeart/2005/8/quickstyle/simple5#3" qsCatId="simple" csTypeId="urn:microsoft.com/office/officeart/2005/8/colors/colorful4" csCatId="colorful" phldr="1"/>
      <dgm:spPr/>
      <dgm:t>
        <a:bodyPr/>
        <a:lstStyle/>
        <a:p>
          <a:endParaRPr lang="en-US"/>
        </a:p>
      </dgm:t>
    </dgm:pt>
    <dgm:pt modelId="{7E5A2A9A-D9BA-4CC2-AAF8-273A19F3B4CA}">
      <dgm:prSet phldrT="[Text]" phldr="0" custT="1"/>
      <dgm:spPr/>
      <dgm:t>
        <a:bodyPr vert="horz" wrap="square"/>
        <a:lstStyle/>
        <a:p>
          <a:pPr algn="ctr">
            <a:lnSpc>
              <a:spcPct val="100000"/>
            </a:lnSpc>
            <a:spcBef>
              <a:spcPct val="0"/>
            </a:spcBef>
            <a:spcAft>
              <a:spcPct val="35000"/>
            </a:spcAft>
          </a:pPr>
          <a:r>
            <a:rPr lang="en-US" sz="1800" b="0" i="0" dirty="0"/>
            <a:t>Publix Super Markets </a:t>
          </a:r>
        </a:p>
      </dgm:t>
    </dgm:pt>
    <dgm:pt modelId="{D125D8B4-A0F0-4D20-9EE2-D1F4F954C491}" type="sibTrans" cxnId="{C1DC6651-74D2-45F5-9E57-C7C7F267EAC2}">
      <dgm:prSet custT="1"/>
      <dgm:spPr/>
      <dgm:t>
        <a:bodyPr/>
        <a:lstStyle/>
        <a:p>
          <a:endParaRPr lang="en-US" sz="2400" dirty="0"/>
        </a:p>
      </dgm:t>
    </dgm:pt>
    <dgm:pt modelId="{AFB03F04-2401-45FF-808E-0FEF330713AE}" type="parTrans" cxnId="{C1DC6651-74D2-45F5-9E57-C7C7F267EAC2}">
      <dgm:prSet/>
      <dgm:spPr/>
      <dgm:t>
        <a:bodyPr/>
        <a:lstStyle/>
        <a:p>
          <a:endParaRPr lang="en-US" sz="2400"/>
        </a:p>
      </dgm:t>
    </dgm:pt>
    <dgm:pt modelId="{ADF15DD5-07D4-4184-AD2D-A135478F3470}">
      <dgm:prSet phldrT="[Text]" phldr="0" custT="1"/>
      <dgm:spPr/>
      <dgm:t>
        <a:bodyPr vert="horz" wrap="square"/>
        <a:lstStyle/>
        <a:p>
          <a:pPr algn="ctr">
            <a:lnSpc>
              <a:spcPct val="100000"/>
            </a:lnSpc>
            <a:spcBef>
              <a:spcPct val="0"/>
            </a:spcBef>
            <a:spcAft>
              <a:spcPct val="35000"/>
            </a:spcAft>
          </a:pPr>
          <a:r>
            <a:rPr lang="en-US" sz="1800" dirty="0"/>
            <a:t>Amazon.com</a:t>
          </a:r>
        </a:p>
      </dgm:t>
    </dgm:pt>
    <dgm:pt modelId="{F86CC21A-71A4-4EE2-9B8E-A1DE06E552F9}" type="sibTrans" cxnId="{6C241F32-90AA-47B7-8179-2139DF1BE37E}">
      <dgm:prSet/>
      <dgm:spPr/>
      <dgm:t>
        <a:bodyPr/>
        <a:lstStyle/>
        <a:p>
          <a:endParaRPr lang="en-US" sz="2400"/>
        </a:p>
      </dgm:t>
    </dgm:pt>
    <dgm:pt modelId="{4948E730-66B9-47CF-8181-A471C07C1CDA}" type="parTrans" cxnId="{6C241F32-90AA-47B7-8179-2139DF1BE37E}">
      <dgm:prSet/>
      <dgm:spPr/>
      <dgm:t>
        <a:bodyPr/>
        <a:lstStyle/>
        <a:p>
          <a:endParaRPr lang="en-US" sz="2400"/>
        </a:p>
      </dgm:t>
    </dgm:pt>
    <dgm:pt modelId="{EACBF610-DF5A-4722-B0AD-5F72E23EEEF5}">
      <dgm:prSet/>
      <dgm:spPr/>
      <dgm:t>
        <a:bodyPr/>
        <a:lstStyle/>
        <a:p>
          <a:r>
            <a:rPr lang="en-US" dirty="0"/>
            <a:t>At Publix Super Markets, the welfare of employees and work-life balance are highly valued. They provide a range of activities and programmers to assist the physical and emotional health of its employees. </a:t>
          </a:r>
        </a:p>
      </dgm:t>
    </dgm:pt>
    <dgm:pt modelId="{D56B64E4-2F2F-4539-8223-B6C9A79F44D1}" type="parTrans" cxnId="{6FC858B1-B27F-4640-9F88-6130A2646708}">
      <dgm:prSet/>
      <dgm:spPr/>
      <dgm:t>
        <a:bodyPr/>
        <a:lstStyle/>
        <a:p>
          <a:endParaRPr lang="en-US"/>
        </a:p>
      </dgm:t>
    </dgm:pt>
    <dgm:pt modelId="{6A11D784-68B1-466A-B676-060EF5E9CF4A}" type="sibTrans" cxnId="{6FC858B1-B27F-4640-9F88-6130A2646708}">
      <dgm:prSet/>
      <dgm:spPr/>
      <dgm:t>
        <a:bodyPr/>
        <a:lstStyle/>
        <a:p>
          <a:endParaRPr lang="en-US"/>
        </a:p>
      </dgm:t>
    </dgm:pt>
    <dgm:pt modelId="{5732A444-A3C7-45CC-B26D-8718E2DF5A31}">
      <dgm:prSet/>
      <dgm:spPr/>
      <dgm:t>
        <a:bodyPr/>
        <a:lstStyle/>
        <a:p>
          <a:r>
            <a:rPr lang="en-US" dirty="0"/>
            <a:t>Amazon.com, Inc. is aware of how crucial work-life balance and employee well-being are to creating a motivated and effective staff. They offer extensive healthcare coverage and wellness initiatives to promote the physical and emotional well-being of its workers. </a:t>
          </a:r>
        </a:p>
      </dgm:t>
    </dgm:pt>
    <dgm:pt modelId="{D3234808-5BCB-47EF-8F54-7BD00379AA91}" type="parTrans" cxnId="{CDEF21B8-A0C2-4ED7-960D-F3E4E2C28167}">
      <dgm:prSet/>
      <dgm:spPr/>
      <dgm:t>
        <a:bodyPr/>
        <a:lstStyle/>
        <a:p>
          <a:endParaRPr lang="en-US"/>
        </a:p>
      </dgm:t>
    </dgm:pt>
    <dgm:pt modelId="{4210646D-4523-4C8D-9199-B2BE4FAA2228}" type="sibTrans" cxnId="{CDEF21B8-A0C2-4ED7-960D-F3E4E2C28167}">
      <dgm:prSet/>
      <dgm:spPr/>
      <dgm:t>
        <a:bodyPr/>
        <a:lstStyle/>
        <a:p>
          <a:endParaRPr lang="en-US"/>
        </a:p>
      </dgm:t>
    </dgm:pt>
    <dgm:pt modelId="{2B70337A-B55D-40E3-8F0A-E00FD69FA3A9}" type="pres">
      <dgm:prSet presAssocID="{D0E507DB-CBA7-4131-8391-DA8E105C0545}" presName="linearFlow" presStyleCnt="0">
        <dgm:presLayoutVars>
          <dgm:dir/>
          <dgm:animLvl val="lvl"/>
          <dgm:resizeHandles val="exact"/>
        </dgm:presLayoutVars>
      </dgm:prSet>
      <dgm:spPr/>
    </dgm:pt>
    <dgm:pt modelId="{4AB9BB6E-2E54-49E6-9FC2-8C59DF1DD5CA}" type="pres">
      <dgm:prSet presAssocID="{7E5A2A9A-D9BA-4CC2-AAF8-273A19F3B4CA}" presName="composite" presStyleCnt="0"/>
      <dgm:spPr/>
    </dgm:pt>
    <dgm:pt modelId="{84CB0531-0E16-48B2-AAB7-3172E4E88A29}" type="pres">
      <dgm:prSet presAssocID="{7E5A2A9A-D9BA-4CC2-AAF8-273A19F3B4CA}" presName="parentText" presStyleLbl="alignNode1" presStyleIdx="0" presStyleCnt="2">
        <dgm:presLayoutVars>
          <dgm:chMax val="1"/>
          <dgm:bulletEnabled val="1"/>
        </dgm:presLayoutVars>
      </dgm:prSet>
      <dgm:spPr/>
    </dgm:pt>
    <dgm:pt modelId="{3EFC3C8A-4E71-41CA-8E35-56B6F866D55D}" type="pres">
      <dgm:prSet presAssocID="{7E5A2A9A-D9BA-4CC2-AAF8-273A19F3B4CA}" presName="descendantText" presStyleLbl="alignAcc1" presStyleIdx="0" presStyleCnt="2">
        <dgm:presLayoutVars>
          <dgm:bulletEnabled val="1"/>
        </dgm:presLayoutVars>
      </dgm:prSet>
      <dgm:spPr/>
    </dgm:pt>
    <dgm:pt modelId="{9AEF833C-8283-46A7-90A3-B939CC571213}" type="pres">
      <dgm:prSet presAssocID="{D125D8B4-A0F0-4D20-9EE2-D1F4F954C491}" presName="sp" presStyleCnt="0"/>
      <dgm:spPr/>
    </dgm:pt>
    <dgm:pt modelId="{1BC2EFF3-82B7-497B-9197-70350B7647F0}" type="pres">
      <dgm:prSet presAssocID="{ADF15DD5-07D4-4184-AD2D-A135478F3470}" presName="composite" presStyleCnt="0"/>
      <dgm:spPr/>
    </dgm:pt>
    <dgm:pt modelId="{D01F0447-EB85-4454-A67C-994524B1B1A7}" type="pres">
      <dgm:prSet presAssocID="{ADF15DD5-07D4-4184-AD2D-A135478F3470}" presName="parentText" presStyleLbl="alignNode1" presStyleIdx="1" presStyleCnt="2">
        <dgm:presLayoutVars>
          <dgm:chMax val="1"/>
          <dgm:bulletEnabled val="1"/>
        </dgm:presLayoutVars>
      </dgm:prSet>
      <dgm:spPr/>
    </dgm:pt>
    <dgm:pt modelId="{B2228B39-2004-4FC2-A121-F4FB393D8D54}" type="pres">
      <dgm:prSet presAssocID="{ADF15DD5-07D4-4184-AD2D-A135478F3470}" presName="descendantText" presStyleLbl="alignAcc1" presStyleIdx="1" presStyleCnt="2">
        <dgm:presLayoutVars>
          <dgm:bulletEnabled val="1"/>
        </dgm:presLayoutVars>
      </dgm:prSet>
      <dgm:spPr/>
    </dgm:pt>
  </dgm:ptLst>
  <dgm:cxnLst>
    <dgm:cxn modelId="{6C241F32-90AA-47B7-8179-2139DF1BE37E}" srcId="{D0E507DB-CBA7-4131-8391-DA8E105C0545}" destId="{ADF15DD5-07D4-4184-AD2D-A135478F3470}" srcOrd="1" destOrd="0" parTransId="{4948E730-66B9-47CF-8181-A471C07C1CDA}" sibTransId="{F86CC21A-71A4-4EE2-9B8E-A1DE06E552F9}"/>
    <dgm:cxn modelId="{C1DC6651-74D2-45F5-9E57-C7C7F267EAC2}" srcId="{D0E507DB-CBA7-4131-8391-DA8E105C0545}" destId="{7E5A2A9A-D9BA-4CC2-AAF8-273A19F3B4CA}" srcOrd="0" destOrd="0" parTransId="{AFB03F04-2401-45FF-808E-0FEF330713AE}" sibTransId="{D125D8B4-A0F0-4D20-9EE2-D1F4F954C491}"/>
    <dgm:cxn modelId="{EDC7795E-BDE9-4801-A805-716A1F588E7E}" type="presOf" srcId="{7E5A2A9A-D9BA-4CC2-AAF8-273A19F3B4CA}" destId="{84CB0531-0E16-48B2-AAB7-3172E4E88A29}" srcOrd="0" destOrd="0" presId="urn:microsoft.com/office/officeart/2005/8/layout/chevron2"/>
    <dgm:cxn modelId="{6FC858B1-B27F-4640-9F88-6130A2646708}" srcId="{7E5A2A9A-D9BA-4CC2-AAF8-273A19F3B4CA}" destId="{EACBF610-DF5A-4722-B0AD-5F72E23EEEF5}" srcOrd="0" destOrd="0" parTransId="{D56B64E4-2F2F-4539-8223-B6C9A79F44D1}" sibTransId="{6A11D784-68B1-466A-B676-060EF5E9CF4A}"/>
    <dgm:cxn modelId="{CDEF21B8-A0C2-4ED7-960D-F3E4E2C28167}" srcId="{ADF15DD5-07D4-4184-AD2D-A135478F3470}" destId="{5732A444-A3C7-45CC-B26D-8718E2DF5A31}" srcOrd="0" destOrd="0" parTransId="{D3234808-5BCB-47EF-8F54-7BD00379AA91}" sibTransId="{4210646D-4523-4C8D-9199-B2BE4FAA2228}"/>
    <dgm:cxn modelId="{D89F6FBB-05D7-4BD2-80BD-E8667645A9A4}" type="presOf" srcId="{EACBF610-DF5A-4722-B0AD-5F72E23EEEF5}" destId="{3EFC3C8A-4E71-41CA-8E35-56B6F866D55D}" srcOrd="0" destOrd="0" presId="urn:microsoft.com/office/officeart/2005/8/layout/chevron2"/>
    <dgm:cxn modelId="{395F8DD0-8B1B-464E-8874-BEECD487AFF2}" type="presOf" srcId="{ADF15DD5-07D4-4184-AD2D-A135478F3470}" destId="{D01F0447-EB85-4454-A67C-994524B1B1A7}" srcOrd="0" destOrd="0" presId="urn:microsoft.com/office/officeart/2005/8/layout/chevron2"/>
    <dgm:cxn modelId="{A34638D4-1D4C-4933-A743-48D1826753F2}" type="presOf" srcId="{D0E507DB-CBA7-4131-8391-DA8E105C0545}" destId="{2B70337A-B55D-40E3-8F0A-E00FD69FA3A9}" srcOrd="0" destOrd="0" presId="urn:microsoft.com/office/officeart/2005/8/layout/chevron2"/>
    <dgm:cxn modelId="{92BD1CFA-F642-44CA-9D5B-4B18F6198BA4}" type="presOf" srcId="{5732A444-A3C7-45CC-B26D-8718E2DF5A31}" destId="{B2228B39-2004-4FC2-A121-F4FB393D8D54}" srcOrd="0" destOrd="0" presId="urn:microsoft.com/office/officeart/2005/8/layout/chevron2"/>
    <dgm:cxn modelId="{C44A6324-5E38-45AE-A193-26A945A51EE8}" type="presParOf" srcId="{2B70337A-B55D-40E3-8F0A-E00FD69FA3A9}" destId="{4AB9BB6E-2E54-49E6-9FC2-8C59DF1DD5CA}" srcOrd="0" destOrd="0" presId="urn:microsoft.com/office/officeart/2005/8/layout/chevron2"/>
    <dgm:cxn modelId="{90D0DBCE-E714-48A2-9858-3DEBDE3648DE}" type="presParOf" srcId="{4AB9BB6E-2E54-49E6-9FC2-8C59DF1DD5CA}" destId="{84CB0531-0E16-48B2-AAB7-3172E4E88A29}" srcOrd="0" destOrd="0" presId="urn:microsoft.com/office/officeart/2005/8/layout/chevron2"/>
    <dgm:cxn modelId="{90211F3A-F66C-442C-B7D4-6AC2D1C7E561}" type="presParOf" srcId="{4AB9BB6E-2E54-49E6-9FC2-8C59DF1DD5CA}" destId="{3EFC3C8A-4E71-41CA-8E35-56B6F866D55D}" srcOrd="1" destOrd="0" presId="urn:microsoft.com/office/officeart/2005/8/layout/chevron2"/>
    <dgm:cxn modelId="{6D9404C0-0DD6-4BA1-9C03-AF0AC61E3ADF}" type="presParOf" srcId="{2B70337A-B55D-40E3-8F0A-E00FD69FA3A9}" destId="{9AEF833C-8283-46A7-90A3-B939CC571213}" srcOrd="1" destOrd="0" presId="urn:microsoft.com/office/officeart/2005/8/layout/chevron2"/>
    <dgm:cxn modelId="{0BB72D45-53A2-430E-9BE1-BE681A54C29E}" type="presParOf" srcId="{2B70337A-B55D-40E3-8F0A-E00FD69FA3A9}" destId="{1BC2EFF3-82B7-497B-9197-70350B7647F0}" srcOrd="2" destOrd="0" presId="urn:microsoft.com/office/officeart/2005/8/layout/chevron2"/>
    <dgm:cxn modelId="{0EF88B76-B9F4-44E9-83BC-A6167FC81DFB}" type="presParOf" srcId="{1BC2EFF3-82B7-497B-9197-70350B7647F0}" destId="{D01F0447-EB85-4454-A67C-994524B1B1A7}" srcOrd="0" destOrd="0" presId="urn:microsoft.com/office/officeart/2005/8/layout/chevron2"/>
    <dgm:cxn modelId="{BB1E0058-4ADE-4274-A3A7-CEBC3AD53346}" type="presParOf" srcId="{1BC2EFF3-82B7-497B-9197-70350B7647F0}" destId="{B2228B39-2004-4FC2-A121-F4FB393D8D5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8C1E836-A6A5-42B5-98BF-ABA393F71943}" type="doc">
      <dgm:prSet loTypeId="urn:microsoft.com/office/officeart/2005/8/layout/default" loCatId="list" qsTypeId="urn:microsoft.com/office/officeart/2005/8/quickstyle/simple3" qsCatId="simple" csTypeId="urn:microsoft.com/office/officeart/2005/8/colors/accent4_2" csCatId="accent4" phldr="1"/>
      <dgm:spPr/>
      <dgm:t>
        <a:bodyPr/>
        <a:lstStyle/>
        <a:p>
          <a:endParaRPr lang="en-US"/>
        </a:p>
      </dgm:t>
    </dgm:pt>
    <dgm:pt modelId="{73881E4F-6D56-4180-88C8-AE1C6FC0E863}">
      <dgm:prSet phldrT="[Text]" custT="1"/>
      <dgm:spPr/>
      <dgm:t>
        <a:bodyPr/>
        <a:lstStyle/>
        <a:p>
          <a:r>
            <a:rPr lang="en-US" sz="1800" dirty="0"/>
            <a:t>In conclusion, both Amazon.com, Inc. (public business) and Publix Super Markets (private firm) understand the need of good HRM management in strategically coordinating </a:t>
          </a:r>
        </a:p>
      </dgm:t>
    </dgm:pt>
    <dgm:pt modelId="{AA09D821-E9E1-4670-A0CC-249DB64B8D34}" type="parTrans" cxnId="{C86A77F1-152A-4601-8171-DC2C51EFCD8C}">
      <dgm:prSet/>
      <dgm:spPr/>
      <dgm:t>
        <a:bodyPr/>
        <a:lstStyle/>
        <a:p>
          <a:endParaRPr lang="en-US" sz="2000"/>
        </a:p>
      </dgm:t>
    </dgm:pt>
    <dgm:pt modelId="{B3F2F294-034B-432A-B58C-530143E709F1}" type="sibTrans" cxnId="{C86A77F1-152A-4601-8171-DC2C51EFCD8C}">
      <dgm:prSet/>
      <dgm:spPr/>
      <dgm:t>
        <a:bodyPr/>
        <a:lstStyle/>
        <a:p>
          <a:endParaRPr lang="en-US" sz="2000"/>
        </a:p>
      </dgm:t>
    </dgm:pt>
    <dgm:pt modelId="{87196625-D88B-4EE9-B463-628D58E1C3DB}">
      <dgm:prSet phldrT="[Text]" custT="1"/>
      <dgm:spPr/>
      <dgm:t>
        <a:bodyPr/>
        <a:lstStyle/>
        <a:p>
          <a:r>
            <a:rPr lang="en-US" sz="1800" dirty="0"/>
            <a:t>Excellent customer service and employee happiness are priorities at Publix Super Markets</a:t>
          </a:r>
        </a:p>
      </dgm:t>
    </dgm:pt>
    <dgm:pt modelId="{93395FC3-B7C9-420C-A50C-55540F40E885}" type="parTrans" cxnId="{2CE66534-8D9A-4092-9F66-9699B4D0249C}">
      <dgm:prSet/>
      <dgm:spPr/>
      <dgm:t>
        <a:bodyPr/>
        <a:lstStyle/>
        <a:p>
          <a:endParaRPr lang="en-US" sz="2000"/>
        </a:p>
      </dgm:t>
    </dgm:pt>
    <dgm:pt modelId="{512418CC-EF89-4024-BB2F-A26725D4A4F2}" type="sibTrans" cxnId="{2CE66534-8D9A-4092-9F66-9699B4D0249C}">
      <dgm:prSet/>
      <dgm:spPr/>
      <dgm:t>
        <a:bodyPr/>
        <a:lstStyle/>
        <a:p>
          <a:endParaRPr lang="en-US" sz="2000"/>
        </a:p>
      </dgm:t>
    </dgm:pt>
    <dgm:pt modelId="{04C6550D-4421-4069-BF98-773A9225A08E}">
      <dgm:prSet phldrT="[Text]" custT="1"/>
      <dgm:spPr/>
      <dgm:t>
        <a:bodyPr/>
        <a:lstStyle/>
        <a:p>
          <a:r>
            <a:rPr lang="en-US" sz="1800" dirty="0"/>
            <a:t>Innovation, client centricity, and operational excellence are prioritized by Amazon.com, Inc. Their HRM practices are created to draw in a variety of talent, promote a culture of continuous learning</a:t>
          </a:r>
        </a:p>
      </dgm:t>
    </dgm:pt>
    <dgm:pt modelId="{1C7773E0-A1FF-43F4-AF99-FB17E52A74F8}" type="parTrans" cxnId="{1B251B92-CD66-41D0-A2E5-1E6ACE86B91E}">
      <dgm:prSet/>
      <dgm:spPr/>
      <dgm:t>
        <a:bodyPr/>
        <a:lstStyle/>
        <a:p>
          <a:endParaRPr lang="en-US" sz="2000"/>
        </a:p>
      </dgm:t>
    </dgm:pt>
    <dgm:pt modelId="{EBA06972-5B26-4C4B-B45B-45072DD5B4F2}" type="sibTrans" cxnId="{1B251B92-CD66-41D0-A2E5-1E6ACE86B91E}">
      <dgm:prSet/>
      <dgm:spPr/>
      <dgm:t>
        <a:bodyPr/>
        <a:lstStyle/>
        <a:p>
          <a:endParaRPr lang="en-US" sz="2000"/>
        </a:p>
      </dgm:t>
    </dgm:pt>
    <dgm:pt modelId="{C5911121-FD30-4BAC-BC51-AD054EF2BFF4}" type="pres">
      <dgm:prSet presAssocID="{38C1E836-A6A5-42B5-98BF-ABA393F71943}" presName="diagram" presStyleCnt="0">
        <dgm:presLayoutVars>
          <dgm:dir/>
          <dgm:resizeHandles val="exact"/>
        </dgm:presLayoutVars>
      </dgm:prSet>
      <dgm:spPr/>
    </dgm:pt>
    <dgm:pt modelId="{6ABD18BA-D227-4629-80B9-6233BBEF4837}" type="pres">
      <dgm:prSet presAssocID="{73881E4F-6D56-4180-88C8-AE1C6FC0E863}" presName="node" presStyleLbl="node1" presStyleIdx="0" presStyleCnt="3">
        <dgm:presLayoutVars>
          <dgm:bulletEnabled val="1"/>
        </dgm:presLayoutVars>
      </dgm:prSet>
      <dgm:spPr/>
    </dgm:pt>
    <dgm:pt modelId="{E26FCD12-C083-475F-B7B1-67314BBA5DDF}" type="pres">
      <dgm:prSet presAssocID="{B3F2F294-034B-432A-B58C-530143E709F1}" presName="sibTrans" presStyleCnt="0"/>
      <dgm:spPr/>
    </dgm:pt>
    <dgm:pt modelId="{446ADEDA-C620-478A-81E3-FC6FDB1A6AF3}" type="pres">
      <dgm:prSet presAssocID="{87196625-D88B-4EE9-B463-628D58E1C3DB}" presName="node" presStyleLbl="node1" presStyleIdx="1" presStyleCnt="3">
        <dgm:presLayoutVars>
          <dgm:bulletEnabled val="1"/>
        </dgm:presLayoutVars>
      </dgm:prSet>
      <dgm:spPr/>
    </dgm:pt>
    <dgm:pt modelId="{A0F81D76-E581-480A-AB10-9EED656BDAF1}" type="pres">
      <dgm:prSet presAssocID="{512418CC-EF89-4024-BB2F-A26725D4A4F2}" presName="sibTrans" presStyleCnt="0"/>
      <dgm:spPr/>
    </dgm:pt>
    <dgm:pt modelId="{11967C39-ECD0-44B4-AD9C-9B34088B1216}" type="pres">
      <dgm:prSet presAssocID="{04C6550D-4421-4069-BF98-773A9225A08E}" presName="node" presStyleLbl="node1" presStyleIdx="2" presStyleCnt="3">
        <dgm:presLayoutVars>
          <dgm:bulletEnabled val="1"/>
        </dgm:presLayoutVars>
      </dgm:prSet>
      <dgm:spPr/>
    </dgm:pt>
  </dgm:ptLst>
  <dgm:cxnLst>
    <dgm:cxn modelId="{FA098723-761D-4759-9CB0-2E7469B318B0}" type="presOf" srcId="{04C6550D-4421-4069-BF98-773A9225A08E}" destId="{11967C39-ECD0-44B4-AD9C-9B34088B1216}" srcOrd="0" destOrd="0" presId="urn:microsoft.com/office/officeart/2005/8/layout/default"/>
    <dgm:cxn modelId="{2CE66534-8D9A-4092-9F66-9699B4D0249C}" srcId="{38C1E836-A6A5-42B5-98BF-ABA393F71943}" destId="{87196625-D88B-4EE9-B463-628D58E1C3DB}" srcOrd="1" destOrd="0" parTransId="{93395FC3-B7C9-420C-A50C-55540F40E885}" sibTransId="{512418CC-EF89-4024-BB2F-A26725D4A4F2}"/>
    <dgm:cxn modelId="{1B251B92-CD66-41D0-A2E5-1E6ACE86B91E}" srcId="{38C1E836-A6A5-42B5-98BF-ABA393F71943}" destId="{04C6550D-4421-4069-BF98-773A9225A08E}" srcOrd="2" destOrd="0" parTransId="{1C7773E0-A1FF-43F4-AF99-FB17E52A74F8}" sibTransId="{EBA06972-5B26-4C4B-B45B-45072DD5B4F2}"/>
    <dgm:cxn modelId="{1FDC7F9B-BE01-4F30-9990-0C1551CAD057}" type="presOf" srcId="{38C1E836-A6A5-42B5-98BF-ABA393F71943}" destId="{C5911121-FD30-4BAC-BC51-AD054EF2BFF4}" srcOrd="0" destOrd="0" presId="urn:microsoft.com/office/officeart/2005/8/layout/default"/>
    <dgm:cxn modelId="{2AC089E1-6A10-41F9-A02C-83A3CEB08F77}" type="presOf" srcId="{73881E4F-6D56-4180-88C8-AE1C6FC0E863}" destId="{6ABD18BA-D227-4629-80B9-6233BBEF4837}" srcOrd="0" destOrd="0" presId="urn:microsoft.com/office/officeart/2005/8/layout/default"/>
    <dgm:cxn modelId="{8C05D4E7-30D0-4050-B691-E9018408B463}" type="presOf" srcId="{87196625-D88B-4EE9-B463-628D58E1C3DB}" destId="{446ADEDA-C620-478A-81E3-FC6FDB1A6AF3}" srcOrd="0" destOrd="0" presId="urn:microsoft.com/office/officeart/2005/8/layout/default"/>
    <dgm:cxn modelId="{C86A77F1-152A-4601-8171-DC2C51EFCD8C}" srcId="{38C1E836-A6A5-42B5-98BF-ABA393F71943}" destId="{73881E4F-6D56-4180-88C8-AE1C6FC0E863}" srcOrd="0" destOrd="0" parTransId="{AA09D821-E9E1-4670-A0CC-249DB64B8D34}" sibTransId="{B3F2F294-034B-432A-B58C-530143E709F1}"/>
    <dgm:cxn modelId="{014364AA-CE0D-461C-8B97-90C9EA6920E3}" type="presParOf" srcId="{C5911121-FD30-4BAC-BC51-AD054EF2BFF4}" destId="{6ABD18BA-D227-4629-80B9-6233BBEF4837}" srcOrd="0" destOrd="0" presId="urn:microsoft.com/office/officeart/2005/8/layout/default"/>
    <dgm:cxn modelId="{DAAFFCCB-0A7B-417D-A3AD-182B69D8187A}" type="presParOf" srcId="{C5911121-FD30-4BAC-BC51-AD054EF2BFF4}" destId="{E26FCD12-C083-475F-B7B1-67314BBA5DDF}" srcOrd="1" destOrd="0" presId="urn:microsoft.com/office/officeart/2005/8/layout/default"/>
    <dgm:cxn modelId="{CB70C014-6C4F-4674-B3B5-ACA1F83E61BF}" type="presParOf" srcId="{C5911121-FD30-4BAC-BC51-AD054EF2BFF4}" destId="{446ADEDA-C620-478A-81E3-FC6FDB1A6AF3}" srcOrd="2" destOrd="0" presId="urn:microsoft.com/office/officeart/2005/8/layout/default"/>
    <dgm:cxn modelId="{EE9F2D28-094B-4B06-A9B1-9E27F6001A71}" type="presParOf" srcId="{C5911121-FD30-4BAC-BC51-AD054EF2BFF4}" destId="{A0F81D76-E581-480A-AB10-9EED656BDAF1}" srcOrd="3" destOrd="0" presId="urn:microsoft.com/office/officeart/2005/8/layout/default"/>
    <dgm:cxn modelId="{3A9F85ED-8D7F-4F14-9A54-2B07F264F670}" type="presParOf" srcId="{C5911121-FD30-4BAC-BC51-AD054EF2BFF4}" destId="{11967C39-ECD0-44B4-AD9C-9B34088B121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0C730-54C9-40C8-BE6B-6241777A8721}">
      <dsp:nvSpPr>
        <dsp:cNvPr id="0" name=""/>
        <dsp:cNvSpPr/>
      </dsp:nvSpPr>
      <dsp:spPr>
        <a:xfrm>
          <a:off x="0" y="3150963"/>
          <a:ext cx="12192635" cy="1034216"/>
        </a:xfrm>
        <a:prstGeom prst="rect">
          <a:avLst/>
        </a:prstGeom>
        <a:gradFill rotWithShape="0">
          <a:gsLst>
            <a:gs pos="0">
              <a:schemeClr val="accent2">
                <a:shade val="80000"/>
                <a:hueOff val="0"/>
                <a:satOff val="0"/>
                <a:lumOff val="0"/>
                <a:alphaOff val="0"/>
                <a:tint val="69000"/>
                <a:alpha val="100000"/>
                <a:satMod val="109000"/>
                <a:lumMod val="110000"/>
              </a:schemeClr>
            </a:gs>
            <a:gs pos="52000">
              <a:schemeClr val="accent2">
                <a:shade val="80000"/>
                <a:hueOff val="0"/>
                <a:satOff val="0"/>
                <a:lumOff val="0"/>
                <a:alphaOff val="0"/>
                <a:tint val="74000"/>
                <a:satMod val="100000"/>
                <a:lumMod val="104000"/>
              </a:schemeClr>
            </a:gs>
            <a:gs pos="100000">
              <a:schemeClr val="accent2">
                <a:shade val="80000"/>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just" defTabSz="889000">
            <a:lnSpc>
              <a:spcPct val="100000"/>
            </a:lnSpc>
            <a:spcBef>
              <a:spcPct val="0"/>
            </a:spcBef>
            <a:spcAft>
              <a:spcPct val="35000"/>
            </a:spcAft>
            <a:buNone/>
          </a:pPr>
          <a:r>
            <a:rPr lang="en-US" sz="2000" kern="1200" dirty="0"/>
            <a:t>Amazon's management team is crucial to overcoming these obstacles, advancing development, and maintaining a lead in the constantly changing web-based business sector.</a:t>
          </a:r>
        </a:p>
      </dsp:txBody>
      <dsp:txXfrm>
        <a:off x="0" y="3150963"/>
        <a:ext cx="12192635" cy="1034216"/>
      </dsp:txXfrm>
    </dsp:sp>
    <dsp:sp modelId="{E9EAD1E2-AF25-4516-B2A9-35223DDAB4D7}">
      <dsp:nvSpPr>
        <dsp:cNvPr id="0" name=""/>
        <dsp:cNvSpPr/>
      </dsp:nvSpPr>
      <dsp:spPr>
        <a:xfrm rot="10800000">
          <a:off x="0" y="1575851"/>
          <a:ext cx="12192635" cy="1590625"/>
        </a:xfrm>
        <a:prstGeom prst="upArrowCallout">
          <a:avLst/>
        </a:prstGeom>
        <a:gradFill rotWithShape="0">
          <a:gsLst>
            <a:gs pos="0">
              <a:schemeClr val="accent2">
                <a:shade val="80000"/>
                <a:hueOff val="-310131"/>
                <a:satOff val="8217"/>
                <a:lumOff val="14918"/>
                <a:alphaOff val="0"/>
                <a:tint val="69000"/>
                <a:alpha val="100000"/>
                <a:satMod val="109000"/>
                <a:lumMod val="110000"/>
              </a:schemeClr>
            </a:gs>
            <a:gs pos="52000">
              <a:schemeClr val="accent2">
                <a:shade val="80000"/>
                <a:hueOff val="-310131"/>
                <a:satOff val="8217"/>
                <a:lumOff val="14918"/>
                <a:alphaOff val="0"/>
                <a:tint val="74000"/>
                <a:satMod val="100000"/>
                <a:lumMod val="104000"/>
              </a:schemeClr>
            </a:gs>
            <a:gs pos="100000">
              <a:schemeClr val="accent2">
                <a:shade val="80000"/>
                <a:hueOff val="-310131"/>
                <a:satOff val="8217"/>
                <a:lumOff val="14918"/>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just" defTabSz="889000">
            <a:lnSpc>
              <a:spcPct val="100000"/>
            </a:lnSpc>
            <a:spcBef>
              <a:spcPct val="0"/>
            </a:spcBef>
            <a:spcAft>
              <a:spcPct val="35000"/>
            </a:spcAft>
            <a:buNone/>
          </a:pPr>
          <a:r>
            <a:rPr lang="en-US" sz="2000" b="0" i="0" kern="1200" dirty="0"/>
            <a:t>On the other hand, a publicly traded company by the name of Amazon.com, Inc. is a pioneer in the field of online retailing. It is applicable to several industries, including distributed computing, enhanced streaming, computerized reasoning, and online purchasing</a:t>
          </a:r>
          <a:endParaRPr lang="en-US" sz="2000" kern="1200" dirty="0"/>
        </a:p>
      </dsp:txBody>
      <dsp:txXfrm rot="10800000">
        <a:off x="0" y="1575851"/>
        <a:ext cx="12192635" cy="1033540"/>
      </dsp:txXfrm>
    </dsp:sp>
    <dsp:sp modelId="{B05A8302-A619-4E2D-90DE-4814182720AC}">
      <dsp:nvSpPr>
        <dsp:cNvPr id="0" name=""/>
        <dsp:cNvSpPr/>
      </dsp:nvSpPr>
      <dsp:spPr>
        <a:xfrm rot="10800000">
          <a:off x="0" y="739"/>
          <a:ext cx="12192635" cy="1590625"/>
        </a:xfrm>
        <a:prstGeom prst="upArrowCallout">
          <a:avLst/>
        </a:prstGeom>
        <a:gradFill rotWithShape="0">
          <a:gsLst>
            <a:gs pos="0">
              <a:schemeClr val="accent2">
                <a:shade val="80000"/>
                <a:hueOff val="-620262"/>
                <a:satOff val="16434"/>
                <a:lumOff val="29835"/>
                <a:alphaOff val="0"/>
                <a:tint val="69000"/>
                <a:alpha val="100000"/>
                <a:satMod val="109000"/>
                <a:lumMod val="110000"/>
              </a:schemeClr>
            </a:gs>
            <a:gs pos="52000">
              <a:schemeClr val="accent2">
                <a:shade val="80000"/>
                <a:hueOff val="-620262"/>
                <a:satOff val="16434"/>
                <a:lumOff val="29835"/>
                <a:alphaOff val="0"/>
                <a:tint val="74000"/>
                <a:satMod val="100000"/>
                <a:lumMod val="104000"/>
              </a:schemeClr>
            </a:gs>
            <a:gs pos="100000">
              <a:schemeClr val="accent2">
                <a:shade val="80000"/>
                <a:hueOff val="-620262"/>
                <a:satOff val="16434"/>
                <a:lumOff val="298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just" defTabSz="889000">
            <a:lnSpc>
              <a:spcPct val="100000"/>
            </a:lnSpc>
            <a:spcBef>
              <a:spcPct val="0"/>
            </a:spcBef>
            <a:spcAft>
              <a:spcPct val="35000"/>
            </a:spcAft>
            <a:buNone/>
          </a:pPr>
          <a:r>
            <a:rPr lang="en-US" sz="2000" kern="1200" dirty="0"/>
            <a:t>A private company retail sector is where Publix General Stores operates. Its primary line of business is traditional retail, with a focus on providing quality goods and exceptional customer service </a:t>
          </a:r>
        </a:p>
      </dsp:txBody>
      <dsp:txXfrm rot="10800000">
        <a:off x="0" y="739"/>
        <a:ext cx="12192635" cy="1033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E55CC-F17D-413A-9AFF-F971E9B0B9E5}">
      <dsp:nvSpPr>
        <dsp:cNvPr id="0" name=""/>
        <dsp:cNvSpPr/>
      </dsp:nvSpPr>
      <dsp:spPr>
        <a:xfrm>
          <a:off x="-5636140" y="-862933"/>
          <a:ext cx="6711523" cy="6711523"/>
        </a:xfrm>
        <a:prstGeom prst="blockArc">
          <a:avLst>
            <a:gd name="adj1" fmla="val 18900000"/>
            <a:gd name="adj2" fmla="val 2700000"/>
            <a:gd name="adj3" fmla="val 322"/>
          </a:avLst>
        </a:pr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C0B578-8172-45B2-9E4F-6120F4A9180B}">
      <dsp:nvSpPr>
        <dsp:cNvPr id="0" name=""/>
        <dsp:cNvSpPr/>
      </dsp:nvSpPr>
      <dsp:spPr>
        <a:xfrm>
          <a:off x="692009" y="498565"/>
          <a:ext cx="11431188" cy="997131"/>
        </a:xfrm>
        <a:prstGeom prst="rect">
          <a:avLst/>
        </a:prstGeom>
        <a:gradFill rotWithShape="0">
          <a:gsLst>
            <a:gs pos="0">
              <a:schemeClr val="accent3">
                <a:hueOff val="0"/>
                <a:satOff val="0"/>
                <a:lumOff val="0"/>
                <a:alphaOff val="0"/>
                <a:tint val="69000"/>
                <a:alpha val="100000"/>
                <a:satMod val="109000"/>
                <a:lumMod val="110000"/>
              </a:schemeClr>
            </a:gs>
            <a:gs pos="52000">
              <a:schemeClr val="accent3">
                <a:hueOff val="0"/>
                <a:satOff val="0"/>
                <a:lumOff val="0"/>
                <a:alphaOff val="0"/>
                <a:tint val="74000"/>
                <a:satMod val="100000"/>
                <a:lumMod val="104000"/>
              </a:schemeClr>
            </a:gs>
            <a:gs pos="100000">
              <a:schemeClr val="accent3">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1473" tIns="50800" rIns="50800" bIns="50800" numCol="1" spcCol="1270" anchor="ctr" anchorCtr="0">
          <a:noAutofit/>
        </a:bodyPr>
        <a:lstStyle/>
        <a:p>
          <a:pPr marL="0" lvl="0" indent="0" algn="just" defTabSz="889000">
            <a:lnSpc>
              <a:spcPct val="100000"/>
            </a:lnSpc>
            <a:spcBef>
              <a:spcPct val="0"/>
            </a:spcBef>
            <a:spcAft>
              <a:spcPct val="35000"/>
            </a:spcAft>
            <a:buNone/>
          </a:pPr>
          <a:r>
            <a:rPr lang="en-US" sz="2000" kern="1200" dirty="0"/>
            <a:t>The business climate of Publix Super Markets, a private corporation, may profit from a more secretive decision-making process and flexibility in strategic planning. The absence of publicly available financial statements</a:t>
          </a:r>
        </a:p>
      </dsp:txBody>
      <dsp:txXfrm>
        <a:off x="692009" y="498565"/>
        <a:ext cx="11431188" cy="997131"/>
      </dsp:txXfrm>
    </dsp:sp>
    <dsp:sp modelId="{C81E2044-7C83-471F-BA7B-A731C07AF9D9}">
      <dsp:nvSpPr>
        <dsp:cNvPr id="0" name=""/>
        <dsp:cNvSpPr/>
      </dsp:nvSpPr>
      <dsp:spPr>
        <a:xfrm>
          <a:off x="68802" y="373924"/>
          <a:ext cx="1246414" cy="1246414"/>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0E7493FF-7409-4DEC-9F07-0225DCDCE358}">
      <dsp:nvSpPr>
        <dsp:cNvPr id="0" name=""/>
        <dsp:cNvSpPr/>
      </dsp:nvSpPr>
      <dsp:spPr>
        <a:xfrm>
          <a:off x="1054466" y="1994262"/>
          <a:ext cx="11068731" cy="997131"/>
        </a:xfrm>
        <a:prstGeom prst="rect">
          <a:avLst/>
        </a:prstGeom>
        <a:gradFill rotWithShape="0">
          <a:gsLst>
            <a:gs pos="0">
              <a:schemeClr val="accent3">
                <a:hueOff val="1282783"/>
                <a:satOff val="-16266"/>
                <a:lumOff val="-3235"/>
                <a:alphaOff val="0"/>
                <a:tint val="69000"/>
                <a:alpha val="100000"/>
                <a:satMod val="109000"/>
                <a:lumMod val="110000"/>
              </a:schemeClr>
            </a:gs>
            <a:gs pos="52000">
              <a:schemeClr val="accent3">
                <a:hueOff val="1282783"/>
                <a:satOff val="-16266"/>
                <a:lumOff val="-3235"/>
                <a:alphaOff val="0"/>
                <a:tint val="74000"/>
                <a:satMod val="100000"/>
                <a:lumMod val="104000"/>
              </a:schemeClr>
            </a:gs>
            <a:gs pos="100000">
              <a:schemeClr val="accent3">
                <a:hueOff val="1282783"/>
                <a:satOff val="-16266"/>
                <a:lumOff val="-3235"/>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1473" tIns="50800" rIns="50800" bIns="50800" numCol="1" spcCol="1270" anchor="ctr" anchorCtr="0">
          <a:noAutofit/>
        </a:bodyPr>
        <a:lstStyle/>
        <a:p>
          <a:pPr marL="0" lvl="0" indent="0" algn="just" defTabSz="889000">
            <a:lnSpc>
              <a:spcPct val="100000"/>
            </a:lnSpc>
            <a:spcBef>
              <a:spcPct val="0"/>
            </a:spcBef>
            <a:spcAft>
              <a:spcPct val="35000"/>
            </a:spcAft>
            <a:buNone/>
          </a:pPr>
          <a:r>
            <a:rPr lang="en-US" altLang="en-US" sz="2000" kern="1200" dirty="0"/>
            <a:t>As a public corporation, Amazon.com, Inc., on the other hand, must adhere to strict financial reporting regulations and operates in a highly regulated environment</a:t>
          </a:r>
          <a:endParaRPr altLang="en-US" sz="2000" kern="1200" dirty="0"/>
        </a:p>
      </dsp:txBody>
      <dsp:txXfrm>
        <a:off x="1054466" y="1994262"/>
        <a:ext cx="11068731" cy="997131"/>
      </dsp:txXfrm>
    </dsp:sp>
    <dsp:sp modelId="{44601FB8-ACC7-4434-AFF9-1D4E5E8C601A}">
      <dsp:nvSpPr>
        <dsp:cNvPr id="0" name=""/>
        <dsp:cNvSpPr/>
      </dsp:nvSpPr>
      <dsp:spPr>
        <a:xfrm>
          <a:off x="431259" y="1869621"/>
          <a:ext cx="1246414" cy="1246414"/>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3">
              <a:hueOff val="1282783"/>
              <a:satOff val="-16266"/>
              <a:lumOff val="-3235"/>
              <a:alphaOff val="0"/>
            </a:schemeClr>
          </a:solidFill>
          <a:prstDash val="solid"/>
        </a:ln>
        <a:effectLst/>
      </dsp:spPr>
      <dsp:style>
        <a:lnRef idx="1">
          <a:scrgbClr r="0" g="0" b="0"/>
        </a:lnRef>
        <a:fillRef idx="2">
          <a:scrgbClr r="0" g="0" b="0"/>
        </a:fillRef>
        <a:effectRef idx="0">
          <a:scrgbClr r="0" g="0" b="0"/>
        </a:effectRef>
        <a:fontRef idx="minor"/>
      </dsp:style>
    </dsp:sp>
    <dsp:sp modelId="{A445BACC-47A8-43C3-B201-8921B7B3B9F3}">
      <dsp:nvSpPr>
        <dsp:cNvPr id="0" name=""/>
        <dsp:cNvSpPr/>
      </dsp:nvSpPr>
      <dsp:spPr>
        <a:xfrm>
          <a:off x="692009" y="3489959"/>
          <a:ext cx="11431188" cy="997131"/>
        </a:xfrm>
        <a:prstGeom prst="rect">
          <a:avLst/>
        </a:prstGeom>
        <a:gradFill rotWithShape="0">
          <a:gsLst>
            <a:gs pos="0">
              <a:schemeClr val="accent3">
                <a:hueOff val="2565567"/>
                <a:satOff val="-32532"/>
                <a:lumOff val="-6470"/>
                <a:alphaOff val="0"/>
                <a:tint val="69000"/>
                <a:alpha val="100000"/>
                <a:satMod val="109000"/>
                <a:lumMod val="110000"/>
              </a:schemeClr>
            </a:gs>
            <a:gs pos="52000">
              <a:schemeClr val="accent3">
                <a:hueOff val="2565567"/>
                <a:satOff val="-32532"/>
                <a:lumOff val="-6470"/>
                <a:alphaOff val="0"/>
                <a:tint val="74000"/>
                <a:satMod val="100000"/>
                <a:lumMod val="104000"/>
              </a:schemeClr>
            </a:gs>
            <a:gs pos="100000">
              <a:schemeClr val="accent3">
                <a:hueOff val="2565567"/>
                <a:satOff val="-32532"/>
                <a:lumOff val="-647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91473" tIns="50800" rIns="50800" bIns="50800" numCol="1" spcCol="1270" anchor="ctr" anchorCtr="0">
          <a:noAutofit/>
        </a:bodyPr>
        <a:lstStyle/>
        <a:p>
          <a:pPr marL="0" lvl="0" indent="0" algn="just" defTabSz="889000">
            <a:lnSpc>
              <a:spcPct val="100000"/>
            </a:lnSpc>
            <a:spcBef>
              <a:spcPct val="0"/>
            </a:spcBef>
            <a:spcAft>
              <a:spcPct val="35000"/>
            </a:spcAft>
            <a:buNone/>
          </a:pPr>
          <a:r>
            <a:rPr lang="en-US" sz="2000" kern="1200" dirty="0"/>
            <a:t> For the management team for both companies to continue to hold the top spot in the market, it is essential that it can handle this complexity, take advantage of technological improvements, and sustain innovation</a:t>
          </a:r>
        </a:p>
      </dsp:txBody>
      <dsp:txXfrm>
        <a:off x="692009" y="3489959"/>
        <a:ext cx="11431188" cy="997131"/>
      </dsp:txXfrm>
    </dsp:sp>
    <dsp:sp modelId="{3A0A4D5F-1AB2-429F-8025-E1EAB57C9AFC}">
      <dsp:nvSpPr>
        <dsp:cNvPr id="0" name=""/>
        <dsp:cNvSpPr/>
      </dsp:nvSpPr>
      <dsp:spPr>
        <a:xfrm>
          <a:off x="68802" y="3365318"/>
          <a:ext cx="1246414" cy="1246414"/>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3">
              <a:hueOff val="2565567"/>
              <a:satOff val="-32532"/>
              <a:lumOff val="-647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9007F-7EBB-4602-B55F-6B97D24579D0}">
      <dsp:nvSpPr>
        <dsp:cNvPr id="0" name=""/>
        <dsp:cNvSpPr/>
      </dsp:nvSpPr>
      <dsp:spPr>
        <a:xfrm>
          <a:off x="666718" y="1874"/>
          <a:ext cx="10201119" cy="2239936"/>
        </a:xfrm>
        <a:prstGeom prst="chevron">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US" sz="2400" kern="1200" dirty="0"/>
            <a:t>Changes in customer tastes, the health of the economy, and competitive pressures are some examples of external influences that directly impact the managerial and commercial settings at Publix Super Markets</a:t>
          </a:r>
        </a:p>
      </dsp:txBody>
      <dsp:txXfrm>
        <a:off x="1786686" y="1874"/>
        <a:ext cx="7961183" cy="2239936"/>
      </dsp:txXfrm>
    </dsp:sp>
    <dsp:sp modelId="{D7ACF069-1418-4502-B03A-D0A22DC0ADA3}">
      <dsp:nvSpPr>
        <dsp:cNvPr id="0" name=""/>
        <dsp:cNvSpPr/>
      </dsp:nvSpPr>
      <dsp:spPr>
        <a:xfrm>
          <a:off x="666718" y="2555402"/>
          <a:ext cx="10381042" cy="2239936"/>
        </a:xfrm>
        <a:prstGeom prst="chevron">
          <a:avLst/>
        </a:prstGeom>
        <a:gradFill rotWithShape="0">
          <a:gsLst>
            <a:gs pos="0">
              <a:schemeClr val="accent4">
                <a:hueOff val="4749608"/>
                <a:satOff val="12011"/>
                <a:lumOff val="-784"/>
                <a:alphaOff val="0"/>
                <a:tint val="69000"/>
                <a:alpha val="100000"/>
                <a:satMod val="109000"/>
                <a:lumMod val="110000"/>
              </a:schemeClr>
            </a:gs>
            <a:gs pos="52000">
              <a:schemeClr val="accent4">
                <a:hueOff val="4749608"/>
                <a:satOff val="12011"/>
                <a:lumOff val="-784"/>
                <a:alphaOff val="0"/>
                <a:tint val="74000"/>
                <a:satMod val="100000"/>
                <a:lumMod val="104000"/>
              </a:schemeClr>
            </a:gs>
            <a:gs pos="100000">
              <a:schemeClr val="accent4">
                <a:hueOff val="4749608"/>
                <a:satOff val="12011"/>
                <a:lumOff val="-78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External factors are very important in influencing the management and business settings of Amazon.com, Inc. Constant innovation and adaptation are required due to consumer behaviour changes and technological improvements</a:t>
          </a:r>
        </a:p>
      </dsp:txBody>
      <dsp:txXfrm>
        <a:off x="1786686" y="2555402"/>
        <a:ext cx="8141106" cy="22399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9007F-7EBB-4602-B55F-6B97D24579D0}">
      <dsp:nvSpPr>
        <dsp:cNvPr id="0" name=""/>
        <dsp:cNvSpPr/>
      </dsp:nvSpPr>
      <dsp:spPr>
        <a:xfrm>
          <a:off x="666718" y="1874"/>
          <a:ext cx="10201119" cy="2239936"/>
        </a:xfrm>
        <a:prstGeom prst="chevron">
          <a:avLst/>
        </a:prstGeom>
        <a:gradFill rotWithShape="0">
          <a:gsLst>
            <a:gs pos="0">
              <a:schemeClr val="accent2">
                <a:hueOff val="0"/>
                <a:satOff val="0"/>
                <a:lumOff val="0"/>
                <a:alphaOff val="0"/>
                <a:tint val="69000"/>
                <a:alpha val="100000"/>
                <a:satMod val="109000"/>
                <a:lumMod val="110000"/>
              </a:schemeClr>
            </a:gs>
            <a:gs pos="52000">
              <a:schemeClr val="accent2">
                <a:hueOff val="0"/>
                <a:satOff val="0"/>
                <a:lumOff val="0"/>
                <a:alphaOff val="0"/>
                <a:tint val="74000"/>
                <a:satMod val="100000"/>
                <a:lumMod val="104000"/>
              </a:schemeClr>
            </a:gs>
            <a:gs pos="100000">
              <a:schemeClr val="accent2">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US" sz="2400" kern="1200" dirty="0"/>
            <a:t>For Publix Super Markets: Economic issues including inflation, labor costs, and interest rates have a big impact on Publix Super Markets' management climate. The cost of products is impacted by inflation, which may have an effect on pricing policies and profitability</a:t>
          </a:r>
        </a:p>
      </dsp:txBody>
      <dsp:txXfrm>
        <a:off x="1786686" y="1874"/>
        <a:ext cx="7961183" cy="2239936"/>
      </dsp:txXfrm>
    </dsp:sp>
    <dsp:sp modelId="{D7ACF069-1418-4502-B03A-D0A22DC0ADA3}">
      <dsp:nvSpPr>
        <dsp:cNvPr id="0" name=""/>
        <dsp:cNvSpPr/>
      </dsp:nvSpPr>
      <dsp:spPr>
        <a:xfrm>
          <a:off x="666718" y="2555402"/>
          <a:ext cx="10381042" cy="2239936"/>
        </a:xfrm>
        <a:prstGeom prst="chevron">
          <a:avLst/>
        </a:prstGeom>
        <a:gradFill rotWithShape="0">
          <a:gsLst>
            <a:gs pos="0">
              <a:schemeClr val="accent2">
                <a:hueOff val="1149490"/>
                <a:satOff val="-18772"/>
                <a:lumOff val="1176"/>
                <a:alphaOff val="0"/>
                <a:tint val="69000"/>
                <a:alpha val="100000"/>
                <a:satMod val="109000"/>
                <a:lumMod val="110000"/>
              </a:schemeClr>
            </a:gs>
            <a:gs pos="52000">
              <a:schemeClr val="accent2">
                <a:hueOff val="1149490"/>
                <a:satOff val="-18772"/>
                <a:lumOff val="1176"/>
                <a:alphaOff val="0"/>
                <a:tint val="74000"/>
                <a:satMod val="100000"/>
                <a:lumMod val="104000"/>
              </a:schemeClr>
            </a:gs>
            <a:gs pos="100000">
              <a:schemeClr val="accent2">
                <a:hueOff val="1149490"/>
                <a:satOff val="-18772"/>
                <a:lumOff val="1176"/>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15240" rIns="0" bIns="15240" numCol="1" spcCol="1270" anchor="ctr" anchorCtr="0">
          <a:noAutofit/>
        </a:bodyPr>
        <a:lstStyle/>
        <a:p>
          <a:pPr marL="0" lvl="0" indent="0" algn="just" defTabSz="1066800">
            <a:lnSpc>
              <a:spcPct val="90000"/>
            </a:lnSpc>
            <a:spcBef>
              <a:spcPct val="0"/>
            </a:spcBef>
            <a:spcAft>
              <a:spcPct val="35000"/>
            </a:spcAft>
            <a:buNone/>
          </a:pPr>
          <a:r>
            <a:rPr lang="en-US" sz="2400" kern="1200" dirty="0"/>
            <a:t>When defining the management environment for Amazon.com, Inc., economic factors have a significant role. Changes in consumer purchasing patterns and the status of the economy as a whole have an influence on the company's sales volume and revenue</a:t>
          </a:r>
        </a:p>
      </dsp:txBody>
      <dsp:txXfrm>
        <a:off x="1786686" y="2555402"/>
        <a:ext cx="8141106" cy="22399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F431C-A44D-48DE-811C-43445F50127E}">
      <dsp:nvSpPr>
        <dsp:cNvPr id="0" name=""/>
        <dsp:cNvSpPr/>
      </dsp:nvSpPr>
      <dsp:spPr>
        <a:xfrm>
          <a:off x="10255" y="1131957"/>
          <a:ext cx="3065394" cy="31547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To establish a healthy work environment and increase employee happiness, Publix HRM also incorporates performance management, employee engagement, and retention tactics</a:t>
          </a:r>
        </a:p>
      </dsp:txBody>
      <dsp:txXfrm>
        <a:off x="100037" y="1221739"/>
        <a:ext cx="2885830" cy="2975187"/>
      </dsp:txXfrm>
    </dsp:sp>
    <dsp:sp modelId="{D7D514B5-18EC-4995-950C-5A9796930CE0}">
      <dsp:nvSpPr>
        <dsp:cNvPr id="0" name=""/>
        <dsp:cNvSpPr/>
      </dsp:nvSpPr>
      <dsp:spPr>
        <a:xfrm>
          <a:off x="3382189" y="2329224"/>
          <a:ext cx="649863" cy="7602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82189" y="2481267"/>
        <a:ext cx="454904" cy="456131"/>
      </dsp:txXfrm>
    </dsp:sp>
    <dsp:sp modelId="{778C48A0-E4E1-415E-ADC9-29CD6CFB49B6}">
      <dsp:nvSpPr>
        <dsp:cNvPr id="0" name=""/>
        <dsp:cNvSpPr/>
      </dsp:nvSpPr>
      <dsp:spPr>
        <a:xfrm>
          <a:off x="4301808" y="1401751"/>
          <a:ext cx="3065394" cy="2615164"/>
        </a:xfrm>
        <a:prstGeom prst="roundRect">
          <a:avLst>
            <a:gd name="adj" fmla="val 10000"/>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Due to its international activities, Amazon.com, Inc., a publicly traded corporation, expands HRM to International Human Resource Management (IHRM)</a:t>
          </a:r>
        </a:p>
      </dsp:txBody>
      <dsp:txXfrm>
        <a:off x="4378404" y="1478347"/>
        <a:ext cx="2912202" cy="2461972"/>
      </dsp:txXfrm>
    </dsp:sp>
    <dsp:sp modelId="{9EF5369D-BDFC-419F-9209-50E16CBFCB96}">
      <dsp:nvSpPr>
        <dsp:cNvPr id="0" name=""/>
        <dsp:cNvSpPr/>
      </dsp:nvSpPr>
      <dsp:spPr>
        <a:xfrm>
          <a:off x="7673742" y="2329224"/>
          <a:ext cx="649863" cy="760217"/>
        </a:xfrm>
        <a:prstGeom prst="rightArrow">
          <a:avLst>
            <a:gd name="adj1" fmla="val 60000"/>
            <a:gd name="adj2" fmla="val 50000"/>
          </a:avLst>
        </a:prstGeom>
        <a:solidFill>
          <a:schemeClr val="accent2">
            <a:hueOff val="1149490"/>
            <a:satOff val="-18772"/>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673742" y="2481267"/>
        <a:ext cx="454904" cy="456131"/>
      </dsp:txXfrm>
    </dsp:sp>
    <dsp:sp modelId="{7AD47AB9-0142-4225-BFAE-35D83DEE3197}">
      <dsp:nvSpPr>
        <dsp:cNvPr id="0" name=""/>
        <dsp:cNvSpPr/>
      </dsp:nvSpPr>
      <dsp:spPr>
        <a:xfrm>
          <a:off x="8593360" y="1131957"/>
          <a:ext cx="3065394" cy="3154751"/>
        </a:xfrm>
        <a:prstGeom prst="roundRect">
          <a:avLst>
            <a:gd name="adj" fmla="val 10000"/>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IHRM at Amazon includes managing a varied and multicultural workforce across several nations in addition to the aforementioned HRM duties.</a:t>
          </a:r>
        </a:p>
      </dsp:txBody>
      <dsp:txXfrm>
        <a:off x="8683142" y="1221739"/>
        <a:ext cx="2885830" cy="29751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50172-0063-4764-9A85-CA50C4D5948E}">
      <dsp:nvSpPr>
        <dsp:cNvPr id="0" name=""/>
        <dsp:cNvSpPr/>
      </dsp:nvSpPr>
      <dsp:spPr>
        <a:xfrm>
          <a:off x="0" y="0"/>
          <a:ext cx="9778500" cy="11444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At Publix Super Markets, ensuring that recruitment and selection procedures discover people who have the required abilities and are in line with the organization's ideals of great customer service </a:t>
          </a:r>
        </a:p>
      </dsp:txBody>
      <dsp:txXfrm>
        <a:off x="33520" y="33520"/>
        <a:ext cx="8543541" cy="1077417"/>
      </dsp:txXfrm>
    </dsp:sp>
    <dsp:sp modelId="{0BC80A23-C0FA-4444-840D-02F2AE27AE06}">
      <dsp:nvSpPr>
        <dsp:cNvPr id="0" name=""/>
        <dsp:cNvSpPr/>
      </dsp:nvSpPr>
      <dsp:spPr>
        <a:xfrm>
          <a:off x="862808" y="1335200"/>
          <a:ext cx="9778500" cy="114445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Implementing employee engagement activities will improve staff retention and happiness, which will support the business's dedication to providing great customer service</a:t>
          </a:r>
        </a:p>
      </dsp:txBody>
      <dsp:txXfrm>
        <a:off x="896328" y="1368720"/>
        <a:ext cx="8104754" cy="1077417"/>
      </dsp:txXfrm>
    </dsp:sp>
    <dsp:sp modelId="{1F4EC490-20B8-407E-8307-D1A474461455}">
      <dsp:nvSpPr>
        <dsp:cNvPr id="0" name=""/>
        <dsp:cNvSpPr/>
      </dsp:nvSpPr>
      <dsp:spPr>
        <a:xfrm>
          <a:off x="1725617" y="2670400"/>
          <a:ext cx="9778500" cy="114445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For Amazon.com, Inc., effectively harmonizing HRM and IHRM policies entails tackling the unique difficulties of overseeing a worldwide workforce. The distinctive cultural and skill needs of each place are taken into account throughout international recruiting and selection processes</a:t>
          </a:r>
        </a:p>
      </dsp:txBody>
      <dsp:txXfrm>
        <a:off x="1759137" y="2703920"/>
        <a:ext cx="8104754" cy="1077417"/>
      </dsp:txXfrm>
    </dsp:sp>
    <dsp:sp modelId="{EB3A2B50-C438-4AE4-A92D-50ECFE7EFBA7}">
      <dsp:nvSpPr>
        <dsp:cNvPr id="0" name=""/>
        <dsp:cNvSpPr/>
      </dsp:nvSpPr>
      <dsp:spPr>
        <a:xfrm>
          <a:off x="9034602" y="867880"/>
          <a:ext cx="743897" cy="74389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201979" y="867880"/>
        <a:ext cx="409143" cy="559782"/>
      </dsp:txXfrm>
    </dsp:sp>
    <dsp:sp modelId="{319D7839-569B-4187-B5CC-EF655834C0C4}">
      <dsp:nvSpPr>
        <dsp:cNvPr id="0" name=""/>
        <dsp:cNvSpPr/>
      </dsp:nvSpPr>
      <dsp:spPr>
        <a:xfrm>
          <a:off x="9897411" y="2195450"/>
          <a:ext cx="743897" cy="74389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0064788" y="2195450"/>
        <a:ext cx="409143" cy="5597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704F8-5A95-419F-B794-1E2F82666BDB}">
      <dsp:nvSpPr>
        <dsp:cNvPr id="0" name=""/>
        <dsp:cNvSpPr/>
      </dsp:nvSpPr>
      <dsp:spPr bwMode="white">
        <a:xfrm>
          <a:off x="52" y="3805"/>
          <a:ext cx="5050277" cy="1008000"/>
        </a:xfrm>
        <a:prstGeom prst="rect">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42240" tIns="81280" rIns="142240" bIns="81280" numCol="1" spcCol="1270" anchor="ctr" anchorCtr="0">
          <a:noAutofit/>
        </a:bodyPr>
        <a:lstStyle/>
        <a:p>
          <a:pPr marL="0" lvl="0" indent="0" algn="ctr" defTabSz="889000">
            <a:lnSpc>
              <a:spcPct val="100000"/>
            </a:lnSpc>
            <a:spcBef>
              <a:spcPct val="0"/>
            </a:spcBef>
            <a:spcAft>
              <a:spcPct val="35000"/>
            </a:spcAft>
            <a:buNone/>
          </a:pPr>
          <a:r>
            <a:rPr lang="en-US" sz="2000" kern="1200" dirty="0"/>
            <a:t>Publix Super Markets</a:t>
          </a:r>
        </a:p>
      </dsp:txBody>
      <dsp:txXfrm>
        <a:off x="52" y="3805"/>
        <a:ext cx="5050277" cy="1008000"/>
      </dsp:txXfrm>
    </dsp:sp>
    <dsp:sp modelId="{C0A6D3D8-DBC2-45B6-8DEF-789A72552BB4}">
      <dsp:nvSpPr>
        <dsp:cNvPr id="0" name=""/>
        <dsp:cNvSpPr/>
      </dsp:nvSpPr>
      <dsp:spPr bwMode="white">
        <a:xfrm>
          <a:off x="52" y="1011805"/>
          <a:ext cx="5050277" cy="2769662"/>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Relevant labor regulations, such as those governing hiring procedures, employment contracts, pay, working hours, and workplace safety, must be complied with by Publix Super Markets, HRM policies</a:t>
          </a:r>
        </a:p>
      </dsp:txBody>
      <dsp:txXfrm>
        <a:off x="52" y="1011805"/>
        <a:ext cx="5050277" cy="2769662"/>
      </dsp:txXfrm>
    </dsp:sp>
    <dsp:sp modelId="{3E0BA246-3456-471B-AD87-1436FD251DD8}">
      <dsp:nvSpPr>
        <dsp:cNvPr id="0" name=""/>
        <dsp:cNvSpPr/>
      </dsp:nvSpPr>
      <dsp:spPr bwMode="white">
        <a:xfrm>
          <a:off x="5757369" y="3805"/>
          <a:ext cx="5050277" cy="1008000"/>
        </a:xfrm>
        <a:prstGeom prst="rect">
          <a:avLst/>
        </a:prstGeom>
        <a:gradFill rotWithShape="0">
          <a:gsLst>
            <a:gs pos="0">
              <a:schemeClr val="accent4">
                <a:hueOff val="4749608"/>
                <a:satOff val="12011"/>
                <a:lumOff val="-784"/>
                <a:alphaOff val="0"/>
                <a:tint val="69000"/>
                <a:alpha val="100000"/>
                <a:satMod val="109000"/>
                <a:lumMod val="110000"/>
              </a:schemeClr>
            </a:gs>
            <a:gs pos="52000">
              <a:schemeClr val="accent4">
                <a:hueOff val="4749608"/>
                <a:satOff val="12011"/>
                <a:lumOff val="-784"/>
                <a:alphaOff val="0"/>
                <a:tint val="74000"/>
                <a:satMod val="100000"/>
                <a:lumMod val="104000"/>
              </a:schemeClr>
            </a:gs>
            <a:gs pos="100000">
              <a:schemeClr val="accent4">
                <a:hueOff val="4749608"/>
                <a:satOff val="12011"/>
                <a:lumOff val="-784"/>
                <a:alphaOff val="0"/>
                <a:tint val="78000"/>
                <a:satMod val="100000"/>
                <a:lumMod val="100000"/>
              </a:schemeClr>
            </a:gs>
          </a:gsLst>
          <a:lin ang="5400000" scaled="0"/>
        </a:gradFill>
        <a:ln w="9525" cap="flat" cmpd="sng" algn="ctr">
          <a:solidFill>
            <a:schemeClr val="accent4">
              <a:hueOff val="4749608"/>
              <a:satOff val="12011"/>
              <a:lumOff val="-784"/>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pPr>
          <a:r>
            <a:rPr lang="en-US" sz="2400" kern="1200" dirty="0"/>
            <a:t>Amazon.com, Inc</a:t>
          </a:r>
        </a:p>
      </dsp:txBody>
      <dsp:txXfrm>
        <a:off x="5757369" y="3805"/>
        <a:ext cx="5050277" cy="1008000"/>
      </dsp:txXfrm>
    </dsp:sp>
    <dsp:sp modelId="{33CF15AD-8A19-4E9A-9BED-239A79CAF737}">
      <dsp:nvSpPr>
        <dsp:cNvPr id="0" name=""/>
        <dsp:cNvSpPr/>
      </dsp:nvSpPr>
      <dsp:spPr bwMode="white">
        <a:xfrm>
          <a:off x="5757369" y="1011805"/>
          <a:ext cx="5050277" cy="2769662"/>
        </a:xfrm>
        <a:prstGeom prst="rect">
          <a:avLst/>
        </a:prstGeom>
        <a:solidFill>
          <a:schemeClr val="accent4">
            <a:tint val="40000"/>
            <a:alpha val="90000"/>
            <a:hueOff val="3908368"/>
            <a:satOff val="8439"/>
            <a:lumOff val="473"/>
            <a:alphaOff val="0"/>
          </a:schemeClr>
        </a:solidFill>
        <a:ln w="9525" cap="flat" cmpd="sng" algn="ctr">
          <a:solidFill>
            <a:schemeClr val="accent4">
              <a:tint val="40000"/>
              <a:alpha val="90000"/>
              <a:hueOff val="3908368"/>
              <a:satOff val="8439"/>
              <a:lumOff val="47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As a publicly traded firm, Amazon.com, Inc.'s HRM practices are subject to more complicated legal and regulatory requirements. Among them is adherence to the rules and laws governing employment in the many countries in which it conducts business</a:t>
          </a:r>
        </a:p>
      </dsp:txBody>
      <dsp:txXfrm>
        <a:off x="5757369" y="1011805"/>
        <a:ext cx="5050277" cy="27696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32004-F61B-4E40-8DFE-31AB2619BFB0}">
      <dsp:nvSpPr>
        <dsp:cNvPr id="0" name=""/>
        <dsp:cNvSpPr/>
      </dsp:nvSpPr>
      <dsp:spPr bwMode="white">
        <a:xfrm>
          <a:off x="0" y="0"/>
          <a:ext cx="9748424" cy="1393698"/>
        </a:xfrm>
        <a:prstGeom prst="roundRect">
          <a:avLst>
            <a:gd name="adj" fmla="val 10000"/>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dirty="0"/>
            <a:t>Publix Super Markets adopts a methodical strategy with an emphasis on efficient and equitable hiring. In order to give possibilities for professional progression and development inside the organisations, job openings are often advertised internally</a:t>
          </a:r>
        </a:p>
      </dsp:txBody>
      <dsp:txXfrm>
        <a:off x="40820" y="40820"/>
        <a:ext cx="8244515" cy="1312058"/>
      </dsp:txXfrm>
    </dsp:sp>
    <dsp:sp modelId="{AA400236-BC96-4381-98AD-4ED03F2BA952}">
      <dsp:nvSpPr>
        <dsp:cNvPr id="0" name=""/>
        <dsp:cNvSpPr/>
      </dsp:nvSpPr>
      <dsp:spPr bwMode="white">
        <a:xfrm>
          <a:off x="860155" y="1625981"/>
          <a:ext cx="9748424" cy="1393698"/>
        </a:xfrm>
        <a:prstGeom prst="roundRect">
          <a:avLst>
            <a:gd name="adj" fmla="val 10000"/>
          </a:avLst>
        </a:prstGeom>
        <a:solidFill>
          <a:schemeClr val="accent3">
            <a:hueOff val="1282783"/>
            <a:satOff val="-16266"/>
            <a:lumOff val="-323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b="0" i="0" kern="1200" dirty="0"/>
            <a:t>They also employ a variety of recruitment strategies to draw in a wide range of applicants, including collaborations with educational institutions, career fairs, and online job portals</a:t>
          </a:r>
        </a:p>
      </dsp:txBody>
      <dsp:txXfrm>
        <a:off x="900975" y="1666801"/>
        <a:ext cx="7900725" cy="1312058"/>
      </dsp:txXfrm>
    </dsp:sp>
    <dsp:sp modelId="{D72DCA88-3682-4BE8-982F-FAD0B6A8FC62}">
      <dsp:nvSpPr>
        <dsp:cNvPr id="0" name=""/>
        <dsp:cNvSpPr/>
      </dsp:nvSpPr>
      <dsp:spPr bwMode="white">
        <a:xfrm>
          <a:off x="1720310" y="3251962"/>
          <a:ext cx="9748424" cy="1393698"/>
        </a:xfrm>
        <a:prstGeom prst="roundRect">
          <a:avLst>
            <a:gd name="adj" fmla="val 10000"/>
          </a:avLst>
        </a:prstGeom>
        <a:solidFill>
          <a:schemeClr val="accent3">
            <a:hueOff val="2565567"/>
            <a:satOff val="-32532"/>
            <a:lumOff val="-647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00000"/>
            </a:lnSpc>
            <a:spcBef>
              <a:spcPct val="0"/>
            </a:spcBef>
            <a:spcAft>
              <a:spcPct val="35000"/>
            </a:spcAft>
            <a:buNone/>
          </a:pPr>
          <a:r>
            <a:rPr lang="en-US" sz="1800" kern="1200" dirty="0"/>
            <a:t>Amazon.com, Inc., a publicly listed company with a global presence, employs ethical and efficient recruiting and selecting practices everywhere. They recruit individuals via online platforms, job boards, and staffing companies, combining internal promotions and external recruiting.</a:t>
          </a:r>
        </a:p>
      </dsp:txBody>
      <dsp:txXfrm>
        <a:off x="1761130" y="3292782"/>
        <a:ext cx="7900725" cy="1312058"/>
      </dsp:txXfrm>
    </dsp:sp>
    <dsp:sp modelId="{A407ED5C-CB83-46CC-9873-820FFBFA16FF}">
      <dsp:nvSpPr>
        <dsp:cNvPr id="0" name=""/>
        <dsp:cNvSpPr/>
      </dsp:nvSpPr>
      <dsp:spPr bwMode="white">
        <a:xfrm>
          <a:off x="8842521" y="1056887"/>
          <a:ext cx="905903" cy="905903"/>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046349" y="1056887"/>
        <a:ext cx="498247" cy="681692"/>
      </dsp:txXfrm>
    </dsp:sp>
    <dsp:sp modelId="{95A37D7F-7B37-4110-B615-6C5971C73969}">
      <dsp:nvSpPr>
        <dsp:cNvPr id="0" name=""/>
        <dsp:cNvSpPr/>
      </dsp:nvSpPr>
      <dsp:spPr bwMode="white">
        <a:xfrm>
          <a:off x="9702676" y="2673577"/>
          <a:ext cx="905903" cy="905903"/>
        </a:xfrm>
        <a:prstGeom prst="downArrow">
          <a:avLst>
            <a:gd name="adj1" fmla="val 55000"/>
            <a:gd name="adj2" fmla="val 45000"/>
          </a:avLst>
        </a:prstGeom>
        <a:solidFill>
          <a:schemeClr val="accent3">
            <a:tint val="40000"/>
            <a:alpha val="90000"/>
            <a:hueOff val="3454153"/>
            <a:satOff val="-37144"/>
            <a:lumOff val="-2830"/>
            <a:alphaOff val="0"/>
          </a:schemeClr>
        </a:solidFill>
        <a:ln w="9525" cap="flat" cmpd="sng" algn="ctr">
          <a:solidFill>
            <a:schemeClr val="accent3">
              <a:tint val="40000"/>
              <a:alpha val="90000"/>
              <a:hueOff val="3454153"/>
              <a:satOff val="-37144"/>
              <a:lumOff val="-283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dirty="0"/>
        </a:p>
      </dsp:txBody>
      <dsp:txXfrm>
        <a:off x="9906504" y="2673577"/>
        <a:ext cx="498247" cy="6816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B0531-0E16-48B2-AAB7-3172E4E88A29}">
      <dsp:nvSpPr>
        <dsp:cNvPr id="0" name=""/>
        <dsp:cNvSpPr/>
      </dsp:nvSpPr>
      <dsp:spPr>
        <a:xfrm rot="5400000">
          <a:off x="-332090" y="333505"/>
          <a:ext cx="2213938" cy="1549756"/>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dk2">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100000"/>
            </a:lnSpc>
            <a:spcBef>
              <a:spcPct val="0"/>
            </a:spcBef>
            <a:spcAft>
              <a:spcPct val="35000"/>
            </a:spcAft>
            <a:buNone/>
          </a:pPr>
          <a:r>
            <a:rPr lang="en-US" sz="1800" b="0" i="0" kern="1200" dirty="0"/>
            <a:t>Publix Super Markets </a:t>
          </a:r>
        </a:p>
      </dsp:txBody>
      <dsp:txXfrm rot="-5400000">
        <a:off x="1" y="776292"/>
        <a:ext cx="1549756" cy="664182"/>
      </dsp:txXfrm>
    </dsp:sp>
    <dsp:sp modelId="{3EFC3C8A-4E71-41CA-8E35-56B6F866D55D}">
      <dsp:nvSpPr>
        <dsp:cNvPr id="0" name=""/>
        <dsp:cNvSpPr/>
      </dsp:nvSpPr>
      <dsp:spPr>
        <a:xfrm rot="5400000">
          <a:off x="6151189" y="-4600018"/>
          <a:ext cx="1439059" cy="10641926"/>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Competitive pay and benefits are a top priority for Publix Super Markets in order to entice and keep exceptional workers. They provide chances for professional progression, market-based pay, and performance-based bonuses</a:t>
          </a:r>
        </a:p>
      </dsp:txBody>
      <dsp:txXfrm rot="-5400000">
        <a:off x="1549756" y="71664"/>
        <a:ext cx="10571677" cy="1298561"/>
      </dsp:txXfrm>
    </dsp:sp>
    <dsp:sp modelId="{D01F0447-EB85-4454-A67C-994524B1B1A7}">
      <dsp:nvSpPr>
        <dsp:cNvPr id="0" name=""/>
        <dsp:cNvSpPr/>
      </dsp:nvSpPr>
      <dsp:spPr>
        <a:xfrm rot="5400000">
          <a:off x="-332090" y="2261294"/>
          <a:ext cx="2213938" cy="1549756"/>
        </a:xfrm>
        <a:prstGeom prst="chevron">
          <a:avLst/>
        </a:prstGeom>
        <a:gradFill rotWithShape="0">
          <a:gsLst>
            <a:gs pos="0">
              <a:schemeClr val="lt1">
                <a:hueOff val="0"/>
                <a:satOff val="0"/>
                <a:lumOff val="0"/>
                <a:alphaOff val="0"/>
                <a:tint val="96000"/>
                <a:satMod val="100000"/>
                <a:lumMod val="104000"/>
              </a:schemeClr>
            </a:gs>
            <a:gs pos="78000">
              <a:schemeClr val="lt1">
                <a:hueOff val="0"/>
                <a:satOff val="0"/>
                <a:lumOff val="0"/>
                <a:alphaOff val="0"/>
                <a:shade val="100000"/>
                <a:satMod val="110000"/>
                <a:lumMod val="100000"/>
              </a:schemeClr>
            </a:gs>
          </a:gsLst>
          <a:lin ang="5400000" scaled="0"/>
        </a:gradFill>
        <a:ln w="9525" cap="flat" cmpd="sng" algn="ctr">
          <a:solidFill>
            <a:schemeClr val="dk2">
              <a:shade val="80000"/>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100000"/>
            </a:lnSpc>
            <a:spcBef>
              <a:spcPct val="0"/>
            </a:spcBef>
            <a:spcAft>
              <a:spcPct val="35000"/>
            </a:spcAft>
            <a:buNone/>
          </a:pPr>
          <a:r>
            <a:rPr lang="en-US" sz="1800" kern="1200" dirty="0"/>
            <a:t>Amazon.com</a:t>
          </a:r>
        </a:p>
      </dsp:txBody>
      <dsp:txXfrm rot="-5400000">
        <a:off x="1" y="2704081"/>
        <a:ext cx="1549756" cy="664182"/>
      </dsp:txXfrm>
    </dsp:sp>
    <dsp:sp modelId="{B2228B39-2004-4FC2-A121-F4FB393D8D54}">
      <dsp:nvSpPr>
        <dsp:cNvPr id="0" name=""/>
        <dsp:cNvSpPr/>
      </dsp:nvSpPr>
      <dsp:spPr>
        <a:xfrm rot="5400000">
          <a:off x="6151189" y="-2672229"/>
          <a:ext cx="1439059" cy="10641926"/>
        </a:xfrm>
        <a:prstGeom prst="round2SameRect">
          <a:avLst/>
        </a:prstGeom>
        <a:solidFill>
          <a:schemeClr val="dk2">
            <a:alpha val="90000"/>
            <a:tint val="4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In a market with intense competition, Amazon.com, Inc. is aware of the value of wages and benefits in luring and keeping top employees. To recognize employee efforts, they provide competitive base pay, performance-based incentives, and stock options</a:t>
          </a:r>
        </a:p>
      </dsp:txBody>
      <dsp:txXfrm rot="-5400000">
        <a:off x="1549756" y="1999453"/>
        <a:ext cx="10571677" cy="12985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B100D-5B17-4A7E-BE0E-BCA4CD1ECCB0}">
      <dsp:nvSpPr>
        <dsp:cNvPr id="0" name=""/>
        <dsp:cNvSpPr/>
      </dsp:nvSpPr>
      <dsp:spPr>
        <a:xfrm>
          <a:off x="0" y="536683"/>
          <a:ext cx="12192000" cy="831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FF1FE-C737-4FC5-8CCC-14581A2AA170}">
      <dsp:nvSpPr>
        <dsp:cNvPr id="0" name=""/>
        <dsp:cNvSpPr/>
      </dsp:nvSpPr>
      <dsp:spPr>
        <a:xfrm>
          <a:off x="609600" y="49603"/>
          <a:ext cx="8534400" cy="974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889000">
            <a:lnSpc>
              <a:spcPct val="90000"/>
            </a:lnSpc>
            <a:spcBef>
              <a:spcPct val="0"/>
            </a:spcBef>
            <a:spcAft>
              <a:spcPct val="35000"/>
            </a:spcAft>
            <a:buNone/>
          </a:pPr>
          <a:r>
            <a:rPr lang="en-US" sz="2000" kern="1200" dirty="0"/>
            <a:t>To resolve issues and promote good employee relations, Publix Super Markets places a strong emphasis on open communication and a friendly work environment. </a:t>
          </a:r>
        </a:p>
      </dsp:txBody>
      <dsp:txXfrm>
        <a:off x="657155" y="97158"/>
        <a:ext cx="8439290" cy="879050"/>
      </dsp:txXfrm>
    </dsp:sp>
    <dsp:sp modelId="{F8EA1EC7-C0CC-48FF-A33D-2DD781DD598C}">
      <dsp:nvSpPr>
        <dsp:cNvPr id="0" name=""/>
        <dsp:cNvSpPr/>
      </dsp:nvSpPr>
      <dsp:spPr>
        <a:xfrm>
          <a:off x="0" y="2033563"/>
          <a:ext cx="12192000" cy="831600"/>
        </a:xfrm>
        <a:prstGeom prst="rect">
          <a:avLst/>
        </a:prstGeom>
        <a:solidFill>
          <a:schemeClr val="lt1">
            <a:alpha val="90000"/>
            <a:hueOff val="0"/>
            <a:satOff val="0"/>
            <a:lumOff val="0"/>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dsp:style>
    </dsp:sp>
    <dsp:sp modelId="{4F7B6608-13BE-44AE-8E76-2E4AE13E9D69}">
      <dsp:nvSpPr>
        <dsp:cNvPr id="0" name=""/>
        <dsp:cNvSpPr/>
      </dsp:nvSpPr>
      <dsp:spPr>
        <a:xfrm>
          <a:off x="609600" y="1546483"/>
          <a:ext cx="8534400" cy="974160"/>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800100">
            <a:lnSpc>
              <a:spcPct val="90000"/>
            </a:lnSpc>
            <a:spcBef>
              <a:spcPct val="0"/>
            </a:spcBef>
            <a:spcAft>
              <a:spcPct val="35000"/>
            </a:spcAft>
            <a:buNone/>
          </a:pPr>
          <a:r>
            <a:rPr lang="en-US" sz="1800" kern="1200" dirty="0"/>
            <a:t>Through outlets like frequent feedback meetings, suggestion programmers, and an open-door policy, they encourage staff to voice their issues</a:t>
          </a:r>
          <a:endParaRPr lang="en-US" sz="2000" kern="1200" dirty="0"/>
        </a:p>
      </dsp:txBody>
      <dsp:txXfrm>
        <a:off x="657155" y="1594038"/>
        <a:ext cx="8439290" cy="879050"/>
      </dsp:txXfrm>
    </dsp:sp>
    <dsp:sp modelId="{1180615C-939E-4CC4-9464-E01F64DBBCE3}">
      <dsp:nvSpPr>
        <dsp:cNvPr id="0" name=""/>
        <dsp:cNvSpPr/>
      </dsp:nvSpPr>
      <dsp:spPr>
        <a:xfrm>
          <a:off x="0" y="3530443"/>
          <a:ext cx="12192000" cy="831600"/>
        </a:xfrm>
        <a:prstGeom prst="rect">
          <a:avLst/>
        </a:prstGeom>
        <a:solidFill>
          <a:schemeClr val="lt1">
            <a:alpha val="90000"/>
            <a:hueOff val="0"/>
            <a:satOff val="0"/>
            <a:lumOff val="0"/>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dsp:style>
    </dsp:sp>
    <dsp:sp modelId="{0D77CFFA-C35E-485E-BFB3-0A9271A0CF99}">
      <dsp:nvSpPr>
        <dsp:cNvPr id="0" name=""/>
        <dsp:cNvSpPr/>
      </dsp:nvSpPr>
      <dsp:spPr>
        <a:xfrm>
          <a:off x="609600" y="3043363"/>
          <a:ext cx="8534400" cy="974160"/>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marL="0" lvl="0" indent="0" algn="l" defTabSz="889000">
            <a:lnSpc>
              <a:spcPct val="90000"/>
            </a:lnSpc>
            <a:spcBef>
              <a:spcPct val="0"/>
            </a:spcBef>
            <a:spcAft>
              <a:spcPct val="35000"/>
            </a:spcAft>
            <a:buNone/>
          </a:pPr>
          <a:r>
            <a:rPr lang="en-US" sz="2000" kern="1200" dirty="0"/>
            <a:t>Amazon.com, Inc. has put in place procedures to handle disputes because it understands how crucial it is to preserve good employee relations</a:t>
          </a:r>
        </a:p>
      </dsp:txBody>
      <dsp:txXfrm>
        <a:off x="657155" y="3090918"/>
        <a:ext cx="8439290" cy="8790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80FF4-E33D-48FD-8A38-A401E291B52A}">
      <dsp:nvSpPr>
        <dsp:cNvPr id="0" name=""/>
        <dsp:cNvSpPr/>
      </dsp:nvSpPr>
      <dsp:spPr>
        <a:xfrm>
          <a:off x="-5703518" y="-873194"/>
          <a:ext cx="6791704" cy="6791704"/>
        </a:xfrm>
        <a:prstGeom prst="blockArc">
          <a:avLst>
            <a:gd name="adj1" fmla="val 18900000"/>
            <a:gd name="adj2" fmla="val 2700000"/>
            <a:gd name="adj3" fmla="val 318"/>
          </a:avLst>
        </a:prstGeom>
        <a:noFill/>
        <a:ln w="127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FD49B5-520F-4AA8-BBA5-BEFAFAF95122}">
      <dsp:nvSpPr>
        <dsp:cNvPr id="0" name=""/>
        <dsp:cNvSpPr/>
      </dsp:nvSpPr>
      <dsp:spPr>
        <a:xfrm>
          <a:off x="700289" y="504531"/>
          <a:ext cx="10903143" cy="1009063"/>
        </a:xfrm>
        <a:prstGeom prst="rect">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In order to advance diversity and inclusion, Publix Super Markets has put in place a number of programmers. In order to build a staff that represents the communities they serve; they place a high priority on recruiting procedures that encourage diversity</a:t>
          </a:r>
        </a:p>
      </dsp:txBody>
      <dsp:txXfrm>
        <a:off x="700289" y="504531"/>
        <a:ext cx="10903143" cy="1009063"/>
      </dsp:txXfrm>
    </dsp:sp>
    <dsp:sp modelId="{93F1392E-AE34-41D9-B5AF-32CEB4C53C9E}">
      <dsp:nvSpPr>
        <dsp:cNvPr id="0" name=""/>
        <dsp:cNvSpPr/>
      </dsp:nvSpPr>
      <dsp:spPr>
        <a:xfrm>
          <a:off x="69625" y="378398"/>
          <a:ext cx="1261329" cy="1261329"/>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6D179D30-C294-4225-B491-5705A6986825}">
      <dsp:nvSpPr>
        <dsp:cNvPr id="0" name=""/>
        <dsp:cNvSpPr/>
      </dsp:nvSpPr>
      <dsp:spPr>
        <a:xfrm>
          <a:off x="1067084" y="2018126"/>
          <a:ext cx="10536349" cy="1009063"/>
        </a:xfrm>
        <a:prstGeom prst="rect">
          <a:avLst/>
        </a:prstGeom>
        <a:gradFill rotWithShape="0">
          <a:gsLst>
            <a:gs pos="0">
              <a:schemeClr val="accent4">
                <a:hueOff val="2374804"/>
                <a:satOff val="6006"/>
                <a:lumOff val="-392"/>
                <a:alphaOff val="0"/>
                <a:tint val="69000"/>
                <a:alpha val="100000"/>
                <a:satMod val="109000"/>
                <a:lumMod val="110000"/>
              </a:schemeClr>
            </a:gs>
            <a:gs pos="52000">
              <a:schemeClr val="accent4">
                <a:hueOff val="2374804"/>
                <a:satOff val="6006"/>
                <a:lumOff val="-392"/>
                <a:alphaOff val="0"/>
                <a:tint val="74000"/>
                <a:satMod val="100000"/>
                <a:lumMod val="104000"/>
              </a:schemeClr>
            </a:gs>
            <a:gs pos="100000">
              <a:schemeClr val="accent4">
                <a:hueOff val="2374804"/>
                <a:satOff val="6006"/>
                <a:lumOff val="-392"/>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business educates managers and staff about diversity and inclusion, fostering awareness and understanding. Additionally, Publix encourages employee resource groups that promote a sense of community and give a stage for various viewpoints to be voiced. </a:t>
          </a:r>
        </a:p>
      </dsp:txBody>
      <dsp:txXfrm>
        <a:off x="1067084" y="2018126"/>
        <a:ext cx="10536349" cy="1009063"/>
      </dsp:txXfrm>
    </dsp:sp>
    <dsp:sp modelId="{79CC9E30-82E3-4F7C-8DE7-7BF291C79894}">
      <dsp:nvSpPr>
        <dsp:cNvPr id="0" name=""/>
        <dsp:cNvSpPr/>
      </dsp:nvSpPr>
      <dsp:spPr>
        <a:xfrm>
          <a:off x="436419" y="1891993"/>
          <a:ext cx="1261329" cy="1261329"/>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4">
              <a:hueOff val="2374804"/>
              <a:satOff val="6006"/>
              <a:lumOff val="-392"/>
              <a:alphaOff val="0"/>
            </a:schemeClr>
          </a:solidFill>
          <a:prstDash val="solid"/>
        </a:ln>
        <a:effectLst/>
      </dsp:spPr>
      <dsp:style>
        <a:lnRef idx="1">
          <a:scrgbClr r="0" g="0" b="0"/>
        </a:lnRef>
        <a:fillRef idx="2">
          <a:scrgbClr r="0" g="0" b="0"/>
        </a:fillRef>
        <a:effectRef idx="0">
          <a:scrgbClr r="0" g="0" b="0"/>
        </a:effectRef>
        <a:fontRef idx="minor"/>
      </dsp:style>
    </dsp:sp>
    <dsp:sp modelId="{CCF2B358-6B9F-476E-868C-7EC503C1C24D}">
      <dsp:nvSpPr>
        <dsp:cNvPr id="0" name=""/>
        <dsp:cNvSpPr/>
      </dsp:nvSpPr>
      <dsp:spPr>
        <a:xfrm>
          <a:off x="700289" y="3531721"/>
          <a:ext cx="10903143" cy="1009063"/>
        </a:xfrm>
        <a:prstGeom prst="rect">
          <a:avLst/>
        </a:prstGeom>
        <a:gradFill rotWithShape="0">
          <a:gsLst>
            <a:gs pos="0">
              <a:schemeClr val="accent4">
                <a:hueOff val="4749608"/>
                <a:satOff val="12011"/>
                <a:lumOff val="-784"/>
                <a:alphaOff val="0"/>
                <a:tint val="69000"/>
                <a:alpha val="100000"/>
                <a:satMod val="109000"/>
                <a:lumMod val="110000"/>
              </a:schemeClr>
            </a:gs>
            <a:gs pos="52000">
              <a:schemeClr val="accent4">
                <a:hueOff val="4749608"/>
                <a:satOff val="12011"/>
                <a:lumOff val="-784"/>
                <a:alphaOff val="0"/>
                <a:tint val="74000"/>
                <a:satMod val="100000"/>
                <a:lumMod val="104000"/>
              </a:schemeClr>
            </a:gs>
            <a:gs pos="100000">
              <a:schemeClr val="accent4">
                <a:hueOff val="4749608"/>
                <a:satOff val="12011"/>
                <a:lumOff val="-784"/>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944" tIns="50800" rIns="50800" bIns="508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Amazon.com, Inc. has shown a significant commitment to diversity and inclusion and has carried out a number of supportive activities. Through inclusive recruiting practices and collaborations with organisations that support underrepresented groups</a:t>
          </a:r>
        </a:p>
      </dsp:txBody>
      <dsp:txXfrm>
        <a:off x="700289" y="3531721"/>
        <a:ext cx="10903143" cy="1009063"/>
      </dsp:txXfrm>
    </dsp:sp>
    <dsp:sp modelId="{3675B59E-0B63-4305-8F36-CCF71800918D}">
      <dsp:nvSpPr>
        <dsp:cNvPr id="0" name=""/>
        <dsp:cNvSpPr/>
      </dsp:nvSpPr>
      <dsp:spPr>
        <a:xfrm>
          <a:off x="69625" y="3405588"/>
          <a:ext cx="1261329" cy="1261329"/>
        </a:xfrm>
        <a:prstGeom prst="ellipse">
          <a:avLst/>
        </a:prstGeom>
        <a:gradFill rotWithShape="0">
          <a:gsLst>
            <a:gs pos="0">
              <a:schemeClr val="lt1">
                <a:hueOff val="0"/>
                <a:satOff val="0"/>
                <a:lumOff val="0"/>
                <a:alphaOff val="0"/>
                <a:tint val="69000"/>
                <a:alpha val="100000"/>
                <a:satMod val="109000"/>
                <a:lumMod val="110000"/>
              </a:schemeClr>
            </a:gs>
            <a:gs pos="52000">
              <a:schemeClr val="lt1">
                <a:hueOff val="0"/>
                <a:satOff val="0"/>
                <a:lumOff val="0"/>
                <a:alphaOff val="0"/>
                <a:tint val="74000"/>
                <a:satMod val="100000"/>
                <a:lumMod val="104000"/>
              </a:schemeClr>
            </a:gs>
            <a:gs pos="100000">
              <a:schemeClr val="lt1">
                <a:hueOff val="0"/>
                <a:satOff val="0"/>
                <a:lumOff val="0"/>
                <a:alphaOff val="0"/>
                <a:tint val="78000"/>
                <a:satMod val="100000"/>
                <a:lumMod val="100000"/>
              </a:schemeClr>
            </a:gs>
          </a:gsLst>
          <a:lin ang="5400000" scaled="0"/>
        </a:gradFill>
        <a:ln w="9525" cap="flat" cmpd="sng" algn="ctr">
          <a:solidFill>
            <a:schemeClr val="accent4">
              <a:hueOff val="4749608"/>
              <a:satOff val="12011"/>
              <a:lumOff val="-784"/>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B0531-0E16-48B2-AAB7-3172E4E88A29}">
      <dsp:nvSpPr>
        <dsp:cNvPr id="0" name=""/>
        <dsp:cNvSpPr/>
      </dsp:nvSpPr>
      <dsp:spPr>
        <a:xfrm rot="5400000">
          <a:off x="-332090" y="333505"/>
          <a:ext cx="2213938" cy="1549756"/>
        </a:xfrm>
        <a:prstGeom prst="chevron">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w="9525" cap="flat" cmpd="sng" algn="ctr">
          <a:solidFill>
            <a:schemeClr val="accent4">
              <a:hueOff val="0"/>
              <a:satOff val="0"/>
              <a:lumOff val="0"/>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100000"/>
            </a:lnSpc>
            <a:spcBef>
              <a:spcPct val="0"/>
            </a:spcBef>
            <a:spcAft>
              <a:spcPct val="35000"/>
            </a:spcAft>
            <a:buNone/>
          </a:pPr>
          <a:r>
            <a:rPr lang="en-US" sz="1800" b="0" i="0" kern="1200" dirty="0"/>
            <a:t>Publix Super Markets </a:t>
          </a:r>
        </a:p>
      </dsp:txBody>
      <dsp:txXfrm rot="-5400000">
        <a:off x="1" y="776292"/>
        <a:ext cx="1549756" cy="664182"/>
      </dsp:txXfrm>
    </dsp:sp>
    <dsp:sp modelId="{3EFC3C8A-4E71-41CA-8E35-56B6F866D55D}">
      <dsp:nvSpPr>
        <dsp:cNvPr id="0" name=""/>
        <dsp:cNvSpPr/>
      </dsp:nvSpPr>
      <dsp:spPr>
        <a:xfrm rot="5400000">
          <a:off x="6151189" y="-4600018"/>
          <a:ext cx="1439059" cy="10641926"/>
        </a:xfrm>
        <a:prstGeom prst="round2Same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At Publix Super Markets, the welfare of employees and work-life balance are highly valued. They provide a range of activities and programmers to assist the physical and emotional health of its employees. </a:t>
          </a:r>
        </a:p>
      </dsp:txBody>
      <dsp:txXfrm rot="-5400000">
        <a:off x="1549756" y="71664"/>
        <a:ext cx="10571677" cy="1298561"/>
      </dsp:txXfrm>
    </dsp:sp>
    <dsp:sp modelId="{D01F0447-EB85-4454-A67C-994524B1B1A7}">
      <dsp:nvSpPr>
        <dsp:cNvPr id="0" name=""/>
        <dsp:cNvSpPr/>
      </dsp:nvSpPr>
      <dsp:spPr>
        <a:xfrm rot="5400000">
          <a:off x="-332090" y="2261294"/>
          <a:ext cx="2213938" cy="1549756"/>
        </a:xfrm>
        <a:prstGeom prst="chevron">
          <a:avLst/>
        </a:prstGeom>
        <a:gradFill rotWithShape="0">
          <a:gsLst>
            <a:gs pos="0">
              <a:schemeClr val="accent4">
                <a:hueOff val="4749608"/>
                <a:satOff val="12011"/>
                <a:lumOff val="-784"/>
                <a:alphaOff val="0"/>
                <a:tint val="96000"/>
                <a:satMod val="100000"/>
                <a:lumMod val="104000"/>
              </a:schemeClr>
            </a:gs>
            <a:gs pos="78000">
              <a:schemeClr val="accent4">
                <a:hueOff val="4749608"/>
                <a:satOff val="12011"/>
                <a:lumOff val="-784"/>
                <a:alphaOff val="0"/>
                <a:shade val="100000"/>
                <a:satMod val="110000"/>
                <a:lumMod val="100000"/>
              </a:schemeClr>
            </a:gs>
          </a:gsLst>
          <a:lin ang="5400000" scaled="0"/>
        </a:gradFill>
        <a:ln w="9525" cap="flat" cmpd="sng" algn="ctr">
          <a:solidFill>
            <a:schemeClr val="accent4">
              <a:hueOff val="4749608"/>
              <a:satOff val="12011"/>
              <a:lumOff val="-784"/>
              <a:alphaOff val="0"/>
            </a:schemeClr>
          </a:solidFill>
          <a:prstDash val="solid"/>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1">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100000"/>
            </a:lnSpc>
            <a:spcBef>
              <a:spcPct val="0"/>
            </a:spcBef>
            <a:spcAft>
              <a:spcPct val="35000"/>
            </a:spcAft>
            <a:buNone/>
          </a:pPr>
          <a:r>
            <a:rPr lang="en-US" sz="1800" kern="1200" dirty="0"/>
            <a:t>Amazon.com</a:t>
          </a:r>
        </a:p>
      </dsp:txBody>
      <dsp:txXfrm rot="-5400000">
        <a:off x="1" y="2704081"/>
        <a:ext cx="1549756" cy="664182"/>
      </dsp:txXfrm>
    </dsp:sp>
    <dsp:sp modelId="{B2228B39-2004-4FC2-A121-F4FB393D8D54}">
      <dsp:nvSpPr>
        <dsp:cNvPr id="0" name=""/>
        <dsp:cNvSpPr/>
      </dsp:nvSpPr>
      <dsp:spPr>
        <a:xfrm rot="5400000">
          <a:off x="6151189" y="-2672229"/>
          <a:ext cx="1439059" cy="10641926"/>
        </a:xfrm>
        <a:prstGeom prst="round2SameRect">
          <a:avLst/>
        </a:prstGeom>
        <a:solidFill>
          <a:schemeClr val="lt1">
            <a:alpha val="90000"/>
            <a:hueOff val="0"/>
            <a:satOff val="0"/>
            <a:lumOff val="0"/>
            <a:alphaOff val="0"/>
          </a:schemeClr>
        </a:solidFill>
        <a:ln w="9525" cap="flat" cmpd="sng" algn="ctr">
          <a:solidFill>
            <a:schemeClr val="accent4">
              <a:hueOff val="4749608"/>
              <a:satOff val="12011"/>
              <a:lumOff val="-784"/>
              <a:alphaOff val="0"/>
            </a:schemeClr>
          </a:solidFill>
          <a:prstDash val="solid"/>
        </a:ln>
        <a:effectLst/>
        <a:scene3d>
          <a:camera prst="orthographicFront">
            <a:rot lat="0" lon="0" rev="0"/>
          </a:camera>
          <a:lightRig rig="threePt" dir="t"/>
        </a:scene3d>
        <a:sp3d>
          <a:bevelT w="25400" h="12700"/>
        </a:sp3d>
      </dsp:spPr>
      <dsp:style>
        <a:lnRef idx="1">
          <a:scrgbClr r="0" g="0" b="0"/>
        </a:lnRef>
        <a:fillRef idx="1">
          <a:scrgbClr r="0" g="0" b="0"/>
        </a:fillRef>
        <a:effectRef idx="2">
          <a:scrgbClr r="0" g="0" b="0"/>
        </a:effectRef>
        <a:fontRef idx="minor"/>
      </dsp:style>
      <dsp:txBody>
        <a:bodyPr spcFirstLastPara="0" vert="horz" wrap="square" lIns="156464" tIns="13970" rIns="13970" bIns="1397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Amazon.com, Inc. is aware of how crucial work-life balance and employee well-being are to creating a motivated and effective staff. They offer extensive healthcare coverage and wellness initiatives to promote the physical and emotional well-being of its workers. </a:t>
          </a:r>
        </a:p>
      </dsp:txBody>
      <dsp:txXfrm rot="-5400000">
        <a:off x="1549756" y="1999453"/>
        <a:ext cx="10571677" cy="12985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D18BA-D227-4629-80B9-6233BBEF4837}">
      <dsp:nvSpPr>
        <dsp:cNvPr id="0" name=""/>
        <dsp:cNvSpPr/>
      </dsp:nvSpPr>
      <dsp:spPr>
        <a:xfrm>
          <a:off x="1885178" y="2707"/>
          <a:ext cx="3538982" cy="2123389"/>
        </a:xfrm>
        <a:prstGeom prst="rect">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 conclusion, both Amazon.com, Inc. (public business) and Publix Super Markets (private firm) understand the need of good HRM management in strategically coordinating </a:t>
          </a:r>
        </a:p>
      </dsp:txBody>
      <dsp:txXfrm>
        <a:off x="1885178" y="2707"/>
        <a:ext cx="3538982" cy="2123389"/>
      </dsp:txXfrm>
    </dsp:sp>
    <dsp:sp modelId="{446ADEDA-C620-478A-81E3-FC6FDB1A6AF3}">
      <dsp:nvSpPr>
        <dsp:cNvPr id="0" name=""/>
        <dsp:cNvSpPr/>
      </dsp:nvSpPr>
      <dsp:spPr>
        <a:xfrm>
          <a:off x="5778058" y="2707"/>
          <a:ext cx="3538982" cy="2123389"/>
        </a:xfrm>
        <a:prstGeom prst="rect">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Excellent customer service and employee happiness are priorities at Publix Super Markets</a:t>
          </a:r>
        </a:p>
      </dsp:txBody>
      <dsp:txXfrm>
        <a:off x="5778058" y="2707"/>
        <a:ext cx="3538982" cy="2123389"/>
      </dsp:txXfrm>
    </dsp:sp>
    <dsp:sp modelId="{11967C39-ECD0-44B4-AD9C-9B34088B1216}">
      <dsp:nvSpPr>
        <dsp:cNvPr id="0" name=""/>
        <dsp:cNvSpPr/>
      </dsp:nvSpPr>
      <dsp:spPr>
        <a:xfrm>
          <a:off x="3831618" y="2479994"/>
          <a:ext cx="3538982" cy="2123389"/>
        </a:xfrm>
        <a:prstGeom prst="rect">
          <a:avLst/>
        </a:prstGeom>
        <a:gradFill rotWithShape="0">
          <a:gsLst>
            <a:gs pos="0">
              <a:schemeClr val="accent4">
                <a:hueOff val="0"/>
                <a:satOff val="0"/>
                <a:lumOff val="0"/>
                <a:alphaOff val="0"/>
                <a:tint val="69000"/>
                <a:alpha val="100000"/>
                <a:satMod val="109000"/>
                <a:lumMod val="110000"/>
              </a:schemeClr>
            </a:gs>
            <a:gs pos="52000">
              <a:schemeClr val="accent4">
                <a:hueOff val="0"/>
                <a:satOff val="0"/>
                <a:lumOff val="0"/>
                <a:alphaOff val="0"/>
                <a:tint val="74000"/>
                <a:satMod val="100000"/>
                <a:lumMod val="104000"/>
              </a:schemeClr>
            </a:gs>
            <a:gs pos="100000">
              <a:schemeClr val="accent4">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Innovation, client centricity, and operational excellence are prioritized by Amazon.com, Inc. Their HRM practices are created to draw in a variety of talent, promote a culture of continuous learning</a:t>
          </a:r>
        </a:p>
      </dsp:txBody>
      <dsp:txXfrm>
        <a:off x="3831618" y="2479994"/>
        <a:ext cx="3538982" cy="212338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3">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3">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1ADD51-BEE1-44D1-A08E-F5889A2AED02}" type="datetimeFigureOut">
              <a:rPr lang="en-US" smtClean="0"/>
              <a:t>7/10/23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2C070-423E-43A4-B2B1-0A4798357B03}"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5</a:t>
            </a:fld>
            <a:endParaRPr lang="en-US" dirty="0"/>
          </a:p>
        </p:txBody>
      </p:sp>
    </p:spTree>
    <p:extLst>
      <p:ext uri="{BB962C8B-B14F-4D97-AF65-F5344CB8AC3E}">
        <p14:creationId xmlns:p14="http://schemas.microsoft.com/office/powerpoint/2010/main" val="1524405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8</a:t>
            </a:fld>
            <a:endParaRPr lang="en-US" dirty="0"/>
          </a:p>
        </p:txBody>
      </p:sp>
    </p:spTree>
    <p:extLst>
      <p:ext uri="{BB962C8B-B14F-4D97-AF65-F5344CB8AC3E}">
        <p14:creationId xmlns:p14="http://schemas.microsoft.com/office/powerpoint/2010/main" val="3212516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endParaRPr lang="en-GB" alt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endParaRPr lang="en-GB" alt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11</a:t>
            </a:fld>
            <a:endParaRPr lang="en-US" dirty="0"/>
          </a:p>
        </p:txBody>
      </p:sp>
    </p:spTree>
    <p:extLst>
      <p:ext uri="{BB962C8B-B14F-4D97-AF65-F5344CB8AC3E}">
        <p14:creationId xmlns:p14="http://schemas.microsoft.com/office/powerpoint/2010/main" val="968142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endParaRPr lang="en-GB" alt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13</a:t>
            </a:fld>
            <a:endParaRPr lang="en-US" dirty="0"/>
          </a:p>
        </p:txBody>
      </p:sp>
    </p:spTree>
    <p:extLst>
      <p:ext uri="{BB962C8B-B14F-4D97-AF65-F5344CB8AC3E}">
        <p14:creationId xmlns:p14="http://schemas.microsoft.com/office/powerpoint/2010/main" val="11630603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8B82C070-423E-43A4-B2B1-0A4798357B03}" type="slidenum">
              <a:rPr lang="en-US" smtClean="0"/>
              <a:t>14</a:t>
            </a:fld>
            <a:endParaRPr lang="en-US" dirty="0"/>
          </a:p>
        </p:txBody>
      </p:sp>
    </p:spTree>
    <p:extLst>
      <p:ext uri="{BB962C8B-B14F-4D97-AF65-F5344CB8AC3E}">
        <p14:creationId xmlns:p14="http://schemas.microsoft.com/office/powerpoint/2010/main" val="31495084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904142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1541726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525948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4038436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71650B-8A6C-47D5-83CC-9E297339B71A}" type="datetimeFigureOut">
              <a:rPr lang="en-US" smtClean="0"/>
              <a:t>7/10/23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283905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71650B-8A6C-47D5-83CC-9E297339B71A}"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1600451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71650B-8A6C-47D5-83CC-9E297339B71A}" type="datetimeFigureOut">
              <a:rPr lang="en-US" smtClean="0"/>
              <a:t>7/10/23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2970090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2174631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3013179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3261695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2056112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BC4C4A7A-A5AC-45D4-9B1C-14A9AD39E3B6}"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32417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D71650B-8A6C-47D5-83CC-9E297339B71A}" type="datetimeFigureOut">
              <a:rPr lang="en-US" smtClean="0"/>
              <a:t>7/10/23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1876560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71650B-8A6C-47D5-83CC-9E297339B71A}"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1193716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D71650B-8A6C-47D5-83CC-9E297339B71A}"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5032190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1351727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D71650B-8A6C-47D5-83CC-9E297339B71A}" type="datetimeFigureOut">
              <a:rPr lang="en-US" smtClean="0"/>
              <a:t>7/10/23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BC4C4A7A-A5AC-45D4-9B1C-14A9AD39E3B6}" type="slidenum">
              <a:rPr lang="en-US" smtClean="0"/>
              <a:t>‹#›</a:t>
            </a:fld>
            <a:endParaRPr lang="en-US" dirty="0"/>
          </a:p>
        </p:txBody>
      </p:sp>
    </p:spTree>
    <p:extLst>
      <p:ext uri="{BB962C8B-B14F-4D97-AF65-F5344CB8AC3E}">
        <p14:creationId xmlns:p14="http://schemas.microsoft.com/office/powerpoint/2010/main" val="857417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D71650B-8A6C-47D5-83CC-9E297339B71A}" type="datetimeFigureOut">
              <a:rPr lang="en-US" smtClean="0"/>
              <a:t>7/10/23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C4C4A7A-A5AC-45D4-9B1C-14A9AD39E3B6}" type="slidenum">
              <a:rPr lang="en-US" smtClean="0"/>
              <a:t>‹#›</a:t>
            </a:fld>
            <a:endParaRPr lang="en-US" dirty="0"/>
          </a:p>
        </p:txBody>
      </p:sp>
    </p:spTree>
    <p:extLst>
      <p:ext uri="{BB962C8B-B14F-4D97-AF65-F5344CB8AC3E}">
        <p14:creationId xmlns:p14="http://schemas.microsoft.com/office/powerpoint/2010/main" val="4040707145"/>
      </p:ext>
    </p:extLst>
  </p:cSld>
  <p:clrMap bg1="dk1" tx1="lt1" bg2="dk2" tx2="lt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 id="2147484008" r:id="rId14"/>
    <p:sldLayoutId id="2147484009" r:id="rId15"/>
    <p:sldLayoutId id="2147484010" r:id="rId16"/>
    <p:sldLayoutId id="214748401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86" y="4158672"/>
            <a:ext cx="11598314" cy="2047447"/>
          </a:xfrm>
        </p:spPr>
        <p:txBody>
          <a:bodyPr>
            <a:noAutofit/>
          </a:bodyPr>
          <a:lstStyle/>
          <a:p>
            <a:pPr algn="ctr"/>
            <a:r>
              <a:rPr lang="en-US" sz="4800" b="0" i="0" u="none" strike="noStrike" baseline="0" dirty="0">
                <a:latin typeface="Times New Roman" panose="02020603050405020304" pitchFamily="18" charset="0"/>
              </a:rPr>
              <a:t>HUMAN RESOURCE MANAGEMENT</a:t>
            </a:r>
            <a:br>
              <a:rPr lang="en-US" sz="4800" b="0" i="0" u="none" strike="noStrike" baseline="0" dirty="0">
                <a:latin typeface="Times New Roman" panose="02020603050405020304" pitchFamily="18" charset="0"/>
              </a:rPr>
            </a:br>
            <a:br>
              <a:rPr lang="en-US" sz="4800" b="0" i="0" u="none" strike="noStrike" baseline="0" dirty="0">
                <a:latin typeface="Times New Roman" panose="02020603050405020304" pitchFamily="18" charset="0"/>
              </a:rPr>
            </a:br>
            <a:r>
              <a:rPr lang="en-US" sz="4800" b="0" i="0" u="none" strike="noStrike" baseline="0" dirty="0">
                <a:latin typeface="Times New Roman" panose="02020603050405020304" pitchFamily="18" charset="0"/>
              </a:rPr>
              <a:t>Private Company: Publix Super Markets</a:t>
            </a:r>
            <a:br>
              <a:rPr lang="en-US" sz="4800" b="0" i="0" u="none" strike="noStrike" baseline="0" dirty="0">
                <a:latin typeface="Times New Roman" panose="02020603050405020304" pitchFamily="18" charset="0"/>
              </a:rPr>
            </a:br>
            <a:r>
              <a:rPr lang="en-US" sz="4800" b="0" i="0" u="none" strike="noStrike" baseline="0" dirty="0">
                <a:latin typeface="Times New Roman" panose="02020603050405020304" pitchFamily="18" charset="0"/>
              </a:rPr>
              <a:t>Public Company: Amazon.com, Inc.</a:t>
            </a:r>
            <a:br>
              <a:rPr lang="en-US" sz="4800" b="0" i="0" u="none" strike="noStrike" baseline="0">
                <a:latin typeface="Times New Roman" panose="02020603050405020304" pitchFamily="18" charset="0"/>
              </a:rPr>
            </a:br>
            <a:br>
              <a:rPr lang="en-GB" sz="4800" b="0" i="0" u="none" strike="noStrike" baseline="0">
                <a:latin typeface="Times New Roman" panose="02020603050405020304" pitchFamily="18" charset="0"/>
              </a:rPr>
            </a:br>
            <a:r>
              <a:rPr lang="en-GB" sz="3300" b="0" i="0" u="none" strike="noStrike" baseline="0">
                <a:latin typeface="Times New Roman" panose="02020603050405020304" pitchFamily="18" charset="0"/>
              </a:rPr>
              <a:t>SUBMMITED BY:</a:t>
            </a:r>
            <a:br>
              <a:rPr lang="en-GB" sz="3300" b="0" i="0" u="none" strike="noStrike" baseline="0">
                <a:latin typeface="Times New Roman" panose="02020603050405020304" pitchFamily="18" charset="0"/>
              </a:rPr>
            </a:br>
            <a:r>
              <a:rPr lang="en-GB" sz="3300" b="0" i="0" u="none" strike="noStrike" baseline="0">
                <a:latin typeface="Times New Roman" panose="02020603050405020304" pitchFamily="18" charset="0"/>
              </a:rPr>
              <a:t>Simran jeet singh</a:t>
            </a:r>
            <a:br>
              <a:rPr lang="en-GB" sz="3300" b="0" i="0" u="none" strike="noStrike" baseline="0">
                <a:latin typeface="Times New Roman" panose="02020603050405020304" pitchFamily="18" charset="0"/>
              </a:rPr>
            </a:br>
            <a:r>
              <a:rPr lang="en-GB" sz="3300" b="0" i="0" u="none" strike="noStrike" baseline="0">
                <a:latin typeface="Times New Roman" panose="02020603050405020304" pitchFamily="18" charset="0"/>
              </a:rPr>
              <a:t>(2238940)</a:t>
            </a:r>
            <a:endParaRPr lang="en-US" sz="3300" i="1" dirty="0">
              <a:solidFill>
                <a:schemeClr val="accent1">
                  <a:lumMod val="75000"/>
                </a:schemeClr>
              </a:solidFill>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 y="459105"/>
            <a:ext cx="12192635" cy="1193800"/>
          </a:xfrm>
        </p:spPr>
        <p:txBody>
          <a:bodyPr>
            <a:normAutofit fontScale="90000"/>
          </a:bodyPr>
          <a:lstStyle/>
          <a:p>
            <a:pPr algn="ctr"/>
            <a:r>
              <a:rPr lang="en-US" sz="4800" dirty="0">
                <a:effectLst>
                  <a:outerShdw blurRad="38100" dist="38100" dir="2700000" algn="tl">
                    <a:srgbClr val="000000">
                      <a:alpha val="43137"/>
                    </a:srgbClr>
                  </a:outerShdw>
                </a:effectLst>
              </a:rPr>
              <a:t>Overview of the Business and Management Environments</a:t>
            </a:r>
          </a:p>
        </p:txBody>
      </p:sp>
      <p:graphicFrame>
        <p:nvGraphicFramePr>
          <p:cNvPr id="4" name="Diagram 3"/>
          <p:cNvGraphicFramePr/>
          <p:nvPr>
            <p:extLst>
              <p:ext uri="{D42A27DB-BD31-4B8C-83A1-F6EECF244321}">
                <p14:modId xmlns:p14="http://schemas.microsoft.com/office/powerpoint/2010/main" val="2135345244"/>
              </p:ext>
            </p:extLst>
          </p:nvPr>
        </p:nvGraphicFramePr>
        <p:xfrm>
          <a:off x="0" y="2212975"/>
          <a:ext cx="12192635" cy="418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2740"/>
            <a:ext cx="8534400" cy="942975"/>
          </a:xfrm>
        </p:spPr>
        <p:txBody>
          <a:bodyPr>
            <a:normAutofit fontScale="90000"/>
          </a:bodyPr>
          <a:lstStyle/>
          <a:p>
            <a:pPr algn="ctr"/>
            <a:r>
              <a:rPr lang="en-US" sz="4000" dirty="0">
                <a:effectLst>
                  <a:outerShdw blurRad="38100" dist="38100" dir="2700000" algn="tl">
                    <a:srgbClr val="000000">
                      <a:alpha val="43137"/>
                    </a:srgbClr>
                  </a:outerShdw>
                </a:effectLst>
              </a:rPr>
              <a:t>Critical Evaluation of Business and Management Environments</a:t>
            </a:r>
          </a:p>
        </p:txBody>
      </p:sp>
      <p:graphicFrame>
        <p:nvGraphicFramePr>
          <p:cNvPr id="5" name="Diagram 4"/>
          <p:cNvGraphicFramePr/>
          <p:nvPr>
            <p:extLst>
              <p:ext uri="{D42A27DB-BD31-4B8C-83A1-F6EECF244321}">
                <p14:modId xmlns:p14="http://schemas.microsoft.com/office/powerpoint/2010/main" val="1437712280"/>
              </p:ext>
            </p:extLst>
          </p:nvPr>
        </p:nvGraphicFramePr>
        <p:xfrm>
          <a:off x="0" y="1872343"/>
          <a:ext cx="12192000" cy="4985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720" y="321492"/>
            <a:ext cx="8534400" cy="1507067"/>
          </a:xfrm>
        </p:spPr>
        <p:txBody>
          <a:bodyPr>
            <a:normAutofit/>
          </a:bodyPr>
          <a:lstStyle/>
          <a:p>
            <a:pPr algn="ctr"/>
            <a:r>
              <a:rPr lang="en-US" sz="4000" dirty="0">
                <a:effectLst>
                  <a:outerShdw blurRad="38100" dist="38100" dir="2700000" algn="tl">
                    <a:srgbClr val="000000">
                      <a:alpha val="43137"/>
                    </a:srgbClr>
                  </a:outerShdw>
                </a:effectLst>
              </a:rPr>
              <a:t>External influences' effects on managerial </a:t>
            </a:r>
          </a:p>
        </p:txBody>
      </p:sp>
      <p:graphicFrame>
        <p:nvGraphicFramePr>
          <p:cNvPr id="7" name="Diagram 6">
            <a:extLst>
              <a:ext uri="{FF2B5EF4-FFF2-40B4-BE49-F238E27FC236}">
                <a16:creationId xmlns:a16="http://schemas.microsoft.com/office/drawing/2014/main" id="{B0491479-CB8A-CE23-5F50-AF3DC89BF19E}"/>
              </a:ext>
            </a:extLst>
          </p:cNvPr>
          <p:cNvGraphicFramePr/>
          <p:nvPr>
            <p:extLst>
              <p:ext uri="{D42A27DB-BD31-4B8C-83A1-F6EECF244321}">
                <p14:modId xmlns:p14="http://schemas.microsoft.com/office/powerpoint/2010/main" val="418414538"/>
              </p:ext>
            </p:extLst>
          </p:nvPr>
        </p:nvGraphicFramePr>
        <p:xfrm>
          <a:off x="0" y="1739295"/>
          <a:ext cx="11714480" cy="4797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3720" y="321492"/>
            <a:ext cx="8534400" cy="1507067"/>
          </a:xfrm>
        </p:spPr>
        <p:txBody>
          <a:bodyPr>
            <a:normAutofit/>
          </a:bodyPr>
          <a:lstStyle/>
          <a:p>
            <a:pPr algn="ctr"/>
            <a:r>
              <a:rPr lang="en-US" sz="4000" dirty="0">
                <a:effectLst>
                  <a:outerShdw blurRad="38100" dist="38100" dir="2700000" algn="tl">
                    <a:srgbClr val="000000">
                      <a:alpha val="43137"/>
                    </a:srgbClr>
                  </a:outerShdw>
                </a:effectLst>
              </a:rPr>
              <a:t>Examining Economic Factors </a:t>
            </a:r>
          </a:p>
        </p:txBody>
      </p:sp>
      <p:graphicFrame>
        <p:nvGraphicFramePr>
          <p:cNvPr id="7" name="Diagram 6">
            <a:extLst>
              <a:ext uri="{FF2B5EF4-FFF2-40B4-BE49-F238E27FC236}">
                <a16:creationId xmlns:a16="http://schemas.microsoft.com/office/drawing/2014/main" id="{B0491479-CB8A-CE23-5F50-AF3DC89BF19E}"/>
              </a:ext>
            </a:extLst>
          </p:cNvPr>
          <p:cNvGraphicFramePr/>
          <p:nvPr>
            <p:extLst>
              <p:ext uri="{D42A27DB-BD31-4B8C-83A1-F6EECF244321}">
                <p14:modId xmlns:p14="http://schemas.microsoft.com/office/powerpoint/2010/main" val="1210057028"/>
              </p:ext>
            </p:extLst>
          </p:nvPr>
        </p:nvGraphicFramePr>
        <p:xfrm>
          <a:off x="0" y="1739295"/>
          <a:ext cx="11714480" cy="4797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1237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89334"/>
            <a:ext cx="12191683" cy="1507067"/>
          </a:xfrm>
        </p:spPr>
        <p:txBody>
          <a:bodyPr>
            <a:normAutofit/>
          </a:bodyPr>
          <a:lstStyle/>
          <a:p>
            <a:pPr algn="ctr"/>
            <a:r>
              <a:rPr lang="en-US" sz="2400" dirty="0">
                <a:effectLst>
                  <a:outerShdw blurRad="38100" dist="38100" dir="2700000" algn="tl">
                    <a:srgbClr val="000000">
                      <a:alpha val="43137"/>
                    </a:srgbClr>
                  </a:outerShdw>
                </a:effectLst>
              </a:rPr>
              <a:t> </a:t>
            </a:r>
            <a:r>
              <a:rPr lang="en-US" sz="4400" dirty="0">
                <a:effectLst>
                  <a:outerShdw blurRad="38100" dist="38100" dir="2700000" algn="tl">
                    <a:srgbClr val="000000">
                      <a:alpha val="43137"/>
                    </a:srgbClr>
                  </a:outerShdw>
                </a:effectLst>
              </a:rPr>
              <a:t>HRM and IHRM Overview for Public and Private Companies</a:t>
            </a:r>
            <a:endParaRPr lang="en-US" sz="2400" dirty="0">
              <a:effectLst>
                <a:outerShdw blurRad="38100" dist="38100" dir="2700000" algn="tl">
                  <a:srgbClr val="000000">
                    <a:alpha val="43137"/>
                  </a:srgbClr>
                </a:outerShdw>
              </a:effectLst>
            </a:endParaRPr>
          </a:p>
        </p:txBody>
      </p:sp>
      <p:graphicFrame>
        <p:nvGraphicFramePr>
          <p:cNvPr id="6" name="Diagram 5">
            <a:extLst>
              <a:ext uri="{FF2B5EF4-FFF2-40B4-BE49-F238E27FC236}">
                <a16:creationId xmlns:a16="http://schemas.microsoft.com/office/drawing/2014/main" id="{DCD855AE-3859-E8C1-60D1-DABBC81AA2C9}"/>
              </a:ext>
            </a:extLst>
          </p:cNvPr>
          <p:cNvGraphicFramePr/>
          <p:nvPr>
            <p:extLst>
              <p:ext uri="{D42A27DB-BD31-4B8C-83A1-F6EECF244321}">
                <p14:modId xmlns:p14="http://schemas.microsoft.com/office/powerpoint/2010/main" val="3850725999"/>
              </p:ext>
            </p:extLst>
          </p:nvPr>
        </p:nvGraphicFramePr>
        <p:xfrm>
          <a:off x="368091" y="1742404"/>
          <a:ext cx="1166901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E10AB-79AF-C614-D39F-03CA98D50951}"/>
              </a:ext>
            </a:extLst>
          </p:cNvPr>
          <p:cNvSpPr>
            <a:spLocks noGrp="1"/>
          </p:cNvSpPr>
          <p:nvPr>
            <p:ph idx="1"/>
          </p:nvPr>
        </p:nvSpPr>
        <p:spPr>
          <a:xfrm>
            <a:off x="1723869" y="770744"/>
            <a:ext cx="8534400" cy="1169035"/>
          </a:xfrm>
        </p:spPr>
        <p:txBody>
          <a:bodyPr>
            <a:normAutofit/>
          </a:bodyPr>
          <a:lstStyle/>
          <a:p>
            <a:pPr marL="0" indent="0" algn="ctr">
              <a:buNone/>
            </a:pPr>
            <a:r>
              <a:rPr lang="en-US" sz="4400" dirty="0">
                <a:solidFill>
                  <a:schemeClr val="tx1"/>
                </a:solidFill>
              </a:rPr>
              <a:t>Aligning HR and IHRM Policies </a:t>
            </a:r>
            <a:endParaRPr lang="en-US" sz="2400" dirty="0">
              <a:solidFill>
                <a:schemeClr val="tx1"/>
              </a:solidFill>
            </a:endParaRPr>
          </a:p>
        </p:txBody>
      </p:sp>
      <p:graphicFrame>
        <p:nvGraphicFramePr>
          <p:cNvPr id="2" name="Diagram 1">
            <a:extLst>
              <a:ext uri="{FF2B5EF4-FFF2-40B4-BE49-F238E27FC236}">
                <a16:creationId xmlns:a16="http://schemas.microsoft.com/office/drawing/2014/main" id="{74E6A7C7-E161-FB71-728B-4482ED8F727E}"/>
              </a:ext>
            </a:extLst>
          </p:cNvPr>
          <p:cNvGraphicFramePr/>
          <p:nvPr>
            <p:extLst>
              <p:ext uri="{D42A27DB-BD31-4B8C-83A1-F6EECF244321}">
                <p14:modId xmlns:p14="http://schemas.microsoft.com/office/powerpoint/2010/main" val="3932675691"/>
              </p:ext>
            </p:extLst>
          </p:nvPr>
        </p:nvGraphicFramePr>
        <p:xfrm>
          <a:off x="343941" y="2272398"/>
          <a:ext cx="11504118" cy="3814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985082735"/>
              </p:ext>
            </p:extLst>
          </p:nvPr>
        </p:nvGraphicFramePr>
        <p:xfrm>
          <a:off x="692150" y="2405665"/>
          <a:ext cx="10807700" cy="37852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8C2E10AB-79AF-C614-D39F-03CA98D50951}"/>
              </a:ext>
            </a:extLst>
          </p:cNvPr>
          <p:cNvSpPr>
            <a:spLocks noGrp="1"/>
          </p:cNvSpPr>
          <p:nvPr>
            <p:ph idx="1"/>
          </p:nvPr>
        </p:nvSpPr>
        <p:spPr>
          <a:xfrm>
            <a:off x="1828800" y="381000"/>
            <a:ext cx="8534400" cy="1169035"/>
          </a:xfrm>
        </p:spPr>
        <p:txBody>
          <a:bodyPr>
            <a:normAutofit lnSpcReduction="10000"/>
          </a:bodyPr>
          <a:lstStyle/>
          <a:p>
            <a:pPr marL="0" indent="0" algn="ctr">
              <a:buNone/>
            </a:pPr>
            <a:r>
              <a:rPr lang="en-US" sz="4400" dirty="0"/>
              <a:t>Legal and Regulatory Aspects of HR Management and IHRM</a:t>
            </a:r>
            <a:endParaRPr lang="en-US" sz="2400" dirty="0">
              <a:solidFill>
                <a:schemeClr val="tx1"/>
              </a:solidFill>
            </a:endParaRPr>
          </a:p>
        </p:txBody>
      </p:sp>
    </p:spTree>
    <p:extLst>
      <p:ext uri="{BB962C8B-B14F-4D97-AF65-F5344CB8AC3E}">
        <p14:creationId xmlns:p14="http://schemas.microsoft.com/office/powerpoint/2010/main" val="612842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8678"/>
            <a:ext cx="12065953" cy="1507067"/>
          </a:xfrm>
        </p:spPr>
        <p:txBody>
          <a:bodyPr>
            <a:normAutofit/>
          </a:bodyPr>
          <a:lstStyle/>
          <a:p>
            <a:pPr algn="ctr"/>
            <a:r>
              <a:rPr lang="en-US" altLang="en-US" sz="4000" dirty="0">
                <a:effectLst>
                  <a:outerShdw blurRad="38100" dist="38100" dir="2700000" algn="tl">
                    <a:srgbClr val="000000">
                      <a:alpha val="43137"/>
                    </a:srgbClr>
                  </a:outerShdw>
                </a:effectLst>
              </a:rPr>
              <a:t>Practices in Recruitment and Selection for Fair and Efficient Hiring</a:t>
            </a:r>
            <a:endParaRPr lang="en-GB" altLang="en-US" sz="4000" dirty="0">
              <a:effectLst>
                <a:outerShdw blurRad="38100" dist="38100" dir="2700000" algn="tl">
                  <a:srgbClr val="000000">
                    <a:alpha val="43137"/>
                  </a:srgbClr>
                </a:outerShdw>
              </a:effectLst>
            </a:endParaRP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581455508"/>
              </p:ext>
            </p:extLst>
          </p:nvPr>
        </p:nvGraphicFramePr>
        <p:xfrm>
          <a:off x="361632" y="1913662"/>
          <a:ext cx="11468735" cy="46456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 y="91862"/>
            <a:ext cx="12191683" cy="1507067"/>
          </a:xfrm>
        </p:spPr>
        <p:txBody>
          <a:bodyPr>
            <a:normAutofit fontScale="90000"/>
          </a:bodyPr>
          <a:lstStyle/>
          <a:p>
            <a:pPr algn="ctr"/>
            <a:r>
              <a:rPr lang="en-US" altLang="en-US" sz="5400" dirty="0">
                <a:effectLst>
                  <a:outerShdw blurRad="38100" dist="38100" dir="2700000" algn="tl">
                    <a:srgbClr val="000000">
                      <a:alpha val="43137"/>
                    </a:srgbClr>
                  </a:outerShdw>
                </a:effectLst>
              </a:rPr>
              <a:t>Policies for Compensation and Benefits </a:t>
            </a:r>
            <a:endParaRPr lang="en-GB" altLang="en-US" sz="5400" dirty="0">
              <a:effectLst>
                <a:outerShdw blurRad="38100" dist="38100" dir="2700000" algn="tl">
                  <a:srgbClr val="000000">
                    <a:alpha val="43137"/>
                  </a:srgbClr>
                </a:outerShdw>
              </a:effectLst>
            </a:endParaRP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1699463436"/>
              </p:ext>
            </p:extLst>
          </p:nvPr>
        </p:nvGraphicFramePr>
        <p:xfrm>
          <a:off x="0" y="2211272"/>
          <a:ext cx="12191683" cy="4144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2740"/>
            <a:ext cx="8534400" cy="942975"/>
          </a:xfrm>
        </p:spPr>
        <p:txBody>
          <a:bodyPr>
            <a:noAutofit/>
          </a:bodyPr>
          <a:lstStyle/>
          <a:p>
            <a:pPr marR="0" algn="ctr" rtl="0"/>
            <a:r>
              <a:rPr lang="en-US" sz="3200" b="1" i="0" u="none" strike="noStrike" baseline="0" dirty="0">
                <a:latin typeface="Arial" panose="020B0604020202020204" pitchFamily="34" charset="0"/>
              </a:rPr>
              <a:t>Strategies for Resolving Conflict and Employee Relations</a:t>
            </a:r>
          </a:p>
        </p:txBody>
      </p:sp>
      <p:graphicFrame>
        <p:nvGraphicFramePr>
          <p:cNvPr id="4" name="Diagram 3">
            <a:extLst>
              <a:ext uri="{FF2B5EF4-FFF2-40B4-BE49-F238E27FC236}">
                <a16:creationId xmlns:a16="http://schemas.microsoft.com/office/drawing/2014/main" id="{88EB94E2-7C64-5B68-A994-2B1C8FB0DFCB}"/>
              </a:ext>
            </a:extLst>
          </p:cNvPr>
          <p:cNvGraphicFramePr/>
          <p:nvPr>
            <p:extLst>
              <p:ext uri="{D42A27DB-BD31-4B8C-83A1-F6EECF244321}">
                <p14:modId xmlns:p14="http://schemas.microsoft.com/office/powerpoint/2010/main" val="825406799"/>
              </p:ext>
            </p:extLst>
          </p:nvPr>
        </p:nvGraphicFramePr>
        <p:xfrm>
          <a:off x="0" y="2113613"/>
          <a:ext cx="12192000" cy="4411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0867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799" y="274742"/>
            <a:ext cx="8534400" cy="1507067"/>
          </a:xfrm>
        </p:spPr>
        <p:txBody>
          <a:bodyPr>
            <a:noAutofit/>
          </a:bodyPr>
          <a:lstStyle/>
          <a:p>
            <a:pPr algn="ctr"/>
            <a:r>
              <a:rPr lang="en-US" sz="2800" dirty="0">
                <a:effectLst>
                  <a:outerShdw blurRad="38100" dist="38100" dir="2700000" algn="tl">
                    <a:srgbClr val="000000">
                      <a:alpha val="43137"/>
                    </a:srgbClr>
                  </a:outerShdw>
                </a:effectLst>
              </a:rPr>
              <a:t>Initiatives in Support of Diversity and Inclusion for a Fair and Equitable Workplace</a:t>
            </a:r>
            <a:endParaRPr lang="en-US" sz="2400" dirty="0">
              <a:effectLst>
                <a:outerShdw blurRad="38100" dist="38100" dir="2700000" algn="tl">
                  <a:srgbClr val="000000">
                    <a:alpha val="43137"/>
                  </a:srgbClr>
                </a:outerShdw>
              </a:effectLst>
            </a:endParaRPr>
          </a:p>
        </p:txBody>
      </p:sp>
      <p:graphicFrame>
        <p:nvGraphicFramePr>
          <p:cNvPr id="5" name="Diagram 4">
            <a:extLst>
              <a:ext uri="{FF2B5EF4-FFF2-40B4-BE49-F238E27FC236}">
                <a16:creationId xmlns:a16="http://schemas.microsoft.com/office/drawing/2014/main" id="{13A53105-4D9E-9FF8-EED3-941C943F42A6}"/>
              </a:ext>
            </a:extLst>
          </p:cNvPr>
          <p:cNvGraphicFramePr/>
          <p:nvPr>
            <p:extLst>
              <p:ext uri="{D42A27DB-BD31-4B8C-83A1-F6EECF244321}">
                <p14:modId xmlns:p14="http://schemas.microsoft.com/office/powerpoint/2010/main" val="1068260973"/>
              </p:ext>
            </p:extLst>
          </p:nvPr>
        </p:nvGraphicFramePr>
        <p:xfrm>
          <a:off x="259469" y="1537942"/>
          <a:ext cx="11673059" cy="5045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 y="91862"/>
            <a:ext cx="12191683" cy="1507067"/>
          </a:xfrm>
        </p:spPr>
        <p:txBody>
          <a:bodyPr>
            <a:normAutofit fontScale="90000"/>
          </a:bodyPr>
          <a:lstStyle/>
          <a:p>
            <a:pPr algn="ctr"/>
            <a:r>
              <a:rPr lang="en-US" altLang="en-US" sz="5400" dirty="0">
                <a:effectLst>
                  <a:outerShdw blurRad="38100" dist="38100" dir="2700000" algn="tl">
                    <a:srgbClr val="000000">
                      <a:alpha val="43137"/>
                    </a:srgbClr>
                  </a:outerShdw>
                </a:effectLst>
              </a:rPr>
              <a:t>Programmed for employee wellbeing and work-life balance</a:t>
            </a:r>
            <a:endParaRPr lang="en-GB" altLang="en-US" sz="5400" dirty="0">
              <a:effectLst>
                <a:outerShdw blurRad="38100" dist="38100" dir="2700000" algn="tl">
                  <a:srgbClr val="000000">
                    <a:alpha val="43137"/>
                  </a:srgbClr>
                </a:outerShdw>
              </a:effectLst>
            </a:endParaRPr>
          </a:p>
        </p:txBody>
      </p:sp>
      <p:graphicFrame>
        <p:nvGraphicFramePr>
          <p:cNvPr id="7" name="Content Placeholder 6"/>
          <p:cNvGraphicFramePr>
            <a:graphicFrameLocks noGrp="1"/>
          </p:cNvGraphicFramePr>
          <p:nvPr>
            <p:ph sz="half" idx="1"/>
            <p:extLst>
              <p:ext uri="{D42A27DB-BD31-4B8C-83A1-F6EECF244321}">
                <p14:modId xmlns:p14="http://schemas.microsoft.com/office/powerpoint/2010/main" val="863839933"/>
              </p:ext>
            </p:extLst>
          </p:nvPr>
        </p:nvGraphicFramePr>
        <p:xfrm>
          <a:off x="0" y="2211272"/>
          <a:ext cx="12191683" cy="4144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7090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1908" y="331432"/>
            <a:ext cx="8534400" cy="894457"/>
          </a:xfrm>
        </p:spPr>
        <p:txBody>
          <a:bodyPr>
            <a:noAutofit/>
          </a:bodyPr>
          <a:lstStyle/>
          <a:p>
            <a:pPr marR="0" algn="ctr" rtl="0"/>
            <a:r>
              <a:rPr lang="en-US" sz="4400" b="1" i="0" u="none" strike="noStrike" baseline="0" dirty="0">
                <a:latin typeface="Times New Roman" panose="02020603050405020304" pitchFamily="18" charset="0"/>
              </a:rPr>
              <a:t>Conclusion </a:t>
            </a:r>
          </a:p>
        </p:txBody>
      </p:sp>
      <p:graphicFrame>
        <p:nvGraphicFramePr>
          <p:cNvPr id="4" name="Diagram 3">
            <a:extLst>
              <a:ext uri="{FF2B5EF4-FFF2-40B4-BE49-F238E27FC236}">
                <a16:creationId xmlns:a16="http://schemas.microsoft.com/office/drawing/2014/main" id="{6D6E6979-F772-6366-9F06-3D3A4C7CE389}"/>
              </a:ext>
            </a:extLst>
          </p:cNvPr>
          <p:cNvGraphicFramePr/>
          <p:nvPr>
            <p:extLst>
              <p:ext uri="{D42A27DB-BD31-4B8C-83A1-F6EECF244321}">
                <p14:modId xmlns:p14="http://schemas.microsoft.com/office/powerpoint/2010/main" val="3332893373"/>
              </p:ext>
            </p:extLst>
          </p:nvPr>
        </p:nvGraphicFramePr>
        <p:xfrm>
          <a:off x="507999" y="2079522"/>
          <a:ext cx="11202219" cy="4606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7061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453" y="441158"/>
            <a:ext cx="9603275" cy="1049235"/>
          </a:xfrm>
        </p:spPr>
        <p:txBody>
          <a:bodyPr/>
          <a:lstStyle/>
          <a:p>
            <a:pPr algn="ctr"/>
            <a:r>
              <a:rPr lang="en-US" dirty="0"/>
              <a:t>References </a:t>
            </a:r>
          </a:p>
        </p:txBody>
      </p:sp>
      <p:sp>
        <p:nvSpPr>
          <p:cNvPr id="3" name="Content Placeholder 2"/>
          <p:cNvSpPr>
            <a:spLocks noGrp="1"/>
          </p:cNvSpPr>
          <p:nvPr>
            <p:ph idx="1"/>
          </p:nvPr>
        </p:nvSpPr>
        <p:spPr>
          <a:xfrm>
            <a:off x="474345" y="2055494"/>
            <a:ext cx="10532110" cy="4361347"/>
          </a:xfrm>
        </p:spPr>
        <p:txBody>
          <a:bodyPr>
            <a:noAutofit/>
          </a:bodyPr>
          <a:lstStyle/>
          <a:p>
            <a:r>
              <a:rPr lang="en-US" sz="1800" dirty="0">
                <a:solidFill>
                  <a:schemeClr val="tx1"/>
                </a:solidFill>
              </a:rPr>
              <a:t>DA DeCenzo, S. R. S. V., 2018. Critical Evaluation of Business and Management Environments. Fundamentals of human resource management.</a:t>
            </a:r>
          </a:p>
          <a:p>
            <a:r>
              <a:rPr lang="en-US" sz="1800" dirty="0">
                <a:solidFill>
                  <a:schemeClr val="tx1"/>
                </a:solidFill>
              </a:rPr>
              <a:t>DZ Ding, G. G. M. W., 2022. Legal and Regulatory Aspects of HR Management and IHRM. Evolution of organizational governance and human resource management.</a:t>
            </a:r>
          </a:p>
          <a:p>
            <a:r>
              <a:rPr lang="en-US" sz="1800" dirty="0">
                <a:solidFill>
                  <a:schemeClr val="tx1"/>
                </a:solidFill>
              </a:rPr>
              <a:t>K </a:t>
            </a:r>
            <a:r>
              <a:rPr lang="en-US" sz="1800" dirty="0" err="1">
                <a:solidFill>
                  <a:schemeClr val="tx1"/>
                </a:solidFill>
              </a:rPr>
              <a:t>Laursen</a:t>
            </a:r>
            <a:r>
              <a:rPr lang="en-US" sz="1800" dirty="0">
                <a:solidFill>
                  <a:schemeClr val="tx1"/>
                </a:solidFill>
              </a:rPr>
              <a:t>, N. F., 2018. Strategies for Resolving Conflict and Employee Relations. New human resource management practices, complementarities and the impact on innovation performance.</a:t>
            </a:r>
          </a:p>
          <a:p>
            <a:r>
              <a:rPr lang="en-US" sz="1800" dirty="0">
                <a:solidFill>
                  <a:schemeClr val="tx1"/>
                </a:solidFill>
              </a:rPr>
              <a:t>Kasey, R., 2019. Talent Management and Succession Human resource management control theory: testing the use of input control in the emergency medical services career field. </a:t>
            </a:r>
          </a:p>
          <a:p>
            <a:r>
              <a:rPr lang="en-US" sz="1800" dirty="0">
                <a:solidFill>
                  <a:schemeClr val="tx1"/>
                </a:solidFill>
              </a:rPr>
              <a:t>ML </a:t>
            </a:r>
            <a:r>
              <a:rPr lang="en-US" sz="1800" dirty="0" err="1">
                <a:solidFill>
                  <a:schemeClr val="tx1"/>
                </a:solidFill>
              </a:rPr>
              <a:t>Lengnick</a:t>
            </a:r>
            <a:r>
              <a:rPr lang="en-US" sz="1800" dirty="0">
                <a:solidFill>
                  <a:schemeClr val="tx1"/>
                </a:solidFill>
              </a:rPr>
              <a:t>-Hall, C. L.-H., 2022. External influences' effects on managerial and commercial environments. Strategic human resource management: The evolution of the field.</a:t>
            </a:r>
          </a:p>
          <a:p>
            <a:endParaRPr lang="en-US" sz="1800" dirty="0">
              <a:solidFill>
                <a:schemeClr val="tx1"/>
              </a:solidFill>
            </a:endParaRPr>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261</TotalTime>
  <Words>1452</Words>
  <Application>Microsoft Office PowerPoint</Application>
  <PresentationFormat>Widescreen</PresentationFormat>
  <Paragraphs>74</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Vapor Trail</vt:lpstr>
      <vt:lpstr>HUMAN RESOURCE MANAGEMENT  Private Company: Publix Super Markets Public Company: Amazon.com, Inc.  SUBMMITED BY: Simran jeet singh (2238940)</vt:lpstr>
      <vt:lpstr>Overview of the Business and Management Environments</vt:lpstr>
      <vt:lpstr>Critical Evaluation of Business and Management Environments</vt:lpstr>
      <vt:lpstr>External influences' effects on managerial </vt:lpstr>
      <vt:lpstr>Examining Economic Factors </vt:lpstr>
      <vt:lpstr> HRM and IHRM Overview for Public and Private Companies</vt:lpstr>
      <vt:lpstr>PowerPoint Presentation</vt:lpstr>
      <vt:lpstr>PowerPoint Presentation</vt:lpstr>
      <vt:lpstr>Practices in Recruitment and Selection for Fair and Efficient Hiring</vt:lpstr>
      <vt:lpstr>Policies for Compensation and Benefits </vt:lpstr>
      <vt:lpstr>Strategies for Resolving Conflict and Employee Relations</vt:lpstr>
      <vt:lpstr>Initiatives in Support of Diversity and Inclusion for a Fair and Equitable Workplace</vt:lpstr>
      <vt:lpstr>Programmed for employee wellbeing and work-life balance</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Nexgen</dc:creator>
  <cp:lastModifiedBy>kevin dabhi</cp:lastModifiedBy>
  <cp:revision>748</cp:revision>
  <dcterms:created xsi:type="dcterms:W3CDTF">2022-06-28T17:02:00Z</dcterms:created>
  <dcterms:modified xsi:type="dcterms:W3CDTF">2023-07-10T12:30:17Z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C3269F9FFA1D409FA780AC4C12FA4EFD</vt:lpwstr>
  </property>
  <property fmtid="{D5CDD505-2E9C-101B-9397-08002B2CF9AE}" pid="3" name="KSOProductBuildVer">
    <vt:lpwstr>1033-11.2.0.11219</vt:lpwstr>
  </property>
</Properties>
</file>