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7" r:id="rId3"/>
    <p:sldId id="258" r:id="rId4"/>
    <p:sldId id="259" r:id="rId5"/>
    <p:sldId id="267" r:id="rId6"/>
    <p:sldId id="260" r:id="rId7"/>
    <p:sldId id="269" r:id="rId8"/>
    <p:sldId id="270" r:id="rId9"/>
    <p:sldId id="272" r:id="rId10"/>
    <p:sldId id="264" r:id="rId11"/>
    <p:sldId id="273" r:id="rId12"/>
    <p:sldId id="265" r:id="rId13"/>
    <p:sldId id="274" r:id="rId14"/>
    <p:sldId id="262" r:id="rId15"/>
    <p:sldId id="263" r:id="rId16"/>
    <p:sldId id="277" r:id="rId17"/>
    <p:sldId id="278" r:id="rId18"/>
    <p:sldId id="279" r:id="rId19"/>
    <p:sldId id="280" r:id="rId20"/>
    <p:sldId id="281" r:id="rId21"/>
    <p:sldId id="266" r:id="rId22"/>
    <p:sldId id="2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1330" y="4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352F-27A9-4A42-9DCB-220F85EA1C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9519DB-E310-418E-BCCD-D402256DAB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3628CF-E5DF-4DE3-868D-9792F7BB18E1}"/>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5" name="Footer Placeholder 4">
            <a:extLst>
              <a:ext uri="{FF2B5EF4-FFF2-40B4-BE49-F238E27FC236}">
                <a16:creationId xmlns:a16="http://schemas.microsoft.com/office/drawing/2014/main" id="{68A7D5FF-4F5C-4FC7-9911-0DB0BA2F17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EDF8A5-86F8-4230-9B14-DB7B76A9DAF6}"/>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1601959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D9B17-1C76-466F-A84D-153F3F993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7C1028-0146-4199-8BF7-8F572BC14D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1AA30A-03B9-443A-B82B-38C4322649F4}"/>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5" name="Footer Placeholder 4">
            <a:extLst>
              <a:ext uri="{FF2B5EF4-FFF2-40B4-BE49-F238E27FC236}">
                <a16:creationId xmlns:a16="http://schemas.microsoft.com/office/drawing/2014/main" id="{3F406E64-5371-4937-9760-7B21975348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AFE75-03E2-40CC-8C00-2CBE3570D708}"/>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3863500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D7CAD-E4DE-4E8F-BF02-1319DBEDA2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42B1F2-1D6E-4E8F-B354-1C975AE58B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BD7B90-547C-43EA-8764-CC93B8C3495A}"/>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5" name="Footer Placeholder 4">
            <a:extLst>
              <a:ext uri="{FF2B5EF4-FFF2-40B4-BE49-F238E27FC236}">
                <a16:creationId xmlns:a16="http://schemas.microsoft.com/office/drawing/2014/main" id="{EC553749-53AC-4AE1-B1DB-0D2560ACF8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50C31-6236-4855-889B-F4D8B5E94BF4}"/>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3741173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2B0D-C503-472D-BECC-E11B882E69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A114DD-9811-44B3-A420-1D06883B60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307F-E6A9-4314-BA24-088552C635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5C1C68-BDDA-4DD3-8C0F-A94B904C07FF}"/>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6" name="Footer Placeholder 5">
            <a:extLst>
              <a:ext uri="{FF2B5EF4-FFF2-40B4-BE49-F238E27FC236}">
                <a16:creationId xmlns:a16="http://schemas.microsoft.com/office/drawing/2014/main" id="{A620CA98-9992-4C8E-90F2-D6C658226C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A3B011-EEB0-437D-95BE-751D4D61AB55}"/>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1197392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5388-69DE-4B64-8845-A615BB7FB8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AA1BF6-05E3-46C1-ADDB-DD149EC461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5540A9-4B11-4633-8232-55DC59A137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280348-2D5B-4EE1-8B8F-3EF1699418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5252FF-E397-4CA2-97F7-9B1CCB25AB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63AC5E-0FB7-4C48-BD03-B106F8810BCD}"/>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8" name="Footer Placeholder 7">
            <a:extLst>
              <a:ext uri="{FF2B5EF4-FFF2-40B4-BE49-F238E27FC236}">
                <a16:creationId xmlns:a16="http://schemas.microsoft.com/office/drawing/2014/main" id="{AB79F690-1BC5-40A5-BAB7-95E1276F58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ADFF72-B442-4CB6-8556-59EEF4D59388}"/>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4269523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B3919-5A22-4498-9FEF-1725AA2F0F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5AD253-40EF-414C-BC1E-A8F85544EB2F}"/>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4" name="Footer Placeholder 3">
            <a:extLst>
              <a:ext uri="{FF2B5EF4-FFF2-40B4-BE49-F238E27FC236}">
                <a16:creationId xmlns:a16="http://schemas.microsoft.com/office/drawing/2014/main" id="{D05662FF-EC77-4C73-8931-D6FF99C9A6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487DDA-0E37-4C76-8022-E04F881F58C1}"/>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4072011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0BB7B-1BE5-47F6-BC81-6A86578C611D}"/>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3" name="Footer Placeholder 2">
            <a:extLst>
              <a:ext uri="{FF2B5EF4-FFF2-40B4-BE49-F238E27FC236}">
                <a16:creationId xmlns:a16="http://schemas.microsoft.com/office/drawing/2014/main" id="{17EBCD17-ED53-4CEF-B76C-9A8BE9AEE5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9F4C11-F8A1-43D6-87F0-8D51F68E2382}"/>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388926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EE2B-0E7E-4053-8B97-D18C9E0E56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A0721-16E0-4A8C-9CA9-DABB84D91D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95D634-C51C-46B0-A7E5-EC3F10360C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B07587-4AF2-487A-BB76-20060819DDEC}"/>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6" name="Footer Placeholder 5">
            <a:extLst>
              <a:ext uri="{FF2B5EF4-FFF2-40B4-BE49-F238E27FC236}">
                <a16:creationId xmlns:a16="http://schemas.microsoft.com/office/drawing/2014/main" id="{A2FC28CB-626C-4CA1-A124-A7DAD9BC9F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24CE34-2EA1-44A7-BD12-1C8BA740F011}"/>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3152659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5F32B-38F5-4F21-981D-7FC61FA1D9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D10053-12BB-4F4C-8864-8C086BA11F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C65C1E-6923-478C-A9F2-152D3B25D8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5D694A-969F-4192-BCC0-E1A067DBAB14}"/>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6" name="Footer Placeholder 5">
            <a:extLst>
              <a:ext uri="{FF2B5EF4-FFF2-40B4-BE49-F238E27FC236}">
                <a16:creationId xmlns:a16="http://schemas.microsoft.com/office/drawing/2014/main" id="{0DBAC3CB-5B8F-4839-91D1-FEB435AD0A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C3593E-AD35-4F04-84A7-1055961CCFF2}"/>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3530562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7F696-011A-4DF2-A253-026E8AFEAD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79FE2-EB21-401E-9138-B0408DAD06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234EA4-DCC7-4DE2-B743-6366EB7D8295}"/>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5" name="Footer Placeholder 4">
            <a:extLst>
              <a:ext uri="{FF2B5EF4-FFF2-40B4-BE49-F238E27FC236}">
                <a16:creationId xmlns:a16="http://schemas.microsoft.com/office/drawing/2014/main" id="{A1A8EDA6-5253-4848-9506-D8A2F8F9FB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BD8AA-8FF9-4ADB-86DF-A9115C47DFA7}"/>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3516731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3A265D-DF52-4B5B-8179-CB5B5BC365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CC351F-3561-49E8-8B67-7397AE978F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6EAE7D-A15D-437A-871D-B38AD84C6C0A}"/>
              </a:ext>
            </a:extLst>
          </p:cNvPr>
          <p:cNvSpPr>
            <a:spLocks noGrp="1"/>
          </p:cNvSpPr>
          <p:nvPr>
            <p:ph type="dt" sz="half" idx="10"/>
          </p:nvPr>
        </p:nvSpPr>
        <p:spPr/>
        <p:txBody>
          <a:bodyPr/>
          <a:lstStyle/>
          <a:p>
            <a:fld id="{5B575133-A84F-467B-8B77-AEB379EC6AE2}" type="datetimeFigureOut">
              <a:rPr lang="en-GB" smtClean="0"/>
              <a:t>10/06/2021</a:t>
            </a:fld>
            <a:endParaRPr lang="en-GB"/>
          </a:p>
        </p:txBody>
      </p:sp>
      <p:sp>
        <p:nvSpPr>
          <p:cNvPr id="5" name="Footer Placeholder 4">
            <a:extLst>
              <a:ext uri="{FF2B5EF4-FFF2-40B4-BE49-F238E27FC236}">
                <a16:creationId xmlns:a16="http://schemas.microsoft.com/office/drawing/2014/main" id="{F8CD06DF-1DF9-4824-9C64-CB59D7921D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1805C4-BB32-4C92-9D7F-05B56B671009}"/>
              </a:ext>
            </a:extLst>
          </p:cNvPr>
          <p:cNvSpPr>
            <a:spLocks noGrp="1"/>
          </p:cNvSpPr>
          <p:nvPr>
            <p:ph type="sldNum" sz="quarter" idx="12"/>
          </p:nvPr>
        </p:nvSpPr>
        <p:spPr/>
        <p:txBody>
          <a:bodyPr/>
          <a:lstStyle/>
          <a:p>
            <a:fld id="{3A445B91-B471-4D20-848D-2A155259BF2D}" type="slidenum">
              <a:rPr lang="en-GB" smtClean="0"/>
              <a:t>‹#›</a:t>
            </a:fld>
            <a:endParaRPr lang="en-GB"/>
          </a:p>
        </p:txBody>
      </p:sp>
    </p:spTree>
    <p:extLst>
      <p:ext uri="{BB962C8B-B14F-4D97-AF65-F5344CB8AC3E}">
        <p14:creationId xmlns:p14="http://schemas.microsoft.com/office/powerpoint/2010/main" val="12377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FF1882-FC61-498E-A8D0-A026E736BA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77416B-3D52-49A4-925A-3248D0E45C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5DE056-7ED4-4224-BA2E-AD3410A642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575133-A84F-467B-8B77-AEB379EC6AE2}" type="datetimeFigureOut">
              <a:rPr lang="en-GB" smtClean="0"/>
              <a:t>10/06/2021</a:t>
            </a:fld>
            <a:endParaRPr lang="en-GB"/>
          </a:p>
        </p:txBody>
      </p:sp>
      <p:sp>
        <p:nvSpPr>
          <p:cNvPr id="5" name="Footer Placeholder 4">
            <a:extLst>
              <a:ext uri="{FF2B5EF4-FFF2-40B4-BE49-F238E27FC236}">
                <a16:creationId xmlns:a16="http://schemas.microsoft.com/office/drawing/2014/main" id="{571E772F-7179-44CF-A104-FFB7572CC3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7E14A5-7EFC-467F-942B-A8142F8F34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445B91-B471-4D20-848D-2A155259BF2D}" type="slidenum">
              <a:rPr lang="en-GB" smtClean="0"/>
              <a:t>‹#›</a:t>
            </a:fld>
            <a:endParaRPr lang="en-GB"/>
          </a:p>
        </p:txBody>
      </p:sp>
    </p:spTree>
    <p:extLst>
      <p:ext uri="{BB962C8B-B14F-4D97-AF65-F5344CB8AC3E}">
        <p14:creationId xmlns:p14="http://schemas.microsoft.com/office/powerpoint/2010/main" val="340929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cid:image001.jpg@01D711AA.6BCB7F50"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sv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CCA341-5FD2-4DE7-9C7B-F9F26947A43D}"/>
              </a:ext>
            </a:extLst>
          </p:cNvPr>
          <p:cNvPicPr>
            <a:picLocks/>
          </p:cNvPicPr>
          <p:nvPr/>
        </p:nvPicPr>
        <p:blipFill rotWithShape="1">
          <a:blip r:embed="rId4">
            <a:extLst>
              <a:ext uri="{28A0092B-C50C-407E-A947-70E740481C1C}">
                <a14:useLocalDpi xmlns:a14="http://schemas.microsoft.com/office/drawing/2010/main" val="0"/>
              </a:ext>
            </a:extLst>
          </a:blip>
          <a:srcRect l="5312" r="5822"/>
          <a:stretch/>
        </p:blipFill>
        <p:spPr bwMode="auto">
          <a:xfrm>
            <a:off x="-152380" y="-142865"/>
            <a:ext cx="12188932" cy="6857990"/>
          </a:xfrm>
          <a:prstGeom prst="rect">
            <a:avLst/>
          </a:prstGeom>
          <a:noFill/>
          <a:extLst>
            <a:ext uri="{53640926-AAD7-44D8-BBD7-CCE9431645EC}">
              <a14:shadowObscured xmlns:a14="http://schemas.microsoft.com/office/drawing/2010/main"/>
            </a:ext>
          </a:extLst>
        </p:spPr>
      </p:pic>
      <p:sp>
        <p:nvSpPr>
          <p:cNvPr id="9" name="Freeform: Shape 8">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D93634-5916-4885-ADC0-B50CDA3DCAC0}"/>
              </a:ext>
            </a:extLst>
          </p:cNvPr>
          <p:cNvSpPr>
            <a:spLocks noGrp="1"/>
          </p:cNvSpPr>
          <p:nvPr>
            <p:ph type="title"/>
          </p:nvPr>
        </p:nvSpPr>
        <p:spPr>
          <a:xfrm>
            <a:off x="618062" y="4185749"/>
            <a:ext cx="9265771" cy="622836"/>
          </a:xfrm>
        </p:spPr>
        <p:txBody>
          <a:bodyPr>
            <a:normAutofit/>
          </a:bodyPr>
          <a:lstStyle/>
          <a:p>
            <a:r>
              <a:rPr lang="en-GB" sz="3600" dirty="0"/>
              <a:t>Problem Solving Project : Poor Gap condition</a:t>
            </a:r>
          </a:p>
        </p:txBody>
      </p:sp>
      <p:pic>
        <p:nvPicPr>
          <p:cNvPr id="5" name="Audio 4">
            <a:hlinkClick r:id="" action="ppaction://media"/>
            <a:extLst>
              <a:ext uri="{FF2B5EF4-FFF2-40B4-BE49-F238E27FC236}">
                <a16:creationId xmlns:a16="http://schemas.microsoft.com/office/drawing/2014/main" id="{4C4154A9-1DB6-4FC1-B553-66DDD175F8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492060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98"/>
    </mc:Choice>
    <mc:Fallback>
      <p:transition spd="slow" advTm="2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EA1C2E-2F76-414F-A773-8F3B41753ED0}"/>
              </a:ext>
            </a:extLst>
          </p:cNvPr>
          <p:cNvSpPr>
            <a:spLocks noGrp="1"/>
          </p:cNvSpPr>
          <p:nvPr>
            <p:ph type="title"/>
          </p:nvPr>
        </p:nvSpPr>
        <p:spPr>
          <a:xfrm>
            <a:off x="1137034" y="442273"/>
            <a:ext cx="9392421" cy="1330841"/>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3A7CE9ED-FA09-4DE5-8691-462BEBC83C51}"/>
              </a:ext>
            </a:extLst>
          </p:cNvPr>
          <p:cNvSpPr>
            <a:spLocks noGrp="1"/>
          </p:cNvSpPr>
          <p:nvPr>
            <p:ph idx="1"/>
          </p:nvPr>
        </p:nvSpPr>
        <p:spPr>
          <a:xfrm>
            <a:off x="603634" y="2176738"/>
            <a:ext cx="4958966" cy="3917773"/>
          </a:xfrm>
        </p:spPr>
        <p:txBody>
          <a:bodyPr>
            <a:normAutofit lnSpcReduction="10000"/>
          </a:bodyPr>
          <a:lstStyle/>
          <a:p>
            <a:pPr marL="0" indent="0">
              <a:buNone/>
            </a:pPr>
            <a:r>
              <a:rPr lang="en-GB" sz="1400" dirty="0"/>
              <a:t>Name : Adam Hill </a:t>
            </a:r>
          </a:p>
          <a:p>
            <a:pPr marL="0" indent="0">
              <a:buNone/>
            </a:pPr>
            <a:r>
              <a:rPr lang="en-GB" sz="1400" dirty="0"/>
              <a:t>Occupation: Manufacturing Engineer</a:t>
            </a:r>
          </a:p>
          <a:p>
            <a:pPr marL="0" indent="0">
              <a:buNone/>
            </a:pPr>
            <a:r>
              <a:rPr lang="en-GB" sz="1400" dirty="0"/>
              <a:t>This presentation is based on identifying and trying to solve a problem within the manufacturing process of the Aston Martin DBX. Covering the below phases of the project.</a:t>
            </a:r>
          </a:p>
          <a:p>
            <a:r>
              <a:rPr lang="en-GB" sz="1400" dirty="0"/>
              <a:t>Describing systems used to identify issues.</a:t>
            </a:r>
          </a:p>
          <a:p>
            <a:r>
              <a:rPr lang="en-GB" sz="1400" dirty="0"/>
              <a:t>Investigating the problem.</a:t>
            </a:r>
          </a:p>
          <a:p>
            <a:r>
              <a:rPr lang="en-GB" sz="1400" dirty="0"/>
              <a:t>Identify root cause and effects.</a:t>
            </a:r>
          </a:p>
          <a:p>
            <a:r>
              <a:rPr lang="en-GB" sz="1400" dirty="0"/>
              <a:t>Using technology within the plant to investigate possible causes.</a:t>
            </a:r>
          </a:p>
          <a:p>
            <a:r>
              <a:rPr lang="en-GB" sz="1400" dirty="0"/>
              <a:t>Capturing and analysing  accurate data.</a:t>
            </a:r>
          </a:p>
          <a:p>
            <a:r>
              <a:rPr lang="en-GB" sz="1400" dirty="0"/>
              <a:t>Design proposal.</a:t>
            </a:r>
          </a:p>
          <a:p>
            <a:r>
              <a:rPr lang="en-GB" sz="1400" dirty="0"/>
              <a:t>Testing.</a:t>
            </a:r>
          </a:p>
          <a:p>
            <a:r>
              <a:rPr lang="en-GB" sz="1400" dirty="0"/>
              <a:t>Current stage of Implementation.</a:t>
            </a:r>
          </a:p>
          <a:p>
            <a:endParaRPr lang="en-GB" sz="1400" dirty="0"/>
          </a:p>
          <a:p>
            <a:endParaRPr lang="en-GB" sz="1400" dirty="0"/>
          </a:p>
          <a:p>
            <a:pPr marL="0" indent="0">
              <a:buNone/>
            </a:pPr>
            <a:endParaRPr lang="en-GB" sz="1400" dirty="0"/>
          </a:p>
        </p:txBody>
      </p:sp>
      <p:sp>
        <p:nvSpPr>
          <p:cNvPr id="75" name="Freeform: Shape 7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car, outdoor, white, transport&#10;&#10;Description automatically generated">
            <a:extLst>
              <a:ext uri="{FF2B5EF4-FFF2-40B4-BE49-F238E27FC236}">
                <a16:creationId xmlns:a16="http://schemas.microsoft.com/office/drawing/2014/main" id="{E694F38C-7B33-4799-AB15-52B36F725A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1624" y="2671433"/>
            <a:ext cx="6934200" cy="3467100"/>
          </a:xfrm>
          <a:prstGeom prst="rect">
            <a:avLst/>
          </a:prstGeom>
        </p:spPr>
      </p:pic>
      <p:pic>
        <p:nvPicPr>
          <p:cNvPr id="6" name="Audio 5">
            <a:hlinkClick r:id="" action="ppaction://media"/>
            <a:extLst>
              <a:ext uri="{FF2B5EF4-FFF2-40B4-BE49-F238E27FC236}">
                <a16:creationId xmlns:a16="http://schemas.microsoft.com/office/drawing/2014/main" id="{A0F6CF0E-B6F6-4F75-B1AA-05489E47D7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05189603"/>
      </p:ext>
    </p:extLst>
  </p:cSld>
  <p:clrMapOvr>
    <a:masterClrMapping/>
  </p:clrMapOvr>
  <mc:AlternateContent xmlns:mc="http://schemas.openxmlformats.org/markup-compatibility/2006">
    <mc:Choice xmlns:p14="http://schemas.microsoft.com/office/powerpoint/2010/main" Requires="p14">
      <p:transition spd="slow" p14:dur="2000" advTm="37911"/>
    </mc:Choice>
    <mc:Fallback>
      <p:transition spd="slow" advTm="37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8B5DB-5724-44E2-BE23-4CE63DEBDEDE}"/>
              </a:ext>
            </a:extLst>
          </p:cNvPr>
          <p:cNvSpPr>
            <a:spLocks noGrp="1"/>
          </p:cNvSpPr>
          <p:nvPr>
            <p:ph type="title"/>
          </p:nvPr>
        </p:nvSpPr>
        <p:spPr>
          <a:xfrm>
            <a:off x="965199" y="851517"/>
            <a:ext cx="5130795" cy="1461778"/>
          </a:xfrm>
        </p:spPr>
        <p:txBody>
          <a:bodyPr>
            <a:normAutofit/>
          </a:bodyPr>
          <a:lstStyle/>
          <a:p>
            <a:r>
              <a:rPr lang="en-GB" sz="4000"/>
              <a:t>Lean Manufacturing</a:t>
            </a:r>
          </a:p>
        </p:txBody>
      </p:sp>
      <p:sp>
        <p:nvSpPr>
          <p:cNvPr id="3" name="Content Placeholder 2">
            <a:extLst>
              <a:ext uri="{FF2B5EF4-FFF2-40B4-BE49-F238E27FC236}">
                <a16:creationId xmlns:a16="http://schemas.microsoft.com/office/drawing/2014/main" id="{7F15774E-1165-4807-8BB6-C0E6DE752347}"/>
              </a:ext>
            </a:extLst>
          </p:cNvPr>
          <p:cNvSpPr>
            <a:spLocks noGrp="1"/>
          </p:cNvSpPr>
          <p:nvPr>
            <p:ph idx="1"/>
          </p:nvPr>
        </p:nvSpPr>
        <p:spPr>
          <a:xfrm>
            <a:off x="965200" y="2470248"/>
            <a:ext cx="4048344" cy="3536236"/>
          </a:xfrm>
        </p:spPr>
        <p:txBody>
          <a:bodyPr>
            <a:normAutofit/>
          </a:bodyPr>
          <a:lstStyle/>
          <a:p>
            <a:pPr marL="0" indent="0">
              <a:buNone/>
            </a:pPr>
            <a:r>
              <a:rPr lang="en-GB" sz="2000" dirty="0"/>
              <a:t>To improve overall efficiency and quality, lean manufacturing is implemented across nearly all businesses. This is to ensure the company and product can reach maximum potential. Within Aston Martin there has been a large drive to Improve quality and efficiency. To tackle the issues detected , cross functional teams have been tasked to identify and solve the most frequent problems.</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Factory">
            <a:extLst>
              <a:ext uri="{FF2B5EF4-FFF2-40B4-BE49-F238E27FC236}">
                <a16:creationId xmlns:a16="http://schemas.microsoft.com/office/drawing/2014/main" id="{12482C2E-648D-4E5B-AC8F-6D174AC8A89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895796904"/>
      </p:ext>
    </p:extLst>
  </p:cSld>
  <p:clrMapOvr>
    <a:masterClrMapping/>
  </p:clrMapOvr>
  <mc:AlternateContent xmlns:mc="http://schemas.openxmlformats.org/markup-compatibility/2006">
    <mc:Choice xmlns:p14="http://schemas.microsoft.com/office/powerpoint/2010/main" Requires="p14">
      <p:transition spd="slow" p14:dur="2000" advTm="25972"/>
    </mc:Choice>
    <mc:Fallback>
      <p:transition spd="slow" advTm="2597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1">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D89718-5E04-4E97-AE73-A7C882AA41AB}"/>
              </a:ext>
            </a:extLst>
          </p:cNvPr>
          <p:cNvSpPr>
            <a:spLocks noGrp="1"/>
          </p:cNvSpPr>
          <p:nvPr>
            <p:ph type="title"/>
          </p:nvPr>
        </p:nvSpPr>
        <p:spPr>
          <a:xfrm>
            <a:off x="767290" y="1030286"/>
            <a:ext cx="4153626" cy="2174091"/>
          </a:xfrm>
        </p:spPr>
        <p:txBody>
          <a:bodyPr anchor="b">
            <a:normAutofit/>
          </a:bodyPr>
          <a:lstStyle/>
          <a:p>
            <a:r>
              <a:rPr lang="en-GB" sz="4800">
                <a:solidFill>
                  <a:schemeClr val="bg1"/>
                </a:solidFill>
              </a:rPr>
              <a:t>Manufacturing Systems</a:t>
            </a:r>
          </a:p>
        </p:txBody>
      </p:sp>
      <p:grpSp>
        <p:nvGrpSpPr>
          <p:cNvPr id="24" name="Group 23">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25"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6"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9E12299-D1E4-4E61-90A0-0A441F5A38D9}"/>
              </a:ext>
            </a:extLst>
          </p:cNvPr>
          <p:cNvSpPr>
            <a:spLocks noGrp="1"/>
          </p:cNvSpPr>
          <p:nvPr>
            <p:ph idx="1"/>
          </p:nvPr>
        </p:nvSpPr>
        <p:spPr>
          <a:xfrm>
            <a:off x="767290" y="3428999"/>
            <a:ext cx="4075054" cy="2741213"/>
          </a:xfrm>
        </p:spPr>
        <p:txBody>
          <a:bodyPr anchor="t">
            <a:normAutofit/>
          </a:bodyPr>
          <a:lstStyle/>
          <a:p>
            <a:pPr marL="0" indent="0">
              <a:buNone/>
            </a:pPr>
            <a:r>
              <a:rPr lang="en-GB" sz="1700" dirty="0">
                <a:solidFill>
                  <a:schemeClr val="bg1"/>
                </a:solidFill>
              </a:rPr>
              <a:t>Aston Martin uses many different manufacturing systems to organise data. One system which was used to complete this project was FLAGS. </a:t>
            </a:r>
          </a:p>
          <a:p>
            <a:pPr marL="0" indent="0">
              <a:buNone/>
            </a:pPr>
            <a:endParaRPr lang="en-GB" sz="1700" dirty="0">
              <a:solidFill>
                <a:schemeClr val="bg1"/>
              </a:solidFill>
            </a:endParaRPr>
          </a:p>
          <a:p>
            <a:pPr marL="0" indent="0">
              <a:buNone/>
            </a:pPr>
            <a:r>
              <a:rPr lang="en-GB" sz="1700" dirty="0">
                <a:solidFill>
                  <a:schemeClr val="bg1"/>
                </a:solidFill>
              </a:rPr>
              <a:t>FLAGS captures any data in relation to defect, poor quality and building away from process or rework. This allows Aston Martin to target problem areas and keep track of any changes </a:t>
            </a:r>
          </a:p>
        </p:txBody>
      </p:sp>
      <p:pic>
        <p:nvPicPr>
          <p:cNvPr id="4" name="Picture 3">
            <a:extLst>
              <a:ext uri="{FF2B5EF4-FFF2-40B4-BE49-F238E27FC236}">
                <a16:creationId xmlns:a16="http://schemas.microsoft.com/office/drawing/2014/main" id="{4AB8DD73-3710-47DB-9ACC-351D4944AE0D}"/>
              </a:ext>
            </a:extLst>
          </p:cNvPr>
          <p:cNvPicPr>
            <a:picLocks noChangeAspect="1"/>
          </p:cNvPicPr>
          <p:nvPr/>
        </p:nvPicPr>
        <p:blipFill>
          <a:blip r:embed="rId4"/>
          <a:stretch>
            <a:fillRect/>
          </a:stretch>
        </p:blipFill>
        <p:spPr>
          <a:xfrm>
            <a:off x="6643856" y="2570047"/>
            <a:ext cx="5051320" cy="1717448"/>
          </a:xfrm>
          <a:prstGeom prst="rect">
            <a:avLst/>
          </a:prstGeom>
        </p:spPr>
      </p:pic>
      <p:pic>
        <p:nvPicPr>
          <p:cNvPr id="6" name="Audio 5">
            <a:hlinkClick r:id="" action="ppaction://media"/>
            <a:extLst>
              <a:ext uri="{FF2B5EF4-FFF2-40B4-BE49-F238E27FC236}">
                <a16:creationId xmlns:a16="http://schemas.microsoft.com/office/drawing/2014/main" id="{9FB41348-A57C-4EDF-B947-6E7CB65894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414492331"/>
      </p:ext>
    </p:extLst>
  </p:cSld>
  <p:clrMapOvr>
    <a:masterClrMapping/>
  </p:clrMapOvr>
  <mc:AlternateContent xmlns:mc="http://schemas.openxmlformats.org/markup-compatibility/2006">
    <mc:Choice xmlns:p14="http://schemas.microsoft.com/office/powerpoint/2010/main" Requires="p14">
      <p:transition spd="slow" p14:dur="2000" advTm="23693"/>
    </mc:Choice>
    <mc:Fallback>
      <p:transition spd="slow" advTm="23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715330D-770D-4D7D-9032-FA6AF0DED18B}"/>
              </a:ext>
            </a:extLst>
          </p:cNvPr>
          <p:cNvSpPr>
            <a:spLocks noGrp="1"/>
          </p:cNvSpPr>
          <p:nvPr>
            <p:ph type="title"/>
          </p:nvPr>
        </p:nvSpPr>
        <p:spPr>
          <a:xfrm>
            <a:off x="440137" y="197068"/>
            <a:ext cx="5845097" cy="2312949"/>
          </a:xfrm>
        </p:spPr>
        <p:txBody>
          <a:bodyPr vert="horz" lIns="91440" tIns="45720" rIns="91440" bIns="45720" rtlCol="0" anchor="ctr">
            <a:normAutofit/>
          </a:bodyPr>
          <a:lstStyle/>
          <a:p>
            <a:r>
              <a:rPr lang="en-US" sz="7200" kern="1200" dirty="0">
                <a:solidFill>
                  <a:schemeClr val="bg1"/>
                </a:solidFill>
                <a:latin typeface="+mj-lt"/>
                <a:ea typeface="+mj-ea"/>
                <a:cs typeface="+mj-cs"/>
              </a:rPr>
              <a:t>Manufacturing systems</a:t>
            </a:r>
          </a:p>
        </p:txBody>
      </p:sp>
      <p:sp>
        <p:nvSpPr>
          <p:cNvPr id="3" name="Content Placeholder 2">
            <a:extLst>
              <a:ext uri="{FF2B5EF4-FFF2-40B4-BE49-F238E27FC236}">
                <a16:creationId xmlns:a16="http://schemas.microsoft.com/office/drawing/2014/main" id="{E1C3A7B4-1D91-4847-98B3-59D73142E64E}"/>
              </a:ext>
            </a:extLst>
          </p:cNvPr>
          <p:cNvSpPr>
            <a:spLocks noGrp="1"/>
          </p:cNvSpPr>
          <p:nvPr>
            <p:ph idx="1"/>
          </p:nvPr>
        </p:nvSpPr>
        <p:spPr>
          <a:xfrm>
            <a:off x="7979642" y="2035171"/>
            <a:ext cx="3802427" cy="3954972"/>
          </a:xfrm>
        </p:spPr>
        <p:txBody>
          <a:bodyPr vert="horz" lIns="91440" tIns="45720" rIns="91440" bIns="45720" rtlCol="0" anchor="ctr">
            <a:normAutofit/>
          </a:bodyPr>
          <a:lstStyle/>
          <a:p>
            <a:r>
              <a:rPr lang="en-US" sz="1800" kern="1200" dirty="0">
                <a:solidFill>
                  <a:schemeClr val="tx1"/>
                </a:solidFill>
                <a:latin typeface="+mn-lt"/>
                <a:ea typeface="+mn-ea"/>
                <a:cs typeface="+mn-cs"/>
              </a:rPr>
              <a:t>Using FLAGS, data was filtered to identify the biggest problems within the section of manufacturing which I own. The filter was set to a 1 month period, between February and March 1</a:t>
            </a:r>
            <a:r>
              <a:rPr lang="en-US" sz="1800" kern="1200" baseline="30000" dirty="0">
                <a:solidFill>
                  <a:schemeClr val="tx1"/>
                </a:solidFill>
                <a:latin typeface="+mn-lt"/>
                <a:ea typeface="+mn-ea"/>
                <a:cs typeface="+mn-cs"/>
              </a:rPr>
              <a:t>st</a:t>
            </a:r>
            <a:r>
              <a:rPr lang="en-US" sz="1800" kern="1200" dirty="0">
                <a:solidFill>
                  <a:schemeClr val="tx1"/>
                </a:solidFill>
                <a:latin typeface="+mn-lt"/>
                <a:ea typeface="+mn-ea"/>
                <a:cs typeface="+mn-cs"/>
              </a:rPr>
              <a:t>.</a:t>
            </a:r>
            <a:endParaRPr lang="en-US" sz="1800" dirty="0"/>
          </a:p>
          <a:p>
            <a:r>
              <a:rPr lang="en-US" sz="1800" kern="1200" dirty="0">
                <a:solidFill>
                  <a:schemeClr val="tx1"/>
                </a:solidFill>
                <a:latin typeface="+mn-lt"/>
                <a:ea typeface="+mn-ea"/>
                <a:cs typeface="+mn-cs"/>
              </a:rPr>
              <a:t>The two highlighted problems in dark blue represent the Rear bumper to tailgate gap Left hand side an Right hand side. With Left hand side showing just over 390 noted defects over the 1 month period.</a:t>
            </a:r>
          </a:p>
        </p:txBody>
      </p:sp>
      <p:pic>
        <p:nvPicPr>
          <p:cNvPr id="9" name="Picture 8">
            <a:extLst>
              <a:ext uri="{FF2B5EF4-FFF2-40B4-BE49-F238E27FC236}">
                <a16:creationId xmlns:a16="http://schemas.microsoft.com/office/drawing/2014/main" id="{7C3E94D0-3DB1-4891-838C-6E849D48A0C8}"/>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75063" y="2707085"/>
            <a:ext cx="5172593" cy="3367144"/>
          </a:xfrm>
          <a:prstGeom prst="rect">
            <a:avLst/>
          </a:prstGeom>
          <a:noFill/>
          <a:ln>
            <a:noFill/>
          </a:ln>
        </p:spPr>
      </p:pic>
      <p:pic>
        <p:nvPicPr>
          <p:cNvPr id="5" name="Audio 4">
            <a:hlinkClick r:id="" action="ppaction://media"/>
            <a:extLst>
              <a:ext uri="{FF2B5EF4-FFF2-40B4-BE49-F238E27FC236}">
                <a16:creationId xmlns:a16="http://schemas.microsoft.com/office/drawing/2014/main" id="{8B6BDE48-3423-4FA5-B3E1-0DC807B344A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15159358"/>
      </p:ext>
    </p:extLst>
  </p:cSld>
  <p:clrMapOvr>
    <a:masterClrMapping/>
  </p:clrMapOvr>
  <mc:AlternateContent xmlns:mc="http://schemas.openxmlformats.org/markup-compatibility/2006">
    <mc:Choice xmlns:p14="http://schemas.microsoft.com/office/powerpoint/2010/main" Requires="p14">
      <p:transition spd="slow" p14:dur="2000" advTm="31312"/>
    </mc:Choice>
    <mc:Fallback>
      <p:transition spd="slow" advTm="31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94523-7A35-4C43-9F22-0AB0B055F2D5}"/>
              </a:ext>
            </a:extLst>
          </p:cNvPr>
          <p:cNvSpPr>
            <a:spLocks noGrp="1"/>
          </p:cNvSpPr>
          <p:nvPr>
            <p:ph type="title"/>
          </p:nvPr>
        </p:nvSpPr>
        <p:spPr>
          <a:xfrm>
            <a:off x="838200" y="585216"/>
            <a:ext cx="10515600" cy="1325563"/>
          </a:xfrm>
        </p:spPr>
        <p:txBody>
          <a:bodyPr>
            <a:normAutofit/>
          </a:bodyPr>
          <a:lstStyle/>
          <a:p>
            <a:r>
              <a:rPr lang="en-GB">
                <a:solidFill>
                  <a:schemeClr val="bg1"/>
                </a:solidFill>
              </a:rPr>
              <a:t>Investigating the Problem</a:t>
            </a:r>
          </a:p>
        </p:txBody>
      </p:sp>
      <p:pic>
        <p:nvPicPr>
          <p:cNvPr id="4" name="Picture 3">
            <a:extLst>
              <a:ext uri="{FF2B5EF4-FFF2-40B4-BE49-F238E27FC236}">
                <a16:creationId xmlns:a16="http://schemas.microsoft.com/office/drawing/2014/main" id="{A4B04866-01C3-43BB-99FA-F89FC2E5A2CD}"/>
              </a:ext>
            </a:extLst>
          </p:cNvPr>
          <p:cNvPicPr/>
          <p:nvPr/>
        </p:nvPicPr>
        <p:blipFill rotWithShape="1">
          <a:blip r:embed="rId4"/>
          <a:srcRect r="3" b="10053"/>
          <a:stretch/>
        </p:blipFill>
        <p:spPr bwMode="auto">
          <a:xfrm>
            <a:off x="841248" y="2516777"/>
            <a:ext cx="6236208" cy="3660185"/>
          </a:xfrm>
          <a:prstGeom prst="rect">
            <a:avLst/>
          </a:prstGeom>
          <a:ln>
            <a:solidFill>
              <a:schemeClr val="tx1"/>
            </a:solid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FC7CD080-45DB-4779-8011-99116771EDE9}"/>
              </a:ext>
            </a:extLst>
          </p:cNvPr>
          <p:cNvSpPr>
            <a:spLocks noGrp="1"/>
          </p:cNvSpPr>
          <p:nvPr>
            <p:ph idx="1"/>
          </p:nvPr>
        </p:nvSpPr>
        <p:spPr>
          <a:xfrm>
            <a:off x="7279097" y="2035066"/>
            <a:ext cx="4711262" cy="3660185"/>
          </a:xfrm>
        </p:spPr>
        <p:txBody>
          <a:bodyPr anchor="ctr">
            <a:normAutofit/>
          </a:bodyPr>
          <a:lstStyle/>
          <a:p>
            <a:pPr marL="0" indent="0">
              <a:buNone/>
            </a:pPr>
            <a:endParaRPr lang="en-GB" sz="1800" dirty="0"/>
          </a:p>
          <a:p>
            <a:pPr marL="0" indent="0">
              <a:buNone/>
            </a:pPr>
            <a:r>
              <a:rPr lang="en-GB" sz="1800" dirty="0"/>
              <a:t>When trying to gather more information relating to the problem it was apparent that lots of additional labour was being used to rectify the problem once the vehicle has left the production line. The section of the image highlighted with the red box shows that 14 out of 14 vehicles required rework to meet quality standards. Emphasising the extent of the problem. </a:t>
            </a:r>
          </a:p>
          <a:p>
            <a:pPr marL="0" indent="0">
              <a:buNone/>
            </a:pPr>
            <a:endParaRPr lang="en-GB" sz="2200" dirty="0"/>
          </a:p>
          <a:p>
            <a:pPr marL="0" indent="0">
              <a:buNone/>
            </a:pPr>
            <a:endParaRPr lang="en-GB" sz="2200" dirty="0"/>
          </a:p>
        </p:txBody>
      </p:sp>
      <p:pic>
        <p:nvPicPr>
          <p:cNvPr id="5" name="Audio 4">
            <a:hlinkClick r:id="" action="ppaction://media"/>
            <a:extLst>
              <a:ext uri="{FF2B5EF4-FFF2-40B4-BE49-F238E27FC236}">
                <a16:creationId xmlns:a16="http://schemas.microsoft.com/office/drawing/2014/main" id="{D57D77B5-4308-451F-82F7-A9D6AA396E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40414663"/>
      </p:ext>
    </p:extLst>
  </p:cSld>
  <p:clrMapOvr>
    <a:masterClrMapping/>
  </p:clrMapOvr>
  <mc:AlternateContent xmlns:mc="http://schemas.openxmlformats.org/markup-compatibility/2006">
    <mc:Choice xmlns:p14="http://schemas.microsoft.com/office/powerpoint/2010/main" Requires="p14">
      <p:transition spd="slow" p14:dur="2000" advTm="27084"/>
    </mc:Choice>
    <mc:Fallback>
      <p:transition spd="slow" advTm="27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712335-E250-4CC4-BE1D-EE67B7875AF5}"/>
              </a:ext>
            </a:extLst>
          </p:cNvPr>
          <p:cNvSpPr>
            <a:spLocks noGrp="1"/>
          </p:cNvSpPr>
          <p:nvPr>
            <p:ph type="title"/>
          </p:nvPr>
        </p:nvSpPr>
        <p:spPr>
          <a:xfrm>
            <a:off x="269874" y="224592"/>
            <a:ext cx="5130795" cy="1461778"/>
          </a:xfrm>
        </p:spPr>
        <p:txBody>
          <a:bodyPr>
            <a:normAutofit/>
          </a:bodyPr>
          <a:lstStyle/>
          <a:p>
            <a:r>
              <a:rPr lang="en-GB" sz="4000" dirty="0"/>
              <a:t>Inefficiency and Cost</a:t>
            </a:r>
          </a:p>
        </p:txBody>
      </p:sp>
      <p:sp>
        <p:nvSpPr>
          <p:cNvPr id="3" name="Content Placeholder 2">
            <a:extLst>
              <a:ext uri="{FF2B5EF4-FFF2-40B4-BE49-F238E27FC236}">
                <a16:creationId xmlns:a16="http://schemas.microsoft.com/office/drawing/2014/main" id="{2D4696D8-58A4-497E-B661-4BB21C616A77}"/>
              </a:ext>
            </a:extLst>
          </p:cNvPr>
          <p:cNvSpPr>
            <a:spLocks noGrp="1"/>
          </p:cNvSpPr>
          <p:nvPr>
            <p:ph idx="1"/>
          </p:nvPr>
        </p:nvSpPr>
        <p:spPr>
          <a:xfrm>
            <a:off x="252816" y="1547420"/>
            <a:ext cx="7282514" cy="5085987"/>
          </a:xfrm>
        </p:spPr>
        <p:txBody>
          <a:bodyPr>
            <a:normAutofit fontScale="70000" lnSpcReduction="20000"/>
          </a:bodyPr>
          <a:lstStyle/>
          <a:p>
            <a:pPr marL="0" indent="0">
              <a:buNone/>
            </a:pPr>
            <a:r>
              <a:rPr lang="en-GB" sz="2900" dirty="0"/>
              <a:t>When communicating with production to understand the cost of the extra labour. It highlighted an issue, if solved will save the business considerable amount of money. Therefor justifying the need to pursue the issue further.</a:t>
            </a:r>
          </a:p>
          <a:p>
            <a:pPr marL="0" indent="0">
              <a:buNone/>
            </a:pPr>
            <a:endParaRPr lang="en-GB" sz="800" dirty="0"/>
          </a:p>
          <a:p>
            <a:pPr marL="0" indent="0">
              <a:buNone/>
            </a:pPr>
            <a:r>
              <a:rPr lang="en-US" sz="2300" u="sng" dirty="0"/>
              <a:t>Current Cost to Business</a:t>
            </a:r>
            <a:endParaRPr lang="en-GB" sz="2300" dirty="0"/>
          </a:p>
          <a:p>
            <a:pPr marL="0" indent="0">
              <a:buNone/>
            </a:pPr>
            <a:r>
              <a:rPr lang="en-US" sz="2300" dirty="0"/>
              <a:t>Based on the 2020 Cost per hour - </a:t>
            </a:r>
            <a:r>
              <a:rPr lang="en-US" sz="2300" b="1" dirty="0"/>
              <a:t>£48.41</a:t>
            </a:r>
            <a:endParaRPr lang="en-GB" sz="2300" dirty="0"/>
          </a:p>
          <a:p>
            <a:pPr marL="0" indent="0">
              <a:buNone/>
            </a:pPr>
            <a:r>
              <a:rPr lang="en-US" sz="2300" b="1" dirty="0"/>
              <a:t> </a:t>
            </a:r>
            <a:r>
              <a:rPr lang="en-US" sz="2300" dirty="0"/>
              <a:t>Best Case scenario take 2 techs 30 minutes per car to achieve quality standard. With </a:t>
            </a:r>
            <a:r>
              <a:rPr lang="en-US" sz="2300" b="1" dirty="0"/>
              <a:t>80%</a:t>
            </a:r>
            <a:r>
              <a:rPr lang="en-US" sz="2300" dirty="0"/>
              <a:t> of cars being reworked. </a:t>
            </a:r>
            <a:endParaRPr lang="en-GB" sz="2300" dirty="0"/>
          </a:p>
          <a:p>
            <a:pPr marL="0" indent="0">
              <a:buNone/>
            </a:pPr>
            <a:r>
              <a:rPr lang="en-US" sz="2300" dirty="0"/>
              <a:t>If breaking down 75UPW(Units per Week) to an even number of vehicles – </a:t>
            </a:r>
            <a:r>
              <a:rPr lang="en-US" sz="2300" b="1" dirty="0"/>
              <a:t>15UPD (Units per day)</a:t>
            </a:r>
            <a:endParaRPr lang="en-GB" sz="2300" dirty="0"/>
          </a:p>
          <a:p>
            <a:pPr marL="0" indent="0">
              <a:buNone/>
            </a:pPr>
            <a:endParaRPr lang="en-GB" sz="2300" dirty="0"/>
          </a:p>
          <a:p>
            <a:r>
              <a:rPr lang="en-US" sz="2300" dirty="0"/>
              <a:t>Technician cost (2 techs) per vehicle - £48.41</a:t>
            </a:r>
            <a:endParaRPr lang="en-GB" sz="2300" dirty="0"/>
          </a:p>
          <a:p>
            <a:r>
              <a:rPr lang="en-US" sz="2300" dirty="0"/>
              <a:t>Units per Day reworked – 12</a:t>
            </a:r>
            <a:endParaRPr lang="en-GB" sz="2300" dirty="0"/>
          </a:p>
          <a:p>
            <a:r>
              <a:rPr lang="en-US" sz="2300" dirty="0"/>
              <a:t>Cost per Day – £580.92</a:t>
            </a:r>
            <a:endParaRPr lang="en-GB" sz="2300" dirty="0"/>
          </a:p>
          <a:p>
            <a:r>
              <a:rPr lang="en-US" sz="2300" dirty="0"/>
              <a:t>Cost per Week - </a:t>
            </a:r>
            <a:r>
              <a:rPr lang="en-US" sz="2300" b="1" dirty="0"/>
              <a:t>£2,904.60</a:t>
            </a:r>
            <a:endParaRPr lang="en-GB" sz="2300" dirty="0"/>
          </a:p>
          <a:p>
            <a:pPr marL="0" indent="0">
              <a:buNone/>
            </a:pPr>
            <a:endParaRPr lang="en-US" sz="2300" b="1" dirty="0"/>
          </a:p>
          <a:p>
            <a:pPr marL="0" indent="0">
              <a:buNone/>
            </a:pPr>
            <a:r>
              <a:rPr lang="en-US" sz="2300" b="1" dirty="0"/>
              <a:t>Yearly Cost (46 Working weeks) – £133,611.60</a:t>
            </a:r>
            <a:endParaRPr lang="en-GB" sz="2300" dirty="0"/>
          </a:p>
          <a:p>
            <a:pPr marL="0" indent="0">
              <a:buNone/>
            </a:pPr>
            <a:endParaRPr lang="en-GB" sz="800" dirty="0"/>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Pound">
            <a:extLst>
              <a:ext uri="{FF2B5EF4-FFF2-40B4-BE49-F238E27FC236}">
                <a16:creationId xmlns:a16="http://schemas.microsoft.com/office/drawing/2014/main" id="{D4F9F8EC-ECB1-459E-A5DD-C100A8BE6DD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35330" y="2105470"/>
            <a:ext cx="3217333" cy="3217333"/>
          </a:xfrm>
          <a:prstGeom prst="rect">
            <a:avLst/>
          </a:prstGeom>
        </p:spPr>
      </p:pic>
      <p:pic>
        <p:nvPicPr>
          <p:cNvPr id="5" name="Audio 4">
            <a:hlinkClick r:id="" action="ppaction://media"/>
            <a:extLst>
              <a:ext uri="{FF2B5EF4-FFF2-40B4-BE49-F238E27FC236}">
                <a16:creationId xmlns:a16="http://schemas.microsoft.com/office/drawing/2014/main" id="{6D7ED446-C92A-4928-8AD3-1CA73F4210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15644830"/>
      </p:ext>
    </p:extLst>
  </p:cSld>
  <p:clrMapOvr>
    <a:masterClrMapping/>
  </p:clrMapOvr>
  <mc:AlternateContent xmlns:mc="http://schemas.openxmlformats.org/markup-compatibility/2006">
    <mc:Choice xmlns:p14="http://schemas.microsoft.com/office/powerpoint/2010/main" Requires="p14">
      <p:transition spd="slow" p14:dur="2000" advTm="76691"/>
    </mc:Choice>
    <mc:Fallback>
      <p:transition spd="slow" advTm="76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28617-F913-4ED2-AE91-404D8A80A21A}"/>
              </a:ext>
            </a:extLst>
          </p:cNvPr>
          <p:cNvSpPr>
            <a:spLocks noGrp="1"/>
          </p:cNvSpPr>
          <p:nvPr>
            <p:ph type="title"/>
          </p:nvPr>
        </p:nvSpPr>
        <p:spPr>
          <a:xfrm>
            <a:off x="6631871" y="443789"/>
            <a:ext cx="5006336" cy="1325563"/>
          </a:xfrm>
        </p:spPr>
        <p:txBody>
          <a:bodyPr>
            <a:normAutofit/>
          </a:bodyPr>
          <a:lstStyle/>
          <a:p>
            <a:r>
              <a:rPr lang="en-GB" dirty="0"/>
              <a:t>Process investigation</a:t>
            </a:r>
            <a:br>
              <a:rPr lang="en-GB" dirty="0"/>
            </a:br>
            <a:endParaRPr lang="en-GB" dirty="0"/>
          </a:p>
        </p:txBody>
      </p:sp>
      <p:sp>
        <p:nvSpPr>
          <p:cNvPr id="23" name="Freeform: Shape 22">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3F7CDBA-7975-448E-AFE3-A9D5F7B61B93}"/>
              </a:ext>
            </a:extLst>
          </p:cNvPr>
          <p:cNvPicPr/>
          <p:nvPr/>
        </p:nvPicPr>
        <p:blipFill rotWithShape="1">
          <a:blip r:embed="rId4"/>
          <a:srcRect l="20140" r="2122"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E9DC7978-F694-4CE0-92FC-A3836BD2D47F}"/>
              </a:ext>
            </a:extLst>
          </p:cNvPr>
          <p:cNvSpPr>
            <a:spLocks noGrp="1"/>
          </p:cNvSpPr>
          <p:nvPr>
            <p:ph idx="1"/>
          </p:nvPr>
        </p:nvSpPr>
        <p:spPr>
          <a:xfrm>
            <a:off x="6365067" y="1484312"/>
            <a:ext cx="5539944" cy="5373688"/>
          </a:xfrm>
        </p:spPr>
        <p:txBody>
          <a:bodyPr anchor="t">
            <a:normAutofit fontScale="92500" lnSpcReduction="10000"/>
          </a:bodyPr>
          <a:lstStyle/>
          <a:p>
            <a:pPr marL="0" indent="0">
              <a:buNone/>
            </a:pPr>
            <a:r>
              <a:rPr lang="en-US" sz="1900" dirty="0"/>
              <a:t>Naturally the first place to look where the issue is occurring is to observe point of fit. Where the bumper is fitted to the vehicle on the production line. Below are the steps taken to fit the rear bumper to the body.</a:t>
            </a:r>
            <a:endParaRPr lang="en-US" sz="900" u="sng" dirty="0"/>
          </a:p>
          <a:p>
            <a:pPr marL="0" indent="0">
              <a:buNone/>
            </a:pPr>
            <a:r>
              <a:rPr lang="en-US" sz="1400" u="sng" dirty="0"/>
              <a:t>Process Steps</a:t>
            </a:r>
            <a:endParaRPr lang="en-GB" sz="1400" dirty="0"/>
          </a:p>
          <a:p>
            <a:pPr lvl="0"/>
            <a:r>
              <a:rPr lang="en-US" sz="1400" dirty="0"/>
              <a:t>Fit 4 x adhesive washers on the outer face of the TLS bumper brackets. (These washers dictate the gap between the tailgate and rear bumper quarters)</a:t>
            </a:r>
            <a:endParaRPr lang="en-GB" sz="1400" dirty="0"/>
          </a:p>
          <a:p>
            <a:pPr lvl="0"/>
            <a:r>
              <a:rPr lang="en-US" sz="1400" dirty="0"/>
              <a:t>Two men obtain bumper from line side trolley</a:t>
            </a:r>
            <a:endParaRPr lang="en-GB" sz="1400" dirty="0"/>
          </a:p>
          <a:p>
            <a:pPr lvl="0"/>
            <a:r>
              <a:rPr lang="en-US" sz="1400" dirty="0"/>
              <a:t>Transfer the bumper to the rear end of the vehicle.</a:t>
            </a:r>
            <a:endParaRPr lang="en-GB" sz="1400" dirty="0"/>
          </a:p>
          <a:p>
            <a:pPr lvl="0"/>
            <a:r>
              <a:rPr lang="en-US" sz="1400" dirty="0"/>
              <a:t>Locate the Centre bracket of the bumper onto the </a:t>
            </a:r>
            <a:r>
              <a:rPr lang="en-US" sz="1400" dirty="0" err="1"/>
              <a:t>flexitols</a:t>
            </a:r>
            <a:r>
              <a:rPr lang="en-US" sz="1400" dirty="0"/>
              <a:t> loose fitted to the bumper armature </a:t>
            </a:r>
            <a:endParaRPr lang="en-GB" sz="1400" dirty="0"/>
          </a:p>
          <a:p>
            <a:pPr lvl="0"/>
            <a:r>
              <a:rPr lang="en-US" sz="1400" dirty="0"/>
              <a:t>Ensure the outer skin of the bumper is placed on inner surface of the TLS bumper bracket</a:t>
            </a:r>
            <a:endParaRPr lang="en-GB" sz="1400" dirty="0"/>
          </a:p>
          <a:p>
            <a:pPr lvl="0"/>
            <a:r>
              <a:rPr lang="en-US" sz="1400" dirty="0"/>
              <a:t>Locate the outer quarters of the bumper onto the loose fitted fixings on the rear quarter of the vehicle.</a:t>
            </a:r>
            <a:endParaRPr lang="en-GB" sz="1400" dirty="0"/>
          </a:p>
          <a:p>
            <a:pPr lvl="0"/>
            <a:r>
              <a:rPr lang="en-US" sz="1400" dirty="0"/>
              <a:t>Once locates onto the center and rear quarter fixings hand start 4 x M6 Pan head fixings into the rear Bumper TLS bracket. </a:t>
            </a:r>
          </a:p>
          <a:p>
            <a:pPr lvl="0"/>
            <a:r>
              <a:rPr lang="en-US" sz="1400" dirty="0"/>
              <a:t>Secure the lower rear bumper to body via tailpipe bracket using 2x M6 Pan heads.</a:t>
            </a:r>
            <a:endParaRPr lang="en-GB" sz="1400" dirty="0"/>
          </a:p>
          <a:p>
            <a:pPr lvl="0"/>
            <a:r>
              <a:rPr lang="en-US" sz="1400" dirty="0"/>
              <a:t>When all fixings have been loose fitted. Start securing the bumper in the correct sequence to the correct torque.</a:t>
            </a:r>
            <a:endParaRPr lang="en-GB" sz="1400" dirty="0"/>
          </a:p>
          <a:p>
            <a:pPr marL="0" indent="0">
              <a:buNone/>
            </a:pPr>
            <a:endParaRPr lang="en-GB" sz="900" dirty="0"/>
          </a:p>
        </p:txBody>
      </p:sp>
      <p:pic>
        <p:nvPicPr>
          <p:cNvPr id="5" name="Audio 4">
            <a:hlinkClick r:id="" action="ppaction://media"/>
            <a:extLst>
              <a:ext uri="{FF2B5EF4-FFF2-40B4-BE49-F238E27FC236}">
                <a16:creationId xmlns:a16="http://schemas.microsoft.com/office/drawing/2014/main" id="{779830B0-43DC-4C3A-A948-0E1241B0BD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538697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3648"/>
    </mc:Choice>
    <mc:Fallback>
      <p:transition spd="slow" advTm="83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05BC3-BA0E-47BF-9068-2FC17F10077D}"/>
              </a:ext>
            </a:extLst>
          </p:cNvPr>
          <p:cNvSpPr>
            <a:spLocks noGrp="1"/>
          </p:cNvSpPr>
          <p:nvPr>
            <p:ph type="title"/>
          </p:nvPr>
        </p:nvSpPr>
        <p:spPr>
          <a:xfrm>
            <a:off x="6234330" y="803325"/>
            <a:ext cx="5314536" cy="1325563"/>
          </a:xfrm>
        </p:spPr>
        <p:txBody>
          <a:bodyPr>
            <a:normAutofit/>
          </a:bodyPr>
          <a:lstStyle/>
          <a:p>
            <a:r>
              <a:rPr lang="en-GB" dirty="0"/>
              <a:t>Bumper and Body </a:t>
            </a:r>
            <a:r>
              <a:rPr lang="en-GB" dirty="0" err="1"/>
              <a:t>Interace</a:t>
            </a:r>
            <a:endParaRPr lang="en-GB"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93C874E-ADA8-48F5-96A8-66D4D44BCEF2}"/>
              </a:ext>
            </a:extLst>
          </p:cNvPr>
          <p:cNvPicPr/>
          <p:nvPr/>
        </p:nvPicPr>
        <p:blipFill rotWithShape="1">
          <a:blip r:embed="rId4"/>
          <a:srcRect l="2923" t="-11388" r="9881" b="3470"/>
          <a:stretch/>
        </p:blipFill>
        <p:spPr bwMode="auto">
          <a:xfrm>
            <a:off x="0" y="-781050"/>
            <a:ext cx="6096000" cy="6914596"/>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1D1977E1-5D42-42BE-AA63-4C45E3D7B1DE}"/>
              </a:ext>
            </a:extLst>
          </p:cNvPr>
          <p:cNvSpPr>
            <a:spLocks noGrp="1"/>
          </p:cNvSpPr>
          <p:nvPr>
            <p:ph idx="1"/>
          </p:nvPr>
        </p:nvSpPr>
        <p:spPr>
          <a:xfrm>
            <a:off x="6234329" y="2279018"/>
            <a:ext cx="6329146" cy="3455032"/>
          </a:xfrm>
        </p:spPr>
        <p:txBody>
          <a:bodyPr anchor="t">
            <a:normAutofit/>
          </a:bodyPr>
          <a:lstStyle/>
          <a:p>
            <a:pPr marL="0" indent="0">
              <a:buNone/>
            </a:pPr>
            <a:r>
              <a:rPr lang="en-GB" sz="2400" dirty="0"/>
              <a:t>1 – Body side rear quarter (4xM6 fixings)</a:t>
            </a:r>
          </a:p>
          <a:p>
            <a:pPr marL="0" indent="0">
              <a:buNone/>
            </a:pPr>
            <a:endParaRPr lang="en-GB" sz="2400" dirty="0"/>
          </a:p>
          <a:p>
            <a:pPr marL="0" indent="0">
              <a:buNone/>
            </a:pPr>
            <a:r>
              <a:rPr lang="en-GB" sz="2400" dirty="0"/>
              <a:t>2-Rear Bumper TLS Bracket(4xM6 Pan Heads</a:t>
            </a:r>
          </a:p>
          <a:p>
            <a:pPr marL="0" indent="0">
              <a:buNone/>
            </a:pPr>
            <a:endParaRPr lang="en-GB" sz="2400" dirty="0"/>
          </a:p>
          <a:p>
            <a:pPr marL="0" indent="0">
              <a:buNone/>
            </a:pPr>
            <a:r>
              <a:rPr lang="en-GB" sz="2400" dirty="0"/>
              <a:t>3-Rear Bumper Armature (2xFlexitol)</a:t>
            </a:r>
          </a:p>
          <a:p>
            <a:pPr marL="0" indent="0">
              <a:buNone/>
            </a:pPr>
            <a:endParaRPr lang="en-GB" sz="2400" dirty="0"/>
          </a:p>
          <a:p>
            <a:pPr marL="0" indent="0">
              <a:buNone/>
            </a:pPr>
            <a:r>
              <a:rPr lang="en-GB" sz="2400" dirty="0"/>
              <a:t>4-Tailpipe bracket to body(4xM6 Pan Heads)</a:t>
            </a:r>
          </a:p>
        </p:txBody>
      </p:sp>
      <p:pic>
        <p:nvPicPr>
          <p:cNvPr id="5" name="Audio 4">
            <a:hlinkClick r:id="" action="ppaction://media"/>
            <a:extLst>
              <a:ext uri="{FF2B5EF4-FFF2-40B4-BE49-F238E27FC236}">
                <a16:creationId xmlns:a16="http://schemas.microsoft.com/office/drawing/2014/main" id="{BB1015D3-8B03-441F-9F54-8B0D4B0824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322419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754"/>
    </mc:Choice>
    <mc:Fallback>
      <p:transition spd="slow" advTm="38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CEDD1-C615-443C-901C-8BEA9C605AA8}"/>
              </a:ext>
            </a:extLst>
          </p:cNvPr>
          <p:cNvSpPr>
            <a:spLocks noGrp="1"/>
          </p:cNvSpPr>
          <p:nvPr>
            <p:ph type="title"/>
          </p:nvPr>
        </p:nvSpPr>
        <p:spPr>
          <a:xfrm>
            <a:off x="838200" y="585216"/>
            <a:ext cx="10515600" cy="1325563"/>
          </a:xfrm>
        </p:spPr>
        <p:txBody>
          <a:bodyPr>
            <a:normAutofit/>
          </a:bodyPr>
          <a:lstStyle/>
          <a:p>
            <a:r>
              <a:rPr lang="en-GB" dirty="0">
                <a:solidFill>
                  <a:schemeClr val="bg1"/>
                </a:solidFill>
              </a:rPr>
              <a:t>Root Cause Identification: Ishikawa</a:t>
            </a:r>
          </a:p>
        </p:txBody>
      </p:sp>
      <p:pic>
        <p:nvPicPr>
          <p:cNvPr id="4" name="Picture 3">
            <a:extLst>
              <a:ext uri="{FF2B5EF4-FFF2-40B4-BE49-F238E27FC236}">
                <a16:creationId xmlns:a16="http://schemas.microsoft.com/office/drawing/2014/main" id="{1D923B06-92DA-47A0-AE45-1BD1B3E42421}"/>
              </a:ext>
            </a:extLst>
          </p:cNvPr>
          <p:cNvPicPr/>
          <p:nvPr/>
        </p:nvPicPr>
        <p:blipFill rotWithShape="1">
          <a:blip r:embed="rId4"/>
          <a:srcRect l="133" r="1"/>
          <a:stretch/>
        </p:blipFill>
        <p:spPr>
          <a:xfrm>
            <a:off x="548639" y="2689844"/>
            <a:ext cx="7062364" cy="3134984"/>
          </a:xfrm>
          <a:prstGeom prst="rect">
            <a:avLst/>
          </a:prstGeom>
          <a:ln>
            <a:noFill/>
          </a:ln>
        </p:spPr>
      </p:pic>
      <p:sp>
        <p:nvSpPr>
          <p:cNvPr id="3" name="Content Placeholder 2">
            <a:extLst>
              <a:ext uri="{FF2B5EF4-FFF2-40B4-BE49-F238E27FC236}">
                <a16:creationId xmlns:a16="http://schemas.microsoft.com/office/drawing/2014/main" id="{A5625202-765D-4F97-8EA0-6A0975FBE216}"/>
              </a:ext>
            </a:extLst>
          </p:cNvPr>
          <p:cNvSpPr>
            <a:spLocks noGrp="1"/>
          </p:cNvSpPr>
          <p:nvPr>
            <p:ph idx="1"/>
          </p:nvPr>
        </p:nvSpPr>
        <p:spPr>
          <a:xfrm>
            <a:off x="7839457" y="2689844"/>
            <a:ext cx="3803904" cy="3660185"/>
          </a:xfrm>
        </p:spPr>
        <p:txBody>
          <a:bodyPr anchor="ctr">
            <a:normAutofit/>
          </a:bodyPr>
          <a:lstStyle/>
          <a:p>
            <a:pPr marL="0" indent="0">
              <a:buNone/>
            </a:pPr>
            <a:r>
              <a:rPr lang="en-GB" sz="2200" dirty="0"/>
              <a:t>The Fishbone diagram also knows as Ishikawa, is a method used to try and detect all factors which could effect the problem being caused. This is an effective process to quickly understand the relevance of each possible cause pinpointing the causing factors and eliminate factors which are not effecting the problem. </a:t>
            </a:r>
          </a:p>
          <a:p>
            <a:pPr marL="0" indent="0">
              <a:buNone/>
            </a:pPr>
            <a:endParaRPr lang="en-GB" sz="2200" dirty="0"/>
          </a:p>
        </p:txBody>
      </p:sp>
      <p:pic>
        <p:nvPicPr>
          <p:cNvPr id="6" name="Audio 5">
            <a:hlinkClick r:id="" action="ppaction://media"/>
            <a:extLst>
              <a:ext uri="{FF2B5EF4-FFF2-40B4-BE49-F238E27FC236}">
                <a16:creationId xmlns:a16="http://schemas.microsoft.com/office/drawing/2014/main" id="{EF54B63B-59B7-432D-B2BD-620562BA82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43117429"/>
      </p:ext>
    </p:extLst>
  </p:cSld>
  <p:clrMapOvr>
    <a:masterClrMapping/>
  </p:clrMapOvr>
  <mc:AlternateContent xmlns:mc="http://schemas.openxmlformats.org/markup-compatibility/2006">
    <mc:Choice xmlns:p14="http://schemas.microsoft.com/office/powerpoint/2010/main" Requires="p14">
      <p:transition spd="slow" p14:dur="2000" advTm="19538"/>
    </mc:Choice>
    <mc:Fallback>
      <p:transition spd="slow" advTm="19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46C33-887B-43F9-808D-276F0902F34E}"/>
              </a:ext>
            </a:extLst>
          </p:cNvPr>
          <p:cNvSpPr>
            <a:spLocks noGrp="1"/>
          </p:cNvSpPr>
          <p:nvPr>
            <p:ph type="title"/>
          </p:nvPr>
        </p:nvSpPr>
        <p:spPr>
          <a:xfrm>
            <a:off x="838200" y="585216"/>
            <a:ext cx="10515600" cy="1325563"/>
          </a:xfrm>
        </p:spPr>
        <p:txBody>
          <a:bodyPr>
            <a:normAutofit/>
          </a:bodyPr>
          <a:lstStyle/>
          <a:p>
            <a:r>
              <a:rPr lang="en-GB" dirty="0">
                <a:solidFill>
                  <a:schemeClr val="bg1"/>
                </a:solidFill>
              </a:rPr>
              <a:t>Root Cause Identification: 5 Why’s</a:t>
            </a:r>
          </a:p>
        </p:txBody>
      </p:sp>
      <p:pic>
        <p:nvPicPr>
          <p:cNvPr id="6" name="Picture 5">
            <a:extLst>
              <a:ext uri="{FF2B5EF4-FFF2-40B4-BE49-F238E27FC236}">
                <a16:creationId xmlns:a16="http://schemas.microsoft.com/office/drawing/2014/main" id="{C9E384C2-0847-4CCF-9015-36736C8BA6DF}"/>
              </a:ext>
            </a:extLst>
          </p:cNvPr>
          <p:cNvPicPr/>
          <p:nvPr/>
        </p:nvPicPr>
        <p:blipFill rotWithShape="1">
          <a:blip r:embed="rId4"/>
          <a:srcRect l="7390" t="-1" r="6505" b="-1"/>
          <a:stretch/>
        </p:blipFill>
        <p:spPr>
          <a:xfrm>
            <a:off x="260032" y="2372868"/>
            <a:ext cx="7286816" cy="3660185"/>
          </a:xfrm>
          <a:prstGeom prst="rect">
            <a:avLst/>
          </a:prstGeom>
        </p:spPr>
      </p:pic>
      <p:sp>
        <p:nvSpPr>
          <p:cNvPr id="4" name="Content Placeholder 2">
            <a:extLst>
              <a:ext uri="{FF2B5EF4-FFF2-40B4-BE49-F238E27FC236}">
                <a16:creationId xmlns:a16="http://schemas.microsoft.com/office/drawing/2014/main" id="{3637E0DF-9C81-4926-84C2-EA45EA1142D4}"/>
              </a:ext>
            </a:extLst>
          </p:cNvPr>
          <p:cNvSpPr>
            <a:spLocks noGrp="1"/>
          </p:cNvSpPr>
          <p:nvPr>
            <p:ph idx="1"/>
          </p:nvPr>
        </p:nvSpPr>
        <p:spPr>
          <a:xfrm>
            <a:off x="7718896" y="2850344"/>
            <a:ext cx="4213071" cy="3660185"/>
          </a:xfrm>
        </p:spPr>
        <p:txBody>
          <a:bodyPr anchor="ctr">
            <a:normAutofit fontScale="92500" lnSpcReduction="10000"/>
          </a:bodyPr>
          <a:lstStyle/>
          <a:p>
            <a:pPr marL="0" indent="0">
              <a:buNone/>
            </a:pPr>
            <a:r>
              <a:rPr lang="en-GB" sz="2200" dirty="0"/>
              <a:t>Using the 5 why method to try and root cause the issue. Highlighted that the design engineers did not account for manufacturing capabilities relating to the TLS bracket positioning.</a:t>
            </a:r>
          </a:p>
          <a:p>
            <a:pPr marL="0" indent="0">
              <a:buNone/>
            </a:pPr>
            <a:endParaRPr lang="en-GB" sz="2200" dirty="0"/>
          </a:p>
          <a:p>
            <a:pPr marL="0" indent="0">
              <a:buNone/>
            </a:pPr>
            <a:r>
              <a:rPr lang="en-GB" sz="2200" dirty="0"/>
              <a:t> This information was fed back to the design team to be more diligent when designing components and carefully consider manufacturing capabilities. Ultimately this was down to poor communication between manufacturing and design.</a:t>
            </a:r>
          </a:p>
          <a:p>
            <a:pPr marL="0" indent="0">
              <a:buNone/>
            </a:pPr>
            <a:endParaRPr lang="en-GB" sz="2200" dirty="0"/>
          </a:p>
        </p:txBody>
      </p:sp>
      <p:pic>
        <p:nvPicPr>
          <p:cNvPr id="3" name="Audio 2">
            <a:hlinkClick r:id="" action="ppaction://media"/>
            <a:extLst>
              <a:ext uri="{FF2B5EF4-FFF2-40B4-BE49-F238E27FC236}">
                <a16:creationId xmlns:a16="http://schemas.microsoft.com/office/drawing/2014/main" id="{D3148BA6-B61F-455E-B15B-E27718C438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76012033"/>
      </p:ext>
    </p:extLst>
  </p:cSld>
  <p:clrMapOvr>
    <a:masterClrMapping/>
  </p:clrMapOvr>
  <mc:AlternateContent xmlns:mc="http://schemas.openxmlformats.org/markup-compatibility/2006">
    <mc:Choice xmlns:p14="http://schemas.microsoft.com/office/powerpoint/2010/main" Requires="p14">
      <p:transition spd="slow" p14:dur="2000" advTm="27867"/>
    </mc:Choice>
    <mc:Fallback>
      <p:transition spd="slow" advTm="27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712AF0-E908-4142-A6AE-0FDC23538EA0}"/>
              </a:ext>
            </a:extLst>
          </p:cNvPr>
          <p:cNvSpPr>
            <a:spLocks noGrp="1"/>
          </p:cNvSpPr>
          <p:nvPr>
            <p:ph type="title"/>
          </p:nvPr>
        </p:nvSpPr>
        <p:spPr>
          <a:xfrm>
            <a:off x="770420" y="10039"/>
            <a:ext cx="4784796" cy="1330840"/>
          </a:xfrm>
        </p:spPr>
        <p:txBody>
          <a:bodyPr>
            <a:normAutofit/>
          </a:bodyPr>
          <a:lstStyle/>
          <a:p>
            <a:r>
              <a:rPr lang="en-GB" dirty="0"/>
              <a:t>Metrology Lab</a:t>
            </a:r>
          </a:p>
        </p:txBody>
      </p:sp>
      <p:sp>
        <p:nvSpPr>
          <p:cNvPr id="9" name="Content Placeholder 8">
            <a:extLst>
              <a:ext uri="{FF2B5EF4-FFF2-40B4-BE49-F238E27FC236}">
                <a16:creationId xmlns:a16="http://schemas.microsoft.com/office/drawing/2014/main" id="{B4983A7B-648E-488C-A217-E7EF9C6B7EFC}"/>
              </a:ext>
            </a:extLst>
          </p:cNvPr>
          <p:cNvSpPr>
            <a:spLocks noGrp="1"/>
          </p:cNvSpPr>
          <p:nvPr>
            <p:ph idx="1"/>
          </p:nvPr>
        </p:nvSpPr>
        <p:spPr>
          <a:xfrm>
            <a:off x="177031" y="2034000"/>
            <a:ext cx="5971574" cy="3908585"/>
          </a:xfrm>
        </p:spPr>
        <p:txBody>
          <a:bodyPr>
            <a:normAutofit/>
          </a:bodyPr>
          <a:lstStyle/>
          <a:p>
            <a:pPr marL="0" indent="0">
              <a:buNone/>
            </a:pPr>
            <a:r>
              <a:rPr lang="en-US" sz="2000" dirty="0"/>
              <a:t>Within Aston Martin there is a metrology lab. The metrology lab consists of many different calibrated measuring devices to capture data relating to dimensional accuracy. This machinery can be utilized by staff to investigate issue.</a:t>
            </a:r>
          </a:p>
          <a:p>
            <a:endParaRPr lang="en-US" sz="2000" dirty="0"/>
          </a:p>
          <a:p>
            <a:pPr marL="0" indent="0">
              <a:buNone/>
            </a:pPr>
            <a:r>
              <a:rPr lang="en-US" sz="2000" dirty="0"/>
              <a:t>The machine used to capture data in this project was a CMM, Also known as coordinate measurement machine. The probe on the machine touches reference points on a part or assembly and calculates the position In relation to the nominal position(Perfect position by design).</a:t>
            </a:r>
          </a:p>
          <a:p>
            <a:pPr marL="0" indent="0">
              <a:buNone/>
            </a:pPr>
            <a:endParaRPr lang="en-US" sz="2000" dirty="0"/>
          </a:p>
          <a:p>
            <a:pPr marL="0" indent="0">
              <a:buNone/>
            </a:pPr>
            <a:endParaRPr lang="en-US" sz="2000" dirty="0"/>
          </a:p>
        </p:txBody>
      </p:sp>
      <p:pic>
        <p:nvPicPr>
          <p:cNvPr id="5" name="Content Placeholder 4" descr="A picture containing device&#10;&#10;Description automatically generated">
            <a:extLst>
              <a:ext uri="{FF2B5EF4-FFF2-40B4-BE49-F238E27FC236}">
                <a16:creationId xmlns:a16="http://schemas.microsoft.com/office/drawing/2014/main" id="{5A5E0C6A-0442-471B-9725-4C5BDA802BEA}"/>
              </a:ext>
            </a:extLst>
          </p:cNvPr>
          <p:cNvPicPr>
            <a:picLocks noChangeAspect="1"/>
          </p:cNvPicPr>
          <p:nvPr/>
        </p:nvPicPr>
        <p:blipFill rotWithShape="1">
          <a:blip r:embed="rId4">
            <a:extLst>
              <a:ext uri="{28A0092B-C50C-407E-A947-70E740481C1C}">
                <a14:useLocalDpi xmlns:a14="http://schemas.microsoft.com/office/drawing/2010/main" val="0"/>
              </a:ext>
            </a:extLst>
          </a:blip>
          <a:srcRect t="2080"/>
          <a:stretch/>
        </p:blipFill>
        <p:spPr>
          <a:xfrm>
            <a:off x="8112954" y="0"/>
            <a:ext cx="3587411" cy="5446191"/>
          </a:xfrm>
          <a:prstGeom prst="rect">
            <a:avLst/>
          </a:prstGeom>
        </p:spPr>
      </p:pic>
      <p:pic>
        <p:nvPicPr>
          <p:cNvPr id="3" name="Audio 2">
            <a:hlinkClick r:id="" action="ppaction://media"/>
            <a:extLst>
              <a:ext uri="{FF2B5EF4-FFF2-40B4-BE49-F238E27FC236}">
                <a16:creationId xmlns:a16="http://schemas.microsoft.com/office/drawing/2014/main" id="{44A3403F-7728-4DFB-842F-FE20DBEEA5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11847785"/>
      </p:ext>
    </p:extLst>
  </p:cSld>
  <p:clrMapOvr>
    <a:masterClrMapping/>
  </p:clrMapOvr>
  <mc:AlternateContent xmlns:mc="http://schemas.openxmlformats.org/markup-compatibility/2006">
    <mc:Choice xmlns:p14="http://schemas.microsoft.com/office/powerpoint/2010/main" Requires="p14">
      <p:transition spd="slow" p14:dur="2000" advTm="39939"/>
    </mc:Choice>
    <mc:Fallback>
      <p:transition spd="slow" advTm="39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782958-4A91-46E5-80E4-523222436A55}"/>
              </a:ext>
            </a:extLst>
          </p:cNvPr>
          <p:cNvSpPr>
            <a:spLocks noGrp="1"/>
          </p:cNvSpPr>
          <p:nvPr>
            <p:ph type="title"/>
          </p:nvPr>
        </p:nvSpPr>
        <p:spPr>
          <a:xfrm>
            <a:off x="1847948" y="346149"/>
            <a:ext cx="3469401" cy="1558473"/>
          </a:xfrm>
        </p:spPr>
        <p:txBody>
          <a:bodyPr anchor="b">
            <a:normAutofit fontScale="90000"/>
          </a:bodyPr>
          <a:lstStyle/>
          <a:p>
            <a:r>
              <a:rPr lang="en-GB" sz="4800" dirty="0">
                <a:solidFill>
                  <a:schemeClr val="bg1"/>
                </a:solidFill>
              </a:rPr>
              <a:t>Capturing and Analysing Data</a:t>
            </a:r>
          </a:p>
        </p:txBody>
      </p:sp>
      <p:grpSp>
        <p:nvGrpSpPr>
          <p:cNvPr id="14" name="Group 13">
            <a:extLst>
              <a:ext uri="{FF2B5EF4-FFF2-40B4-BE49-F238E27FC236}">
                <a16:creationId xmlns:a16="http://schemas.microsoft.com/office/drawing/2014/main" id="{9C6E8597-0CCE-4A8A-9326-AA52691A1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5" name="Freeform 5">
              <a:extLst>
                <a:ext uri="{FF2B5EF4-FFF2-40B4-BE49-F238E27FC236}">
                  <a16:creationId xmlns:a16="http://schemas.microsoft.com/office/drawing/2014/main" id="{E78FE76E-DF1D-420B-957F-8ECE93C0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CF2F61F0-9758-4DEF-AC08-7B00F04A4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7EEAE1A-E162-4E2E-A033-0C7AC83696E5}"/>
              </a:ext>
            </a:extLst>
          </p:cNvPr>
          <p:cNvSpPr>
            <a:spLocks noGrp="1"/>
          </p:cNvSpPr>
          <p:nvPr>
            <p:ph idx="1"/>
          </p:nvPr>
        </p:nvSpPr>
        <p:spPr>
          <a:xfrm>
            <a:off x="385550" y="2222741"/>
            <a:ext cx="4479414" cy="3995179"/>
          </a:xfrm>
        </p:spPr>
        <p:txBody>
          <a:bodyPr anchor="t">
            <a:normAutofit/>
          </a:bodyPr>
          <a:lstStyle/>
          <a:p>
            <a:pPr marL="0" indent="0">
              <a:buNone/>
            </a:pPr>
            <a:r>
              <a:rPr lang="en-GB" sz="2000" dirty="0">
                <a:solidFill>
                  <a:schemeClr val="bg1"/>
                </a:solidFill>
              </a:rPr>
              <a:t>Utilising the metrology lab allowed me to look at the data for all four interfaces between body and bumper. The graphs on the right hand side show the variation in positioning of the TLS bracket. The data is across a 30 car sample and shows the variation in the Y axis. Which has most influence on the Gap between bumper and tailgate.</a:t>
            </a:r>
          </a:p>
          <a:p>
            <a:pPr marL="0" indent="0">
              <a:buNone/>
            </a:pPr>
            <a:endParaRPr lang="en-GB" sz="2000" dirty="0">
              <a:solidFill>
                <a:schemeClr val="bg1"/>
              </a:solidFill>
            </a:endParaRPr>
          </a:p>
        </p:txBody>
      </p:sp>
      <p:pic>
        <p:nvPicPr>
          <p:cNvPr id="17" name="Picture 16">
            <a:extLst>
              <a:ext uri="{FF2B5EF4-FFF2-40B4-BE49-F238E27FC236}">
                <a16:creationId xmlns:a16="http://schemas.microsoft.com/office/drawing/2014/main" id="{0724F8DF-8A72-45FD-9CC6-3506F4324054}"/>
              </a:ext>
            </a:extLst>
          </p:cNvPr>
          <p:cNvPicPr/>
          <p:nvPr/>
        </p:nvPicPr>
        <p:blipFill>
          <a:blip r:embed="rId4"/>
          <a:stretch>
            <a:fillRect/>
          </a:stretch>
        </p:blipFill>
        <p:spPr>
          <a:xfrm>
            <a:off x="6267056" y="3428771"/>
            <a:ext cx="5784628" cy="3089902"/>
          </a:xfrm>
          <a:prstGeom prst="rect">
            <a:avLst/>
          </a:prstGeom>
          <a:ln>
            <a:solidFill>
              <a:schemeClr val="tx1"/>
            </a:solidFill>
          </a:ln>
        </p:spPr>
      </p:pic>
      <p:pic>
        <p:nvPicPr>
          <p:cNvPr id="18" name="Picture 17">
            <a:extLst>
              <a:ext uri="{FF2B5EF4-FFF2-40B4-BE49-F238E27FC236}">
                <a16:creationId xmlns:a16="http://schemas.microsoft.com/office/drawing/2014/main" id="{5FD71D7C-7F6F-4786-A2DF-225F1A5D3470}"/>
              </a:ext>
            </a:extLst>
          </p:cNvPr>
          <p:cNvPicPr/>
          <p:nvPr/>
        </p:nvPicPr>
        <p:blipFill>
          <a:blip r:embed="rId5"/>
          <a:stretch>
            <a:fillRect/>
          </a:stretch>
        </p:blipFill>
        <p:spPr>
          <a:xfrm>
            <a:off x="6252208" y="169435"/>
            <a:ext cx="5814323" cy="3089902"/>
          </a:xfrm>
          <a:prstGeom prst="rect">
            <a:avLst/>
          </a:prstGeom>
          <a:ln>
            <a:solidFill>
              <a:schemeClr val="tx1"/>
            </a:solidFill>
          </a:ln>
        </p:spPr>
      </p:pic>
      <p:pic>
        <p:nvPicPr>
          <p:cNvPr id="6" name="Audio 5">
            <a:hlinkClick r:id="" action="ppaction://media"/>
            <a:extLst>
              <a:ext uri="{FF2B5EF4-FFF2-40B4-BE49-F238E27FC236}">
                <a16:creationId xmlns:a16="http://schemas.microsoft.com/office/drawing/2014/main" id="{766D5797-397D-4C21-A02B-AC5EC14B8D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3383891"/>
      </p:ext>
    </p:extLst>
  </p:cSld>
  <p:clrMapOvr>
    <a:masterClrMapping/>
  </p:clrMapOvr>
  <mc:AlternateContent xmlns:mc="http://schemas.openxmlformats.org/markup-compatibility/2006">
    <mc:Choice xmlns:p14="http://schemas.microsoft.com/office/powerpoint/2010/main" Requires="p14">
      <p:transition spd="slow" p14:dur="2000" advTm="43199"/>
    </mc:Choice>
    <mc:Fallback>
      <p:transition spd="slow" advTm="43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E272CC-EF4F-483C-9981-7AE14CE22017}"/>
              </a:ext>
            </a:extLst>
          </p:cNvPr>
          <p:cNvSpPr>
            <a:spLocks noGrp="1"/>
          </p:cNvSpPr>
          <p:nvPr>
            <p:ph type="title"/>
          </p:nvPr>
        </p:nvSpPr>
        <p:spPr>
          <a:xfrm>
            <a:off x="804672" y="640080"/>
            <a:ext cx="3282696" cy="5257800"/>
          </a:xfrm>
        </p:spPr>
        <p:txBody>
          <a:bodyPr>
            <a:normAutofit/>
          </a:bodyPr>
          <a:lstStyle/>
          <a:p>
            <a:r>
              <a:rPr lang="en-GB" dirty="0">
                <a:solidFill>
                  <a:schemeClr val="bg1"/>
                </a:solidFill>
              </a:rPr>
              <a:t>Data Analysis and Actions.</a:t>
            </a:r>
          </a:p>
        </p:txBody>
      </p:sp>
      <p:sp>
        <p:nvSpPr>
          <p:cNvPr id="3" name="Content Placeholder 2">
            <a:extLst>
              <a:ext uri="{FF2B5EF4-FFF2-40B4-BE49-F238E27FC236}">
                <a16:creationId xmlns:a16="http://schemas.microsoft.com/office/drawing/2014/main" id="{E2405E98-2443-4405-8699-C43994397329}"/>
              </a:ext>
            </a:extLst>
          </p:cNvPr>
          <p:cNvSpPr>
            <a:spLocks noGrp="1"/>
          </p:cNvSpPr>
          <p:nvPr>
            <p:ph idx="1"/>
          </p:nvPr>
        </p:nvSpPr>
        <p:spPr>
          <a:xfrm>
            <a:off x="5512308" y="-969644"/>
            <a:ext cx="6024654" cy="5257800"/>
          </a:xfrm>
        </p:spPr>
        <p:txBody>
          <a:bodyPr anchor="ctr">
            <a:normAutofit/>
          </a:bodyPr>
          <a:lstStyle/>
          <a:p>
            <a:pPr marL="0" indent="0">
              <a:buNone/>
            </a:pPr>
            <a:r>
              <a:rPr lang="en-GB" sz="2400" dirty="0"/>
              <a:t>When reviewing all dimensional data. One interface stands out from the rest. Being the TLS bracket. The TLS bracket was also highlighted during the 5 Whys and Ishikawa diagram. Therefor, a strong coloration between all results drives a change to be made with the bracket. </a:t>
            </a:r>
          </a:p>
        </p:txBody>
      </p:sp>
      <p:pic>
        <p:nvPicPr>
          <p:cNvPr id="9" name="Picture 8">
            <a:extLst>
              <a:ext uri="{FF2B5EF4-FFF2-40B4-BE49-F238E27FC236}">
                <a16:creationId xmlns:a16="http://schemas.microsoft.com/office/drawing/2014/main" id="{E92B32B0-2E7B-4DFE-A46D-95B6802D8C85}"/>
              </a:ext>
            </a:extLst>
          </p:cNvPr>
          <p:cNvPicPr/>
          <p:nvPr/>
        </p:nvPicPr>
        <p:blipFill rotWithShape="1">
          <a:blip r:embed="rId4"/>
          <a:srcRect r="57886"/>
          <a:stretch/>
        </p:blipFill>
        <p:spPr>
          <a:xfrm>
            <a:off x="7692500" y="2847974"/>
            <a:ext cx="2205229" cy="3764391"/>
          </a:xfrm>
          <a:prstGeom prst="rect">
            <a:avLst/>
          </a:prstGeom>
        </p:spPr>
      </p:pic>
      <p:pic>
        <p:nvPicPr>
          <p:cNvPr id="5" name="Audio 4">
            <a:hlinkClick r:id="" action="ppaction://media"/>
            <a:extLst>
              <a:ext uri="{FF2B5EF4-FFF2-40B4-BE49-F238E27FC236}">
                <a16:creationId xmlns:a16="http://schemas.microsoft.com/office/drawing/2014/main" id="{B31B42C5-4136-4D9B-A0A8-EABF9BCBAB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67190868"/>
      </p:ext>
    </p:extLst>
  </p:cSld>
  <p:clrMapOvr>
    <a:masterClrMapping/>
  </p:clrMapOvr>
  <mc:AlternateContent xmlns:mc="http://schemas.openxmlformats.org/markup-compatibility/2006">
    <mc:Choice xmlns:p14="http://schemas.microsoft.com/office/powerpoint/2010/main" Requires="p14">
      <p:transition spd="slow" p14:dur="2000" advTm="19679"/>
    </mc:Choice>
    <mc:Fallback>
      <p:transition spd="slow" advTm="19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FE4BAA-AA55-4B25-99BA-F0110C37062B}"/>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Setting of the TLS Bracket </a:t>
            </a:r>
          </a:p>
        </p:txBody>
      </p:sp>
      <p:sp>
        <p:nvSpPr>
          <p:cNvPr id="3" name="Content Placeholder 2">
            <a:extLst>
              <a:ext uri="{FF2B5EF4-FFF2-40B4-BE49-F238E27FC236}">
                <a16:creationId xmlns:a16="http://schemas.microsoft.com/office/drawing/2014/main" id="{376303B4-A983-4ABF-B3B6-C1F1E7DB24DB}"/>
              </a:ext>
            </a:extLst>
          </p:cNvPr>
          <p:cNvSpPr>
            <a:spLocks noGrp="1"/>
          </p:cNvSpPr>
          <p:nvPr>
            <p:ph idx="1"/>
          </p:nvPr>
        </p:nvSpPr>
        <p:spPr>
          <a:xfrm>
            <a:off x="453037" y="2584165"/>
            <a:ext cx="8276026" cy="3320031"/>
          </a:xfrm>
        </p:spPr>
        <p:txBody>
          <a:bodyPr anchor="ctr">
            <a:normAutofit fontScale="92500" lnSpcReduction="20000"/>
          </a:bodyPr>
          <a:lstStyle/>
          <a:p>
            <a:r>
              <a:rPr lang="en-GB" sz="2000" dirty="0">
                <a:solidFill>
                  <a:schemeClr val="tx1">
                    <a:lumMod val="85000"/>
                    <a:lumOff val="15000"/>
                  </a:schemeClr>
                </a:solidFill>
              </a:rPr>
              <a:t>Currently the TLS bracket is not set using the large bodyside setting fixture. It is set using a small setting jig which is positioned on the body. However, as results have proven the setting fixture is not as repeatable as it needs to be. </a:t>
            </a:r>
          </a:p>
          <a:p>
            <a:endParaRPr lang="en-GB" sz="2000" dirty="0">
              <a:solidFill>
                <a:schemeClr val="tx1">
                  <a:lumMod val="85000"/>
                  <a:lumOff val="15000"/>
                </a:schemeClr>
              </a:solidFill>
            </a:endParaRPr>
          </a:p>
          <a:p>
            <a:r>
              <a:rPr lang="en-GB" sz="2000" dirty="0">
                <a:solidFill>
                  <a:schemeClr val="tx1">
                    <a:lumMod val="85000"/>
                    <a:lumOff val="15000"/>
                  </a:schemeClr>
                </a:solidFill>
              </a:rPr>
              <a:t>The body manufacturing team was contacted to see if the large setting fixture could be modified to allow the TLS bracket to be set at the same time. As the large setting fixings has proven its capability with a very stable body side position.</a:t>
            </a:r>
          </a:p>
          <a:p>
            <a:endParaRPr lang="en-GB" sz="2000" dirty="0">
              <a:solidFill>
                <a:schemeClr val="tx1">
                  <a:lumMod val="85000"/>
                  <a:lumOff val="15000"/>
                </a:schemeClr>
              </a:solidFill>
            </a:endParaRPr>
          </a:p>
          <a:p>
            <a:r>
              <a:rPr lang="en-GB" sz="2000" dirty="0">
                <a:solidFill>
                  <a:schemeClr val="tx1">
                    <a:lumMod val="85000"/>
                    <a:lumOff val="15000"/>
                  </a:schemeClr>
                </a:solidFill>
              </a:rPr>
              <a:t>Body shop responded saying they would not like to modify the current setting fixture. Firstly, to modify such a large fixture to facilitate a new part would be very costly. Also, due to the stability of the current bodyside fixture the body shop were not willing to jeopardise the repeatability and quality.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8C5A25CC-B13F-4EA1-87AA-F1FA5391FE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89599316"/>
      </p:ext>
    </p:extLst>
  </p:cSld>
  <p:clrMapOvr>
    <a:masterClrMapping/>
  </p:clrMapOvr>
  <mc:AlternateContent xmlns:mc="http://schemas.openxmlformats.org/markup-compatibility/2006">
    <mc:Choice xmlns:p14="http://schemas.microsoft.com/office/powerpoint/2010/main" Requires="p14">
      <p:transition spd="slow" p14:dur="2000" advTm="61205"/>
    </mc:Choice>
    <mc:Fallback>
      <p:transition spd="slow" advTm="61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F9F131-58A3-4262-8A54-63DFEE00E47B}"/>
              </a:ext>
            </a:extLst>
          </p:cNvPr>
          <p:cNvSpPr>
            <a:spLocks noGrp="1"/>
          </p:cNvSpPr>
          <p:nvPr>
            <p:ph type="title"/>
          </p:nvPr>
        </p:nvSpPr>
        <p:spPr>
          <a:xfrm>
            <a:off x="833002" y="448253"/>
            <a:ext cx="10520702" cy="1325563"/>
          </a:xfrm>
        </p:spPr>
        <p:txBody>
          <a:bodyPr>
            <a:normAutofit/>
          </a:bodyPr>
          <a:lstStyle/>
          <a:p>
            <a:r>
              <a:rPr lang="en-GB" dirty="0"/>
              <a:t>Design Change</a:t>
            </a:r>
          </a:p>
        </p:txBody>
      </p:sp>
      <p:sp>
        <p:nvSpPr>
          <p:cNvPr id="3" name="Content Placeholder 2">
            <a:extLst>
              <a:ext uri="{FF2B5EF4-FFF2-40B4-BE49-F238E27FC236}">
                <a16:creationId xmlns:a16="http://schemas.microsoft.com/office/drawing/2014/main" id="{C130A2D4-22BB-44E6-805C-32AAE9BC6A47}"/>
              </a:ext>
            </a:extLst>
          </p:cNvPr>
          <p:cNvSpPr>
            <a:spLocks noGrp="1"/>
          </p:cNvSpPr>
          <p:nvPr>
            <p:ph idx="1"/>
          </p:nvPr>
        </p:nvSpPr>
        <p:spPr>
          <a:xfrm>
            <a:off x="838200" y="2191807"/>
            <a:ext cx="4936067" cy="3985155"/>
          </a:xfrm>
        </p:spPr>
        <p:txBody>
          <a:bodyPr>
            <a:normAutofit/>
          </a:bodyPr>
          <a:lstStyle/>
          <a:p>
            <a:pPr marL="0" indent="0">
              <a:buNone/>
            </a:pPr>
            <a:r>
              <a:rPr lang="en-GB" sz="2000" dirty="0"/>
              <a:t>Due to the response of the body shop team an alternative solutions had to be determined. The next step taken was to modify the design of the TLS bracket and how it interfaces with the bumper. As the TLS bracket was going to remain to have poor repeatability. Adjustability must be implemented. Therefor different methods of adjustability were investigated within Aston Martin. The most used adjustment method in the production of Aston Martin is </a:t>
            </a:r>
            <a:r>
              <a:rPr lang="en-GB" sz="2000" dirty="0" err="1"/>
              <a:t>flexitols</a:t>
            </a:r>
            <a:r>
              <a:rPr lang="en-GB" sz="2000" dirty="0"/>
              <a:t>. Which are fixing with the capability of adjusting part positions.</a:t>
            </a:r>
          </a:p>
        </p:txBody>
      </p:sp>
      <p:pic>
        <p:nvPicPr>
          <p:cNvPr id="4" name="Picture 3" descr="Diagram, engineering drawing&#10;&#10;Description automatically generated">
            <a:extLst>
              <a:ext uri="{FF2B5EF4-FFF2-40B4-BE49-F238E27FC236}">
                <a16:creationId xmlns:a16="http://schemas.microsoft.com/office/drawing/2014/main" id="{35F14D74-C034-4DA8-BA3B-3400DAA3CCBF}"/>
              </a:ext>
            </a:extLst>
          </p:cNvPr>
          <p:cNvPicPr>
            <a:picLocks noChangeAspect="1"/>
          </p:cNvPicPr>
          <p:nvPr/>
        </p:nvPicPr>
        <p:blipFill rotWithShape="1">
          <a:blip r:embed="rId4">
            <a:extLst>
              <a:ext uri="{28A0092B-C50C-407E-A947-70E740481C1C}">
                <a14:useLocalDpi xmlns:a14="http://schemas.microsoft.com/office/drawing/2010/main" val="0"/>
              </a:ext>
            </a:extLst>
          </a:blip>
          <a:srcRect l="26389" t="32963" r="25972" b="11667"/>
          <a:stretch/>
        </p:blipFill>
        <p:spPr>
          <a:xfrm>
            <a:off x="6599901" y="2191807"/>
            <a:ext cx="4571635" cy="3985156"/>
          </a:xfrm>
          <a:prstGeom prst="rect">
            <a:avLst/>
          </a:prstGeom>
          <a:ln w="57150">
            <a:solidFill>
              <a:schemeClr val="tx1">
                <a:lumMod val="75000"/>
              </a:schemeClr>
            </a:solidFill>
          </a:ln>
        </p:spPr>
      </p:pic>
      <p:pic>
        <p:nvPicPr>
          <p:cNvPr id="6" name="Audio 5">
            <a:hlinkClick r:id="" action="ppaction://media"/>
            <a:extLst>
              <a:ext uri="{FF2B5EF4-FFF2-40B4-BE49-F238E27FC236}">
                <a16:creationId xmlns:a16="http://schemas.microsoft.com/office/drawing/2014/main" id="{F7433DFE-DB83-4591-8403-C0AF7A4635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995505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190"/>
    </mc:Choice>
    <mc:Fallback>
      <p:transition spd="slow" advTm="38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760F-ACCA-47EE-9FA4-A41C8A1A479F}"/>
              </a:ext>
            </a:extLst>
          </p:cNvPr>
          <p:cNvSpPr>
            <a:spLocks noGrp="1"/>
          </p:cNvSpPr>
          <p:nvPr>
            <p:ph type="title"/>
          </p:nvPr>
        </p:nvSpPr>
        <p:spPr>
          <a:xfrm>
            <a:off x="648929" y="629266"/>
            <a:ext cx="3505495" cy="1622321"/>
          </a:xfrm>
        </p:spPr>
        <p:txBody>
          <a:bodyPr>
            <a:normAutofit/>
          </a:bodyPr>
          <a:lstStyle/>
          <a:p>
            <a:r>
              <a:rPr lang="en-GB" dirty="0"/>
              <a:t>Design Change</a:t>
            </a:r>
          </a:p>
        </p:txBody>
      </p:sp>
      <p:sp>
        <p:nvSpPr>
          <p:cNvPr id="3" name="Content Placeholder 2">
            <a:extLst>
              <a:ext uri="{FF2B5EF4-FFF2-40B4-BE49-F238E27FC236}">
                <a16:creationId xmlns:a16="http://schemas.microsoft.com/office/drawing/2014/main" id="{4C9DBD13-3537-4813-8E18-9C22007B56C2}"/>
              </a:ext>
            </a:extLst>
          </p:cNvPr>
          <p:cNvSpPr>
            <a:spLocks noGrp="1"/>
          </p:cNvSpPr>
          <p:nvPr>
            <p:ph idx="1"/>
          </p:nvPr>
        </p:nvSpPr>
        <p:spPr>
          <a:xfrm>
            <a:off x="648931" y="2438400"/>
            <a:ext cx="3505494" cy="3785419"/>
          </a:xfrm>
        </p:spPr>
        <p:txBody>
          <a:bodyPr>
            <a:normAutofit/>
          </a:bodyPr>
          <a:lstStyle/>
          <a:p>
            <a:pPr marL="0" indent="0">
              <a:buNone/>
            </a:pPr>
            <a:r>
              <a:rPr lang="en-GB" sz="1400" dirty="0"/>
              <a:t>The current design does not lend itself to simply swap the M6 pan heads with the </a:t>
            </a:r>
            <a:r>
              <a:rPr lang="en-GB" sz="1400" dirty="0" err="1"/>
              <a:t>Flexitol</a:t>
            </a:r>
            <a:r>
              <a:rPr lang="en-GB" sz="1400" dirty="0"/>
              <a:t> fixings. Therefor more had to be changed with current design to accommodate the possible </a:t>
            </a:r>
            <a:r>
              <a:rPr lang="en-GB" sz="1400" dirty="0" err="1"/>
              <a:t>flexitol</a:t>
            </a:r>
            <a:r>
              <a:rPr lang="en-GB" sz="1400" dirty="0"/>
              <a:t> solution. To get the bumper to fit over the </a:t>
            </a:r>
            <a:r>
              <a:rPr lang="en-GB" sz="1400" dirty="0" err="1"/>
              <a:t>flexitol</a:t>
            </a:r>
            <a:r>
              <a:rPr lang="en-GB" sz="1400" dirty="0"/>
              <a:t> fixings the bumper had to be stretched to a point where damaged to the bumper was certain. Potentially cracking and deforming the bumper. </a:t>
            </a:r>
          </a:p>
          <a:p>
            <a:pPr marL="0" indent="0">
              <a:buNone/>
            </a:pPr>
            <a:endParaRPr lang="en-GB" sz="1400" dirty="0"/>
          </a:p>
          <a:p>
            <a:pPr marL="0" indent="0">
              <a:buNone/>
            </a:pPr>
            <a:r>
              <a:rPr lang="en-GB" sz="1400" dirty="0"/>
              <a:t>To allow the </a:t>
            </a:r>
            <a:r>
              <a:rPr lang="en-GB" sz="1400" dirty="0" err="1"/>
              <a:t>flexitol</a:t>
            </a:r>
            <a:r>
              <a:rPr lang="en-GB" sz="1400" dirty="0"/>
              <a:t> to be fitted slots were added to the TLS bracket. The </a:t>
            </a:r>
            <a:r>
              <a:rPr lang="en-GB" sz="1400" dirty="0" err="1"/>
              <a:t>flexitols</a:t>
            </a:r>
            <a:r>
              <a:rPr lang="en-GB" sz="1400" dirty="0"/>
              <a:t> would be loosely fitted to the bumper, When the bumper is loaded to the vehicle the </a:t>
            </a:r>
            <a:r>
              <a:rPr lang="en-GB" sz="1400" dirty="0" err="1"/>
              <a:t>flexitol</a:t>
            </a:r>
            <a:r>
              <a:rPr lang="en-GB" sz="1400" dirty="0"/>
              <a:t> will slot into the TLS bracket rather than fitted through a hole. </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9274A0A-9A2C-4318-AE69-CF7A59F0144B}"/>
              </a:ext>
            </a:extLst>
          </p:cNvPr>
          <p:cNvPicPr/>
          <p:nvPr/>
        </p:nvPicPr>
        <p:blipFill>
          <a:blip r:embed="rId4"/>
          <a:stretch>
            <a:fillRect/>
          </a:stretch>
        </p:blipFill>
        <p:spPr>
          <a:xfrm>
            <a:off x="5405862" y="1260418"/>
            <a:ext cx="6019331" cy="4333918"/>
          </a:xfrm>
          <a:prstGeom prst="rect">
            <a:avLst/>
          </a:prstGeom>
          <a:effectLst/>
        </p:spPr>
      </p:pic>
      <p:pic>
        <p:nvPicPr>
          <p:cNvPr id="5" name="Audio 4">
            <a:hlinkClick r:id="" action="ppaction://media"/>
            <a:extLst>
              <a:ext uri="{FF2B5EF4-FFF2-40B4-BE49-F238E27FC236}">
                <a16:creationId xmlns:a16="http://schemas.microsoft.com/office/drawing/2014/main" id="{4E33D8CB-D049-4106-8035-ED784926C7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489778"/>
      </p:ext>
    </p:extLst>
  </p:cSld>
  <p:clrMapOvr>
    <a:masterClrMapping/>
  </p:clrMapOvr>
  <mc:AlternateContent xmlns:mc="http://schemas.openxmlformats.org/markup-compatibility/2006">
    <mc:Choice xmlns:p14="http://schemas.microsoft.com/office/powerpoint/2010/main" Requires="p14">
      <p:transition spd="slow" p14:dur="2000" advTm="49068"/>
    </mc:Choice>
    <mc:Fallback>
      <p:transition spd="slow" advTm="49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AB78-A4B5-4C04-AB12-9A45F70AEE34}"/>
              </a:ext>
            </a:extLst>
          </p:cNvPr>
          <p:cNvSpPr>
            <a:spLocks noGrp="1"/>
          </p:cNvSpPr>
          <p:nvPr>
            <p:ph type="title"/>
          </p:nvPr>
        </p:nvSpPr>
        <p:spPr>
          <a:xfrm>
            <a:off x="648929" y="629266"/>
            <a:ext cx="4944152" cy="1622321"/>
          </a:xfrm>
        </p:spPr>
        <p:txBody>
          <a:bodyPr vert="horz" lIns="91440" tIns="45720" rIns="91440" bIns="45720" rtlCol="0" anchor="ctr">
            <a:normAutofit/>
          </a:bodyPr>
          <a:lstStyle/>
          <a:p>
            <a:r>
              <a:rPr lang="en-US" kern="1200">
                <a:solidFill>
                  <a:schemeClr val="tx1"/>
                </a:solidFill>
                <a:latin typeface="+mj-lt"/>
                <a:ea typeface="+mj-ea"/>
                <a:cs typeface="+mj-cs"/>
              </a:rPr>
              <a:t>Design Change</a:t>
            </a:r>
          </a:p>
        </p:txBody>
      </p:sp>
      <p:sp>
        <p:nvSpPr>
          <p:cNvPr id="7" name="Content Placeholder 2">
            <a:extLst>
              <a:ext uri="{FF2B5EF4-FFF2-40B4-BE49-F238E27FC236}">
                <a16:creationId xmlns:a16="http://schemas.microsoft.com/office/drawing/2014/main" id="{BC6654B1-C333-4094-B652-2D163AE4774C}"/>
              </a:ext>
            </a:extLst>
          </p:cNvPr>
          <p:cNvSpPr txBox="1">
            <a:spLocks/>
          </p:cNvSpPr>
          <p:nvPr/>
        </p:nvSpPr>
        <p:spPr>
          <a:xfrm>
            <a:off x="648930" y="2438400"/>
            <a:ext cx="4944151"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900" dirty="0"/>
              <a:t>The design engineers were contacted in regards to the new design proposal and informed of the changes we wished to make. The design changes were approved for trial as long as the integrity of the TLS bracket was maintained. </a:t>
            </a:r>
          </a:p>
          <a:p>
            <a:pPr marL="0"/>
            <a:endParaRPr lang="en-US" sz="1900" dirty="0"/>
          </a:p>
          <a:p>
            <a:pPr marL="0"/>
            <a:r>
              <a:rPr lang="en-US" sz="1900" dirty="0"/>
              <a:t>To maintain the integrity of the bracket a washer and M6 nut was chosen.  The washer has a large diameter of 26mm. The large washer was chosen to compensate for the material removed from the bracket. Reintroducing rigidity of the part.</a:t>
            </a:r>
          </a:p>
        </p:txBody>
      </p:sp>
      <p:sp>
        <p:nvSpPr>
          <p:cNvPr id="12" name="Rectangle 11">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AC3B871-A507-4C39-9D71-8762A0112A40}"/>
              </a:ext>
            </a:extLst>
          </p:cNvPr>
          <p:cNvPicPr>
            <a:picLocks noGrp="1"/>
          </p:cNvPicPr>
          <p:nvPr>
            <p:ph idx="1"/>
          </p:nvPr>
        </p:nvPicPr>
        <p:blipFill rotWithShape="1">
          <a:blip r:embed="rId4"/>
          <a:srcRect t="12108" r="1068" b="6907"/>
          <a:stretch/>
        </p:blipFill>
        <p:spPr bwMode="auto">
          <a:xfrm rot="16200000">
            <a:off x="6548516" y="2286051"/>
            <a:ext cx="5187917" cy="2282650"/>
          </a:xfrm>
          <a:prstGeom prst="rect">
            <a:avLst/>
          </a:prstGeom>
          <a:effectLst/>
          <a:extLst>
            <a:ext uri="{53640926-AAD7-44D8-BBD7-CCE9431645EC}">
              <a14:shadowObscured xmlns:a14="http://schemas.microsoft.com/office/drawing/2010/main"/>
            </a:ext>
          </a:extLst>
        </p:spPr>
      </p:pic>
      <p:sp>
        <p:nvSpPr>
          <p:cNvPr id="6" name="Content Placeholder 2">
            <a:extLst>
              <a:ext uri="{FF2B5EF4-FFF2-40B4-BE49-F238E27FC236}">
                <a16:creationId xmlns:a16="http://schemas.microsoft.com/office/drawing/2014/main" id="{E63812A1-3606-4B1B-B643-9D2C9EABA00B}"/>
              </a:ext>
            </a:extLst>
          </p:cNvPr>
          <p:cNvSpPr txBox="1">
            <a:spLocks/>
          </p:cNvSpPr>
          <p:nvPr/>
        </p:nvSpPr>
        <p:spPr>
          <a:xfrm>
            <a:off x="838200" y="1536289"/>
            <a:ext cx="3505494"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400" dirty="0"/>
          </a:p>
        </p:txBody>
      </p:sp>
      <p:pic>
        <p:nvPicPr>
          <p:cNvPr id="3" name="Audio 2">
            <a:hlinkClick r:id="" action="ppaction://media"/>
            <a:extLst>
              <a:ext uri="{FF2B5EF4-FFF2-40B4-BE49-F238E27FC236}">
                <a16:creationId xmlns:a16="http://schemas.microsoft.com/office/drawing/2014/main" id="{D14F490D-F507-4983-8E93-CFF1627B1D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97847482"/>
      </p:ext>
    </p:extLst>
  </p:cSld>
  <p:clrMapOvr>
    <a:masterClrMapping/>
  </p:clrMapOvr>
  <mc:AlternateContent xmlns:mc="http://schemas.openxmlformats.org/markup-compatibility/2006">
    <mc:Choice xmlns:p14="http://schemas.microsoft.com/office/powerpoint/2010/main" Requires="p14">
      <p:transition spd="slow" p14:dur="2000" advTm="35466"/>
    </mc:Choice>
    <mc:Fallback>
      <p:transition spd="slow" advTm="3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C99BC-0BAE-4993-9798-42288CBA2A9E}"/>
              </a:ext>
            </a:extLst>
          </p:cNvPr>
          <p:cNvSpPr>
            <a:spLocks noGrp="1"/>
          </p:cNvSpPr>
          <p:nvPr>
            <p:ph type="title"/>
          </p:nvPr>
        </p:nvSpPr>
        <p:spPr>
          <a:xfrm>
            <a:off x="648929" y="629266"/>
            <a:ext cx="3505495" cy="1622321"/>
          </a:xfrm>
        </p:spPr>
        <p:txBody>
          <a:bodyPr>
            <a:normAutofit/>
          </a:bodyPr>
          <a:lstStyle/>
          <a:p>
            <a:r>
              <a:rPr lang="en-GB" dirty="0"/>
              <a:t>Design Test</a:t>
            </a:r>
          </a:p>
        </p:txBody>
      </p:sp>
      <p:sp>
        <p:nvSpPr>
          <p:cNvPr id="3" name="Content Placeholder 2">
            <a:extLst>
              <a:ext uri="{FF2B5EF4-FFF2-40B4-BE49-F238E27FC236}">
                <a16:creationId xmlns:a16="http://schemas.microsoft.com/office/drawing/2014/main" id="{46835DB8-6786-448B-B859-FFD63B158CCD}"/>
              </a:ext>
            </a:extLst>
          </p:cNvPr>
          <p:cNvSpPr>
            <a:spLocks noGrp="1"/>
          </p:cNvSpPr>
          <p:nvPr>
            <p:ph idx="1"/>
          </p:nvPr>
        </p:nvSpPr>
        <p:spPr>
          <a:xfrm>
            <a:off x="648931" y="2438400"/>
            <a:ext cx="3505494" cy="3785419"/>
          </a:xfrm>
        </p:spPr>
        <p:txBody>
          <a:bodyPr>
            <a:normAutofit/>
          </a:bodyPr>
          <a:lstStyle/>
          <a:p>
            <a:pPr marL="0" indent="0">
              <a:buNone/>
            </a:pPr>
            <a:r>
              <a:rPr lang="en-GB" sz="1400" dirty="0"/>
              <a:t>Before the new design could be trialled on a vehicle. An integrity test of the bracket had to be carried. The design engineer advised to take the bracket to 2.5 x the current torque load.</a:t>
            </a:r>
          </a:p>
          <a:p>
            <a:pPr marL="0" indent="0">
              <a:buNone/>
            </a:pPr>
            <a:endParaRPr lang="en-GB" sz="1400" dirty="0"/>
          </a:p>
          <a:p>
            <a:pPr marL="0" indent="0">
              <a:buNone/>
            </a:pPr>
            <a:r>
              <a:rPr lang="en-US" sz="1400" b="1" dirty="0"/>
              <a:t>5Nm x 2.5 = 12.5Nm</a:t>
            </a:r>
          </a:p>
          <a:p>
            <a:pPr marL="0" indent="0">
              <a:buNone/>
            </a:pPr>
            <a:endParaRPr lang="en-US" sz="1400" dirty="0"/>
          </a:p>
          <a:p>
            <a:pPr marL="0" indent="0">
              <a:buNone/>
            </a:pPr>
            <a:r>
              <a:rPr lang="en-US" sz="1400" dirty="0"/>
              <a:t>However, the bracket was taken to 15Nm using a torque wrench. Once clamped the fixings were removed and the bracket was inspected using a microscope. Although there was a prominent whiteness mark left on the bracket not micro fractures or damage was detected. The positive results allowed the trial to go further.</a:t>
            </a:r>
            <a:endParaRPr lang="en-GB" sz="1400" dirty="0"/>
          </a:p>
        </p:txBody>
      </p:sp>
      <p:sp>
        <p:nvSpPr>
          <p:cNvPr id="16" name="Rectangle 1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7951D22-F495-44A5-933F-0A56C0FABAEC}"/>
              </a:ext>
            </a:extLst>
          </p:cNvPr>
          <p:cNvPicPr/>
          <p:nvPr/>
        </p:nvPicPr>
        <p:blipFill rotWithShape="1">
          <a:blip r:embed="rId4"/>
          <a:srcRect l="50000" t="2845" b="9889"/>
          <a:stretch/>
        </p:blipFill>
        <p:spPr bwMode="auto">
          <a:xfrm>
            <a:off x="5405862" y="1063603"/>
            <a:ext cx="6019331" cy="4727547"/>
          </a:xfrm>
          <a:prstGeom prst="rect">
            <a:avLst/>
          </a:prstGeom>
          <a:effectLst/>
          <a:extLst>
            <a:ext uri="{53640926-AAD7-44D8-BBD7-CCE9431645EC}">
              <a14:shadowObscured xmlns:a14="http://schemas.microsoft.com/office/drawing/2010/main"/>
            </a:ext>
          </a:extLst>
        </p:spPr>
      </p:pic>
      <p:pic>
        <p:nvPicPr>
          <p:cNvPr id="6" name="Audio 5">
            <a:hlinkClick r:id="" action="ppaction://media"/>
            <a:extLst>
              <a:ext uri="{FF2B5EF4-FFF2-40B4-BE49-F238E27FC236}">
                <a16:creationId xmlns:a16="http://schemas.microsoft.com/office/drawing/2014/main" id="{2404C503-2C05-4D9F-B26E-D47ADF2141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637777"/>
      </p:ext>
    </p:extLst>
  </p:cSld>
  <p:clrMapOvr>
    <a:masterClrMapping/>
  </p:clrMapOvr>
  <mc:AlternateContent xmlns:mc="http://schemas.openxmlformats.org/markup-compatibility/2006">
    <mc:Choice xmlns:p14="http://schemas.microsoft.com/office/powerpoint/2010/main" Requires="p14">
      <p:transition spd="slow" p14:dur="2000" advTm="45292"/>
    </mc:Choice>
    <mc:Fallback>
      <p:transition spd="slow" advTm="45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3C9FC-CE05-45C5-A4C9-CA0297AC40B4}"/>
              </a:ext>
            </a:extLst>
          </p:cNvPr>
          <p:cNvSpPr>
            <a:spLocks noGrp="1"/>
          </p:cNvSpPr>
          <p:nvPr>
            <p:ph type="title"/>
          </p:nvPr>
        </p:nvSpPr>
        <p:spPr>
          <a:xfrm>
            <a:off x="1000452" y="564145"/>
            <a:ext cx="3058621" cy="1457002"/>
          </a:xfrm>
        </p:spPr>
        <p:txBody>
          <a:bodyPr anchor="b">
            <a:normAutofit/>
          </a:bodyPr>
          <a:lstStyle/>
          <a:p>
            <a:r>
              <a:rPr lang="en-GB" sz="4000" dirty="0"/>
              <a:t>Design Trial </a:t>
            </a:r>
          </a:p>
        </p:txBody>
      </p:sp>
      <p:grpSp>
        <p:nvGrpSpPr>
          <p:cNvPr id="12" name="Group 11">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3"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94B96B0A-5E25-4FFE-850C-12804298F9AF}"/>
              </a:ext>
            </a:extLst>
          </p:cNvPr>
          <p:cNvSpPr>
            <a:spLocks noGrp="1"/>
          </p:cNvSpPr>
          <p:nvPr>
            <p:ph idx="1"/>
          </p:nvPr>
        </p:nvSpPr>
        <p:spPr>
          <a:xfrm>
            <a:off x="934810" y="2066643"/>
            <a:ext cx="3442526" cy="4227212"/>
          </a:xfrm>
        </p:spPr>
        <p:txBody>
          <a:bodyPr anchor="t">
            <a:normAutofit fontScale="70000" lnSpcReduction="20000"/>
          </a:bodyPr>
          <a:lstStyle/>
          <a:p>
            <a:pPr marL="0" indent="0">
              <a:buNone/>
            </a:pPr>
            <a:r>
              <a:rPr lang="en-GB" sz="2500" dirty="0"/>
              <a:t>The new design had to be trialled on an actual vehicle to ensure the theory worked.</a:t>
            </a:r>
          </a:p>
          <a:p>
            <a:pPr marL="0" indent="0">
              <a:buNone/>
            </a:pPr>
            <a:endParaRPr lang="en-GB" sz="2500" dirty="0"/>
          </a:p>
          <a:p>
            <a:pPr marL="0" indent="0">
              <a:buNone/>
            </a:pPr>
            <a:r>
              <a:rPr lang="en-GB" sz="2500" dirty="0"/>
              <a:t>Slots were cut into the TLS bracket and the new design was tested. As you can see the upper and lower part of the gap could be adjusted significantly without removing the bumper off the vehicle.</a:t>
            </a:r>
          </a:p>
          <a:p>
            <a:pPr marL="0" indent="0">
              <a:buNone/>
            </a:pPr>
            <a:endParaRPr lang="en-GB" sz="2500" dirty="0"/>
          </a:p>
          <a:p>
            <a:pPr marL="0" indent="0">
              <a:buNone/>
            </a:pPr>
            <a:r>
              <a:rPr lang="en-US" sz="2500" dirty="0"/>
              <a:t>The upper section of the gap had a gap had an adjustment range of 5.16mm and the lower section of the gap had an adjustment capability of 4.17mm. Therefore, the average adjustment capability of the gap was 4.7mm. </a:t>
            </a:r>
            <a:endParaRPr lang="en-GB" sz="2500" dirty="0"/>
          </a:p>
          <a:p>
            <a:pPr marL="0" indent="0">
              <a:buNone/>
            </a:pPr>
            <a:endParaRPr lang="en-GB" sz="1700" dirty="0"/>
          </a:p>
        </p:txBody>
      </p:sp>
      <p:pic>
        <p:nvPicPr>
          <p:cNvPr id="5" name="Picture 4">
            <a:extLst>
              <a:ext uri="{FF2B5EF4-FFF2-40B4-BE49-F238E27FC236}">
                <a16:creationId xmlns:a16="http://schemas.microsoft.com/office/drawing/2014/main" id="{52D04F58-F05B-4A45-B081-F9D73FE9B581}"/>
              </a:ext>
            </a:extLst>
          </p:cNvPr>
          <p:cNvPicPr/>
          <p:nvPr/>
        </p:nvPicPr>
        <p:blipFill rotWithShape="1">
          <a:blip r:embed="rId4"/>
          <a:srcRect l="251" t="2" r="8337" b="-3"/>
          <a:stretch/>
        </p:blipFill>
        <p:spPr>
          <a:xfrm>
            <a:off x="4961063" y="3773160"/>
            <a:ext cx="6263306" cy="2583498"/>
          </a:xfrm>
          <a:prstGeom prst="rect">
            <a:avLst/>
          </a:prstGeom>
          <a:ln>
            <a:solidFill>
              <a:schemeClr val="tx1"/>
            </a:solidFill>
          </a:ln>
        </p:spPr>
      </p:pic>
      <p:pic>
        <p:nvPicPr>
          <p:cNvPr id="4" name="Picture 3">
            <a:extLst>
              <a:ext uri="{FF2B5EF4-FFF2-40B4-BE49-F238E27FC236}">
                <a16:creationId xmlns:a16="http://schemas.microsoft.com/office/drawing/2014/main" id="{50A05B7F-EE25-4C53-8D19-BCFC11134E4C}"/>
              </a:ext>
            </a:extLst>
          </p:cNvPr>
          <p:cNvPicPr/>
          <p:nvPr/>
        </p:nvPicPr>
        <p:blipFill rotWithShape="1">
          <a:blip r:embed="rId5"/>
          <a:srcRect l="5208" t="-201" r="12893" b="9348"/>
          <a:stretch/>
        </p:blipFill>
        <p:spPr>
          <a:xfrm>
            <a:off x="4928245" y="770475"/>
            <a:ext cx="6263304" cy="2501344"/>
          </a:xfrm>
          <a:prstGeom prst="rect">
            <a:avLst/>
          </a:prstGeom>
          <a:ln>
            <a:solidFill>
              <a:schemeClr val="tx1"/>
            </a:solidFill>
          </a:ln>
        </p:spPr>
      </p:pic>
      <p:sp>
        <p:nvSpPr>
          <p:cNvPr id="6" name="TextBox 5">
            <a:extLst>
              <a:ext uri="{FF2B5EF4-FFF2-40B4-BE49-F238E27FC236}">
                <a16:creationId xmlns:a16="http://schemas.microsoft.com/office/drawing/2014/main" id="{CF3CA737-7CDE-4F88-B77A-5FEF86DB7829}"/>
              </a:ext>
            </a:extLst>
          </p:cNvPr>
          <p:cNvSpPr txBox="1"/>
          <p:nvPr/>
        </p:nvSpPr>
        <p:spPr>
          <a:xfrm>
            <a:off x="7688062" y="361311"/>
            <a:ext cx="1202573" cy="369332"/>
          </a:xfrm>
          <a:prstGeom prst="rect">
            <a:avLst/>
          </a:prstGeom>
          <a:noFill/>
        </p:spPr>
        <p:txBody>
          <a:bodyPr wrap="none" rtlCol="0">
            <a:spAutoFit/>
          </a:bodyPr>
          <a:lstStyle/>
          <a:p>
            <a:r>
              <a:rPr lang="en-GB" dirty="0"/>
              <a:t>Upper Gap</a:t>
            </a:r>
          </a:p>
        </p:txBody>
      </p:sp>
      <p:sp>
        <p:nvSpPr>
          <p:cNvPr id="15" name="TextBox 14">
            <a:extLst>
              <a:ext uri="{FF2B5EF4-FFF2-40B4-BE49-F238E27FC236}">
                <a16:creationId xmlns:a16="http://schemas.microsoft.com/office/drawing/2014/main" id="{E435DBEB-634A-4316-93DB-E182D30EE842}"/>
              </a:ext>
            </a:extLst>
          </p:cNvPr>
          <p:cNvSpPr txBox="1"/>
          <p:nvPr/>
        </p:nvSpPr>
        <p:spPr>
          <a:xfrm>
            <a:off x="7688062" y="3429000"/>
            <a:ext cx="1193212" cy="369332"/>
          </a:xfrm>
          <a:prstGeom prst="rect">
            <a:avLst/>
          </a:prstGeom>
          <a:noFill/>
        </p:spPr>
        <p:txBody>
          <a:bodyPr wrap="none" rtlCol="0">
            <a:spAutoFit/>
          </a:bodyPr>
          <a:lstStyle/>
          <a:p>
            <a:r>
              <a:rPr lang="en-GB" dirty="0"/>
              <a:t>Lower Gap</a:t>
            </a:r>
          </a:p>
        </p:txBody>
      </p:sp>
      <p:pic>
        <p:nvPicPr>
          <p:cNvPr id="8" name="Audio 7">
            <a:hlinkClick r:id="" action="ppaction://media"/>
            <a:extLst>
              <a:ext uri="{FF2B5EF4-FFF2-40B4-BE49-F238E27FC236}">
                <a16:creationId xmlns:a16="http://schemas.microsoft.com/office/drawing/2014/main" id="{71081A72-9BBC-4036-8F46-76C72CD317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36175049"/>
      </p:ext>
    </p:extLst>
  </p:cSld>
  <p:clrMapOvr>
    <a:masterClrMapping/>
  </p:clrMapOvr>
  <mc:AlternateContent xmlns:mc="http://schemas.openxmlformats.org/markup-compatibility/2006">
    <mc:Choice xmlns:p14="http://schemas.microsoft.com/office/powerpoint/2010/main" Requires="p14">
      <p:transition spd="slow" p14:dur="2000" advTm="45334"/>
    </mc:Choice>
    <mc:Fallback>
      <p:transition spd="slow" advTm="45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62410-1B77-456D-8BAE-CA8ED8DCA1EA}"/>
              </a:ext>
            </a:extLst>
          </p:cNvPr>
          <p:cNvSpPr>
            <a:spLocks noGrp="1"/>
          </p:cNvSpPr>
          <p:nvPr>
            <p:ph type="title"/>
          </p:nvPr>
        </p:nvSpPr>
        <p:spPr>
          <a:xfrm>
            <a:off x="838200" y="365760"/>
            <a:ext cx="10515600" cy="1325563"/>
          </a:xfrm>
        </p:spPr>
        <p:txBody>
          <a:bodyPr>
            <a:normAutofit/>
          </a:bodyPr>
          <a:lstStyle/>
          <a:p>
            <a:r>
              <a:rPr lang="en-GB">
                <a:solidFill>
                  <a:schemeClr val="bg1"/>
                </a:solidFill>
              </a:rPr>
              <a:t>Current Stage of implementation</a:t>
            </a:r>
          </a:p>
        </p:txBody>
      </p:sp>
      <p:sp>
        <p:nvSpPr>
          <p:cNvPr id="3" name="Content Placeholder 2">
            <a:extLst>
              <a:ext uri="{FF2B5EF4-FFF2-40B4-BE49-F238E27FC236}">
                <a16:creationId xmlns:a16="http://schemas.microsoft.com/office/drawing/2014/main" id="{E96451E0-92BD-498F-BCBD-D7D4EB4F9997}"/>
              </a:ext>
            </a:extLst>
          </p:cNvPr>
          <p:cNvSpPr>
            <a:spLocks noGrp="1"/>
          </p:cNvSpPr>
          <p:nvPr>
            <p:ph idx="1"/>
          </p:nvPr>
        </p:nvSpPr>
        <p:spPr>
          <a:xfrm>
            <a:off x="841248" y="2276857"/>
            <a:ext cx="5015484" cy="3900106"/>
          </a:xfrm>
        </p:spPr>
        <p:txBody>
          <a:bodyPr anchor="ctr">
            <a:normAutofit/>
          </a:bodyPr>
          <a:lstStyle/>
          <a:p>
            <a:pPr marL="0" indent="0">
              <a:buNone/>
            </a:pPr>
            <a:r>
              <a:rPr lang="en-GB" sz="1900" dirty="0"/>
              <a:t>Since the new design was proven to allow bumper adjustment without removing the bumper the implementation stage has progressed. Currently the proposed design has been implemented onto two of the engineering cars to complete 6,000 miles each. </a:t>
            </a:r>
          </a:p>
          <a:p>
            <a:pPr marL="0" indent="0">
              <a:buNone/>
            </a:pPr>
            <a:endParaRPr lang="en-GB" sz="1900" dirty="0"/>
          </a:p>
          <a:p>
            <a:pPr marL="0" indent="0">
              <a:buNone/>
            </a:pPr>
            <a:r>
              <a:rPr lang="en-GB" sz="1900" dirty="0"/>
              <a:t>The purpose of this test is to ensure the TLS bracket is still durable/strong even with the material removed. If the Bumper passes the durability test it is likely to go straight into production. </a:t>
            </a:r>
          </a:p>
        </p:txBody>
      </p:sp>
      <p:pic>
        <p:nvPicPr>
          <p:cNvPr id="4" name="Picture 3" descr="A picture containing car, outdoor, white, transport&#10;&#10;Description automatically generated">
            <a:extLst>
              <a:ext uri="{FF2B5EF4-FFF2-40B4-BE49-F238E27FC236}">
                <a16:creationId xmlns:a16="http://schemas.microsoft.com/office/drawing/2014/main" id="{97CF67C5-9092-493B-B8A0-54789A342C87}"/>
              </a:ext>
            </a:extLst>
          </p:cNvPr>
          <p:cNvPicPr>
            <a:picLocks noChangeAspect="1"/>
          </p:cNvPicPr>
          <p:nvPr/>
        </p:nvPicPr>
        <p:blipFill rotWithShape="1">
          <a:blip r:embed="rId4">
            <a:extLst>
              <a:ext uri="{28A0092B-C50C-407E-A947-70E740481C1C}">
                <a14:useLocalDpi xmlns:a14="http://schemas.microsoft.com/office/drawing/2010/main" val="0"/>
              </a:ext>
            </a:extLst>
          </a:blip>
          <a:srcRect l="-264" r="18817" b="2"/>
          <a:stretch/>
        </p:blipFill>
        <p:spPr>
          <a:xfrm>
            <a:off x="5829872" y="2276857"/>
            <a:ext cx="6353175" cy="3900106"/>
          </a:xfrm>
          <a:prstGeom prst="rect">
            <a:avLst/>
          </a:prstGeom>
        </p:spPr>
      </p:pic>
      <p:pic>
        <p:nvPicPr>
          <p:cNvPr id="7" name="Audio 6">
            <a:hlinkClick r:id="" action="ppaction://media"/>
            <a:extLst>
              <a:ext uri="{FF2B5EF4-FFF2-40B4-BE49-F238E27FC236}">
                <a16:creationId xmlns:a16="http://schemas.microsoft.com/office/drawing/2014/main" id="{BBD449B2-78EA-4B92-9186-01AF321ECD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82487960"/>
      </p:ext>
    </p:extLst>
  </p:cSld>
  <p:clrMapOvr>
    <a:masterClrMapping/>
  </p:clrMapOvr>
  <mc:AlternateContent xmlns:mc="http://schemas.openxmlformats.org/markup-compatibility/2006">
    <mc:Choice xmlns:p14="http://schemas.microsoft.com/office/powerpoint/2010/main" Requires="p14">
      <p:transition spd="slow" p14:dur="2000" advTm="36453"/>
    </mc:Choice>
    <mc:Fallback>
      <p:transition spd="slow" advTm="36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C50E4-EAAE-4E86-B21B-A9AFB4A17692}"/>
              </a:ext>
            </a:extLst>
          </p:cNvPr>
          <p:cNvSpPr>
            <a:spLocks noGrp="1"/>
          </p:cNvSpPr>
          <p:nvPr>
            <p:ph type="title"/>
          </p:nvPr>
        </p:nvSpPr>
        <p:spPr>
          <a:xfrm>
            <a:off x="965199" y="851517"/>
            <a:ext cx="5130795" cy="1461778"/>
          </a:xfrm>
        </p:spPr>
        <p:txBody>
          <a:bodyPr>
            <a:normAutofit/>
          </a:bodyPr>
          <a:lstStyle/>
          <a:p>
            <a:r>
              <a:rPr lang="en-GB" sz="4000" dirty="0"/>
              <a:t>Any Questions ?</a:t>
            </a:r>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Help">
            <a:extLst>
              <a:ext uri="{FF2B5EF4-FFF2-40B4-BE49-F238E27FC236}">
                <a16:creationId xmlns:a16="http://schemas.microsoft.com/office/drawing/2014/main" id="{CFF70E2E-2434-4F47-9766-035F79D6EB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593295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1753</Words>
  <Application>Microsoft Office PowerPoint</Application>
  <PresentationFormat>Widescreen</PresentationFormat>
  <Paragraphs>109</Paragraphs>
  <Slides>22</Slides>
  <Notes>0</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Problem Solving Project : Poor Gap condition</vt:lpstr>
      <vt:lpstr>Introduction</vt:lpstr>
      <vt:lpstr>Lean Manufacturing</vt:lpstr>
      <vt:lpstr>Manufacturing Systems</vt:lpstr>
      <vt:lpstr>Manufacturing systems</vt:lpstr>
      <vt:lpstr>Investigating the Problem</vt:lpstr>
      <vt:lpstr>Inefficiency and Cost</vt:lpstr>
      <vt:lpstr>Process investigation </vt:lpstr>
      <vt:lpstr>Bumper and Body Interace</vt:lpstr>
      <vt:lpstr>Root Cause Identification: Ishikawa</vt:lpstr>
      <vt:lpstr>Root Cause Identification: 5 Why’s</vt:lpstr>
      <vt:lpstr>Metrology Lab</vt:lpstr>
      <vt:lpstr>Capturing and Analysing Data</vt:lpstr>
      <vt:lpstr>Data Analysis and Actions.</vt:lpstr>
      <vt:lpstr>Setting of the TLS Bracket </vt:lpstr>
      <vt:lpstr>Design Change</vt:lpstr>
      <vt:lpstr>Design Change</vt:lpstr>
      <vt:lpstr>Design Change</vt:lpstr>
      <vt:lpstr>Design Test</vt:lpstr>
      <vt:lpstr>Design Trial </vt:lpstr>
      <vt:lpstr>Current Stage of implementation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Project : Poor Gap condition</dc:title>
  <dc:creator>Hill, Adam</dc:creator>
  <cp:lastModifiedBy>Hill, Adam</cp:lastModifiedBy>
  <cp:revision>1</cp:revision>
  <dcterms:created xsi:type="dcterms:W3CDTF">2021-06-10T19:08:11Z</dcterms:created>
  <dcterms:modified xsi:type="dcterms:W3CDTF">2021-06-10T19:15:02Z</dcterms:modified>
</cp:coreProperties>
</file>