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01" r:id="rId5"/>
  </p:sldMasterIdLst>
  <p:notesMasterIdLst>
    <p:notesMasterId r:id="rId36"/>
  </p:notesMasterIdLst>
  <p:sldIdLst>
    <p:sldId id="273" r:id="rId6"/>
    <p:sldId id="278" r:id="rId7"/>
    <p:sldId id="279" r:id="rId8"/>
    <p:sldId id="280" r:id="rId9"/>
    <p:sldId id="292" r:id="rId10"/>
    <p:sldId id="293" r:id="rId11"/>
    <p:sldId id="282" r:id="rId12"/>
    <p:sldId id="265" r:id="rId13"/>
    <p:sldId id="274" r:id="rId14"/>
    <p:sldId id="259" r:id="rId15"/>
    <p:sldId id="300" r:id="rId16"/>
    <p:sldId id="301" r:id="rId17"/>
    <p:sldId id="302" r:id="rId18"/>
    <p:sldId id="303" r:id="rId19"/>
    <p:sldId id="270" r:id="rId20"/>
    <p:sldId id="283" r:id="rId21"/>
    <p:sldId id="272" r:id="rId22"/>
    <p:sldId id="275" r:id="rId23"/>
    <p:sldId id="296" r:id="rId24"/>
    <p:sldId id="276" r:id="rId25"/>
    <p:sldId id="277" r:id="rId26"/>
    <p:sldId id="297" r:id="rId27"/>
    <p:sldId id="298" r:id="rId28"/>
    <p:sldId id="304" r:id="rId29"/>
    <p:sldId id="258" r:id="rId30"/>
    <p:sldId id="260" r:id="rId31"/>
    <p:sldId id="261" r:id="rId32"/>
    <p:sldId id="262" r:id="rId33"/>
    <p:sldId id="287" r:id="rId34"/>
    <p:sldId id="305"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54665" autoAdjust="0"/>
  </p:normalViewPr>
  <p:slideViewPr>
    <p:cSldViewPr snapToGrid="0">
      <p:cViewPr varScale="1">
        <p:scale>
          <a:sx n="51" d="100"/>
          <a:sy n="51" d="100"/>
        </p:scale>
        <p:origin x="1287" y="33"/>
      </p:cViewPr>
      <p:guideLst/>
    </p:cSldViewPr>
  </p:slideViewPr>
  <p:notesTextViewPr>
    <p:cViewPr>
      <p:scale>
        <a:sx n="1" d="1"/>
        <a:sy n="1" d="1"/>
      </p:scale>
      <p:origin x="0" y="0"/>
    </p:cViewPr>
  </p:notesTextViewPr>
  <p:notesViewPr>
    <p:cSldViewPr snapToGrid="0">
      <p:cViewPr varScale="1">
        <p:scale>
          <a:sx n="70" d="100"/>
          <a:sy n="70" d="100"/>
        </p:scale>
        <p:origin x="2547" y="5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871B20-B040-4F0C-927C-79AD7B07609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8EC3D2-DBFA-454F-9E01-11815FF53B8E}">
      <dgm:prSet/>
      <dgm:spPr/>
      <dgm:t>
        <a:bodyPr/>
        <a:lstStyle/>
        <a:p>
          <a:r>
            <a:rPr lang="en-US" dirty="0"/>
            <a:t>Define Burglary contrary to s.9 1(a) and s.9 1 (b)</a:t>
          </a:r>
        </a:p>
      </dgm:t>
    </dgm:pt>
    <dgm:pt modelId="{AA0167BF-E2A3-453A-9C51-25B7843753B6}" type="parTrans" cxnId="{C24E7695-F5F7-44B8-876E-9D3A41BAA08E}">
      <dgm:prSet/>
      <dgm:spPr/>
      <dgm:t>
        <a:bodyPr/>
        <a:lstStyle/>
        <a:p>
          <a:endParaRPr lang="en-US"/>
        </a:p>
      </dgm:t>
    </dgm:pt>
    <dgm:pt modelId="{C6FD4542-72CA-4082-8470-FAC62023C960}" type="sibTrans" cxnId="{C24E7695-F5F7-44B8-876E-9D3A41BAA08E}">
      <dgm:prSet/>
      <dgm:spPr/>
      <dgm:t>
        <a:bodyPr/>
        <a:lstStyle/>
        <a:p>
          <a:endParaRPr lang="en-US"/>
        </a:p>
      </dgm:t>
    </dgm:pt>
    <dgm:pt modelId="{07A2D81F-8D16-4614-8C89-FB286FFB9113}">
      <dgm:prSet/>
      <dgm:spPr/>
      <dgm:t>
        <a:bodyPr/>
        <a:lstStyle/>
        <a:p>
          <a:r>
            <a:rPr lang="en-US" dirty="0"/>
            <a:t>Apply</a:t>
          </a:r>
          <a:r>
            <a:rPr lang="en-US" baseline="0" dirty="0"/>
            <a:t> the law to a given set of facts</a:t>
          </a:r>
          <a:endParaRPr lang="en-US" dirty="0"/>
        </a:p>
      </dgm:t>
    </dgm:pt>
    <dgm:pt modelId="{2A2FC13D-9D81-4022-9D35-40F6984642D7}" type="parTrans" cxnId="{2052BD25-04B8-4453-8716-E0126B2C7BCD}">
      <dgm:prSet/>
      <dgm:spPr/>
      <dgm:t>
        <a:bodyPr/>
        <a:lstStyle/>
        <a:p>
          <a:endParaRPr lang="en-US"/>
        </a:p>
      </dgm:t>
    </dgm:pt>
    <dgm:pt modelId="{C836B434-15F1-4B51-BCB9-7DACDD678F4A}" type="sibTrans" cxnId="{2052BD25-04B8-4453-8716-E0126B2C7BCD}">
      <dgm:prSet/>
      <dgm:spPr/>
      <dgm:t>
        <a:bodyPr/>
        <a:lstStyle/>
        <a:p>
          <a:endParaRPr lang="en-US"/>
        </a:p>
      </dgm:t>
    </dgm:pt>
    <dgm:pt modelId="{ED91F2ED-6FC6-429F-B866-14A416E5FF05}" type="pres">
      <dgm:prSet presAssocID="{F3871B20-B040-4F0C-927C-79AD7B07609E}" presName="root" presStyleCnt="0">
        <dgm:presLayoutVars>
          <dgm:dir/>
          <dgm:resizeHandles val="exact"/>
        </dgm:presLayoutVars>
      </dgm:prSet>
      <dgm:spPr/>
    </dgm:pt>
    <dgm:pt modelId="{6D86820E-286F-47F5-88BE-7C2F7B26E511}" type="pres">
      <dgm:prSet presAssocID="{C08EC3D2-DBFA-454F-9E01-11815FF53B8E}" presName="compNode" presStyleCnt="0"/>
      <dgm:spPr/>
    </dgm:pt>
    <dgm:pt modelId="{D8077061-66D1-4D1A-9662-B7F749556421}" type="pres">
      <dgm:prSet presAssocID="{C08EC3D2-DBFA-454F-9E01-11815FF53B8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F7BEDAA-33E6-45F9-A77B-B05C87FD01C8}" type="pres">
      <dgm:prSet presAssocID="{C08EC3D2-DBFA-454F-9E01-11815FF53B8E}" presName="spaceRect" presStyleCnt="0"/>
      <dgm:spPr/>
    </dgm:pt>
    <dgm:pt modelId="{E73A9F50-A756-4B2E-A18C-B829A937A867}" type="pres">
      <dgm:prSet presAssocID="{C08EC3D2-DBFA-454F-9E01-11815FF53B8E}" presName="textRect" presStyleLbl="revTx" presStyleIdx="0" presStyleCnt="2">
        <dgm:presLayoutVars>
          <dgm:chMax val="1"/>
          <dgm:chPref val="1"/>
        </dgm:presLayoutVars>
      </dgm:prSet>
      <dgm:spPr/>
    </dgm:pt>
    <dgm:pt modelId="{B938D166-DA0D-4BFC-82A4-F86ED580C06A}" type="pres">
      <dgm:prSet presAssocID="{C6FD4542-72CA-4082-8470-FAC62023C960}" presName="sibTrans" presStyleCnt="0"/>
      <dgm:spPr/>
    </dgm:pt>
    <dgm:pt modelId="{FB5DE40F-6F77-405E-954D-2BD8B4D14100}" type="pres">
      <dgm:prSet presAssocID="{07A2D81F-8D16-4614-8C89-FB286FFB9113}" presName="compNode" presStyleCnt="0"/>
      <dgm:spPr/>
    </dgm:pt>
    <dgm:pt modelId="{A9A88CE7-E6CE-479F-B9CB-E2790AD15F67}" type="pres">
      <dgm:prSet presAssocID="{07A2D81F-8D16-4614-8C89-FB286FFB911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71DDDF7-0F45-462F-9AB5-280AEC508104}" type="pres">
      <dgm:prSet presAssocID="{07A2D81F-8D16-4614-8C89-FB286FFB9113}" presName="spaceRect" presStyleCnt="0"/>
      <dgm:spPr/>
    </dgm:pt>
    <dgm:pt modelId="{273AB132-A126-44B0-B938-177FEDB64CE5}" type="pres">
      <dgm:prSet presAssocID="{07A2D81F-8D16-4614-8C89-FB286FFB9113}" presName="textRect" presStyleLbl="revTx" presStyleIdx="1" presStyleCnt="2">
        <dgm:presLayoutVars>
          <dgm:chMax val="1"/>
          <dgm:chPref val="1"/>
        </dgm:presLayoutVars>
      </dgm:prSet>
      <dgm:spPr/>
    </dgm:pt>
  </dgm:ptLst>
  <dgm:cxnLst>
    <dgm:cxn modelId="{2052BD25-04B8-4453-8716-E0126B2C7BCD}" srcId="{F3871B20-B040-4F0C-927C-79AD7B07609E}" destId="{07A2D81F-8D16-4614-8C89-FB286FFB9113}" srcOrd="1" destOrd="0" parTransId="{2A2FC13D-9D81-4022-9D35-40F6984642D7}" sibTransId="{C836B434-15F1-4B51-BCB9-7DACDD678F4A}"/>
    <dgm:cxn modelId="{BE5CF541-CC71-4D08-B983-319573DD6654}" type="presOf" srcId="{C08EC3D2-DBFA-454F-9E01-11815FF53B8E}" destId="{E73A9F50-A756-4B2E-A18C-B829A937A867}" srcOrd="0" destOrd="0" presId="urn:microsoft.com/office/officeart/2018/2/layout/IconLabelList"/>
    <dgm:cxn modelId="{C638BE80-F0C9-4C36-91C1-FC00392BBAEC}" type="presOf" srcId="{F3871B20-B040-4F0C-927C-79AD7B07609E}" destId="{ED91F2ED-6FC6-429F-B866-14A416E5FF05}" srcOrd="0" destOrd="0" presId="urn:microsoft.com/office/officeart/2018/2/layout/IconLabelList"/>
    <dgm:cxn modelId="{C24E7695-F5F7-44B8-876E-9D3A41BAA08E}" srcId="{F3871B20-B040-4F0C-927C-79AD7B07609E}" destId="{C08EC3D2-DBFA-454F-9E01-11815FF53B8E}" srcOrd="0" destOrd="0" parTransId="{AA0167BF-E2A3-453A-9C51-25B7843753B6}" sibTransId="{C6FD4542-72CA-4082-8470-FAC62023C960}"/>
    <dgm:cxn modelId="{BB8F7CA9-E94A-4550-B1D2-C033C4B29DE0}" type="presOf" srcId="{07A2D81F-8D16-4614-8C89-FB286FFB9113}" destId="{273AB132-A126-44B0-B938-177FEDB64CE5}" srcOrd="0" destOrd="0" presId="urn:microsoft.com/office/officeart/2018/2/layout/IconLabelList"/>
    <dgm:cxn modelId="{368A3C11-0EBB-403F-8A07-007EFEDAEB1F}" type="presParOf" srcId="{ED91F2ED-6FC6-429F-B866-14A416E5FF05}" destId="{6D86820E-286F-47F5-88BE-7C2F7B26E511}" srcOrd="0" destOrd="0" presId="urn:microsoft.com/office/officeart/2018/2/layout/IconLabelList"/>
    <dgm:cxn modelId="{9E37C47A-2E4A-46DA-8969-8A5DF32D753B}" type="presParOf" srcId="{6D86820E-286F-47F5-88BE-7C2F7B26E511}" destId="{D8077061-66D1-4D1A-9662-B7F749556421}" srcOrd="0" destOrd="0" presId="urn:microsoft.com/office/officeart/2018/2/layout/IconLabelList"/>
    <dgm:cxn modelId="{BFFD0367-F31C-4858-BAB7-AC3ECECB1475}" type="presParOf" srcId="{6D86820E-286F-47F5-88BE-7C2F7B26E511}" destId="{6F7BEDAA-33E6-45F9-A77B-B05C87FD01C8}" srcOrd="1" destOrd="0" presId="urn:microsoft.com/office/officeart/2018/2/layout/IconLabelList"/>
    <dgm:cxn modelId="{4F3A715A-D44E-46EF-830A-4FDDE950733F}" type="presParOf" srcId="{6D86820E-286F-47F5-88BE-7C2F7B26E511}" destId="{E73A9F50-A756-4B2E-A18C-B829A937A867}" srcOrd="2" destOrd="0" presId="urn:microsoft.com/office/officeart/2018/2/layout/IconLabelList"/>
    <dgm:cxn modelId="{A653AFA8-92C5-4789-8310-D367997277FB}" type="presParOf" srcId="{ED91F2ED-6FC6-429F-B866-14A416E5FF05}" destId="{B938D166-DA0D-4BFC-82A4-F86ED580C06A}" srcOrd="1" destOrd="0" presId="urn:microsoft.com/office/officeart/2018/2/layout/IconLabelList"/>
    <dgm:cxn modelId="{1FC3DA1A-EBBE-467E-A577-E2109C8BEBAC}" type="presParOf" srcId="{ED91F2ED-6FC6-429F-B866-14A416E5FF05}" destId="{FB5DE40F-6F77-405E-954D-2BD8B4D14100}" srcOrd="2" destOrd="0" presId="urn:microsoft.com/office/officeart/2018/2/layout/IconLabelList"/>
    <dgm:cxn modelId="{ACF8BB41-3C98-45FC-A757-E628DCECC55E}" type="presParOf" srcId="{FB5DE40F-6F77-405E-954D-2BD8B4D14100}" destId="{A9A88CE7-E6CE-479F-B9CB-E2790AD15F67}" srcOrd="0" destOrd="0" presId="urn:microsoft.com/office/officeart/2018/2/layout/IconLabelList"/>
    <dgm:cxn modelId="{2DB694EF-7EA8-464A-8E47-689250CD609F}" type="presParOf" srcId="{FB5DE40F-6F77-405E-954D-2BD8B4D14100}" destId="{171DDDF7-0F45-462F-9AB5-280AEC508104}" srcOrd="1" destOrd="0" presId="urn:microsoft.com/office/officeart/2018/2/layout/IconLabelList"/>
    <dgm:cxn modelId="{F81988BC-62EE-44CC-AC67-A19952A0766B}" type="presParOf" srcId="{FB5DE40F-6F77-405E-954D-2BD8B4D14100}" destId="{273AB132-A126-44B0-B938-177FEDB64CE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D2C282-01EC-4956-8944-0B7BAC91D6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1E41C5-7272-4DA7-A368-390BD93642F7}">
      <dgm:prSet/>
      <dgm:spPr/>
      <dgm:t>
        <a:bodyPr/>
        <a:lstStyle/>
        <a:p>
          <a:r>
            <a:rPr lang="en-GB"/>
            <a:t>Must have the intention to enter and carry out the physical act of entering.</a:t>
          </a:r>
          <a:endParaRPr lang="en-US"/>
        </a:p>
      </dgm:t>
    </dgm:pt>
    <dgm:pt modelId="{6F95E4C7-74F2-487D-96C9-39C496BB88DA}" type="parTrans" cxnId="{3A0F135E-FA47-4DD7-8ADE-EAE979DE9BF6}">
      <dgm:prSet/>
      <dgm:spPr/>
      <dgm:t>
        <a:bodyPr/>
        <a:lstStyle/>
        <a:p>
          <a:endParaRPr lang="en-US"/>
        </a:p>
      </dgm:t>
    </dgm:pt>
    <dgm:pt modelId="{CB7B745E-4B8A-4288-8D2E-A389366FA19B}" type="sibTrans" cxnId="{3A0F135E-FA47-4DD7-8ADE-EAE979DE9BF6}">
      <dgm:prSet/>
      <dgm:spPr/>
      <dgm:t>
        <a:bodyPr/>
        <a:lstStyle/>
        <a:p>
          <a:endParaRPr lang="en-US"/>
        </a:p>
      </dgm:t>
    </dgm:pt>
    <dgm:pt modelId="{2DC7B8CE-2D66-4708-8BA6-E4EF289A6ABE}">
      <dgm:prSet/>
      <dgm:spPr/>
      <dgm:t>
        <a:bodyPr/>
        <a:lstStyle/>
        <a:p>
          <a:r>
            <a:rPr lang="en-GB"/>
            <a:t>Collins [1973] QB 100</a:t>
          </a:r>
          <a:endParaRPr lang="en-US"/>
        </a:p>
      </dgm:t>
    </dgm:pt>
    <dgm:pt modelId="{79918D20-93A5-4EA4-AD56-69A87D20BF60}" type="parTrans" cxnId="{80F51F07-E521-42EE-A29A-1C44D9673A9E}">
      <dgm:prSet/>
      <dgm:spPr/>
      <dgm:t>
        <a:bodyPr/>
        <a:lstStyle/>
        <a:p>
          <a:endParaRPr lang="en-US"/>
        </a:p>
      </dgm:t>
    </dgm:pt>
    <dgm:pt modelId="{D7581231-789B-468E-9DD7-4D30292F598C}" type="sibTrans" cxnId="{80F51F07-E521-42EE-A29A-1C44D9673A9E}">
      <dgm:prSet/>
      <dgm:spPr/>
      <dgm:t>
        <a:bodyPr/>
        <a:lstStyle/>
        <a:p>
          <a:endParaRPr lang="en-US"/>
        </a:p>
      </dgm:t>
    </dgm:pt>
    <dgm:pt modelId="{097ECA7D-1258-4399-A5D4-396B145B352C}">
      <dgm:prSet/>
      <dgm:spPr/>
      <dgm:t>
        <a:bodyPr/>
        <a:lstStyle/>
        <a:p>
          <a:r>
            <a:rPr lang="en-GB"/>
            <a:t>Brown [1985] Crim LR 212</a:t>
          </a:r>
          <a:endParaRPr lang="en-US"/>
        </a:p>
      </dgm:t>
    </dgm:pt>
    <dgm:pt modelId="{B31D4BC4-DEFB-4801-9B05-1C53BA0E7AF6}" type="parTrans" cxnId="{4E7E1957-9332-4173-A2BA-E6C5D9849471}">
      <dgm:prSet/>
      <dgm:spPr/>
      <dgm:t>
        <a:bodyPr/>
        <a:lstStyle/>
        <a:p>
          <a:endParaRPr lang="en-US"/>
        </a:p>
      </dgm:t>
    </dgm:pt>
    <dgm:pt modelId="{D6A4AF35-12B4-4DAE-A788-C8E36D8BEC01}" type="sibTrans" cxnId="{4E7E1957-9332-4173-A2BA-E6C5D9849471}">
      <dgm:prSet/>
      <dgm:spPr/>
      <dgm:t>
        <a:bodyPr/>
        <a:lstStyle/>
        <a:p>
          <a:endParaRPr lang="en-US"/>
        </a:p>
      </dgm:t>
    </dgm:pt>
    <dgm:pt modelId="{9A4FDB80-8B6F-4D77-9039-AC788BF92345}">
      <dgm:prSet/>
      <dgm:spPr/>
      <dgm:t>
        <a:bodyPr/>
        <a:lstStyle/>
        <a:p>
          <a:r>
            <a:rPr lang="en-GB"/>
            <a:t>Ryan [1996] Crim LR 320</a:t>
          </a:r>
          <a:endParaRPr lang="en-US"/>
        </a:p>
      </dgm:t>
    </dgm:pt>
    <dgm:pt modelId="{B160172A-23BD-48C2-87C1-967E0DC1819D}" type="parTrans" cxnId="{580E78F9-01D0-41FF-A071-EA2769318F63}">
      <dgm:prSet/>
      <dgm:spPr/>
      <dgm:t>
        <a:bodyPr/>
        <a:lstStyle/>
        <a:p>
          <a:endParaRPr lang="en-US"/>
        </a:p>
      </dgm:t>
    </dgm:pt>
    <dgm:pt modelId="{55B5CE23-95D7-4296-B3BE-371E0373EC5D}" type="sibTrans" cxnId="{580E78F9-01D0-41FF-A071-EA2769318F63}">
      <dgm:prSet/>
      <dgm:spPr/>
      <dgm:t>
        <a:bodyPr/>
        <a:lstStyle/>
        <a:p>
          <a:endParaRPr lang="en-US"/>
        </a:p>
      </dgm:t>
    </dgm:pt>
    <dgm:pt modelId="{BF930617-7C3C-478F-A783-B9142E0B8F27}" type="pres">
      <dgm:prSet presAssocID="{A9D2C282-01EC-4956-8944-0B7BAC91D6FB}" presName="linear" presStyleCnt="0">
        <dgm:presLayoutVars>
          <dgm:animLvl val="lvl"/>
          <dgm:resizeHandles val="exact"/>
        </dgm:presLayoutVars>
      </dgm:prSet>
      <dgm:spPr/>
    </dgm:pt>
    <dgm:pt modelId="{72E45857-ED48-453D-B67F-66D1585A0F6C}" type="pres">
      <dgm:prSet presAssocID="{791E41C5-7272-4DA7-A368-390BD93642F7}" presName="parentText" presStyleLbl="node1" presStyleIdx="0" presStyleCnt="4">
        <dgm:presLayoutVars>
          <dgm:chMax val="0"/>
          <dgm:bulletEnabled val="1"/>
        </dgm:presLayoutVars>
      </dgm:prSet>
      <dgm:spPr/>
    </dgm:pt>
    <dgm:pt modelId="{C7754B81-0CE3-4AA7-A749-7EC86DEDAA3F}" type="pres">
      <dgm:prSet presAssocID="{CB7B745E-4B8A-4288-8D2E-A389366FA19B}" presName="spacer" presStyleCnt="0"/>
      <dgm:spPr/>
    </dgm:pt>
    <dgm:pt modelId="{1B0CF242-3D21-4F7C-8FEC-55A1CC862216}" type="pres">
      <dgm:prSet presAssocID="{2DC7B8CE-2D66-4708-8BA6-E4EF289A6ABE}" presName="parentText" presStyleLbl="node1" presStyleIdx="1" presStyleCnt="4">
        <dgm:presLayoutVars>
          <dgm:chMax val="0"/>
          <dgm:bulletEnabled val="1"/>
        </dgm:presLayoutVars>
      </dgm:prSet>
      <dgm:spPr/>
    </dgm:pt>
    <dgm:pt modelId="{205853DA-A5EF-4C88-8681-37FEF131A098}" type="pres">
      <dgm:prSet presAssocID="{D7581231-789B-468E-9DD7-4D30292F598C}" presName="spacer" presStyleCnt="0"/>
      <dgm:spPr/>
    </dgm:pt>
    <dgm:pt modelId="{AB4E7EED-E990-40C6-8E08-69877C237675}" type="pres">
      <dgm:prSet presAssocID="{097ECA7D-1258-4399-A5D4-396B145B352C}" presName="parentText" presStyleLbl="node1" presStyleIdx="2" presStyleCnt="4">
        <dgm:presLayoutVars>
          <dgm:chMax val="0"/>
          <dgm:bulletEnabled val="1"/>
        </dgm:presLayoutVars>
      </dgm:prSet>
      <dgm:spPr/>
    </dgm:pt>
    <dgm:pt modelId="{AE3491E7-C2DE-45E2-9721-9E70F4BEB56D}" type="pres">
      <dgm:prSet presAssocID="{D6A4AF35-12B4-4DAE-A788-C8E36D8BEC01}" presName="spacer" presStyleCnt="0"/>
      <dgm:spPr/>
    </dgm:pt>
    <dgm:pt modelId="{C35A7C74-6F9E-451B-987F-C17A05C1BB70}" type="pres">
      <dgm:prSet presAssocID="{9A4FDB80-8B6F-4D77-9039-AC788BF92345}" presName="parentText" presStyleLbl="node1" presStyleIdx="3" presStyleCnt="4">
        <dgm:presLayoutVars>
          <dgm:chMax val="0"/>
          <dgm:bulletEnabled val="1"/>
        </dgm:presLayoutVars>
      </dgm:prSet>
      <dgm:spPr/>
    </dgm:pt>
  </dgm:ptLst>
  <dgm:cxnLst>
    <dgm:cxn modelId="{80F51F07-E521-42EE-A29A-1C44D9673A9E}" srcId="{A9D2C282-01EC-4956-8944-0B7BAC91D6FB}" destId="{2DC7B8CE-2D66-4708-8BA6-E4EF289A6ABE}" srcOrd="1" destOrd="0" parTransId="{79918D20-93A5-4EA4-AD56-69A87D20BF60}" sibTransId="{D7581231-789B-468E-9DD7-4D30292F598C}"/>
    <dgm:cxn modelId="{A97DC328-FD4F-48DD-BBA9-D55B1CEE6D04}" type="presOf" srcId="{791E41C5-7272-4DA7-A368-390BD93642F7}" destId="{72E45857-ED48-453D-B67F-66D1585A0F6C}" srcOrd="0" destOrd="0" presId="urn:microsoft.com/office/officeart/2005/8/layout/vList2"/>
    <dgm:cxn modelId="{3A0F135E-FA47-4DD7-8ADE-EAE979DE9BF6}" srcId="{A9D2C282-01EC-4956-8944-0B7BAC91D6FB}" destId="{791E41C5-7272-4DA7-A368-390BD93642F7}" srcOrd="0" destOrd="0" parTransId="{6F95E4C7-74F2-487D-96C9-39C496BB88DA}" sibTransId="{CB7B745E-4B8A-4288-8D2E-A389366FA19B}"/>
    <dgm:cxn modelId="{4E7E1957-9332-4173-A2BA-E6C5D9849471}" srcId="{A9D2C282-01EC-4956-8944-0B7BAC91D6FB}" destId="{097ECA7D-1258-4399-A5D4-396B145B352C}" srcOrd="2" destOrd="0" parTransId="{B31D4BC4-DEFB-4801-9B05-1C53BA0E7AF6}" sibTransId="{D6A4AF35-12B4-4DAE-A788-C8E36D8BEC01}"/>
    <dgm:cxn modelId="{A3FA128E-E21C-4AA9-9AA0-FACB0908AE33}" type="presOf" srcId="{097ECA7D-1258-4399-A5D4-396B145B352C}" destId="{AB4E7EED-E990-40C6-8E08-69877C237675}" srcOrd="0" destOrd="0" presId="urn:microsoft.com/office/officeart/2005/8/layout/vList2"/>
    <dgm:cxn modelId="{5752329B-177D-4623-B54B-4506C165FF9F}" type="presOf" srcId="{9A4FDB80-8B6F-4D77-9039-AC788BF92345}" destId="{C35A7C74-6F9E-451B-987F-C17A05C1BB70}" srcOrd="0" destOrd="0" presId="urn:microsoft.com/office/officeart/2005/8/layout/vList2"/>
    <dgm:cxn modelId="{8EDD81D9-476B-46CF-932C-FF9212949308}" type="presOf" srcId="{2DC7B8CE-2D66-4708-8BA6-E4EF289A6ABE}" destId="{1B0CF242-3D21-4F7C-8FEC-55A1CC862216}" srcOrd="0" destOrd="0" presId="urn:microsoft.com/office/officeart/2005/8/layout/vList2"/>
    <dgm:cxn modelId="{C4E02FDC-5479-46E3-A75E-A2D32B200319}" type="presOf" srcId="{A9D2C282-01EC-4956-8944-0B7BAC91D6FB}" destId="{BF930617-7C3C-478F-A783-B9142E0B8F27}" srcOrd="0" destOrd="0" presId="urn:microsoft.com/office/officeart/2005/8/layout/vList2"/>
    <dgm:cxn modelId="{580E78F9-01D0-41FF-A071-EA2769318F63}" srcId="{A9D2C282-01EC-4956-8944-0B7BAC91D6FB}" destId="{9A4FDB80-8B6F-4D77-9039-AC788BF92345}" srcOrd="3" destOrd="0" parTransId="{B160172A-23BD-48C2-87C1-967E0DC1819D}" sibTransId="{55B5CE23-95D7-4296-B3BE-371E0373EC5D}"/>
    <dgm:cxn modelId="{219FD487-329A-473D-8DF0-89ACAEB98A34}" type="presParOf" srcId="{BF930617-7C3C-478F-A783-B9142E0B8F27}" destId="{72E45857-ED48-453D-B67F-66D1585A0F6C}" srcOrd="0" destOrd="0" presId="urn:microsoft.com/office/officeart/2005/8/layout/vList2"/>
    <dgm:cxn modelId="{F66CD865-F932-48E3-9359-5F6C826E9019}" type="presParOf" srcId="{BF930617-7C3C-478F-A783-B9142E0B8F27}" destId="{C7754B81-0CE3-4AA7-A749-7EC86DEDAA3F}" srcOrd="1" destOrd="0" presId="urn:microsoft.com/office/officeart/2005/8/layout/vList2"/>
    <dgm:cxn modelId="{0DED8808-3B71-406E-8834-5330555C9731}" type="presParOf" srcId="{BF930617-7C3C-478F-A783-B9142E0B8F27}" destId="{1B0CF242-3D21-4F7C-8FEC-55A1CC862216}" srcOrd="2" destOrd="0" presId="urn:microsoft.com/office/officeart/2005/8/layout/vList2"/>
    <dgm:cxn modelId="{D81BC558-17D8-4ECC-9EDD-329F4314D817}" type="presParOf" srcId="{BF930617-7C3C-478F-A783-B9142E0B8F27}" destId="{205853DA-A5EF-4C88-8681-37FEF131A098}" srcOrd="3" destOrd="0" presId="urn:microsoft.com/office/officeart/2005/8/layout/vList2"/>
    <dgm:cxn modelId="{F566DCD3-DC9C-494C-899A-204FF413E634}" type="presParOf" srcId="{BF930617-7C3C-478F-A783-B9142E0B8F27}" destId="{AB4E7EED-E990-40C6-8E08-69877C237675}" srcOrd="4" destOrd="0" presId="urn:microsoft.com/office/officeart/2005/8/layout/vList2"/>
    <dgm:cxn modelId="{CA22DFE5-DE01-4FF3-8088-2BAFC1185219}" type="presParOf" srcId="{BF930617-7C3C-478F-A783-B9142E0B8F27}" destId="{AE3491E7-C2DE-45E2-9721-9E70F4BEB56D}" srcOrd="5" destOrd="0" presId="urn:microsoft.com/office/officeart/2005/8/layout/vList2"/>
    <dgm:cxn modelId="{A6CD1D0B-C6F1-4E3A-A206-662B574D20D6}" type="presParOf" srcId="{BF930617-7C3C-478F-A783-B9142E0B8F27}" destId="{C35A7C74-6F9E-451B-987F-C17A05C1BB7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4CA9B9-1D38-493B-BDCF-119357F095F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32FE56E-9565-4BB3-8A59-7E7A74E9DECF}">
      <dgm:prSet/>
      <dgm:spPr/>
      <dgm:t>
        <a:bodyPr/>
        <a:lstStyle/>
        <a:p>
          <a:r>
            <a:rPr lang="en-GB" b="1" u="sng"/>
            <a:t>Building</a:t>
          </a:r>
          <a:endParaRPr lang="en-US"/>
        </a:p>
      </dgm:t>
    </dgm:pt>
    <dgm:pt modelId="{7D35BD79-D63A-4E8C-9F9D-EAA2D45EB636}" type="parTrans" cxnId="{C06FFC35-7FFF-4CCD-B4AA-BEC230EDDF7C}">
      <dgm:prSet/>
      <dgm:spPr/>
      <dgm:t>
        <a:bodyPr/>
        <a:lstStyle/>
        <a:p>
          <a:endParaRPr lang="en-US"/>
        </a:p>
      </dgm:t>
    </dgm:pt>
    <dgm:pt modelId="{853D4AD7-F183-4BDD-95FC-EAEA7226785C}" type="sibTrans" cxnId="{C06FFC35-7FFF-4CCD-B4AA-BEC230EDDF7C}">
      <dgm:prSet/>
      <dgm:spPr/>
      <dgm:t>
        <a:bodyPr/>
        <a:lstStyle/>
        <a:p>
          <a:endParaRPr lang="en-US"/>
        </a:p>
      </dgm:t>
    </dgm:pt>
    <dgm:pt modelId="{638A7EA4-9988-4D9E-A4DA-951E93E5C7AB}">
      <dgm:prSet/>
      <dgm:spPr/>
      <dgm:t>
        <a:bodyPr/>
        <a:lstStyle/>
        <a:p>
          <a:r>
            <a:rPr lang="en-GB"/>
            <a:t>Whether the structure is a building is a matter of fact to be decided by the jury.</a:t>
          </a:r>
          <a:endParaRPr lang="en-US"/>
        </a:p>
      </dgm:t>
    </dgm:pt>
    <dgm:pt modelId="{09DC6760-105F-4680-8935-AA1E46673215}" type="parTrans" cxnId="{2AC77CF9-3F59-4FA7-81BA-FF8B9DD840B0}">
      <dgm:prSet/>
      <dgm:spPr/>
      <dgm:t>
        <a:bodyPr/>
        <a:lstStyle/>
        <a:p>
          <a:endParaRPr lang="en-US"/>
        </a:p>
      </dgm:t>
    </dgm:pt>
    <dgm:pt modelId="{E37A6BD9-8C21-4CCF-8356-07C3B5DC5613}" type="sibTrans" cxnId="{2AC77CF9-3F59-4FA7-81BA-FF8B9DD840B0}">
      <dgm:prSet/>
      <dgm:spPr/>
      <dgm:t>
        <a:bodyPr/>
        <a:lstStyle/>
        <a:p>
          <a:endParaRPr lang="en-US"/>
        </a:p>
      </dgm:t>
    </dgm:pt>
    <dgm:pt modelId="{3A3215E9-048B-41AF-BECC-4F2877197624}">
      <dgm:prSet/>
      <dgm:spPr/>
      <dgm:t>
        <a:bodyPr/>
        <a:lstStyle/>
        <a:p>
          <a:r>
            <a:rPr lang="en-GB"/>
            <a:t>Moir v Williams [1892]</a:t>
          </a:r>
          <a:endParaRPr lang="en-US"/>
        </a:p>
      </dgm:t>
    </dgm:pt>
    <dgm:pt modelId="{8AC5246A-BAA6-4051-A311-C9B1412B4475}" type="parTrans" cxnId="{EFDEF215-41E3-465E-9194-C511904DD79B}">
      <dgm:prSet/>
      <dgm:spPr/>
      <dgm:t>
        <a:bodyPr/>
        <a:lstStyle/>
        <a:p>
          <a:endParaRPr lang="en-US"/>
        </a:p>
      </dgm:t>
    </dgm:pt>
    <dgm:pt modelId="{D4FAA01B-CBF4-4C30-B515-52AEF232FE14}" type="sibTrans" cxnId="{EFDEF215-41E3-465E-9194-C511904DD79B}">
      <dgm:prSet/>
      <dgm:spPr/>
      <dgm:t>
        <a:bodyPr/>
        <a:lstStyle/>
        <a:p>
          <a:endParaRPr lang="en-US"/>
        </a:p>
      </dgm:t>
    </dgm:pt>
    <dgm:pt modelId="{9142A157-F067-456C-ACE5-5F349DF8AEF1}">
      <dgm:prSet/>
      <dgm:spPr/>
      <dgm:t>
        <a:bodyPr/>
        <a:lstStyle/>
        <a:p>
          <a:r>
            <a:rPr lang="en-GB"/>
            <a:t>Theft Act 1968 does not require a building to be brick or stonework; a wooden structure will suffice</a:t>
          </a:r>
          <a:endParaRPr lang="en-US"/>
        </a:p>
      </dgm:t>
    </dgm:pt>
    <dgm:pt modelId="{19835B85-44CA-47C6-B186-37A084B3791E}" type="parTrans" cxnId="{98E202CA-4968-4FCE-BB8C-7EE9F7BFF2B1}">
      <dgm:prSet/>
      <dgm:spPr/>
      <dgm:t>
        <a:bodyPr/>
        <a:lstStyle/>
        <a:p>
          <a:endParaRPr lang="en-US"/>
        </a:p>
      </dgm:t>
    </dgm:pt>
    <dgm:pt modelId="{E2C95AC2-26C5-44EC-AA00-5C617F4110B3}" type="sibTrans" cxnId="{98E202CA-4968-4FCE-BB8C-7EE9F7BFF2B1}">
      <dgm:prSet/>
      <dgm:spPr/>
      <dgm:t>
        <a:bodyPr/>
        <a:lstStyle/>
        <a:p>
          <a:endParaRPr lang="en-US"/>
        </a:p>
      </dgm:t>
    </dgm:pt>
    <dgm:pt modelId="{DFA2B824-43A3-4E16-92B4-2F11E39BB147}">
      <dgm:prSet/>
      <dgm:spPr/>
      <dgm:t>
        <a:bodyPr/>
        <a:lstStyle/>
        <a:p>
          <a:r>
            <a:rPr lang="en-GB"/>
            <a:t>A structure has some degree of permanence </a:t>
          </a:r>
          <a:r>
            <a:rPr lang="en-GB" b="1"/>
            <a:t>Stevens  v Gourley [1859]</a:t>
          </a:r>
          <a:endParaRPr lang="en-US"/>
        </a:p>
      </dgm:t>
    </dgm:pt>
    <dgm:pt modelId="{ED99B947-65F5-45E8-984E-986CAEABFD31}" type="parTrans" cxnId="{522ACA07-D1FA-473E-B29E-EC20530493F6}">
      <dgm:prSet/>
      <dgm:spPr/>
      <dgm:t>
        <a:bodyPr/>
        <a:lstStyle/>
        <a:p>
          <a:endParaRPr lang="en-US"/>
        </a:p>
      </dgm:t>
    </dgm:pt>
    <dgm:pt modelId="{B95DD71E-DB50-4B6D-8D37-8BC021F05C06}" type="sibTrans" cxnId="{522ACA07-D1FA-473E-B29E-EC20530493F6}">
      <dgm:prSet/>
      <dgm:spPr/>
      <dgm:t>
        <a:bodyPr/>
        <a:lstStyle/>
        <a:p>
          <a:endParaRPr lang="en-US"/>
        </a:p>
      </dgm:t>
    </dgm:pt>
    <dgm:pt modelId="{287A7DF3-7834-43AE-8EAC-026A9ACE5185}">
      <dgm:prSet/>
      <dgm:spPr/>
      <dgm:t>
        <a:bodyPr/>
        <a:lstStyle/>
        <a:p>
          <a:r>
            <a:rPr lang="en-GB"/>
            <a:t>A building does not have to be a structure occupied by people; a garage or a stable is a building</a:t>
          </a:r>
          <a:endParaRPr lang="en-US"/>
        </a:p>
      </dgm:t>
    </dgm:pt>
    <dgm:pt modelId="{807FED3B-2BB3-4FDF-BC49-2D5606075D3D}" type="parTrans" cxnId="{9C3FADEA-C22A-40E1-A546-E73D05A006B3}">
      <dgm:prSet/>
      <dgm:spPr/>
      <dgm:t>
        <a:bodyPr/>
        <a:lstStyle/>
        <a:p>
          <a:endParaRPr lang="en-US"/>
        </a:p>
      </dgm:t>
    </dgm:pt>
    <dgm:pt modelId="{F34793DE-69FD-4070-946F-209CDF59D70C}" type="sibTrans" cxnId="{9C3FADEA-C22A-40E1-A546-E73D05A006B3}">
      <dgm:prSet/>
      <dgm:spPr/>
      <dgm:t>
        <a:bodyPr/>
        <a:lstStyle/>
        <a:p>
          <a:endParaRPr lang="en-US"/>
        </a:p>
      </dgm:t>
    </dgm:pt>
    <dgm:pt modelId="{7D56F44B-D07D-4730-802A-2612DC7070A9}">
      <dgm:prSet/>
      <dgm:spPr/>
      <dgm:t>
        <a:bodyPr/>
        <a:lstStyle/>
        <a:p>
          <a:r>
            <a:rPr lang="en-GB"/>
            <a:t>“Building” and “dwelling” include inhabited vehicles or vessels.  </a:t>
          </a:r>
          <a:endParaRPr lang="en-US"/>
        </a:p>
      </dgm:t>
    </dgm:pt>
    <dgm:pt modelId="{DB277A1A-DF1A-4734-ABD4-3BA1915996B3}" type="parTrans" cxnId="{0631C1F0-CF79-48FA-9ECD-84A05B099BD3}">
      <dgm:prSet/>
      <dgm:spPr/>
      <dgm:t>
        <a:bodyPr/>
        <a:lstStyle/>
        <a:p>
          <a:endParaRPr lang="en-US"/>
        </a:p>
      </dgm:t>
    </dgm:pt>
    <dgm:pt modelId="{E765A5FF-3E75-4FEE-8E2D-6EA69BE599C5}" type="sibTrans" cxnId="{0631C1F0-CF79-48FA-9ECD-84A05B099BD3}">
      <dgm:prSet/>
      <dgm:spPr/>
      <dgm:t>
        <a:bodyPr/>
        <a:lstStyle/>
        <a:p>
          <a:endParaRPr lang="en-US"/>
        </a:p>
      </dgm:t>
    </dgm:pt>
    <dgm:pt modelId="{1CC39390-77FB-4D54-9868-A3AF30F29885}">
      <dgm:prSet/>
      <dgm:spPr/>
      <dgm:t>
        <a:bodyPr/>
        <a:lstStyle/>
        <a:p>
          <a:r>
            <a:rPr lang="en-GB"/>
            <a:t>A building can be a structure containing more than one part eg, block of flats</a:t>
          </a:r>
          <a:endParaRPr lang="en-US"/>
        </a:p>
      </dgm:t>
    </dgm:pt>
    <dgm:pt modelId="{A0772201-0E1E-4088-A61F-BE78E66D25BF}" type="parTrans" cxnId="{4EF41006-BDEF-4AB0-9C50-0AE8E5D6E9CC}">
      <dgm:prSet/>
      <dgm:spPr/>
      <dgm:t>
        <a:bodyPr/>
        <a:lstStyle/>
        <a:p>
          <a:endParaRPr lang="en-US"/>
        </a:p>
      </dgm:t>
    </dgm:pt>
    <dgm:pt modelId="{36D888F6-9A7E-42BB-86EF-606EF515412A}" type="sibTrans" cxnId="{4EF41006-BDEF-4AB0-9C50-0AE8E5D6E9CC}">
      <dgm:prSet/>
      <dgm:spPr/>
      <dgm:t>
        <a:bodyPr/>
        <a:lstStyle/>
        <a:p>
          <a:endParaRPr lang="en-US"/>
        </a:p>
      </dgm:t>
    </dgm:pt>
    <dgm:pt modelId="{68329DB7-88FF-4967-ADF4-B5012FBA4F1F}" type="pres">
      <dgm:prSet presAssocID="{974CA9B9-1D38-493B-BDCF-119357F095F1}" presName="vert0" presStyleCnt="0">
        <dgm:presLayoutVars>
          <dgm:dir/>
          <dgm:animOne val="branch"/>
          <dgm:animLvl val="lvl"/>
        </dgm:presLayoutVars>
      </dgm:prSet>
      <dgm:spPr/>
    </dgm:pt>
    <dgm:pt modelId="{C71D66D2-FEF8-4EA0-9DD0-A278F29A1F92}" type="pres">
      <dgm:prSet presAssocID="{932FE56E-9565-4BB3-8A59-7E7A74E9DECF}" presName="thickLine" presStyleLbl="alignNode1" presStyleIdx="0" presStyleCnt="8"/>
      <dgm:spPr/>
    </dgm:pt>
    <dgm:pt modelId="{609615F4-685C-4D2E-B08A-FA3F2290492A}" type="pres">
      <dgm:prSet presAssocID="{932FE56E-9565-4BB3-8A59-7E7A74E9DECF}" presName="horz1" presStyleCnt="0"/>
      <dgm:spPr/>
    </dgm:pt>
    <dgm:pt modelId="{8994BACD-222F-4F36-B229-EF0772403270}" type="pres">
      <dgm:prSet presAssocID="{932FE56E-9565-4BB3-8A59-7E7A74E9DECF}" presName="tx1" presStyleLbl="revTx" presStyleIdx="0" presStyleCnt="8"/>
      <dgm:spPr/>
    </dgm:pt>
    <dgm:pt modelId="{E6780CD1-7A3B-4436-B316-7244C97CB03F}" type="pres">
      <dgm:prSet presAssocID="{932FE56E-9565-4BB3-8A59-7E7A74E9DECF}" presName="vert1" presStyleCnt="0"/>
      <dgm:spPr/>
    </dgm:pt>
    <dgm:pt modelId="{1B9A5F2F-A84B-4F4E-B137-2B3002332ABD}" type="pres">
      <dgm:prSet presAssocID="{638A7EA4-9988-4D9E-A4DA-951E93E5C7AB}" presName="thickLine" presStyleLbl="alignNode1" presStyleIdx="1" presStyleCnt="8"/>
      <dgm:spPr/>
    </dgm:pt>
    <dgm:pt modelId="{03E6F3D4-B79F-4960-8AF3-226C2310D2CF}" type="pres">
      <dgm:prSet presAssocID="{638A7EA4-9988-4D9E-A4DA-951E93E5C7AB}" presName="horz1" presStyleCnt="0"/>
      <dgm:spPr/>
    </dgm:pt>
    <dgm:pt modelId="{6BA46598-69C3-4DB0-83ED-1A9F0D63C0FF}" type="pres">
      <dgm:prSet presAssocID="{638A7EA4-9988-4D9E-A4DA-951E93E5C7AB}" presName="tx1" presStyleLbl="revTx" presStyleIdx="1" presStyleCnt="8"/>
      <dgm:spPr/>
    </dgm:pt>
    <dgm:pt modelId="{805DB8D9-4221-4D31-9A1D-A5993FA37AB1}" type="pres">
      <dgm:prSet presAssocID="{638A7EA4-9988-4D9E-A4DA-951E93E5C7AB}" presName="vert1" presStyleCnt="0"/>
      <dgm:spPr/>
    </dgm:pt>
    <dgm:pt modelId="{335102C8-82F9-489C-B50B-711F6E6143FB}" type="pres">
      <dgm:prSet presAssocID="{3A3215E9-048B-41AF-BECC-4F2877197624}" presName="thickLine" presStyleLbl="alignNode1" presStyleIdx="2" presStyleCnt="8"/>
      <dgm:spPr/>
    </dgm:pt>
    <dgm:pt modelId="{1E6F11AB-6AA3-423A-9ABF-88F37CFF53AD}" type="pres">
      <dgm:prSet presAssocID="{3A3215E9-048B-41AF-BECC-4F2877197624}" presName="horz1" presStyleCnt="0"/>
      <dgm:spPr/>
    </dgm:pt>
    <dgm:pt modelId="{BBAF8164-9869-40B8-97C6-EDD2A1770163}" type="pres">
      <dgm:prSet presAssocID="{3A3215E9-048B-41AF-BECC-4F2877197624}" presName="tx1" presStyleLbl="revTx" presStyleIdx="2" presStyleCnt="8"/>
      <dgm:spPr/>
    </dgm:pt>
    <dgm:pt modelId="{7D7F7229-BEBB-4DE9-BB6C-75BFD19BF1EF}" type="pres">
      <dgm:prSet presAssocID="{3A3215E9-048B-41AF-BECC-4F2877197624}" presName="vert1" presStyleCnt="0"/>
      <dgm:spPr/>
    </dgm:pt>
    <dgm:pt modelId="{AD813533-0A93-4B21-ADF1-428C32E1AEB1}" type="pres">
      <dgm:prSet presAssocID="{9142A157-F067-456C-ACE5-5F349DF8AEF1}" presName="thickLine" presStyleLbl="alignNode1" presStyleIdx="3" presStyleCnt="8"/>
      <dgm:spPr/>
    </dgm:pt>
    <dgm:pt modelId="{A35EE062-5315-4D4A-806B-D9E45B20DAFD}" type="pres">
      <dgm:prSet presAssocID="{9142A157-F067-456C-ACE5-5F349DF8AEF1}" presName="horz1" presStyleCnt="0"/>
      <dgm:spPr/>
    </dgm:pt>
    <dgm:pt modelId="{CE939099-B10A-4879-A733-A607CF3BD868}" type="pres">
      <dgm:prSet presAssocID="{9142A157-F067-456C-ACE5-5F349DF8AEF1}" presName="tx1" presStyleLbl="revTx" presStyleIdx="3" presStyleCnt="8"/>
      <dgm:spPr/>
    </dgm:pt>
    <dgm:pt modelId="{AAFEE460-045B-436A-8656-0568AB14D450}" type="pres">
      <dgm:prSet presAssocID="{9142A157-F067-456C-ACE5-5F349DF8AEF1}" presName="vert1" presStyleCnt="0"/>
      <dgm:spPr/>
    </dgm:pt>
    <dgm:pt modelId="{659CF558-D6C8-4FB7-BEA0-642316B64F9C}" type="pres">
      <dgm:prSet presAssocID="{DFA2B824-43A3-4E16-92B4-2F11E39BB147}" presName="thickLine" presStyleLbl="alignNode1" presStyleIdx="4" presStyleCnt="8"/>
      <dgm:spPr/>
    </dgm:pt>
    <dgm:pt modelId="{33B3FF2A-A2A8-4172-AEBC-B4C97CB24C9B}" type="pres">
      <dgm:prSet presAssocID="{DFA2B824-43A3-4E16-92B4-2F11E39BB147}" presName="horz1" presStyleCnt="0"/>
      <dgm:spPr/>
    </dgm:pt>
    <dgm:pt modelId="{91E1E6AB-7F24-4D58-85D8-3D93571502A9}" type="pres">
      <dgm:prSet presAssocID="{DFA2B824-43A3-4E16-92B4-2F11E39BB147}" presName="tx1" presStyleLbl="revTx" presStyleIdx="4" presStyleCnt="8"/>
      <dgm:spPr/>
    </dgm:pt>
    <dgm:pt modelId="{BC73DFEF-67E4-48A3-AD6C-87CA31F18DE4}" type="pres">
      <dgm:prSet presAssocID="{DFA2B824-43A3-4E16-92B4-2F11E39BB147}" presName="vert1" presStyleCnt="0"/>
      <dgm:spPr/>
    </dgm:pt>
    <dgm:pt modelId="{03D18419-8693-4171-B3F9-6A0269602058}" type="pres">
      <dgm:prSet presAssocID="{287A7DF3-7834-43AE-8EAC-026A9ACE5185}" presName="thickLine" presStyleLbl="alignNode1" presStyleIdx="5" presStyleCnt="8"/>
      <dgm:spPr/>
    </dgm:pt>
    <dgm:pt modelId="{21E76648-4FB6-4BFE-8C88-62AC621C0B3C}" type="pres">
      <dgm:prSet presAssocID="{287A7DF3-7834-43AE-8EAC-026A9ACE5185}" presName="horz1" presStyleCnt="0"/>
      <dgm:spPr/>
    </dgm:pt>
    <dgm:pt modelId="{08FF77B4-3B73-457E-B2DB-86648A305942}" type="pres">
      <dgm:prSet presAssocID="{287A7DF3-7834-43AE-8EAC-026A9ACE5185}" presName="tx1" presStyleLbl="revTx" presStyleIdx="5" presStyleCnt="8"/>
      <dgm:spPr/>
    </dgm:pt>
    <dgm:pt modelId="{32AFEB81-6B1C-491C-AB92-67F54345F142}" type="pres">
      <dgm:prSet presAssocID="{287A7DF3-7834-43AE-8EAC-026A9ACE5185}" presName="vert1" presStyleCnt="0"/>
      <dgm:spPr/>
    </dgm:pt>
    <dgm:pt modelId="{920D68E9-9567-485F-B47D-D6C7EADC925C}" type="pres">
      <dgm:prSet presAssocID="{7D56F44B-D07D-4730-802A-2612DC7070A9}" presName="thickLine" presStyleLbl="alignNode1" presStyleIdx="6" presStyleCnt="8"/>
      <dgm:spPr/>
    </dgm:pt>
    <dgm:pt modelId="{3B894DA8-339B-4259-9623-59D4CE1BB291}" type="pres">
      <dgm:prSet presAssocID="{7D56F44B-D07D-4730-802A-2612DC7070A9}" presName="horz1" presStyleCnt="0"/>
      <dgm:spPr/>
    </dgm:pt>
    <dgm:pt modelId="{9B9E5698-CA0D-47CA-928B-75366BF1F6BD}" type="pres">
      <dgm:prSet presAssocID="{7D56F44B-D07D-4730-802A-2612DC7070A9}" presName="tx1" presStyleLbl="revTx" presStyleIdx="6" presStyleCnt="8"/>
      <dgm:spPr/>
    </dgm:pt>
    <dgm:pt modelId="{E926D9CD-51EF-4506-80AF-AF2A8869116D}" type="pres">
      <dgm:prSet presAssocID="{7D56F44B-D07D-4730-802A-2612DC7070A9}" presName="vert1" presStyleCnt="0"/>
      <dgm:spPr/>
    </dgm:pt>
    <dgm:pt modelId="{3A9830D5-6E1A-49F0-B803-B38D5705E88A}" type="pres">
      <dgm:prSet presAssocID="{1CC39390-77FB-4D54-9868-A3AF30F29885}" presName="thickLine" presStyleLbl="alignNode1" presStyleIdx="7" presStyleCnt="8"/>
      <dgm:spPr/>
    </dgm:pt>
    <dgm:pt modelId="{37C0FD43-842E-4D06-9007-2735B30E3817}" type="pres">
      <dgm:prSet presAssocID="{1CC39390-77FB-4D54-9868-A3AF30F29885}" presName="horz1" presStyleCnt="0"/>
      <dgm:spPr/>
    </dgm:pt>
    <dgm:pt modelId="{3D2A2B5E-B307-4376-9DD2-A0D96930839B}" type="pres">
      <dgm:prSet presAssocID="{1CC39390-77FB-4D54-9868-A3AF30F29885}" presName="tx1" presStyleLbl="revTx" presStyleIdx="7" presStyleCnt="8"/>
      <dgm:spPr/>
    </dgm:pt>
    <dgm:pt modelId="{47CA4BC7-07FE-46EF-836E-A86F8063092B}" type="pres">
      <dgm:prSet presAssocID="{1CC39390-77FB-4D54-9868-A3AF30F29885}" presName="vert1" presStyleCnt="0"/>
      <dgm:spPr/>
    </dgm:pt>
  </dgm:ptLst>
  <dgm:cxnLst>
    <dgm:cxn modelId="{7A786C05-BD4E-4C96-AB71-3AE8C2CD2F5F}" type="presOf" srcId="{974CA9B9-1D38-493B-BDCF-119357F095F1}" destId="{68329DB7-88FF-4967-ADF4-B5012FBA4F1F}" srcOrd="0" destOrd="0" presId="urn:microsoft.com/office/officeart/2008/layout/LinedList"/>
    <dgm:cxn modelId="{4EF41006-BDEF-4AB0-9C50-0AE8E5D6E9CC}" srcId="{974CA9B9-1D38-493B-BDCF-119357F095F1}" destId="{1CC39390-77FB-4D54-9868-A3AF30F29885}" srcOrd="7" destOrd="0" parTransId="{A0772201-0E1E-4088-A61F-BE78E66D25BF}" sibTransId="{36D888F6-9A7E-42BB-86EF-606EF515412A}"/>
    <dgm:cxn modelId="{522ACA07-D1FA-473E-B29E-EC20530493F6}" srcId="{974CA9B9-1D38-493B-BDCF-119357F095F1}" destId="{DFA2B824-43A3-4E16-92B4-2F11E39BB147}" srcOrd="4" destOrd="0" parTransId="{ED99B947-65F5-45E8-984E-986CAEABFD31}" sibTransId="{B95DD71E-DB50-4B6D-8D37-8BC021F05C06}"/>
    <dgm:cxn modelId="{EFDEF215-41E3-465E-9194-C511904DD79B}" srcId="{974CA9B9-1D38-493B-BDCF-119357F095F1}" destId="{3A3215E9-048B-41AF-BECC-4F2877197624}" srcOrd="2" destOrd="0" parTransId="{8AC5246A-BAA6-4051-A311-C9B1412B4475}" sibTransId="{D4FAA01B-CBF4-4C30-B515-52AEF232FE14}"/>
    <dgm:cxn modelId="{F5E85D18-BFBB-48E8-81BA-AF067BE5FBC6}" type="presOf" srcId="{1CC39390-77FB-4D54-9868-A3AF30F29885}" destId="{3D2A2B5E-B307-4376-9DD2-A0D96930839B}" srcOrd="0" destOrd="0" presId="urn:microsoft.com/office/officeart/2008/layout/LinedList"/>
    <dgm:cxn modelId="{1FFE6E28-7382-4506-ADFB-863EAEB4A53F}" type="presOf" srcId="{7D56F44B-D07D-4730-802A-2612DC7070A9}" destId="{9B9E5698-CA0D-47CA-928B-75366BF1F6BD}" srcOrd="0" destOrd="0" presId="urn:microsoft.com/office/officeart/2008/layout/LinedList"/>
    <dgm:cxn modelId="{C06FFC35-7FFF-4CCD-B4AA-BEC230EDDF7C}" srcId="{974CA9B9-1D38-493B-BDCF-119357F095F1}" destId="{932FE56E-9565-4BB3-8A59-7E7A74E9DECF}" srcOrd="0" destOrd="0" parTransId="{7D35BD79-D63A-4E8C-9F9D-EAA2D45EB636}" sibTransId="{853D4AD7-F183-4BDD-95FC-EAEA7226785C}"/>
    <dgm:cxn modelId="{F468807B-04C8-4A0F-95D5-0BDF19C45F18}" type="presOf" srcId="{638A7EA4-9988-4D9E-A4DA-951E93E5C7AB}" destId="{6BA46598-69C3-4DB0-83ED-1A9F0D63C0FF}" srcOrd="0" destOrd="0" presId="urn:microsoft.com/office/officeart/2008/layout/LinedList"/>
    <dgm:cxn modelId="{D9027084-3D89-4BC1-9239-C1169C07E157}" type="presOf" srcId="{DFA2B824-43A3-4E16-92B4-2F11E39BB147}" destId="{91E1E6AB-7F24-4D58-85D8-3D93571502A9}" srcOrd="0" destOrd="0" presId="urn:microsoft.com/office/officeart/2008/layout/LinedList"/>
    <dgm:cxn modelId="{8A5E4D86-4464-41A3-9982-A823782474E2}" type="presOf" srcId="{932FE56E-9565-4BB3-8A59-7E7A74E9DECF}" destId="{8994BACD-222F-4F36-B229-EF0772403270}" srcOrd="0" destOrd="0" presId="urn:microsoft.com/office/officeart/2008/layout/LinedList"/>
    <dgm:cxn modelId="{B2261D95-11EF-4CB0-B9E5-2E70EAC9017C}" type="presOf" srcId="{9142A157-F067-456C-ACE5-5F349DF8AEF1}" destId="{CE939099-B10A-4879-A733-A607CF3BD868}" srcOrd="0" destOrd="0" presId="urn:microsoft.com/office/officeart/2008/layout/LinedList"/>
    <dgm:cxn modelId="{98E202CA-4968-4FCE-BB8C-7EE9F7BFF2B1}" srcId="{974CA9B9-1D38-493B-BDCF-119357F095F1}" destId="{9142A157-F067-456C-ACE5-5F349DF8AEF1}" srcOrd="3" destOrd="0" parTransId="{19835B85-44CA-47C6-B186-37A084B3791E}" sibTransId="{E2C95AC2-26C5-44EC-AA00-5C617F4110B3}"/>
    <dgm:cxn modelId="{9319CCE0-8659-437C-A937-660115C3C153}" type="presOf" srcId="{3A3215E9-048B-41AF-BECC-4F2877197624}" destId="{BBAF8164-9869-40B8-97C6-EDD2A1770163}" srcOrd="0" destOrd="0" presId="urn:microsoft.com/office/officeart/2008/layout/LinedList"/>
    <dgm:cxn modelId="{9C3FADEA-C22A-40E1-A546-E73D05A006B3}" srcId="{974CA9B9-1D38-493B-BDCF-119357F095F1}" destId="{287A7DF3-7834-43AE-8EAC-026A9ACE5185}" srcOrd="5" destOrd="0" parTransId="{807FED3B-2BB3-4FDF-BC49-2D5606075D3D}" sibTransId="{F34793DE-69FD-4070-946F-209CDF59D70C}"/>
    <dgm:cxn modelId="{0631C1F0-CF79-48FA-9ECD-84A05B099BD3}" srcId="{974CA9B9-1D38-493B-BDCF-119357F095F1}" destId="{7D56F44B-D07D-4730-802A-2612DC7070A9}" srcOrd="6" destOrd="0" parTransId="{DB277A1A-DF1A-4734-ABD4-3BA1915996B3}" sibTransId="{E765A5FF-3E75-4FEE-8E2D-6EA69BE599C5}"/>
    <dgm:cxn modelId="{2AC77CF9-3F59-4FA7-81BA-FF8B9DD840B0}" srcId="{974CA9B9-1D38-493B-BDCF-119357F095F1}" destId="{638A7EA4-9988-4D9E-A4DA-951E93E5C7AB}" srcOrd="1" destOrd="0" parTransId="{09DC6760-105F-4680-8935-AA1E46673215}" sibTransId="{E37A6BD9-8C21-4CCF-8356-07C3B5DC5613}"/>
    <dgm:cxn modelId="{27A163FF-78DC-4E51-BBE4-B6D8D5DFD880}" type="presOf" srcId="{287A7DF3-7834-43AE-8EAC-026A9ACE5185}" destId="{08FF77B4-3B73-457E-B2DB-86648A305942}" srcOrd="0" destOrd="0" presId="urn:microsoft.com/office/officeart/2008/layout/LinedList"/>
    <dgm:cxn modelId="{71AACA2C-17D4-40B1-940E-3B9DE7159383}" type="presParOf" srcId="{68329DB7-88FF-4967-ADF4-B5012FBA4F1F}" destId="{C71D66D2-FEF8-4EA0-9DD0-A278F29A1F92}" srcOrd="0" destOrd="0" presId="urn:microsoft.com/office/officeart/2008/layout/LinedList"/>
    <dgm:cxn modelId="{BDCE370C-4F36-4707-BA6F-60587AB86E19}" type="presParOf" srcId="{68329DB7-88FF-4967-ADF4-B5012FBA4F1F}" destId="{609615F4-685C-4D2E-B08A-FA3F2290492A}" srcOrd="1" destOrd="0" presId="urn:microsoft.com/office/officeart/2008/layout/LinedList"/>
    <dgm:cxn modelId="{E654B2BE-9B8E-4135-B3D5-A1483DE5CF53}" type="presParOf" srcId="{609615F4-685C-4D2E-B08A-FA3F2290492A}" destId="{8994BACD-222F-4F36-B229-EF0772403270}" srcOrd="0" destOrd="0" presId="urn:microsoft.com/office/officeart/2008/layout/LinedList"/>
    <dgm:cxn modelId="{9BD73BAB-C643-410B-8E54-C7E9F3E76B9C}" type="presParOf" srcId="{609615F4-685C-4D2E-B08A-FA3F2290492A}" destId="{E6780CD1-7A3B-4436-B316-7244C97CB03F}" srcOrd="1" destOrd="0" presId="urn:microsoft.com/office/officeart/2008/layout/LinedList"/>
    <dgm:cxn modelId="{724584A5-8DEC-46EA-BCAE-DF00AA126286}" type="presParOf" srcId="{68329DB7-88FF-4967-ADF4-B5012FBA4F1F}" destId="{1B9A5F2F-A84B-4F4E-B137-2B3002332ABD}" srcOrd="2" destOrd="0" presId="urn:microsoft.com/office/officeart/2008/layout/LinedList"/>
    <dgm:cxn modelId="{A4A70375-2DC1-459D-81B7-7E163D7624A1}" type="presParOf" srcId="{68329DB7-88FF-4967-ADF4-B5012FBA4F1F}" destId="{03E6F3D4-B79F-4960-8AF3-226C2310D2CF}" srcOrd="3" destOrd="0" presId="urn:microsoft.com/office/officeart/2008/layout/LinedList"/>
    <dgm:cxn modelId="{AE5595D1-D5DC-4DA2-851B-AABD460C09EC}" type="presParOf" srcId="{03E6F3D4-B79F-4960-8AF3-226C2310D2CF}" destId="{6BA46598-69C3-4DB0-83ED-1A9F0D63C0FF}" srcOrd="0" destOrd="0" presId="urn:microsoft.com/office/officeart/2008/layout/LinedList"/>
    <dgm:cxn modelId="{566BD082-39BB-4B94-9449-AE68016E58E4}" type="presParOf" srcId="{03E6F3D4-B79F-4960-8AF3-226C2310D2CF}" destId="{805DB8D9-4221-4D31-9A1D-A5993FA37AB1}" srcOrd="1" destOrd="0" presId="urn:microsoft.com/office/officeart/2008/layout/LinedList"/>
    <dgm:cxn modelId="{D9030584-4D0C-4FFD-807F-E7DFAB8D2F05}" type="presParOf" srcId="{68329DB7-88FF-4967-ADF4-B5012FBA4F1F}" destId="{335102C8-82F9-489C-B50B-711F6E6143FB}" srcOrd="4" destOrd="0" presId="urn:microsoft.com/office/officeart/2008/layout/LinedList"/>
    <dgm:cxn modelId="{4008606E-AF63-4271-B249-D7122DD04745}" type="presParOf" srcId="{68329DB7-88FF-4967-ADF4-B5012FBA4F1F}" destId="{1E6F11AB-6AA3-423A-9ABF-88F37CFF53AD}" srcOrd="5" destOrd="0" presId="urn:microsoft.com/office/officeart/2008/layout/LinedList"/>
    <dgm:cxn modelId="{8053370E-09A5-4C59-B903-3AADDB0364CC}" type="presParOf" srcId="{1E6F11AB-6AA3-423A-9ABF-88F37CFF53AD}" destId="{BBAF8164-9869-40B8-97C6-EDD2A1770163}" srcOrd="0" destOrd="0" presId="urn:microsoft.com/office/officeart/2008/layout/LinedList"/>
    <dgm:cxn modelId="{A1778683-0050-4193-ABB3-0EC84249C472}" type="presParOf" srcId="{1E6F11AB-6AA3-423A-9ABF-88F37CFF53AD}" destId="{7D7F7229-BEBB-4DE9-BB6C-75BFD19BF1EF}" srcOrd="1" destOrd="0" presId="urn:microsoft.com/office/officeart/2008/layout/LinedList"/>
    <dgm:cxn modelId="{6D6948A3-869E-4C84-8A8F-57C08C698276}" type="presParOf" srcId="{68329DB7-88FF-4967-ADF4-B5012FBA4F1F}" destId="{AD813533-0A93-4B21-ADF1-428C32E1AEB1}" srcOrd="6" destOrd="0" presId="urn:microsoft.com/office/officeart/2008/layout/LinedList"/>
    <dgm:cxn modelId="{521FD072-0CAC-4099-ADF8-2242027E8AA0}" type="presParOf" srcId="{68329DB7-88FF-4967-ADF4-B5012FBA4F1F}" destId="{A35EE062-5315-4D4A-806B-D9E45B20DAFD}" srcOrd="7" destOrd="0" presId="urn:microsoft.com/office/officeart/2008/layout/LinedList"/>
    <dgm:cxn modelId="{1399D320-AF7A-4A61-A01C-B6439319E3D7}" type="presParOf" srcId="{A35EE062-5315-4D4A-806B-D9E45B20DAFD}" destId="{CE939099-B10A-4879-A733-A607CF3BD868}" srcOrd="0" destOrd="0" presId="urn:microsoft.com/office/officeart/2008/layout/LinedList"/>
    <dgm:cxn modelId="{610F9CE0-2536-4191-8013-237CBE73AE6E}" type="presParOf" srcId="{A35EE062-5315-4D4A-806B-D9E45B20DAFD}" destId="{AAFEE460-045B-436A-8656-0568AB14D450}" srcOrd="1" destOrd="0" presId="urn:microsoft.com/office/officeart/2008/layout/LinedList"/>
    <dgm:cxn modelId="{10AD6DFB-068D-4248-9078-C6808C05D2B9}" type="presParOf" srcId="{68329DB7-88FF-4967-ADF4-B5012FBA4F1F}" destId="{659CF558-D6C8-4FB7-BEA0-642316B64F9C}" srcOrd="8" destOrd="0" presId="urn:microsoft.com/office/officeart/2008/layout/LinedList"/>
    <dgm:cxn modelId="{B10FB472-1F9F-4862-BD99-C1CE6A12D5AD}" type="presParOf" srcId="{68329DB7-88FF-4967-ADF4-B5012FBA4F1F}" destId="{33B3FF2A-A2A8-4172-AEBC-B4C97CB24C9B}" srcOrd="9" destOrd="0" presId="urn:microsoft.com/office/officeart/2008/layout/LinedList"/>
    <dgm:cxn modelId="{F54F035B-FDDC-4A68-A3F2-650F96E740DE}" type="presParOf" srcId="{33B3FF2A-A2A8-4172-AEBC-B4C97CB24C9B}" destId="{91E1E6AB-7F24-4D58-85D8-3D93571502A9}" srcOrd="0" destOrd="0" presId="urn:microsoft.com/office/officeart/2008/layout/LinedList"/>
    <dgm:cxn modelId="{F830F6AD-883A-4A95-9704-3165FAC0AC3B}" type="presParOf" srcId="{33B3FF2A-A2A8-4172-AEBC-B4C97CB24C9B}" destId="{BC73DFEF-67E4-48A3-AD6C-87CA31F18DE4}" srcOrd="1" destOrd="0" presId="urn:microsoft.com/office/officeart/2008/layout/LinedList"/>
    <dgm:cxn modelId="{D2574977-C147-42CE-8E16-BF183795AA8B}" type="presParOf" srcId="{68329DB7-88FF-4967-ADF4-B5012FBA4F1F}" destId="{03D18419-8693-4171-B3F9-6A0269602058}" srcOrd="10" destOrd="0" presId="urn:microsoft.com/office/officeart/2008/layout/LinedList"/>
    <dgm:cxn modelId="{CB31006C-8687-4F30-AAB4-71D63250F95E}" type="presParOf" srcId="{68329DB7-88FF-4967-ADF4-B5012FBA4F1F}" destId="{21E76648-4FB6-4BFE-8C88-62AC621C0B3C}" srcOrd="11" destOrd="0" presId="urn:microsoft.com/office/officeart/2008/layout/LinedList"/>
    <dgm:cxn modelId="{51A8AA92-97E9-434C-83A7-FB6CD8D64CF7}" type="presParOf" srcId="{21E76648-4FB6-4BFE-8C88-62AC621C0B3C}" destId="{08FF77B4-3B73-457E-B2DB-86648A305942}" srcOrd="0" destOrd="0" presId="urn:microsoft.com/office/officeart/2008/layout/LinedList"/>
    <dgm:cxn modelId="{761D8706-16FF-48AD-9A90-F7DB48B067D7}" type="presParOf" srcId="{21E76648-4FB6-4BFE-8C88-62AC621C0B3C}" destId="{32AFEB81-6B1C-491C-AB92-67F54345F142}" srcOrd="1" destOrd="0" presId="urn:microsoft.com/office/officeart/2008/layout/LinedList"/>
    <dgm:cxn modelId="{0605E210-D945-46B8-8048-DC586500A2A9}" type="presParOf" srcId="{68329DB7-88FF-4967-ADF4-B5012FBA4F1F}" destId="{920D68E9-9567-485F-B47D-D6C7EADC925C}" srcOrd="12" destOrd="0" presId="urn:microsoft.com/office/officeart/2008/layout/LinedList"/>
    <dgm:cxn modelId="{7BDD9038-05F4-4A82-B8F5-1BE487C004A9}" type="presParOf" srcId="{68329DB7-88FF-4967-ADF4-B5012FBA4F1F}" destId="{3B894DA8-339B-4259-9623-59D4CE1BB291}" srcOrd="13" destOrd="0" presId="urn:microsoft.com/office/officeart/2008/layout/LinedList"/>
    <dgm:cxn modelId="{91131777-5505-4BE6-BBE8-D9D2DFFC985C}" type="presParOf" srcId="{3B894DA8-339B-4259-9623-59D4CE1BB291}" destId="{9B9E5698-CA0D-47CA-928B-75366BF1F6BD}" srcOrd="0" destOrd="0" presId="urn:microsoft.com/office/officeart/2008/layout/LinedList"/>
    <dgm:cxn modelId="{A00C0FD0-CE6E-4727-A314-0A44516651A9}" type="presParOf" srcId="{3B894DA8-339B-4259-9623-59D4CE1BB291}" destId="{E926D9CD-51EF-4506-80AF-AF2A8869116D}" srcOrd="1" destOrd="0" presId="urn:microsoft.com/office/officeart/2008/layout/LinedList"/>
    <dgm:cxn modelId="{BB686070-0A7A-4EE4-94A1-85FE32276A5B}" type="presParOf" srcId="{68329DB7-88FF-4967-ADF4-B5012FBA4F1F}" destId="{3A9830D5-6E1A-49F0-B803-B38D5705E88A}" srcOrd="14" destOrd="0" presId="urn:microsoft.com/office/officeart/2008/layout/LinedList"/>
    <dgm:cxn modelId="{AB0A1FFF-AFAB-46D0-94A6-A8B839D135A8}" type="presParOf" srcId="{68329DB7-88FF-4967-ADF4-B5012FBA4F1F}" destId="{37C0FD43-842E-4D06-9007-2735B30E3817}" srcOrd="15" destOrd="0" presId="urn:microsoft.com/office/officeart/2008/layout/LinedList"/>
    <dgm:cxn modelId="{61FC5D0B-1FF2-44CF-834F-BB8AE5A52477}" type="presParOf" srcId="{37C0FD43-842E-4D06-9007-2735B30E3817}" destId="{3D2A2B5E-B307-4376-9DD2-A0D96930839B}" srcOrd="0" destOrd="0" presId="urn:microsoft.com/office/officeart/2008/layout/LinedList"/>
    <dgm:cxn modelId="{F306E9E5-181C-4BFD-BBEF-5CE30EA716BC}" type="presParOf" srcId="{37C0FD43-842E-4D06-9007-2735B30E3817}" destId="{47CA4BC7-07FE-46EF-836E-A86F8063092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9BA726-22F0-4ADB-99D1-27AB81D86D6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3C970B3-ABB5-4AD4-8D19-5FE0AE06B79E}">
      <dgm:prSet/>
      <dgm:spPr/>
      <dgm:t>
        <a:bodyPr/>
        <a:lstStyle/>
        <a:p>
          <a:r>
            <a:rPr lang="en-GB"/>
            <a:t>Defined in the law of tort.</a:t>
          </a:r>
          <a:endParaRPr lang="en-US"/>
        </a:p>
      </dgm:t>
    </dgm:pt>
    <dgm:pt modelId="{79F0C667-4F1B-4F2A-B94E-CDF6FE30F53A}" type="parTrans" cxnId="{442C3C89-D638-4DFA-9374-31C72715543E}">
      <dgm:prSet/>
      <dgm:spPr/>
      <dgm:t>
        <a:bodyPr/>
        <a:lstStyle/>
        <a:p>
          <a:endParaRPr lang="en-US"/>
        </a:p>
      </dgm:t>
    </dgm:pt>
    <dgm:pt modelId="{51ABE11D-8806-42B7-9074-0417E5708AE8}" type="sibTrans" cxnId="{442C3C89-D638-4DFA-9374-31C72715543E}">
      <dgm:prSet/>
      <dgm:spPr/>
      <dgm:t>
        <a:bodyPr/>
        <a:lstStyle/>
        <a:p>
          <a:endParaRPr lang="en-US"/>
        </a:p>
      </dgm:t>
    </dgm:pt>
    <dgm:pt modelId="{D5E8CEB8-6F20-463E-8899-C9B51CC9357D}">
      <dgm:prSet/>
      <dgm:spPr/>
      <dgm:t>
        <a:bodyPr/>
        <a:lstStyle/>
        <a:p>
          <a:r>
            <a:rPr lang="en-GB"/>
            <a:t>It is the ‘ intentional, reckless or negligent entry into a building’.</a:t>
          </a:r>
          <a:endParaRPr lang="en-US"/>
        </a:p>
      </dgm:t>
    </dgm:pt>
    <dgm:pt modelId="{F233316F-D31F-47E0-870C-2EE52195138D}" type="parTrans" cxnId="{DF598B5F-2337-4828-B24B-328A2034D741}">
      <dgm:prSet/>
      <dgm:spPr/>
      <dgm:t>
        <a:bodyPr/>
        <a:lstStyle/>
        <a:p>
          <a:endParaRPr lang="en-US"/>
        </a:p>
      </dgm:t>
    </dgm:pt>
    <dgm:pt modelId="{2C2D8C68-FD33-4A35-8278-648594C269BA}" type="sibTrans" cxnId="{DF598B5F-2337-4828-B24B-328A2034D741}">
      <dgm:prSet/>
      <dgm:spPr/>
      <dgm:t>
        <a:bodyPr/>
        <a:lstStyle/>
        <a:p>
          <a:endParaRPr lang="en-US"/>
        </a:p>
      </dgm:t>
    </dgm:pt>
    <dgm:pt modelId="{27592CA3-C9FB-45F0-BED6-86DD8ACEA018}">
      <dgm:prSet/>
      <dgm:spPr/>
      <dgm:t>
        <a:bodyPr/>
        <a:lstStyle/>
        <a:p>
          <a:r>
            <a:rPr lang="en-GB"/>
            <a:t>Jones and Smith [1976] 1 WLR 672</a:t>
          </a:r>
          <a:endParaRPr lang="en-US"/>
        </a:p>
      </dgm:t>
    </dgm:pt>
    <dgm:pt modelId="{E068654B-EECA-41B8-8790-E73A95F44A66}" type="parTrans" cxnId="{72977BAE-39A9-42F5-8D69-0FB045B3B122}">
      <dgm:prSet/>
      <dgm:spPr/>
      <dgm:t>
        <a:bodyPr/>
        <a:lstStyle/>
        <a:p>
          <a:endParaRPr lang="en-US"/>
        </a:p>
      </dgm:t>
    </dgm:pt>
    <dgm:pt modelId="{03BC6F72-704F-4ED4-8199-6603AD4DFD66}" type="sibTrans" cxnId="{72977BAE-39A9-42F5-8D69-0FB045B3B122}">
      <dgm:prSet/>
      <dgm:spPr/>
      <dgm:t>
        <a:bodyPr/>
        <a:lstStyle/>
        <a:p>
          <a:endParaRPr lang="en-US"/>
        </a:p>
      </dgm:t>
    </dgm:pt>
    <dgm:pt modelId="{2C139D68-3B11-4B05-8E5C-3611EB0D2141}" type="pres">
      <dgm:prSet presAssocID="{CD9BA726-22F0-4ADB-99D1-27AB81D86D64}" presName="linear" presStyleCnt="0">
        <dgm:presLayoutVars>
          <dgm:animLvl val="lvl"/>
          <dgm:resizeHandles val="exact"/>
        </dgm:presLayoutVars>
      </dgm:prSet>
      <dgm:spPr/>
    </dgm:pt>
    <dgm:pt modelId="{C43135E9-76F2-4FE9-A59F-4157881DA464}" type="pres">
      <dgm:prSet presAssocID="{F3C970B3-ABB5-4AD4-8D19-5FE0AE06B79E}" presName="parentText" presStyleLbl="node1" presStyleIdx="0" presStyleCnt="3">
        <dgm:presLayoutVars>
          <dgm:chMax val="0"/>
          <dgm:bulletEnabled val="1"/>
        </dgm:presLayoutVars>
      </dgm:prSet>
      <dgm:spPr/>
    </dgm:pt>
    <dgm:pt modelId="{B8C8E433-3D1A-462A-A88C-D2925F44E4A6}" type="pres">
      <dgm:prSet presAssocID="{51ABE11D-8806-42B7-9074-0417E5708AE8}" presName="spacer" presStyleCnt="0"/>
      <dgm:spPr/>
    </dgm:pt>
    <dgm:pt modelId="{E00BAD22-1189-47D8-89E5-9F245A1A13BF}" type="pres">
      <dgm:prSet presAssocID="{D5E8CEB8-6F20-463E-8899-C9B51CC9357D}" presName="parentText" presStyleLbl="node1" presStyleIdx="1" presStyleCnt="3">
        <dgm:presLayoutVars>
          <dgm:chMax val="0"/>
          <dgm:bulletEnabled val="1"/>
        </dgm:presLayoutVars>
      </dgm:prSet>
      <dgm:spPr/>
    </dgm:pt>
    <dgm:pt modelId="{1F18A73E-5E91-44C6-A811-B32DBEC7D637}" type="pres">
      <dgm:prSet presAssocID="{2C2D8C68-FD33-4A35-8278-648594C269BA}" presName="spacer" presStyleCnt="0"/>
      <dgm:spPr/>
    </dgm:pt>
    <dgm:pt modelId="{E2E6D231-759B-4341-BA41-F15D6AA81582}" type="pres">
      <dgm:prSet presAssocID="{27592CA3-C9FB-45F0-BED6-86DD8ACEA018}" presName="parentText" presStyleLbl="node1" presStyleIdx="2" presStyleCnt="3">
        <dgm:presLayoutVars>
          <dgm:chMax val="0"/>
          <dgm:bulletEnabled val="1"/>
        </dgm:presLayoutVars>
      </dgm:prSet>
      <dgm:spPr/>
    </dgm:pt>
  </dgm:ptLst>
  <dgm:cxnLst>
    <dgm:cxn modelId="{DF598B5F-2337-4828-B24B-328A2034D741}" srcId="{CD9BA726-22F0-4ADB-99D1-27AB81D86D64}" destId="{D5E8CEB8-6F20-463E-8899-C9B51CC9357D}" srcOrd="1" destOrd="0" parTransId="{F233316F-D31F-47E0-870C-2EE52195138D}" sibTransId="{2C2D8C68-FD33-4A35-8278-648594C269BA}"/>
    <dgm:cxn modelId="{292B4A6C-625A-422A-8738-DAF7D2F9200B}" type="presOf" srcId="{27592CA3-C9FB-45F0-BED6-86DD8ACEA018}" destId="{E2E6D231-759B-4341-BA41-F15D6AA81582}" srcOrd="0" destOrd="0" presId="urn:microsoft.com/office/officeart/2005/8/layout/vList2"/>
    <dgm:cxn modelId="{442C3C89-D638-4DFA-9374-31C72715543E}" srcId="{CD9BA726-22F0-4ADB-99D1-27AB81D86D64}" destId="{F3C970B3-ABB5-4AD4-8D19-5FE0AE06B79E}" srcOrd="0" destOrd="0" parTransId="{79F0C667-4F1B-4F2A-B94E-CDF6FE30F53A}" sibTransId="{51ABE11D-8806-42B7-9074-0417E5708AE8}"/>
    <dgm:cxn modelId="{BC0B9EAD-14CD-425A-AEBF-30BDCEE3C657}" type="presOf" srcId="{F3C970B3-ABB5-4AD4-8D19-5FE0AE06B79E}" destId="{C43135E9-76F2-4FE9-A59F-4157881DA464}" srcOrd="0" destOrd="0" presId="urn:microsoft.com/office/officeart/2005/8/layout/vList2"/>
    <dgm:cxn modelId="{72977BAE-39A9-42F5-8D69-0FB045B3B122}" srcId="{CD9BA726-22F0-4ADB-99D1-27AB81D86D64}" destId="{27592CA3-C9FB-45F0-BED6-86DD8ACEA018}" srcOrd="2" destOrd="0" parTransId="{E068654B-EECA-41B8-8790-E73A95F44A66}" sibTransId="{03BC6F72-704F-4ED4-8199-6603AD4DFD66}"/>
    <dgm:cxn modelId="{BBFEF4CF-C210-41E1-99C9-58E9D5268B74}" type="presOf" srcId="{CD9BA726-22F0-4ADB-99D1-27AB81D86D64}" destId="{2C139D68-3B11-4B05-8E5C-3611EB0D2141}" srcOrd="0" destOrd="0" presId="urn:microsoft.com/office/officeart/2005/8/layout/vList2"/>
    <dgm:cxn modelId="{6247BBD0-2FEF-4659-AAC6-5961F3D5DDDF}" type="presOf" srcId="{D5E8CEB8-6F20-463E-8899-C9B51CC9357D}" destId="{E00BAD22-1189-47D8-89E5-9F245A1A13BF}" srcOrd="0" destOrd="0" presId="urn:microsoft.com/office/officeart/2005/8/layout/vList2"/>
    <dgm:cxn modelId="{854F6BAC-DD1C-44F1-9B5A-1598E79A672A}" type="presParOf" srcId="{2C139D68-3B11-4B05-8E5C-3611EB0D2141}" destId="{C43135E9-76F2-4FE9-A59F-4157881DA464}" srcOrd="0" destOrd="0" presId="urn:microsoft.com/office/officeart/2005/8/layout/vList2"/>
    <dgm:cxn modelId="{16130683-B14F-4591-A5E9-0818FA8EA6E1}" type="presParOf" srcId="{2C139D68-3B11-4B05-8E5C-3611EB0D2141}" destId="{B8C8E433-3D1A-462A-A88C-D2925F44E4A6}" srcOrd="1" destOrd="0" presId="urn:microsoft.com/office/officeart/2005/8/layout/vList2"/>
    <dgm:cxn modelId="{822E9889-285D-4967-A963-ADD8EA5C48DE}" type="presParOf" srcId="{2C139D68-3B11-4B05-8E5C-3611EB0D2141}" destId="{E00BAD22-1189-47D8-89E5-9F245A1A13BF}" srcOrd="2" destOrd="0" presId="urn:microsoft.com/office/officeart/2005/8/layout/vList2"/>
    <dgm:cxn modelId="{B63B37E8-5AE1-4E01-B022-A17F5B157323}" type="presParOf" srcId="{2C139D68-3B11-4B05-8E5C-3611EB0D2141}" destId="{1F18A73E-5E91-44C6-A811-B32DBEC7D637}" srcOrd="3" destOrd="0" presId="urn:microsoft.com/office/officeart/2005/8/layout/vList2"/>
    <dgm:cxn modelId="{ECED4BBA-E7BA-4832-B817-5D42BED1A717}" type="presParOf" srcId="{2C139D68-3B11-4B05-8E5C-3611EB0D2141}" destId="{E2E6D231-759B-4341-BA41-F15D6AA8158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3BF067-D927-4854-9F43-2B49940C90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E7D4AEB-7E08-47E2-A078-00BCACA35ED5}">
      <dgm:prSet/>
      <dgm:spPr/>
      <dgm:t>
        <a:bodyPr/>
        <a:lstStyle/>
        <a:p>
          <a:r>
            <a:rPr lang="en-GB"/>
            <a:t>AGGRAVATED BURGLARY</a:t>
          </a:r>
          <a:endParaRPr lang="en-US"/>
        </a:p>
      </dgm:t>
    </dgm:pt>
    <dgm:pt modelId="{EB98FAA4-08DB-42F7-B0FB-74B9B0E6B5A5}" type="parTrans" cxnId="{EC1FE649-1C0A-4025-9A97-020F127FC9A1}">
      <dgm:prSet/>
      <dgm:spPr/>
      <dgm:t>
        <a:bodyPr/>
        <a:lstStyle/>
        <a:p>
          <a:endParaRPr lang="en-US"/>
        </a:p>
      </dgm:t>
    </dgm:pt>
    <dgm:pt modelId="{1F81D3A6-BBD1-4421-8376-E6DEEFBD2AE3}" type="sibTrans" cxnId="{EC1FE649-1C0A-4025-9A97-020F127FC9A1}">
      <dgm:prSet/>
      <dgm:spPr/>
      <dgm:t>
        <a:bodyPr/>
        <a:lstStyle/>
        <a:p>
          <a:endParaRPr lang="en-US"/>
        </a:p>
      </dgm:t>
    </dgm:pt>
    <dgm:pt modelId="{3C33A279-3D6F-435F-94B4-3B1C8DC1E051}">
      <dgm:prSet/>
      <dgm:spPr/>
      <dgm:t>
        <a:bodyPr/>
        <a:lstStyle/>
        <a:p>
          <a:r>
            <a:rPr lang="en-GB" b="1" dirty="0"/>
            <a:t>Aggravated Burglary – </a:t>
          </a:r>
          <a:r>
            <a:rPr lang="en-GB" b="1" dirty="0">
              <a:solidFill>
                <a:srgbClr val="FF0000"/>
              </a:solidFill>
            </a:rPr>
            <a:t>Section 10(1), Theft Act 1968</a:t>
          </a:r>
          <a:endParaRPr lang="en-US" dirty="0">
            <a:solidFill>
              <a:srgbClr val="FF0000"/>
            </a:solidFill>
          </a:endParaRPr>
        </a:p>
      </dgm:t>
    </dgm:pt>
    <dgm:pt modelId="{E5D5A16E-5011-4FD8-984E-7D9B21FBC4EB}" type="parTrans" cxnId="{796262C1-2DF2-435A-B891-0BCF0AECC535}">
      <dgm:prSet/>
      <dgm:spPr/>
      <dgm:t>
        <a:bodyPr/>
        <a:lstStyle/>
        <a:p>
          <a:endParaRPr lang="en-US"/>
        </a:p>
      </dgm:t>
    </dgm:pt>
    <dgm:pt modelId="{ABDF22C1-8E2D-4461-9D6A-B13C3E0DABE7}" type="sibTrans" cxnId="{796262C1-2DF2-435A-B891-0BCF0AECC535}">
      <dgm:prSet/>
      <dgm:spPr/>
      <dgm:t>
        <a:bodyPr/>
        <a:lstStyle/>
        <a:p>
          <a:endParaRPr lang="en-US"/>
        </a:p>
      </dgm:t>
    </dgm:pt>
    <dgm:pt modelId="{CF64A7B3-7D19-4E89-B299-0AB3879EC345}" type="pres">
      <dgm:prSet presAssocID="{BA3BF067-D927-4854-9F43-2B49940C9057}" presName="vert0" presStyleCnt="0">
        <dgm:presLayoutVars>
          <dgm:dir/>
          <dgm:animOne val="branch"/>
          <dgm:animLvl val="lvl"/>
        </dgm:presLayoutVars>
      </dgm:prSet>
      <dgm:spPr/>
    </dgm:pt>
    <dgm:pt modelId="{FECB5271-F14E-4500-AAED-1877E71CFD51}" type="pres">
      <dgm:prSet presAssocID="{6E7D4AEB-7E08-47E2-A078-00BCACA35ED5}" presName="thickLine" presStyleLbl="alignNode1" presStyleIdx="0" presStyleCnt="2"/>
      <dgm:spPr/>
    </dgm:pt>
    <dgm:pt modelId="{48381CAA-E7DD-4349-968E-C9AAABE04963}" type="pres">
      <dgm:prSet presAssocID="{6E7D4AEB-7E08-47E2-A078-00BCACA35ED5}" presName="horz1" presStyleCnt="0"/>
      <dgm:spPr/>
    </dgm:pt>
    <dgm:pt modelId="{A3017E47-3A7B-474C-AB98-068AF7D3FE7C}" type="pres">
      <dgm:prSet presAssocID="{6E7D4AEB-7E08-47E2-A078-00BCACA35ED5}" presName="tx1" presStyleLbl="revTx" presStyleIdx="0" presStyleCnt="2"/>
      <dgm:spPr/>
    </dgm:pt>
    <dgm:pt modelId="{094C9078-2F92-400F-A00F-D839D506EAFE}" type="pres">
      <dgm:prSet presAssocID="{6E7D4AEB-7E08-47E2-A078-00BCACA35ED5}" presName="vert1" presStyleCnt="0"/>
      <dgm:spPr/>
    </dgm:pt>
    <dgm:pt modelId="{7414F452-84A1-459C-8708-4B1D34AB1B38}" type="pres">
      <dgm:prSet presAssocID="{3C33A279-3D6F-435F-94B4-3B1C8DC1E051}" presName="thickLine" presStyleLbl="alignNode1" presStyleIdx="1" presStyleCnt="2"/>
      <dgm:spPr/>
    </dgm:pt>
    <dgm:pt modelId="{49A4AD68-858C-4C84-98A4-32F430731C07}" type="pres">
      <dgm:prSet presAssocID="{3C33A279-3D6F-435F-94B4-3B1C8DC1E051}" presName="horz1" presStyleCnt="0"/>
      <dgm:spPr/>
    </dgm:pt>
    <dgm:pt modelId="{BCDC33A2-8B70-4AB9-B9B7-F525894C606E}" type="pres">
      <dgm:prSet presAssocID="{3C33A279-3D6F-435F-94B4-3B1C8DC1E051}" presName="tx1" presStyleLbl="revTx" presStyleIdx="1" presStyleCnt="2"/>
      <dgm:spPr/>
    </dgm:pt>
    <dgm:pt modelId="{35D84EE6-12F6-4EDD-82F5-3FC92A7F702E}" type="pres">
      <dgm:prSet presAssocID="{3C33A279-3D6F-435F-94B4-3B1C8DC1E051}" presName="vert1" presStyleCnt="0"/>
      <dgm:spPr/>
    </dgm:pt>
  </dgm:ptLst>
  <dgm:cxnLst>
    <dgm:cxn modelId="{9909302F-9354-440D-809B-F8B448AB76EF}" type="presOf" srcId="{BA3BF067-D927-4854-9F43-2B49940C9057}" destId="{CF64A7B3-7D19-4E89-B299-0AB3879EC345}" srcOrd="0" destOrd="0" presId="urn:microsoft.com/office/officeart/2008/layout/LinedList"/>
    <dgm:cxn modelId="{B9368446-C328-4E9A-993F-03AB3FA3E610}" type="presOf" srcId="{6E7D4AEB-7E08-47E2-A078-00BCACA35ED5}" destId="{A3017E47-3A7B-474C-AB98-068AF7D3FE7C}" srcOrd="0" destOrd="0" presId="urn:microsoft.com/office/officeart/2008/layout/LinedList"/>
    <dgm:cxn modelId="{FC932868-6ACA-40D4-9A2E-30F19D39B188}" type="presOf" srcId="{3C33A279-3D6F-435F-94B4-3B1C8DC1E051}" destId="{BCDC33A2-8B70-4AB9-B9B7-F525894C606E}" srcOrd="0" destOrd="0" presId="urn:microsoft.com/office/officeart/2008/layout/LinedList"/>
    <dgm:cxn modelId="{EC1FE649-1C0A-4025-9A97-020F127FC9A1}" srcId="{BA3BF067-D927-4854-9F43-2B49940C9057}" destId="{6E7D4AEB-7E08-47E2-A078-00BCACA35ED5}" srcOrd="0" destOrd="0" parTransId="{EB98FAA4-08DB-42F7-B0FB-74B9B0E6B5A5}" sibTransId="{1F81D3A6-BBD1-4421-8376-E6DEEFBD2AE3}"/>
    <dgm:cxn modelId="{796262C1-2DF2-435A-B891-0BCF0AECC535}" srcId="{BA3BF067-D927-4854-9F43-2B49940C9057}" destId="{3C33A279-3D6F-435F-94B4-3B1C8DC1E051}" srcOrd="1" destOrd="0" parTransId="{E5D5A16E-5011-4FD8-984E-7D9B21FBC4EB}" sibTransId="{ABDF22C1-8E2D-4461-9D6A-B13C3E0DABE7}"/>
    <dgm:cxn modelId="{A4CEB0D4-6650-4956-A9E3-32198D03EB07}" type="presParOf" srcId="{CF64A7B3-7D19-4E89-B299-0AB3879EC345}" destId="{FECB5271-F14E-4500-AAED-1877E71CFD51}" srcOrd="0" destOrd="0" presId="urn:microsoft.com/office/officeart/2008/layout/LinedList"/>
    <dgm:cxn modelId="{A6A5726D-E9F7-486D-805D-268EFC45AFBA}" type="presParOf" srcId="{CF64A7B3-7D19-4E89-B299-0AB3879EC345}" destId="{48381CAA-E7DD-4349-968E-C9AAABE04963}" srcOrd="1" destOrd="0" presId="urn:microsoft.com/office/officeart/2008/layout/LinedList"/>
    <dgm:cxn modelId="{9CE116FD-4A44-49CE-8EC3-558317953D85}" type="presParOf" srcId="{48381CAA-E7DD-4349-968E-C9AAABE04963}" destId="{A3017E47-3A7B-474C-AB98-068AF7D3FE7C}" srcOrd="0" destOrd="0" presId="urn:microsoft.com/office/officeart/2008/layout/LinedList"/>
    <dgm:cxn modelId="{8FE0C7B5-C797-46BA-961D-F9E70B728600}" type="presParOf" srcId="{48381CAA-E7DD-4349-968E-C9AAABE04963}" destId="{094C9078-2F92-400F-A00F-D839D506EAFE}" srcOrd="1" destOrd="0" presId="urn:microsoft.com/office/officeart/2008/layout/LinedList"/>
    <dgm:cxn modelId="{291D17E5-924B-4187-B34C-7C1CF06948D6}" type="presParOf" srcId="{CF64A7B3-7D19-4E89-B299-0AB3879EC345}" destId="{7414F452-84A1-459C-8708-4B1D34AB1B38}" srcOrd="2" destOrd="0" presId="urn:microsoft.com/office/officeart/2008/layout/LinedList"/>
    <dgm:cxn modelId="{DC46C49B-20EC-4FA9-A909-4FF6D0E18CE5}" type="presParOf" srcId="{CF64A7B3-7D19-4E89-B299-0AB3879EC345}" destId="{49A4AD68-858C-4C84-98A4-32F430731C07}" srcOrd="3" destOrd="0" presId="urn:microsoft.com/office/officeart/2008/layout/LinedList"/>
    <dgm:cxn modelId="{193847B8-D064-4308-BF22-616D1FBAE7F2}" type="presParOf" srcId="{49A4AD68-858C-4C84-98A4-32F430731C07}" destId="{BCDC33A2-8B70-4AB9-B9B7-F525894C606E}" srcOrd="0" destOrd="0" presId="urn:microsoft.com/office/officeart/2008/layout/LinedList"/>
    <dgm:cxn modelId="{DB61FC3D-7E87-456A-B84A-A39795CA33E2}" type="presParOf" srcId="{49A4AD68-858C-4C84-98A4-32F430731C07}" destId="{35D84EE6-12F6-4EDD-82F5-3FC92A7F70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0E4466-00A2-49C8-A362-C90A749560E2}"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23CE5349-64CA-4F52-B73B-2118879386E3}">
      <dgm:prSet/>
      <dgm:spPr/>
      <dgm:t>
        <a:bodyPr/>
        <a:lstStyle/>
        <a:p>
          <a:r>
            <a:rPr lang="en-US"/>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gm:t>
    </dgm:pt>
    <dgm:pt modelId="{B6F992BA-251C-4079-8381-EC3290536B32}" type="parTrans" cxnId="{2BBF32A5-4B36-4EC3-9293-AB6955524C81}">
      <dgm:prSet/>
      <dgm:spPr/>
      <dgm:t>
        <a:bodyPr/>
        <a:lstStyle/>
        <a:p>
          <a:endParaRPr lang="en-US"/>
        </a:p>
      </dgm:t>
    </dgm:pt>
    <dgm:pt modelId="{D1E8CC75-0E01-4C61-AB46-42BF68D8AD78}" type="sibTrans" cxnId="{2BBF32A5-4B36-4EC3-9293-AB6955524C81}">
      <dgm:prSet/>
      <dgm:spPr/>
      <dgm:t>
        <a:bodyPr/>
        <a:lstStyle/>
        <a:p>
          <a:endParaRPr lang="en-US"/>
        </a:p>
      </dgm:t>
    </dgm:pt>
    <dgm:pt modelId="{B6DA8142-489D-457F-B980-3202BCD50BD6}">
      <dgm:prSet/>
      <dgm:spPr/>
      <dgm:t>
        <a:bodyPr/>
        <a:lstStyle/>
        <a:p>
          <a:r>
            <a:rPr lang="en-US"/>
            <a:t>Discuss whether Henry committed burglary. </a:t>
          </a:r>
        </a:p>
      </dgm:t>
    </dgm:pt>
    <dgm:pt modelId="{3137F353-C3E2-4317-9953-CEF4F51868AA}" type="parTrans" cxnId="{50BA90D2-7839-4619-A5E4-1CC66D1B9EA4}">
      <dgm:prSet/>
      <dgm:spPr/>
      <dgm:t>
        <a:bodyPr/>
        <a:lstStyle/>
        <a:p>
          <a:endParaRPr lang="en-US"/>
        </a:p>
      </dgm:t>
    </dgm:pt>
    <dgm:pt modelId="{21C573B2-E450-4569-93EF-0B93557BD29B}" type="sibTrans" cxnId="{50BA90D2-7839-4619-A5E4-1CC66D1B9EA4}">
      <dgm:prSet/>
      <dgm:spPr/>
      <dgm:t>
        <a:bodyPr/>
        <a:lstStyle/>
        <a:p>
          <a:endParaRPr lang="en-US"/>
        </a:p>
      </dgm:t>
    </dgm:pt>
    <dgm:pt modelId="{B9351D23-0956-41FF-A8CA-776E72D2DA61}" type="pres">
      <dgm:prSet presAssocID="{AA0E4466-00A2-49C8-A362-C90A749560E2}" presName="linear" presStyleCnt="0">
        <dgm:presLayoutVars>
          <dgm:animLvl val="lvl"/>
          <dgm:resizeHandles val="exact"/>
        </dgm:presLayoutVars>
      </dgm:prSet>
      <dgm:spPr/>
    </dgm:pt>
    <dgm:pt modelId="{A062477D-D1F2-40FD-9640-378ED0A9E79F}" type="pres">
      <dgm:prSet presAssocID="{23CE5349-64CA-4F52-B73B-2118879386E3}" presName="parentText" presStyleLbl="node1" presStyleIdx="0" presStyleCnt="2">
        <dgm:presLayoutVars>
          <dgm:chMax val="0"/>
          <dgm:bulletEnabled val="1"/>
        </dgm:presLayoutVars>
      </dgm:prSet>
      <dgm:spPr/>
    </dgm:pt>
    <dgm:pt modelId="{30932985-087F-4120-B07E-3D7772A6F6EB}" type="pres">
      <dgm:prSet presAssocID="{D1E8CC75-0E01-4C61-AB46-42BF68D8AD78}" presName="spacer" presStyleCnt="0"/>
      <dgm:spPr/>
    </dgm:pt>
    <dgm:pt modelId="{3284866C-A8AF-4805-8C83-532FE691B948}" type="pres">
      <dgm:prSet presAssocID="{B6DA8142-489D-457F-B980-3202BCD50BD6}" presName="parentText" presStyleLbl="node1" presStyleIdx="1" presStyleCnt="2">
        <dgm:presLayoutVars>
          <dgm:chMax val="0"/>
          <dgm:bulletEnabled val="1"/>
        </dgm:presLayoutVars>
      </dgm:prSet>
      <dgm:spPr/>
    </dgm:pt>
  </dgm:ptLst>
  <dgm:cxnLst>
    <dgm:cxn modelId="{10F0A184-2554-456B-BF9C-5037E88D4657}" type="presOf" srcId="{B6DA8142-489D-457F-B980-3202BCD50BD6}" destId="{3284866C-A8AF-4805-8C83-532FE691B948}" srcOrd="0" destOrd="0" presId="urn:microsoft.com/office/officeart/2005/8/layout/vList2"/>
    <dgm:cxn modelId="{929ACF89-0B72-4961-A1F5-92B25ECC4893}" type="presOf" srcId="{23CE5349-64CA-4F52-B73B-2118879386E3}" destId="{A062477D-D1F2-40FD-9640-378ED0A9E79F}" srcOrd="0" destOrd="0" presId="urn:microsoft.com/office/officeart/2005/8/layout/vList2"/>
    <dgm:cxn modelId="{150653A0-1B73-47FD-8EF9-6941258F9147}" type="presOf" srcId="{AA0E4466-00A2-49C8-A362-C90A749560E2}" destId="{B9351D23-0956-41FF-A8CA-776E72D2DA61}" srcOrd="0" destOrd="0" presId="urn:microsoft.com/office/officeart/2005/8/layout/vList2"/>
    <dgm:cxn modelId="{2BBF32A5-4B36-4EC3-9293-AB6955524C81}" srcId="{AA0E4466-00A2-49C8-A362-C90A749560E2}" destId="{23CE5349-64CA-4F52-B73B-2118879386E3}" srcOrd="0" destOrd="0" parTransId="{B6F992BA-251C-4079-8381-EC3290536B32}" sibTransId="{D1E8CC75-0E01-4C61-AB46-42BF68D8AD78}"/>
    <dgm:cxn modelId="{50BA90D2-7839-4619-A5E4-1CC66D1B9EA4}" srcId="{AA0E4466-00A2-49C8-A362-C90A749560E2}" destId="{B6DA8142-489D-457F-B980-3202BCD50BD6}" srcOrd="1" destOrd="0" parTransId="{3137F353-C3E2-4317-9953-CEF4F51868AA}" sibTransId="{21C573B2-E450-4569-93EF-0B93557BD29B}"/>
    <dgm:cxn modelId="{1E928014-37DB-4BA1-B172-D9FA0A909D8C}" type="presParOf" srcId="{B9351D23-0956-41FF-A8CA-776E72D2DA61}" destId="{A062477D-D1F2-40FD-9640-378ED0A9E79F}" srcOrd="0" destOrd="0" presId="urn:microsoft.com/office/officeart/2005/8/layout/vList2"/>
    <dgm:cxn modelId="{485F0234-ED73-4FDC-A6DD-7B6FE167CE49}" type="presParOf" srcId="{B9351D23-0956-41FF-A8CA-776E72D2DA61}" destId="{30932985-087F-4120-B07E-3D7772A6F6EB}" srcOrd="1" destOrd="0" presId="urn:microsoft.com/office/officeart/2005/8/layout/vList2"/>
    <dgm:cxn modelId="{BE528603-67D4-45CC-9587-DDC979681FD6}" type="presParOf" srcId="{B9351D23-0956-41FF-A8CA-776E72D2DA61}" destId="{3284866C-A8AF-4805-8C83-532FE691B948}"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77061-66D1-4D1A-9662-B7F749556421}">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3A9F50-A756-4B2E-A18C-B829A937A867}">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Define Burglary contrary to s.9 1(a) and s.9 1 (b)</a:t>
          </a:r>
        </a:p>
      </dsp:txBody>
      <dsp:txXfrm>
        <a:off x="765914" y="2943510"/>
        <a:ext cx="4320000" cy="720000"/>
      </dsp:txXfrm>
    </dsp:sp>
    <dsp:sp modelId="{A9A88CE7-E6CE-479F-B9CB-E2790AD15F67}">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3AB132-A126-44B0-B938-177FEDB64CE5}">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Apply</a:t>
          </a:r>
          <a:r>
            <a:rPr lang="en-US" sz="2500" kern="1200" baseline="0" dirty="0"/>
            <a:t> the law to a given set of facts</a:t>
          </a:r>
          <a:endParaRPr lang="en-US" sz="2500" kern="1200" dirty="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45857-ED48-453D-B67F-66D1585A0F6C}">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Must have the intention to enter and carry out the physical act of entering.</a:t>
          </a:r>
          <a:endParaRPr lang="en-US" sz="3200" kern="1200"/>
        </a:p>
      </dsp:txBody>
      <dsp:txXfrm>
        <a:off x="62141" y="104940"/>
        <a:ext cx="6542551" cy="1148678"/>
      </dsp:txXfrm>
    </dsp:sp>
    <dsp:sp modelId="{1B0CF242-3D21-4F7C-8FEC-55A1CC862216}">
      <dsp:nvSpPr>
        <dsp:cNvPr id="0" name=""/>
        <dsp:cNvSpPr/>
      </dsp:nvSpPr>
      <dsp:spPr>
        <a:xfrm>
          <a:off x="0" y="1407919"/>
          <a:ext cx="6666833" cy="1272960"/>
        </a:xfrm>
        <a:prstGeom prst="roundRect">
          <a:avLst/>
        </a:prstGeom>
        <a:gradFill rotWithShape="0">
          <a:gsLst>
            <a:gs pos="0">
              <a:schemeClr val="accent2">
                <a:hueOff val="2122154"/>
                <a:satOff val="3600"/>
                <a:lumOff val="-131"/>
                <a:alphaOff val="0"/>
                <a:satMod val="103000"/>
                <a:lumMod val="102000"/>
                <a:tint val="94000"/>
              </a:schemeClr>
            </a:gs>
            <a:gs pos="50000">
              <a:schemeClr val="accent2">
                <a:hueOff val="2122154"/>
                <a:satOff val="3600"/>
                <a:lumOff val="-131"/>
                <a:alphaOff val="0"/>
                <a:satMod val="110000"/>
                <a:lumMod val="100000"/>
                <a:shade val="100000"/>
              </a:schemeClr>
            </a:gs>
            <a:gs pos="100000">
              <a:schemeClr val="accent2">
                <a:hueOff val="2122154"/>
                <a:satOff val="3600"/>
                <a:lumOff val="-13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Collins [1973] QB 100</a:t>
          </a:r>
          <a:endParaRPr lang="en-US" sz="3200" kern="1200"/>
        </a:p>
      </dsp:txBody>
      <dsp:txXfrm>
        <a:off x="62141" y="1470060"/>
        <a:ext cx="6542551" cy="1148678"/>
      </dsp:txXfrm>
    </dsp:sp>
    <dsp:sp modelId="{AB4E7EED-E990-40C6-8E08-69877C237675}">
      <dsp:nvSpPr>
        <dsp:cNvPr id="0" name=""/>
        <dsp:cNvSpPr/>
      </dsp:nvSpPr>
      <dsp:spPr>
        <a:xfrm>
          <a:off x="0" y="2773040"/>
          <a:ext cx="6666833" cy="1272960"/>
        </a:xfrm>
        <a:prstGeom prst="roundRect">
          <a:avLst/>
        </a:prstGeom>
        <a:gradFill rotWithShape="0">
          <a:gsLst>
            <a:gs pos="0">
              <a:schemeClr val="accent2">
                <a:hueOff val="4244308"/>
                <a:satOff val="7200"/>
                <a:lumOff val="-261"/>
                <a:alphaOff val="0"/>
                <a:satMod val="103000"/>
                <a:lumMod val="102000"/>
                <a:tint val="94000"/>
              </a:schemeClr>
            </a:gs>
            <a:gs pos="50000">
              <a:schemeClr val="accent2">
                <a:hueOff val="4244308"/>
                <a:satOff val="7200"/>
                <a:lumOff val="-261"/>
                <a:alphaOff val="0"/>
                <a:satMod val="110000"/>
                <a:lumMod val="100000"/>
                <a:shade val="100000"/>
              </a:schemeClr>
            </a:gs>
            <a:gs pos="100000">
              <a:schemeClr val="accent2">
                <a:hueOff val="4244308"/>
                <a:satOff val="7200"/>
                <a:lumOff val="-2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Brown [1985] Crim LR 212</a:t>
          </a:r>
          <a:endParaRPr lang="en-US" sz="3200" kern="1200"/>
        </a:p>
      </dsp:txBody>
      <dsp:txXfrm>
        <a:off x="62141" y="2835181"/>
        <a:ext cx="6542551" cy="1148678"/>
      </dsp:txXfrm>
    </dsp:sp>
    <dsp:sp modelId="{C35A7C74-6F9E-451B-987F-C17A05C1BB70}">
      <dsp:nvSpPr>
        <dsp:cNvPr id="0" name=""/>
        <dsp:cNvSpPr/>
      </dsp:nvSpPr>
      <dsp:spPr>
        <a:xfrm>
          <a:off x="0" y="4138160"/>
          <a:ext cx="6666833" cy="1272960"/>
        </a:xfrm>
        <a:prstGeom prst="roundRect">
          <a:avLst/>
        </a:prstGeom>
        <a:gradFill rotWithShape="0">
          <a:gsLst>
            <a:gs pos="0">
              <a:schemeClr val="accent2">
                <a:hueOff val="6366461"/>
                <a:satOff val="10800"/>
                <a:lumOff val="-392"/>
                <a:alphaOff val="0"/>
                <a:satMod val="103000"/>
                <a:lumMod val="102000"/>
                <a:tint val="94000"/>
              </a:schemeClr>
            </a:gs>
            <a:gs pos="50000">
              <a:schemeClr val="accent2">
                <a:hueOff val="6366461"/>
                <a:satOff val="10800"/>
                <a:lumOff val="-392"/>
                <a:alphaOff val="0"/>
                <a:satMod val="110000"/>
                <a:lumMod val="100000"/>
                <a:shade val="100000"/>
              </a:schemeClr>
            </a:gs>
            <a:gs pos="100000">
              <a:schemeClr val="accent2">
                <a:hueOff val="6366461"/>
                <a:satOff val="10800"/>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Ryan [1996] Crim LR 320</a:t>
          </a:r>
          <a:endParaRPr lang="en-US" sz="3200" kern="1200"/>
        </a:p>
      </dsp:txBody>
      <dsp:txXfrm>
        <a:off x="62141" y="4200301"/>
        <a:ext cx="6542551" cy="11486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D66D2-FEF8-4EA0-9DD0-A278F29A1F92}">
      <dsp:nvSpPr>
        <dsp:cNvPr id="0" name=""/>
        <dsp:cNvSpPr/>
      </dsp:nvSpPr>
      <dsp:spPr>
        <a:xfrm>
          <a:off x="0" y="0"/>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4BACD-222F-4F36-B229-EF0772403270}">
      <dsp:nvSpPr>
        <dsp:cNvPr id="0" name=""/>
        <dsp:cNvSpPr/>
      </dsp:nvSpPr>
      <dsp:spPr>
        <a:xfrm>
          <a:off x="0" y="0"/>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u="sng" kern="1200"/>
            <a:t>Building</a:t>
          </a:r>
          <a:endParaRPr lang="en-US" sz="1900" kern="1200"/>
        </a:p>
      </dsp:txBody>
      <dsp:txXfrm>
        <a:off x="0" y="0"/>
        <a:ext cx="8799217" cy="684509"/>
      </dsp:txXfrm>
    </dsp:sp>
    <dsp:sp modelId="{1B9A5F2F-A84B-4F4E-B137-2B3002332ABD}">
      <dsp:nvSpPr>
        <dsp:cNvPr id="0" name=""/>
        <dsp:cNvSpPr/>
      </dsp:nvSpPr>
      <dsp:spPr>
        <a:xfrm>
          <a:off x="0" y="684509"/>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46598-69C3-4DB0-83ED-1A9F0D63C0FF}">
      <dsp:nvSpPr>
        <dsp:cNvPr id="0" name=""/>
        <dsp:cNvSpPr/>
      </dsp:nvSpPr>
      <dsp:spPr>
        <a:xfrm>
          <a:off x="0" y="684509"/>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Whether the structure is a building is a matter of fact to be decided by the jury.</a:t>
          </a:r>
          <a:endParaRPr lang="en-US" sz="1900" kern="1200"/>
        </a:p>
      </dsp:txBody>
      <dsp:txXfrm>
        <a:off x="0" y="684509"/>
        <a:ext cx="8799217" cy="684509"/>
      </dsp:txXfrm>
    </dsp:sp>
    <dsp:sp modelId="{335102C8-82F9-489C-B50B-711F6E6143FB}">
      <dsp:nvSpPr>
        <dsp:cNvPr id="0" name=""/>
        <dsp:cNvSpPr/>
      </dsp:nvSpPr>
      <dsp:spPr>
        <a:xfrm>
          <a:off x="0" y="1369018"/>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AF8164-9869-40B8-97C6-EDD2A1770163}">
      <dsp:nvSpPr>
        <dsp:cNvPr id="0" name=""/>
        <dsp:cNvSpPr/>
      </dsp:nvSpPr>
      <dsp:spPr>
        <a:xfrm>
          <a:off x="0" y="1369018"/>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Moir v Williams [1892]</a:t>
          </a:r>
          <a:endParaRPr lang="en-US" sz="1900" kern="1200"/>
        </a:p>
      </dsp:txBody>
      <dsp:txXfrm>
        <a:off x="0" y="1369018"/>
        <a:ext cx="8799217" cy="684509"/>
      </dsp:txXfrm>
    </dsp:sp>
    <dsp:sp modelId="{AD813533-0A93-4B21-ADF1-428C32E1AEB1}">
      <dsp:nvSpPr>
        <dsp:cNvPr id="0" name=""/>
        <dsp:cNvSpPr/>
      </dsp:nvSpPr>
      <dsp:spPr>
        <a:xfrm>
          <a:off x="0" y="2053528"/>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939099-B10A-4879-A733-A607CF3BD868}">
      <dsp:nvSpPr>
        <dsp:cNvPr id="0" name=""/>
        <dsp:cNvSpPr/>
      </dsp:nvSpPr>
      <dsp:spPr>
        <a:xfrm>
          <a:off x="0" y="2053528"/>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Theft Act 1968 does not require a building to be brick or stonework; a wooden structure will suffice</a:t>
          </a:r>
          <a:endParaRPr lang="en-US" sz="1900" kern="1200"/>
        </a:p>
      </dsp:txBody>
      <dsp:txXfrm>
        <a:off x="0" y="2053528"/>
        <a:ext cx="8799217" cy="684509"/>
      </dsp:txXfrm>
    </dsp:sp>
    <dsp:sp modelId="{659CF558-D6C8-4FB7-BEA0-642316B64F9C}">
      <dsp:nvSpPr>
        <dsp:cNvPr id="0" name=""/>
        <dsp:cNvSpPr/>
      </dsp:nvSpPr>
      <dsp:spPr>
        <a:xfrm>
          <a:off x="0" y="2738037"/>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1E6AB-7F24-4D58-85D8-3D93571502A9}">
      <dsp:nvSpPr>
        <dsp:cNvPr id="0" name=""/>
        <dsp:cNvSpPr/>
      </dsp:nvSpPr>
      <dsp:spPr>
        <a:xfrm>
          <a:off x="0" y="2738037"/>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structure has some degree of permanence </a:t>
          </a:r>
          <a:r>
            <a:rPr lang="en-GB" sz="1900" b="1" kern="1200"/>
            <a:t>Stevens  v Gourley [1859]</a:t>
          </a:r>
          <a:endParaRPr lang="en-US" sz="1900" kern="1200"/>
        </a:p>
      </dsp:txBody>
      <dsp:txXfrm>
        <a:off x="0" y="2738037"/>
        <a:ext cx="8799217" cy="684509"/>
      </dsp:txXfrm>
    </dsp:sp>
    <dsp:sp modelId="{03D18419-8693-4171-B3F9-6A0269602058}">
      <dsp:nvSpPr>
        <dsp:cNvPr id="0" name=""/>
        <dsp:cNvSpPr/>
      </dsp:nvSpPr>
      <dsp:spPr>
        <a:xfrm>
          <a:off x="0" y="3422546"/>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FF77B4-3B73-457E-B2DB-86648A305942}">
      <dsp:nvSpPr>
        <dsp:cNvPr id="0" name=""/>
        <dsp:cNvSpPr/>
      </dsp:nvSpPr>
      <dsp:spPr>
        <a:xfrm>
          <a:off x="0" y="3422546"/>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building does not have to be a structure occupied by people; a garage or a stable is a building</a:t>
          </a:r>
          <a:endParaRPr lang="en-US" sz="1900" kern="1200"/>
        </a:p>
      </dsp:txBody>
      <dsp:txXfrm>
        <a:off x="0" y="3422546"/>
        <a:ext cx="8799217" cy="684509"/>
      </dsp:txXfrm>
    </dsp:sp>
    <dsp:sp modelId="{920D68E9-9567-485F-B47D-D6C7EADC925C}">
      <dsp:nvSpPr>
        <dsp:cNvPr id="0" name=""/>
        <dsp:cNvSpPr/>
      </dsp:nvSpPr>
      <dsp:spPr>
        <a:xfrm>
          <a:off x="0" y="4107056"/>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9E5698-CA0D-47CA-928B-75366BF1F6BD}">
      <dsp:nvSpPr>
        <dsp:cNvPr id="0" name=""/>
        <dsp:cNvSpPr/>
      </dsp:nvSpPr>
      <dsp:spPr>
        <a:xfrm>
          <a:off x="0" y="4107056"/>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“Building” and “dwelling” include inhabited vehicles or vessels.  </a:t>
          </a:r>
          <a:endParaRPr lang="en-US" sz="1900" kern="1200"/>
        </a:p>
      </dsp:txBody>
      <dsp:txXfrm>
        <a:off x="0" y="4107056"/>
        <a:ext cx="8799217" cy="684509"/>
      </dsp:txXfrm>
    </dsp:sp>
    <dsp:sp modelId="{3A9830D5-6E1A-49F0-B803-B38D5705E88A}">
      <dsp:nvSpPr>
        <dsp:cNvPr id="0" name=""/>
        <dsp:cNvSpPr/>
      </dsp:nvSpPr>
      <dsp:spPr>
        <a:xfrm>
          <a:off x="0" y="4791565"/>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A2B5E-B307-4376-9DD2-A0D96930839B}">
      <dsp:nvSpPr>
        <dsp:cNvPr id="0" name=""/>
        <dsp:cNvSpPr/>
      </dsp:nvSpPr>
      <dsp:spPr>
        <a:xfrm>
          <a:off x="0" y="4791565"/>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building can be a structure containing more than one part eg, block of flats</a:t>
          </a:r>
          <a:endParaRPr lang="en-US" sz="1900" kern="1200"/>
        </a:p>
      </dsp:txBody>
      <dsp:txXfrm>
        <a:off x="0" y="4791565"/>
        <a:ext cx="8799217" cy="6845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135E9-76F2-4FE9-A59F-4157881DA464}">
      <dsp:nvSpPr>
        <dsp:cNvPr id="0" name=""/>
        <dsp:cNvSpPr/>
      </dsp:nvSpPr>
      <dsp:spPr>
        <a:xfrm>
          <a:off x="0" y="565973"/>
          <a:ext cx="6263640" cy="13903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Defined in the law of tort.</a:t>
          </a:r>
          <a:endParaRPr lang="en-US" sz="3500" kern="1200"/>
        </a:p>
      </dsp:txBody>
      <dsp:txXfrm>
        <a:off x="67873" y="633846"/>
        <a:ext cx="6127894" cy="1254634"/>
      </dsp:txXfrm>
    </dsp:sp>
    <dsp:sp modelId="{E00BAD22-1189-47D8-89E5-9F245A1A13BF}">
      <dsp:nvSpPr>
        <dsp:cNvPr id="0" name=""/>
        <dsp:cNvSpPr/>
      </dsp:nvSpPr>
      <dsp:spPr>
        <a:xfrm>
          <a:off x="0" y="2057153"/>
          <a:ext cx="6263640" cy="1390380"/>
        </a:xfrm>
        <a:prstGeom prst="round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It is the ‘ intentional, reckless or negligent entry into a building’.</a:t>
          </a:r>
          <a:endParaRPr lang="en-US" sz="3500" kern="1200"/>
        </a:p>
      </dsp:txBody>
      <dsp:txXfrm>
        <a:off x="67873" y="2125026"/>
        <a:ext cx="6127894" cy="1254634"/>
      </dsp:txXfrm>
    </dsp:sp>
    <dsp:sp modelId="{E2E6D231-759B-4341-BA41-F15D6AA81582}">
      <dsp:nvSpPr>
        <dsp:cNvPr id="0" name=""/>
        <dsp:cNvSpPr/>
      </dsp:nvSpPr>
      <dsp:spPr>
        <a:xfrm>
          <a:off x="0" y="3548334"/>
          <a:ext cx="6263640" cy="1390380"/>
        </a:xfrm>
        <a:prstGeom prst="round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Jones and Smith [1976] 1 WLR 672</a:t>
          </a:r>
          <a:endParaRPr lang="en-US" sz="3500" kern="1200"/>
        </a:p>
      </dsp:txBody>
      <dsp:txXfrm>
        <a:off x="67873" y="3616207"/>
        <a:ext cx="6127894" cy="12546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B5271-F14E-4500-AAED-1877E71CFD51}">
      <dsp:nvSpPr>
        <dsp:cNvPr id="0" name=""/>
        <dsp:cNvSpPr/>
      </dsp:nvSpPr>
      <dsp:spPr>
        <a:xfrm>
          <a:off x="0" y="0"/>
          <a:ext cx="93295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017E47-3A7B-474C-AB98-068AF7D3FE7C}">
      <dsp:nvSpPr>
        <dsp:cNvPr id="0" name=""/>
        <dsp:cNvSpPr/>
      </dsp:nvSpPr>
      <dsp:spPr>
        <a:xfrm>
          <a:off x="0" y="0"/>
          <a:ext cx="9329551" cy="2408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GB" sz="5800" kern="1200"/>
            <a:t>AGGRAVATED BURGLARY</a:t>
          </a:r>
          <a:endParaRPr lang="en-US" sz="5800" kern="1200"/>
        </a:p>
      </dsp:txBody>
      <dsp:txXfrm>
        <a:off x="0" y="0"/>
        <a:ext cx="9329551" cy="2408934"/>
      </dsp:txXfrm>
    </dsp:sp>
    <dsp:sp modelId="{7414F452-84A1-459C-8708-4B1D34AB1B38}">
      <dsp:nvSpPr>
        <dsp:cNvPr id="0" name=""/>
        <dsp:cNvSpPr/>
      </dsp:nvSpPr>
      <dsp:spPr>
        <a:xfrm>
          <a:off x="0" y="2408934"/>
          <a:ext cx="93295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DC33A2-8B70-4AB9-B9B7-F525894C606E}">
      <dsp:nvSpPr>
        <dsp:cNvPr id="0" name=""/>
        <dsp:cNvSpPr/>
      </dsp:nvSpPr>
      <dsp:spPr>
        <a:xfrm>
          <a:off x="0" y="2408934"/>
          <a:ext cx="9329551" cy="2408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GB" sz="5800" b="1" kern="1200" dirty="0"/>
            <a:t>Aggravated Burglary – </a:t>
          </a:r>
          <a:r>
            <a:rPr lang="en-GB" sz="5800" b="1" kern="1200" dirty="0">
              <a:solidFill>
                <a:srgbClr val="FF0000"/>
              </a:solidFill>
            </a:rPr>
            <a:t>Section 10(1), Theft Act 1968</a:t>
          </a:r>
          <a:endParaRPr lang="en-US" sz="5800" kern="1200" dirty="0">
            <a:solidFill>
              <a:srgbClr val="FF0000"/>
            </a:solidFill>
          </a:endParaRPr>
        </a:p>
      </dsp:txBody>
      <dsp:txXfrm>
        <a:off x="0" y="2408934"/>
        <a:ext cx="9329551" cy="24089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2477D-D1F2-40FD-9640-378ED0A9E79F}">
      <dsp:nvSpPr>
        <dsp:cNvPr id="0" name=""/>
        <dsp:cNvSpPr/>
      </dsp:nvSpPr>
      <dsp:spPr>
        <a:xfrm>
          <a:off x="0" y="57236"/>
          <a:ext cx="6081551" cy="28009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sp:txBody>
      <dsp:txXfrm>
        <a:off x="136733" y="193969"/>
        <a:ext cx="5808085" cy="2527513"/>
      </dsp:txXfrm>
    </dsp:sp>
    <dsp:sp modelId="{3284866C-A8AF-4805-8C83-532FE691B948}">
      <dsp:nvSpPr>
        <dsp:cNvPr id="0" name=""/>
        <dsp:cNvSpPr/>
      </dsp:nvSpPr>
      <dsp:spPr>
        <a:xfrm>
          <a:off x="0" y="2918696"/>
          <a:ext cx="6081551" cy="28009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Discuss whether Henry committed burglary. </a:t>
          </a:r>
        </a:p>
      </dsp:txBody>
      <dsp:txXfrm>
        <a:off x="136733" y="3055429"/>
        <a:ext cx="5808085" cy="25275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23EF10-68A4-4224-ABD1-6CC97161884D}" type="datetimeFigureOut">
              <a:rPr lang="en-GB"/>
              <a:t>10/03/2024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F9C3A-8DAF-4CF9-BB2D-5C941CF8F9B4}" type="slidenum">
              <a:rPr lang="en-GB"/>
              <a:t>‹#›</a:t>
            </a:fld>
            <a:endParaRPr lang="en-GB"/>
          </a:p>
        </p:txBody>
      </p:sp>
    </p:spTree>
    <p:extLst>
      <p:ext uri="{BB962C8B-B14F-4D97-AF65-F5344CB8AC3E}">
        <p14:creationId xmlns:p14="http://schemas.microsoft.com/office/powerpoint/2010/main" val="4012195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1</a:t>
            </a:fld>
            <a:endParaRPr lang="en-GB"/>
          </a:p>
        </p:txBody>
      </p:sp>
    </p:spTree>
    <p:extLst>
      <p:ext uri="{BB962C8B-B14F-4D97-AF65-F5344CB8AC3E}">
        <p14:creationId xmlns:p14="http://schemas.microsoft.com/office/powerpoint/2010/main" val="2368395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2</a:t>
            </a:fld>
            <a:endParaRPr lang="en-GB"/>
          </a:p>
        </p:txBody>
      </p:sp>
    </p:spTree>
    <p:extLst>
      <p:ext uri="{BB962C8B-B14F-4D97-AF65-F5344CB8AC3E}">
        <p14:creationId xmlns:p14="http://schemas.microsoft.com/office/powerpoint/2010/main" val="2972128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pPr marL="0" indent="0">
              <a:buNone/>
            </a:pPr>
            <a:endParaRPr lang="en-GB" dirty="0"/>
          </a:p>
          <a:p>
            <a:pPr marL="228600" indent="-228600">
              <a:buAutoNum type="arabicPeriod"/>
            </a:pPr>
            <a:endParaRPr lang="en-GB" dirty="0"/>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3</a:t>
            </a:fld>
            <a:endParaRPr lang="en-GB"/>
          </a:p>
        </p:txBody>
      </p:sp>
    </p:spTree>
    <p:extLst>
      <p:ext uri="{BB962C8B-B14F-4D97-AF65-F5344CB8AC3E}">
        <p14:creationId xmlns:p14="http://schemas.microsoft.com/office/powerpoint/2010/main" val="1231192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4</a:t>
            </a:fld>
            <a:endParaRPr lang="en-GB"/>
          </a:p>
        </p:txBody>
      </p:sp>
    </p:spTree>
    <p:extLst>
      <p:ext uri="{BB962C8B-B14F-4D97-AF65-F5344CB8AC3E}">
        <p14:creationId xmlns:p14="http://schemas.microsoft.com/office/powerpoint/2010/main" val="2110044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5</a:t>
            </a:fld>
            <a:endParaRPr lang="en-GB"/>
          </a:p>
        </p:txBody>
      </p:sp>
    </p:spTree>
    <p:extLst>
      <p:ext uri="{BB962C8B-B14F-4D97-AF65-F5344CB8AC3E}">
        <p14:creationId xmlns:p14="http://schemas.microsoft.com/office/powerpoint/2010/main" val="300882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6DF1DA3-BAB1-4BE0-90C3-FDB257D0B81B}" type="slidenum">
              <a:rPr lang="en-GB" smtClean="0"/>
              <a:t>6</a:t>
            </a:fld>
            <a:endParaRPr lang="en-GB"/>
          </a:p>
        </p:txBody>
      </p:sp>
    </p:spTree>
    <p:extLst>
      <p:ext uri="{BB962C8B-B14F-4D97-AF65-F5344CB8AC3E}">
        <p14:creationId xmlns:p14="http://schemas.microsoft.com/office/powerpoint/2010/main" val="3556695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7</a:t>
            </a:fld>
            <a:endParaRPr lang="en-GB"/>
          </a:p>
        </p:txBody>
      </p:sp>
    </p:spTree>
    <p:extLst>
      <p:ext uri="{BB962C8B-B14F-4D97-AF65-F5344CB8AC3E}">
        <p14:creationId xmlns:p14="http://schemas.microsoft.com/office/powerpoint/2010/main" val="3779629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8</a:t>
            </a:fld>
            <a:endParaRPr lang="en-GB"/>
          </a:p>
        </p:txBody>
      </p:sp>
    </p:spTree>
    <p:extLst>
      <p:ext uri="{BB962C8B-B14F-4D97-AF65-F5344CB8AC3E}">
        <p14:creationId xmlns:p14="http://schemas.microsoft.com/office/powerpoint/2010/main" val="883111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9</a:t>
            </a:fld>
            <a:endParaRPr lang="en-GB"/>
          </a:p>
        </p:txBody>
      </p:sp>
    </p:spTree>
    <p:extLst>
      <p:ext uri="{BB962C8B-B14F-4D97-AF65-F5344CB8AC3E}">
        <p14:creationId xmlns:p14="http://schemas.microsoft.com/office/powerpoint/2010/main" val="681810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10</a:t>
            </a:fld>
            <a:endParaRPr lang="en-GB"/>
          </a:p>
        </p:txBody>
      </p:sp>
    </p:spTree>
    <p:extLst>
      <p:ext uri="{BB962C8B-B14F-4D97-AF65-F5344CB8AC3E}">
        <p14:creationId xmlns:p14="http://schemas.microsoft.com/office/powerpoint/2010/main" val="3673401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b="1" dirty="0">
              <a:cs typeface="Calibri"/>
            </a:endParaRPr>
          </a:p>
        </p:txBody>
      </p:sp>
      <p:sp>
        <p:nvSpPr>
          <p:cNvPr id="4" name="Slide Number Placeholder 3"/>
          <p:cNvSpPr>
            <a:spLocks noGrp="1"/>
          </p:cNvSpPr>
          <p:nvPr>
            <p:ph type="sldNum" sz="quarter" idx="5"/>
          </p:nvPr>
        </p:nvSpPr>
        <p:spPr/>
        <p:txBody>
          <a:bodyPr/>
          <a:lstStyle/>
          <a:p>
            <a:fld id="{FC8F9C3A-8DAF-4CF9-BB2D-5C941CF8F9B4}" type="slidenum">
              <a:rPr lang="en-GB" smtClean="0"/>
              <a:t>11</a:t>
            </a:fld>
            <a:endParaRPr lang="en-GB"/>
          </a:p>
        </p:txBody>
      </p:sp>
    </p:spTree>
    <p:extLst>
      <p:ext uri="{BB962C8B-B14F-4D97-AF65-F5344CB8AC3E}">
        <p14:creationId xmlns:p14="http://schemas.microsoft.com/office/powerpoint/2010/main" val="26436135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12</a:t>
            </a:fld>
            <a:endParaRPr lang="en-GB"/>
          </a:p>
        </p:txBody>
      </p:sp>
    </p:spTree>
    <p:extLst>
      <p:ext uri="{BB962C8B-B14F-4D97-AF65-F5344CB8AC3E}">
        <p14:creationId xmlns:p14="http://schemas.microsoft.com/office/powerpoint/2010/main" val="18334971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13</a:t>
            </a:fld>
            <a:endParaRPr lang="en-GB"/>
          </a:p>
        </p:txBody>
      </p:sp>
    </p:spTree>
    <p:extLst>
      <p:ext uri="{BB962C8B-B14F-4D97-AF65-F5344CB8AC3E}">
        <p14:creationId xmlns:p14="http://schemas.microsoft.com/office/powerpoint/2010/main" val="2391343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AR- same as 9 (1)a</a:t>
            </a:r>
          </a:p>
          <a:p>
            <a:r>
              <a:rPr lang="en-GB" sz="1200" dirty="0"/>
              <a:t>The </a:t>
            </a:r>
            <a:r>
              <a:rPr lang="en-GB" sz="1200" b="1" u="sng" dirty="0">
                <a:solidFill>
                  <a:srgbClr val="FF0000"/>
                </a:solidFill>
              </a:rPr>
              <a:t>extra requirement </a:t>
            </a:r>
            <a:r>
              <a:rPr lang="en-GB" sz="1200" dirty="0"/>
              <a:t>is that, once inside the building, theft or GBH is attempted or committed.</a:t>
            </a:r>
          </a:p>
          <a:p>
            <a:r>
              <a:rPr lang="en-GB" sz="1200" b="1" dirty="0"/>
              <a:t>NB if D attempts/commits damage once inside as a trespasser, this is not burglary under s9(1)(b), only attempt/criminal damage.</a:t>
            </a:r>
          </a:p>
          <a:p>
            <a:r>
              <a:rPr lang="en-GB" sz="1200" dirty="0"/>
              <a:t>Attempted offence – D must do an act more than merely preparatory to committing the offence</a:t>
            </a:r>
          </a:p>
          <a:p>
            <a:r>
              <a:rPr lang="en-GB" sz="1200" dirty="0"/>
              <a:t>What s 9(1)b doesn’t take into account is crim </a:t>
            </a:r>
            <a:r>
              <a:rPr lang="en-GB" sz="1200" dirty="0" err="1"/>
              <a:t>damage,if</a:t>
            </a:r>
            <a:r>
              <a:rPr lang="en-GB" sz="1200" dirty="0"/>
              <a:t> D enters with this intent, they will commit section 9 (1)a</a:t>
            </a:r>
          </a:p>
          <a:p>
            <a:r>
              <a:rPr lang="en-GB" sz="1200" dirty="0"/>
              <a:t>In terms of showing attempted offences, must be shown more than merely </a:t>
            </a:r>
            <a:r>
              <a:rPr lang="en-GB" sz="1200" dirty="0" err="1"/>
              <a:t>preparatoy</a:t>
            </a:r>
            <a:r>
              <a:rPr lang="en-GB" sz="1200" dirty="0"/>
              <a:t>- if D is caught opening up a safe, that is attempted theft and s 9 (1)b</a:t>
            </a:r>
          </a:p>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14</a:t>
            </a:fld>
            <a:endParaRPr lang="en-GB"/>
          </a:p>
        </p:txBody>
      </p:sp>
    </p:spTree>
    <p:extLst>
      <p:ext uri="{BB962C8B-B14F-4D97-AF65-F5344CB8AC3E}">
        <p14:creationId xmlns:p14="http://schemas.microsoft.com/office/powerpoint/2010/main" val="4051013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15</a:t>
            </a:fld>
            <a:endParaRPr lang="en-GB"/>
          </a:p>
        </p:txBody>
      </p:sp>
    </p:spTree>
    <p:extLst>
      <p:ext uri="{BB962C8B-B14F-4D97-AF65-F5344CB8AC3E}">
        <p14:creationId xmlns:p14="http://schemas.microsoft.com/office/powerpoint/2010/main" val="6542118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16</a:t>
            </a:fld>
            <a:endParaRPr lang="en-GB"/>
          </a:p>
        </p:txBody>
      </p:sp>
    </p:spTree>
    <p:extLst>
      <p:ext uri="{BB962C8B-B14F-4D97-AF65-F5344CB8AC3E}">
        <p14:creationId xmlns:p14="http://schemas.microsoft.com/office/powerpoint/2010/main" val="42245376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17</a:t>
            </a:fld>
            <a:endParaRPr lang="en-GB"/>
          </a:p>
        </p:txBody>
      </p:sp>
    </p:spTree>
    <p:extLst>
      <p:ext uri="{BB962C8B-B14F-4D97-AF65-F5344CB8AC3E}">
        <p14:creationId xmlns:p14="http://schemas.microsoft.com/office/powerpoint/2010/main" val="10482646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18</a:t>
            </a:fld>
            <a:endParaRPr lang="en-GB"/>
          </a:p>
        </p:txBody>
      </p:sp>
    </p:spTree>
    <p:extLst>
      <p:ext uri="{BB962C8B-B14F-4D97-AF65-F5344CB8AC3E}">
        <p14:creationId xmlns:p14="http://schemas.microsoft.com/office/powerpoint/2010/main" val="27051010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19</a:t>
            </a:fld>
            <a:endParaRPr lang="en-GB"/>
          </a:p>
        </p:txBody>
      </p:sp>
    </p:spTree>
    <p:extLst>
      <p:ext uri="{BB962C8B-B14F-4D97-AF65-F5344CB8AC3E}">
        <p14:creationId xmlns:p14="http://schemas.microsoft.com/office/powerpoint/2010/main" val="10107087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20</a:t>
            </a:fld>
            <a:endParaRPr lang="en-GB"/>
          </a:p>
        </p:txBody>
      </p:sp>
    </p:spTree>
    <p:extLst>
      <p:ext uri="{BB962C8B-B14F-4D97-AF65-F5344CB8AC3E}">
        <p14:creationId xmlns:p14="http://schemas.microsoft.com/office/powerpoint/2010/main" val="29531862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21</a:t>
            </a:fld>
            <a:endParaRPr lang="en-GB"/>
          </a:p>
        </p:txBody>
      </p:sp>
    </p:spTree>
    <p:extLst>
      <p:ext uri="{BB962C8B-B14F-4D97-AF65-F5344CB8AC3E}">
        <p14:creationId xmlns:p14="http://schemas.microsoft.com/office/powerpoint/2010/main" val="10065720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22</a:t>
            </a:fld>
            <a:endParaRPr lang="en-GB"/>
          </a:p>
        </p:txBody>
      </p:sp>
    </p:spTree>
    <p:extLst>
      <p:ext uri="{BB962C8B-B14F-4D97-AF65-F5344CB8AC3E}">
        <p14:creationId xmlns:p14="http://schemas.microsoft.com/office/powerpoint/2010/main" val="14829635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23</a:t>
            </a:fld>
            <a:endParaRPr lang="en-GB"/>
          </a:p>
        </p:txBody>
      </p:sp>
    </p:spTree>
    <p:extLst>
      <p:ext uri="{BB962C8B-B14F-4D97-AF65-F5344CB8AC3E}">
        <p14:creationId xmlns:p14="http://schemas.microsoft.com/office/powerpoint/2010/main" val="32893790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24</a:t>
            </a:fld>
            <a:endParaRPr lang="en-GB"/>
          </a:p>
        </p:txBody>
      </p:sp>
    </p:spTree>
    <p:extLst>
      <p:ext uri="{BB962C8B-B14F-4D97-AF65-F5344CB8AC3E}">
        <p14:creationId xmlns:p14="http://schemas.microsoft.com/office/powerpoint/2010/main" val="32470444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25</a:t>
            </a:fld>
            <a:endParaRPr lang="en-GB"/>
          </a:p>
        </p:txBody>
      </p:sp>
    </p:spTree>
    <p:extLst>
      <p:ext uri="{BB962C8B-B14F-4D97-AF65-F5344CB8AC3E}">
        <p14:creationId xmlns:p14="http://schemas.microsoft.com/office/powerpoint/2010/main" val="29735753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26</a:t>
            </a:fld>
            <a:endParaRPr lang="en-GB"/>
          </a:p>
        </p:txBody>
      </p:sp>
    </p:spTree>
    <p:extLst>
      <p:ext uri="{BB962C8B-B14F-4D97-AF65-F5344CB8AC3E}">
        <p14:creationId xmlns:p14="http://schemas.microsoft.com/office/powerpoint/2010/main" val="1545597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27</a:t>
            </a:fld>
            <a:endParaRPr lang="en-GB"/>
          </a:p>
        </p:txBody>
      </p:sp>
    </p:spTree>
    <p:extLst>
      <p:ext uri="{BB962C8B-B14F-4D97-AF65-F5344CB8AC3E}">
        <p14:creationId xmlns:p14="http://schemas.microsoft.com/office/powerpoint/2010/main" val="37812118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28</a:t>
            </a:fld>
            <a:endParaRPr lang="en-GB"/>
          </a:p>
        </p:txBody>
      </p:sp>
    </p:spTree>
    <p:extLst>
      <p:ext uri="{BB962C8B-B14F-4D97-AF65-F5344CB8AC3E}">
        <p14:creationId xmlns:p14="http://schemas.microsoft.com/office/powerpoint/2010/main" val="816557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29</a:t>
            </a:fld>
            <a:endParaRPr lang="en-GB"/>
          </a:p>
        </p:txBody>
      </p:sp>
    </p:spTree>
    <p:extLst>
      <p:ext uri="{BB962C8B-B14F-4D97-AF65-F5344CB8AC3E}">
        <p14:creationId xmlns:p14="http://schemas.microsoft.com/office/powerpoint/2010/main" val="5543887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30</a:t>
            </a:fld>
            <a:endParaRPr lang="en-GB"/>
          </a:p>
        </p:txBody>
      </p:sp>
    </p:spTree>
    <p:extLst>
      <p:ext uri="{BB962C8B-B14F-4D97-AF65-F5344CB8AC3E}">
        <p14:creationId xmlns:p14="http://schemas.microsoft.com/office/powerpoint/2010/main" val="3610976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0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8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384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476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75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19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787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91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7381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414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31415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245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26145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2121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39889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10/03/2024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2125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10/03/2024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87931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49752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5156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04797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92833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0989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3/10/2024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2527358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4756880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legislation.gov.uk/ukpga/1968/60/section/9#commentary-c1846523"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3.jpeg"/></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pixabay.com/en/burglar-thief-robber-robbery-house-294485/"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pngimg.com/download/50073" TargetMode="Externa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8.jpeg"/><Relationship Id="rId7" Type="http://schemas.openxmlformats.org/officeDocument/2006/relationships/diagramQuickStyle" Target="../diagrams/quickStyle6.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19.jpeg"/><Relationship Id="rId9" Type="http://schemas.microsoft.com/office/2007/relationships/diagramDrawing" Target="../diagrams/drawing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95C124F-1D7E-8BA8-0D28-E40038FC2454}"/>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6" name="Title 5">
            <a:extLst>
              <a:ext uri="{FF2B5EF4-FFF2-40B4-BE49-F238E27FC236}">
                <a16:creationId xmlns:a16="http://schemas.microsoft.com/office/drawing/2014/main" id="{EFBB843D-D769-4DDA-9EDA-9A03DC0A3CCE}"/>
              </a:ext>
            </a:extLst>
          </p:cNvPr>
          <p:cNvSpPr>
            <a:spLocks noGrp="1"/>
          </p:cNvSpPr>
          <p:nvPr>
            <p:ph type="ctrTitle"/>
          </p:nvPr>
        </p:nvSpPr>
        <p:spPr>
          <a:xfrm>
            <a:off x="1524000" y="1122362"/>
            <a:ext cx="9144000" cy="2900518"/>
          </a:xfrm>
        </p:spPr>
        <p:txBody>
          <a:bodyPr>
            <a:noAutofit/>
          </a:bodyPr>
          <a:lstStyle/>
          <a:p>
            <a:r>
              <a:rPr lang="en-GB" dirty="0">
                <a:solidFill>
                  <a:srgbClr val="FFFFFF"/>
                </a:solidFill>
              </a:rPr>
              <a:t>  </a:t>
            </a:r>
            <a:r>
              <a:rPr lang="en-GB" b="1" i="1" u="sng" dirty="0">
                <a:solidFill>
                  <a:srgbClr val="FFFFFF"/>
                </a:solidFill>
              </a:rPr>
              <a:t> Burglary</a:t>
            </a:r>
          </a:p>
        </p:txBody>
      </p:sp>
    </p:spTree>
    <p:extLst>
      <p:ext uri="{BB962C8B-B14F-4D97-AF65-F5344CB8AC3E}">
        <p14:creationId xmlns:p14="http://schemas.microsoft.com/office/powerpoint/2010/main" val="30450584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1371597" y="348865"/>
            <a:ext cx="10044023" cy="877729"/>
          </a:xfrm>
        </p:spPr>
        <p:txBody>
          <a:bodyPr anchor="ctr">
            <a:normAutofit/>
          </a:bodyPr>
          <a:lstStyle/>
          <a:p>
            <a:r>
              <a:rPr lang="en-GB" sz="4000" b="1" i="1">
                <a:solidFill>
                  <a:srgbClr val="FFFFFF"/>
                </a:solidFill>
              </a:rPr>
              <a:t>Learning objectives </a:t>
            </a:r>
          </a:p>
        </p:txBody>
      </p:sp>
      <p:graphicFrame>
        <p:nvGraphicFramePr>
          <p:cNvPr id="14" name="Content Placeholder 2">
            <a:extLst>
              <a:ext uri="{FF2B5EF4-FFF2-40B4-BE49-F238E27FC236}">
                <a16:creationId xmlns:a16="http://schemas.microsoft.com/office/drawing/2014/main" id="{4C1193DB-3377-4FF2-FABC-E024CA6FE0FC}"/>
              </a:ext>
            </a:extLst>
          </p:cNvPr>
          <p:cNvGraphicFramePr>
            <a:graphicFrameLocks noGrp="1"/>
          </p:cNvGraphicFramePr>
          <p:nvPr>
            <p:ph idx="1"/>
            <p:extLst>
              <p:ext uri="{D42A27DB-BD31-4B8C-83A1-F6EECF244321}">
                <p14:modId xmlns:p14="http://schemas.microsoft.com/office/powerpoint/2010/main" val="20683254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872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What is burglary?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4447308" y="591344"/>
            <a:ext cx="6906491" cy="5585619"/>
          </a:xfrm>
        </p:spPr>
        <p:txBody>
          <a:bodyPr anchor="ctr">
            <a:normAutofit fontScale="92500" lnSpcReduction="20000"/>
          </a:bodyPr>
          <a:lstStyle/>
          <a:p>
            <a:pPr marL="0" indent="0">
              <a:buNone/>
            </a:pPr>
            <a:r>
              <a:rPr lang="en-GB" sz="2200" b="1" i="1" u="sng" dirty="0"/>
              <a:t>S.9 of the Theft act 1968- </a:t>
            </a:r>
          </a:p>
          <a:p>
            <a:pPr marL="0" indent="0">
              <a:buNone/>
            </a:pPr>
            <a:endParaRPr lang="en-GB" sz="2200" dirty="0"/>
          </a:p>
          <a:p>
            <a:pPr>
              <a:buFont typeface="Wingdings" panose="05000000000000000000" pitchFamily="2" charset="2"/>
              <a:buChar char="Ø"/>
            </a:pPr>
            <a:r>
              <a:rPr lang="en-GB" sz="5200" b="1" dirty="0">
                <a:solidFill>
                  <a:srgbClr val="7030A0"/>
                </a:solidFill>
              </a:rPr>
              <a:t>(1) </a:t>
            </a:r>
            <a:r>
              <a:rPr lang="en-GB" sz="2200" dirty="0"/>
              <a:t>A person is guilty of burglary if:</a:t>
            </a:r>
          </a:p>
          <a:p>
            <a:pPr>
              <a:buFont typeface="Wingdings" panose="05000000000000000000" pitchFamily="2" charset="2"/>
              <a:buChar char="Ø"/>
            </a:pPr>
            <a:r>
              <a:rPr lang="en-GB" sz="4800" b="1" dirty="0">
                <a:solidFill>
                  <a:srgbClr val="FF0000"/>
                </a:solidFill>
              </a:rPr>
              <a:t>a. </a:t>
            </a:r>
            <a:r>
              <a:rPr lang="en-GB" sz="2200" dirty="0"/>
              <a:t>he enters any building or part of a building as a trespasser and with intent to commit any such offence as is mentioned:</a:t>
            </a:r>
          </a:p>
          <a:p>
            <a:pPr>
              <a:buFont typeface="Wingdings" panose="05000000000000000000" pitchFamily="2" charset="2"/>
              <a:buChar char="Ø"/>
            </a:pPr>
            <a:r>
              <a:rPr lang="en-GB" sz="4800" b="1" dirty="0">
                <a:solidFill>
                  <a:srgbClr val="00B050"/>
                </a:solidFill>
                <a:cs typeface="Calibri Light" panose="020F0302020204030204" pitchFamily="34" charset="0"/>
              </a:rPr>
              <a:t>b</a:t>
            </a:r>
            <a:r>
              <a:rPr lang="en-GB" sz="4800" b="1" i="0" dirty="0">
                <a:solidFill>
                  <a:srgbClr val="00B050"/>
                </a:solidFill>
                <a:effectLst/>
                <a:cs typeface="Calibri Light" panose="020F0302020204030204" pitchFamily="34" charset="0"/>
              </a:rPr>
              <a:t>. </a:t>
            </a:r>
            <a:r>
              <a:rPr lang="en-GB" sz="2200" b="0" i="0" dirty="0">
                <a:effectLst/>
                <a:cs typeface="Calibri Light" panose="020F0302020204030204" pitchFamily="34" charset="0"/>
              </a:rPr>
              <a:t>having entered any building or part of a building as a trespasser he steals or attempts to steal anything in the building or that part of it or inflicts or attempts to inflict on any person therein any grievous bodily harm.</a:t>
            </a:r>
          </a:p>
          <a:p>
            <a:pPr>
              <a:buFont typeface="Wingdings" panose="05000000000000000000" pitchFamily="2" charset="2"/>
              <a:buChar char="Ø"/>
            </a:pPr>
            <a:r>
              <a:rPr lang="en-GB" sz="4800" b="0" i="0" dirty="0">
                <a:solidFill>
                  <a:schemeClr val="accent4">
                    <a:lumMod val="75000"/>
                  </a:schemeClr>
                </a:solidFill>
                <a:effectLst/>
                <a:cs typeface="Calibri Light" panose="020F0302020204030204" pitchFamily="34" charset="0"/>
              </a:rPr>
              <a:t>(2)</a:t>
            </a:r>
            <a:r>
              <a:rPr lang="en-GB" sz="2200" b="0" i="0" dirty="0">
                <a:effectLst/>
                <a:cs typeface="Calibri Light" panose="020F0302020204030204" pitchFamily="34" charset="0"/>
              </a:rPr>
              <a:t>The offences referred to in subsection (1)(a) above are offences of stealing anything in the building or part of a building in question, of inflicting on any person therein any grievous bodily harm </a:t>
            </a:r>
            <a:r>
              <a:rPr lang="en-GB" sz="2200" b="1" i="0" u="none" strike="noStrike" dirty="0">
                <a:effectLst/>
                <a:cs typeface="Calibri Light" panose="020F0302020204030204" pitchFamily="34" charset="0"/>
                <a:hlinkClick r:id="rId3" tooltip="View the commentary text for this item">
                  <a:extLst>
                    <a:ext uri="{A12FA001-AC4F-418D-AE19-62706E023703}">
                      <ahyp:hlinkClr xmlns:ahyp="http://schemas.microsoft.com/office/drawing/2018/hyperlinkcolor" val="tx"/>
                    </a:ext>
                  </a:extLst>
                </a:hlinkClick>
              </a:rPr>
              <a:t>F1</a:t>
            </a:r>
            <a:r>
              <a:rPr lang="en-GB" sz="2200" b="0" i="0" dirty="0">
                <a:effectLst/>
                <a:cs typeface="Calibri Light" panose="020F0302020204030204" pitchFamily="34" charset="0"/>
              </a:rPr>
              <a:t>... therein, and of doing unlawful damage to the building or anything therein.’’ </a:t>
            </a:r>
          </a:p>
          <a:p>
            <a:endParaRPr lang="en-GB" sz="2200" dirty="0"/>
          </a:p>
        </p:txBody>
      </p:sp>
    </p:spTree>
    <p:extLst>
      <p:ext uri="{BB962C8B-B14F-4D97-AF65-F5344CB8AC3E}">
        <p14:creationId xmlns:p14="http://schemas.microsoft.com/office/powerpoint/2010/main" val="4265627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86478" y="1683756"/>
            <a:ext cx="3115265" cy="2396359"/>
          </a:xfrm>
        </p:spPr>
        <p:txBody>
          <a:bodyPr anchor="b">
            <a:normAutofit/>
          </a:bodyPr>
          <a:lstStyle/>
          <a:p>
            <a:pPr algn="r"/>
            <a:r>
              <a:rPr lang="en-GB" sz="4000" b="1" i="1" u="sng">
                <a:solidFill>
                  <a:srgbClr val="FFFFFF"/>
                </a:solidFill>
              </a:rPr>
              <a:t>What is entry? </a:t>
            </a:r>
          </a:p>
        </p:txBody>
      </p:sp>
      <p:graphicFrame>
        <p:nvGraphicFramePr>
          <p:cNvPr id="16" name="Content Placeholder 2">
            <a:extLst>
              <a:ext uri="{FF2B5EF4-FFF2-40B4-BE49-F238E27FC236}">
                <a16:creationId xmlns:a16="http://schemas.microsoft.com/office/drawing/2014/main" id="{E00B4C45-9F39-3711-B4C5-16EA59225832}"/>
              </a:ext>
            </a:extLst>
          </p:cNvPr>
          <p:cNvGraphicFramePr>
            <a:graphicFrameLocks noGrp="1"/>
          </p:cNvGraphicFramePr>
          <p:nvPr>
            <p:ph idx="1"/>
            <p:extLst>
              <p:ext uri="{D42A27DB-BD31-4B8C-83A1-F6EECF244321}">
                <p14:modId xmlns:p14="http://schemas.microsoft.com/office/powerpoint/2010/main" val="14263636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582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345810"/>
            <a:ext cx="5120561" cy="1325563"/>
          </a:xfrm>
        </p:spPr>
        <p:txBody>
          <a:bodyPr>
            <a:normAutofit/>
          </a:bodyPr>
          <a:lstStyle/>
          <a:p>
            <a:r>
              <a:rPr lang="en-GB" dirty="0"/>
              <a:t>Burglary – </a:t>
            </a:r>
            <a:r>
              <a:rPr lang="en-GB" dirty="0" err="1"/>
              <a:t>Actus</a:t>
            </a:r>
            <a:r>
              <a:rPr lang="en-GB" dirty="0"/>
              <a:t> Reus</a:t>
            </a:r>
          </a:p>
        </p:txBody>
      </p:sp>
      <p:sp>
        <p:nvSpPr>
          <p:cNvPr id="3" name="Content Placeholder 2"/>
          <p:cNvSpPr>
            <a:spLocks noGrp="1"/>
          </p:cNvSpPr>
          <p:nvPr>
            <p:ph idx="1"/>
          </p:nvPr>
        </p:nvSpPr>
        <p:spPr>
          <a:xfrm>
            <a:off x="535356" y="1364732"/>
            <a:ext cx="5395039" cy="4812231"/>
          </a:xfrm>
        </p:spPr>
        <p:txBody>
          <a:bodyPr vert="horz" lIns="91440" tIns="45720" rIns="91440" bIns="45720" rtlCol="0" anchor="t">
            <a:noAutofit/>
          </a:bodyPr>
          <a:lstStyle/>
          <a:p>
            <a:pPr marL="0" indent="0">
              <a:buNone/>
            </a:pPr>
            <a:endParaRPr lang="en-GB" sz="1300" b="1" u="sng" dirty="0"/>
          </a:p>
          <a:p>
            <a:pPr marL="0" indent="0">
              <a:buNone/>
            </a:pPr>
            <a:r>
              <a:rPr lang="en-GB" b="1" dirty="0"/>
              <a:t>‘D entered’</a:t>
            </a:r>
            <a:endParaRPr lang="en-GB" b="1" dirty="0">
              <a:cs typeface="Calibri"/>
            </a:endParaRPr>
          </a:p>
          <a:p>
            <a:pPr lvl="1"/>
            <a:r>
              <a:rPr lang="en-GB" sz="1800" dirty="0"/>
              <a:t>Common law insertion of any part of the body sufficed – </a:t>
            </a:r>
            <a:r>
              <a:rPr lang="en-GB" sz="1800" b="1" dirty="0">
                <a:solidFill>
                  <a:srgbClr val="FF0000"/>
                </a:solidFill>
              </a:rPr>
              <a:t>Davies [1823]</a:t>
            </a:r>
            <a:endParaRPr lang="en-GB" sz="1800" b="1" dirty="0">
              <a:solidFill>
                <a:srgbClr val="FF0000"/>
              </a:solidFill>
              <a:cs typeface="Calibri"/>
            </a:endParaRPr>
          </a:p>
          <a:p>
            <a:pPr lvl="1"/>
            <a:r>
              <a:rPr lang="en-GB" sz="1800" dirty="0"/>
              <a:t>Had to be “effective and substantial” </a:t>
            </a:r>
            <a:r>
              <a:rPr lang="en-GB" sz="1800" b="1" dirty="0">
                <a:solidFill>
                  <a:srgbClr val="FF0000"/>
                </a:solidFill>
              </a:rPr>
              <a:t>Collins [1973]</a:t>
            </a:r>
            <a:endParaRPr lang="en-GB" sz="1800" b="1" dirty="0">
              <a:solidFill>
                <a:srgbClr val="FF0000"/>
              </a:solidFill>
              <a:cs typeface="Calibri"/>
            </a:endParaRPr>
          </a:p>
          <a:p>
            <a:pPr lvl="1"/>
            <a:r>
              <a:rPr lang="en-GB" sz="1800" dirty="0"/>
              <a:t>Occurred if it is sufficient to bring about the ulterior purpose </a:t>
            </a:r>
            <a:r>
              <a:rPr lang="en-GB" sz="1800" b="1" dirty="0">
                <a:solidFill>
                  <a:srgbClr val="FF0000"/>
                </a:solidFill>
              </a:rPr>
              <a:t>Brown [1985]</a:t>
            </a:r>
            <a:endParaRPr lang="en-GB" sz="1800" b="1" dirty="0">
              <a:solidFill>
                <a:srgbClr val="FF0000"/>
              </a:solidFill>
              <a:cs typeface="Calibri"/>
            </a:endParaRPr>
          </a:p>
          <a:p>
            <a:pPr lvl="1"/>
            <a:r>
              <a:rPr lang="en-GB" sz="1800" b="1" u="sng" dirty="0"/>
              <a:t>CURRENT LAW: </a:t>
            </a:r>
            <a:r>
              <a:rPr lang="en-GB" sz="1800" u="sng" dirty="0"/>
              <a:t>Only entry need be effective, irrelevant that D is unable to steal </a:t>
            </a:r>
            <a:r>
              <a:rPr lang="en-GB" sz="1800" b="1" u="sng" dirty="0">
                <a:solidFill>
                  <a:srgbClr val="FF0000"/>
                </a:solidFill>
              </a:rPr>
              <a:t>Ryan [1996]</a:t>
            </a:r>
            <a:endParaRPr lang="en-GB" sz="1800" b="1" u="sng" dirty="0">
              <a:solidFill>
                <a:srgbClr val="FF0000"/>
              </a:solidFill>
              <a:cs typeface="Calibri"/>
            </a:endParaRPr>
          </a:p>
          <a:p>
            <a:pPr lvl="1"/>
            <a:r>
              <a:rPr lang="en-GB" sz="1800" dirty="0">
                <a:solidFill>
                  <a:srgbClr val="FF0000"/>
                </a:solidFill>
              </a:rPr>
              <a:t>An obje</a:t>
            </a:r>
            <a:r>
              <a:rPr lang="en-GB" sz="1800" dirty="0"/>
              <a:t>ct inserted into a building to bring about the intended result will result in entry even though no part of the body entered; the instrument is an extension of D’s body </a:t>
            </a:r>
            <a:r>
              <a:rPr lang="en-GB" sz="1800" b="1" dirty="0">
                <a:solidFill>
                  <a:srgbClr val="FF0000"/>
                </a:solidFill>
              </a:rPr>
              <a:t>Richardson and Brown [1998], Horncastle [2006]</a:t>
            </a:r>
            <a:endParaRPr lang="en-GB" sz="1800" dirty="0">
              <a:solidFill>
                <a:srgbClr val="FF0000"/>
              </a:solidFill>
            </a:endParaRPr>
          </a:p>
          <a:p>
            <a:pPr lvl="1"/>
            <a:endParaRPr lang="en-GB" sz="1300" dirty="0"/>
          </a:p>
          <a:p>
            <a:endParaRPr lang="en-GB" sz="1300" b="1" dirty="0"/>
          </a:p>
          <a:p>
            <a:pPr lvl="1"/>
            <a:endParaRPr lang="en-GB" sz="1300" dirty="0"/>
          </a:p>
        </p:txBody>
      </p:sp>
      <p:pic>
        <p:nvPicPr>
          <p:cNvPr id="4" name="Picture 3"/>
          <p:cNvPicPr>
            <a:picLocks noChangeAspect="1"/>
          </p:cNvPicPr>
          <p:nvPr/>
        </p:nvPicPr>
        <p:blipFill rotWithShape="1">
          <a:blip r:embed="rId3"/>
          <a:srcRect l="17768" r="2743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5" name="Picture 4"/>
          <p:cNvPicPr>
            <a:picLocks noChangeAspect="1"/>
          </p:cNvPicPr>
          <p:nvPr/>
        </p:nvPicPr>
        <p:blipFill rotWithShape="1">
          <a:blip r:embed="rId4"/>
          <a:srcRect l="9697" r="187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947922581"/>
      </p:ext>
    </p:extLst>
  </p:cSld>
  <p:clrMapOvr>
    <a:masterClrMapping/>
  </p:clrMapOvr>
  <mc:AlternateContent xmlns:mc="http://schemas.openxmlformats.org/markup-compatibility/2006" xmlns:p14="http://schemas.microsoft.com/office/powerpoint/2010/main">
    <mc:Choice Requires="p14">
      <p:transition spd="slow" p14:dur="2000" advTm="295724"/>
    </mc:Choice>
    <mc:Fallback xmlns="">
      <p:transition spd="slow" advTm="29572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1595" y="36286"/>
            <a:ext cx="8596668" cy="798286"/>
          </a:xfrm>
        </p:spPr>
        <p:txBody>
          <a:bodyPr/>
          <a:lstStyle/>
          <a:p>
            <a:r>
              <a:rPr lang="en-GB" dirty="0"/>
              <a:t>Burglary</a:t>
            </a:r>
          </a:p>
        </p:txBody>
      </p:sp>
      <p:graphicFrame>
        <p:nvGraphicFramePr>
          <p:cNvPr id="10" name="Content Placeholder 2">
            <a:extLst>
              <a:ext uri="{FF2B5EF4-FFF2-40B4-BE49-F238E27FC236}">
                <a16:creationId xmlns:a16="http://schemas.microsoft.com/office/drawing/2014/main" id="{FD51D511-41F3-8629-6D6D-CECE5BE584C8}"/>
              </a:ext>
            </a:extLst>
          </p:cNvPr>
          <p:cNvGraphicFramePr>
            <a:graphicFrameLocks noGrp="1"/>
          </p:cNvGraphicFramePr>
          <p:nvPr>
            <p:ph idx="1"/>
          </p:nvPr>
        </p:nvGraphicFramePr>
        <p:xfrm>
          <a:off x="474785" y="834572"/>
          <a:ext cx="8799217" cy="5476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9532642" y="288124"/>
            <a:ext cx="2466975" cy="1847850"/>
          </a:xfrm>
          <a:prstGeom prst="rect">
            <a:avLst/>
          </a:prstGeom>
        </p:spPr>
      </p:pic>
      <p:pic>
        <p:nvPicPr>
          <p:cNvPr id="5" name="Picture 4"/>
          <p:cNvPicPr>
            <a:picLocks noChangeAspect="1"/>
          </p:cNvPicPr>
          <p:nvPr/>
        </p:nvPicPr>
        <p:blipFill>
          <a:blip r:embed="rId9"/>
          <a:stretch>
            <a:fillRect/>
          </a:stretch>
        </p:blipFill>
        <p:spPr>
          <a:xfrm>
            <a:off x="9404054" y="4859216"/>
            <a:ext cx="2724150" cy="1676400"/>
          </a:xfrm>
          <a:prstGeom prst="rect">
            <a:avLst/>
          </a:prstGeom>
        </p:spPr>
      </p:pic>
    </p:spTree>
    <p:extLst>
      <p:ext uri="{BB962C8B-B14F-4D97-AF65-F5344CB8AC3E}">
        <p14:creationId xmlns:p14="http://schemas.microsoft.com/office/powerpoint/2010/main" val="1576870844"/>
      </p:ext>
    </p:extLst>
  </p:cSld>
  <p:clrMapOvr>
    <a:masterClrMapping/>
  </p:clrMapOvr>
  <mc:AlternateContent xmlns:mc="http://schemas.openxmlformats.org/markup-compatibility/2006" xmlns:p14="http://schemas.microsoft.com/office/powerpoint/2010/main">
    <mc:Choice Requires="p14">
      <p:transition spd="slow" p14:dur="2000" advTm="139011"/>
    </mc:Choice>
    <mc:Fallback xmlns="">
      <p:transition spd="slow" advTm="13901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24741" y="620392"/>
            <a:ext cx="3808268" cy="1236983"/>
          </a:xfrm>
        </p:spPr>
        <p:txBody>
          <a:bodyPr>
            <a:normAutofit fontScale="90000"/>
          </a:bodyPr>
          <a:lstStyle/>
          <a:p>
            <a:r>
              <a:rPr lang="en-GB" sz="6000" b="1" i="1" u="sng" dirty="0"/>
              <a:t>What is a trespasser?</a:t>
            </a:r>
            <a:r>
              <a:rPr lang="en-GB" sz="6000" b="1" i="1" u="sng" dirty="0">
                <a:solidFill>
                  <a:schemeClr val="bg1"/>
                </a:solidFill>
              </a:rPr>
              <a:t>? </a:t>
            </a:r>
          </a:p>
        </p:txBody>
      </p:sp>
      <p:graphicFrame>
        <p:nvGraphicFramePr>
          <p:cNvPr id="17" name="Content Placeholder 2">
            <a:extLst>
              <a:ext uri="{FF2B5EF4-FFF2-40B4-BE49-F238E27FC236}">
                <a16:creationId xmlns:a16="http://schemas.microsoft.com/office/drawing/2014/main" id="{E43341F6-618C-BD16-D385-A4B76E3380DC}"/>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AC0797B7-262B-45CD-6DB7-3EB257427A8C}"/>
              </a:ext>
            </a:extLst>
          </p:cNvPr>
          <p:cNvSpPr txBox="1">
            <a:spLocks/>
          </p:cNvSpPr>
          <p:nvPr/>
        </p:nvSpPr>
        <p:spPr>
          <a:xfrm>
            <a:off x="209550" y="1886270"/>
            <a:ext cx="5393361" cy="435133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u="sng" dirty="0"/>
              <a:t>As a trespasser</a:t>
            </a:r>
            <a:endParaRPr lang="en-GB" sz="2400" b="1" u="sng" dirty="0">
              <a:cs typeface="Calibri"/>
            </a:endParaRPr>
          </a:p>
          <a:p>
            <a:r>
              <a:rPr lang="en-GB" sz="2400" dirty="0"/>
              <a:t>A trespasser is someone who is in a building or part of a building without permission to be there.</a:t>
            </a:r>
            <a:endParaRPr lang="en-GB" sz="2400" dirty="0">
              <a:cs typeface="Calibri"/>
            </a:endParaRPr>
          </a:p>
          <a:p>
            <a:r>
              <a:rPr lang="en-GB" sz="2400" dirty="0"/>
              <a:t>Both </a:t>
            </a:r>
            <a:r>
              <a:rPr lang="en-GB" sz="2400" b="1" dirty="0"/>
              <a:t>s9(1)(a) </a:t>
            </a:r>
            <a:r>
              <a:rPr lang="en-GB" sz="2400" dirty="0"/>
              <a:t>and </a:t>
            </a:r>
            <a:r>
              <a:rPr lang="en-GB" sz="2400" b="1" dirty="0"/>
              <a:t>s9(1)(b) </a:t>
            </a:r>
            <a:r>
              <a:rPr lang="en-GB" sz="2400" dirty="0"/>
              <a:t>require D to be a trespasser upon entry; as D entered he must do so as a trespasser.</a:t>
            </a:r>
            <a:endParaRPr lang="en-GB" sz="2400" dirty="0">
              <a:cs typeface="Calibri"/>
            </a:endParaRPr>
          </a:p>
          <a:p>
            <a:r>
              <a:rPr lang="en-GB" sz="2400" dirty="0"/>
              <a:t>D may be a trespasser in two ways:</a:t>
            </a:r>
            <a:endParaRPr lang="en-GB" sz="2400" dirty="0">
              <a:cs typeface="Calibri"/>
            </a:endParaRPr>
          </a:p>
          <a:p>
            <a:pPr lvl="1"/>
            <a:r>
              <a:rPr lang="en-GB" b="1" dirty="0">
                <a:solidFill>
                  <a:schemeClr val="accent1">
                    <a:lumMod val="75000"/>
                  </a:schemeClr>
                </a:solidFill>
              </a:rPr>
              <a:t>Permission to enter was never given </a:t>
            </a:r>
            <a:endParaRPr lang="en-GB" b="1" dirty="0">
              <a:solidFill>
                <a:schemeClr val="accent1">
                  <a:lumMod val="75000"/>
                </a:schemeClr>
              </a:solidFill>
              <a:cs typeface="Calibri"/>
            </a:endParaRPr>
          </a:p>
          <a:p>
            <a:pPr lvl="1"/>
            <a:r>
              <a:rPr lang="en-GB" b="1" dirty="0">
                <a:solidFill>
                  <a:schemeClr val="accent1">
                    <a:lumMod val="75000"/>
                  </a:schemeClr>
                </a:solidFill>
              </a:rPr>
              <a:t>Permission to enter was given for one purpose but D exceeded this permission</a:t>
            </a:r>
            <a:endParaRPr lang="en-GB" b="1" i="1" dirty="0">
              <a:solidFill>
                <a:schemeClr val="accent1">
                  <a:lumMod val="75000"/>
                </a:schemeClr>
              </a:solidFill>
              <a:cs typeface="Calibri" panose="020F0502020204030204"/>
            </a:endParaRPr>
          </a:p>
        </p:txBody>
      </p:sp>
    </p:spTree>
    <p:extLst>
      <p:ext uri="{BB962C8B-B14F-4D97-AF65-F5344CB8AC3E}">
        <p14:creationId xmlns:p14="http://schemas.microsoft.com/office/powerpoint/2010/main" val="4054043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5068" y="761701"/>
            <a:ext cx="10544355" cy="5415262"/>
          </a:xfrm>
        </p:spPr>
        <p:txBody>
          <a:bodyPr vert="horz" lIns="91440" tIns="45720" rIns="91440" bIns="45720" rtlCol="0" anchor="t">
            <a:normAutofit/>
          </a:bodyPr>
          <a:lstStyle/>
          <a:p>
            <a:pPr marL="0" indent="0">
              <a:buNone/>
            </a:pPr>
            <a:r>
              <a:rPr lang="en-GB" b="1" u="sng" dirty="0"/>
              <a:t>Trespassing in part of a building</a:t>
            </a:r>
          </a:p>
          <a:p>
            <a:pPr marL="0" indent="0">
              <a:buNone/>
            </a:pPr>
            <a:endParaRPr lang="en-GB" b="1"/>
          </a:p>
          <a:p>
            <a:pPr marL="0" indent="0">
              <a:buNone/>
            </a:pPr>
            <a:r>
              <a:rPr lang="en-GB" dirty="0"/>
              <a:t>Suffices if D enters part of a building as a trespasser </a:t>
            </a:r>
            <a:endParaRPr lang="en-GB" dirty="0">
              <a:cs typeface="Calibri"/>
            </a:endParaRPr>
          </a:p>
          <a:p>
            <a:pPr lvl="1"/>
            <a:r>
              <a:rPr lang="en-GB" b="1" dirty="0"/>
              <a:t>Example A </a:t>
            </a:r>
            <a:r>
              <a:rPr lang="en-GB" dirty="0"/>
              <a:t>– customer goes behind a counter without permission – entered part of a building as a trespasser as he has no permission to go behind the counter. </a:t>
            </a:r>
            <a:r>
              <a:rPr lang="en-GB" b="1" dirty="0">
                <a:solidFill>
                  <a:srgbClr val="FF0000"/>
                </a:solidFill>
              </a:rPr>
              <a:t>(Walkington [1979])</a:t>
            </a:r>
            <a:endParaRPr lang="en-GB" b="1" dirty="0">
              <a:solidFill>
                <a:srgbClr val="FF0000"/>
              </a:solidFill>
              <a:cs typeface="Calibri"/>
            </a:endParaRPr>
          </a:p>
          <a:p>
            <a:pPr marL="457200" lvl="1" indent="0">
              <a:buNone/>
            </a:pPr>
            <a:endParaRPr lang="en-GB" b="1"/>
          </a:p>
          <a:p>
            <a:pPr lvl="1"/>
            <a:r>
              <a:rPr lang="en-GB" b="1" dirty="0"/>
              <a:t>Example B </a:t>
            </a:r>
            <a:r>
              <a:rPr lang="en-GB" dirty="0"/>
              <a:t>– customer enters a shop not as a trespasser, hides in shop until closing time then comes out to steal, already in that part of the building so not a trespasser.</a:t>
            </a:r>
            <a:endParaRPr lang="en-GB" dirty="0">
              <a:cs typeface="Calibri"/>
            </a:endParaRPr>
          </a:p>
        </p:txBody>
      </p:sp>
    </p:spTree>
    <p:extLst>
      <p:ext uri="{BB962C8B-B14F-4D97-AF65-F5344CB8AC3E}">
        <p14:creationId xmlns:p14="http://schemas.microsoft.com/office/powerpoint/2010/main" val="3272072206"/>
      </p:ext>
    </p:extLst>
  </p:cSld>
  <p:clrMapOvr>
    <a:masterClrMapping/>
  </p:clrMapOvr>
  <mc:AlternateContent xmlns:mc="http://schemas.openxmlformats.org/markup-compatibility/2006" xmlns:p14="http://schemas.microsoft.com/office/powerpoint/2010/main">
    <mc:Choice Requires="p14">
      <p:transition spd="slow" p14:dur="2000" advTm="88906"/>
    </mc:Choice>
    <mc:Fallback xmlns="">
      <p:transition spd="slow" advTm="8890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5106" y="1193021"/>
            <a:ext cx="10515600" cy="4351338"/>
          </a:xfrm>
        </p:spPr>
        <p:txBody>
          <a:bodyPr>
            <a:normAutofit/>
          </a:bodyPr>
          <a:lstStyle/>
          <a:p>
            <a:r>
              <a:rPr lang="en-GB"/>
              <a:t>Example C – As above but customer hides in broom cupboard then comes out to steal.  He is a trespasser; entered the broom cupboard as a trespasser and then enters a different part of the building when he exits.</a:t>
            </a:r>
          </a:p>
          <a:p>
            <a:endParaRPr lang="en-GB"/>
          </a:p>
          <a:p>
            <a:pPr marL="0" indent="0">
              <a:buNone/>
            </a:pPr>
            <a:endParaRPr lang="en-GB"/>
          </a:p>
          <a:p>
            <a:r>
              <a:rPr lang="en-GB"/>
              <a:t>Example D – D enters part A of building in order to get to part B, where he intends to commit offence.  Does not commit burglary when he enters part A, only part B, as he has no intent to commit an offence in part A </a:t>
            </a:r>
          </a:p>
          <a:p>
            <a:endParaRPr lang="en-GB" dirty="0"/>
          </a:p>
        </p:txBody>
      </p:sp>
    </p:spTree>
    <p:extLst>
      <p:ext uri="{BB962C8B-B14F-4D97-AF65-F5344CB8AC3E}">
        <p14:creationId xmlns:p14="http://schemas.microsoft.com/office/powerpoint/2010/main" val="1310337491"/>
      </p:ext>
    </p:extLst>
  </p:cSld>
  <p:clrMapOvr>
    <a:masterClrMapping/>
  </p:clrMapOvr>
  <mc:AlternateContent xmlns:mc="http://schemas.openxmlformats.org/markup-compatibility/2006" xmlns:p14="http://schemas.microsoft.com/office/powerpoint/2010/main">
    <mc:Choice Requires="p14">
      <p:transition spd="slow" p14:dur="2000" advTm="105247"/>
    </mc:Choice>
    <mc:Fallback xmlns="">
      <p:transition spd="slow" advTm="10524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1" name="Rectangle 1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a:bodyPr>
          <a:lstStyle/>
          <a:p>
            <a:pPr>
              <a:buFont typeface="Wingdings" panose="05000000000000000000" pitchFamily="2" charset="2"/>
              <a:buChar char="Ø"/>
            </a:pPr>
            <a:r>
              <a:rPr lang="en-GB" sz="2000"/>
              <a:t>With intent to steal, Julian broke into Barbara’s wooden houseboat whilst Barbara was out shopping.  </a:t>
            </a:r>
          </a:p>
          <a:p>
            <a:pPr marL="0" indent="0">
              <a:buNone/>
            </a:pPr>
            <a:endParaRPr lang="en-GB" sz="2000"/>
          </a:p>
          <a:p>
            <a:pPr>
              <a:buFont typeface="Wingdings" panose="05000000000000000000" pitchFamily="2" charset="2"/>
              <a:buChar char="Ø"/>
            </a:pPr>
            <a:r>
              <a:rPr lang="en-GB" sz="2000"/>
              <a:t>Discuss whether Julian entered a “building”</a:t>
            </a:r>
          </a:p>
          <a:p>
            <a:pPr marL="0" indent="0">
              <a:buNone/>
            </a:pPr>
            <a:endParaRPr lang="en-GB" sz="2000"/>
          </a:p>
        </p:txBody>
      </p:sp>
      <p:sp>
        <p:nvSpPr>
          <p:cNvPr id="16" name="Rectangle 1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8898" r="13833" b="1"/>
          <a:stretch/>
        </p:blipFill>
        <p:spPr>
          <a:xfrm>
            <a:off x="5977788" y="799352"/>
            <a:ext cx="5425410" cy="5259296"/>
          </a:xfrm>
          <a:prstGeom prst="rect">
            <a:avLst/>
          </a:prstGeom>
        </p:spPr>
      </p:pic>
    </p:spTree>
    <p:extLst>
      <p:ext uri="{BB962C8B-B14F-4D97-AF65-F5344CB8AC3E}">
        <p14:creationId xmlns:p14="http://schemas.microsoft.com/office/powerpoint/2010/main" val="4205021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4AC18-7002-D5FB-DCE2-BF90FD093A72}"/>
              </a:ext>
            </a:extLst>
          </p:cNvPr>
          <p:cNvSpPr>
            <a:spLocks noGrp="1"/>
          </p:cNvSpPr>
          <p:nvPr>
            <p:ph type="title"/>
          </p:nvPr>
        </p:nvSpPr>
        <p:spPr>
          <a:xfrm>
            <a:off x="808638" y="386930"/>
            <a:ext cx="9236700" cy="1188950"/>
          </a:xfrm>
        </p:spPr>
        <p:txBody>
          <a:bodyPr anchor="b">
            <a:normAutofit/>
          </a:bodyPr>
          <a:lstStyle/>
          <a:p>
            <a:r>
              <a:rPr lang="en-GB" sz="5400" dirty="0"/>
              <a:t>Burglary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790BC5A9-2C47-A769-8B7F-845066A4AB4E}"/>
              </a:ext>
            </a:extLst>
          </p:cNvPr>
          <p:cNvSpPr>
            <a:spLocks noGrp="1"/>
          </p:cNvSpPr>
          <p:nvPr>
            <p:ph idx="1"/>
          </p:nvPr>
        </p:nvSpPr>
        <p:spPr>
          <a:xfrm>
            <a:off x="793750" y="2598738"/>
            <a:ext cx="10144125" cy="3436937"/>
          </a:xfrm>
        </p:spPr>
        <p:txBody>
          <a:bodyPr vert="horz" lIns="91440" tIns="45720" rIns="91440" bIns="45720" rtlCol="0" anchor="t">
            <a:noAutofit/>
          </a:bodyPr>
          <a:lstStyle/>
          <a:p>
            <a:pPr marL="0" indent="0">
              <a:buNone/>
            </a:pPr>
            <a:r>
              <a:rPr lang="en-GB" sz="2400" b="1" u="sng" dirty="0"/>
              <a:t>Mens Rea</a:t>
            </a:r>
            <a:endParaRPr lang="en-GB" sz="2400" b="1" u="sng" dirty="0">
              <a:cs typeface="Calibri"/>
            </a:endParaRPr>
          </a:p>
          <a:p>
            <a:r>
              <a:rPr lang="en-GB" sz="2400" dirty="0"/>
              <a:t>There are three elements to the MR of burglary under </a:t>
            </a:r>
            <a:r>
              <a:rPr lang="en-GB" sz="2400" b="1" dirty="0">
                <a:solidFill>
                  <a:srgbClr val="FF0000"/>
                </a:solidFill>
              </a:rPr>
              <a:t>s9</a:t>
            </a:r>
            <a:r>
              <a:rPr lang="en-GB" sz="2400" b="1" dirty="0">
                <a:solidFill>
                  <a:srgbClr val="7030A0"/>
                </a:solidFill>
              </a:rPr>
              <a:t>(1)(</a:t>
            </a:r>
            <a:r>
              <a:rPr lang="en-GB" sz="2400" b="1" dirty="0">
                <a:solidFill>
                  <a:srgbClr val="FF0000"/>
                </a:solidFill>
              </a:rPr>
              <a:t>a):</a:t>
            </a:r>
            <a:endParaRPr lang="en-GB" sz="2400" b="1" dirty="0">
              <a:solidFill>
                <a:srgbClr val="FF0000"/>
              </a:solidFill>
              <a:cs typeface="Calibri"/>
            </a:endParaRPr>
          </a:p>
          <a:p>
            <a:pPr lvl="1"/>
            <a:r>
              <a:rPr lang="en-GB" b="1" dirty="0"/>
              <a:t>D knew or was reckless regarding the facts and circumstances that made him a trespasser;</a:t>
            </a:r>
            <a:endParaRPr lang="en-GB" b="1" dirty="0">
              <a:cs typeface="Calibri"/>
            </a:endParaRPr>
          </a:p>
          <a:p>
            <a:pPr lvl="1"/>
            <a:r>
              <a:rPr lang="en-GB" b="1" dirty="0"/>
              <a:t>D knew or was reckless to the fact that the structure entered was a building;</a:t>
            </a:r>
            <a:endParaRPr lang="en-GB" b="1" dirty="0">
              <a:cs typeface="Calibri"/>
            </a:endParaRPr>
          </a:p>
          <a:p>
            <a:pPr lvl="1"/>
            <a:r>
              <a:rPr lang="en-GB" b="1" dirty="0"/>
              <a:t>D entered with one of the ulterior motives (steal, inflict GBH, or cause criminal damage).</a:t>
            </a:r>
            <a:endParaRPr lang="en-GB" b="1" dirty="0">
              <a:cs typeface="Calibri"/>
            </a:endParaRPr>
          </a:p>
          <a:p>
            <a:pPr marL="457200" lvl="1" indent="0">
              <a:buNone/>
            </a:pPr>
            <a:endParaRPr lang="en-GB" sz="1700" dirty="0"/>
          </a:p>
        </p:txBody>
      </p:sp>
    </p:spTree>
    <p:extLst>
      <p:ext uri="{BB962C8B-B14F-4D97-AF65-F5344CB8AC3E}">
        <p14:creationId xmlns:p14="http://schemas.microsoft.com/office/powerpoint/2010/main" val="2494855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97B963-3738-5E24-A763-E4DFC2F0E658}"/>
              </a:ext>
            </a:extLst>
          </p:cNvPr>
          <p:cNvSpPr>
            <a:spLocks noGrp="1"/>
          </p:cNvSpPr>
          <p:nvPr>
            <p:ph type="title"/>
          </p:nvPr>
        </p:nvSpPr>
        <p:spPr>
          <a:xfrm>
            <a:off x="965800" y="410275"/>
            <a:ext cx="9236700" cy="1188950"/>
          </a:xfrm>
        </p:spPr>
        <p:txBody>
          <a:bodyPr anchor="b">
            <a:normAutofit fontScale="90000"/>
          </a:bodyPr>
          <a:lstStyle/>
          <a:p>
            <a:br>
              <a:rPr lang="en-GB" sz="5400" dirty="0">
                <a:solidFill>
                  <a:schemeClr val="bg2">
                    <a:lumMod val="10000"/>
                  </a:schemeClr>
                </a:solidFill>
              </a:rPr>
            </a:br>
            <a:r>
              <a:rPr lang="en-GB" sz="5400" dirty="0">
                <a:solidFill>
                  <a:schemeClr val="bg2">
                    <a:lumMod val="10000"/>
                  </a:schemeClr>
                </a:solidFill>
              </a:rPr>
              <a:t>                 Burglary  </a:t>
            </a:r>
            <a:r>
              <a:rPr lang="en-GB" sz="5400" b="1" dirty="0">
                <a:solidFill>
                  <a:schemeClr val="bg2">
                    <a:lumMod val="10000"/>
                  </a:schemeClr>
                </a:solidFill>
              </a:rPr>
              <a:t>s.9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356DD4D5-131C-0D0D-C7BC-E7C696722A40}"/>
              </a:ext>
            </a:extLst>
          </p:cNvPr>
          <p:cNvSpPr>
            <a:spLocks noGrp="1"/>
          </p:cNvSpPr>
          <p:nvPr>
            <p:ph idx="1"/>
          </p:nvPr>
        </p:nvSpPr>
        <p:spPr>
          <a:xfrm>
            <a:off x="655232" y="3203509"/>
            <a:ext cx="10144125" cy="3436937"/>
          </a:xfrm>
        </p:spPr>
        <p:txBody>
          <a:bodyPr anchor="ctr">
            <a:normAutofit/>
          </a:bodyPr>
          <a:lstStyle/>
          <a:p>
            <a:pPr marL="0" indent="0">
              <a:buNone/>
            </a:pPr>
            <a:r>
              <a:rPr lang="en-GB" sz="3600" b="1" dirty="0"/>
              <a:t>Burglary contrary to </a:t>
            </a:r>
            <a:r>
              <a:rPr lang="en-GB" sz="3600" b="1" dirty="0">
                <a:solidFill>
                  <a:srgbClr val="00B050"/>
                </a:solidFill>
              </a:rPr>
              <a:t>s 9</a:t>
            </a:r>
            <a:r>
              <a:rPr lang="en-GB" sz="3600" b="1" dirty="0">
                <a:solidFill>
                  <a:srgbClr val="7030A0"/>
                </a:solidFill>
              </a:rPr>
              <a:t>(1)</a:t>
            </a:r>
            <a:r>
              <a:rPr lang="en-GB" sz="3600" b="1" dirty="0">
                <a:solidFill>
                  <a:srgbClr val="00B050"/>
                </a:solidFill>
              </a:rPr>
              <a:t>(b)TA 1968</a:t>
            </a:r>
          </a:p>
          <a:p>
            <a:pPr marL="0" indent="0">
              <a:buNone/>
            </a:pPr>
            <a:endParaRPr lang="en-GB" sz="3600" b="1" dirty="0">
              <a:solidFill>
                <a:srgbClr val="FF0000"/>
              </a:solidFill>
            </a:endParaRPr>
          </a:p>
          <a:p>
            <a:pPr lvl="1"/>
            <a:r>
              <a:rPr lang="en-GB" sz="3200" b="1" dirty="0"/>
              <a:t>A person is guilty of burglary if-</a:t>
            </a:r>
            <a:endParaRPr lang="en-GB" sz="3200" b="1" dirty="0">
              <a:cs typeface="Calibri"/>
            </a:endParaRPr>
          </a:p>
          <a:p>
            <a:pPr marL="914400" lvl="2" indent="0">
              <a:buNone/>
            </a:pPr>
            <a:r>
              <a:rPr lang="en-GB" sz="2800" b="1" dirty="0"/>
              <a:t>(b)	Having entered any building or part of a building as a trespasser he steals or attempts to steal anything in the building or that part of it or inflicts or attempts to inflict on any person therein any grievous bodily harm</a:t>
            </a:r>
            <a:endParaRPr lang="en-GB" sz="2800" b="1" dirty="0">
              <a:cs typeface="Calibri"/>
            </a:endParaRPr>
          </a:p>
          <a:p>
            <a:pPr lvl="2"/>
            <a:endParaRPr lang="en-GB" b="1" dirty="0"/>
          </a:p>
          <a:p>
            <a:pPr lvl="2"/>
            <a:endParaRPr lang="en-GB" b="1" dirty="0"/>
          </a:p>
          <a:p>
            <a:pPr marL="457200" lvl="1" indent="0">
              <a:buNone/>
            </a:pPr>
            <a:endParaRPr lang="en-GB" dirty="0"/>
          </a:p>
          <a:p>
            <a:pPr lvl="1"/>
            <a:endParaRPr lang="en-GB" dirty="0"/>
          </a:p>
          <a:p>
            <a:endParaRPr lang="en-GB" dirty="0"/>
          </a:p>
        </p:txBody>
      </p:sp>
    </p:spTree>
    <p:extLst>
      <p:ext uri="{BB962C8B-B14F-4D97-AF65-F5344CB8AC3E}">
        <p14:creationId xmlns:p14="http://schemas.microsoft.com/office/powerpoint/2010/main" val="3859091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A6C89-D132-0A7A-5339-2A0DEE230F4B}"/>
              </a:ext>
            </a:extLst>
          </p:cNvPr>
          <p:cNvSpPr>
            <a:spLocks noGrp="1"/>
          </p:cNvSpPr>
          <p:nvPr>
            <p:ph type="title"/>
          </p:nvPr>
        </p:nvSpPr>
        <p:spPr>
          <a:xfrm>
            <a:off x="808638" y="386930"/>
            <a:ext cx="9236700" cy="1188950"/>
          </a:xfrm>
        </p:spPr>
        <p:txBody>
          <a:bodyPr anchor="b">
            <a:normAutofit/>
          </a:bodyPr>
          <a:lstStyle/>
          <a:p>
            <a:r>
              <a:rPr lang="en-GB" sz="5400" b="1" dirty="0"/>
              <a:t>S</a:t>
            </a:r>
            <a:r>
              <a:rPr lang="en-GB" sz="5400" b="1" dirty="0">
                <a:solidFill>
                  <a:schemeClr val="bg2">
                    <a:lumMod val="10000"/>
                  </a:schemeClr>
                </a:solidFill>
              </a:rPr>
              <a:t>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D460F0-5D3C-4675-F14B-112F1FE7D0BE}"/>
              </a:ext>
            </a:extLst>
          </p:cNvPr>
          <p:cNvSpPr>
            <a:spLocks noGrp="1"/>
          </p:cNvSpPr>
          <p:nvPr>
            <p:ph idx="1"/>
          </p:nvPr>
        </p:nvSpPr>
        <p:spPr>
          <a:xfrm>
            <a:off x="16339" y="2780068"/>
            <a:ext cx="7235915" cy="3435531"/>
          </a:xfrm>
        </p:spPr>
        <p:txBody>
          <a:bodyPr anchor="ctr">
            <a:normAutofit/>
          </a:bodyPr>
          <a:lstStyle/>
          <a:p>
            <a:pPr marL="457200" lvl="1" indent="0">
              <a:buNone/>
            </a:pPr>
            <a:r>
              <a:rPr lang="en-GB" sz="3200" b="1" u="sng" dirty="0"/>
              <a:t>Actus Reus</a:t>
            </a:r>
          </a:p>
          <a:p>
            <a:pPr lvl="2"/>
            <a:r>
              <a:rPr lang="en-GB" sz="2800" dirty="0"/>
              <a:t>Having entered;</a:t>
            </a:r>
          </a:p>
          <a:p>
            <a:pPr lvl="2"/>
            <a:r>
              <a:rPr lang="en-GB" sz="2800" dirty="0"/>
              <a:t>A building or part of a building;</a:t>
            </a:r>
          </a:p>
          <a:p>
            <a:pPr lvl="2"/>
            <a:r>
              <a:rPr lang="en-GB" sz="2800" dirty="0"/>
              <a:t>As a trespasser;</a:t>
            </a:r>
          </a:p>
          <a:p>
            <a:pPr lvl="2"/>
            <a:r>
              <a:rPr lang="en-GB" sz="2800" dirty="0"/>
              <a:t>D stole/attempted to steal or inflicted/</a:t>
            </a:r>
          </a:p>
          <a:p>
            <a:pPr marL="914400" lvl="2" indent="0">
              <a:buNone/>
            </a:pPr>
            <a:r>
              <a:rPr lang="en-GB" sz="2800" dirty="0"/>
              <a:t>attempted to inflict on any person inside GBH</a:t>
            </a:r>
          </a:p>
          <a:p>
            <a:endParaRPr lang="en-GB" sz="2400" dirty="0"/>
          </a:p>
        </p:txBody>
      </p:sp>
      <p:sp>
        <p:nvSpPr>
          <p:cNvPr id="4" name="Rectangle 3">
            <a:extLst>
              <a:ext uri="{FF2B5EF4-FFF2-40B4-BE49-F238E27FC236}">
                <a16:creationId xmlns:a16="http://schemas.microsoft.com/office/drawing/2014/main" id="{88FDD6F2-8221-62FF-4802-CEB2B7145FCE}"/>
              </a:ext>
            </a:extLst>
          </p:cNvPr>
          <p:cNvSpPr/>
          <p:nvPr/>
        </p:nvSpPr>
        <p:spPr>
          <a:xfrm>
            <a:off x="6617931" y="2416578"/>
            <a:ext cx="4765431" cy="3919022"/>
          </a:xfrm>
          <a:prstGeom prst="rect">
            <a:avLst/>
          </a:prstGeom>
        </p:spPr>
        <p:txBody>
          <a:bodyPr wrap="square">
            <a:spAutoFit/>
          </a:bodyPr>
          <a:lstStyle/>
          <a:p>
            <a:pPr lvl="1">
              <a:spcBef>
                <a:spcPts val="1000"/>
              </a:spcBef>
              <a:buClr>
                <a:srgbClr val="90C226"/>
              </a:buClr>
              <a:buSzPct val="80000"/>
            </a:pPr>
            <a:r>
              <a:rPr lang="en-GB" sz="3600" b="1" u="sng" dirty="0" err="1">
                <a:solidFill>
                  <a:prstClr val="black">
                    <a:lumMod val="75000"/>
                    <a:lumOff val="25000"/>
                  </a:prstClr>
                </a:solidFill>
              </a:rPr>
              <a:t>Mens</a:t>
            </a:r>
            <a:r>
              <a:rPr lang="en-GB" sz="3600" b="1" u="sng" dirty="0">
                <a:solidFill>
                  <a:prstClr val="black">
                    <a:lumMod val="75000"/>
                    <a:lumOff val="25000"/>
                  </a:prstClr>
                </a:solidFill>
              </a:rPr>
              <a:t> Rea</a:t>
            </a:r>
          </a:p>
          <a:p>
            <a:pPr marL="1143000" lvl="2" indent="-228600">
              <a:spcBef>
                <a:spcPts val="1000"/>
              </a:spcBef>
              <a:buClr>
                <a:srgbClr val="90C226"/>
              </a:buClr>
              <a:buSzPct val="80000"/>
              <a:buFont typeface="Wingdings 3" charset="2"/>
              <a:buChar char=""/>
            </a:pPr>
            <a:r>
              <a:rPr lang="en-GB" sz="2800" dirty="0"/>
              <a:t>Knowing or being reckless that he was a trespasser;</a:t>
            </a:r>
          </a:p>
          <a:p>
            <a:pPr marL="1143000" lvl="2" indent="-228600">
              <a:spcBef>
                <a:spcPts val="1000"/>
              </a:spcBef>
              <a:buClr>
                <a:srgbClr val="90C226"/>
              </a:buClr>
              <a:buSzPct val="80000"/>
              <a:buFont typeface="Wingdings 3" charset="2"/>
              <a:buChar char=""/>
            </a:pPr>
            <a:r>
              <a:rPr lang="en-GB" sz="2800" dirty="0"/>
              <a:t>Knowing or being reckless that the structure was a building</a:t>
            </a:r>
          </a:p>
        </p:txBody>
      </p:sp>
    </p:spTree>
    <p:extLst>
      <p:ext uri="{BB962C8B-B14F-4D97-AF65-F5344CB8AC3E}">
        <p14:creationId xmlns:p14="http://schemas.microsoft.com/office/powerpoint/2010/main" val="1220233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F51BC-FD0A-C606-7390-51E32277C33B}"/>
              </a:ext>
            </a:extLst>
          </p:cNvPr>
          <p:cNvSpPr>
            <a:spLocks noGrp="1"/>
          </p:cNvSpPr>
          <p:nvPr>
            <p:ph type="title"/>
          </p:nvPr>
        </p:nvSpPr>
        <p:spPr>
          <a:xfrm>
            <a:off x="808638" y="386930"/>
            <a:ext cx="9236700" cy="1188950"/>
          </a:xfrm>
        </p:spPr>
        <p:txBody>
          <a:bodyPr anchor="b">
            <a:normAutofit/>
          </a:bodyPr>
          <a:lstStyle/>
          <a:p>
            <a:r>
              <a:rPr lang="en-GB" sz="5400" b="1" dirty="0"/>
              <a:t>S</a:t>
            </a:r>
            <a:r>
              <a:rPr lang="en-GB" sz="5400" b="1" dirty="0">
                <a:solidFill>
                  <a:schemeClr val="bg2">
                    <a:lumMod val="10000"/>
                  </a:schemeClr>
                </a:solidFill>
              </a:rPr>
              <a:t>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0FC359-9BDA-FB9B-E651-A71F911BB084}"/>
              </a:ext>
            </a:extLst>
          </p:cNvPr>
          <p:cNvSpPr>
            <a:spLocks noGrp="1"/>
          </p:cNvSpPr>
          <p:nvPr>
            <p:ph idx="1"/>
          </p:nvPr>
        </p:nvSpPr>
        <p:spPr>
          <a:xfrm>
            <a:off x="496919" y="2357439"/>
            <a:ext cx="10440409" cy="3677602"/>
          </a:xfrm>
        </p:spPr>
        <p:txBody>
          <a:bodyPr anchor="ctr">
            <a:normAutofit/>
          </a:bodyPr>
          <a:lstStyle/>
          <a:p>
            <a:r>
              <a:rPr lang="en-GB" sz="2400" b="1" dirty="0"/>
              <a:t>Actus Reus </a:t>
            </a:r>
            <a:r>
              <a:rPr lang="en-GB" sz="2400" dirty="0"/>
              <a:t>– includes all the elements for </a:t>
            </a:r>
            <a:r>
              <a:rPr lang="en-GB" sz="2400" b="1" dirty="0"/>
              <a:t>9</a:t>
            </a:r>
            <a:r>
              <a:rPr lang="en-GB" sz="2400" b="1" dirty="0">
                <a:solidFill>
                  <a:srgbClr val="7030A0"/>
                </a:solidFill>
              </a:rPr>
              <a:t>(1)</a:t>
            </a:r>
            <a:r>
              <a:rPr lang="en-GB" sz="2400" b="1" dirty="0">
                <a:solidFill>
                  <a:srgbClr val="FF0000"/>
                </a:solidFill>
              </a:rPr>
              <a:t>(a)</a:t>
            </a:r>
          </a:p>
          <a:p>
            <a:endParaRPr lang="en-GB" sz="2400" dirty="0"/>
          </a:p>
          <a:p>
            <a:r>
              <a:rPr lang="en-GB" sz="2400" dirty="0"/>
              <a:t>The </a:t>
            </a:r>
            <a:r>
              <a:rPr lang="en-GB" sz="2400" b="1" u="sng" dirty="0">
                <a:solidFill>
                  <a:srgbClr val="FF0000"/>
                </a:solidFill>
              </a:rPr>
              <a:t>extra requirement </a:t>
            </a:r>
            <a:r>
              <a:rPr lang="en-GB" sz="2400" dirty="0"/>
              <a:t>is that, once inside the building, theft or GBH is attempted or committed.</a:t>
            </a:r>
          </a:p>
          <a:p>
            <a:r>
              <a:rPr lang="en-GB" sz="2400" b="1" dirty="0"/>
              <a:t>NB if D attempts/commits damage once inside as a trespasser, this is not burglary under s9(1)(b), only attempt/criminal damage.</a:t>
            </a:r>
          </a:p>
          <a:p>
            <a:r>
              <a:rPr lang="en-GB" sz="2400" dirty="0"/>
              <a:t>Attempted offence – D must do an act more than merely preparatory to committing the offence</a:t>
            </a:r>
          </a:p>
          <a:p>
            <a:endParaRPr lang="en-GB" sz="2400" dirty="0"/>
          </a:p>
        </p:txBody>
      </p:sp>
    </p:spTree>
    <p:extLst>
      <p:ext uri="{BB962C8B-B14F-4D97-AF65-F5344CB8AC3E}">
        <p14:creationId xmlns:p14="http://schemas.microsoft.com/office/powerpoint/2010/main" val="1360821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9397" y="1622738"/>
            <a:ext cx="9569003" cy="467255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677334" y="1803043"/>
            <a:ext cx="8596668" cy="4238320"/>
          </a:xfrm>
        </p:spPr>
        <p:txBody>
          <a:bodyPr>
            <a:normAutofit/>
          </a:bodyPr>
          <a:lstStyle/>
          <a:p>
            <a:r>
              <a:rPr lang="en-GB" b="1" u="sng" dirty="0" err="1"/>
              <a:t>Mens</a:t>
            </a:r>
            <a:r>
              <a:rPr lang="en-GB" b="1" u="sng" dirty="0"/>
              <a:t> Rea</a:t>
            </a:r>
          </a:p>
          <a:p>
            <a:pPr lvl="1"/>
            <a:r>
              <a:rPr lang="en-GB" dirty="0"/>
              <a:t>Same as 9(1)(a) except no need to show that D entered with the intention to commit theft, GBH or damage.  </a:t>
            </a:r>
          </a:p>
          <a:p>
            <a:pPr marL="457200" lvl="1" indent="0">
              <a:buNone/>
            </a:pPr>
            <a:endParaRPr lang="en-GB" dirty="0"/>
          </a:p>
          <a:p>
            <a:pPr lvl="1"/>
            <a:r>
              <a:rPr lang="en-GB" sz="3200" b="1" dirty="0"/>
              <a:t>Simply need to show D knew/reckless that he was a trespasser and that the structure was a building</a:t>
            </a:r>
          </a:p>
          <a:p>
            <a:pPr marL="457200" lvl="1" indent="0">
              <a:buNone/>
            </a:pPr>
            <a:endParaRPr lang="en-GB" dirty="0"/>
          </a:p>
          <a:p>
            <a:pPr lvl="1"/>
            <a:r>
              <a:rPr lang="en-GB" b="1" dirty="0"/>
              <a:t>However, D must have the MR for theft, GBH or the attempt theft/GBH</a:t>
            </a:r>
          </a:p>
        </p:txBody>
      </p:sp>
    </p:spTree>
    <p:extLst>
      <p:ext uri="{BB962C8B-B14F-4D97-AF65-F5344CB8AC3E}">
        <p14:creationId xmlns:p14="http://schemas.microsoft.com/office/powerpoint/2010/main" val="87490628"/>
      </p:ext>
    </p:extLst>
  </p:cSld>
  <p:clrMapOvr>
    <a:masterClrMapping/>
  </p:clrMapOvr>
  <mc:AlternateContent xmlns:mc="http://schemas.openxmlformats.org/markup-compatibility/2006" xmlns:p14="http://schemas.microsoft.com/office/powerpoint/2010/main">
    <mc:Choice Requires="p14">
      <p:transition spd="slow" p14:dur="2000" advTm="114965"/>
    </mc:Choice>
    <mc:Fallback xmlns="">
      <p:transition spd="slow" advTm="11496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38200" y="365125"/>
            <a:ext cx="10515600" cy="1325563"/>
          </a:xfrm>
        </p:spPr>
        <p:txBody>
          <a:bodyPr>
            <a:normAutofit/>
          </a:bodyPr>
          <a:lstStyle/>
          <a:p>
            <a:r>
              <a:rPr lang="en-GB" b="1" i="1" u="sng"/>
              <a:t>With an ulterior intention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Ø"/>
            </a:pPr>
            <a:r>
              <a:rPr lang="en-GB" sz="2000"/>
              <a:t>This shows that the defendant must have intention to commit an element that is listed under S.9(2). This includes:</a:t>
            </a:r>
          </a:p>
          <a:p>
            <a:pPr marL="0" indent="0">
              <a:buNone/>
            </a:pPr>
            <a:endParaRPr lang="en-GB" sz="2000"/>
          </a:p>
          <a:p>
            <a:pPr>
              <a:buFont typeface="Wingdings" panose="05000000000000000000" pitchFamily="2" charset="2"/>
              <a:buChar char="Ø"/>
            </a:pPr>
            <a:r>
              <a:rPr lang="en-GB" sz="2000" b="0" i="0">
                <a:effectLst/>
              </a:rPr>
              <a:t>‘’(2)The offences referred to in subsection (1)(a) above are offences of stealing anything in the building or part of a building in question, of inflicting on any person therein any grievous bodily harm... therein, and of doing unlawful damage to the building or anything therein.’’ </a:t>
            </a:r>
          </a:p>
          <a:p>
            <a:pPr>
              <a:buFont typeface="Wingdings" panose="05000000000000000000" pitchFamily="2" charset="2"/>
              <a:buChar char="Ø"/>
            </a:pPr>
            <a:endParaRPr lang="en-GB" sz="2000"/>
          </a:p>
          <a:p>
            <a:pPr>
              <a:buFont typeface="Wingdings" panose="05000000000000000000" pitchFamily="2" charset="2"/>
              <a:buChar char="Ø"/>
            </a:pPr>
            <a:r>
              <a:rPr lang="en-GB" sz="2000"/>
              <a:t>An intention to inflict GBH- S.18 of the Offences Against the Persons Act 1861.</a:t>
            </a:r>
          </a:p>
          <a:p>
            <a:pPr marL="0" indent="0">
              <a:buNone/>
            </a:pPr>
            <a:endParaRPr lang="en-GB" sz="2000"/>
          </a:p>
          <a:p>
            <a:pPr>
              <a:buFont typeface="Wingdings" panose="05000000000000000000" pitchFamily="2" charset="2"/>
              <a:buChar char="Ø"/>
            </a:pPr>
            <a:r>
              <a:rPr lang="en-GB" sz="2000" b="0" i="0">
                <a:effectLst/>
              </a:rPr>
              <a:t>Intention unlawful damage- intention to commit criminal damage- S.1 of the Criminal Damage Act 1971.</a:t>
            </a:r>
          </a:p>
          <a:p>
            <a:endParaRPr lang="en-GB" sz="2000"/>
          </a:p>
        </p:txBody>
      </p:sp>
    </p:spTree>
    <p:extLst>
      <p:ext uri="{BB962C8B-B14F-4D97-AF65-F5344CB8AC3E}">
        <p14:creationId xmlns:p14="http://schemas.microsoft.com/office/powerpoint/2010/main" val="1322067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0" name="Content Placeholder 2">
            <a:extLst>
              <a:ext uri="{FF2B5EF4-FFF2-40B4-BE49-F238E27FC236}">
                <a16:creationId xmlns:a16="http://schemas.microsoft.com/office/drawing/2014/main" id="{0334A2F1-7FEE-7F84-12C5-7FF76C9921FE}"/>
              </a:ext>
            </a:extLst>
          </p:cNvPr>
          <p:cNvGraphicFramePr>
            <a:graphicFrameLocks noGrp="1"/>
          </p:cNvGraphicFramePr>
          <p:nvPr>
            <p:ph idx="1"/>
            <p:extLst>
              <p:ext uri="{D42A27DB-BD31-4B8C-83A1-F6EECF244321}">
                <p14:modId xmlns:p14="http://schemas.microsoft.com/office/powerpoint/2010/main" val="3551649175"/>
              </p:ext>
            </p:extLst>
          </p:nvPr>
        </p:nvGraphicFramePr>
        <p:xfrm>
          <a:off x="675722" y="459815"/>
          <a:ext cx="9329551" cy="4817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Aggravated Burglary | Spartans Law United Kingdom">
            <a:extLst>
              <a:ext uri="{FF2B5EF4-FFF2-40B4-BE49-F238E27FC236}">
                <a16:creationId xmlns:a16="http://schemas.microsoft.com/office/drawing/2014/main" id="{240E422D-E6B2-134A-B418-7C7CFC6BFF9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14824" y="4899025"/>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9904322"/>
      </p:ext>
    </p:extLst>
  </p:cSld>
  <p:clrMapOvr>
    <a:masterClrMapping/>
  </p:clrMapOvr>
  <mc:AlternateContent xmlns:mc="http://schemas.openxmlformats.org/markup-compatibility/2006" xmlns:p14="http://schemas.microsoft.com/office/powerpoint/2010/main">
    <mc:Choice Requires="p14">
      <p:transition spd="slow" p14:dur="2000" advTm="15184"/>
    </mc:Choice>
    <mc:Fallback xmlns="">
      <p:transition spd="slow" advTm="1518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8489" y="605307"/>
            <a:ext cx="9013725" cy="2223528"/>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978794" y="871247"/>
            <a:ext cx="7624294" cy="1569660"/>
          </a:xfrm>
          <a:prstGeom prst="rect">
            <a:avLst/>
          </a:prstGeom>
        </p:spPr>
        <p:txBody>
          <a:bodyPr wrap="square">
            <a:spAutoFit/>
          </a:bodyPr>
          <a:lstStyle/>
          <a:p>
            <a:pPr algn="ctr"/>
            <a:r>
              <a:rPr lang="en-GB" sz="2400" b="1" u="sng" dirty="0"/>
              <a:t>The Offence</a:t>
            </a:r>
          </a:p>
          <a:p>
            <a:pPr algn="ctr"/>
            <a:r>
              <a:rPr lang="en-GB" sz="2400" b="1" dirty="0"/>
              <a:t>‘... if he commits any burglary and at the time has with him any firearm or imitation firearm, any weapon of offence, or any explosive’.</a:t>
            </a:r>
          </a:p>
        </p:txBody>
      </p:sp>
      <p:sp>
        <p:nvSpPr>
          <p:cNvPr id="3" name="Rectangle 2"/>
          <p:cNvSpPr/>
          <p:nvPr/>
        </p:nvSpPr>
        <p:spPr>
          <a:xfrm>
            <a:off x="2099256" y="2828835"/>
            <a:ext cx="7392474" cy="3056809"/>
          </a:xfrm>
          <a:prstGeom prst="rect">
            <a:avLst/>
          </a:prstGeom>
        </p:spPr>
        <p:txBody>
          <a:bodyPr wrap="square">
            <a:spAutoFit/>
          </a:bodyPr>
          <a:lstStyle/>
          <a:p>
            <a:r>
              <a:rPr lang="en-GB" sz="4800" dirty="0">
                <a:solidFill>
                  <a:srgbClr val="FF0000"/>
                </a:solidFill>
              </a:rPr>
              <a:t>W</a:t>
            </a:r>
            <a:r>
              <a:rPr lang="en-GB" sz="4800" dirty="0"/>
              <a:t>eapon of offence</a:t>
            </a:r>
          </a:p>
          <a:p>
            <a:r>
              <a:rPr lang="en-GB" sz="4800" dirty="0">
                <a:solidFill>
                  <a:srgbClr val="FF0000"/>
                </a:solidFill>
              </a:rPr>
              <a:t>I</a:t>
            </a:r>
            <a:r>
              <a:rPr lang="en-GB" sz="4800" dirty="0"/>
              <a:t>mitation firearm</a:t>
            </a:r>
          </a:p>
          <a:p>
            <a:r>
              <a:rPr lang="en-GB" sz="4800" dirty="0">
                <a:solidFill>
                  <a:srgbClr val="FF0000"/>
                </a:solidFill>
              </a:rPr>
              <a:t>F</a:t>
            </a:r>
            <a:r>
              <a:rPr lang="en-GB" sz="4800" dirty="0"/>
              <a:t>irearm</a:t>
            </a:r>
          </a:p>
          <a:p>
            <a:r>
              <a:rPr lang="en-GB" sz="4800" dirty="0">
                <a:solidFill>
                  <a:srgbClr val="FF0000"/>
                </a:solidFill>
              </a:rPr>
              <a:t>E</a:t>
            </a:r>
            <a:r>
              <a:rPr lang="en-GB" sz="4800" dirty="0"/>
              <a:t>xplosive</a:t>
            </a:r>
          </a:p>
        </p:txBody>
      </p:sp>
    </p:spTree>
    <p:extLst>
      <p:ext uri="{BB962C8B-B14F-4D97-AF65-F5344CB8AC3E}">
        <p14:creationId xmlns:p14="http://schemas.microsoft.com/office/powerpoint/2010/main" val="944472302"/>
      </p:ext>
    </p:extLst>
  </p:cSld>
  <p:clrMapOvr>
    <a:masterClrMapping/>
  </p:clrMapOvr>
  <mc:AlternateContent xmlns:mc="http://schemas.openxmlformats.org/markup-compatibility/2006" xmlns:p14="http://schemas.microsoft.com/office/powerpoint/2010/main">
    <mc:Choice Requires="p14">
      <p:transition spd="slow" p14:dur="2000" advTm="97353"/>
    </mc:Choice>
    <mc:Fallback xmlns="">
      <p:transition spd="slow" advTm="9735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611" y="605307"/>
            <a:ext cx="8384147" cy="6124754"/>
          </a:xfrm>
          <a:prstGeom prst="rect">
            <a:avLst/>
          </a:prstGeom>
          <a:noFill/>
        </p:spPr>
        <p:txBody>
          <a:bodyPr wrap="square" rtlCol="0">
            <a:spAutoFit/>
          </a:bodyPr>
          <a:lstStyle/>
          <a:p>
            <a:pPr marL="342900" indent="-342900">
              <a:buAutoNum type="alphaLcParenR"/>
            </a:pPr>
            <a:r>
              <a:rPr lang="en-GB" sz="2800" dirty="0">
                <a:solidFill>
                  <a:srgbClr val="00B0F0"/>
                </a:solidFill>
              </a:rPr>
              <a:t>‘firearm’ </a:t>
            </a:r>
            <a:r>
              <a:rPr lang="en-GB" sz="2800" dirty="0"/>
              <a:t>includes an airgun an air pistol and ‘imitation firearm’ means anything which has the appearance of being a firearm, whether capable of being discharged or not; and</a:t>
            </a:r>
          </a:p>
          <a:p>
            <a:pPr marL="342900" indent="-342900">
              <a:buAutoNum type="alphaLcParenR"/>
            </a:pPr>
            <a:endParaRPr lang="en-GB" sz="2800" dirty="0"/>
          </a:p>
          <a:p>
            <a:pPr marL="342900" indent="-342900">
              <a:buAutoNum type="alphaLcParenR"/>
            </a:pPr>
            <a:r>
              <a:rPr lang="en-GB" sz="2800" dirty="0">
                <a:solidFill>
                  <a:srgbClr val="00B0F0"/>
                </a:solidFill>
              </a:rPr>
              <a:t>‘weapon of offence’ </a:t>
            </a:r>
            <a:r>
              <a:rPr lang="en-GB" sz="2800" dirty="0"/>
              <a:t>means any article made or adapted for use for causing injury to or incapacitating a person, or intended by the person having it with him for such use; and</a:t>
            </a:r>
          </a:p>
          <a:p>
            <a:pPr marL="342900" indent="-342900">
              <a:buAutoNum type="alphaLcParenR"/>
            </a:pPr>
            <a:endParaRPr lang="en-GB" sz="2800" dirty="0"/>
          </a:p>
          <a:p>
            <a:pPr marL="342900" indent="-342900">
              <a:buAutoNum type="alphaLcParenR"/>
            </a:pPr>
            <a:r>
              <a:rPr lang="en-GB" sz="2800" dirty="0">
                <a:solidFill>
                  <a:srgbClr val="00B0F0"/>
                </a:solidFill>
              </a:rPr>
              <a:t>“explosive” </a:t>
            </a:r>
            <a:r>
              <a:rPr lang="en-GB" sz="2800" dirty="0"/>
              <a:t>means any article manufactured for the purpose of producing a practical effect by explosion, or intended by the person having it with him for that purpose.</a:t>
            </a:r>
          </a:p>
        </p:txBody>
      </p:sp>
    </p:spTree>
    <p:extLst>
      <p:ext uri="{BB962C8B-B14F-4D97-AF65-F5344CB8AC3E}">
        <p14:creationId xmlns:p14="http://schemas.microsoft.com/office/powerpoint/2010/main" val="300020276"/>
      </p:ext>
    </p:extLst>
  </p:cSld>
  <p:clrMapOvr>
    <a:masterClrMapping/>
  </p:clrMapOvr>
  <mc:AlternateContent xmlns:mc="http://schemas.openxmlformats.org/markup-compatibility/2006" xmlns:p14="http://schemas.microsoft.com/office/powerpoint/2010/main">
    <mc:Choice Requires="p14">
      <p:transition spd="slow" p14:dur="2000" advTm="9190"/>
    </mc:Choice>
    <mc:Fallback xmlns="">
      <p:transition spd="slow" advTm="919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4096" y="1051344"/>
            <a:ext cx="8126569" cy="5078313"/>
          </a:xfrm>
          <a:prstGeom prst="rect">
            <a:avLst/>
          </a:prstGeom>
        </p:spPr>
        <p:txBody>
          <a:bodyPr wrap="square">
            <a:spAutoFit/>
          </a:bodyPr>
          <a:lstStyle/>
          <a:p>
            <a:r>
              <a:rPr lang="en-GB" sz="3600" b="1" u="sng" dirty="0">
                <a:solidFill>
                  <a:srgbClr val="FF0000"/>
                </a:solidFill>
              </a:rPr>
              <a:t>Imitation Firearm Section 10(1)(a), Theft Act 1968:</a:t>
            </a:r>
          </a:p>
          <a:p>
            <a:endParaRPr lang="en-GB" sz="3600" b="1" u="sng" dirty="0">
              <a:solidFill>
                <a:srgbClr val="FF0000"/>
              </a:solidFill>
            </a:endParaRPr>
          </a:p>
          <a:p>
            <a:pPr marL="342900" indent="-342900">
              <a:buFont typeface="Arial" panose="020B0604020202020204" pitchFamily="34" charset="0"/>
              <a:buChar char="•"/>
            </a:pPr>
            <a:r>
              <a:rPr lang="en-GB" sz="2400" dirty="0"/>
              <a:t> Anything having the appearance of being a firearm, whether capable of being discharged or not.</a:t>
            </a:r>
          </a:p>
          <a:p>
            <a:endParaRPr lang="en-GB" sz="2400" dirty="0"/>
          </a:p>
          <a:p>
            <a:pPr marL="342900" indent="-342900">
              <a:buFont typeface="Arial" panose="020B0604020202020204" pitchFamily="34" charset="0"/>
              <a:buChar char="•"/>
            </a:pPr>
            <a:r>
              <a:rPr lang="en-GB" sz="2400" dirty="0"/>
              <a:t>This definition includes toy guns and replicas but, in certain circumstances, it includes other articles too. </a:t>
            </a:r>
          </a:p>
          <a:p>
            <a:endParaRPr lang="en-GB" sz="2400" dirty="0"/>
          </a:p>
          <a:p>
            <a:pPr marL="342900" indent="-342900">
              <a:buFont typeface="Arial" panose="020B0604020202020204" pitchFamily="34" charset="0"/>
              <a:buChar char="•"/>
            </a:pPr>
            <a:r>
              <a:rPr lang="en-GB" sz="2400" dirty="0"/>
              <a:t>The Act requires that the accused is carrying a ‘thing’ which is separate and distinct from his or her person and therefore capable of being possessed. </a:t>
            </a:r>
          </a:p>
        </p:txBody>
      </p:sp>
    </p:spTree>
    <p:extLst>
      <p:ext uri="{BB962C8B-B14F-4D97-AF65-F5344CB8AC3E}">
        <p14:creationId xmlns:p14="http://schemas.microsoft.com/office/powerpoint/2010/main" val="347875702"/>
      </p:ext>
    </p:extLst>
  </p:cSld>
  <p:clrMapOvr>
    <a:masterClrMapping/>
  </p:clrMapOvr>
  <mc:AlternateContent xmlns:mc="http://schemas.openxmlformats.org/markup-compatibility/2006" xmlns:p14="http://schemas.microsoft.com/office/powerpoint/2010/main">
    <mc:Choice Requires="p14">
      <p:transition spd="slow" p14:dur="2000" advTm="27294"/>
    </mc:Choice>
    <mc:Fallback xmlns="">
      <p:transition spd="slow" advTm="2729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708" y="1283677"/>
            <a:ext cx="8581292" cy="5201424"/>
          </a:xfrm>
          <a:prstGeom prst="rect">
            <a:avLst/>
          </a:prstGeom>
        </p:spPr>
        <p:txBody>
          <a:bodyPr wrap="square">
            <a:spAutoFit/>
          </a:bodyPr>
          <a:lstStyle/>
          <a:p>
            <a:r>
              <a:rPr lang="en-GB" sz="4000" b="1" dirty="0">
                <a:solidFill>
                  <a:srgbClr val="FF0000"/>
                </a:solidFill>
              </a:rPr>
              <a:t>Explosive Section 10(1)(c), Theft Act 1968: </a:t>
            </a:r>
            <a:r>
              <a:rPr lang="en-GB" sz="2800" dirty="0"/>
              <a:t>‘Explosive means any article manufactured for the purpose of producing a practical effect by explosion, or intended by the person having it with him for that purpose.’</a:t>
            </a:r>
          </a:p>
          <a:p>
            <a:endParaRPr lang="en-GB" sz="2800" dirty="0"/>
          </a:p>
          <a:p>
            <a:endParaRPr lang="en-GB" sz="2800" dirty="0"/>
          </a:p>
          <a:p>
            <a:r>
              <a:rPr lang="en-GB" sz="2800" dirty="0"/>
              <a:t>Example:</a:t>
            </a:r>
          </a:p>
          <a:p>
            <a:r>
              <a:rPr lang="en-GB" sz="2800" dirty="0"/>
              <a:t> The word ‘explosive’ has a broad meaning. Examples include grenades, thunder flashes and fireworks.</a:t>
            </a:r>
          </a:p>
        </p:txBody>
      </p:sp>
      <p:sp>
        <p:nvSpPr>
          <p:cNvPr id="3" name="TextBox 2"/>
          <p:cNvSpPr txBox="1"/>
          <p:nvPr/>
        </p:nvSpPr>
        <p:spPr>
          <a:xfrm>
            <a:off x="3232597" y="309093"/>
            <a:ext cx="7624293" cy="769441"/>
          </a:xfrm>
          <a:prstGeom prst="rect">
            <a:avLst/>
          </a:prstGeom>
          <a:noFill/>
        </p:spPr>
        <p:txBody>
          <a:bodyPr wrap="square" rtlCol="0">
            <a:spAutoFit/>
          </a:bodyPr>
          <a:lstStyle/>
          <a:p>
            <a:r>
              <a:rPr lang="en-GB" sz="4400" u="sng" dirty="0">
                <a:solidFill>
                  <a:srgbClr val="00B050"/>
                </a:solidFill>
              </a:rPr>
              <a:t>EXPLOSIVES</a:t>
            </a:r>
          </a:p>
        </p:txBody>
      </p:sp>
    </p:spTree>
    <p:extLst>
      <p:ext uri="{BB962C8B-B14F-4D97-AF65-F5344CB8AC3E}">
        <p14:creationId xmlns:p14="http://schemas.microsoft.com/office/powerpoint/2010/main" val="3962958801"/>
      </p:ext>
    </p:extLst>
  </p:cSld>
  <p:clrMapOvr>
    <a:masterClrMapping/>
  </p:clrMapOvr>
  <mc:AlternateContent xmlns:mc="http://schemas.openxmlformats.org/markup-compatibility/2006" xmlns:p14="http://schemas.microsoft.com/office/powerpoint/2010/main">
    <mc:Choice Requires="p14">
      <p:transition spd="slow" p14:dur="2000" advTm="44356"/>
    </mc:Choice>
    <mc:Fallback xmlns="">
      <p:transition spd="slow" advTm="4435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489" y="2326145"/>
            <a:ext cx="8152327" cy="3046988"/>
          </a:xfrm>
          <a:prstGeom prst="rect">
            <a:avLst/>
          </a:prstGeom>
        </p:spPr>
        <p:txBody>
          <a:bodyPr wrap="square">
            <a:spAutoFit/>
          </a:bodyPr>
          <a:lstStyle/>
          <a:p>
            <a:pPr marL="285750" indent="-285750">
              <a:buFontTx/>
              <a:buChar char="-"/>
            </a:pPr>
            <a:r>
              <a:rPr lang="en-GB" sz="2400" dirty="0"/>
              <a:t>This means knowingly having physical possession at the time of committing the burglary.</a:t>
            </a:r>
          </a:p>
          <a:p>
            <a:endParaRPr lang="en-GB" sz="2400" dirty="0"/>
          </a:p>
          <a:p>
            <a:r>
              <a:rPr lang="en-GB" sz="2400" dirty="0"/>
              <a:t>In cases where two or more persons commit burglary and one of them has physical possession of a prohibited article, then all who knew of the article are guilty of aggravated burglary.</a:t>
            </a:r>
          </a:p>
          <a:p>
            <a:endParaRPr lang="en-GB" sz="2400" dirty="0"/>
          </a:p>
        </p:txBody>
      </p:sp>
      <p:sp>
        <p:nvSpPr>
          <p:cNvPr id="3" name="TextBox 2"/>
          <p:cNvSpPr txBox="1"/>
          <p:nvPr/>
        </p:nvSpPr>
        <p:spPr>
          <a:xfrm>
            <a:off x="1313645" y="579549"/>
            <a:ext cx="7791718" cy="1015663"/>
          </a:xfrm>
          <a:prstGeom prst="rect">
            <a:avLst/>
          </a:prstGeom>
          <a:noFill/>
        </p:spPr>
        <p:txBody>
          <a:bodyPr wrap="square" rtlCol="0">
            <a:spAutoFit/>
          </a:bodyPr>
          <a:lstStyle/>
          <a:p>
            <a:r>
              <a:rPr lang="en-GB" sz="6000" b="1" u="sng" dirty="0">
                <a:solidFill>
                  <a:srgbClr val="00B0F0"/>
                </a:solidFill>
              </a:rPr>
              <a:t>‘Has with him’</a:t>
            </a:r>
          </a:p>
        </p:txBody>
      </p:sp>
    </p:spTree>
    <p:extLst>
      <p:ext uri="{BB962C8B-B14F-4D97-AF65-F5344CB8AC3E}">
        <p14:creationId xmlns:p14="http://schemas.microsoft.com/office/powerpoint/2010/main" val="3768463025"/>
      </p:ext>
    </p:extLst>
  </p:cSld>
  <p:clrMapOvr>
    <a:masterClrMapping/>
  </p:clrMapOvr>
  <mc:AlternateContent xmlns:mc="http://schemas.openxmlformats.org/markup-compatibility/2006" xmlns:p14="http://schemas.microsoft.com/office/powerpoint/2010/main">
    <mc:Choice Requires="p14">
      <p:transition spd="slow" p14:dur="2000" advTm="2752"/>
    </mc:Choice>
    <mc:Fallback xmlns="">
      <p:transition spd="slow" advTm="275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1171" y="300038"/>
            <a:ext cx="7415766" cy="177165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u="sng" kern="1200" dirty="0">
                <a:latin typeface="+mj-lt"/>
                <a:ea typeface="+mj-ea"/>
                <a:cs typeface="+mj-cs"/>
              </a:rPr>
              <a:t>Aggravated Burglary cases</a:t>
            </a:r>
          </a:p>
        </p:txBody>
      </p:sp>
      <p:sp>
        <p:nvSpPr>
          <p:cNvPr id="3" name="TextBox 2"/>
          <p:cNvSpPr txBox="1"/>
          <p:nvPr/>
        </p:nvSpPr>
        <p:spPr>
          <a:xfrm>
            <a:off x="4460009" y="1405731"/>
            <a:ext cx="6906491" cy="5585619"/>
          </a:xfrm>
          <a:prstGeom prst="rect">
            <a:avLst/>
          </a:prstGeom>
        </p:spPr>
        <p:txBody>
          <a:bodyPr vert="horz" lIns="91440" tIns="45720" rIns="91440" bIns="45720" rtlCol="0" anchor="ctr">
            <a:normAutofit lnSpcReduction="10000"/>
          </a:bodyPr>
          <a:lstStyle/>
          <a:p>
            <a:pPr indent="-228600" defTabSz="914400">
              <a:lnSpc>
                <a:spcPct val="90000"/>
              </a:lnSpc>
              <a:spcAft>
                <a:spcPts val="600"/>
              </a:spcAft>
              <a:buFont typeface="Arial" panose="020B0604020202020204" pitchFamily="34" charset="0"/>
              <a:buChar char="•"/>
            </a:pPr>
            <a:r>
              <a:rPr lang="en-US" sz="2400" b="1" i="1" dirty="0">
                <a:solidFill>
                  <a:srgbClr val="FF0000"/>
                </a:solidFill>
              </a:rPr>
              <a:t>Kelly [1993] </a:t>
            </a:r>
            <a:endParaRPr lang="en-US" sz="2400"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400" dirty="0"/>
              <a:t>it was held that the focus on s10 is ‘use’ during the burglary</a:t>
            </a:r>
            <a:endParaRPr lang="en-US" sz="2400" dirty="0">
              <a:cs typeface="Calibri"/>
            </a:endParaRPr>
          </a:p>
          <a:p>
            <a:pPr marL="285750" indent="-228600" defTabSz="914400">
              <a:lnSpc>
                <a:spcPct val="90000"/>
              </a:lnSpc>
              <a:spcAft>
                <a:spcPts val="600"/>
              </a:spcAft>
              <a:buFont typeface="Arial" panose="020B0604020202020204" pitchFamily="34" charset="0"/>
              <a:buChar char="•"/>
            </a:pPr>
            <a:r>
              <a:rPr lang="en-US" sz="2400" dirty="0"/>
              <a:t>A screwdriver taken into a property by D became an offensive weapon on proof that he intended to use it for causing injury to use it for causing injury to the householder at the time of the offence.</a:t>
            </a: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indent="-228600" defTabSz="914400">
              <a:lnSpc>
                <a:spcPct val="90000"/>
              </a:lnSpc>
              <a:spcAft>
                <a:spcPts val="600"/>
              </a:spcAft>
              <a:buFont typeface="Arial" panose="020B0604020202020204" pitchFamily="34" charset="0"/>
              <a:buChar char="•"/>
            </a:pPr>
            <a:r>
              <a:rPr lang="en-US" sz="2400" b="1" i="1" dirty="0">
                <a:solidFill>
                  <a:srgbClr val="FF0000"/>
                </a:solidFill>
              </a:rPr>
              <a:t>O-Leary [1986]</a:t>
            </a:r>
            <a:endParaRPr lang="en-US" sz="2400" i="1" dirty="0">
              <a:solidFill>
                <a:srgbClr val="000000"/>
              </a:solidFill>
              <a:cs typeface="Calibri"/>
            </a:endParaRPr>
          </a:p>
          <a:p>
            <a:pPr marL="342900" indent="-228600" defTabSz="914400">
              <a:lnSpc>
                <a:spcPct val="90000"/>
              </a:lnSpc>
              <a:spcAft>
                <a:spcPts val="600"/>
              </a:spcAft>
              <a:buFont typeface="Arial" panose="020B0604020202020204" pitchFamily="34" charset="0"/>
              <a:buChar char="•"/>
            </a:pPr>
            <a:r>
              <a:rPr lang="en-US" sz="2400" dirty="0"/>
              <a:t>D, having entered V’s house as a trespasser, took up a kitchen knife and went upstairs where by the use of the knife he forced V to hand over the property. </a:t>
            </a: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D was convicted under </a:t>
            </a:r>
            <a:r>
              <a:rPr lang="en-US" sz="2400" b="1" dirty="0"/>
              <a:t>s10(1)(a).</a:t>
            </a:r>
            <a:endParaRPr lang="en-US" sz="2400" b="1" dirty="0">
              <a:cs typeface="Calibri"/>
            </a:endParaRPr>
          </a:p>
          <a:p>
            <a:pPr indent="-228600" defTabSz="914400">
              <a:lnSpc>
                <a:spcPct val="90000"/>
              </a:lnSpc>
              <a:spcAft>
                <a:spcPts val="600"/>
              </a:spcAft>
              <a:buFont typeface="Arial" panose="020B0604020202020204" pitchFamily="34" charset="0"/>
              <a:buChar char="•"/>
            </a:pPr>
            <a:endParaRPr lang="en-US" dirty="0"/>
          </a:p>
        </p:txBody>
      </p:sp>
      <p:pic>
        <p:nvPicPr>
          <p:cNvPr id="2050" name="Picture 2" descr="SPC10891 Duratool, SCREWDRIVER, PHILLIPS HEAD, 190MM | Farnell UK">
            <a:extLst>
              <a:ext uri="{FF2B5EF4-FFF2-40B4-BE49-F238E27FC236}">
                <a16:creationId xmlns:a16="http://schemas.microsoft.com/office/drawing/2014/main" id="{8D52C265-FE32-9A9E-D016-8A19E19ECF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500" y="2071688"/>
            <a:ext cx="2590800" cy="17716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skars Norr 20cm Cook's Knife with Wooden Handle">
            <a:extLst>
              <a:ext uri="{FF2B5EF4-FFF2-40B4-BE49-F238E27FC236}">
                <a16:creationId xmlns:a16="http://schemas.microsoft.com/office/drawing/2014/main" id="{9EB0AD51-3404-D229-628F-E9F2551CFA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81163" y="4033838"/>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772749"/>
      </p:ext>
    </p:extLst>
  </p:cSld>
  <p:clrMapOvr>
    <a:masterClrMapping/>
  </p:clrMapOvr>
  <mc:AlternateContent xmlns:mc="http://schemas.openxmlformats.org/markup-compatibility/2006" xmlns:p14="http://schemas.microsoft.com/office/powerpoint/2010/main">
    <mc:Choice Requires="p14">
      <p:transition spd="slow" p14:dur="2000" advTm="225811"/>
    </mc:Choice>
    <mc:Fallback xmlns="">
      <p:transition spd="slow" advTm="22581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C8EF25E-46D9-067E-2AA3-C43E7BBC508A}"/>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Now, lets test our knowledge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art of a person">
            <a:extLst>
              <a:ext uri="{FF2B5EF4-FFF2-40B4-BE49-F238E27FC236}">
                <a16:creationId xmlns:a16="http://schemas.microsoft.com/office/drawing/2014/main" id="{05901181-1C2E-3885-2B34-464C7F6B756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38365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4000" b="1" i="1" u="sng"/>
              <a:t>Burglary</a:t>
            </a:r>
          </a:p>
        </p:txBody>
      </p:sp>
      <p:grpSp>
        <p:nvGrpSpPr>
          <p:cNvPr id="33" name="Group 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4" name="Rectangle 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GB" sz="1900" dirty="0"/>
          </a:p>
          <a:p>
            <a:pPr>
              <a:buFont typeface="Wingdings" panose="05000000000000000000" pitchFamily="2" charset="2"/>
              <a:buChar char="Ø"/>
            </a:pPr>
            <a:r>
              <a:rPr lang="en-GB" sz="1900" dirty="0" err="1"/>
              <a:t>Carys</a:t>
            </a:r>
            <a:r>
              <a:rPr lang="en-GB" sz="1900" dirty="0"/>
              <a:t> was in her bedroom and could see that the window of her neighbour’s bedroom was wide open and there was a metal jewellery box on the dressing room table.  </a:t>
            </a:r>
            <a:r>
              <a:rPr lang="en-GB" sz="1900" dirty="0" err="1"/>
              <a:t>Carys</a:t>
            </a:r>
            <a:r>
              <a:rPr lang="en-GB" sz="1900" dirty="0"/>
              <a:t> got a fishing rod and attached a magnet to its end so that it would be able to pick up the jewellery box.  </a:t>
            </a:r>
            <a:r>
              <a:rPr lang="en-GB" sz="1900" dirty="0" err="1"/>
              <a:t>Carys</a:t>
            </a:r>
            <a:r>
              <a:rPr lang="en-GB" sz="1900" dirty="0"/>
              <a:t> then inserted the contraption through the open window.</a:t>
            </a:r>
            <a:endParaRPr lang="en-GB" sz="1900" dirty="0">
              <a:cs typeface="Calibri"/>
            </a:endParaRPr>
          </a:p>
          <a:p>
            <a:pPr>
              <a:buFont typeface="Wingdings" panose="05000000000000000000" pitchFamily="2" charset="2"/>
              <a:buChar char="Ø"/>
            </a:pPr>
            <a:endParaRPr lang="en-GB" sz="1900" dirty="0"/>
          </a:p>
          <a:p>
            <a:pPr>
              <a:buFont typeface="Wingdings" panose="05000000000000000000" pitchFamily="2" charset="2"/>
              <a:buChar char="Ø"/>
            </a:pPr>
            <a:r>
              <a:rPr lang="en-GB" sz="1900" dirty="0"/>
              <a:t>Discuss whether </a:t>
            </a:r>
            <a:r>
              <a:rPr lang="en-GB" sz="1900" dirty="0" err="1"/>
              <a:t>Carys</a:t>
            </a:r>
            <a:r>
              <a:rPr lang="en-GB" sz="1900" dirty="0"/>
              <a:t> “entered” the building.</a:t>
            </a:r>
            <a:endParaRPr lang="en-GB" sz="1900" dirty="0">
              <a:cs typeface="Calibri"/>
            </a:endParaRPr>
          </a:p>
        </p:txBody>
      </p:sp>
      <p:sp>
        <p:nvSpPr>
          <p:cNvPr id="39" name="Rectangle 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b="3062"/>
          <a:stretch/>
        </p:blipFill>
        <p:spPr>
          <a:xfrm>
            <a:off x="5977788" y="799352"/>
            <a:ext cx="5425410" cy="5259296"/>
          </a:xfrm>
          <a:prstGeom prst="rect">
            <a:avLst/>
          </a:prstGeom>
        </p:spPr>
      </p:pic>
    </p:spTree>
    <p:extLst>
      <p:ext uri="{BB962C8B-B14F-4D97-AF65-F5344CB8AC3E}">
        <p14:creationId xmlns:p14="http://schemas.microsoft.com/office/powerpoint/2010/main" val="467299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b="1" i="1" u="sng"/>
              <a:t>Burglary</a:t>
            </a:r>
          </a:p>
        </p:txBody>
      </p:sp>
      <p:sp>
        <p:nvSpPr>
          <p:cNvPr id="44" name="Rectangle 4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4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anchor="t">
            <a:normAutofit/>
          </a:bodyPr>
          <a:lstStyle/>
          <a:p>
            <a:pPr marL="0" indent="0">
              <a:buNone/>
            </a:pPr>
            <a:r>
              <a:rPr lang="en-GB" sz="1500" b="1"/>
              <a:t>Scenarios</a:t>
            </a:r>
          </a:p>
          <a:p>
            <a:pPr>
              <a:buAutoNum type="alphaLcParenBoth"/>
            </a:pPr>
            <a:r>
              <a:rPr lang="en-GB" sz="1500"/>
              <a:t>Nathan knocked on the door of Mavis’s house. When Mavis opened the door Nathan told her that he was the gasman and that he had come to read the meter.  This was a lie because Nathan was in fact posing as a gasman so that he could gain entry to old people’s houses and steal their property.  Mavis believed Nathan and allowed him to enter her house.   Discuss whether Nathan’s entry into the building was as a trespasser.</a:t>
            </a:r>
          </a:p>
          <a:p>
            <a:pPr>
              <a:buAutoNum type="alphaLcParenBoth"/>
            </a:pPr>
            <a:r>
              <a:rPr lang="en-GB" sz="1500"/>
              <a:t>Fawn needed some new make-up but had no money to pay for it.  Fawn went to the local pharmacy and entered the shop with the intent to steal from it.  Discuss whether fawn’s entry into the building was as a trespasser	</a:t>
            </a:r>
          </a:p>
          <a:p>
            <a:pPr marL="0" indent="0">
              <a:buNone/>
            </a:pPr>
            <a:endParaRPr lang="en-GB" sz="1500"/>
          </a:p>
        </p:txBody>
      </p:sp>
      <p:pic>
        <p:nvPicPr>
          <p:cNvPr id="5" name="Picture 4" descr="A person running in front of a house&#10;&#10;Description automatically generated with medium confidence">
            <a:extLst>
              <a:ext uri="{FF2B5EF4-FFF2-40B4-BE49-F238E27FC236}">
                <a16:creationId xmlns:a16="http://schemas.microsoft.com/office/drawing/2014/main" id="{171DF43F-B970-4761-BCF6-77F6FB4433A3}"/>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26"/>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312704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47013" cy="1434415"/>
          </a:xfrm>
        </p:spPr>
        <p:txBody>
          <a:bodyPr anchor="b">
            <a:normAutofit/>
          </a:bodyPr>
          <a:lstStyle/>
          <a:p>
            <a:r>
              <a:rPr lang="en-GB" sz="5400" b="1" i="1" u="sng"/>
              <a:t>Burglary</a:t>
            </a:r>
          </a:p>
        </p:txBody>
      </p:sp>
      <p:sp>
        <p:nvSpPr>
          <p:cNvPr id="2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microphone&#10;&#10;Description automatically generated with medium confidence">
            <a:extLst>
              <a:ext uri="{FF2B5EF4-FFF2-40B4-BE49-F238E27FC236}">
                <a16:creationId xmlns:a16="http://schemas.microsoft.com/office/drawing/2014/main" id="{15F40BB7-2032-4C27-AD1C-2A69DD696F3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457" r="17920" b="3"/>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p:cNvSpPr>
            <a:spLocks noGrp="1"/>
          </p:cNvSpPr>
          <p:nvPr>
            <p:ph idx="1"/>
          </p:nvPr>
        </p:nvSpPr>
        <p:spPr>
          <a:xfrm>
            <a:off x="4905955" y="2071316"/>
            <a:ext cx="6713552" cy="4114800"/>
          </a:xfrm>
        </p:spPr>
        <p:txBody>
          <a:bodyPr anchor="t">
            <a:normAutofit/>
          </a:bodyPr>
          <a:lstStyle/>
          <a:p>
            <a:endParaRPr lang="en-GB" sz="2200"/>
          </a:p>
          <a:p>
            <a:pPr>
              <a:buFont typeface="Wingdings" panose="05000000000000000000" pitchFamily="2" charset="2"/>
              <a:buChar char="Ø"/>
            </a:pPr>
            <a:r>
              <a:rPr lang="en-GB" sz="2200"/>
              <a:t>Abraham lived in student halls of residence.  Abraham was short of cash and one night, whilst in his room he decided to steal from Gus who lived in the room three doors down the hallway.  Abraham left his room and walked into the communal hallway.  He was just about to enter Gus’ room when he was approached by Gus returning from lectures.  Abraham made a feeble excuse for his presence and returned to his room.  Discuss whether Abraham entered a “building or part of a building as a trespasser”.</a:t>
            </a:r>
          </a:p>
        </p:txBody>
      </p:sp>
      <p:sp>
        <p:nvSpPr>
          <p:cNvPr id="6" name="TextBox 5">
            <a:extLst>
              <a:ext uri="{FF2B5EF4-FFF2-40B4-BE49-F238E27FC236}">
                <a16:creationId xmlns:a16="http://schemas.microsoft.com/office/drawing/2014/main" id="{991D0EFF-2C43-432A-A51B-8FF123CA9300}"/>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pngimg.com/download/500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3946241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B7C0E06-6EE7-4DC1-8358-E6A2581DF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4" name="Picture 33">
            <a:extLst>
              <a:ext uri="{FF2B5EF4-FFF2-40B4-BE49-F238E27FC236}">
                <a16:creationId xmlns:a16="http://schemas.microsoft.com/office/drawing/2014/main" id="{EB6054C0-9553-7AE2-0073-4856055D9250}"/>
              </a:ext>
            </a:extLst>
          </p:cNvPr>
          <p:cNvPicPr>
            <a:picLocks noChangeAspect="1"/>
          </p:cNvPicPr>
          <p:nvPr/>
        </p:nvPicPr>
        <p:blipFill rotWithShape="1">
          <a:blip r:embed="rId3"/>
          <a:srcRect l="18434" r="19427" b="2"/>
          <a:stretch/>
        </p:blipFill>
        <p:spPr>
          <a:xfrm>
            <a:off x="643467" y="557190"/>
            <a:ext cx="5346948" cy="5743612"/>
          </a:xfrm>
          <a:prstGeom prst="rect">
            <a:avLst/>
          </a:prstGeom>
        </p:spPr>
      </p:pic>
      <p:pic>
        <p:nvPicPr>
          <p:cNvPr id="3" name="Picture 2" descr="Fountain near buildings">
            <a:extLst>
              <a:ext uri="{FF2B5EF4-FFF2-40B4-BE49-F238E27FC236}">
                <a16:creationId xmlns:a16="http://schemas.microsoft.com/office/drawing/2014/main" id="{C04F3979-9AEF-DFE1-3B29-B78F49A1DBA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0087" r="17557" b="2"/>
          <a:stretch/>
        </p:blipFill>
        <p:spPr>
          <a:xfrm>
            <a:off x="6182942" y="557190"/>
            <a:ext cx="5365590" cy="5743612"/>
          </a:xfrm>
          <a:prstGeom prst="rect">
            <a:avLst/>
          </a:prstGeom>
        </p:spPr>
      </p:pic>
      <p:graphicFrame>
        <p:nvGraphicFramePr>
          <p:cNvPr id="22" name="TextBox 1">
            <a:extLst>
              <a:ext uri="{FF2B5EF4-FFF2-40B4-BE49-F238E27FC236}">
                <a16:creationId xmlns:a16="http://schemas.microsoft.com/office/drawing/2014/main" id="{442D2F69-4387-6A1B-1D3D-66B0CB544BC9}"/>
              </a:ext>
            </a:extLst>
          </p:cNvPr>
          <p:cNvGraphicFramePr/>
          <p:nvPr>
            <p:extLst>
              <p:ext uri="{D42A27DB-BD31-4B8C-83A1-F6EECF244321}">
                <p14:modId xmlns:p14="http://schemas.microsoft.com/office/powerpoint/2010/main" val="2105412984"/>
              </p:ext>
            </p:extLst>
          </p:nvPr>
        </p:nvGraphicFramePr>
        <p:xfrm>
          <a:off x="757238" y="357188"/>
          <a:ext cx="6081552" cy="57769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77543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a:extLst>
              <a:ext uri="{FF2B5EF4-FFF2-40B4-BE49-F238E27FC236}">
                <a16:creationId xmlns:a16="http://schemas.microsoft.com/office/drawing/2014/main" id="{53BB4CF2-62DE-4337-94C8-04F0DAD82C0A}"/>
              </a:ext>
            </a:extLst>
          </p:cNvPr>
          <p:cNvSpPr txBox="1"/>
          <p:nvPr/>
        </p:nvSpPr>
        <p:spPr>
          <a:xfrm>
            <a:off x="838200" y="477998"/>
            <a:ext cx="10515600" cy="5698965"/>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dirty="0">
                <a:effectLst/>
              </a:rPr>
              <a:t>Dean went to visit his friend Mai. Mai showed Dean a book that she had just bought.</a:t>
            </a:r>
          </a:p>
          <a:p>
            <a:pPr indent="-228600">
              <a:lnSpc>
                <a:spcPct val="90000"/>
              </a:lnSpc>
              <a:spcAft>
                <a:spcPts val="800"/>
              </a:spcAft>
              <a:buFont typeface="Arial" panose="020B0604020202020204" pitchFamily="34" charset="0"/>
              <a:buChar char="•"/>
            </a:pPr>
            <a:r>
              <a:rPr lang="en-US" sz="2000" dirty="0">
                <a:effectLst/>
              </a:rPr>
              <a:t> It was a book that Dean had also wanted to buy, but could not afford. </a:t>
            </a:r>
          </a:p>
          <a:p>
            <a:pPr indent="-228600">
              <a:lnSpc>
                <a:spcPct val="90000"/>
              </a:lnSpc>
              <a:spcAft>
                <a:spcPts val="800"/>
              </a:spcAft>
              <a:buFont typeface="Arial" panose="020B0604020202020204" pitchFamily="34" charset="0"/>
              <a:buChar char="•"/>
            </a:pPr>
            <a:r>
              <a:rPr lang="en-US" sz="2000" dirty="0">
                <a:effectLst/>
              </a:rPr>
              <a:t>A couple of days later, Mai lent the book to Dean. A few weeks after that, Mai asked for her book back. Dean had decided to keep the book and had put it in his cupboard.</a:t>
            </a:r>
          </a:p>
          <a:p>
            <a:pPr indent="-228600">
              <a:lnSpc>
                <a:spcPct val="90000"/>
              </a:lnSpc>
              <a:spcAft>
                <a:spcPts val="800"/>
              </a:spcAft>
              <a:buFont typeface="Arial" panose="020B0604020202020204" pitchFamily="34" charset="0"/>
              <a:buChar char="•"/>
            </a:pPr>
            <a:r>
              <a:rPr lang="en-US" sz="2000" dirty="0">
                <a:effectLst/>
              </a:rPr>
              <a:t> When Mai asked him about the book, Dean did not respond and quickly changed the conversation to talk about something else. Mai thought that Dean was being evasive and was frustrated that Dean was obviously ignoring her request to return the book. </a:t>
            </a:r>
          </a:p>
          <a:p>
            <a:pPr indent="-228600">
              <a:lnSpc>
                <a:spcPct val="90000"/>
              </a:lnSpc>
              <a:spcAft>
                <a:spcPts val="800"/>
              </a:spcAft>
              <a:buFont typeface="Arial" panose="020B0604020202020204" pitchFamily="34" charset="0"/>
              <a:buChar char="•"/>
            </a:pPr>
            <a:r>
              <a:rPr lang="en-US" sz="2000" dirty="0">
                <a:effectLst/>
              </a:rPr>
              <a:t>So a few days later, she went to Dean’s house and waited for him to go to work, as she planned to look for her book. Mai went around to the back of the house and could see that the kitchen window was open. She climbed in through the window. </a:t>
            </a:r>
          </a:p>
          <a:p>
            <a:pPr indent="-228600">
              <a:lnSpc>
                <a:spcPct val="90000"/>
              </a:lnSpc>
              <a:spcAft>
                <a:spcPts val="800"/>
              </a:spcAft>
              <a:buFont typeface="Arial" panose="020B0604020202020204" pitchFamily="34" charset="0"/>
              <a:buChar char="•"/>
            </a:pPr>
            <a:r>
              <a:rPr lang="en-US" sz="2000" dirty="0">
                <a:effectLst/>
              </a:rPr>
              <a:t>Once inside Dean’s house, Mai started looking for her book. She could not find it anywhere, so she decided to confront Dean about it the next day. On her way out, she saw a computer game that she wanted on Dean’s TV stand. </a:t>
            </a:r>
          </a:p>
          <a:p>
            <a:pPr indent="-228600">
              <a:lnSpc>
                <a:spcPct val="90000"/>
              </a:lnSpc>
              <a:spcAft>
                <a:spcPts val="800"/>
              </a:spcAft>
              <a:buFont typeface="Arial" panose="020B0604020202020204" pitchFamily="34" charset="0"/>
              <a:buChar char="•"/>
            </a:pPr>
            <a:r>
              <a:rPr lang="en-US" sz="2000" dirty="0">
                <a:effectLst/>
              </a:rPr>
              <a:t>She decided to take the game home and play it, and when Dean gave her book back, she would return his game. </a:t>
            </a:r>
          </a:p>
          <a:p>
            <a:pPr indent="-228600">
              <a:lnSpc>
                <a:spcPct val="90000"/>
              </a:lnSpc>
              <a:spcAft>
                <a:spcPts val="800"/>
              </a:spcAft>
              <a:buFont typeface="Arial" panose="020B0604020202020204" pitchFamily="34" charset="0"/>
              <a:buChar char="•"/>
            </a:pPr>
            <a:r>
              <a:rPr lang="en-US" sz="2000" b="1" dirty="0"/>
              <a:t>Consider whether Mai could be charged with Burglary.</a:t>
            </a:r>
            <a:endParaRPr lang="en-US" sz="2000" dirty="0">
              <a:effectLst/>
            </a:endParaRPr>
          </a:p>
        </p:txBody>
      </p:sp>
      <p:sp>
        <p:nvSpPr>
          <p:cNvPr id="2" name="TextBox 1"/>
          <p:cNvSpPr txBox="1"/>
          <p:nvPr/>
        </p:nvSpPr>
        <p:spPr>
          <a:xfrm>
            <a:off x="5222081" y="1641752"/>
            <a:ext cx="5260975" cy="3960000"/>
          </a:xfrm>
          <a:prstGeom prst="rect">
            <a:avLst/>
          </a:prstGeom>
        </p:spPr>
        <p:txBody>
          <a:bodyPr vert="horz" lIns="91440" tIns="45720" rIns="91440" bIns="45720" rtlCol="0">
            <a:normAutofit/>
          </a:bodyPr>
          <a:lstStyle/>
          <a:p>
            <a:pPr>
              <a:lnSpc>
                <a:spcPct val="90000"/>
              </a:lnSpc>
              <a:spcAft>
                <a:spcPts val="600"/>
              </a:spcAft>
            </a:pPr>
            <a:endParaRPr lang="en-US" sz="2200" dirty="0">
              <a:solidFill>
                <a:schemeClr val="tx1">
                  <a:alpha val="80000"/>
                </a:schemeClr>
              </a:solidFill>
            </a:endParaRPr>
          </a:p>
        </p:txBody>
      </p:sp>
    </p:spTree>
    <p:extLst>
      <p:ext uri="{BB962C8B-B14F-4D97-AF65-F5344CB8AC3E}">
        <p14:creationId xmlns:p14="http://schemas.microsoft.com/office/powerpoint/2010/main" val="18185646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A4E651-C3D8-4DB8-A026-E8531C6AF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1FD59F3-02A6-8107-C84A-667674BD8CD2}"/>
              </a:ext>
            </a:extLst>
          </p:cNvPr>
          <p:cNvSpPr txBox="1"/>
          <p:nvPr/>
        </p:nvSpPr>
        <p:spPr>
          <a:xfrm>
            <a:off x="836363" y="4071597"/>
            <a:ext cx="10515600" cy="1286544"/>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5200">
                <a:latin typeface="+mj-lt"/>
                <a:ea typeface="+mj-ea"/>
                <a:cs typeface="+mj-cs"/>
              </a:rPr>
              <a:t>ANY QUESTIONS?</a:t>
            </a:r>
          </a:p>
        </p:txBody>
      </p:sp>
      <p:pic>
        <p:nvPicPr>
          <p:cNvPr id="4" name="Picture 3" descr="3D black question marks with one yellow question mark">
            <a:extLst>
              <a:ext uri="{FF2B5EF4-FFF2-40B4-BE49-F238E27FC236}">
                <a16:creationId xmlns:a16="http://schemas.microsoft.com/office/drawing/2014/main" id="{38405DD3-17D2-88C0-B14E-88C204E475AB}"/>
              </a:ext>
            </a:extLst>
          </p:cNvPr>
          <p:cNvPicPr>
            <a:picLocks noChangeAspect="1"/>
          </p:cNvPicPr>
          <p:nvPr/>
        </p:nvPicPr>
        <p:blipFill rotWithShape="1">
          <a:blip r:embed="rId3"/>
          <a:srcRect t="3868" b="8491"/>
          <a:stretch/>
        </p:blipFill>
        <p:spPr>
          <a:xfrm>
            <a:off x="20" y="2"/>
            <a:ext cx="12191979" cy="3900104"/>
          </a:xfrm>
          <a:prstGeom prst="rect">
            <a:avLst/>
          </a:prstGeom>
        </p:spPr>
      </p:pic>
    </p:spTree>
    <p:extLst>
      <p:ext uri="{BB962C8B-B14F-4D97-AF65-F5344CB8AC3E}">
        <p14:creationId xmlns:p14="http://schemas.microsoft.com/office/powerpoint/2010/main" val="41981150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2D91AE-E98F-4691-BC82-8375892F2491}">
  <ds:schemaRefs>
    <ds:schemaRef ds:uri="http://schemas.microsoft.com/office/2006/metadata/properties"/>
    <ds:schemaRef ds:uri="e89b0d28-101f-4150-bb20-b1c24cca2db8"/>
    <ds:schemaRef ds:uri="http://purl.org/dc/elements/1.1/"/>
    <ds:schemaRef ds:uri="http://purl.org/dc/terms/"/>
    <ds:schemaRef ds:uri="http://schemas.microsoft.com/office/infopath/2007/PartnerControls"/>
    <ds:schemaRef ds:uri="http://www.w3.org/XML/1998/namespace"/>
    <ds:schemaRef ds:uri="http://schemas.microsoft.com/office/2006/documentManagement/types"/>
    <ds:schemaRef ds:uri="97e90ac9-f7c9-4ef0-b151-0ad37f9b04e3"/>
    <ds:schemaRef ds:uri="http://purl.org/dc/dcmitype/"/>
    <ds:schemaRef ds:uri="http://schemas.openxmlformats.org/package/2006/metadata/core-properties"/>
  </ds:schemaRefs>
</ds:datastoreItem>
</file>

<file path=customXml/itemProps2.xml><?xml version="1.0" encoding="utf-8"?>
<ds:datastoreItem xmlns:ds="http://schemas.openxmlformats.org/officeDocument/2006/customXml" ds:itemID="{4BE9ED95-591E-4B34-8E90-6019280499BE}">
  <ds:schemaRefs>
    <ds:schemaRef ds:uri="http://schemas.microsoft.com/sharepoint/v3/contenttype/forms"/>
  </ds:schemaRefs>
</ds:datastoreItem>
</file>

<file path=customXml/itemProps3.xml><?xml version="1.0" encoding="utf-8"?>
<ds:datastoreItem xmlns:ds="http://schemas.openxmlformats.org/officeDocument/2006/customXml" ds:itemID="{64A53CC2-381E-4E0C-88F3-CD7ED9273A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2501</Words>
  <Application>Microsoft Office PowerPoint</Application>
  <PresentationFormat>Widescreen</PresentationFormat>
  <Paragraphs>205</Paragraphs>
  <Slides>30</Slides>
  <Notes>30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30</vt:i4>
      </vt:variant>
    </vt:vector>
  </HeadingPairs>
  <TitlesOfParts>
    <vt:vector size="37" baseType="lpstr">
      <vt:lpstr>Arial</vt:lpstr>
      <vt:lpstr>Calibri</vt:lpstr>
      <vt:lpstr>Calibri Light</vt:lpstr>
      <vt:lpstr>Wingdings</vt:lpstr>
      <vt:lpstr>Wingdings 3</vt:lpstr>
      <vt:lpstr>Office Theme</vt:lpstr>
      <vt:lpstr>1_Office Theme</vt:lpstr>
      <vt:lpstr>   Burglary</vt:lpstr>
      <vt:lpstr>Learning objectives </vt:lpstr>
      <vt:lpstr>What is burglary?</vt:lpstr>
      <vt:lpstr>What is entry? </vt:lpstr>
      <vt:lpstr>Burglary – Actus Reus</vt:lpstr>
      <vt:lpstr>Burglary</vt:lpstr>
      <vt:lpstr>What is a trespasser?? </vt:lpstr>
      <vt:lpstr>PowerPoint Presentation</vt:lpstr>
      <vt:lpstr>PowerPoint Presentation</vt:lpstr>
      <vt:lpstr>PowerPoint Presentation</vt:lpstr>
      <vt:lpstr>Burglary</vt:lpstr>
      <vt:lpstr>                  Burglary  s.9(1)(b)</vt:lpstr>
      <vt:lpstr>S9(1)(b)</vt:lpstr>
      <vt:lpstr>S9(1)(B)</vt:lpstr>
      <vt:lpstr>Burglary</vt:lpstr>
      <vt:lpstr>With an ulterior intention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Burglary</vt:lpstr>
      <vt:lpstr>Burglary</vt:lpstr>
      <vt:lpstr>Burglary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26</cp:revision>
  <dcterms:created xsi:type="dcterms:W3CDTF">2021-03-01T14:23:40Z</dcterms:created>
  <dcterms:modified xsi:type="dcterms:W3CDTF">2024-03-10T16:53:50Z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