
<file path=[Content_Types].xml><?xml version="1.0" encoding="utf-8"?>
<Types xmlns="http://schemas.openxmlformats.org/package/2006/content-types">
  <Override PartName="/ppt/slideMasters/slideMaster3.xml" ContentType="application/vnd.openxmlformats-officedocument.presentationml.slideMaster+xml"/>
  <Override PartName="/ppt/theme/theme5.xml" ContentType="application/vnd.openxmlformats-officedocument.them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slideshow.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 id="2147483750" r:id="rId2"/>
    <p:sldMasterId id="2147483774" r:id="rId3"/>
  </p:sldMasterIdLst>
  <p:notesMasterIdLst>
    <p:notesMasterId r:id="rId26"/>
  </p:notesMasterIdLst>
  <p:handoutMasterIdLst>
    <p:handoutMasterId r:id="rId27"/>
  </p:handoutMasterIdLst>
  <p:sldIdLst>
    <p:sldId id="256" r:id="rId4"/>
    <p:sldId id="306" r:id="rId5"/>
    <p:sldId id="300" r:id="rId6"/>
    <p:sldId id="301" r:id="rId7"/>
    <p:sldId id="304" r:id="rId8"/>
    <p:sldId id="265" r:id="rId9"/>
    <p:sldId id="302" r:id="rId10"/>
    <p:sldId id="303" r:id="rId11"/>
    <p:sldId id="308" r:id="rId12"/>
    <p:sldId id="309" r:id="rId13"/>
    <p:sldId id="310" r:id="rId14"/>
    <p:sldId id="314" r:id="rId15"/>
    <p:sldId id="311" r:id="rId16"/>
    <p:sldId id="312" r:id="rId17"/>
    <p:sldId id="313" r:id="rId18"/>
    <p:sldId id="320" r:id="rId19"/>
    <p:sldId id="315" r:id="rId20"/>
    <p:sldId id="316" r:id="rId21"/>
    <p:sldId id="299" r:id="rId22"/>
    <p:sldId id="317" r:id="rId23"/>
    <p:sldId id="318" r:id="rId24"/>
    <p:sldId id="319" r:id="rId25"/>
  </p:sldIdLst>
  <p:sldSz cx="9144000" cy="6858000" type="screen4x3"/>
  <p:notesSz cx="6858000" cy="9144000"/>
  <p:defaultTextStyle>
    <a:defPPr>
      <a:defRPr lang="en-US"/>
    </a:defPPr>
    <a:lvl1pPr algn="ctr" rtl="0" fontAlgn="base">
      <a:spcBef>
        <a:spcPct val="0"/>
      </a:spcBef>
      <a:spcAft>
        <a:spcPct val="0"/>
      </a:spcAft>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1pPr>
    <a:lvl2pPr marL="457200" algn="ctr" rtl="0" fontAlgn="base">
      <a:spcBef>
        <a:spcPct val="0"/>
      </a:spcBef>
      <a:spcAft>
        <a:spcPct val="0"/>
      </a:spcAft>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2pPr>
    <a:lvl3pPr marL="914400" algn="ctr" rtl="0" fontAlgn="base">
      <a:spcBef>
        <a:spcPct val="0"/>
      </a:spcBef>
      <a:spcAft>
        <a:spcPct val="0"/>
      </a:spcAft>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3pPr>
    <a:lvl4pPr marL="1371600" algn="ctr" rtl="0" fontAlgn="base">
      <a:spcBef>
        <a:spcPct val="0"/>
      </a:spcBef>
      <a:spcAft>
        <a:spcPct val="0"/>
      </a:spcAft>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4pPr>
    <a:lvl5pPr marL="1828800" algn="ctr" rtl="0" fontAlgn="base">
      <a:spcBef>
        <a:spcPct val="0"/>
      </a:spcBef>
      <a:spcAft>
        <a:spcPct val="0"/>
      </a:spcAft>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5pPr>
    <a:lvl6pPr marL="2286000" algn="l" defTabSz="914400" rtl="0" eaLnBrk="1" latinLnBrk="0" hangingPunct="1">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6pPr>
    <a:lvl7pPr marL="2743200" algn="l" defTabSz="914400" rtl="0" eaLnBrk="1" latinLnBrk="0" hangingPunct="1">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7pPr>
    <a:lvl8pPr marL="3200400" algn="l" defTabSz="914400" rtl="0" eaLnBrk="1" latinLnBrk="0" hangingPunct="1">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8pPr>
    <a:lvl9pPr marL="3657600" algn="l" defTabSz="914400" rtl="0" eaLnBrk="1" latinLnBrk="0" hangingPunct="1">
      <a:defRPr sz="4400" kern="1200">
        <a:solidFill>
          <a:schemeClr val="tx2"/>
        </a:solidFill>
        <a:effectLst>
          <a:outerShdw blurRad="38100" dist="38100" dir="2700000" algn="tl">
            <a:srgbClr val="000000">
              <a:alpha val="43137"/>
            </a:srgbClr>
          </a:outerShdw>
        </a:effectLst>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autoAdjust="0"/>
    <p:restoredTop sz="90317" autoAdjust="0"/>
  </p:normalViewPr>
  <p:slideViewPr>
    <p:cSldViewPr>
      <p:cViewPr varScale="1">
        <p:scale>
          <a:sx n="101" d="100"/>
          <a:sy n="101" d="100"/>
        </p:scale>
        <p:origin x="-127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92"/>
    </p:cViewPr>
  </p:sorterViewPr>
  <p:notesViewPr>
    <p:cSldViewPr>
      <p:cViewPr varScale="1">
        <p:scale>
          <a:sx n="56" d="100"/>
          <a:sy n="56" d="100"/>
        </p:scale>
        <p:origin x="-1812" y="-96"/>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D7A329C-B889-460B-8DB0-9AA7F09B5282}" type="datetimeFigureOut">
              <a:rPr lang="de-DE" smtClean="0"/>
              <a:pPr/>
              <a:t>07.03.2013</a:t>
            </a:fld>
            <a:endParaRPr lang="de-DE"/>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DEA6913-6FEB-4B3A-AAB3-E0128C914E2F}" type="slidenum">
              <a:rPr lang="de-DE" smtClean="0"/>
              <a:pPr/>
              <a:t>‹#›</a:t>
            </a:fld>
            <a:endParaRPr lang="de-DE"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0D624B-A45D-4A4B-9688-766DA8F5A61F}" type="datetimeFigureOut">
              <a:rPr lang="de-DE" smtClean="0"/>
              <a:pPr/>
              <a:t>07.03.2013</a:t>
            </a:fld>
            <a:endParaRPr lang="de-DE"/>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575549-124C-4437-85B3-7EC17AC394BA}" type="slidenum">
              <a:rPr lang="de-DE" smtClean="0"/>
              <a:pPr/>
              <a:t>‹#›</a:t>
            </a:fld>
            <a:endParaRPr lang="de-DE"/>
          </a:p>
        </p:txBody>
      </p:sp>
      <p:sp>
        <p:nvSpPr>
          <p:cNvPr id="8" name="Slide Image Placeholder 7"/>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de-DE"/>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1</a:t>
            </a:fld>
            <a:endParaRPr lang="de-DE"/>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786B2E66-6178-4106-8A0E-C9905F9F7D17}" type="slidenum">
              <a:rPr lang="en-US" smtClean="0">
                <a:solidFill>
                  <a:srgbClr val="1F497D"/>
                </a:solidFill>
              </a:rPr>
              <a:pPr>
                <a:defRPr/>
              </a:pPr>
              <a:t>2</a:t>
            </a:fld>
            <a:endParaRPr lang="en-US">
              <a:solidFill>
                <a:srgbClr val="1F497D"/>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0" dirty="0" smtClean="0"/>
              <a:t>http://www.britishmuseum.org/research/search_the_collection_database/search_object_details.aspx?objectid=118202&amp;partid=1&amp;output=People%2F!!%2FOR%2F!!%2F99274%2F!%2F99274-1-8%2F!%2FNamed+in+inscription+Ptah%2F!%2F%2F!!%2F%2F!!!%2F&amp;orig=%2Fresearch%2Fsearch_the_collection_database%2Fadvanced_search.aspx&amp;currentPage=5&amp;numpages=10 – book label BM </a:t>
            </a:r>
            <a:r>
              <a:rPr lang="en-GB" dirty="0" smtClean="0"/>
              <a:t>1891,0509.41</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b="0" dirty="0" smtClean="0"/>
              <a:t>http://www.metmuseum.org/Collections/search-the-collections/100003319</a:t>
            </a:r>
            <a:r>
              <a:rPr lang="en-GB" b="1" dirty="0" smtClean="0"/>
              <a:t> - Chest</a:t>
            </a:r>
          </a:p>
          <a:p>
            <a:r>
              <a:rPr lang="en-GB" dirty="0" smtClean="0"/>
              <a:t>Period: Middle Kingdom–Second Intermediate Period Dynasty: Dynasty 12–13 Date: ca. 1981–1600 B.C. Geography: Egypt, Memphite Region, </a:t>
            </a:r>
            <a:r>
              <a:rPr lang="en-GB" dirty="0" err="1" smtClean="0"/>
              <a:t>Lisht</a:t>
            </a:r>
            <a:r>
              <a:rPr lang="en-GB" dirty="0" smtClean="0"/>
              <a:t> North, Cemetery south of </a:t>
            </a:r>
            <a:r>
              <a:rPr lang="en-GB" dirty="0" err="1" smtClean="0"/>
              <a:t>Senwosret</a:t>
            </a:r>
            <a:r>
              <a:rPr lang="en-GB" dirty="0" smtClean="0"/>
              <a:t> (758), on slope, Pit 551, MMA 1906-1907 Medium: Wood, paint Dimensions: h. 27.5 cm (10 13/16 in); w. 43.5 cm (17 1/8 in); d. 28.5 cm (11 1/4 in) Credit Line: Rogers Fund, 1915 Accession Number: 15.3.1167a, b</a:t>
            </a:r>
          </a:p>
          <a:p>
            <a:endParaRPr lang="en-GB" dirty="0" smtClean="0"/>
          </a:p>
          <a:p>
            <a:r>
              <a:rPr lang="en-GB" dirty="0" smtClean="0"/>
              <a:t>http://www.metmuseum.org/Collections/search-the-collections/100002010 - </a:t>
            </a:r>
            <a:r>
              <a:rPr lang="en-GB" b="1" dirty="0" smtClean="0"/>
              <a:t>Inlaid box for cosmetic vessels of </a:t>
            </a:r>
            <a:r>
              <a:rPr lang="en-GB" b="1" dirty="0" err="1" smtClean="0"/>
              <a:t>Sithathoryunet</a:t>
            </a:r>
            <a:endParaRPr lang="en-GB" b="1" dirty="0" smtClean="0"/>
          </a:p>
          <a:p>
            <a:r>
              <a:rPr lang="en-GB" dirty="0" smtClean="0"/>
              <a:t>Period: Middle Kingdom Dynasty: Dynasty 12 Reign: reign of </a:t>
            </a:r>
            <a:r>
              <a:rPr lang="en-GB" dirty="0" err="1" smtClean="0"/>
              <a:t>Senwosret</a:t>
            </a:r>
            <a:r>
              <a:rPr lang="en-GB" dirty="0" smtClean="0"/>
              <a:t> II–</a:t>
            </a:r>
            <a:r>
              <a:rPr lang="en-GB" dirty="0" err="1" smtClean="0"/>
              <a:t>Amenemhat</a:t>
            </a:r>
            <a:r>
              <a:rPr lang="en-GB" dirty="0" smtClean="0"/>
              <a:t> III Date: ca. 1887–1813 B.C. Geography: Egypt, </a:t>
            </a:r>
            <a:r>
              <a:rPr lang="en-GB" dirty="0" err="1" smtClean="0"/>
              <a:t>Fayum</a:t>
            </a:r>
            <a:r>
              <a:rPr lang="en-GB" dirty="0" smtClean="0"/>
              <a:t> Entrance Area, el-</a:t>
            </a:r>
            <a:r>
              <a:rPr lang="en-GB" dirty="0" err="1" smtClean="0"/>
              <a:t>Lahun</a:t>
            </a:r>
            <a:r>
              <a:rPr lang="en-GB" dirty="0" smtClean="0"/>
              <a:t> (</a:t>
            </a:r>
            <a:r>
              <a:rPr lang="en-GB" dirty="0" err="1" smtClean="0"/>
              <a:t>Illahun</a:t>
            </a:r>
            <a:r>
              <a:rPr lang="en-GB" dirty="0" smtClean="0"/>
              <a:t>, </a:t>
            </a:r>
            <a:r>
              <a:rPr lang="en-GB" dirty="0" err="1" smtClean="0"/>
              <a:t>Kahun</a:t>
            </a:r>
            <a:r>
              <a:rPr lang="en-GB" dirty="0" smtClean="0"/>
              <a:t>; </a:t>
            </a:r>
            <a:r>
              <a:rPr lang="en-GB" dirty="0" err="1" smtClean="0"/>
              <a:t>Ptolemais</a:t>
            </a:r>
            <a:r>
              <a:rPr lang="en-GB" dirty="0" smtClean="0"/>
              <a:t> </a:t>
            </a:r>
            <a:r>
              <a:rPr lang="en-GB" dirty="0" err="1" smtClean="0"/>
              <a:t>Hormos</a:t>
            </a:r>
            <a:r>
              <a:rPr lang="en-GB" dirty="0" smtClean="0"/>
              <a:t>), Tomb of </a:t>
            </a:r>
            <a:r>
              <a:rPr lang="en-GB" dirty="0" err="1" smtClean="0"/>
              <a:t>Sithathoryunet</a:t>
            </a:r>
            <a:r>
              <a:rPr lang="en-GB" dirty="0" smtClean="0"/>
              <a:t> (BSA Tomb 8), Chamber E, EES 1914 Medium: Ebony, inlaid with ivory and red wood (restored) Dimensions: h. 23.3 cm (9 3/16 in); w. 36.2 cm 14 1/4 in); d. 25.3 cm (9 15/16 in) Credit Line: Purchase, Rogers Fund and Henry Walters Gift, 1916 Accession Number: 16.1.2a, b</a:t>
            </a:r>
            <a:endParaRPr lang="en-GB"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3</a:t>
            </a:fld>
            <a:endParaRPr lang="de-DE"/>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4</a:t>
            </a:fld>
            <a:endParaRPr lang="de-DE"/>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solidFill>
                  <a:srgbClr val="1F497D"/>
                </a:solidFill>
              </a:rPr>
              <a:pPr/>
              <a:t>5</a:t>
            </a:fld>
            <a:endParaRPr lang="de-DE">
              <a:solidFill>
                <a:srgbClr val="1F497D"/>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6</a:t>
            </a:fld>
            <a:endParaRPr lang="de-DE"/>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7</a:t>
            </a:fld>
            <a:endParaRPr lang="de-DE"/>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8</a:t>
            </a:fld>
            <a:endParaRPr lang="de-DE"/>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786B2E66-6178-4106-8A0E-C9905F9F7D17}" type="slidenum">
              <a:rPr lang="en-US" smtClean="0">
                <a:solidFill>
                  <a:srgbClr val="1F497D"/>
                </a:solidFill>
              </a:rPr>
              <a:pPr>
                <a:defRPr/>
              </a:pPr>
              <a:t>9</a:t>
            </a:fld>
            <a:endParaRPr lang="en-US">
              <a:solidFill>
                <a:srgbClr val="1F497D"/>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http://www.beautiful-libraries.com/7200-1.html:</a:t>
            </a:r>
            <a:r>
              <a:rPr lang="en-GB" baseline="0" dirty="0" smtClean="0"/>
              <a:t> </a:t>
            </a:r>
            <a:r>
              <a:rPr lang="en-GB" dirty="0" smtClean="0"/>
              <a:t>In 2004, Polish archaeologists announced that they have excavated parts of the Royal Quarter area of Alexandria and discovered what look like lecture halls or auditoria. The 13 lecture halls uncovered could house as many as 5,000 students in total, and each contained a central elevated podium for the lecturer to stand on. </a:t>
            </a:r>
          </a:p>
          <a:p>
            <a:endParaRPr lang="en-GB"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10</a:t>
            </a:fld>
            <a:endParaRPr lang="de-DE"/>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11</a:t>
            </a:fld>
            <a:endParaRPr lang="de-DE"/>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12</a:t>
            </a:fld>
            <a:endParaRPr lang="de-DE"/>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13</a:t>
            </a:fld>
            <a:endParaRPr lang="de-DE"/>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14</a:t>
            </a:fld>
            <a:endParaRPr lang="de-DE"/>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http://en.wikipedia.org/wiki/File:RitrattoMuseoFerranteImperato.jpg</a:t>
            </a:r>
            <a:endParaRPr lang="en-GB"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15</a:t>
            </a:fld>
            <a:endParaRPr lang="de-DE"/>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16</a:t>
            </a:fld>
            <a:endParaRPr lang="de-DE"/>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http://www.news.harvard.edu/gazette/2004/11.04/27-worm.html</a:t>
            </a:r>
            <a:endParaRPr lang="en-GB"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17</a:t>
            </a:fld>
            <a:endParaRPr lang="de-DE"/>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http://www.news.harvard.edu/gazette/2004/11.04/27-worm.html</a:t>
            </a:r>
          </a:p>
          <a:p>
            <a:endParaRPr lang="en-GB"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18</a:t>
            </a:fld>
            <a:endParaRPr lang="de-DE"/>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http://www.npr.org/templates/story/story.php?storyId=97377145</a:t>
            </a:r>
            <a:endParaRPr lang="en-GB" dirty="0"/>
          </a:p>
        </p:txBody>
      </p:sp>
      <p:sp>
        <p:nvSpPr>
          <p:cNvPr id="4" name="Slide Number Placeholder 3"/>
          <p:cNvSpPr>
            <a:spLocks noGrp="1"/>
          </p:cNvSpPr>
          <p:nvPr>
            <p:ph type="sldNum" sz="quarter" idx="10"/>
          </p:nvPr>
        </p:nvSpPr>
        <p:spPr/>
        <p:txBody>
          <a:bodyPr/>
          <a:lstStyle/>
          <a:p>
            <a:fld id="{EC575549-124C-4437-85B3-7EC17AC394BA}" type="slidenum">
              <a:rPr lang="de-DE" smtClean="0"/>
              <a:pPr/>
              <a:t>19</a:t>
            </a:fld>
            <a:endParaRPr lang="de-DE"/>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20</a:t>
            </a:fld>
            <a:endParaRPr lang="de-DE"/>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21</a:t>
            </a:fld>
            <a:endParaRPr lang="de-DE"/>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C575549-124C-4437-85B3-7EC17AC394BA}" type="slidenum">
              <a:rPr lang="de-DE" smtClean="0"/>
              <a:pPr/>
              <a:t>22</a:t>
            </a:fld>
            <a:endParaRPr lang="de-DE"/>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13666" name="Group 2"/>
          <p:cNvGrpSpPr>
            <a:grpSpLocks/>
          </p:cNvGrpSpPr>
          <p:nvPr/>
        </p:nvGrpSpPr>
        <p:grpSpPr bwMode="auto">
          <a:xfrm>
            <a:off x="0" y="0"/>
            <a:ext cx="8458200" cy="5943600"/>
            <a:chOff x="0" y="0"/>
            <a:chExt cx="5328" cy="3744"/>
          </a:xfrm>
        </p:grpSpPr>
        <p:sp>
          <p:nvSpPr>
            <p:cNvPr id="113667"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endParaRPr lang="de-DE"/>
            </a:p>
          </p:txBody>
        </p:sp>
        <p:sp>
          <p:nvSpPr>
            <p:cNvPr id="113668"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endParaRPr lang="de-DE"/>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0" name="Rectangle 6"/>
          <p:cNvSpPr>
            <a:spLocks noGrp="1" noChangeArrowheads="1"/>
          </p:cNvSpPr>
          <p:nvPr>
            <p:ph type="dt" sz="quarter" idx="2"/>
          </p:nvPr>
        </p:nvSpPr>
        <p:spPr/>
        <p:txBody>
          <a:bodyPr/>
          <a:lstStyle>
            <a:lvl1pPr>
              <a:defRPr/>
            </a:lvl1pPr>
          </a:lstStyle>
          <a:p>
            <a:endParaRPr lang="en-US"/>
          </a:p>
        </p:txBody>
      </p:sp>
      <p:sp>
        <p:nvSpPr>
          <p:cNvPr id="113671" name="Rectangle 7"/>
          <p:cNvSpPr>
            <a:spLocks noGrp="1" noChangeArrowheads="1"/>
          </p:cNvSpPr>
          <p:nvPr>
            <p:ph type="ftr" sz="quarter" idx="3"/>
          </p:nvPr>
        </p:nvSpPr>
        <p:spPr/>
        <p:txBody>
          <a:bodyPr/>
          <a:lstStyle>
            <a:lvl1pPr>
              <a:defRPr/>
            </a:lvl1pPr>
          </a:lstStyle>
          <a:p>
            <a:endParaRPr lang="en-US"/>
          </a:p>
        </p:txBody>
      </p:sp>
      <p:sp>
        <p:nvSpPr>
          <p:cNvPr id="113672" name="Rectangle 8"/>
          <p:cNvSpPr>
            <a:spLocks noGrp="1" noChangeArrowheads="1"/>
          </p:cNvSpPr>
          <p:nvPr>
            <p:ph type="sldNum" sz="quarter" idx="4"/>
          </p:nvPr>
        </p:nvSpPr>
        <p:spPr/>
        <p:txBody>
          <a:bodyPr/>
          <a:lstStyle>
            <a:lvl1pPr>
              <a:defRPr/>
            </a:lvl1pPr>
          </a:lstStyle>
          <a:p>
            <a:fld id="{4B5D0480-3B2D-4BD3-8775-E860BF247F28}" type="slidenum">
              <a:rPr lang="en-US"/>
              <a:pPr/>
              <a:t>‹#›</a:t>
            </a:fld>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608E734-CC19-4CCE-A23F-3ADF418C4E03}"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FFC8B72E-011F-4336-AF05-17CAEE44B30D}"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E38EC3BB-0E96-410D-AB96-8CE788C0EB0B}"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D786FD9-7473-4621-A6B5-EEAE170545B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C7357A0A-E48D-461B-A966-DA26301ADB2E}"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2408FDDA-955E-49F2-9C4D-1C3C34D407D6}"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6F4D658F-01B1-43A5-9D64-8689A10CC111}"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DF35F2D-9403-4CE4-9ACC-FC01820D2ECB}"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4782E4D-6137-4E74-A106-A9E2A17E4610}"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6AF1CAB-40C6-4BD1-85C2-ACF97D8031ED}"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US"/>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fld id="{5D87EC0A-2036-4110-B47D-D36FDBFA0E5F}"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US"/>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fld id="{E7D280C5-4AD4-4EDC-8D6E-AFEEE8DD34AA}" type="slidenum">
              <a:rPr lang="en-US"/>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de-DE"/>
          </a:p>
        </p:txBody>
      </p:sp>
      <p:sp>
        <p:nvSpPr>
          <p:cNvPr id="4" name="Date Placeholder 3"/>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Date Placeholder 3"/>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Date Placeholder 4"/>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Date Placeholder 6"/>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8" name="Footer Placeholder 7"/>
          <p:cNvSpPr>
            <a:spLocks noGrp="1"/>
          </p:cNvSpPr>
          <p:nvPr>
            <p:ph type="ftr" sz="quarter" idx="11"/>
          </p:nvPr>
        </p:nvSpPr>
        <p:spPr/>
        <p:txBody>
          <a:bodyPr/>
          <a:lstStyle/>
          <a:p>
            <a:endParaRPr lang="de-DE"/>
          </a:p>
        </p:txBody>
      </p:sp>
      <p:sp>
        <p:nvSpPr>
          <p:cNvPr id="9" name="Slide Number Placeholder 8"/>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Date Placeholder 2"/>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4" name="Footer Placeholder 3"/>
          <p:cNvSpPr>
            <a:spLocks noGrp="1"/>
          </p:cNvSpPr>
          <p:nvPr>
            <p:ph type="ftr" sz="quarter" idx="11"/>
          </p:nvPr>
        </p:nvSpPr>
        <p:spPr/>
        <p:txBody>
          <a:bodyPr/>
          <a:lstStyle/>
          <a:p>
            <a:endParaRPr lang="de-DE"/>
          </a:p>
        </p:txBody>
      </p:sp>
      <p:sp>
        <p:nvSpPr>
          <p:cNvPr id="5" name="Slide Number Placeholder 4"/>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3" name="Footer Placeholder 2"/>
          <p:cNvSpPr>
            <a:spLocks noGrp="1"/>
          </p:cNvSpPr>
          <p:nvPr>
            <p:ph type="ftr" sz="quarter" idx="11"/>
          </p:nvPr>
        </p:nvSpPr>
        <p:spPr/>
        <p:txBody>
          <a:bodyPr/>
          <a:lstStyle/>
          <a:p>
            <a:endParaRPr lang="de-DE"/>
          </a:p>
        </p:txBody>
      </p:sp>
      <p:sp>
        <p:nvSpPr>
          <p:cNvPr id="4" name="Slide Number Placeholder 3"/>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Date Placeholder 3"/>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Date Placeholder 3"/>
          <p:cNvSpPr>
            <a:spLocks noGrp="1"/>
          </p:cNvSpPr>
          <p:nvPr>
            <p:ph type="dt" sz="half" idx="10"/>
          </p:nvPr>
        </p:nvSpPr>
        <p:spPr/>
        <p:txBody>
          <a:bodyPr/>
          <a:lstStyle/>
          <a:p>
            <a:fld id="{DA355C93-8F30-410E-9714-4D59FFDBE7FD}" type="datetimeFigureOut">
              <a:rPr lang="de-DE" smtClean="0"/>
              <a:pPr/>
              <a:t>07.03.2013</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F94905AB-A49A-40DA-B981-798D03C7AB63}" type="slidenum">
              <a:rPr lang="de-DE" smtClean="0"/>
              <a:pPr/>
              <a:t>‹#›</a:t>
            </a:fld>
            <a:endParaRPr lang="de-D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ffectLst/>
              <a:latin typeface="Times New Roman" pitchFamily="18" charset="0"/>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ffectLst/>
                <a:latin typeface="Times New Roman" pitchFamily="18" charset="0"/>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ffectLst/>
                <a:latin typeface="Times New Roman" pitchFamily="18" charset="0"/>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ffectLst/>
                <a:latin typeface="Times New Roman" pitchFamily="18" charset="0"/>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ffectLst/>
                <a:latin typeface="Times New Roman" pitchFamily="18" charset="0"/>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42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ffectLst/>
                <a:latin typeface="Times New Roman" pitchFamily="18"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D69820F-944A-4A72-A15E-BF793BDDC39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EAB9B1C-5612-4E58-A2EE-D2A1FB578C10}"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9F28B05-C821-4294-82C5-291A50C4F5B7}"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88FCB37-FA3B-402D-8ECF-2B1B213C2876}"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712E5D8-4893-4613-A558-ABDD99EC2B8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082ACDCD-31CD-493A-85E6-8A16EBE7887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A34E2102-AACE-42E9-BF5A-B929BBCF028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54DCD61-E65C-48B6-B5A4-74411559B838}"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F978C7C-86C7-4F87-93B8-B971058BFD0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AA7EA81-824F-4E0F-BEBD-65D44BA3810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A7C48B0-8DC1-4E8C-9B2A-B70F70FF0324}" type="slidenum">
              <a:rPr lang="en-US">
                <a:solidFill>
                  <a:srgbClr val="000000"/>
                </a:solidFill>
              </a:rPr>
              <a:pPr>
                <a:defRPr/>
              </a:pPr>
              <a:t>‹#›</a:t>
            </a:fld>
            <a:endParaRPr lang="en-US">
              <a:solidFill>
                <a:srgbClr val="000000"/>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264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endParaRPr lang="de-DE"/>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endParaRPr lang="de-DE"/>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solidFill>
                  <a:schemeClr val="tx1"/>
                </a:solidFill>
                <a:effectLst>
                  <a:outerShdw blurRad="38100" dist="38100" dir="2700000" algn="tl">
                    <a:srgbClr val="000000"/>
                  </a:outerShdw>
                </a:effectLst>
              </a:defRPr>
            </a:lvl1pPr>
          </a:lstStyle>
          <a:p>
            <a:endParaRPr lang="en-US"/>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solidFill>
                  <a:schemeClr val="tx1"/>
                </a:solidFill>
                <a:effectLst>
                  <a:outerShdw blurRad="38100" dist="38100" dir="2700000" algn="tl">
                    <a:srgbClr val="000000"/>
                  </a:outerShdw>
                </a:effectLst>
              </a:defRPr>
            </a:lvl1pPr>
          </a:lstStyle>
          <a:p>
            <a:endParaRPr lang="en-US"/>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solidFill>
                  <a:schemeClr val="tx1"/>
                </a:solidFill>
                <a:effectLst>
                  <a:outerShdw blurRad="38100" dist="38100" dir="2700000" algn="tl">
                    <a:srgbClr val="000000"/>
                  </a:outerShdw>
                </a:effectLst>
              </a:defRPr>
            </a:lvl1pPr>
          </a:lstStyle>
          <a:p>
            <a:fld id="{12F4451E-EBD1-4AED-9BFB-1BD3ABC9891E}"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724"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47" r:id="rId12"/>
    <p:sldLayoutId id="2147483748" r:id="rId13"/>
  </p:sldLayoutIdLst>
  <p:timing>
    <p:tnLst>
      <p:par>
        <p:cTn id="1" dur="indefinite" restart="never" nodeType="tmRoot"/>
      </p:par>
    </p:tnLst>
  </p:timing>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fontAlgn="base">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fontAlgn="base">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fontAlgn="base">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de-DE"/>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355C93-8F30-410E-9714-4D59FFDBE7FD}" type="datetimeFigureOut">
              <a:rPr lang="de-DE" smtClean="0"/>
              <a:pPr/>
              <a:t>07.03.2013</a:t>
            </a:fld>
            <a:endParaRPr lang="de-DE"/>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905AB-A49A-40DA-B981-798D03C7AB63}" type="slidenum">
              <a:rPr lang="de-DE" smtClean="0"/>
              <a:pPr/>
              <a:t>‹#›</a:t>
            </a:fld>
            <a:endParaRPr lang="de-DE"/>
          </a:p>
        </p:txBody>
      </p:sp>
    </p:spTree>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1F4365F6-D2A4-429B-B118-B6CE3FBE1ACF}"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42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ffectLst/>
                <a:latin typeface="Times New Roman" pitchFamily="18" charset="0"/>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ffectLst/>
                <a:latin typeface="Times New Roman" pitchFamily="18" charset="0"/>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ffectLst/>
                <a:latin typeface="Times New Roman" pitchFamily="18" charset="0"/>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ffectLst/>
                <a:latin typeface="Times New Roman" pitchFamily="18" charset="0"/>
              </a:endParaRPr>
            </a:p>
          </p:txBody>
        </p:sp>
      </p:grpSp>
    </p:spTree>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fontAlgn="base">
        <a:spcBef>
          <a:spcPct val="0"/>
        </a:spcBef>
        <a:spcAft>
          <a:spcPct val="0"/>
        </a:spcAft>
        <a:defRPr sz="4400">
          <a:solidFill>
            <a:schemeClr val="tx2"/>
          </a:solidFill>
          <a:latin typeface="Times New Roman" pitchFamily="18" charset="0"/>
          <a:cs typeface="Arial" charset="0"/>
        </a:defRPr>
      </a:lvl6pPr>
      <a:lvl7pPr marL="914400" algn="l" rtl="0" fontAlgn="base">
        <a:spcBef>
          <a:spcPct val="0"/>
        </a:spcBef>
        <a:spcAft>
          <a:spcPct val="0"/>
        </a:spcAft>
        <a:defRPr sz="4400">
          <a:solidFill>
            <a:schemeClr val="tx2"/>
          </a:solidFill>
          <a:latin typeface="Times New Roman" pitchFamily="18" charset="0"/>
          <a:cs typeface="Arial" charset="0"/>
        </a:defRPr>
      </a:lvl7pPr>
      <a:lvl8pPr marL="1371600" algn="l" rtl="0" fontAlgn="base">
        <a:spcBef>
          <a:spcPct val="0"/>
        </a:spcBef>
        <a:spcAft>
          <a:spcPct val="0"/>
        </a:spcAft>
        <a:defRPr sz="4400">
          <a:solidFill>
            <a:schemeClr val="tx2"/>
          </a:solidFill>
          <a:latin typeface="Times New Roman" pitchFamily="18" charset="0"/>
          <a:cs typeface="Arial" charset="0"/>
        </a:defRPr>
      </a:lvl8pPr>
      <a:lvl9pPr marL="1828800" algn="l" rtl="0" fontAlgn="base">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fontAlgn="base">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hyperlink" Target="http://www.jstor.org/stable/3046259" TargetMode="External"/><Relationship Id="rId2" Type="http://schemas.openxmlformats.org/officeDocument/2006/relationships/notesSlide" Target="../notesSlides/notesSlide22.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sz="quarter" idx="1"/>
          </p:nvPr>
        </p:nvSpPr>
        <p:spPr>
          <a:xfrm>
            <a:off x="1371600" y="4149080"/>
            <a:ext cx="6400800" cy="2232248"/>
          </a:xfrm>
        </p:spPr>
        <p:txBody>
          <a:bodyPr/>
          <a:lstStyle/>
          <a:p>
            <a:r>
              <a:rPr lang="en-GB" dirty="0" smtClean="0"/>
              <a:t>Dr. Katharina Zinn</a:t>
            </a:r>
          </a:p>
          <a:p>
            <a:r>
              <a:rPr lang="en-GB" dirty="0" smtClean="0"/>
              <a:t>AHAN7025 – Exhibiting the Past: Museums, Collections and Heritage</a:t>
            </a:r>
            <a:endParaRPr lang="en-US" dirty="0"/>
          </a:p>
        </p:txBody>
      </p:sp>
      <p:sp>
        <p:nvSpPr>
          <p:cNvPr id="2050" name="Rectangle 2"/>
          <p:cNvSpPr>
            <a:spLocks noGrp="1" noChangeArrowheads="1"/>
          </p:cNvSpPr>
          <p:nvPr>
            <p:ph type="ctrTitle" sz="quarter"/>
          </p:nvPr>
        </p:nvSpPr>
        <p:spPr>
          <a:xfrm>
            <a:off x="685800" y="476673"/>
            <a:ext cx="7772400" cy="3123778"/>
          </a:xfrm>
        </p:spPr>
        <p:txBody>
          <a:bodyPr/>
          <a:lstStyle/>
          <a:p>
            <a:r>
              <a:rPr lang="en-GB" sz="4800" dirty="0" smtClean="0"/>
              <a:t>Week 3:</a:t>
            </a:r>
            <a:br>
              <a:rPr lang="en-GB" sz="4800" dirty="0" smtClean="0"/>
            </a:br>
            <a:r>
              <a:rPr lang="en-GB" sz="4800" dirty="0" smtClean="0"/>
              <a:t>History of collecting and museums</a:t>
            </a:r>
            <a:endParaRPr lang="en-US" sz="3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Preserving The Past</a:t>
            </a:r>
            <a:endParaRPr lang="en-GB" dirty="0" smtClean="0"/>
          </a:p>
        </p:txBody>
      </p:sp>
      <p:sp>
        <p:nvSpPr>
          <p:cNvPr id="3" name="Content Placeholder 2"/>
          <p:cNvSpPr>
            <a:spLocks noGrp="1"/>
          </p:cNvSpPr>
          <p:nvPr>
            <p:ph idx="1"/>
          </p:nvPr>
        </p:nvSpPr>
        <p:spPr>
          <a:xfrm>
            <a:off x="179512" y="1828800"/>
            <a:ext cx="8784976" cy="4302125"/>
          </a:xfrm>
        </p:spPr>
        <p:txBody>
          <a:bodyPr/>
          <a:lstStyle/>
          <a:p>
            <a:r>
              <a:rPr lang="en-GB" sz="4400" dirty="0" smtClean="0"/>
              <a:t>Humans</a:t>
            </a:r>
            <a:r>
              <a:rPr lang="en-GB" dirty="0" smtClean="0"/>
              <a:t> </a:t>
            </a:r>
          </a:p>
          <a:p>
            <a:r>
              <a:rPr lang="en-GB" dirty="0" smtClean="0"/>
              <a:t>have a long history of preserving artefacts of the past.</a:t>
            </a:r>
          </a:p>
          <a:p>
            <a:r>
              <a:rPr lang="en-GB" dirty="0" smtClean="0"/>
              <a:t>Collecting things is a basic need!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Book Label of Amenhotep III</a:t>
            </a:r>
            <a:endParaRPr lang="en-GB" dirty="0"/>
          </a:p>
        </p:txBody>
      </p:sp>
      <p:pic>
        <p:nvPicPr>
          <p:cNvPr id="13" name="Content Placeholder 12" descr="AN00073807_001_l.jpg"/>
          <p:cNvPicPr>
            <a:picLocks noGrp="1" noChangeAspect="1"/>
          </p:cNvPicPr>
          <p:nvPr>
            <p:ph sz="half" idx="1"/>
          </p:nvPr>
        </p:nvPicPr>
        <p:blipFill>
          <a:blip r:embed="rId3" cstate="print"/>
          <a:srcRect l="3834" t="7234" r="10018" b="6820"/>
          <a:stretch>
            <a:fillRect/>
          </a:stretch>
        </p:blipFill>
        <p:spPr>
          <a:xfrm>
            <a:off x="899592" y="1268760"/>
            <a:ext cx="3528392" cy="5472608"/>
          </a:xfrm>
        </p:spPr>
      </p:pic>
      <p:pic>
        <p:nvPicPr>
          <p:cNvPr id="12" name="Content Placeholder 11" descr="vsjewelrybox.jpg"/>
          <p:cNvPicPr>
            <a:picLocks noGrp="1" noChangeAspect="1"/>
          </p:cNvPicPr>
          <p:nvPr>
            <p:ph sz="quarter" idx="3"/>
          </p:nvPr>
        </p:nvPicPr>
        <p:blipFill>
          <a:blip r:embed="rId4" cstate="print"/>
          <a:stretch>
            <a:fillRect/>
          </a:stretch>
        </p:blipFill>
        <p:spPr>
          <a:xfrm>
            <a:off x="6660232" y="4509120"/>
            <a:ext cx="2278685" cy="2086661"/>
          </a:xfrm>
        </p:spPr>
      </p:pic>
      <p:pic>
        <p:nvPicPr>
          <p:cNvPr id="11" name="Content Placeholder 10" descr="vs6awest19floor1.jpg"/>
          <p:cNvPicPr>
            <a:picLocks noGrp="1" noChangeAspect="1"/>
          </p:cNvPicPr>
          <p:nvPr>
            <p:ph sz="quarter" idx="2"/>
          </p:nvPr>
        </p:nvPicPr>
        <p:blipFill>
          <a:blip r:embed="rId5" cstate="print"/>
          <a:stretch>
            <a:fillRect/>
          </a:stretch>
        </p:blipFill>
        <p:spPr>
          <a:xfrm>
            <a:off x="5364088" y="1340768"/>
            <a:ext cx="2034540" cy="287655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Book Label of Amenhotep III</a:t>
            </a:r>
            <a:endParaRPr lang="en-GB" dirty="0"/>
          </a:p>
        </p:txBody>
      </p:sp>
      <p:pic>
        <p:nvPicPr>
          <p:cNvPr id="13" name="Content Placeholder 12" descr="AN00073807_001_l.jpg"/>
          <p:cNvPicPr>
            <a:picLocks noGrp="1" noChangeAspect="1"/>
          </p:cNvPicPr>
          <p:nvPr>
            <p:ph sz="half" idx="1"/>
          </p:nvPr>
        </p:nvPicPr>
        <p:blipFill>
          <a:blip r:embed="rId3" cstate="print"/>
          <a:stretch>
            <a:fillRect/>
          </a:stretch>
        </p:blipFill>
        <p:spPr>
          <a:xfrm>
            <a:off x="395536" y="1600200"/>
            <a:ext cx="2891810" cy="4495800"/>
          </a:xfrm>
        </p:spPr>
      </p:pic>
      <p:sp>
        <p:nvSpPr>
          <p:cNvPr id="8" name="Content Placeholder 7"/>
          <p:cNvSpPr>
            <a:spLocks noGrp="1"/>
          </p:cNvSpPr>
          <p:nvPr>
            <p:ph sz="half" idx="2"/>
          </p:nvPr>
        </p:nvSpPr>
        <p:spPr>
          <a:xfrm>
            <a:off x="3563888" y="1268760"/>
            <a:ext cx="5400600" cy="4827240"/>
          </a:xfrm>
        </p:spPr>
        <p:txBody>
          <a:bodyPr/>
          <a:lstStyle/>
          <a:p>
            <a:r>
              <a:rPr lang="en-GB" sz="2400" dirty="0" smtClean="0"/>
              <a:t>Egypt, Thebe4s, 14</a:t>
            </a:r>
            <a:r>
              <a:rPr lang="en-GB" sz="2400" baseline="30000" dirty="0" smtClean="0"/>
              <a:t>th</a:t>
            </a:r>
            <a:r>
              <a:rPr lang="en-GB" sz="2400" dirty="0" smtClean="0"/>
              <a:t> cent. BC</a:t>
            </a:r>
          </a:p>
          <a:p>
            <a:r>
              <a:rPr lang="en-GB" sz="2400" dirty="0" smtClean="0"/>
              <a:t>Glazed composition book-label of Amenhotep III and Queen Tiye</a:t>
            </a:r>
          </a:p>
          <a:p>
            <a:r>
              <a:rPr lang="en-GB" sz="2400" dirty="0" smtClean="0"/>
              <a:t>"Beloved of </a:t>
            </a:r>
            <a:r>
              <a:rPr lang="en-GB" sz="2400" dirty="0" err="1" smtClean="0"/>
              <a:t>Ptah</a:t>
            </a:r>
            <a:r>
              <a:rPr lang="en-GB" sz="2400" dirty="0" smtClean="0"/>
              <a:t>, the king of the Two Lands, the good god Amenhotep III, may he be given life; the wife of the king, Tiye, may she live“; "the book of the </a:t>
            </a:r>
            <a:r>
              <a:rPr lang="en-GB" sz="2400" dirty="0" err="1" smtClean="0"/>
              <a:t>moringa</a:t>
            </a:r>
            <a:r>
              <a:rPr lang="en-GB" sz="2400" dirty="0" smtClean="0"/>
              <a:t> tree.“</a:t>
            </a:r>
          </a:p>
          <a:p>
            <a:r>
              <a:rPr lang="en-GB" sz="2400" b="1" dirty="0" smtClean="0"/>
              <a:t>Dimensions</a:t>
            </a:r>
            <a:r>
              <a:rPr lang="en-GB" sz="2400" dirty="0" smtClean="0"/>
              <a:t/>
            </a:r>
            <a:br>
              <a:rPr lang="en-GB" sz="2400" dirty="0" smtClean="0"/>
            </a:br>
            <a:r>
              <a:rPr lang="en-GB" sz="2400" dirty="0" smtClean="0"/>
              <a:t>Length: 6.3 centimetres</a:t>
            </a:r>
            <a:br>
              <a:rPr lang="en-GB" sz="2400" dirty="0" smtClean="0"/>
            </a:br>
            <a:r>
              <a:rPr lang="en-GB" sz="2400" dirty="0" smtClean="0"/>
              <a:t>Width: 3.8 centimetres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r>
              <a:rPr lang="en-GB" dirty="0" smtClean="0"/>
              <a:t>Edfu: Library </a:t>
            </a:r>
            <a:r>
              <a:rPr lang="en-GB" dirty="0"/>
              <a:t>(</a:t>
            </a:r>
            <a:r>
              <a:rPr lang="en-GB" dirty="0">
                <a:latin typeface="Transliteration" pitchFamily="34" charset="0"/>
              </a:rPr>
              <a:t>pr-mDA.t</a:t>
            </a:r>
            <a:r>
              <a:rPr lang="en-GB" dirty="0"/>
              <a:t>)</a:t>
            </a:r>
            <a:endParaRPr lang="en-US" dirty="0"/>
          </a:p>
        </p:txBody>
      </p:sp>
      <p:pic>
        <p:nvPicPr>
          <p:cNvPr id="194563" name="Picture 3" descr="EdfuPlan"/>
          <p:cNvPicPr>
            <a:picLocks noGrp="1" noChangeAspect="1" noChangeArrowheads="1"/>
          </p:cNvPicPr>
          <p:nvPr>
            <p:ph sz="half" idx="1"/>
          </p:nvPr>
        </p:nvPicPr>
        <p:blipFill>
          <a:blip r:embed="rId3" cstate="print"/>
          <a:srcRect l="1282" r="2406"/>
          <a:stretch>
            <a:fillRect/>
          </a:stretch>
        </p:blipFill>
        <p:spPr>
          <a:xfrm>
            <a:off x="117479" y="2186238"/>
            <a:ext cx="7262833" cy="3763042"/>
          </a:xfrm>
          <a:noFill/>
          <a:ln/>
        </p:spPr>
      </p:pic>
      <p:pic>
        <p:nvPicPr>
          <p:cNvPr id="8" name="Content Placeholder 7" descr="Edfu Bibo.JPG"/>
          <p:cNvPicPr>
            <a:picLocks noGrp="1" noChangeAspect="1"/>
          </p:cNvPicPr>
          <p:nvPr>
            <p:ph sz="half" idx="2"/>
          </p:nvPr>
        </p:nvPicPr>
        <p:blipFill>
          <a:blip r:embed="rId4" cstate="print"/>
          <a:stretch>
            <a:fillRect/>
          </a:stretch>
        </p:blipFill>
        <p:spPr>
          <a:xfrm>
            <a:off x="5946968" y="1721040"/>
            <a:ext cx="3017520" cy="4876312"/>
          </a:xfrm>
        </p:spPr>
      </p:pic>
      <p:sp>
        <p:nvSpPr>
          <p:cNvPr id="5" name="Rounded Rectangle 4"/>
          <p:cNvSpPr/>
          <p:nvPr/>
        </p:nvSpPr>
        <p:spPr bwMode="auto">
          <a:xfrm>
            <a:off x="3923928" y="3212976"/>
            <a:ext cx="648072" cy="504056"/>
          </a:xfrm>
          <a:prstGeom prst="roundRect">
            <a:avLst/>
          </a:prstGeom>
          <a:noFill/>
          <a:ln w="76200" cap="flat" cmpd="sng" algn="ctr">
            <a:solidFill>
              <a:srgbClr val="FFC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endParaRPr lang="en-US">
              <a:solidFill>
                <a:srgbClr val="FFFFCC"/>
              </a:solidFill>
            </a:endParaRPr>
          </a:p>
        </p:txBody>
      </p:sp>
      <p:sp>
        <p:nvSpPr>
          <p:cNvPr id="6" name="TextBox 5"/>
          <p:cNvSpPr txBox="1"/>
          <p:nvPr/>
        </p:nvSpPr>
        <p:spPr>
          <a:xfrm>
            <a:off x="3059832" y="1556792"/>
            <a:ext cx="2376264" cy="646331"/>
          </a:xfrm>
          <a:prstGeom prst="rect">
            <a:avLst/>
          </a:prstGeom>
          <a:noFill/>
        </p:spPr>
        <p:txBody>
          <a:bodyPr wrap="square" rtlCol="0">
            <a:spAutoFit/>
          </a:bodyPr>
          <a:lstStyle/>
          <a:p>
            <a:r>
              <a:rPr lang="en-GB" sz="3600" dirty="0">
                <a:solidFill>
                  <a:srgbClr val="FFFFCC"/>
                </a:solidFill>
                <a:latin typeface="Transliteration" pitchFamily="34" charset="0"/>
              </a:rPr>
              <a:t>pr-</a:t>
            </a:r>
            <a:r>
              <a:rPr lang="en-GB" sz="3600" dirty="0" err="1">
                <a:solidFill>
                  <a:srgbClr val="FFFFCC"/>
                </a:solidFill>
                <a:latin typeface="Transliteration" pitchFamily="34" charset="0"/>
              </a:rPr>
              <a:t>mDA.t</a:t>
            </a:r>
            <a:endParaRPr lang="en-US" sz="3600" dirty="0">
              <a:solidFill>
                <a:srgbClr val="FFFFCC"/>
              </a:solidFill>
              <a:latin typeface="Transliteration" pitchFamily="34" charset="0"/>
            </a:endParaRPr>
          </a:p>
        </p:txBody>
      </p:sp>
      <p:sp>
        <p:nvSpPr>
          <p:cNvPr id="7" name="TextBox 6"/>
          <p:cNvSpPr txBox="1"/>
          <p:nvPr/>
        </p:nvSpPr>
        <p:spPr>
          <a:xfrm>
            <a:off x="2915816" y="5949281"/>
            <a:ext cx="2736304" cy="646331"/>
          </a:xfrm>
          <a:prstGeom prst="rect">
            <a:avLst/>
          </a:prstGeom>
          <a:noFill/>
        </p:spPr>
        <p:txBody>
          <a:bodyPr wrap="square" rtlCol="0">
            <a:spAutoFit/>
          </a:bodyPr>
          <a:lstStyle/>
          <a:p>
            <a:r>
              <a:rPr lang="en-GB" sz="3600" dirty="0">
                <a:solidFill>
                  <a:srgbClr val="FFFFCC"/>
                </a:solidFill>
                <a:latin typeface="Transliteration" pitchFamily="34" charset="0"/>
              </a:rPr>
              <a:t>pr-</a:t>
            </a:r>
            <a:r>
              <a:rPr lang="en-GB" sz="3600" dirty="0" err="1">
                <a:solidFill>
                  <a:srgbClr val="FFFFCC"/>
                </a:solidFill>
                <a:latin typeface="Transliteration" pitchFamily="34" charset="0"/>
              </a:rPr>
              <a:t>dwA.t</a:t>
            </a:r>
            <a:endParaRPr lang="en-US" sz="3600" dirty="0">
              <a:solidFill>
                <a:srgbClr val="FFFFCC"/>
              </a:solidFill>
              <a:latin typeface="Transliteration" pitchFamily="34" charset="0"/>
            </a:endParaRPr>
          </a:p>
        </p:txBody>
      </p:sp>
      <p:sp>
        <p:nvSpPr>
          <p:cNvPr id="9" name="Rounded Rectangle 8"/>
          <p:cNvSpPr/>
          <p:nvPr/>
        </p:nvSpPr>
        <p:spPr bwMode="auto">
          <a:xfrm>
            <a:off x="3923928" y="4365104"/>
            <a:ext cx="648072" cy="495672"/>
          </a:xfrm>
          <a:prstGeom prst="roundRect">
            <a:avLst/>
          </a:prstGeom>
          <a:noFill/>
          <a:ln w="76200" cap="flat" cmpd="sng" algn="ctr">
            <a:solidFill>
              <a:srgbClr val="FFC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endParaRPr lang="en-US">
              <a:solidFill>
                <a:srgbClr val="FFFFCC"/>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70" name="Rectangle 6"/>
          <p:cNvSpPr>
            <a:spLocks noGrp="1" noChangeArrowheads="1"/>
          </p:cNvSpPr>
          <p:nvPr>
            <p:ph type="title"/>
          </p:nvPr>
        </p:nvSpPr>
        <p:spPr/>
        <p:txBody>
          <a:bodyPr/>
          <a:lstStyle/>
          <a:p>
            <a:r>
              <a:rPr lang="en-GB"/>
              <a:t>Amarna: House of Life (</a:t>
            </a:r>
            <a:r>
              <a:rPr lang="en-GB">
                <a:latin typeface="Transliteration" pitchFamily="34" charset="0"/>
              </a:rPr>
              <a:t>pr-anX</a:t>
            </a:r>
            <a:r>
              <a:rPr lang="en-GB"/>
              <a:t>)</a:t>
            </a:r>
            <a:endParaRPr lang="en-US"/>
          </a:p>
        </p:txBody>
      </p:sp>
      <p:pic>
        <p:nvPicPr>
          <p:cNvPr id="139273" name="Picture 9" descr="AmarnaHoLFoto"/>
          <p:cNvPicPr>
            <a:picLocks noGrp="1" noChangeAspect="1" noChangeArrowheads="1"/>
          </p:cNvPicPr>
          <p:nvPr>
            <p:ph sz="half" idx="1"/>
          </p:nvPr>
        </p:nvPicPr>
        <p:blipFill>
          <a:blip r:embed="rId3" cstate="print"/>
          <a:srcRect/>
          <a:stretch>
            <a:fillRect/>
          </a:stretch>
        </p:blipFill>
        <p:spPr>
          <a:xfrm>
            <a:off x="500034" y="1428736"/>
            <a:ext cx="6514148" cy="5083969"/>
          </a:xfrm>
          <a:noFill/>
          <a:ln/>
        </p:spPr>
      </p:pic>
      <p:pic>
        <p:nvPicPr>
          <p:cNvPr id="139274" name="Picture 10" descr="AmarnaBrick"/>
          <p:cNvPicPr>
            <a:picLocks noGrp="1" noChangeAspect="1" noChangeArrowheads="1"/>
          </p:cNvPicPr>
          <p:nvPr>
            <p:ph sz="half" idx="2"/>
          </p:nvPr>
        </p:nvPicPr>
        <p:blipFill>
          <a:blip r:embed="rId4" cstate="print"/>
          <a:srcRect/>
          <a:stretch>
            <a:fillRect/>
          </a:stretch>
        </p:blipFill>
        <p:spPr>
          <a:xfrm>
            <a:off x="7215206" y="2643182"/>
            <a:ext cx="1266825" cy="2228850"/>
          </a:xfrm>
          <a:no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house of life in Pap. Salt 825</a:t>
            </a:r>
            <a:endParaRPr lang="en-GB" dirty="0"/>
          </a:p>
        </p:txBody>
      </p:sp>
      <p:pic>
        <p:nvPicPr>
          <p:cNvPr id="5" name="Content Placeholder 4" descr="papyrussalt825.jpg"/>
          <p:cNvPicPr>
            <a:picLocks noGrp="1" noChangeAspect="1"/>
          </p:cNvPicPr>
          <p:nvPr>
            <p:ph idx="1"/>
          </p:nvPr>
        </p:nvPicPr>
        <p:blipFill>
          <a:blip r:embed="rId3" cstate="print"/>
          <a:stretch>
            <a:fillRect/>
          </a:stretch>
        </p:blipFill>
        <p:spPr>
          <a:xfrm>
            <a:off x="2039456" y="1556792"/>
            <a:ext cx="5196840" cy="5120640"/>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922114"/>
          </a:xfrm>
        </p:spPr>
        <p:txBody>
          <a:bodyPr/>
          <a:lstStyle/>
          <a:p>
            <a:endParaRPr lang="en-GB" dirty="0"/>
          </a:p>
        </p:txBody>
      </p:sp>
      <p:pic>
        <p:nvPicPr>
          <p:cNvPr id="5" name="Content Placeholder 4" descr="papyrussalt825.jpg"/>
          <p:cNvPicPr>
            <a:picLocks noGrp="1" noChangeAspect="1"/>
          </p:cNvPicPr>
          <p:nvPr>
            <p:ph sz="half" idx="1"/>
          </p:nvPr>
        </p:nvPicPr>
        <p:blipFill>
          <a:blip r:embed="rId3" cstate="print"/>
          <a:stretch>
            <a:fillRect/>
          </a:stretch>
        </p:blipFill>
        <p:spPr>
          <a:xfrm>
            <a:off x="251520" y="260648"/>
            <a:ext cx="2078736" cy="2048256"/>
          </a:xfrm>
        </p:spPr>
      </p:pic>
      <p:sp>
        <p:nvSpPr>
          <p:cNvPr id="4" name="Content Placeholder 3"/>
          <p:cNvSpPr>
            <a:spLocks noGrp="1"/>
          </p:cNvSpPr>
          <p:nvPr>
            <p:ph sz="half" idx="2"/>
          </p:nvPr>
        </p:nvSpPr>
        <p:spPr>
          <a:xfrm>
            <a:off x="2051720" y="473968"/>
            <a:ext cx="6840760" cy="5691336"/>
          </a:xfrm>
        </p:spPr>
        <p:txBody>
          <a:bodyPr/>
          <a:lstStyle/>
          <a:p>
            <a:r>
              <a:rPr lang="en-GB" sz="2400" i="1" dirty="0" smtClean="0"/>
              <a:t>There are four mansions of life at Abydos, (each) is built four stories high and is internally </a:t>
            </a:r>
            <a:r>
              <a:rPr lang="en-GB" sz="2400" i="1" dirty="0" err="1" smtClean="0"/>
              <a:t>waistcoated</a:t>
            </a:r>
            <a:r>
              <a:rPr lang="en-GB" sz="2400" i="1" dirty="0" smtClean="0"/>
              <a:t> with palm wood. There are four mansions of life, Osiris is master thereof. The four houses are Isis, </a:t>
            </a:r>
            <a:r>
              <a:rPr lang="en-GB" sz="2400" i="1" dirty="0" err="1" smtClean="0"/>
              <a:t>Nephthys</a:t>
            </a:r>
            <a:r>
              <a:rPr lang="en-GB" sz="2400" i="1" dirty="0" smtClean="0"/>
              <a:t>, </a:t>
            </a:r>
            <a:r>
              <a:rPr lang="en-GB" sz="2400" i="1" dirty="0" err="1" smtClean="0"/>
              <a:t>Seb</a:t>
            </a:r>
            <a:r>
              <a:rPr lang="en-GB" sz="2400" i="1" dirty="0" smtClean="0"/>
              <a:t> and Nu. Isis is placed in one, </a:t>
            </a:r>
            <a:r>
              <a:rPr lang="en-GB" sz="2400" i="1" dirty="0" err="1" smtClean="0"/>
              <a:t>Nephthys</a:t>
            </a:r>
            <a:r>
              <a:rPr lang="en-GB" sz="2400" i="1" dirty="0" smtClean="0"/>
              <a:t> in another, Horus in one, </a:t>
            </a:r>
            <a:r>
              <a:rPr lang="en-GB" sz="2400" i="1" dirty="0" err="1" smtClean="0"/>
              <a:t>Tahuti</a:t>
            </a:r>
            <a:r>
              <a:rPr lang="en-GB" sz="2400" i="1" dirty="0" smtClean="0"/>
              <a:t> in another, at the four angles: </a:t>
            </a:r>
            <a:r>
              <a:rPr lang="en-GB" sz="2400" i="1" dirty="0" err="1" smtClean="0"/>
              <a:t>Seb</a:t>
            </a:r>
            <a:r>
              <a:rPr lang="en-GB" sz="2400" i="1" dirty="0" smtClean="0"/>
              <a:t> is above, Nu is below, The four outer walls are of stone. It has two stories, its foundation is sand, its exterior is jasper, one is placed to the South, another to the North, another to the West, another to the East. It is very hidden, unknown, invisible, nothing save the solar disk sees it. It escapes men that go there. The Sun's librarians, the Treasure Scribes are within. </a:t>
            </a:r>
            <a:r>
              <a:rPr lang="en-GB" sz="2400" dirty="0" err="1" smtClean="0"/>
              <a:t>pSalt</a:t>
            </a:r>
            <a:r>
              <a:rPr lang="en-GB" sz="2400" dirty="0" smtClean="0"/>
              <a:t> 825 </a:t>
            </a:r>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Preserving The Past</a:t>
            </a:r>
            <a:endParaRPr lang="en-GB" dirty="0" smtClean="0"/>
          </a:p>
        </p:txBody>
      </p:sp>
      <p:sp>
        <p:nvSpPr>
          <p:cNvPr id="3" name="Content Placeholder 2"/>
          <p:cNvSpPr>
            <a:spLocks noGrp="1"/>
          </p:cNvSpPr>
          <p:nvPr>
            <p:ph idx="1"/>
          </p:nvPr>
        </p:nvSpPr>
        <p:spPr>
          <a:xfrm>
            <a:off x="179512" y="1828800"/>
            <a:ext cx="8784976" cy="4302125"/>
          </a:xfrm>
        </p:spPr>
        <p:txBody>
          <a:bodyPr/>
          <a:lstStyle/>
          <a:p>
            <a:r>
              <a:rPr lang="en-GB" dirty="0" smtClean="0"/>
              <a:t>The ancient Greeks coined the term </a:t>
            </a:r>
            <a:r>
              <a:rPr lang="en-GB" i="1" dirty="0" err="1" smtClean="0"/>
              <a:t>mouseion</a:t>
            </a:r>
            <a:r>
              <a:rPr lang="en-GB" dirty="0" smtClean="0"/>
              <a:t> when they first built a temple to "the Muses," spritely goddesses who kept watch over the arts and sciences. </a:t>
            </a:r>
          </a:p>
          <a:p>
            <a:r>
              <a:rPr lang="en-GB" dirty="0" smtClean="0"/>
              <a:t>The Greeks filled their temples with both sculpture and scholars. The tradition was copied in the kingly treasure houses that followed — spoils of war were displayed in the halls of royal palaces and the cages of royal zoos.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Museion</a:t>
            </a:r>
            <a:r>
              <a:rPr lang="en-GB" dirty="0" smtClean="0"/>
              <a:t> in Alexandria</a:t>
            </a:r>
            <a:endParaRPr lang="en-GB" dirty="0"/>
          </a:p>
        </p:txBody>
      </p:sp>
      <p:sp>
        <p:nvSpPr>
          <p:cNvPr id="6" name="Content Placeholder 5"/>
          <p:cNvSpPr>
            <a:spLocks noGrp="1"/>
          </p:cNvSpPr>
          <p:nvPr>
            <p:ph sz="half" idx="1"/>
          </p:nvPr>
        </p:nvSpPr>
        <p:spPr>
          <a:xfrm>
            <a:off x="179512" y="1600200"/>
            <a:ext cx="4316288" cy="4495800"/>
          </a:xfrm>
        </p:spPr>
        <p:txBody>
          <a:bodyPr/>
          <a:lstStyle/>
          <a:p>
            <a:r>
              <a:rPr lang="en-GB" dirty="0" err="1" smtClean="0"/>
              <a:t>Museion</a:t>
            </a:r>
            <a:r>
              <a:rPr lang="en-GB" dirty="0" smtClean="0"/>
              <a:t> as place for the muses </a:t>
            </a:r>
            <a:r>
              <a:rPr lang="en-GB" dirty="0" smtClean="0">
                <a:sym typeface="Wingdings" pitchFamily="2" charset="2"/>
              </a:rPr>
              <a:t> becomes a place of memory and education</a:t>
            </a:r>
          </a:p>
          <a:p>
            <a:r>
              <a:rPr lang="en-GB" dirty="0" smtClean="0">
                <a:sym typeface="Wingdings" pitchFamily="2" charset="2"/>
              </a:rPr>
              <a:t>2007: lecture theatres discovered  thought to have belonged to </a:t>
            </a:r>
            <a:r>
              <a:rPr lang="en-GB" dirty="0" err="1" smtClean="0">
                <a:sym typeface="Wingdings" pitchFamily="2" charset="2"/>
              </a:rPr>
              <a:t>Museion</a:t>
            </a:r>
            <a:endParaRPr lang="en-GB" dirty="0"/>
          </a:p>
        </p:txBody>
      </p:sp>
      <p:pic>
        <p:nvPicPr>
          <p:cNvPr id="8" name="Content Placeholder 7" descr="AlexLibraryClassroom.jpg"/>
          <p:cNvPicPr>
            <a:picLocks noGrp="1" noChangeAspect="1"/>
          </p:cNvPicPr>
          <p:nvPr>
            <p:ph sz="half" idx="2"/>
          </p:nvPr>
        </p:nvPicPr>
        <p:blipFill>
          <a:blip r:embed="rId3" cstate="print"/>
          <a:stretch>
            <a:fillRect/>
          </a:stretch>
        </p:blipFill>
        <p:spPr>
          <a:xfrm>
            <a:off x="4648200" y="2393160"/>
            <a:ext cx="4038600" cy="290988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Museion</a:t>
            </a:r>
            <a:r>
              <a:rPr lang="en-GB" dirty="0" smtClean="0"/>
              <a:t> in Alexandria</a:t>
            </a:r>
            <a:endParaRPr lang="en-GB" dirty="0"/>
          </a:p>
        </p:txBody>
      </p:sp>
      <p:sp>
        <p:nvSpPr>
          <p:cNvPr id="6" name="Content Placeholder 5"/>
          <p:cNvSpPr>
            <a:spLocks noGrp="1"/>
          </p:cNvSpPr>
          <p:nvPr>
            <p:ph idx="1"/>
          </p:nvPr>
        </p:nvSpPr>
        <p:spPr>
          <a:xfrm>
            <a:off x="251520" y="1828800"/>
            <a:ext cx="8640960" cy="4302125"/>
          </a:xfrm>
        </p:spPr>
        <p:txBody>
          <a:bodyPr/>
          <a:lstStyle/>
          <a:p>
            <a:r>
              <a:rPr lang="en-GB" sz="2800" dirty="0" smtClean="0"/>
              <a:t>founded at Alexandria by Ptolemy I (305-285 BC)</a:t>
            </a:r>
          </a:p>
          <a:p>
            <a:r>
              <a:rPr lang="en-GB" sz="2800" dirty="0" err="1" smtClean="0"/>
              <a:t>Mouseion</a:t>
            </a:r>
            <a:r>
              <a:rPr lang="en-GB" sz="2800" dirty="0" smtClean="0"/>
              <a:t> at Alexandria, </a:t>
            </a:r>
            <a:r>
              <a:rPr lang="en-GB" sz="2800" dirty="0" err="1" smtClean="0"/>
              <a:t>Musaeum</a:t>
            </a:r>
            <a:r>
              <a:rPr lang="en-GB" sz="2800" dirty="0" smtClean="0"/>
              <a:t> or </a:t>
            </a:r>
            <a:r>
              <a:rPr lang="en-GB" sz="2800" dirty="0" err="1" smtClean="0"/>
              <a:t>Μουσεῖον</a:t>
            </a:r>
            <a:r>
              <a:rPr lang="en-GB" sz="2800" dirty="0" smtClean="0"/>
              <a:t> </a:t>
            </a:r>
            <a:r>
              <a:rPr lang="en-GB" sz="2800" dirty="0" err="1" smtClean="0"/>
              <a:t>τῆς</a:t>
            </a:r>
            <a:r>
              <a:rPr lang="en-GB" sz="2800" dirty="0" smtClean="0"/>
              <a:t> </a:t>
            </a:r>
            <a:r>
              <a:rPr lang="en-GB" sz="2800" dirty="0" err="1" smtClean="0"/>
              <a:t>Ἀλεξανδρείας</a:t>
            </a:r>
            <a:r>
              <a:rPr lang="en-GB" sz="2800" dirty="0" smtClean="0"/>
              <a:t> </a:t>
            </a:r>
          </a:p>
          <a:p>
            <a:r>
              <a:rPr lang="en-GB" sz="2800" dirty="0" smtClean="0"/>
              <a:t>not a museum as in modern terms but a learning institution (brought together some of the most brilliant scholars of the Hellenistic world): study of anatomy and mathematics (Euclid’s geometry), astronomical observation and studies in engineering</a:t>
            </a:r>
          </a:p>
          <a:p>
            <a:r>
              <a:rPr lang="en-GB" sz="2800" dirty="0" smtClean="0"/>
              <a:t>Location of the Library of Alexandria: Hellenistic scholars edited major works of Greek literary canon</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Medieval Treasure Chambers</a:t>
            </a:r>
            <a:endParaRPr lang="en-GB" dirty="0"/>
          </a:p>
        </p:txBody>
      </p:sp>
      <p:pic>
        <p:nvPicPr>
          <p:cNvPr id="4" name="Content Placeholder 3" descr="Medieval-Treasures.png"/>
          <p:cNvPicPr>
            <a:picLocks noGrp="1" noChangeAspect="1"/>
          </p:cNvPicPr>
          <p:nvPr>
            <p:ph idx="1"/>
          </p:nvPr>
        </p:nvPicPr>
        <p:blipFill>
          <a:blip r:embed="rId3" cstate="print"/>
          <a:stretch>
            <a:fillRect/>
          </a:stretch>
        </p:blipFill>
        <p:spPr>
          <a:xfrm>
            <a:off x="539552" y="1844824"/>
            <a:ext cx="8229600" cy="2768138"/>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edieval-Treasures.png"/>
          <p:cNvPicPr>
            <a:picLocks noChangeAspect="1"/>
          </p:cNvPicPr>
          <p:nvPr/>
        </p:nvPicPr>
        <p:blipFill>
          <a:blip r:embed="rId3" cstate="print">
            <a:duotone>
              <a:schemeClr val="accent6">
                <a:shade val="45000"/>
                <a:satMod val="135000"/>
              </a:schemeClr>
              <a:prstClr val="white"/>
            </a:duotone>
          </a:blip>
          <a:stretch>
            <a:fillRect/>
          </a:stretch>
        </p:blipFill>
        <p:spPr>
          <a:xfrm>
            <a:off x="0" y="1891145"/>
            <a:ext cx="9144000" cy="3075709"/>
          </a:xfrm>
          <a:prstGeom prst="rect">
            <a:avLst/>
          </a:prstGeom>
        </p:spPr>
      </p:pic>
      <p:sp>
        <p:nvSpPr>
          <p:cNvPr id="2" name="Title 1"/>
          <p:cNvSpPr>
            <a:spLocks noGrp="1"/>
          </p:cNvSpPr>
          <p:nvPr>
            <p:ph type="title"/>
          </p:nvPr>
        </p:nvSpPr>
        <p:spPr/>
        <p:txBody>
          <a:bodyPr/>
          <a:lstStyle/>
          <a:p>
            <a:r>
              <a:rPr lang="en-GB" b="1" dirty="0" smtClean="0"/>
              <a:t>Medieval Treasure Chambers </a:t>
            </a:r>
            <a:endParaRPr lang="en-GB" b="1" dirty="0"/>
          </a:p>
        </p:txBody>
      </p:sp>
      <p:sp>
        <p:nvSpPr>
          <p:cNvPr id="3" name="Content Placeholder 2"/>
          <p:cNvSpPr>
            <a:spLocks noGrp="1"/>
          </p:cNvSpPr>
          <p:nvPr>
            <p:ph idx="1"/>
          </p:nvPr>
        </p:nvSpPr>
        <p:spPr/>
        <p:txBody>
          <a:bodyPr/>
          <a:lstStyle/>
          <a:p>
            <a:r>
              <a:rPr lang="en-GB" dirty="0" smtClean="0"/>
              <a:t>Medieval collections of antiquities</a:t>
            </a:r>
          </a:p>
          <a:p>
            <a:r>
              <a:rPr lang="en-GB" dirty="0" smtClean="0"/>
              <a:t>Belonging to secular rulers and ecclesiastical orders</a:t>
            </a:r>
          </a:p>
          <a:p>
            <a:pPr lvl="1"/>
            <a:r>
              <a:rPr lang="en-GB" dirty="0" smtClean="0"/>
              <a:t>Relic collections </a:t>
            </a:r>
            <a:r>
              <a:rPr lang="en-GB" dirty="0" smtClean="0">
                <a:sym typeface="Wingdings" pitchFamily="2" charset="2"/>
              </a:rPr>
              <a:t> relics gained in addition to religious and ritualistic purpose a collective quality</a:t>
            </a:r>
            <a:endParaRPr lang="en-GB" dirty="0" smtClean="0"/>
          </a:p>
          <a:p>
            <a:r>
              <a:rPr lang="en-GB" dirty="0" smtClean="0"/>
              <a:t>Treasures to legitimise rule and demonstrate wealth, not museums in the modern sense</a:t>
            </a:r>
          </a:p>
          <a:p>
            <a:r>
              <a:rPr lang="en-GB" dirty="0" smtClean="0"/>
              <a:t>Sense for aesthetic</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Cabinet of curiosities </a:t>
            </a:r>
            <a:endParaRPr lang="en-GB" dirty="0"/>
          </a:p>
        </p:txBody>
      </p:sp>
      <p:sp>
        <p:nvSpPr>
          <p:cNvPr id="3" name="Content Placeholder 2"/>
          <p:cNvSpPr>
            <a:spLocks noGrp="1"/>
          </p:cNvSpPr>
          <p:nvPr>
            <p:ph idx="1"/>
          </p:nvPr>
        </p:nvSpPr>
        <p:spPr>
          <a:xfrm>
            <a:off x="251520" y="1828800"/>
            <a:ext cx="8712968" cy="4302125"/>
          </a:xfrm>
        </p:spPr>
        <p:txBody>
          <a:bodyPr/>
          <a:lstStyle/>
          <a:p>
            <a:r>
              <a:rPr lang="en-GB" sz="2800" dirty="0" smtClean="0"/>
              <a:t>Encyclopaedic collections in Renaissance (mainly 16</a:t>
            </a:r>
            <a:r>
              <a:rPr lang="en-GB" sz="2800" baseline="30000" dirty="0" smtClean="0"/>
              <a:t>th</a:t>
            </a:r>
            <a:r>
              <a:rPr lang="en-GB" sz="2800" dirty="0" smtClean="0"/>
              <a:t> / 17</a:t>
            </a:r>
            <a:r>
              <a:rPr lang="en-GB" sz="2800" baseline="30000" dirty="0" smtClean="0"/>
              <a:t>th</a:t>
            </a:r>
            <a:r>
              <a:rPr lang="en-GB" sz="2800" dirty="0" smtClean="0"/>
              <a:t> cent.)Europe of all types of objects </a:t>
            </a:r>
          </a:p>
          <a:p>
            <a:r>
              <a:rPr lang="en-GB" sz="2800" dirty="0" smtClean="0"/>
              <a:t>Called </a:t>
            </a:r>
            <a:r>
              <a:rPr lang="en-GB" sz="2800" b="1" dirty="0" smtClean="0"/>
              <a:t>Cabinet of Wonder</a:t>
            </a:r>
            <a:r>
              <a:rPr lang="en-GB" sz="2800" dirty="0" smtClean="0"/>
              <a:t>, and in German </a:t>
            </a:r>
            <a:r>
              <a:rPr lang="en-GB" sz="2800" b="1" dirty="0" err="1" smtClean="0"/>
              <a:t>Kunstkammer</a:t>
            </a:r>
            <a:r>
              <a:rPr lang="en-GB" sz="2800" dirty="0" smtClean="0"/>
              <a:t> ("art-room") or </a:t>
            </a:r>
            <a:r>
              <a:rPr lang="en-GB" sz="2800" b="1" dirty="0" err="1" smtClean="0"/>
              <a:t>Wunderkammer</a:t>
            </a:r>
            <a:r>
              <a:rPr lang="en-GB" sz="2800" dirty="0" smtClean="0"/>
              <a:t> ("wonder-room")</a:t>
            </a:r>
          </a:p>
          <a:p>
            <a:r>
              <a:rPr lang="en-GB" sz="2800" dirty="0" smtClean="0"/>
              <a:t>Combined objects of natural history, geology, ethnography, archaeology, religious or historical relics, works of art (including cabinet paintings), antiquities and fakes of all </a:t>
            </a:r>
            <a:r>
              <a:rPr lang="en-GB" sz="2800" dirty="0" smtClean="0"/>
              <a:t>kind</a:t>
            </a:r>
            <a:endParaRPr lang="en-GB" sz="2800"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Ferrante</a:t>
            </a:r>
            <a:r>
              <a:rPr lang="en-GB" dirty="0" smtClean="0"/>
              <a:t> Imperato's </a:t>
            </a:r>
            <a:r>
              <a:rPr lang="en-GB" i="1" dirty="0" err="1" smtClean="0"/>
              <a:t>Dell'Historia</a:t>
            </a:r>
            <a:r>
              <a:rPr lang="en-GB" i="1" dirty="0" smtClean="0"/>
              <a:t> </a:t>
            </a:r>
            <a:r>
              <a:rPr lang="en-GB" i="1" dirty="0" err="1" smtClean="0"/>
              <a:t>Naturale</a:t>
            </a:r>
            <a:r>
              <a:rPr lang="en-GB" dirty="0" smtClean="0"/>
              <a:t> (Naples 1599) </a:t>
            </a:r>
            <a:br>
              <a:rPr lang="en-GB" dirty="0" smtClean="0"/>
            </a:br>
            <a:endParaRPr lang="en-GB" dirty="0"/>
          </a:p>
        </p:txBody>
      </p:sp>
      <p:pic>
        <p:nvPicPr>
          <p:cNvPr id="6" name="Content Placeholder 5" descr="780px-RitrattoMuseoFerranteImperato.jpg"/>
          <p:cNvPicPr>
            <a:picLocks noGrp="1" noChangeAspect="1"/>
          </p:cNvPicPr>
          <p:nvPr>
            <p:ph idx="1"/>
          </p:nvPr>
        </p:nvPicPr>
        <p:blipFill>
          <a:blip r:embed="rId3" cstate="print"/>
          <a:stretch>
            <a:fillRect/>
          </a:stretch>
        </p:blipFill>
        <p:spPr>
          <a:xfrm>
            <a:off x="899592" y="1268760"/>
            <a:ext cx="7231380" cy="5553329"/>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33400"/>
            <a:ext cx="8640960" cy="1143000"/>
          </a:xfrm>
        </p:spPr>
        <p:txBody>
          <a:bodyPr/>
          <a:lstStyle/>
          <a:p>
            <a:r>
              <a:rPr lang="en-GB" b="1" dirty="0" smtClean="0"/>
              <a:t>Cabinet of curiosities </a:t>
            </a:r>
            <a:r>
              <a:rPr lang="en-GB" sz="3600" b="1" dirty="0" smtClean="0"/>
              <a:t>(</a:t>
            </a:r>
            <a:r>
              <a:rPr lang="en-GB" sz="3600" b="1" dirty="0" err="1" smtClean="0"/>
              <a:t>Kunstkammer</a:t>
            </a:r>
            <a:r>
              <a:rPr lang="en-GB" sz="3600" b="1" dirty="0" smtClean="0"/>
              <a:t>)</a:t>
            </a:r>
            <a:endParaRPr lang="en-GB" sz="3600" dirty="0"/>
          </a:p>
        </p:txBody>
      </p:sp>
      <p:sp>
        <p:nvSpPr>
          <p:cNvPr id="3" name="Content Placeholder 2"/>
          <p:cNvSpPr>
            <a:spLocks noGrp="1"/>
          </p:cNvSpPr>
          <p:nvPr>
            <p:ph idx="1"/>
          </p:nvPr>
        </p:nvSpPr>
        <p:spPr>
          <a:xfrm>
            <a:off x="0" y="1628800"/>
            <a:ext cx="8964488" cy="4430117"/>
          </a:xfrm>
        </p:spPr>
        <p:txBody>
          <a:bodyPr/>
          <a:lstStyle/>
          <a:p>
            <a:pPr>
              <a:spcBef>
                <a:spcPts val="600"/>
              </a:spcBef>
            </a:pPr>
            <a:r>
              <a:rPr lang="en-GB" sz="2800" dirty="0" err="1" smtClean="0"/>
              <a:t>Kunstkammer</a:t>
            </a:r>
            <a:r>
              <a:rPr lang="en-GB" sz="2800" dirty="0" smtClean="0"/>
              <a:t> = </a:t>
            </a:r>
            <a:r>
              <a:rPr lang="en-GB" sz="2800" dirty="0" smtClean="0"/>
              <a:t>regarded as </a:t>
            </a:r>
            <a:r>
              <a:rPr lang="en-GB" sz="2800" dirty="0" smtClean="0"/>
              <a:t>microcosm / theatre </a:t>
            </a:r>
            <a:r>
              <a:rPr lang="en-GB" sz="2800" dirty="0" smtClean="0"/>
              <a:t>of the </a:t>
            </a:r>
            <a:r>
              <a:rPr lang="en-GB" sz="2800" dirty="0" smtClean="0"/>
              <a:t>world </a:t>
            </a:r>
            <a:r>
              <a:rPr lang="en-GB" sz="2800" dirty="0" smtClean="0">
                <a:sym typeface="Wingdings" pitchFamily="2" charset="2"/>
              </a:rPr>
              <a:t> </a:t>
            </a:r>
            <a:r>
              <a:rPr lang="en-GB" sz="2800" dirty="0" smtClean="0"/>
              <a:t>memory theatre, were precursors to museums</a:t>
            </a:r>
            <a:endParaRPr lang="en-GB" sz="2800" dirty="0" smtClean="0"/>
          </a:p>
          <a:p>
            <a:pPr>
              <a:spcBef>
                <a:spcPts val="600"/>
              </a:spcBef>
            </a:pPr>
            <a:r>
              <a:rPr lang="en-GB" sz="2800" dirty="0" smtClean="0"/>
              <a:t>conveyed </a:t>
            </a:r>
            <a:r>
              <a:rPr lang="en-GB" sz="2800" dirty="0" smtClean="0"/>
              <a:t>symbolically </a:t>
            </a:r>
            <a:r>
              <a:rPr lang="en-GB" sz="2800" dirty="0" smtClean="0"/>
              <a:t>patron's </a:t>
            </a:r>
            <a:r>
              <a:rPr lang="en-GB" sz="2800" dirty="0" smtClean="0"/>
              <a:t>control of </a:t>
            </a:r>
            <a:r>
              <a:rPr lang="en-GB" sz="2800" dirty="0" smtClean="0"/>
              <a:t>world </a:t>
            </a:r>
            <a:r>
              <a:rPr lang="en-GB" sz="2800" dirty="0" smtClean="0"/>
              <a:t>through </a:t>
            </a:r>
            <a:r>
              <a:rPr lang="en-GB" sz="2800" dirty="0" smtClean="0"/>
              <a:t>indoor</a:t>
            </a:r>
            <a:r>
              <a:rPr lang="en-GB" sz="2800" dirty="0" smtClean="0"/>
              <a:t>, microscopic </a:t>
            </a:r>
            <a:r>
              <a:rPr lang="en-GB" sz="2800" dirty="0" smtClean="0"/>
              <a:t>reproduction</a:t>
            </a:r>
          </a:p>
          <a:p>
            <a:pPr>
              <a:spcBef>
                <a:spcPts val="600"/>
              </a:spcBef>
            </a:pPr>
            <a:r>
              <a:rPr lang="en-GB" sz="2800" dirty="0" smtClean="0"/>
              <a:t>Charles </a:t>
            </a:r>
            <a:r>
              <a:rPr lang="en-GB" sz="2800" dirty="0" smtClean="0"/>
              <a:t>I of </a:t>
            </a:r>
            <a:r>
              <a:rPr lang="en-GB" sz="2800" dirty="0" smtClean="0"/>
              <a:t>England used his </a:t>
            </a:r>
            <a:r>
              <a:rPr lang="en-GB" sz="2800" i="1" dirty="0" err="1" smtClean="0"/>
              <a:t>Kunstkabinett</a:t>
            </a:r>
            <a:r>
              <a:rPr lang="en-GB" sz="2800" dirty="0" smtClean="0"/>
              <a:t> as a </a:t>
            </a:r>
            <a:r>
              <a:rPr lang="en-GB" sz="2800" dirty="0" smtClean="0"/>
              <a:t>form of </a:t>
            </a:r>
            <a:r>
              <a:rPr lang="en-GB" sz="2800" dirty="0" smtClean="0"/>
              <a:t>propaganda</a:t>
            </a:r>
          </a:p>
          <a:p>
            <a:pPr>
              <a:spcBef>
                <a:spcPts val="600"/>
              </a:spcBef>
            </a:pPr>
            <a:r>
              <a:rPr lang="en-GB" sz="2800" dirty="0" smtClean="0"/>
              <a:t>most </a:t>
            </a:r>
            <a:r>
              <a:rPr lang="en-GB" sz="2800" dirty="0" smtClean="0"/>
              <a:t>famous and best documented cabinets </a:t>
            </a:r>
            <a:r>
              <a:rPr lang="en-GB" sz="2800" dirty="0" smtClean="0"/>
              <a:t>= of European rulers </a:t>
            </a:r>
            <a:r>
              <a:rPr lang="en-GB" sz="2800" dirty="0" smtClean="0"/>
              <a:t>and </a:t>
            </a:r>
            <a:r>
              <a:rPr lang="en-GB" sz="2800" dirty="0" smtClean="0"/>
              <a:t>aristocrats</a:t>
            </a:r>
          </a:p>
          <a:p>
            <a:pPr>
              <a:spcBef>
                <a:spcPts val="600"/>
              </a:spcBef>
            </a:pPr>
            <a:r>
              <a:rPr lang="en-GB" sz="2800" dirty="0" smtClean="0"/>
              <a:t>But also important: </a:t>
            </a:r>
            <a:r>
              <a:rPr lang="en-GB" sz="2800" dirty="0" err="1" smtClean="0"/>
              <a:t>Kunstkammer</a:t>
            </a:r>
            <a:r>
              <a:rPr lang="en-GB" sz="2800" dirty="0" smtClean="0"/>
              <a:t> of </a:t>
            </a:r>
            <a:r>
              <a:rPr lang="en-GB" sz="2800" dirty="0" smtClean="0"/>
              <a:t>members </a:t>
            </a:r>
            <a:r>
              <a:rPr lang="en-GB" sz="2800" dirty="0" smtClean="0"/>
              <a:t>of the merchant class and </a:t>
            </a:r>
            <a:r>
              <a:rPr lang="en-GB" sz="2800" dirty="0" smtClean="0"/>
              <a:t>practitioners </a:t>
            </a:r>
            <a:r>
              <a:rPr lang="en-GB" sz="2800" dirty="0" smtClean="0"/>
              <a:t>of science </a:t>
            </a:r>
            <a:r>
              <a:rPr lang="en-GB" sz="2800" dirty="0" smtClean="0"/>
              <a:t>also </a:t>
            </a:r>
            <a:r>
              <a:rPr lang="en-GB" sz="2800" dirty="0" smtClean="0"/>
              <a:t>formed </a:t>
            </a:r>
            <a:r>
              <a:rPr lang="en-GB" sz="2800" dirty="0" smtClean="0"/>
              <a:t>collections</a:t>
            </a:r>
            <a:endParaRPr lang="en-GB" sz="2800"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570186"/>
          </a:xfrm>
        </p:spPr>
        <p:txBody>
          <a:bodyPr/>
          <a:lstStyle/>
          <a:p>
            <a:r>
              <a:rPr lang="en-GB" dirty="0" err="1" smtClean="0"/>
              <a:t>Kunstkammer</a:t>
            </a:r>
            <a:r>
              <a:rPr lang="en-GB" dirty="0" smtClean="0"/>
              <a:t> of Ole </a:t>
            </a:r>
            <a:r>
              <a:rPr lang="en-GB" dirty="0" smtClean="0"/>
              <a:t>Worm (1588-1654) – professor of medicine</a:t>
            </a:r>
            <a:endParaRPr lang="en-GB" dirty="0"/>
          </a:p>
        </p:txBody>
      </p:sp>
      <p:pic>
        <p:nvPicPr>
          <p:cNvPr id="7" name="Content Placeholder 6" descr="worm_1.jpg"/>
          <p:cNvPicPr>
            <a:picLocks noGrp="1" noChangeAspect="1"/>
          </p:cNvPicPr>
          <p:nvPr>
            <p:ph sz="half" idx="1"/>
          </p:nvPr>
        </p:nvPicPr>
        <p:blipFill>
          <a:blip r:embed="rId3" cstate="print"/>
          <a:stretch>
            <a:fillRect/>
          </a:stretch>
        </p:blipFill>
        <p:spPr>
          <a:xfrm>
            <a:off x="251520" y="2498556"/>
            <a:ext cx="5143500" cy="3954780"/>
          </a:xfrm>
        </p:spPr>
      </p:pic>
      <p:sp>
        <p:nvSpPr>
          <p:cNvPr id="6" name="Content Placeholder 5"/>
          <p:cNvSpPr>
            <a:spLocks noGrp="1"/>
          </p:cNvSpPr>
          <p:nvPr>
            <p:ph sz="half" idx="2"/>
          </p:nvPr>
        </p:nvSpPr>
        <p:spPr>
          <a:xfrm>
            <a:off x="5436096" y="2276872"/>
            <a:ext cx="3456384" cy="4135760"/>
          </a:xfrm>
        </p:spPr>
        <p:txBody>
          <a:bodyPr/>
          <a:lstStyle/>
          <a:p>
            <a:r>
              <a:rPr lang="en-GB" dirty="0" smtClean="0"/>
              <a:t>Believed, that learning comes about through the observation of nature - "through empiricism and experiment" - and not just through the study of texts. </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082354"/>
          </a:xfrm>
        </p:spPr>
        <p:txBody>
          <a:bodyPr/>
          <a:lstStyle/>
          <a:p>
            <a:r>
              <a:rPr lang="en-GB" sz="2400" dirty="0" smtClean="0"/>
              <a:t>assembled a museum in his Copenhagen home: filled with ethnographic curiosities, skulls, stuffed animals, and the latest in optical and experimental devices</a:t>
            </a:r>
            <a:br>
              <a:rPr lang="en-GB" sz="2400" dirty="0" smtClean="0"/>
            </a:br>
            <a:r>
              <a:rPr lang="en-GB" sz="2400" dirty="0" smtClean="0"/>
              <a:t>We know what the museum looked like from the detailed frontispiece in the 1655 </a:t>
            </a:r>
            <a:r>
              <a:rPr lang="en-GB" sz="2400" dirty="0" smtClean="0"/>
              <a:t>catalogue </a:t>
            </a:r>
            <a:r>
              <a:rPr lang="en-GB" sz="2400" dirty="0" smtClean="0"/>
              <a:t>called "Worm's Museum, or the History of Very Rare Things, Natural and Artificial, Domestic and Exotic, Which Are Stored in the Author's House in Copenhagen.“</a:t>
            </a:r>
            <a:endParaRPr lang="en-GB" sz="2400" dirty="0"/>
          </a:p>
        </p:txBody>
      </p:sp>
      <p:pic>
        <p:nvPicPr>
          <p:cNvPr id="5" name="Content Placeholder 4" descr="worm_1.jpg"/>
          <p:cNvPicPr>
            <a:picLocks noGrp="1" noChangeAspect="1"/>
          </p:cNvPicPr>
          <p:nvPr>
            <p:ph sz="half" idx="1"/>
          </p:nvPr>
        </p:nvPicPr>
        <p:blipFill>
          <a:blip r:embed="rId3" cstate="print"/>
          <a:stretch>
            <a:fillRect/>
          </a:stretch>
        </p:blipFill>
        <p:spPr>
          <a:xfrm>
            <a:off x="179512" y="3501008"/>
            <a:ext cx="4038600" cy="3105235"/>
          </a:xfrm>
        </p:spPr>
      </p:pic>
      <p:pic>
        <p:nvPicPr>
          <p:cNvPr id="6" name="Content Placeholder 5" descr="worm2.jpg"/>
          <p:cNvPicPr>
            <a:picLocks noGrp="1" noChangeAspect="1"/>
          </p:cNvPicPr>
          <p:nvPr>
            <p:ph sz="half" idx="2"/>
          </p:nvPr>
        </p:nvPicPr>
        <p:blipFill>
          <a:blip r:embed="rId4" cstate="print"/>
          <a:stretch>
            <a:fillRect/>
          </a:stretch>
        </p:blipFill>
        <p:spPr>
          <a:xfrm>
            <a:off x="4644008" y="3717032"/>
            <a:ext cx="4038600" cy="2827020"/>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Wondrous </a:t>
            </a:r>
            <a:r>
              <a:rPr lang="en-GB" dirty="0" err="1" smtClean="0"/>
              <a:t>couriosities</a:t>
            </a:r>
            <a:endParaRPr lang="en-GB" dirty="0"/>
          </a:p>
        </p:txBody>
      </p:sp>
      <p:pic>
        <p:nvPicPr>
          <p:cNvPr id="7" name="Content Placeholder 6" descr="barnum_500.jpg"/>
          <p:cNvPicPr>
            <a:picLocks noGrp="1" noChangeAspect="1"/>
          </p:cNvPicPr>
          <p:nvPr>
            <p:ph sz="half" idx="1"/>
          </p:nvPr>
        </p:nvPicPr>
        <p:blipFill>
          <a:blip r:embed="rId3" cstate="print"/>
          <a:stretch>
            <a:fillRect/>
          </a:stretch>
        </p:blipFill>
        <p:spPr>
          <a:xfrm>
            <a:off x="961415" y="1600200"/>
            <a:ext cx="3030169" cy="4495800"/>
          </a:xfrm>
        </p:spPr>
      </p:pic>
      <p:sp>
        <p:nvSpPr>
          <p:cNvPr id="6" name="Content Placeholder 5"/>
          <p:cNvSpPr>
            <a:spLocks noGrp="1"/>
          </p:cNvSpPr>
          <p:nvPr>
            <p:ph sz="half" idx="2"/>
          </p:nvPr>
        </p:nvSpPr>
        <p:spPr/>
        <p:txBody>
          <a:bodyPr/>
          <a:lstStyle/>
          <a:p>
            <a:r>
              <a:rPr lang="en-GB" dirty="0" smtClean="0"/>
              <a:t>American showman P.T. Barnum (left) and Commodore Nutt, pictured circa 1862. Nutt was "exhibited" at Barnum's American Museum in New York, which Barnum claimed attracted 15,000 visitors per day.</a:t>
            </a:r>
          </a:p>
          <a:p>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pic>
        <p:nvPicPr>
          <p:cNvPr id="7" name="Content Placeholder 6" descr="wondrous-curiosities-ancient-egypt-british-museum-stephanie-moser-hardcover-cover-art.jpg"/>
          <p:cNvPicPr>
            <a:picLocks noGrp="1" noChangeAspect="1"/>
          </p:cNvPicPr>
          <p:nvPr>
            <p:ph sz="half" idx="1"/>
          </p:nvPr>
        </p:nvPicPr>
        <p:blipFill>
          <a:blip r:embed="rId3" cstate="print"/>
          <a:stretch>
            <a:fillRect/>
          </a:stretch>
        </p:blipFill>
        <p:spPr>
          <a:xfrm>
            <a:off x="467544" y="548680"/>
            <a:ext cx="3810000" cy="5238750"/>
          </a:xfrm>
        </p:spPr>
      </p:pic>
      <p:sp>
        <p:nvSpPr>
          <p:cNvPr id="9" name="Content Placeholder 8"/>
          <p:cNvSpPr>
            <a:spLocks noGrp="1"/>
          </p:cNvSpPr>
          <p:nvPr>
            <p:ph sz="half" idx="2"/>
          </p:nvPr>
        </p:nvSpPr>
        <p:spPr/>
        <p:txBody>
          <a:bodyPr/>
          <a:lstStyle/>
          <a:p>
            <a:r>
              <a:rPr lang="en-GB" dirty="0" smtClean="0"/>
              <a:t>Case Study:</a:t>
            </a:r>
          </a:p>
          <a:p>
            <a:r>
              <a:rPr lang="en-GB" b="1" dirty="0" smtClean="0"/>
              <a:t>Ancient Egypt at the British Museum </a:t>
            </a:r>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1520" y="533400"/>
            <a:ext cx="8712968" cy="1239416"/>
          </a:xfrm>
        </p:spPr>
        <p:txBody>
          <a:bodyPr/>
          <a:lstStyle/>
          <a:p>
            <a:r>
              <a:rPr lang="en-GB" dirty="0" smtClean="0"/>
              <a:t>We will discuss </a:t>
            </a:r>
            <a:r>
              <a:rPr lang="en-GB" dirty="0" smtClean="0"/>
              <a:t>in your seminar </a:t>
            </a:r>
            <a:r>
              <a:rPr lang="en-GB" dirty="0" smtClean="0"/>
              <a:t>groups </a:t>
            </a:r>
            <a:r>
              <a:rPr lang="en-GB" smtClean="0"/>
              <a:t>(Case Study 18/04/13)</a:t>
            </a:r>
            <a:endParaRPr lang="en-GB" sz="2800" dirty="0"/>
          </a:p>
        </p:txBody>
      </p:sp>
      <p:sp>
        <p:nvSpPr>
          <p:cNvPr id="6" name="Content Placeholder 5"/>
          <p:cNvSpPr>
            <a:spLocks noGrp="1"/>
          </p:cNvSpPr>
          <p:nvPr>
            <p:ph idx="1"/>
          </p:nvPr>
        </p:nvSpPr>
        <p:spPr>
          <a:xfrm>
            <a:off x="467544" y="1828800"/>
            <a:ext cx="8496944" cy="4302125"/>
          </a:xfrm>
        </p:spPr>
        <p:txBody>
          <a:bodyPr/>
          <a:lstStyle/>
          <a:p>
            <a:pPr marL="216000" indent="0">
              <a:buNone/>
            </a:pPr>
            <a:r>
              <a:rPr lang="en-GB" sz="2800" dirty="0" smtClean="0"/>
              <a:t/>
            </a:r>
            <a:br>
              <a:rPr lang="en-GB" sz="2800" dirty="0" smtClean="0"/>
            </a:br>
            <a:r>
              <a:rPr lang="en-GB" sz="2800" dirty="0" smtClean="0"/>
              <a:t>2. Wondrous Curiosities: The Display of the Sloane Collection of Egyptian Antiquities, 1759</a:t>
            </a:r>
            <a:br>
              <a:rPr lang="en-GB" sz="2800" dirty="0" smtClean="0"/>
            </a:br>
            <a:r>
              <a:rPr lang="en-GB" sz="2800" dirty="0" smtClean="0"/>
              <a:t/>
            </a:r>
            <a:br>
              <a:rPr lang="en-GB" sz="2800" dirty="0" smtClean="0"/>
            </a:br>
            <a:r>
              <a:rPr lang="en-GB" sz="2800" dirty="0" smtClean="0"/>
              <a:t>4. Monumental Masterpieces: The Exhibition of the Collection of Henry Salt, 1823</a:t>
            </a:r>
          </a:p>
          <a:p>
            <a:pPr marL="216000" indent="0">
              <a:buNone/>
            </a:pPr>
            <a:r>
              <a:rPr lang="en-GB" sz="2800" dirty="0" smtClean="0"/>
              <a:t/>
            </a:r>
            <a:br>
              <a:rPr lang="en-GB" sz="2800" dirty="0" smtClean="0"/>
            </a:br>
            <a:r>
              <a:rPr lang="en-GB" sz="2800" dirty="0" smtClean="0"/>
              <a:t>5. Accessible Oddities: The New </a:t>
            </a:r>
            <a:r>
              <a:rPr lang="en-GB" sz="2800" dirty="0" err="1" smtClean="0"/>
              <a:t>Smirke</a:t>
            </a:r>
            <a:r>
              <a:rPr lang="en-GB" sz="2800" dirty="0" smtClean="0"/>
              <a:t> Gallery and Egyptian Room, 1834 and 1837 </a:t>
            </a:r>
            <a:br>
              <a:rPr lang="en-GB" sz="2800" dirty="0" smtClean="0"/>
            </a:br>
            <a:endParaRPr lang="en-GB" sz="28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 up reading</a:t>
            </a:r>
            <a:endParaRPr lang="en-GB" dirty="0"/>
          </a:p>
        </p:txBody>
      </p:sp>
      <p:sp>
        <p:nvSpPr>
          <p:cNvPr id="3" name="Content Placeholder 2"/>
          <p:cNvSpPr>
            <a:spLocks noGrp="1"/>
          </p:cNvSpPr>
          <p:nvPr>
            <p:ph idx="1"/>
          </p:nvPr>
        </p:nvSpPr>
        <p:spPr/>
        <p:txBody>
          <a:bodyPr/>
          <a:lstStyle/>
          <a:p>
            <a:r>
              <a:rPr lang="en-GB" dirty="0" smtClean="0"/>
              <a:t>Lee, Paula Young: The </a:t>
            </a:r>
            <a:r>
              <a:rPr lang="en-GB" dirty="0" err="1" smtClean="0"/>
              <a:t>Musaeum</a:t>
            </a:r>
            <a:r>
              <a:rPr lang="en-GB" dirty="0" smtClean="0"/>
              <a:t> of Alexandria and the Formation of the </a:t>
            </a:r>
            <a:r>
              <a:rPr lang="en-GB" dirty="0" err="1" smtClean="0"/>
              <a:t>Muséum</a:t>
            </a:r>
            <a:r>
              <a:rPr lang="en-GB" dirty="0" smtClean="0"/>
              <a:t> in Eighteenth-Century France. In: The Art Bulletin 79(1997)3, pp. 385-412</a:t>
            </a:r>
          </a:p>
          <a:p>
            <a:r>
              <a:rPr lang="en-GB" dirty="0" smtClean="0"/>
              <a:t>URL: </a:t>
            </a:r>
            <a:r>
              <a:rPr lang="en-GB" dirty="0" smtClean="0">
                <a:hlinkClick r:id="rId3"/>
              </a:rPr>
              <a:t>http://www.jstor.org/stable/3046259</a:t>
            </a:r>
            <a:r>
              <a:rPr lang="en-GB" dirty="0" smtClean="0"/>
              <a:t> </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Slit">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300</TotalTime>
  <Words>1179</Words>
  <Application>Microsoft Office PowerPoint</Application>
  <PresentationFormat>On-screen Show (4:3)</PresentationFormat>
  <Paragraphs>95</Paragraphs>
  <Slides>22</Slides>
  <Notes>22</Notes>
  <HiddenSlides>0</HiddenSlides>
  <MMClips>0</MMClips>
  <ScaleCrop>false</ScaleCrop>
  <HeadingPairs>
    <vt:vector size="4" baseType="variant">
      <vt:variant>
        <vt:lpstr>Theme</vt:lpstr>
      </vt:variant>
      <vt:variant>
        <vt:i4>3</vt:i4>
      </vt:variant>
      <vt:variant>
        <vt:lpstr>Slide Titles</vt:lpstr>
      </vt:variant>
      <vt:variant>
        <vt:i4>22</vt:i4>
      </vt:variant>
    </vt:vector>
  </HeadingPairs>
  <TitlesOfParts>
    <vt:vector size="25" baseType="lpstr">
      <vt:lpstr>Slit</vt:lpstr>
      <vt:lpstr>Custom Design</vt:lpstr>
      <vt:lpstr>1_Quadrant</vt:lpstr>
      <vt:lpstr>Week 3: History of collecting and museums</vt:lpstr>
      <vt:lpstr>Preserving The Past</vt:lpstr>
      <vt:lpstr>Book Label of Amenhotep III</vt:lpstr>
      <vt:lpstr>Book Label of Amenhotep III</vt:lpstr>
      <vt:lpstr>Edfu: Library (pr-mDA.t)</vt:lpstr>
      <vt:lpstr>Amarna: House of Life (pr-anX)</vt:lpstr>
      <vt:lpstr>The house of life in Pap. Salt 825</vt:lpstr>
      <vt:lpstr>Slide 8</vt:lpstr>
      <vt:lpstr>Preserving The Past</vt:lpstr>
      <vt:lpstr>Museion in Alexandria</vt:lpstr>
      <vt:lpstr>Museion in Alexandria</vt:lpstr>
      <vt:lpstr>Medieval Treasure Chambers</vt:lpstr>
      <vt:lpstr>Medieval Treasure Chambers </vt:lpstr>
      <vt:lpstr>Cabinet of curiosities </vt:lpstr>
      <vt:lpstr>Ferrante Imperato's Dell'Historia Naturale (Naples 1599)  </vt:lpstr>
      <vt:lpstr>Cabinet of curiosities (Kunstkammer)</vt:lpstr>
      <vt:lpstr>Kunstkammer of Ole Worm (1588-1654) – professor of medicine</vt:lpstr>
      <vt:lpstr>assembled a museum in his Copenhagen home: filled with ethnographic curiosities, skulls, stuffed animals, and the latest in optical and experimental devices We know what the museum looked like from the detailed frontispiece in the 1655 catalogue called "Worm's Museum, or the History of Very Rare Things, Natural and Artificial, Domestic and Exotic, Which Are Stored in the Author's House in Copenhagen.“</vt:lpstr>
      <vt:lpstr>Wondrous couriosities</vt:lpstr>
      <vt:lpstr>Slide 20</vt:lpstr>
      <vt:lpstr>We will discuss in your seminar groups (Case Study 18/04/13)</vt:lpstr>
      <vt:lpstr>Follow up reading</vt:lpstr>
    </vt:vector>
  </TitlesOfParts>
  <Company>University of Cambridge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Cultural memory and the organization of collective wisdom</dc:title>
  <dc:creator>Faculty of Oriental Studies</dc:creator>
  <cp:lastModifiedBy>sg087</cp:lastModifiedBy>
  <cp:revision>180</cp:revision>
  <dcterms:created xsi:type="dcterms:W3CDTF">2007-02-08T16:50:21Z</dcterms:created>
  <dcterms:modified xsi:type="dcterms:W3CDTF">2013-03-07T10:31:54Z</dcterms:modified>
</cp:coreProperties>
</file>