
<file path=[Content_Types].xml><?xml version="1.0" encoding="utf-8"?>
<Types xmlns="http://schemas.openxmlformats.org/package/2006/content-types">
  <Override PartName="/ppt/notesSlides/notesSlide5.xml" ContentType="application/vnd.openxmlformats-officedocument.presentationml.notesSlide+xml"/>
  <Override PartName="/ppt/slideLayouts/slideLayout1.xml" ContentType="application/vnd.openxmlformats-officedocument.presentationml.slideLayout+xml"/>
  <Default Extension="png" ContentType="image/png"/>
  <Default Extension="rels" ContentType="application/vnd.openxmlformats-package.relationships+xml"/>
  <Default Extension="jpeg" ContentType="image/jpeg"/>
  <Default Extension="xml" ContentType="application/xml"/>
  <Override PartName="/ppt/slides/slide9.xml" ContentType="application/vnd.openxmlformats-officedocument.presentationml.slide+xml"/>
  <Override PartName="/ppt/slides/slide11.xml" ContentType="application/vnd.openxmlformats-officedocument.presentationml.slide+xml"/>
  <Override PartName="/ppt/notesSlides/notesSlide3.xml" ContentType="application/vnd.openxmlformats-officedocument.presentationml.notesSlide+xml"/>
  <Override PartName="/ppt/tableStyles.xml" ContentType="application/vnd.openxmlformats-officedocument.presentationml.tableStyles+xml"/>
  <Override PartName="/ppt/slideLayouts/slideLayout8.xml" ContentType="application/vnd.openxmlformats-officedocument.presentationml.slideLayout+xml"/>
  <Override PartName="/ppt/slides/slide7.xml" ContentType="application/vnd.openxmlformats-officedocument.presentationml.slide+xml"/>
  <Override PartName="/ppt/notesSlides/notesSlide1.xml" ContentType="application/vnd.openxmlformats-officedocument.presentationml.notesSlide+xml"/>
  <Override PartName="/ppt/slideLayouts/slideLayout6.xml" ContentType="application/vnd.openxmlformats-officedocument.presentationml.slideLayout+xml"/>
  <Override PartName="/ppt/slides/slide5.xml" ContentType="application/vnd.openxmlformats-officedocument.presentationml.slide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slideMasters/slideMaster1.xml" ContentType="application/vnd.openxmlformats-officedocument.presentationml.slideMaster+xml"/>
  <Override PartName="/ppt/slideLayouts/slideLayout4.xml" ContentType="application/vnd.openxmlformats-officedocument.presentationml.slideLayout+xml"/>
  <Override PartName="/ppt/slides/slide3.xml" ContentType="application/vnd.openxmlformats-officedocument.presentationml.slide+xml"/>
  <Override PartName="/ppt/slideLayouts/slideLayout10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ppt/notesSlides/notesSlide6.xml" ContentType="application/vnd.openxmlformats-officedocument.presentationml.notesSlide+xml"/>
  <Override PartName="/ppt/slideLayouts/slideLayout2.xml" ContentType="application/vnd.openxmlformats-officedocument.presentationml.slideLayout+xml"/>
  <Override PartName="/ppt/slides/slide1.xml" ContentType="application/vnd.openxmlformats-officedocument.presentationml.slide+xml"/>
  <Override PartName="/ppt/slides/slide12.xml" ContentType="application/vnd.openxmlformats-officedocument.presentationml.slide+xml"/>
  <Default Extension="bin" ContentType="application/vnd.openxmlformats-officedocument.presentationml.printerSettings"/>
  <Default Extension="tiff" ContentType="image/tiff"/>
  <Override PartName="/ppt/notesSlides/notesSlide4.xml" ContentType="application/vnd.openxmlformats-officedocument.presentationml.notesSlide+xml"/>
  <Override PartName="/ppt/slides/slide10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slides/slide8.xml" ContentType="application/vnd.openxmlformats-officedocument.presentationml.slide+xml"/>
  <Override PartName="/ppt/presentation.xml" ContentType="application/vnd.openxmlformats-officedocument.presentationml.presentation.main+xml"/>
  <Override PartName="/ppt/notesSlides/notesSlide2.xml" ContentType="application/vnd.openxmlformats-officedocument.presentationml.notesSlide+xml"/>
  <Override PartName="/ppt/handoutMasters/handoutMaster1.xml" ContentType="application/vnd.openxmlformats-officedocument.presentationml.handoutMaster+xml"/>
  <Override PartName="/ppt/slideLayouts/slideLayout7.xml" ContentType="application/vnd.openxmlformats-officedocument.presentationml.slideLayout+xml"/>
  <Override PartName="/ppt/slides/slide6.xml" ContentType="application/vnd.openxmlformats-officedocument.presentationml.slide+xml"/>
  <Override PartName="/ppt/theme/theme3.xml" ContentType="application/vnd.openxmlformats-officedocument.theme+xml"/>
  <Override PartName="/ppt/notesMasters/notesMaster1.xml" ContentType="application/vnd.openxmlformats-officedocument.presentationml.notesMaster+xml"/>
  <Override PartName="/ppt/slideLayouts/slideLayout5.xml" ContentType="application/vnd.openxmlformats-officedocument.presentationml.slideLayout+xml"/>
  <Override PartName="/ppt/slides/slide4.xml" ContentType="application/vnd.openxmlformats-officedocument.presentationml.slide+xml"/>
  <Override PartName="/ppt/slideLayouts/slideLayout11.xml" ContentType="application/vnd.openxmlformats-officedocument.presentationml.slideLayout+xml"/>
  <Override PartName="/ppt/theme/theme1.xml" ContentType="application/vnd.openxmlformats-officedocument.theme+xml"/>
  <Override PartName="/ppt/presProps.xml" ContentType="application/vnd.openxmlformats-officedocument.presentationml.presProps+xml"/>
  <Override PartName="/ppt/notesSlides/notesSlide7.xml" ContentType="application/vnd.openxmlformats-officedocument.presentationml.notesSlide+xml"/>
  <Override PartName="/ppt/slideLayouts/slideLayout3.xml" ContentType="application/vnd.openxmlformats-officedocument.presentationml.slideLayout+xml"/>
  <Override PartName="/ppt/slides/slide2.xml" ContentType="application/vnd.openxmlformats-officedocument.presentationml.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saveSubsetFonts="1">
  <p:sldMasterIdLst>
    <p:sldMasterId id="2147483660" r:id="rId1"/>
  </p:sldMasterIdLst>
  <p:notesMasterIdLst>
    <p:notesMasterId r:id="rId14"/>
  </p:notesMasterIdLst>
  <p:handoutMasterIdLst>
    <p:handoutMasterId r:id="rId15"/>
  </p:handoutMasterIdLst>
  <p:sldIdLst>
    <p:sldId id="256" r:id="rId2"/>
    <p:sldId id="280" r:id="rId3"/>
    <p:sldId id="287" r:id="rId4"/>
    <p:sldId id="261" r:id="rId5"/>
    <p:sldId id="281" r:id="rId6"/>
    <p:sldId id="279" r:id="rId7"/>
    <p:sldId id="283" r:id="rId8"/>
    <p:sldId id="284" r:id="rId9"/>
    <p:sldId id="277" r:id="rId10"/>
    <p:sldId id="275" r:id="rId11"/>
    <p:sldId id="286" r:id="rId12"/>
    <p:sldId id="282" r:id="rId13"/>
  </p:sldIdLst>
  <p:sldSz cx="9144000" cy="6858000" type="screen4x3"/>
  <p:notesSz cx="6669088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="" xmlns:a="http://schemas.openxmlformats.org/drawingml/2006/main" xmlns:r="http://schemas.openxmlformats.org/officeDocument/2006/relationships" xmlns:p="http://schemas.openxmlformats.org/presentationml/2006/main" xmlns:p15="http://schemas.microsoft.com/office/powerpoint/2012/main" xmlns:mv="urn:schemas-microsoft-com:mac:vml" xmlns:mc="http://schemas.openxmlformats.org/markup-compatibility/2006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extLst>
    <p:ext uri="{E76CE94A-603C-4142-B9EB-6D1370010A27}">
      <p14:discardImageEditData xmlns="" xmlns:a="http://schemas.openxmlformats.org/drawingml/2006/main" xmlns:r="http://schemas.openxmlformats.org/officeDocument/2006/relationships" xmlns:p="http://schemas.openxmlformats.org/presentationml/2006/main" xmlns:p14="http://schemas.microsoft.com/office/powerpoint/2010/main" xmlns:mv="urn:schemas-microsoft-com:mac:vml" xmlns:mc="http://schemas.openxmlformats.org/markup-compatibility/2006" val="0"/>
    </p:ext>
    <p:ext uri="{D31A062A-798A-4329-ABDD-BBA856620510}">
      <p14:defaultImageDpi xmlns="" xmlns:a="http://schemas.openxmlformats.org/drawingml/2006/main" xmlns:r="http://schemas.openxmlformats.org/officeDocument/2006/relationships" xmlns:p="http://schemas.openxmlformats.org/presentationml/2006/main" xmlns:p14="http://schemas.microsoft.com/office/powerpoint/2010/main" xmlns:mv="urn:schemas-microsoft-com:mac:vml" xmlns:mc="http://schemas.openxmlformats.org/markup-compatibility/2006" val="0"/>
    </p:ext>
    <p:ext uri="{FD5EFAAD-0ECE-453E-9831-46B23BE46B34}">
      <p15:chartTrackingRefBased xmlns="" xmlns:a="http://schemas.openxmlformats.org/drawingml/2006/main" xmlns:r="http://schemas.openxmlformats.org/officeDocument/2006/relationships" xmlns:p="http://schemas.openxmlformats.org/presentationml/2006/main" xmlns:p15="http://schemas.microsoft.com/office/powerpoint/2012/main" xmlns:mv="urn:schemas-microsoft-com:mac:vml" xmlns:mc="http://schemas.openxmlformats.org/markup-compatibility/2006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lastView="sldThumbnailView">
  <p:normalViewPr>
    <p:restoredLeft sz="15620"/>
    <p:restoredTop sz="83195" autoAdjust="0"/>
  </p:normalViewPr>
  <p:slideViewPr>
    <p:cSldViewPr snapToGrid="0" snapToObjects="1">
      <p:cViewPr varScale="1">
        <p:scale>
          <a:sx n="69" d="100"/>
          <a:sy n="69" d="100"/>
        </p:scale>
        <p:origin x="-472" y="-11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8.xml"/><Relationship Id="rId20" Type="http://schemas.openxmlformats.org/officeDocument/2006/relationships/tableStyles" Target="tableStyles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notesMaster" Target="notesMasters/notesMaster1.xml"/><Relationship Id="rId15" Type="http://schemas.openxmlformats.org/officeDocument/2006/relationships/handoutMaster" Target="handoutMasters/handoutMaster1.xml"/><Relationship Id="rId16" Type="http://schemas.openxmlformats.org/officeDocument/2006/relationships/printerSettings" Target="printerSettings/printerSettings1.bin"/><Relationship Id="rId17" Type="http://schemas.openxmlformats.org/officeDocument/2006/relationships/presProps" Target="presProps.xml"/><Relationship Id="rId18" Type="http://schemas.openxmlformats.org/officeDocument/2006/relationships/viewProps" Target="viewProps.xml"/><Relationship Id="rId1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7607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A3B97BC-BF7D-416D-8D25-A2FEC2C1753B}" type="datetimeFigureOut">
              <a:rPr lang="en-GB" smtClean="0"/>
              <a:pPr/>
              <a:t>9/29/19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7607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BEFB631-939D-47BA-943F-CB474F7AE54F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="" xmlns:a="http://schemas.openxmlformats.org/drawingml/2006/main" xmlns:r="http://schemas.openxmlformats.org/officeDocument/2006/relationships" xmlns:p="http://schemas.openxmlformats.org/presentationml/2006/main" xmlns:p14="http://schemas.microsoft.com/office/powerpoint/2010/main" xmlns:mv="urn:schemas-microsoft-com:mac:vml" xmlns:mc="http://schemas.openxmlformats.org/markup-compatibility/2006" val="28930190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07" y="0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1136EBD-B192-424C-8D3F-422339C54CF7}" type="datetimeFigureOut">
              <a:rPr lang="en-US" smtClean="0"/>
              <a:pPr/>
              <a:t>9/29/19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896938" y="731838"/>
            <a:ext cx="4875212" cy="36576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632960"/>
            <a:ext cx="5335270" cy="438912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264227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07" y="9264227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3B15265-8B7D-0E41-9AB5-EFA6CEA239F0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="" xmlns:a="http://schemas.openxmlformats.org/drawingml/2006/main" xmlns:r="http://schemas.openxmlformats.org/officeDocument/2006/relationships" xmlns:p="http://schemas.openxmlformats.org/presentationml/2006/main" xmlns:p14="http://schemas.microsoft.com/office/powerpoint/2010/main" xmlns:mv="urn:schemas-microsoft-com:mac:vml" xmlns:mc="http://schemas.openxmlformats.org/markup-compatibility/2006" val="5448378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4.xml"/></Relationships>
</file>

<file path=ppt/notesSlides/_rels/notesSlide2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5.xml"/></Relationships>
</file>

<file path=ppt/notesSlides/_rels/notesSlide3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6.xml"/></Relationships>
</file>

<file path=ppt/notesSlides/_rels/notesSlide4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8.xml"/></Relationships>
</file>

<file path=ppt/notesSlides/_rels/notesSlide5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9.xml"/></Relationships>
</file>

<file path=ppt/notesSlides/_rels/notesSlide6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0.xml"/></Relationships>
</file>

<file path=ppt/notesSlides/_rels/notesSlide7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1.xml"/></Relationships>
</file>

<file path=ppt/notesSlides/notesSlide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err="1" smtClean="0"/>
              <a:t>Cyfeirio’r</a:t>
            </a:r>
            <a:r>
              <a:rPr lang="en-US" dirty="0" smtClean="0"/>
              <a:t> </a:t>
            </a:r>
            <a:r>
              <a:rPr lang="en-US" dirty="0" err="1" smtClean="0"/>
              <a:t>grwp</a:t>
            </a:r>
            <a:r>
              <a:rPr lang="en-US" dirty="0" smtClean="0"/>
              <a:t> I </a:t>
            </a:r>
            <a:r>
              <a:rPr lang="en-US" dirty="0" err="1" smtClean="0"/>
              <a:t>edrych</a:t>
            </a:r>
            <a:r>
              <a:rPr lang="en-US" dirty="0" smtClean="0"/>
              <a:t> </a:t>
            </a:r>
            <a:r>
              <a:rPr lang="en-US" dirty="0" err="1" smtClean="0"/>
              <a:t>ar</a:t>
            </a:r>
            <a:r>
              <a:rPr lang="en-US" dirty="0" smtClean="0"/>
              <a:t> </a:t>
            </a:r>
            <a:r>
              <a:rPr lang="en-US" dirty="0" err="1" smtClean="0"/>
              <a:t>moodle</a:t>
            </a:r>
            <a:r>
              <a:rPr lang="en-US" dirty="0" smtClean="0"/>
              <a:t> I </a:t>
            </a:r>
            <a:r>
              <a:rPr lang="en-US" dirty="0" err="1" smtClean="0"/>
              <a:t>edrych</a:t>
            </a:r>
            <a:r>
              <a:rPr lang="en-US" dirty="0" smtClean="0"/>
              <a:t> </a:t>
            </a:r>
            <a:r>
              <a:rPr lang="en-US" dirty="0" err="1" smtClean="0"/>
              <a:t>ar</a:t>
            </a:r>
            <a:r>
              <a:rPr lang="en-US" dirty="0" smtClean="0"/>
              <a:t> </a:t>
            </a:r>
            <a:r>
              <a:rPr lang="en-US" dirty="0" err="1" smtClean="0"/>
              <a:t>fframwaith</a:t>
            </a:r>
            <a:r>
              <a:rPr lang="en-US" dirty="0" smtClean="0"/>
              <a:t> </a:t>
            </a:r>
            <a:r>
              <a:rPr lang="en-US" dirty="0" err="1" smtClean="0"/>
              <a:t>y</a:t>
            </a:r>
            <a:r>
              <a:rPr lang="en-US" dirty="0" smtClean="0"/>
              <a:t> </a:t>
            </a:r>
            <a:r>
              <a:rPr lang="en-US" dirty="0" err="1" smtClean="0"/>
              <a:t>cyfnod</a:t>
            </a:r>
            <a:r>
              <a:rPr lang="en-US" dirty="0" smtClean="0"/>
              <a:t> </a:t>
            </a:r>
            <a:r>
              <a:rPr lang="en-US" dirty="0" err="1" smtClean="0"/>
              <a:t>sylfaen</a:t>
            </a:r>
            <a:r>
              <a:rPr lang="en-US" dirty="0" smtClean="0"/>
              <a:t> / foundation phase framework I </a:t>
            </a:r>
            <a:r>
              <a:rPr lang="en-US" dirty="0" err="1" smtClean="0"/>
              <a:t>ddarganfod</a:t>
            </a:r>
            <a:r>
              <a:rPr lang="en-US" dirty="0" smtClean="0"/>
              <a:t> </a:t>
            </a:r>
            <a:r>
              <a:rPr lang="en-US" dirty="0" err="1" smtClean="0"/>
              <a:t>beth</a:t>
            </a:r>
            <a:r>
              <a:rPr lang="en-US" dirty="0" smtClean="0"/>
              <a:t> </a:t>
            </a:r>
            <a:r>
              <a:rPr lang="en-US" dirty="0" err="1" smtClean="0"/>
              <a:t>ydy</a:t>
            </a:r>
            <a:r>
              <a:rPr lang="en-US" dirty="0" smtClean="0"/>
              <a:t> </a:t>
            </a:r>
            <a:r>
              <a:rPr lang="en-US" dirty="0" err="1" smtClean="0"/>
              <a:t>penawdau</a:t>
            </a:r>
            <a:r>
              <a:rPr lang="en-US" dirty="0" smtClean="0"/>
              <a:t> </a:t>
            </a:r>
            <a:r>
              <a:rPr lang="en-US" dirty="0" err="1" smtClean="0"/>
              <a:t>y</a:t>
            </a:r>
            <a:r>
              <a:rPr lang="en-US" dirty="0" smtClean="0"/>
              <a:t> </a:t>
            </a:r>
            <a:r>
              <a:rPr lang="en-US" dirty="0" err="1" smtClean="0"/>
              <a:t>chwe</a:t>
            </a:r>
            <a:r>
              <a:rPr lang="en-US" dirty="0" smtClean="0"/>
              <a:t> </a:t>
            </a:r>
            <a:r>
              <a:rPr lang="en-US" dirty="0" err="1" smtClean="0"/>
              <a:t>maes</a:t>
            </a:r>
            <a:r>
              <a:rPr lang="en-US" dirty="0" smtClean="0"/>
              <a:t> </a:t>
            </a:r>
            <a:r>
              <a:rPr lang="en-US" dirty="0" err="1" smtClean="0"/>
              <a:t>dysgu</a:t>
            </a:r>
            <a:r>
              <a:rPr lang="en-US" dirty="0" smtClean="0"/>
              <a:t>. </a:t>
            </a:r>
          </a:p>
          <a:p>
            <a:r>
              <a:rPr lang="en-US" dirty="0" smtClean="0"/>
              <a:t>Read through in pairs and discuss</a:t>
            </a:r>
            <a:r>
              <a:rPr lang="is-IS" dirty="0" smtClean="0"/>
              <a:t>…</a:t>
            </a:r>
          </a:p>
          <a:p>
            <a:r>
              <a:rPr lang="en-US" dirty="0" smtClean="0"/>
              <a:t>W</a:t>
            </a:r>
            <a:r>
              <a:rPr lang="is-IS" dirty="0" smtClean="0"/>
              <a:t>hat do you notice about the curriculum?</a:t>
            </a:r>
          </a:p>
          <a:p>
            <a:r>
              <a:rPr lang="en-US" dirty="0" smtClean="0"/>
              <a:t>What are your thoughts?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3B15265-8B7D-0E41-9AB5-EFA6CEA239F0}" type="slidenum">
              <a:rPr lang="en-US" smtClean="0"/>
              <a:pPr/>
              <a:t>4</a:t>
            </a:fld>
            <a:endParaRPr lang="en-US"/>
          </a:p>
        </p:txBody>
      </p:sp>
    </p:spTree>
    <p:extLst>
      <p:ext uri="{BB962C8B-B14F-4D97-AF65-F5344CB8AC3E}">
        <p14:creationId xmlns="" xmlns:a="http://schemas.openxmlformats.org/drawingml/2006/main" xmlns:r="http://schemas.openxmlformats.org/officeDocument/2006/relationships" xmlns:p="http://schemas.openxmlformats.org/presentationml/2006/main" xmlns:p14="http://schemas.microsoft.com/office/powerpoint/2010/main" xmlns:mv="urn:schemas-microsoft-com:mac:vml" xmlns:mc="http://schemas.openxmlformats.org/markup-compatibility/2006" val="348404887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Clip </a:t>
            </a:r>
            <a:r>
              <a:rPr lang="en-US" dirty="0" err="1" smtClean="0"/>
              <a:t>fideo</a:t>
            </a:r>
            <a:r>
              <a:rPr lang="en-US" dirty="0" smtClean="0"/>
              <a:t> is 6mins long – talks about how staff listen to children to impact planning</a:t>
            </a:r>
            <a:r>
              <a:rPr lang="en-US" baseline="0" dirty="0" smtClean="0"/>
              <a:t> and how challenges are implemented in various areas. </a:t>
            </a:r>
          </a:p>
          <a:p>
            <a:r>
              <a:rPr lang="en-US" baseline="0" dirty="0" smtClean="0"/>
              <a:t>It touches on continuous provision and enhanced – won’t go into this in this lecture …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3B15265-8B7D-0E41-9AB5-EFA6CEA239F0}" type="slidenum">
              <a:rPr lang="en-US" smtClean="0"/>
              <a:pPr/>
              <a:t>5</a:t>
            </a:fld>
            <a:endParaRPr 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The</a:t>
            </a:r>
            <a:r>
              <a:rPr lang="en-US" baseline="0" dirty="0" smtClean="0"/>
              <a:t> welsh government drew on best practice from around the world when it developed the Foundation Phase. From Reggio child </a:t>
            </a:r>
            <a:r>
              <a:rPr lang="en-US" baseline="0" dirty="0" err="1" smtClean="0"/>
              <a:t>centred</a:t>
            </a:r>
            <a:r>
              <a:rPr lang="en-US" baseline="0" dirty="0" smtClean="0"/>
              <a:t>, pupils lead the learning, highly creative and allows children to lead their learning.  Te </a:t>
            </a:r>
            <a:r>
              <a:rPr lang="en-US" baseline="0" dirty="0" err="1" smtClean="0"/>
              <a:t>Whariki</a:t>
            </a:r>
            <a:r>
              <a:rPr lang="en-US" baseline="0" dirty="0" smtClean="0"/>
              <a:t> – means a woven mat – underpinned by well being and also multi cultural.   Hi scope– based on Dewey’s work and experiential approach, pupils plan do and review ’Active participatory learning’ – originated in areas of deprivation and has significant impact on outcomes in later life.</a:t>
            </a:r>
          </a:p>
          <a:p>
            <a:r>
              <a:rPr lang="en-US" baseline="0" dirty="0" smtClean="0"/>
              <a:t>Outdoor focus from </a:t>
            </a:r>
            <a:r>
              <a:rPr lang="en-US" baseline="0" dirty="0" err="1" smtClean="0"/>
              <a:t>Scandanavia</a:t>
            </a:r>
            <a:r>
              <a:rPr lang="en-US" baseline="0" dirty="0" smtClean="0"/>
              <a:t> with approaches such as forest schools.</a:t>
            </a:r>
            <a:endParaRPr lang="en-US" dirty="0" smtClean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3B15265-8B7D-0E41-9AB5-EFA6CEA239F0}" type="slidenum">
              <a:rPr lang="en-US" smtClean="0"/>
              <a:pPr/>
              <a:t>6</a:t>
            </a:fld>
            <a:endParaRPr 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CF53C65-7D9F-F34A-8929-3F143E812007}" type="slidenum">
              <a:rPr lang="en-US" smtClean="0"/>
              <a:pPr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:p="http://schemas.openxmlformats.org/presentationml/2006/main" xmlns:r="http://schemas.openxmlformats.org/officeDocument/2006/relationships" xmlns:a="http://schemas.openxmlformats.org/drawingml/2006/main" xmlns="" val="208152756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0" marR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 smtClean="0"/>
              <a:t>At 8mins talks</a:t>
            </a:r>
            <a:r>
              <a:rPr lang="en-US" baseline="0" dirty="0" smtClean="0"/>
              <a:t> about staying in same place – roots – this is interesting – where in </a:t>
            </a:r>
            <a:r>
              <a:rPr lang="en-US" baseline="0" dirty="0" err="1" smtClean="0"/>
              <a:t>uk</a:t>
            </a:r>
            <a:r>
              <a:rPr lang="en-US" baseline="0" dirty="0" smtClean="0"/>
              <a:t> &amp; </a:t>
            </a:r>
            <a:r>
              <a:rPr lang="en-US" baseline="0" dirty="0" err="1" smtClean="0"/>
              <a:t>wales</a:t>
            </a:r>
            <a:r>
              <a:rPr lang="en-US" baseline="0" dirty="0" smtClean="0"/>
              <a:t> we have many children now being brought up here having come from many countries / languages / characteristics / religion / </a:t>
            </a:r>
            <a:endParaRPr lang="en-US" dirty="0" smtClean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3B15265-8B7D-0E41-9AB5-EFA6CEA239F0}" type="slidenum">
              <a:rPr lang="en-US" smtClean="0"/>
              <a:pPr/>
              <a:t>9</a:t>
            </a:fld>
            <a:endParaRPr 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7mins talk about physical impact</a:t>
            </a:r>
            <a:r>
              <a:rPr lang="en-US" baseline="0" dirty="0" smtClean="0"/>
              <a:t> &amp; and the outdoors. </a:t>
            </a:r>
          </a:p>
          <a:p>
            <a:r>
              <a:rPr lang="en-US" baseline="0" dirty="0" smtClean="0"/>
              <a:t>10mins talk about literacy &amp; reading ages. </a:t>
            </a:r>
          </a:p>
          <a:p>
            <a:r>
              <a:rPr lang="en-US" baseline="0" dirty="0" smtClean="0"/>
              <a:t>15mins outside footage</a:t>
            </a:r>
          </a:p>
          <a:p>
            <a:r>
              <a:rPr lang="en-US" baseline="0" dirty="0" smtClean="0"/>
              <a:t>17mins re formal learning to read</a:t>
            </a:r>
          </a:p>
          <a:p>
            <a:r>
              <a:rPr lang="en-US" baseline="0" dirty="0" smtClean="0"/>
              <a:t>19 </a:t>
            </a:r>
            <a:r>
              <a:rPr lang="en-US" baseline="0" dirty="0" err="1" smtClean="0"/>
              <a:t>mins</a:t>
            </a:r>
            <a:r>
              <a:rPr lang="en-US" baseline="0" dirty="0" smtClean="0"/>
              <a:t> pupil portfolios </a:t>
            </a:r>
          </a:p>
          <a:p>
            <a:r>
              <a:rPr lang="en-US" baseline="0" dirty="0" smtClean="0"/>
              <a:t>23mins physical footage 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3B15265-8B7D-0E41-9AB5-EFA6CEA239F0}" type="slidenum">
              <a:rPr lang="en-US" smtClean="0"/>
              <a:pPr/>
              <a:t>10</a:t>
            </a:fld>
            <a:endParaRPr 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Findings from the first phase of the study were reported in</a:t>
            </a:r>
            <a:r>
              <a:rPr lang="en-US" baseline="0" dirty="0" smtClean="0"/>
              <a:t> this paper,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CF53C65-7D9F-F34A-8929-3F143E812007}" type="slidenum">
              <a:rPr lang="en-US" smtClean="0"/>
              <a:pPr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:p="http://schemas.openxmlformats.org/presentationml/2006/main" xmlns:r="http://schemas.openxmlformats.org/officeDocument/2006/relationships" xmlns:a="http://schemas.openxmlformats.org/drawingml/2006/main" xmlns="" val="44284832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328166" y="1295400"/>
            <a:ext cx="6487668" cy="3152887"/>
          </a:xfrm>
          <a:prstGeom prst="rect">
            <a:avLst/>
          </a:prstGeom>
          <a:ln w="3175">
            <a:solidFill>
              <a:schemeClr val="bg1"/>
            </a:solidFill>
          </a:ln>
          <a:effectLst>
            <a:outerShdw blurRad="63500" sx="100500" sy="100500" algn="ctr" rotWithShape="0">
              <a:prstClr val="black">
                <a:alpha val="50000"/>
              </a:prstClr>
            </a:outerShdw>
          </a:effectLst>
        </p:spPr>
        <p:txBody>
          <a:bodyPr vert="horz" lIns="91440" tIns="45720" rIns="91440" bIns="45720" rtlCol="0">
            <a:normAutofit/>
          </a:bodyPr>
          <a:lstStyle/>
          <a:p>
            <a:pPr marL="0" indent="0" algn="l" defTabSz="914400" rtl="0" eaLnBrk="1" latinLnBrk="0" hangingPunct="1">
              <a:spcBef>
                <a:spcPts val="2000"/>
              </a:spcBef>
              <a:buClr>
                <a:schemeClr val="accent1">
                  <a:lumMod val="60000"/>
                  <a:lumOff val="40000"/>
                </a:schemeClr>
              </a:buClr>
              <a:buSzPct val="110000"/>
              <a:buFont typeface="Wingdings 2" pitchFamily="18" charset="2"/>
              <a:buNone/>
            </a:pPr>
            <a:endParaRPr sz="3200" kern="120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22921" y="1523999"/>
            <a:ext cx="6498158" cy="1724867"/>
          </a:xfrm>
        </p:spPr>
        <p:txBody>
          <a:bodyPr vert="horz" lIns="91440" tIns="45720" rIns="91440" bIns="45720" rtlCol="0" anchor="b" anchorCtr="0">
            <a:noAutofit/>
          </a:bodyPr>
          <a:lstStyle>
            <a:lvl1pPr marL="0" indent="0" algn="ctr" defTabSz="914400" rtl="0" eaLnBrk="1" latinLnBrk="0" hangingPunct="1">
              <a:spcBef>
                <a:spcPct val="0"/>
              </a:spcBef>
              <a:buClr>
                <a:schemeClr val="accent1">
                  <a:lumMod val="60000"/>
                  <a:lumOff val="40000"/>
                </a:schemeClr>
              </a:buClr>
              <a:buSzPct val="110000"/>
              <a:buFont typeface="Wingdings 2" pitchFamily="18" charset="2"/>
              <a:buNone/>
              <a:defRPr sz="46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22921" y="3299012"/>
            <a:ext cx="6498159" cy="916641"/>
          </a:xfr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ts val="300"/>
              </a:spcBef>
              <a:buClr>
                <a:schemeClr val="accent1">
                  <a:lumMod val="60000"/>
                  <a:lumOff val="40000"/>
                </a:schemeClr>
              </a:buClr>
              <a:buSzPct val="110000"/>
              <a:buFont typeface="Wingdings 2" pitchFamily="18" charset="2"/>
              <a:buNone/>
              <a:defRPr sz="1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1F9CA3-105E-4857-9057-6DB6197DA786}" type="datetimeFigureOut">
              <a:rPr lang="en-US" smtClean="0"/>
              <a:pPr/>
              <a:t>9/29/19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5CE407-6216-4202-80E4-A30DC2F709B2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1F9CA3-105E-4857-9057-6DB6197DA786}" type="datetimeFigureOut">
              <a:rPr lang="en-US" smtClean="0"/>
              <a:pPr/>
              <a:t>9/29/19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5CE407-6216-4202-80E4-A30DC2F709B2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preserve="1">
  <p:cSld name="Title Slide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63538" y="3352801"/>
            <a:ext cx="8416925" cy="1470025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63538" y="4771029"/>
            <a:ext cx="8416925" cy="972671"/>
          </a:xfrm>
        </p:spPr>
        <p:txBody>
          <a:bodyPr>
            <a:normAutofit/>
          </a:bodyPr>
          <a:lstStyle>
            <a:lvl1pPr marL="0" indent="0" algn="ctr">
              <a:spcBef>
                <a:spcPts val="300"/>
              </a:spcBef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1F9CA3-105E-4857-9057-6DB6197DA786}" type="datetimeFigureOut">
              <a:rPr lang="en-US" smtClean="0"/>
              <a:pPr/>
              <a:t>9/29/19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5CE407-6216-4202-80E4-A30DC2F709B2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9" name="Picture Placeholder 2"/>
          <p:cNvSpPr>
            <a:spLocks noGrp="1"/>
          </p:cNvSpPr>
          <p:nvPr>
            <p:ph type="pic" idx="13"/>
          </p:nvPr>
        </p:nvSpPr>
        <p:spPr>
          <a:xfrm>
            <a:off x="370980" y="363538"/>
            <a:ext cx="8402040" cy="2836862"/>
          </a:xfrm>
          <a:ln w="3175">
            <a:solidFill>
              <a:schemeClr val="bg1"/>
            </a:solidFill>
          </a:ln>
          <a:effectLst>
            <a:outerShdw blurRad="63500" sx="100500" sy="100500" algn="ctr" rotWithShape="0">
              <a:prstClr val="black">
                <a:alpha val="50000"/>
              </a:prst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smtClean="0"/>
              <a:t>Drag picture to placeholder or click icon to add</a:t>
            </a:r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9275" y="2403144"/>
            <a:ext cx="8056563" cy="1362075"/>
          </a:xfrm>
        </p:spPr>
        <p:txBody>
          <a:bodyPr anchor="b" anchorCtr="0"/>
          <a:lstStyle>
            <a:lvl1pPr algn="ctr">
              <a:defRPr sz="4600" b="0" cap="none" baseline="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49275" y="3736005"/>
            <a:ext cx="8056563" cy="1500187"/>
          </a:xfrm>
        </p:spPr>
        <p:txBody>
          <a:bodyPr anchor="t" anchorCtr="0">
            <a:normAutofit/>
          </a:bodyPr>
          <a:lstStyle>
            <a:lvl1pPr marL="0" indent="0" algn="ctr">
              <a:spcBef>
                <a:spcPts val="300"/>
              </a:spcBef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1F9CA3-105E-4857-9057-6DB6197DA786}" type="datetimeFigureOut">
              <a:rPr lang="en-US" smtClean="0"/>
              <a:pPr/>
              <a:t>9/29/19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5CE407-6216-4202-80E4-A30DC2F709B2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9275" y="107576"/>
            <a:ext cx="8042276" cy="1336956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49275" y="1600201"/>
            <a:ext cx="3840480" cy="4343400"/>
          </a:xfrm>
        </p:spPr>
        <p:txBody>
          <a:bodyPr>
            <a:normAutofit/>
          </a:bodyPr>
          <a:lstStyle>
            <a:lvl1pPr>
              <a:spcBef>
                <a:spcPts val="1600"/>
              </a:spcBef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51071" y="1600201"/>
            <a:ext cx="3840480" cy="4343400"/>
          </a:xfrm>
        </p:spPr>
        <p:txBody>
          <a:bodyPr>
            <a:normAutofit/>
          </a:bodyPr>
          <a:lstStyle>
            <a:lvl1pPr>
              <a:spcBef>
                <a:spcPts val="1600"/>
              </a:spcBef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1F9CA3-105E-4857-9057-6DB6197DA786}" type="datetimeFigureOut">
              <a:rPr lang="en-US" smtClean="0"/>
              <a:pPr/>
              <a:t>9/29/19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5CE407-6216-4202-80E4-A30DC2F709B2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9274" y="107576"/>
            <a:ext cx="8042276" cy="1336956"/>
          </a:xfrm>
        </p:spPr>
        <p:txBody>
          <a:bodyPr/>
          <a:lstStyle>
            <a:lvl1pPr>
              <a:defRPr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49274" y="1453224"/>
            <a:ext cx="3840480" cy="750887"/>
          </a:xfrm>
        </p:spPr>
        <p:txBody>
          <a:bodyPr anchor="b">
            <a:noAutofit/>
          </a:bodyPr>
          <a:lstStyle>
            <a:lvl1pPr marL="0" indent="0" algn="ctr">
              <a:spcBef>
                <a:spcPts val="0"/>
              </a:spcBef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49274" y="2347415"/>
            <a:ext cx="3840480" cy="3596185"/>
          </a:xfrm>
        </p:spPr>
        <p:txBody>
          <a:bodyPr>
            <a:normAutofit/>
          </a:bodyPr>
          <a:lstStyle>
            <a:lvl1pPr>
              <a:spcBef>
                <a:spcPts val="1600"/>
              </a:spcBef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51070" y="1453224"/>
            <a:ext cx="3840480" cy="750887"/>
          </a:xfrm>
        </p:spPr>
        <p:txBody>
          <a:bodyPr anchor="b">
            <a:noAutofit/>
          </a:bodyPr>
          <a:lstStyle>
            <a:lvl1pPr marL="0" indent="0" algn="ctr">
              <a:spcBef>
                <a:spcPts val="0"/>
              </a:spcBef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51070" y="2347415"/>
            <a:ext cx="3840480" cy="3596185"/>
          </a:xfrm>
        </p:spPr>
        <p:txBody>
          <a:bodyPr>
            <a:normAutofit/>
          </a:bodyPr>
          <a:lstStyle>
            <a:lvl1pPr>
              <a:spcBef>
                <a:spcPts val="1600"/>
              </a:spcBef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1F9CA3-105E-4857-9057-6DB6197DA786}" type="datetimeFigureOut">
              <a:rPr lang="en-US" smtClean="0"/>
              <a:pPr/>
              <a:t>9/29/19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5CE407-6216-4202-80E4-A30DC2F709B2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1F9CA3-105E-4857-9057-6DB6197DA786}" type="datetimeFigureOut">
              <a:rPr lang="en-US" smtClean="0"/>
              <a:pPr/>
              <a:t>9/29/19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5CE407-6216-4202-80E4-A30DC2F709B2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1F9CA3-105E-4857-9057-6DB6197DA786}" type="datetimeFigureOut">
              <a:rPr lang="en-US" smtClean="0"/>
              <a:pPr/>
              <a:t>9/29/19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5CE407-6216-4202-80E4-A30DC2F709B2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399" y="611872"/>
            <a:ext cx="3840480" cy="1162050"/>
          </a:xfrm>
        </p:spPr>
        <p:txBody>
          <a:bodyPr anchor="b"/>
          <a:lstStyle>
            <a:lvl1pPr algn="ctr">
              <a:defRPr sz="3600" b="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42824" y="368300"/>
            <a:ext cx="3840480" cy="5575300"/>
          </a:xfrm>
        </p:spPr>
        <p:txBody>
          <a:bodyPr>
            <a:normAutofit/>
          </a:bodyPr>
          <a:lstStyle>
            <a:lvl1pPr>
              <a:spcBef>
                <a:spcPts val="2000"/>
              </a:spcBef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33399" y="1787856"/>
            <a:ext cx="3840480" cy="3720152"/>
          </a:xfrm>
        </p:spPr>
        <p:txBody>
          <a:bodyPr>
            <a:normAutofit/>
          </a:bodyPr>
          <a:lstStyle>
            <a:lvl1pPr marL="0" indent="0" algn="ctr">
              <a:spcBef>
                <a:spcPts val="600"/>
              </a:spcBef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1F9CA3-105E-4857-9057-6DB6197DA786}" type="datetimeFigureOut">
              <a:rPr lang="en-US" smtClean="0"/>
              <a:pPr/>
              <a:t>9/29/19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5CE407-6216-4202-80E4-A30DC2F709B2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398" y="611872"/>
            <a:ext cx="4079545" cy="1162050"/>
          </a:xfrm>
        </p:spPr>
        <p:txBody>
          <a:bodyPr anchor="b"/>
          <a:lstStyle>
            <a:lvl1pPr algn="ctr">
              <a:defRPr sz="3600" b="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33398" y="1787856"/>
            <a:ext cx="4079545" cy="3720152"/>
          </a:xfrm>
        </p:spPr>
        <p:txBody>
          <a:bodyPr>
            <a:normAutofit/>
          </a:bodyPr>
          <a:lstStyle>
            <a:lvl1pPr marL="0" indent="0" algn="ctr">
              <a:spcBef>
                <a:spcPts val="600"/>
              </a:spcBef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1F9CA3-105E-4857-9057-6DB6197DA786}" type="datetimeFigureOut">
              <a:rPr lang="en-US" smtClean="0"/>
              <a:pPr/>
              <a:t>9/29/19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5CE407-6216-4202-80E4-A30DC2F709B2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" name="Picture Placeholder 2"/>
          <p:cNvSpPr>
            <a:spLocks noGrp="1"/>
          </p:cNvSpPr>
          <p:nvPr>
            <p:ph type="pic" idx="1"/>
          </p:nvPr>
        </p:nvSpPr>
        <p:spPr>
          <a:xfrm>
            <a:off x="5090617" y="359392"/>
            <a:ext cx="3657600" cy="5318077"/>
          </a:xfrm>
          <a:ln w="3175">
            <a:solidFill>
              <a:schemeClr val="bg1"/>
            </a:solidFill>
          </a:ln>
          <a:effectLst>
            <a:outerShdw blurRad="63500" sx="100500" sy="100500" algn="ctr" rotWithShape="0">
              <a:prstClr val="black">
                <a:alpha val="50000"/>
              </a:prstClr>
            </a:outerShdw>
          </a:effectLst>
        </p:spPr>
        <p:txBody>
          <a:bodyPr vert="horz" lIns="91440" tIns="45720" rIns="91440" bIns="45720" rtlCol="0">
            <a:normAutofit/>
          </a:bodyPr>
          <a:lstStyle>
            <a:lvl1pPr marL="0" indent="0" algn="l" defTabSz="914400" rtl="0" eaLnBrk="1" latinLnBrk="0" hangingPunct="1">
              <a:spcBef>
                <a:spcPts val="2000"/>
              </a:spcBef>
              <a:buClr>
                <a:schemeClr val="accent1">
                  <a:lumMod val="60000"/>
                  <a:lumOff val="40000"/>
                </a:schemeClr>
              </a:buClr>
              <a:buSzPct val="110000"/>
              <a:buFont typeface="Wingdings 2" pitchFamily="18" charset="2"/>
              <a:buNone/>
              <a:defRPr sz="32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smtClean="0"/>
              <a:t>Drag picture to placeholder or click icon to add</a:t>
            </a:r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5pPr>
              <a:defRPr/>
            </a:lvl5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1F9CA3-105E-4857-9057-6DB6197DA786}" type="datetimeFigureOut">
              <a:rPr lang="en-US" smtClean="0"/>
              <a:pPr/>
              <a:t>9/29/19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5CE407-6216-4202-80E4-A30DC2F709B2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369792" y="368301"/>
            <a:ext cx="1524000" cy="5575300"/>
          </a:xfrm>
        </p:spPr>
        <p:txBody>
          <a:bodyPr vert="eaVert"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49274" y="368301"/>
            <a:ext cx="6689726" cy="5575300"/>
          </a:xfrm>
        </p:spPr>
        <p:txBody>
          <a:bodyPr vert="eaVert"/>
          <a:lstStyle>
            <a:lvl5pPr>
              <a:defRPr/>
            </a:lvl5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1F9CA3-105E-4857-9057-6DB6197DA786}" type="datetimeFigureOut">
              <a:rPr lang="en-US" smtClean="0"/>
              <a:pPr/>
              <a:t>9/29/19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5CE407-6216-4202-80E4-A30DC2F709B2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slideLayout" Target="../slideLayouts/slideLayout12.xml"/><Relationship Id="rId13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549275" y="107576"/>
            <a:ext cx="8042276" cy="1336956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Autofit/>
          </a:bodyPr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49275" y="1600201"/>
            <a:ext cx="8042276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629835" y="627566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bg1"/>
                </a:solidFill>
              </a:defRPr>
            </a:lvl1pPr>
          </a:lstStyle>
          <a:p>
            <a:fld id="{B01F9CA3-105E-4857-9057-6DB6197DA786}" type="datetimeFigureOut">
              <a:rPr lang="en-US" smtClean="0"/>
              <a:pPr/>
              <a:t>9/29/19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64458" y="6275668"/>
            <a:ext cx="484094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bg1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897906" y="6275668"/>
            <a:ext cx="990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3600">
                <a:solidFill>
                  <a:schemeClr val="bg1"/>
                </a:solidFill>
              </a:defRPr>
            </a:lvl1pPr>
          </a:lstStyle>
          <a:p>
            <a:fld id="{7F5CE407-6216-4202-80E4-A30DC2F709B2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</p:sldLayoutIdLst>
  <p:txStyles>
    <p:titleStyle>
      <a:lvl1pPr algn="ctr" defTabSz="914400" rtl="0" eaLnBrk="1" latinLnBrk="0" hangingPunct="1">
        <a:spcBef>
          <a:spcPct val="0"/>
        </a:spcBef>
        <a:buNone/>
        <a:defRPr sz="4600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349250" indent="-349250" algn="l" defTabSz="914400" rtl="0" eaLnBrk="1" latinLnBrk="0" hangingPunct="1">
        <a:spcBef>
          <a:spcPts val="2000"/>
        </a:spcBef>
        <a:buClr>
          <a:schemeClr val="accent1">
            <a:lumMod val="60000"/>
            <a:lumOff val="40000"/>
          </a:schemeClr>
        </a:buClr>
        <a:buSzPct val="110000"/>
        <a:buFont typeface="Wingdings 2" pitchFamily="18" charset="2"/>
        <a:buChar char=""/>
        <a:defRPr sz="2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685800" indent="-336550" algn="l" defTabSz="914400" rtl="0" eaLnBrk="1" latinLnBrk="0" hangingPunct="1">
        <a:spcBef>
          <a:spcPts val="600"/>
        </a:spcBef>
        <a:buClr>
          <a:schemeClr val="accent1">
            <a:lumMod val="75000"/>
          </a:schemeClr>
        </a:buClr>
        <a:buSzPct val="110000"/>
        <a:buFont typeface="Wingdings 2" pitchFamily="18" charset="2"/>
        <a:buChar char=""/>
        <a:defRPr sz="22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968375" indent="-282575" algn="l" defTabSz="914400" rtl="0" eaLnBrk="1" latinLnBrk="0" hangingPunct="1">
        <a:spcBef>
          <a:spcPts val="600"/>
        </a:spcBef>
        <a:buClr>
          <a:schemeClr val="accent1">
            <a:lumMod val="60000"/>
            <a:lumOff val="40000"/>
          </a:schemeClr>
        </a:buClr>
        <a:buSzPct val="110000"/>
        <a:buFont typeface="Wingdings 2" pitchFamily="18" charset="2"/>
        <a:buChar char="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263650" indent="-295275" algn="l" defTabSz="914400" rtl="0" eaLnBrk="1" latinLnBrk="0" hangingPunct="1">
        <a:spcBef>
          <a:spcPts val="600"/>
        </a:spcBef>
        <a:buClr>
          <a:schemeClr val="accent1">
            <a:lumMod val="75000"/>
          </a:schemeClr>
        </a:buClr>
        <a:buSzPct val="110000"/>
        <a:buFont typeface="Wingdings 2" pitchFamily="18" charset="2"/>
        <a:buChar char="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546225" indent="-282575" algn="l" defTabSz="914400" rtl="0" eaLnBrk="1" latinLnBrk="0" hangingPunct="1">
        <a:spcBef>
          <a:spcPts val="600"/>
        </a:spcBef>
        <a:buClr>
          <a:schemeClr val="accent1">
            <a:lumMod val="60000"/>
            <a:lumOff val="40000"/>
          </a:schemeClr>
        </a:buClr>
        <a:buSzPct val="110000"/>
        <a:buFont typeface="Wingdings 2" pitchFamily="18" charset="2"/>
        <a:buChar char="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1828800" indent="-282575" algn="l" defTabSz="914400" rtl="0" eaLnBrk="1" latinLnBrk="0" hangingPunct="1">
        <a:spcBef>
          <a:spcPct val="20000"/>
        </a:spcBef>
        <a:buClr>
          <a:schemeClr val="accent2"/>
        </a:buClr>
        <a:buSzPct val="110000"/>
        <a:buFont typeface="Wingdings 2" pitchFamily="18" charset="2"/>
        <a:buChar char=""/>
        <a:defRPr lang="en-US" sz="1800" kern="1200" dirty="0" smtClean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6pPr>
      <a:lvl7pPr marL="2117725" indent="-282575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SzPct val="110000"/>
        <a:buFont typeface="Wingdings 2" pitchFamily="18" charset="2"/>
        <a:buChar char=""/>
        <a:defRPr lang="en-US" sz="1800" kern="1200" dirty="0" smtClean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7pPr>
      <a:lvl8pPr marL="2398713" indent="-282575" algn="l" defTabSz="914400" rtl="0" eaLnBrk="1" latinLnBrk="0" hangingPunct="1">
        <a:spcBef>
          <a:spcPct val="20000"/>
        </a:spcBef>
        <a:buClr>
          <a:schemeClr val="accent2"/>
        </a:buClr>
        <a:buSzPct val="110000"/>
        <a:buFont typeface="Wingdings 2" pitchFamily="18" charset="2"/>
        <a:buChar char=""/>
        <a:defRPr lang="en-US" sz="1800" kern="1200" dirty="0" smtClean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8pPr>
      <a:lvl9pPr marL="2689225" indent="-282575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SzPct val="110000"/>
        <a:buFont typeface="Wingdings 2" pitchFamily="18" charset="2"/>
        <a:buChar char=""/>
        <a:defRPr lang="en-US" sz="1800" kern="1200" dirty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hyperlink" Target="mailto:Heddwen.davies@uwtsd.ac.uk" TargetMode="Externa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notesSlide" Target="../notesSlides/notesSlide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notesSlide" Target="../notesSlides/notesSlide2.xml"/><Relationship Id="rId3" Type="http://schemas.openxmlformats.org/officeDocument/2006/relationships/hyperlink" Target="https://youtu.be/5CZ0uX2g9HE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tiff"/><Relationship Id="rId4" Type="http://schemas.openxmlformats.org/officeDocument/2006/relationships/image" Target="../media/image3.tiff"/><Relationship Id="rId5" Type="http://schemas.openxmlformats.org/officeDocument/2006/relationships/hyperlink" Target="https://dysgu.hwb.gov.wales/playlists/view/00d83c8b-7c19-4f60-aead-38d09de33108/en%23page1" TargetMode="External"/><Relationship Id="rId1" Type="http://schemas.openxmlformats.org/officeDocument/2006/relationships/slideLayout" Target="../slideLayouts/slideLayout5.xml"/><Relationship Id="rId2" Type="http://schemas.openxmlformats.org/officeDocument/2006/relationships/notesSlide" Target="../notesSlides/notesSlide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notesSlide" Target="../notesSlides/notesSlide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5.xml"/><Relationship Id="rId3" Type="http://schemas.openxmlformats.org/officeDocument/2006/relationships/hyperlink" Target="http://www.youtube.com/watch?v=XVv5ZL9nlgs&amp;list=PLm8fI1AtD8zfkQ_QmPXjJeGap2o6G6CjC" TargetMode="Externa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6.xml"/><Relationship Id="rId3" Type="http://schemas.openxmlformats.org/officeDocument/2006/relationships/hyperlink" Target="http://www.tes.co.uk/teaching-resource/Teachers-TV-How-Do-They-Do-It-In-Sweden-6038930/" TargetMode="Externa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Relationship Id="rId2" Type="http://schemas.openxmlformats.org/officeDocument/2006/relationships/notesSlide" Target="../notesSlides/notesSlide7.xml"/><Relationship Id="rId3" Type="http://schemas.openxmlformats.org/officeDocument/2006/relationships/image" Target="../media/image4.pn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slide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22921" y="2386432"/>
            <a:ext cx="6498158" cy="1724867"/>
          </a:xfrm>
        </p:spPr>
        <p:txBody>
          <a:bodyPr/>
          <a:lstStyle/>
          <a:p>
            <a:r>
              <a:rPr lang="en-US" dirty="0" smtClean="0"/>
              <a:t>Desks to Dens</a:t>
            </a:r>
            <a:br>
              <a:rPr lang="en-US" dirty="0" smtClean="0"/>
            </a:br>
            <a:r>
              <a:rPr lang="en-US" dirty="0" err="1" smtClean="0"/>
              <a:t>Desg</a:t>
            </a:r>
            <a:r>
              <a:rPr lang="en-US" dirty="0" smtClean="0"/>
              <a:t> </a:t>
            </a:r>
            <a:r>
              <a:rPr lang="en-US" dirty="0" err="1" smtClean="0"/>
              <a:t>i</a:t>
            </a:r>
            <a:r>
              <a:rPr lang="en-US" dirty="0" smtClean="0"/>
              <a:t> Den</a:t>
            </a:r>
            <a:br>
              <a:rPr lang="en-US" dirty="0" smtClean="0"/>
            </a:br>
            <a:r>
              <a:rPr lang="en-US" dirty="0" smtClean="0"/>
              <a:t>SHSS 5080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22920" y="5051778"/>
            <a:ext cx="6498159" cy="916641"/>
          </a:xfrm>
        </p:spPr>
        <p:txBody>
          <a:bodyPr/>
          <a:lstStyle/>
          <a:p>
            <a:r>
              <a:rPr lang="en-US" dirty="0" err="1" smtClean="0"/>
              <a:t>Hydref</a:t>
            </a:r>
            <a:r>
              <a:rPr lang="en-US" dirty="0" smtClean="0"/>
              <a:t> 2019</a:t>
            </a:r>
            <a:endParaRPr lang="en-US" dirty="0"/>
          </a:p>
        </p:txBody>
      </p:sp>
    </p:spTree>
    <p:extLst>
      <p:ext uri="{BB962C8B-B14F-4D97-AF65-F5344CB8AC3E}">
        <p14:creationId xmlns="" xmlns:a="http://schemas.openxmlformats.org/drawingml/2006/main" xmlns:r="http://schemas.openxmlformats.org/officeDocument/2006/relationships" xmlns:p="http://schemas.openxmlformats.org/presentationml/2006/main" xmlns:p14="http://schemas.microsoft.com/office/powerpoint/2010/main" xmlns:mv="urn:schemas-microsoft-com:mac:vml" xmlns:mc="http://schemas.openxmlformats.org/markup-compatibility/2006" val="20137688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549275" y="-251087"/>
            <a:ext cx="8042276" cy="1336956"/>
          </a:xfrm>
        </p:spPr>
        <p:txBody>
          <a:bodyPr/>
          <a:lstStyle/>
          <a:p>
            <a:r>
              <a:rPr lang="en-US" dirty="0" err="1" smtClean="0"/>
              <a:t>Amcanion</a:t>
            </a:r>
            <a:r>
              <a:rPr lang="en-US" dirty="0" smtClean="0"/>
              <a:t>   /   Aims</a:t>
            </a:r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>
          <a:xfrm>
            <a:off x="361316" y="1169994"/>
            <a:ext cx="4111743" cy="6044594"/>
          </a:xfrm>
        </p:spPr>
        <p:txBody>
          <a:bodyPr>
            <a:normAutofit fontScale="92500" lnSpcReduction="20000"/>
          </a:bodyPr>
          <a:lstStyle/>
          <a:p>
            <a:r>
              <a:rPr lang="en-US" dirty="0" err="1" smtClean="0"/>
              <a:t>Cyflwyniad</a:t>
            </a:r>
            <a:r>
              <a:rPr lang="en-US" dirty="0" smtClean="0"/>
              <a:t> </a:t>
            </a:r>
            <a:r>
              <a:rPr lang="en-US" dirty="0" err="1" smtClean="0"/>
              <a:t>i’r</a:t>
            </a:r>
            <a:r>
              <a:rPr lang="en-US" dirty="0" smtClean="0"/>
              <a:t> </a:t>
            </a:r>
            <a:r>
              <a:rPr lang="en-US" dirty="0" err="1" smtClean="0"/>
              <a:t>modiwl</a:t>
            </a:r>
            <a:endParaRPr lang="en-US" dirty="0" smtClean="0"/>
          </a:p>
          <a:p>
            <a:r>
              <a:rPr lang="en-US" dirty="0" err="1" smtClean="0"/>
              <a:t>Cyflwyno</a:t>
            </a:r>
            <a:r>
              <a:rPr lang="en-US" dirty="0" smtClean="0"/>
              <a:t> </a:t>
            </a:r>
            <a:r>
              <a:rPr lang="en-US" dirty="0" err="1" smtClean="0"/>
              <a:t>Cwricwlwm</a:t>
            </a:r>
            <a:r>
              <a:rPr lang="en-US" dirty="0" smtClean="0"/>
              <a:t> </a:t>
            </a:r>
            <a:r>
              <a:rPr lang="en-US" dirty="0" err="1" smtClean="0"/>
              <a:t>Cyfnod</a:t>
            </a:r>
            <a:r>
              <a:rPr lang="en-US" dirty="0" smtClean="0"/>
              <a:t> </a:t>
            </a:r>
            <a:r>
              <a:rPr lang="en-US" dirty="0" err="1" smtClean="0"/>
              <a:t>Sylfaen</a:t>
            </a:r>
            <a:r>
              <a:rPr lang="en-US" dirty="0" smtClean="0"/>
              <a:t> </a:t>
            </a:r>
          </a:p>
          <a:p>
            <a:r>
              <a:rPr lang="en-US" dirty="0" err="1" smtClean="0"/>
              <a:t>Edrych</a:t>
            </a:r>
            <a:r>
              <a:rPr lang="en-US" dirty="0" smtClean="0"/>
              <a:t> </a:t>
            </a:r>
            <a:r>
              <a:rPr lang="en-US" dirty="0" err="1" smtClean="0"/>
              <a:t>ar</a:t>
            </a:r>
            <a:r>
              <a:rPr lang="en-US" dirty="0" smtClean="0"/>
              <a:t> </a:t>
            </a:r>
            <a:r>
              <a:rPr lang="en-US" dirty="0" err="1" smtClean="0"/>
              <a:t>ddylanwadau</a:t>
            </a:r>
            <a:r>
              <a:rPr lang="en-US" dirty="0" smtClean="0"/>
              <a:t> a </a:t>
            </a:r>
            <a:r>
              <a:rPr lang="en-US" dirty="0" err="1" smtClean="0"/>
              <a:t>wnaeth</a:t>
            </a:r>
            <a:r>
              <a:rPr lang="en-US" dirty="0" smtClean="0"/>
              <a:t> </a:t>
            </a:r>
            <a:r>
              <a:rPr lang="en-US" dirty="0" err="1" smtClean="0"/>
              <a:t>arwain</a:t>
            </a:r>
            <a:r>
              <a:rPr lang="en-US" dirty="0" smtClean="0"/>
              <a:t> at </a:t>
            </a:r>
            <a:r>
              <a:rPr lang="en-US" dirty="0" err="1" smtClean="0"/>
              <a:t>greadigrwydd</a:t>
            </a:r>
            <a:r>
              <a:rPr lang="en-US" dirty="0" smtClean="0"/>
              <a:t> a </a:t>
            </a:r>
            <a:r>
              <a:rPr lang="en-US" dirty="0" err="1" smtClean="0"/>
              <a:t>natur</a:t>
            </a:r>
            <a:r>
              <a:rPr lang="en-US" dirty="0" smtClean="0"/>
              <a:t> </a:t>
            </a:r>
            <a:r>
              <a:rPr lang="en-US" dirty="0" err="1" smtClean="0"/>
              <a:t>cwricwlwm</a:t>
            </a:r>
            <a:r>
              <a:rPr lang="en-US" dirty="0" smtClean="0"/>
              <a:t> </a:t>
            </a:r>
            <a:r>
              <a:rPr lang="en-US" dirty="0" err="1" smtClean="0"/>
              <a:t>y</a:t>
            </a:r>
            <a:r>
              <a:rPr lang="en-US" dirty="0" smtClean="0"/>
              <a:t> </a:t>
            </a:r>
            <a:r>
              <a:rPr lang="en-US" dirty="0" err="1" smtClean="0"/>
              <a:t>Cyfnod</a:t>
            </a:r>
            <a:r>
              <a:rPr lang="en-US" dirty="0" smtClean="0"/>
              <a:t> </a:t>
            </a:r>
            <a:r>
              <a:rPr lang="en-US" dirty="0" err="1" smtClean="0"/>
              <a:t>Sylfaen</a:t>
            </a:r>
            <a:r>
              <a:rPr lang="en-US" dirty="0" smtClean="0"/>
              <a:t>. </a:t>
            </a:r>
          </a:p>
          <a:p>
            <a:r>
              <a:rPr lang="en-US" dirty="0" err="1" smtClean="0"/>
              <a:t>Datblygu</a:t>
            </a:r>
            <a:r>
              <a:rPr lang="en-US" dirty="0" smtClean="0"/>
              <a:t> </a:t>
            </a:r>
            <a:r>
              <a:rPr lang="en-US" dirty="0" err="1" smtClean="0"/>
              <a:t>gwybodaeth</a:t>
            </a:r>
            <a:r>
              <a:rPr lang="en-US" dirty="0" smtClean="0"/>
              <a:t> a </a:t>
            </a:r>
            <a:r>
              <a:rPr lang="en-US" dirty="0" err="1" smtClean="0"/>
              <a:t>dealltwriaeth</a:t>
            </a:r>
            <a:r>
              <a:rPr lang="en-US" dirty="0" smtClean="0"/>
              <a:t> </a:t>
            </a:r>
            <a:r>
              <a:rPr lang="en-US" dirty="0" err="1" smtClean="0"/>
              <a:t>o</a:t>
            </a:r>
            <a:r>
              <a:rPr lang="en-US" dirty="0" smtClean="0"/>
              <a:t> </a:t>
            </a:r>
            <a:r>
              <a:rPr lang="en-US" dirty="0" err="1" smtClean="0"/>
              <a:t>egwyddorion</a:t>
            </a:r>
            <a:r>
              <a:rPr lang="en-US" dirty="0" smtClean="0"/>
              <a:t> </a:t>
            </a:r>
            <a:r>
              <a:rPr lang="en-US" dirty="0" err="1" smtClean="0"/>
              <a:t>y</a:t>
            </a:r>
            <a:r>
              <a:rPr lang="en-US" dirty="0" smtClean="0"/>
              <a:t> </a:t>
            </a:r>
            <a:r>
              <a:rPr lang="en-US" dirty="0" err="1" smtClean="0"/>
              <a:t>Cyfnod</a:t>
            </a:r>
            <a:r>
              <a:rPr lang="en-US" dirty="0" smtClean="0"/>
              <a:t> </a:t>
            </a:r>
            <a:r>
              <a:rPr lang="en-US" dirty="0" err="1" smtClean="0"/>
              <a:t>Sylfaen</a:t>
            </a:r>
            <a:r>
              <a:rPr lang="en-US" dirty="0" smtClean="0"/>
              <a:t> a </a:t>
            </a:r>
            <a:r>
              <a:rPr lang="en-US" dirty="0" err="1" smtClean="0"/>
              <a:t>dulliau</a:t>
            </a:r>
            <a:r>
              <a:rPr lang="en-US" dirty="0" smtClean="0"/>
              <a:t> </a:t>
            </a:r>
            <a:r>
              <a:rPr lang="en-US" dirty="0" err="1" smtClean="0"/>
              <a:t>rhyngwladol</a:t>
            </a:r>
            <a:r>
              <a:rPr lang="en-US" dirty="0" smtClean="0"/>
              <a:t> </a:t>
            </a:r>
            <a:r>
              <a:rPr lang="en-US" dirty="0" err="1" smtClean="0"/>
              <a:t>sy’n</a:t>
            </a:r>
            <a:r>
              <a:rPr lang="en-US" dirty="0" smtClean="0"/>
              <a:t> </a:t>
            </a:r>
            <a:r>
              <a:rPr lang="en-US" dirty="0" err="1" smtClean="0"/>
              <a:t>allweddol</a:t>
            </a:r>
            <a:r>
              <a:rPr lang="en-US" dirty="0" smtClean="0"/>
              <a:t> I </a:t>
            </a:r>
            <a:r>
              <a:rPr lang="en-US" dirty="0" err="1" smtClean="0"/>
              <a:t>addysgeg</a:t>
            </a:r>
            <a:r>
              <a:rPr lang="en-US" dirty="0" smtClean="0"/>
              <a:t> </a:t>
            </a:r>
            <a:r>
              <a:rPr lang="en-US" dirty="0" err="1" smtClean="0"/>
              <a:t>chwaraeus</a:t>
            </a:r>
            <a:r>
              <a:rPr lang="en-US" dirty="0" smtClean="0"/>
              <a:t> </a:t>
            </a:r>
            <a:r>
              <a:rPr lang="en-US" dirty="0" err="1" smtClean="0"/>
              <a:t>y</a:t>
            </a:r>
            <a:r>
              <a:rPr lang="en-US" dirty="0" smtClean="0"/>
              <a:t> </a:t>
            </a:r>
            <a:r>
              <a:rPr lang="en-US" dirty="0" err="1" smtClean="0"/>
              <a:t>cyfnod</a:t>
            </a:r>
            <a:r>
              <a:rPr lang="en-US" dirty="0" smtClean="0"/>
              <a:t> </a:t>
            </a:r>
            <a:r>
              <a:rPr lang="en-US" dirty="0" err="1" smtClean="0"/>
              <a:t>sylfaen</a:t>
            </a:r>
            <a:r>
              <a:rPr lang="en-US" dirty="0" smtClean="0"/>
              <a:t>. </a:t>
            </a:r>
          </a:p>
          <a:p>
            <a:r>
              <a:rPr lang="en-US" dirty="0" err="1" smtClean="0"/>
              <a:t>Creu</a:t>
            </a:r>
            <a:r>
              <a:rPr lang="en-US" dirty="0" smtClean="0"/>
              <a:t> poster </a:t>
            </a:r>
            <a:r>
              <a:rPr lang="en-US" dirty="0" err="1" smtClean="0"/>
              <a:t>neu</a:t>
            </a:r>
            <a:r>
              <a:rPr lang="en-US" dirty="0" smtClean="0"/>
              <a:t> </a:t>
            </a:r>
            <a:r>
              <a:rPr lang="en-US" dirty="0" smtClean="0"/>
              <a:t>poster </a:t>
            </a:r>
            <a:r>
              <a:rPr lang="en-US" dirty="0" err="1" smtClean="0"/>
              <a:t>electroneg</a:t>
            </a:r>
            <a:r>
              <a:rPr lang="en-US" dirty="0" smtClean="0"/>
              <a:t> ac </a:t>
            </a:r>
            <a:r>
              <a:rPr lang="en-US" dirty="0" err="1" smtClean="0"/>
              <a:t>i</a:t>
            </a:r>
            <a:r>
              <a:rPr lang="en-US" dirty="0" smtClean="0"/>
              <a:t> </a:t>
            </a:r>
            <a:r>
              <a:rPr lang="en-US" dirty="0" err="1" smtClean="0"/>
              <a:t>gyfrannu</a:t>
            </a:r>
            <a:r>
              <a:rPr lang="en-US" dirty="0" smtClean="0"/>
              <a:t> </a:t>
            </a:r>
            <a:r>
              <a:rPr lang="en-US" dirty="0" err="1" smtClean="0"/>
              <a:t>i</a:t>
            </a:r>
            <a:r>
              <a:rPr lang="en-US" dirty="0" smtClean="0"/>
              <a:t> </a:t>
            </a:r>
            <a:r>
              <a:rPr lang="en-US" dirty="0" err="1" smtClean="0"/>
              <a:t>drafodaethau</a:t>
            </a:r>
            <a:r>
              <a:rPr lang="en-US" dirty="0" smtClean="0"/>
              <a:t> </a:t>
            </a:r>
            <a:r>
              <a:rPr lang="en-US" dirty="0" err="1" smtClean="0"/>
              <a:t>grŵp</a:t>
            </a:r>
            <a:r>
              <a:rPr lang="en-US" dirty="0" smtClean="0"/>
              <a:t>. 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>
          <a:xfrm>
            <a:off x="4751071" y="1169994"/>
            <a:ext cx="3840480" cy="5418839"/>
          </a:xfrm>
        </p:spPr>
        <p:txBody>
          <a:bodyPr>
            <a:normAutofit fontScale="92500" lnSpcReduction="20000"/>
          </a:bodyPr>
          <a:lstStyle/>
          <a:p>
            <a:r>
              <a:rPr lang="en-US" dirty="0" smtClean="0"/>
              <a:t>Introduction to module</a:t>
            </a:r>
          </a:p>
          <a:p>
            <a:r>
              <a:rPr lang="en-US" dirty="0" smtClean="0"/>
              <a:t>Introduction </a:t>
            </a:r>
            <a:r>
              <a:rPr lang="en-US" dirty="0" smtClean="0"/>
              <a:t>to the Foundation Phase</a:t>
            </a:r>
          </a:p>
          <a:p>
            <a:r>
              <a:rPr lang="en-US" dirty="0" smtClean="0"/>
              <a:t>Consider various educational approaches that influenced the nature the Foundation Phase curriculum</a:t>
            </a:r>
            <a:r>
              <a:rPr lang="en-US" dirty="0" smtClean="0"/>
              <a:t>. </a:t>
            </a:r>
          </a:p>
          <a:p>
            <a:r>
              <a:rPr lang="en-US" dirty="0" smtClean="0"/>
              <a:t>T</a:t>
            </a:r>
            <a:r>
              <a:rPr lang="en-US" dirty="0" smtClean="0"/>
              <a:t>o develop </a:t>
            </a:r>
            <a:r>
              <a:rPr lang="en-US" dirty="0" err="1" smtClean="0"/>
              <a:t>k</a:t>
            </a:r>
            <a:r>
              <a:rPr lang="en-GB" dirty="0" err="1" smtClean="0"/>
              <a:t>nowledge</a:t>
            </a:r>
            <a:r>
              <a:rPr lang="en-GB" dirty="0" smtClean="0"/>
              <a:t> </a:t>
            </a:r>
            <a:r>
              <a:rPr lang="en-GB" dirty="0" smtClean="0"/>
              <a:t>and understanding of the underpinning philosophy of the Foundation Phase and</a:t>
            </a:r>
            <a:r>
              <a:rPr lang="en-GB" dirty="0" smtClean="0"/>
              <a:t> international </a:t>
            </a:r>
            <a:r>
              <a:rPr lang="en-GB" dirty="0" smtClean="0"/>
              <a:t>approaches that underpin the playful pedagogy of the foundation phase.</a:t>
            </a:r>
            <a:r>
              <a:rPr lang="en-US" dirty="0" smtClean="0"/>
              <a:t> </a:t>
            </a:r>
            <a:endParaRPr lang="en-US" dirty="0" smtClean="0"/>
          </a:p>
          <a:p>
            <a:r>
              <a:rPr lang="en-US" dirty="0" smtClean="0"/>
              <a:t>To produce an </a:t>
            </a:r>
            <a:r>
              <a:rPr lang="en-US" dirty="0" err="1" smtClean="0"/>
              <a:t>e</a:t>
            </a:r>
            <a:r>
              <a:rPr lang="en-US" dirty="0" smtClean="0"/>
              <a:t>-</a:t>
            </a:r>
            <a:r>
              <a:rPr lang="en-US" dirty="0" smtClean="0"/>
              <a:t>poster / poster </a:t>
            </a:r>
            <a:r>
              <a:rPr lang="en-US" dirty="0" smtClean="0"/>
              <a:t>and to contribute to whole group discussions. </a:t>
            </a:r>
            <a:endParaRPr lang="en-US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Desk to dens  /  </a:t>
            </a:r>
            <a:r>
              <a:rPr lang="en-US" dirty="0" err="1" smtClean="0"/>
              <a:t>Desg</a:t>
            </a:r>
            <a:r>
              <a:rPr lang="en-US" dirty="0" smtClean="0"/>
              <a:t> </a:t>
            </a:r>
            <a:r>
              <a:rPr lang="en-US" dirty="0" err="1" smtClean="0"/>
              <a:t>i</a:t>
            </a:r>
            <a:r>
              <a:rPr lang="en-US" dirty="0" smtClean="0"/>
              <a:t> Den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US" dirty="0" smtClean="0"/>
              <a:t>Find on </a:t>
            </a:r>
            <a:r>
              <a:rPr lang="en-US" dirty="0" err="1" smtClean="0"/>
              <a:t>moodle</a:t>
            </a:r>
            <a:endParaRPr lang="en-US" dirty="0" smtClean="0"/>
          </a:p>
          <a:p>
            <a:r>
              <a:rPr lang="en-US" dirty="0" smtClean="0"/>
              <a:t>SHSS5080</a:t>
            </a:r>
          </a:p>
          <a:p>
            <a:r>
              <a:rPr lang="en-US" dirty="0" smtClean="0"/>
              <a:t>Assessment Part 1 </a:t>
            </a:r>
          </a:p>
          <a:p>
            <a:pPr>
              <a:buNone/>
            </a:pPr>
            <a:r>
              <a:rPr lang="en-US" dirty="0" smtClean="0"/>
              <a:t>Due 3pm 22:11:2019</a:t>
            </a:r>
          </a:p>
          <a:p>
            <a:r>
              <a:rPr lang="en-US" dirty="0" smtClean="0"/>
              <a:t>Assessment Part 2</a:t>
            </a:r>
          </a:p>
          <a:p>
            <a:pPr>
              <a:buNone/>
            </a:pPr>
            <a:r>
              <a:rPr lang="en-US" dirty="0" smtClean="0"/>
              <a:t>Due 3pm 17:01:2020</a:t>
            </a:r>
          </a:p>
          <a:p>
            <a:endParaRPr lang="en-US" dirty="0" smtClean="0"/>
          </a:p>
          <a:p>
            <a:r>
              <a:rPr lang="en-US" dirty="0" smtClean="0"/>
              <a:t>Module lead :</a:t>
            </a:r>
          </a:p>
          <a:p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US" dirty="0" err="1" smtClean="0"/>
              <a:t>Dod</a:t>
            </a:r>
            <a:r>
              <a:rPr lang="en-US" dirty="0" smtClean="0"/>
              <a:t> </a:t>
            </a:r>
            <a:r>
              <a:rPr lang="en-US" dirty="0" err="1" smtClean="0"/>
              <a:t>o</a:t>
            </a:r>
            <a:r>
              <a:rPr lang="en-US" dirty="0" smtClean="0"/>
              <a:t> </a:t>
            </a:r>
            <a:r>
              <a:rPr lang="en-US" dirty="0" err="1" smtClean="0"/>
              <a:t>hyd</a:t>
            </a:r>
            <a:r>
              <a:rPr lang="en-US" dirty="0" smtClean="0"/>
              <a:t> </a:t>
            </a:r>
            <a:r>
              <a:rPr lang="en-US" dirty="0" err="1" smtClean="0"/>
              <a:t>iddo</a:t>
            </a:r>
            <a:r>
              <a:rPr lang="en-US" dirty="0" smtClean="0"/>
              <a:t> </a:t>
            </a:r>
            <a:r>
              <a:rPr lang="en-US" dirty="0" err="1" smtClean="0"/>
              <a:t>ar</a:t>
            </a:r>
            <a:r>
              <a:rPr lang="en-US" dirty="0" smtClean="0"/>
              <a:t> </a:t>
            </a:r>
            <a:r>
              <a:rPr lang="en-US" dirty="0" err="1" smtClean="0"/>
              <a:t>moodle</a:t>
            </a:r>
            <a:endParaRPr lang="en-US" dirty="0" smtClean="0"/>
          </a:p>
          <a:p>
            <a:r>
              <a:rPr lang="en-US" dirty="0" smtClean="0"/>
              <a:t>SHSS5080</a:t>
            </a:r>
          </a:p>
          <a:p>
            <a:r>
              <a:rPr lang="en-US" dirty="0" err="1" smtClean="0"/>
              <a:t>Asesiad</a:t>
            </a:r>
            <a:r>
              <a:rPr lang="en-US" dirty="0" smtClean="0"/>
              <a:t> </a:t>
            </a:r>
            <a:r>
              <a:rPr lang="en-US" dirty="0" err="1" smtClean="0"/>
              <a:t>Rhan</a:t>
            </a:r>
            <a:r>
              <a:rPr lang="en-US" dirty="0" smtClean="0"/>
              <a:t> 1</a:t>
            </a:r>
          </a:p>
          <a:p>
            <a:pPr>
              <a:buNone/>
            </a:pPr>
            <a:r>
              <a:rPr lang="en-US" dirty="0" err="1" smtClean="0"/>
              <a:t>Erbyn</a:t>
            </a:r>
            <a:r>
              <a:rPr lang="en-US" dirty="0" smtClean="0"/>
              <a:t> 3pm 22:11:2019</a:t>
            </a:r>
          </a:p>
          <a:p>
            <a:r>
              <a:rPr lang="en-US" dirty="0" err="1" smtClean="0"/>
              <a:t>Asesiad</a:t>
            </a:r>
            <a:r>
              <a:rPr lang="en-US" dirty="0" smtClean="0"/>
              <a:t> </a:t>
            </a:r>
            <a:r>
              <a:rPr lang="en-US" dirty="0" err="1" smtClean="0"/>
              <a:t>Rhan</a:t>
            </a:r>
            <a:r>
              <a:rPr lang="en-US" dirty="0" smtClean="0"/>
              <a:t> 2</a:t>
            </a:r>
          </a:p>
          <a:p>
            <a:pPr>
              <a:buNone/>
            </a:pPr>
            <a:r>
              <a:rPr lang="en-US" dirty="0" err="1" smtClean="0"/>
              <a:t>Erbyn</a:t>
            </a:r>
            <a:r>
              <a:rPr lang="en-US" dirty="0" smtClean="0"/>
              <a:t> 3pm 17:01:2020</a:t>
            </a:r>
          </a:p>
          <a:p>
            <a:pPr>
              <a:buNone/>
            </a:pPr>
            <a:endParaRPr lang="en-US" dirty="0" smtClean="0"/>
          </a:p>
          <a:p>
            <a:pPr>
              <a:buNone/>
            </a:pPr>
            <a:r>
              <a:rPr lang="en-US" dirty="0" smtClean="0">
                <a:hlinkClick r:id="rId2"/>
              </a:rPr>
              <a:t>Heddwen.davies@uwtsd.ac.uk</a:t>
            </a:r>
            <a:r>
              <a:rPr lang="en-US" dirty="0" smtClean="0"/>
              <a:t> </a:t>
            </a:r>
            <a:endParaRPr lang="en-US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49275" y="1914074"/>
            <a:ext cx="3840480" cy="4343400"/>
          </a:xfrm>
        </p:spPr>
        <p:txBody>
          <a:bodyPr>
            <a:normAutofit fontScale="92500" lnSpcReduction="20000"/>
          </a:bodyPr>
          <a:lstStyle/>
          <a:p>
            <a:r>
              <a:rPr lang="en-US" dirty="0" smtClean="0"/>
              <a:t>The foundation phase has been influenced by educational theorists and international approaches form around the world.</a:t>
            </a:r>
          </a:p>
          <a:p>
            <a:r>
              <a:rPr lang="en-US" dirty="0" smtClean="0"/>
              <a:t>The curriculum is for children aged 3 to 7 years old</a:t>
            </a:r>
          </a:p>
          <a:p>
            <a:r>
              <a:rPr lang="en-US" dirty="0" smtClean="0"/>
              <a:t>The Foundation Phase curriculum is made up of six areas of learning. </a:t>
            </a:r>
          </a:p>
          <a:p>
            <a:r>
              <a:rPr lang="en-US" dirty="0" smtClean="0"/>
              <a:t>Complete Task – </a:t>
            </a:r>
            <a:r>
              <a:rPr lang="en-US" dirty="0" err="1" smtClean="0"/>
              <a:t>moodle</a:t>
            </a:r>
            <a:r>
              <a:rPr lang="en-US" dirty="0" smtClean="0"/>
              <a:t> – read &amp; list 6 areas of learning. 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51070" y="1914074"/>
            <a:ext cx="4066193" cy="4343400"/>
          </a:xfrm>
        </p:spPr>
        <p:txBody>
          <a:bodyPr>
            <a:normAutofit fontScale="92500" lnSpcReduction="20000"/>
          </a:bodyPr>
          <a:lstStyle/>
          <a:p>
            <a:r>
              <a:rPr lang="en-US" dirty="0" err="1" smtClean="0"/>
              <a:t>Wrth</a:t>
            </a:r>
            <a:r>
              <a:rPr lang="en-US" dirty="0" smtClean="0"/>
              <a:t> </a:t>
            </a:r>
            <a:r>
              <a:rPr lang="en-US" dirty="0" err="1" smtClean="0"/>
              <a:t>gynllunio’r</a:t>
            </a:r>
            <a:r>
              <a:rPr lang="en-US" dirty="0" smtClean="0"/>
              <a:t> </a:t>
            </a:r>
            <a:r>
              <a:rPr lang="en-US" dirty="0" err="1" smtClean="0"/>
              <a:t>Cyfnod</a:t>
            </a:r>
            <a:r>
              <a:rPr lang="en-US" dirty="0" smtClean="0"/>
              <a:t> </a:t>
            </a:r>
            <a:r>
              <a:rPr lang="en-US" dirty="0" err="1" smtClean="0"/>
              <a:t>Sylfaen</a:t>
            </a:r>
            <a:r>
              <a:rPr lang="en-US" dirty="0" smtClean="0"/>
              <a:t> </a:t>
            </a:r>
            <a:r>
              <a:rPr lang="en-US" dirty="0" err="1" smtClean="0"/>
              <a:t>cafodd</a:t>
            </a:r>
            <a:r>
              <a:rPr lang="en-US" dirty="0" smtClean="0"/>
              <a:t> </a:t>
            </a:r>
            <a:r>
              <a:rPr lang="en-US" dirty="0" err="1" smtClean="0"/>
              <a:t>ei</a:t>
            </a:r>
            <a:r>
              <a:rPr lang="en-US" dirty="0" smtClean="0"/>
              <a:t> </a:t>
            </a:r>
            <a:r>
              <a:rPr lang="en-US" dirty="0" err="1" smtClean="0"/>
              <a:t>ddylanwadu</a:t>
            </a:r>
            <a:r>
              <a:rPr lang="en-US" dirty="0" smtClean="0"/>
              <a:t> </a:t>
            </a:r>
            <a:r>
              <a:rPr lang="en-US" dirty="0" err="1" smtClean="0"/>
              <a:t>gan</a:t>
            </a:r>
            <a:r>
              <a:rPr lang="en-US" dirty="0" smtClean="0"/>
              <a:t> </a:t>
            </a:r>
            <a:r>
              <a:rPr lang="en-US" dirty="0" err="1" smtClean="0"/>
              <a:t>nifer</a:t>
            </a:r>
            <a:r>
              <a:rPr lang="en-US" dirty="0" smtClean="0"/>
              <a:t> </a:t>
            </a:r>
            <a:r>
              <a:rPr lang="en-US" dirty="0" err="1" smtClean="0"/>
              <a:t>o</a:t>
            </a:r>
            <a:r>
              <a:rPr lang="en-US" dirty="0" smtClean="0"/>
              <a:t> </a:t>
            </a:r>
            <a:r>
              <a:rPr lang="en-US" dirty="0" err="1" smtClean="0"/>
              <a:t>ddamcanieithwyr</a:t>
            </a:r>
            <a:r>
              <a:rPr lang="en-US" dirty="0" smtClean="0"/>
              <a:t> </a:t>
            </a:r>
            <a:r>
              <a:rPr lang="en-US" dirty="0" err="1" smtClean="0"/>
              <a:t>addysgiadol</a:t>
            </a:r>
            <a:r>
              <a:rPr lang="en-US" dirty="0" smtClean="0"/>
              <a:t> </a:t>
            </a:r>
            <a:r>
              <a:rPr lang="en-US" dirty="0" smtClean="0"/>
              <a:t>a </a:t>
            </a:r>
            <a:r>
              <a:rPr lang="en-US" dirty="0" err="1" smtClean="0"/>
              <a:t>dulliau</a:t>
            </a:r>
            <a:r>
              <a:rPr lang="en-US" dirty="0" smtClean="0"/>
              <a:t> </a:t>
            </a:r>
            <a:r>
              <a:rPr lang="en-US" dirty="0" err="1" smtClean="0"/>
              <a:t>rhyngwladol</a:t>
            </a:r>
            <a:r>
              <a:rPr lang="en-US" dirty="0" smtClean="0"/>
              <a:t>.</a:t>
            </a:r>
          </a:p>
          <a:p>
            <a:r>
              <a:rPr lang="en-US" dirty="0" err="1" smtClean="0"/>
              <a:t>Mae’n</a:t>
            </a:r>
            <a:r>
              <a:rPr lang="en-US" dirty="0" smtClean="0"/>
              <a:t> </a:t>
            </a:r>
            <a:r>
              <a:rPr lang="en-US" dirty="0" err="1" smtClean="0"/>
              <a:t>gwricwlwm</a:t>
            </a:r>
            <a:r>
              <a:rPr lang="en-US" dirty="0" smtClean="0"/>
              <a:t> </a:t>
            </a:r>
            <a:r>
              <a:rPr lang="en-US" dirty="0" err="1" smtClean="0"/>
              <a:t>ar</a:t>
            </a:r>
            <a:r>
              <a:rPr lang="en-US" dirty="0" smtClean="0"/>
              <a:t> </a:t>
            </a:r>
            <a:r>
              <a:rPr lang="en-US" dirty="0" err="1" smtClean="0"/>
              <a:t>gyfer</a:t>
            </a:r>
            <a:r>
              <a:rPr lang="en-US" dirty="0" smtClean="0"/>
              <a:t> plant 3 </a:t>
            </a:r>
            <a:r>
              <a:rPr lang="en-US" dirty="0" err="1" smtClean="0"/>
              <a:t>i</a:t>
            </a:r>
            <a:r>
              <a:rPr lang="en-US" dirty="0" smtClean="0"/>
              <a:t> 7mlwydd </a:t>
            </a:r>
            <a:r>
              <a:rPr lang="en-US" dirty="0" err="1" smtClean="0"/>
              <a:t>oed</a:t>
            </a:r>
            <a:r>
              <a:rPr lang="en-US" dirty="0" smtClean="0"/>
              <a:t>.</a:t>
            </a:r>
          </a:p>
          <a:p>
            <a:r>
              <a:rPr lang="en-US" dirty="0" err="1" smtClean="0"/>
              <a:t>Mae’r</a:t>
            </a:r>
            <a:r>
              <a:rPr lang="en-US" dirty="0" smtClean="0"/>
              <a:t> </a:t>
            </a:r>
            <a:r>
              <a:rPr lang="en-US" dirty="0" err="1" smtClean="0"/>
              <a:t>cwriwlwm</a:t>
            </a:r>
            <a:r>
              <a:rPr lang="en-US" dirty="0" smtClean="0"/>
              <a:t> </a:t>
            </a:r>
            <a:r>
              <a:rPr lang="en-US" dirty="0" err="1" smtClean="0"/>
              <a:t>Cyfnod</a:t>
            </a:r>
            <a:r>
              <a:rPr lang="en-US" dirty="0" smtClean="0"/>
              <a:t> </a:t>
            </a:r>
            <a:r>
              <a:rPr lang="en-US" dirty="0" err="1" smtClean="0"/>
              <a:t>Sylfaen</a:t>
            </a:r>
            <a:r>
              <a:rPr lang="en-US" dirty="0" smtClean="0"/>
              <a:t> </a:t>
            </a:r>
            <a:r>
              <a:rPr lang="en-US" dirty="0" err="1" smtClean="0"/>
              <a:t>wedi</a:t>
            </a:r>
            <a:r>
              <a:rPr lang="en-US" dirty="0" smtClean="0"/>
              <a:t> </a:t>
            </a:r>
            <a:r>
              <a:rPr lang="en-US" dirty="0" err="1" smtClean="0"/>
              <a:t>llunio</a:t>
            </a:r>
            <a:r>
              <a:rPr lang="en-US" dirty="0" smtClean="0"/>
              <a:t> </a:t>
            </a:r>
            <a:r>
              <a:rPr lang="en-US" dirty="0" err="1" smtClean="0"/>
              <a:t>gan</a:t>
            </a:r>
            <a:r>
              <a:rPr lang="en-US" dirty="0" smtClean="0"/>
              <a:t> </a:t>
            </a:r>
            <a:r>
              <a:rPr lang="en-US" dirty="0" err="1" smtClean="0"/>
              <a:t>chwe</a:t>
            </a:r>
            <a:r>
              <a:rPr lang="en-US" dirty="0" smtClean="0"/>
              <a:t> </a:t>
            </a:r>
            <a:r>
              <a:rPr lang="en-US" dirty="0" err="1" smtClean="0"/>
              <a:t>maes</a:t>
            </a:r>
            <a:r>
              <a:rPr lang="en-US" dirty="0" smtClean="0"/>
              <a:t> </a:t>
            </a:r>
            <a:r>
              <a:rPr lang="en-US" dirty="0" err="1" smtClean="0"/>
              <a:t>dysgu</a:t>
            </a:r>
            <a:r>
              <a:rPr lang="en-US" dirty="0" smtClean="0"/>
              <a:t>.  </a:t>
            </a:r>
          </a:p>
          <a:p>
            <a:r>
              <a:rPr lang="en-US" dirty="0" err="1" smtClean="0"/>
              <a:t>Cwblhewch</a:t>
            </a:r>
            <a:r>
              <a:rPr lang="en-US" dirty="0" smtClean="0"/>
              <a:t> </a:t>
            </a:r>
            <a:r>
              <a:rPr lang="en-US" dirty="0" err="1" smtClean="0"/>
              <a:t>Tasg</a:t>
            </a:r>
            <a:r>
              <a:rPr lang="en-US" dirty="0" smtClean="0"/>
              <a:t> – </a:t>
            </a:r>
            <a:r>
              <a:rPr lang="en-US" dirty="0" err="1" smtClean="0"/>
              <a:t>moodle</a:t>
            </a:r>
            <a:r>
              <a:rPr lang="en-US" dirty="0" smtClean="0"/>
              <a:t> – </a:t>
            </a:r>
            <a:r>
              <a:rPr lang="en-US" dirty="0" err="1" smtClean="0"/>
              <a:t>darllen</a:t>
            </a:r>
            <a:r>
              <a:rPr lang="en-US" dirty="0" smtClean="0"/>
              <a:t> a </a:t>
            </a:r>
            <a:r>
              <a:rPr lang="en-US" dirty="0" err="1" smtClean="0"/>
              <a:t>rhestrwch</a:t>
            </a:r>
            <a:r>
              <a:rPr lang="en-US" dirty="0" smtClean="0"/>
              <a:t> 6 </a:t>
            </a:r>
            <a:r>
              <a:rPr lang="en-US" dirty="0" err="1" smtClean="0"/>
              <a:t>penawd</a:t>
            </a:r>
            <a:r>
              <a:rPr lang="en-US" dirty="0" smtClean="0"/>
              <a:t> </a:t>
            </a:r>
            <a:r>
              <a:rPr lang="en-US" dirty="0" err="1" smtClean="0"/>
              <a:t>maesydd</a:t>
            </a:r>
            <a:r>
              <a:rPr lang="en-US" dirty="0" smtClean="0"/>
              <a:t> </a:t>
            </a:r>
            <a:r>
              <a:rPr lang="en-US" dirty="0" err="1" smtClean="0"/>
              <a:t>dysgu</a:t>
            </a:r>
            <a:r>
              <a:rPr lang="en-US" dirty="0" smtClean="0"/>
              <a:t>.  </a:t>
            </a:r>
            <a:endParaRPr lang="en-US" dirty="0"/>
          </a:p>
        </p:txBody>
      </p:sp>
      <p:sp>
        <p:nvSpPr>
          <p:cNvPr id="5" name="Title 1"/>
          <p:cNvSpPr txBox="1">
            <a:spLocks/>
          </p:cNvSpPr>
          <p:nvPr/>
        </p:nvSpPr>
        <p:spPr>
          <a:xfrm>
            <a:off x="549275" y="263245"/>
            <a:ext cx="8042276" cy="1336956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accent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Y </a:t>
            </a:r>
            <a:r>
              <a:rPr kumimoji="0" lang="en-US" sz="46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accent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Cyfnod</a:t>
            </a:r>
            <a:r>
              <a:rPr kumimoji="0" lang="en-US" sz="4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accent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 </a:t>
            </a:r>
            <a:r>
              <a:rPr kumimoji="0" lang="en-US" sz="46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accent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Sylfaen</a:t>
            </a:r>
            <a:r>
              <a:rPr kumimoji="0" lang="en-US" sz="4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accent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 </a:t>
            </a:r>
            <a:br>
              <a:rPr kumimoji="0" lang="en-US" sz="4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accent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</a:br>
            <a:r>
              <a:rPr kumimoji="0" lang="en-US" sz="4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accent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The Foundation Phase</a:t>
            </a:r>
            <a:endParaRPr kumimoji="0" lang="en-US" sz="4600" b="0" i="0" u="none" strike="noStrike" kern="1200" cap="none" spc="0" normalizeH="0" baseline="0" noProof="0" dirty="0">
              <a:ln>
                <a:noFill/>
              </a:ln>
              <a:solidFill>
                <a:schemeClr val="accent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</p:spTree>
    <p:extLst>
      <p:ext uri="{BB962C8B-B14F-4D97-AF65-F5344CB8AC3E}">
        <p14:creationId xmlns="" xmlns:a="http://schemas.openxmlformats.org/drawingml/2006/main" xmlns:r="http://schemas.openxmlformats.org/officeDocument/2006/relationships" xmlns:p="http://schemas.openxmlformats.org/presentationml/2006/main" xmlns:p14="http://schemas.microsoft.com/office/powerpoint/2010/main" xmlns:mv="urn:schemas-microsoft-com:mac:vml" xmlns:mc="http://schemas.openxmlformats.org/markup-compatibility/2006" val="2621539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Y </a:t>
            </a:r>
            <a:r>
              <a:rPr lang="en-US" dirty="0" err="1" smtClean="0"/>
              <a:t>Cyfnod</a:t>
            </a:r>
            <a:r>
              <a:rPr lang="en-US" dirty="0" smtClean="0"/>
              <a:t> </a:t>
            </a:r>
            <a:r>
              <a:rPr lang="en-US" dirty="0" err="1" smtClean="0"/>
              <a:t>Sylfaen</a:t>
            </a:r>
            <a:r>
              <a:rPr lang="en-US" dirty="0" smtClean="0"/>
              <a:t> </a:t>
            </a:r>
            <a:br>
              <a:rPr lang="en-US" dirty="0" smtClean="0"/>
            </a:br>
            <a:r>
              <a:rPr lang="en-US" dirty="0" smtClean="0"/>
              <a:t>The Foundation Phase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US" dirty="0" err="1" smtClean="0"/>
              <a:t>Mae’r</a:t>
            </a:r>
            <a:r>
              <a:rPr lang="en-US" dirty="0" smtClean="0"/>
              <a:t> </a:t>
            </a:r>
            <a:r>
              <a:rPr lang="en-US" dirty="0" err="1" smtClean="0"/>
              <a:t>cwricwlwm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seiliedig</a:t>
            </a:r>
            <a:r>
              <a:rPr lang="en-US" dirty="0" smtClean="0"/>
              <a:t> </a:t>
            </a:r>
            <a:r>
              <a:rPr lang="en-US" dirty="0" err="1" smtClean="0"/>
              <a:t>ar</a:t>
            </a:r>
            <a:r>
              <a:rPr lang="en-US" dirty="0" smtClean="0"/>
              <a:t> </a:t>
            </a:r>
            <a:r>
              <a:rPr lang="en-US" dirty="0" err="1" smtClean="0"/>
              <a:t>chwarae</a:t>
            </a:r>
            <a:r>
              <a:rPr lang="en-US" dirty="0" smtClean="0"/>
              <a:t> </a:t>
            </a:r>
            <a:r>
              <a:rPr lang="en-US" dirty="0" err="1" smtClean="0"/>
              <a:t>i</a:t>
            </a:r>
            <a:r>
              <a:rPr lang="en-US" dirty="0" smtClean="0"/>
              <a:t> </a:t>
            </a:r>
            <a:r>
              <a:rPr lang="en-US" dirty="0" err="1" smtClean="0"/>
              <a:t>ddysgu</a:t>
            </a:r>
            <a:r>
              <a:rPr lang="en-US" dirty="0" smtClean="0"/>
              <a:t> – </a:t>
            </a:r>
            <a:r>
              <a:rPr lang="en-US" dirty="0" err="1" smtClean="0"/>
              <a:t>gan</a:t>
            </a:r>
            <a:r>
              <a:rPr lang="en-US" dirty="0" smtClean="0"/>
              <a:t> </a:t>
            </a:r>
            <a:r>
              <a:rPr lang="en-US" dirty="0" err="1" smtClean="0"/>
              <a:t>annog</a:t>
            </a:r>
            <a:r>
              <a:rPr lang="en-US" dirty="0" smtClean="0"/>
              <a:t> </a:t>
            </a:r>
            <a:r>
              <a:rPr lang="en-US" dirty="0" err="1" smtClean="0"/>
              <a:t>y</a:t>
            </a:r>
            <a:r>
              <a:rPr lang="en-US" dirty="0" smtClean="0"/>
              <a:t> </a:t>
            </a:r>
            <a:r>
              <a:rPr lang="en-US" dirty="0" err="1" smtClean="0"/>
              <a:t>disgyblion</a:t>
            </a:r>
            <a:r>
              <a:rPr lang="en-US" dirty="0" smtClean="0"/>
              <a:t> </a:t>
            </a:r>
            <a:r>
              <a:rPr lang="en-US" dirty="0" err="1" smtClean="0"/>
              <a:t>i</a:t>
            </a:r>
            <a:r>
              <a:rPr lang="en-US" dirty="0" smtClean="0"/>
              <a:t> </a:t>
            </a:r>
            <a:r>
              <a:rPr lang="en-US" dirty="0" err="1" smtClean="0"/>
              <a:t>fod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annibynnol</a:t>
            </a:r>
            <a:endParaRPr lang="en-US" dirty="0" smtClean="0"/>
          </a:p>
          <a:p>
            <a:r>
              <a:rPr lang="en-US" dirty="0" err="1" smtClean="0"/>
              <a:t>Mae’r</a:t>
            </a:r>
            <a:r>
              <a:rPr lang="en-US" dirty="0" smtClean="0"/>
              <a:t> </a:t>
            </a:r>
            <a:r>
              <a:rPr lang="en-US" dirty="0" err="1" smtClean="0"/>
              <a:t>plentyn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ganolog</a:t>
            </a:r>
            <a:r>
              <a:rPr lang="en-US" dirty="0" smtClean="0"/>
              <a:t> </a:t>
            </a:r>
            <a:r>
              <a:rPr lang="en-US" dirty="0" err="1" smtClean="0"/>
              <a:t>i</a:t>
            </a:r>
            <a:r>
              <a:rPr lang="en-US" dirty="0" smtClean="0"/>
              <a:t> </a:t>
            </a:r>
            <a:r>
              <a:rPr lang="en-US" dirty="0" err="1" smtClean="0"/>
              <a:t>gynllunio</a:t>
            </a:r>
            <a:r>
              <a:rPr lang="en-US" dirty="0" smtClean="0"/>
              <a:t>, </a:t>
            </a:r>
            <a:r>
              <a:rPr lang="en-US" dirty="0" err="1" smtClean="0"/>
              <a:t>adfyfyrio</a:t>
            </a:r>
            <a:r>
              <a:rPr lang="en-US" dirty="0" smtClean="0"/>
              <a:t>, </a:t>
            </a:r>
            <a:r>
              <a:rPr lang="en-US" dirty="0" err="1" smtClean="0"/>
              <a:t>tracio</a:t>
            </a:r>
            <a:r>
              <a:rPr lang="en-US" dirty="0" smtClean="0"/>
              <a:t> ac </a:t>
            </a:r>
            <a:r>
              <a:rPr lang="en-US" dirty="0" err="1" smtClean="0"/>
              <a:t>asesu</a:t>
            </a:r>
            <a:r>
              <a:rPr lang="en-US" dirty="0" smtClean="0"/>
              <a:t>. Felly, </a:t>
            </a:r>
            <a:r>
              <a:rPr lang="en-US" dirty="0" err="1" smtClean="0"/>
              <a:t>mae’r</a:t>
            </a:r>
            <a:r>
              <a:rPr lang="en-US" dirty="0" smtClean="0"/>
              <a:t> </a:t>
            </a:r>
            <a:r>
              <a:rPr lang="en-US" dirty="0" err="1" smtClean="0"/>
              <a:t>cwricwlwm</a:t>
            </a:r>
            <a:r>
              <a:rPr lang="en-US" dirty="0" smtClean="0"/>
              <a:t> </a:t>
            </a:r>
            <a:r>
              <a:rPr lang="en-US" dirty="0" err="1" smtClean="0"/>
              <a:t>wedi</a:t>
            </a:r>
            <a:r>
              <a:rPr lang="en-US" dirty="0" smtClean="0"/>
              <a:t> </a:t>
            </a:r>
            <a:r>
              <a:rPr lang="en-US" dirty="0" err="1" smtClean="0"/>
              <a:t>llunio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unol</a:t>
            </a:r>
            <a:r>
              <a:rPr lang="en-US" dirty="0" smtClean="0"/>
              <a:t> a </a:t>
            </a:r>
            <a:r>
              <a:rPr lang="en-US" dirty="0" err="1" smtClean="0"/>
              <a:t>gofynion</a:t>
            </a:r>
            <a:r>
              <a:rPr lang="en-US" dirty="0" smtClean="0"/>
              <a:t> yr </a:t>
            </a:r>
            <a:r>
              <a:rPr lang="en-US" dirty="0" err="1" smtClean="0"/>
              <a:t>unigolyn</a:t>
            </a:r>
            <a:r>
              <a:rPr lang="en-US" dirty="0" smtClean="0"/>
              <a:t>. 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51071" y="1600200"/>
            <a:ext cx="3840480" cy="4989731"/>
          </a:xfrm>
        </p:spPr>
        <p:txBody>
          <a:bodyPr>
            <a:normAutofit/>
          </a:bodyPr>
          <a:lstStyle/>
          <a:p>
            <a:r>
              <a:rPr lang="en-US" dirty="0" smtClean="0"/>
              <a:t>The curriculum is play based – encouraging the pupils to be independent</a:t>
            </a:r>
          </a:p>
          <a:p>
            <a:r>
              <a:rPr lang="en-US" dirty="0" smtClean="0"/>
              <a:t>The child is at the heart of the planning, reflections, tracking and assessment. Therefore, the curriculum tailored to individuals needs.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4150007" y="5297270"/>
            <a:ext cx="44415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>
                <a:hlinkClick r:id="rId3"/>
              </a:rPr>
              <a:t>https://youtu.be/5CZ0uX2g9HE</a:t>
            </a:r>
            <a:endParaRPr lang="en-US" dirty="0" smtClean="0"/>
          </a:p>
          <a:p>
            <a:endParaRPr lang="en-US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Dylanwadau</a:t>
            </a:r>
            <a:r>
              <a:rPr lang="en-US" dirty="0" smtClean="0"/>
              <a:t> </a:t>
            </a:r>
            <a:r>
              <a:rPr lang="en-US" dirty="0" err="1" smtClean="0"/>
              <a:t>Byd</a:t>
            </a:r>
            <a:r>
              <a:rPr lang="en-US" dirty="0" smtClean="0"/>
              <a:t> </a:t>
            </a:r>
            <a:r>
              <a:rPr lang="en-US" dirty="0" err="1" smtClean="0"/>
              <a:t>Eang</a:t>
            </a:r>
            <a:r>
              <a:rPr lang="en-US" dirty="0" smtClean="0"/>
              <a:t/>
            </a:r>
            <a:br>
              <a:rPr lang="en-US" dirty="0" smtClean="0"/>
            </a:br>
            <a:r>
              <a:rPr lang="en-US" dirty="0" smtClean="0"/>
              <a:t>International Influences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>
              <a:buNone/>
            </a:pPr>
            <a:r>
              <a:rPr lang="en-US" dirty="0" smtClean="0"/>
              <a:t>1. Reggio </a:t>
            </a:r>
            <a:r>
              <a:rPr lang="en-US" dirty="0" smtClean="0"/>
              <a:t>Emilia – Northern Italy</a:t>
            </a:r>
            <a:endParaRPr lang="en-US" dirty="0" smtClean="0"/>
          </a:p>
          <a:p>
            <a:pPr>
              <a:buNone/>
            </a:pPr>
            <a:r>
              <a:rPr lang="en-US" dirty="0" smtClean="0"/>
              <a:t>2. Te </a:t>
            </a:r>
            <a:r>
              <a:rPr lang="en-US" dirty="0" err="1" smtClean="0"/>
              <a:t>Whariki</a:t>
            </a:r>
            <a:r>
              <a:rPr lang="en-US" dirty="0" smtClean="0"/>
              <a:t> – New Zealand</a:t>
            </a:r>
            <a:endParaRPr lang="en-US" dirty="0" smtClean="0"/>
          </a:p>
          <a:p>
            <a:pPr>
              <a:buNone/>
            </a:pPr>
            <a:r>
              <a:rPr lang="en-US" dirty="0" smtClean="0"/>
              <a:t>3. Hi</a:t>
            </a:r>
            <a:r>
              <a:rPr lang="en-US" dirty="0" smtClean="0"/>
              <a:t>-scope – USA</a:t>
            </a:r>
            <a:endParaRPr lang="en-US" dirty="0" smtClean="0"/>
          </a:p>
          <a:p>
            <a:pPr>
              <a:buNone/>
            </a:pPr>
            <a:r>
              <a:rPr lang="en-US" dirty="0" smtClean="0"/>
              <a:t>4. Forest </a:t>
            </a:r>
            <a:r>
              <a:rPr lang="en-US" dirty="0" smtClean="0"/>
              <a:t>Schools – </a:t>
            </a:r>
            <a:r>
              <a:rPr lang="en-US" dirty="0" err="1" smtClean="0"/>
              <a:t>Scandanavia</a:t>
            </a:r>
            <a:endParaRPr lang="en-US" dirty="0" smtClean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24271" y="1600201"/>
            <a:ext cx="2657626" cy="1420622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9275" y="4444679"/>
            <a:ext cx="3510150" cy="2204345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4724271" y="5044843"/>
            <a:ext cx="386728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>
                <a:hlinkClick r:id="rId5"/>
              </a:rPr>
              <a:t>https://dysgu.hwb.gov.wales/playlists/view/00d83c8b-7c19-4f60-aead-38d09de33108/en#page1</a:t>
            </a:r>
            <a:endParaRPr lang="en-US" dirty="0" smtClean="0"/>
          </a:p>
        </p:txBody>
      </p:sp>
      <p:sp>
        <p:nvSpPr>
          <p:cNvPr id="8" name="TextBox 7"/>
          <p:cNvSpPr txBox="1"/>
          <p:nvPr/>
        </p:nvSpPr>
        <p:spPr>
          <a:xfrm>
            <a:off x="4389755" y="3706015"/>
            <a:ext cx="420179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The use of the outdoors is central to the learning of the Foundation Phase  </a:t>
            </a:r>
          </a:p>
          <a:p>
            <a:r>
              <a:rPr lang="en-US" dirty="0" smtClean="0"/>
              <a:t>The outdoors as a site for learning</a:t>
            </a:r>
            <a:endParaRPr lang="en-US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9275" y="-320956"/>
            <a:ext cx="8042276" cy="1336956"/>
          </a:xfrm>
        </p:spPr>
        <p:txBody>
          <a:bodyPr/>
          <a:lstStyle/>
          <a:p>
            <a:r>
              <a:rPr lang="en-US" dirty="0" err="1" smtClean="0"/>
              <a:t>Tasg</a:t>
            </a:r>
            <a:r>
              <a:rPr lang="en-US" dirty="0" smtClean="0"/>
              <a:t> </a:t>
            </a:r>
            <a:r>
              <a:rPr lang="en-US" dirty="0" err="1" smtClean="0"/>
              <a:t>Grŵp</a:t>
            </a:r>
            <a:r>
              <a:rPr lang="en-US" dirty="0" smtClean="0"/>
              <a:t> / Group Task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95274" y="1354667"/>
            <a:ext cx="3988859" cy="5463487"/>
          </a:xfrm>
        </p:spPr>
        <p:txBody>
          <a:bodyPr>
            <a:normAutofit fontScale="85000" lnSpcReduction="10000"/>
          </a:bodyPr>
          <a:lstStyle/>
          <a:p>
            <a:r>
              <a:rPr lang="en-US" dirty="0" err="1" smtClean="0"/>
              <a:t>Ewch</a:t>
            </a:r>
            <a:r>
              <a:rPr lang="en-US" dirty="0" smtClean="0"/>
              <a:t> </a:t>
            </a:r>
            <a:r>
              <a:rPr lang="en-US" dirty="0" err="1" smtClean="0"/>
              <a:t>mewn</a:t>
            </a:r>
            <a:r>
              <a:rPr lang="en-US" dirty="0" smtClean="0"/>
              <a:t> </a:t>
            </a:r>
            <a:r>
              <a:rPr lang="en-US" dirty="0" err="1" smtClean="0"/>
              <a:t>i</a:t>
            </a:r>
            <a:r>
              <a:rPr lang="en-US" dirty="0" smtClean="0"/>
              <a:t> </a:t>
            </a:r>
            <a:r>
              <a:rPr lang="en-US" dirty="0" err="1" smtClean="0"/>
              <a:t>grŵp</a:t>
            </a:r>
            <a:r>
              <a:rPr lang="en-US" dirty="0" smtClean="0"/>
              <a:t> </a:t>
            </a:r>
            <a:r>
              <a:rPr lang="en-US" dirty="0" err="1" smtClean="0"/>
              <a:t>o</a:t>
            </a:r>
            <a:r>
              <a:rPr lang="en-US" dirty="0" smtClean="0"/>
              <a:t> </a:t>
            </a:r>
            <a:r>
              <a:rPr lang="en-US" dirty="0" smtClean="0"/>
              <a:t>4, </a:t>
            </a:r>
            <a:r>
              <a:rPr lang="en-US" dirty="0" err="1" smtClean="0"/>
              <a:t>sef</a:t>
            </a:r>
            <a:r>
              <a:rPr lang="en-US" dirty="0" smtClean="0"/>
              <a:t> </a:t>
            </a:r>
            <a:r>
              <a:rPr lang="en-US" dirty="0" err="1" smtClean="0"/>
              <a:t>tîm</a:t>
            </a:r>
            <a:r>
              <a:rPr lang="en-US" dirty="0" smtClean="0"/>
              <a:t> </a:t>
            </a:r>
            <a:r>
              <a:rPr lang="en-US" dirty="0" err="1" smtClean="0"/>
              <a:t>cartref</a:t>
            </a:r>
            <a:r>
              <a:rPr lang="en-US" dirty="0" smtClean="0"/>
              <a:t>.</a:t>
            </a:r>
            <a:endParaRPr lang="en-US" dirty="0" smtClean="0"/>
          </a:p>
          <a:p>
            <a:r>
              <a:rPr lang="en-US" dirty="0" err="1" smtClean="0"/>
              <a:t>Rhoi</a:t>
            </a:r>
            <a:r>
              <a:rPr lang="en-US" dirty="0" smtClean="0"/>
              <a:t> dull </a:t>
            </a:r>
            <a:r>
              <a:rPr lang="en-US" dirty="0" err="1" smtClean="0"/>
              <a:t>rhyngwladol</a:t>
            </a:r>
            <a:r>
              <a:rPr lang="en-US" dirty="0" smtClean="0"/>
              <a:t> </a:t>
            </a:r>
            <a:r>
              <a:rPr lang="en-US" dirty="0" err="1" smtClean="0"/>
              <a:t>gwahanol</a:t>
            </a:r>
            <a:r>
              <a:rPr lang="en-US" dirty="0" smtClean="0"/>
              <a:t> </a:t>
            </a:r>
            <a:r>
              <a:rPr lang="en-US" dirty="0" err="1" smtClean="0"/>
              <a:t>i</a:t>
            </a:r>
            <a:r>
              <a:rPr lang="en-US" dirty="0" smtClean="0"/>
              <a:t> bob </a:t>
            </a:r>
            <a:r>
              <a:rPr lang="en-US" dirty="0" err="1" smtClean="0"/>
              <a:t>aelod</a:t>
            </a:r>
            <a:r>
              <a:rPr lang="en-US" dirty="0" smtClean="0"/>
              <a:t> </a:t>
            </a:r>
            <a:r>
              <a:rPr lang="en-US" dirty="0" err="1" smtClean="0"/>
              <a:t>o</a:t>
            </a:r>
            <a:r>
              <a:rPr lang="en-US" dirty="0" smtClean="0"/>
              <a:t> bob </a:t>
            </a:r>
            <a:r>
              <a:rPr lang="en-US" dirty="0" err="1" smtClean="0"/>
              <a:t>grŵp</a:t>
            </a:r>
            <a:r>
              <a:rPr lang="en-US" dirty="0" smtClean="0"/>
              <a:t> …</a:t>
            </a:r>
          </a:p>
          <a:p>
            <a:r>
              <a:rPr lang="en-US" dirty="0" err="1" smtClean="0"/>
              <a:t>Aelodau</a:t>
            </a:r>
            <a:r>
              <a:rPr lang="en-US" dirty="0" smtClean="0"/>
              <a:t> </a:t>
            </a:r>
            <a:r>
              <a:rPr lang="en-US" dirty="0" err="1" smtClean="0"/>
              <a:t>i</a:t>
            </a:r>
            <a:r>
              <a:rPr lang="en-US" dirty="0" smtClean="0"/>
              <a:t> </a:t>
            </a:r>
            <a:r>
              <a:rPr lang="en-US" dirty="0" err="1" smtClean="0"/>
              <a:t>symud</a:t>
            </a:r>
            <a:r>
              <a:rPr lang="en-US" dirty="0" smtClean="0"/>
              <a:t> at </a:t>
            </a:r>
            <a:r>
              <a:rPr lang="en-US" dirty="0" err="1" smtClean="0"/>
              <a:t>reini</a:t>
            </a:r>
            <a:r>
              <a:rPr lang="en-US" dirty="0" smtClean="0"/>
              <a:t> </a:t>
            </a:r>
            <a:r>
              <a:rPr lang="en-US" dirty="0" err="1" smtClean="0"/>
              <a:t>sy’n</a:t>
            </a:r>
            <a:r>
              <a:rPr lang="en-US" dirty="0" smtClean="0"/>
              <a:t> </a:t>
            </a:r>
            <a:r>
              <a:rPr lang="en-US" dirty="0" err="1" smtClean="0"/>
              <a:t>ymchwilio</a:t>
            </a:r>
            <a:r>
              <a:rPr lang="en-US" dirty="0" smtClean="0"/>
              <a:t> </a:t>
            </a:r>
            <a:r>
              <a:rPr lang="en-US" dirty="0" err="1" smtClean="0"/>
              <a:t>i</a:t>
            </a:r>
            <a:r>
              <a:rPr lang="en-US" dirty="0" err="1" smtClean="0"/>
              <a:t>’w</a:t>
            </a:r>
            <a:r>
              <a:rPr lang="en-US" dirty="0" smtClean="0"/>
              <a:t> dull </a:t>
            </a:r>
            <a:r>
              <a:rPr lang="en-US" dirty="0" err="1" smtClean="0"/>
              <a:t>nhw</a:t>
            </a:r>
            <a:r>
              <a:rPr lang="en-US" dirty="0" smtClean="0"/>
              <a:t> a </a:t>
            </a:r>
            <a:r>
              <a:rPr lang="en-US" dirty="0" err="1" smtClean="0"/>
              <a:t>chreu</a:t>
            </a:r>
            <a:r>
              <a:rPr lang="en-US" dirty="0" smtClean="0"/>
              <a:t> </a:t>
            </a:r>
            <a:r>
              <a:rPr lang="en-US" dirty="0" err="1" smtClean="0"/>
              <a:t>grŵp</a:t>
            </a:r>
            <a:r>
              <a:rPr lang="en-US" dirty="0" smtClean="0"/>
              <a:t> </a:t>
            </a:r>
            <a:r>
              <a:rPr lang="en-US" dirty="0" err="1" smtClean="0"/>
              <a:t>ymchwilio</a:t>
            </a:r>
            <a:r>
              <a:rPr lang="en-US" dirty="0" smtClean="0"/>
              <a:t>. </a:t>
            </a:r>
          </a:p>
          <a:p>
            <a:r>
              <a:rPr lang="en-US" dirty="0" smtClean="0"/>
              <a:t>Mae </a:t>
            </a:r>
            <a:r>
              <a:rPr lang="en-US" dirty="0" err="1" smtClean="0"/>
              <a:t>gan</a:t>
            </a:r>
            <a:r>
              <a:rPr lang="en-US" dirty="0" smtClean="0"/>
              <a:t> bob </a:t>
            </a:r>
            <a:r>
              <a:rPr lang="en-US" dirty="0" err="1" smtClean="0"/>
              <a:t>grŵp</a:t>
            </a:r>
            <a:r>
              <a:rPr lang="en-US" dirty="0" smtClean="0"/>
              <a:t> </a:t>
            </a:r>
            <a:r>
              <a:rPr lang="en-US" dirty="0" err="1" smtClean="0"/>
              <a:t>ymchwilio</a:t>
            </a:r>
            <a:r>
              <a:rPr lang="en-US" dirty="0" smtClean="0"/>
              <a:t> 40munud </a:t>
            </a:r>
            <a:r>
              <a:rPr lang="en-US" dirty="0" err="1" smtClean="0"/>
              <a:t>i</a:t>
            </a:r>
            <a:r>
              <a:rPr lang="en-US" dirty="0" smtClean="0"/>
              <a:t> </a:t>
            </a:r>
            <a:r>
              <a:rPr lang="en-US" dirty="0" err="1" smtClean="0"/>
              <a:t>ymchwilio</a:t>
            </a:r>
            <a:r>
              <a:rPr lang="en-US" dirty="0" smtClean="0"/>
              <a:t> dull </a:t>
            </a:r>
            <a:r>
              <a:rPr lang="en-US" dirty="0" err="1" smtClean="0"/>
              <a:t>rhyngwladol</a:t>
            </a:r>
            <a:r>
              <a:rPr lang="en-US" dirty="0" smtClean="0"/>
              <a:t>.</a:t>
            </a:r>
          </a:p>
          <a:p>
            <a:r>
              <a:rPr lang="en-US" dirty="0" smtClean="0"/>
              <a:t>Mae </a:t>
            </a:r>
            <a:r>
              <a:rPr lang="en-US" dirty="0" err="1" smtClean="0"/>
              <a:t>deunydd</a:t>
            </a:r>
            <a:r>
              <a:rPr lang="en-US" dirty="0" smtClean="0"/>
              <a:t> </a:t>
            </a:r>
            <a:r>
              <a:rPr lang="en-US" dirty="0" err="1" smtClean="0"/>
              <a:t>parod</a:t>
            </a:r>
            <a:r>
              <a:rPr lang="en-US" dirty="0" smtClean="0"/>
              <a:t> </a:t>
            </a:r>
            <a:r>
              <a:rPr lang="en-US" dirty="0" err="1" smtClean="0"/>
              <a:t>ar</a:t>
            </a:r>
            <a:r>
              <a:rPr lang="en-US" dirty="0" smtClean="0"/>
              <a:t> </a:t>
            </a:r>
            <a:r>
              <a:rPr lang="en-US" dirty="0" err="1" smtClean="0"/>
              <a:t>gael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y</a:t>
            </a:r>
            <a:r>
              <a:rPr lang="en-US" dirty="0" smtClean="0"/>
              <a:t> </a:t>
            </a:r>
            <a:r>
              <a:rPr lang="en-US" dirty="0" err="1" smtClean="0"/>
              <a:t>llyfrgell</a:t>
            </a:r>
            <a:r>
              <a:rPr lang="en-US" dirty="0" smtClean="0"/>
              <a:t> ac </a:t>
            </a:r>
            <a:r>
              <a:rPr lang="en-US" dirty="0" err="1" smtClean="0"/>
              <a:t>ar</a:t>
            </a:r>
            <a:r>
              <a:rPr lang="en-US" dirty="0" smtClean="0"/>
              <a:t> </a:t>
            </a:r>
            <a:r>
              <a:rPr lang="en-US" dirty="0" err="1" smtClean="0"/>
              <a:t>safle</a:t>
            </a:r>
            <a:r>
              <a:rPr lang="en-US" dirty="0" smtClean="0"/>
              <a:t> </a:t>
            </a:r>
            <a:r>
              <a:rPr lang="en-US" dirty="0" err="1" smtClean="0"/>
              <a:t>moodle</a:t>
            </a:r>
            <a:r>
              <a:rPr lang="en-US" dirty="0" smtClean="0"/>
              <a:t> SHSS5080.  </a:t>
            </a:r>
          </a:p>
          <a:p>
            <a:r>
              <a:rPr lang="en-US" dirty="0" err="1" smtClean="0"/>
              <a:t>Gwnewch</a:t>
            </a:r>
            <a:r>
              <a:rPr lang="en-US" dirty="0" smtClean="0"/>
              <a:t> </a:t>
            </a:r>
            <a:r>
              <a:rPr lang="en-US" dirty="0" err="1" smtClean="0"/>
              <a:t>rhestr</a:t>
            </a:r>
            <a:r>
              <a:rPr lang="en-US" dirty="0" smtClean="0"/>
              <a:t> </a:t>
            </a:r>
            <a:r>
              <a:rPr lang="en-US" dirty="0" err="1" smtClean="0"/>
              <a:t>o</a:t>
            </a:r>
            <a:r>
              <a:rPr lang="en-US" dirty="0" smtClean="0"/>
              <a:t> </a:t>
            </a:r>
            <a:r>
              <a:rPr lang="en-US" dirty="0" err="1" smtClean="0"/>
              <a:t>brif</a:t>
            </a:r>
            <a:r>
              <a:rPr lang="en-US" dirty="0" smtClean="0"/>
              <a:t> </a:t>
            </a:r>
            <a:r>
              <a:rPr lang="en-US" dirty="0" err="1" smtClean="0"/>
              <a:t>pwyntiau</a:t>
            </a:r>
            <a:r>
              <a:rPr lang="en-US" dirty="0" smtClean="0"/>
              <a:t> am </a:t>
            </a:r>
            <a:r>
              <a:rPr lang="en-US" dirty="0" err="1" smtClean="0"/>
              <a:t>eich</a:t>
            </a:r>
            <a:r>
              <a:rPr lang="en-US" dirty="0" smtClean="0"/>
              <a:t> dull </a:t>
            </a:r>
            <a:r>
              <a:rPr lang="en-US" dirty="0" err="1" smtClean="0"/>
              <a:t>i</a:t>
            </a:r>
            <a:r>
              <a:rPr lang="en-US" dirty="0" smtClean="0"/>
              <a:t> </a:t>
            </a:r>
            <a:r>
              <a:rPr lang="en-US" dirty="0" err="1" smtClean="0"/>
              <a:t>ddod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‘</a:t>
            </a:r>
            <a:r>
              <a:rPr lang="en-US" dirty="0" err="1" smtClean="0"/>
              <a:t>arbenigwr</a:t>
            </a:r>
            <a:r>
              <a:rPr lang="en-US" dirty="0" smtClean="0"/>
              <a:t> / </a:t>
            </a:r>
            <a:r>
              <a:rPr lang="en-US" dirty="0" err="1" smtClean="0"/>
              <a:t>wriag</a:t>
            </a:r>
            <a:r>
              <a:rPr lang="en-US" dirty="0" smtClean="0"/>
              <a:t>’ </a:t>
            </a:r>
            <a:r>
              <a:rPr lang="en-US" dirty="0" err="1" smtClean="0"/>
              <a:t>er</a:t>
            </a:r>
            <a:r>
              <a:rPr lang="en-US" dirty="0" smtClean="0"/>
              <a:t> </a:t>
            </a:r>
            <a:r>
              <a:rPr lang="en-US" dirty="0" err="1" smtClean="0"/>
              <a:t>mwyn</a:t>
            </a:r>
            <a:r>
              <a:rPr lang="en-US" dirty="0" smtClean="0"/>
              <a:t> </a:t>
            </a:r>
            <a:r>
              <a:rPr lang="en-US" dirty="0" err="1" smtClean="0"/>
              <a:t>medru</a:t>
            </a:r>
            <a:r>
              <a:rPr lang="en-US" dirty="0" smtClean="0"/>
              <a:t> </a:t>
            </a:r>
            <a:r>
              <a:rPr lang="en-US" dirty="0" err="1" smtClean="0"/>
              <a:t>dysgu</a:t>
            </a:r>
            <a:r>
              <a:rPr lang="en-US" dirty="0" smtClean="0"/>
              <a:t> </a:t>
            </a:r>
            <a:r>
              <a:rPr lang="en-US" dirty="0" err="1" smtClean="0"/>
              <a:t>tîm</a:t>
            </a:r>
            <a:r>
              <a:rPr lang="en-US" dirty="0" smtClean="0"/>
              <a:t> </a:t>
            </a:r>
            <a:r>
              <a:rPr lang="en-US" dirty="0" err="1" smtClean="0"/>
              <a:t>cartref</a:t>
            </a:r>
            <a:r>
              <a:rPr lang="en-US" dirty="0" smtClean="0"/>
              <a:t> </a:t>
            </a:r>
            <a:r>
              <a:rPr lang="en-US" dirty="0" err="1" smtClean="0"/>
              <a:t>amdano</a:t>
            </a:r>
            <a:r>
              <a:rPr lang="en-US" dirty="0" smtClean="0"/>
              <a:t> pan </a:t>
            </a:r>
            <a:r>
              <a:rPr lang="en-US" dirty="0" err="1" smtClean="0"/>
              <a:t>fyddwch</a:t>
            </a:r>
            <a:r>
              <a:rPr lang="en-US" dirty="0" smtClean="0"/>
              <a:t> </a:t>
            </a:r>
            <a:r>
              <a:rPr lang="en-US" dirty="0" err="1" smtClean="0"/>
              <a:t>wedi</a:t>
            </a:r>
            <a:r>
              <a:rPr lang="en-US" dirty="0" smtClean="0"/>
              <a:t> </a:t>
            </a:r>
            <a:r>
              <a:rPr lang="en-US" dirty="0" err="1" smtClean="0"/>
              <a:t>dychwelyd</a:t>
            </a:r>
            <a:r>
              <a:rPr lang="en-US" dirty="0" smtClean="0"/>
              <a:t>.  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51071" y="1354667"/>
            <a:ext cx="4172796" cy="5124820"/>
          </a:xfrm>
        </p:spPr>
        <p:txBody>
          <a:bodyPr>
            <a:normAutofit fontScale="85000" lnSpcReduction="10000"/>
          </a:bodyPr>
          <a:lstStyle/>
          <a:p>
            <a:r>
              <a:rPr lang="en-US" dirty="0" smtClean="0"/>
              <a:t>Get into home groups of 4 </a:t>
            </a:r>
          </a:p>
          <a:p>
            <a:r>
              <a:rPr lang="en-US" dirty="0" smtClean="0"/>
              <a:t>Allocate in international approach</a:t>
            </a:r>
            <a:r>
              <a:rPr lang="en-US" dirty="0" smtClean="0"/>
              <a:t> to each member</a:t>
            </a:r>
            <a:r>
              <a:rPr lang="is-IS" dirty="0" smtClean="0"/>
              <a:t>…</a:t>
            </a:r>
          </a:p>
          <a:p>
            <a:r>
              <a:rPr lang="en-US" dirty="0" smtClean="0"/>
              <a:t>M</a:t>
            </a:r>
            <a:r>
              <a:rPr lang="is-IS" dirty="0" smtClean="0"/>
              <a:t>ove </a:t>
            </a:r>
            <a:r>
              <a:rPr lang="is-IS" dirty="0" smtClean="0"/>
              <a:t>to create a new </a:t>
            </a:r>
            <a:r>
              <a:rPr lang="is-IS" dirty="0" smtClean="0"/>
              <a:t>group that </a:t>
            </a:r>
            <a:r>
              <a:rPr lang="is-IS" dirty="0" smtClean="0"/>
              <a:t>is researching the same </a:t>
            </a:r>
            <a:r>
              <a:rPr lang="is-IS" dirty="0" smtClean="0"/>
              <a:t>international </a:t>
            </a:r>
            <a:r>
              <a:rPr lang="is-IS" dirty="0" smtClean="0"/>
              <a:t>approach as you. </a:t>
            </a:r>
          </a:p>
          <a:p>
            <a:r>
              <a:rPr lang="is-IS" dirty="0" smtClean="0"/>
              <a:t>Each</a:t>
            </a:r>
            <a:r>
              <a:rPr lang="is-IS" dirty="0" smtClean="0"/>
              <a:t> research group </a:t>
            </a:r>
            <a:r>
              <a:rPr lang="is-IS" dirty="0" smtClean="0"/>
              <a:t>has 40 mins to </a:t>
            </a:r>
            <a:r>
              <a:rPr lang="en-GB" dirty="0" smtClean="0"/>
              <a:t>research their international approach.</a:t>
            </a:r>
            <a:r>
              <a:rPr lang="en-GB" dirty="0" smtClean="0"/>
              <a:t> </a:t>
            </a:r>
          </a:p>
          <a:p>
            <a:r>
              <a:rPr lang="en-GB" dirty="0" smtClean="0"/>
              <a:t>Go </a:t>
            </a:r>
            <a:r>
              <a:rPr lang="en-GB" dirty="0" smtClean="0"/>
              <a:t>to the library and work together to find books and resources about your international </a:t>
            </a:r>
            <a:r>
              <a:rPr lang="en-GB" dirty="0" smtClean="0"/>
              <a:t>approach – there is also further reading on SHSS5080 </a:t>
            </a:r>
            <a:r>
              <a:rPr lang="en-GB" dirty="0" err="1" smtClean="0"/>
              <a:t>moodle</a:t>
            </a:r>
            <a:r>
              <a:rPr lang="en-GB" dirty="0" smtClean="0"/>
              <a:t> page. </a:t>
            </a:r>
          </a:p>
          <a:p>
            <a:r>
              <a:rPr lang="en-GB" dirty="0" smtClean="0"/>
              <a:t>B</a:t>
            </a:r>
            <a:r>
              <a:rPr lang="en-GB" dirty="0" smtClean="0"/>
              <a:t>ecome </a:t>
            </a:r>
            <a:r>
              <a:rPr lang="en-GB" dirty="0" smtClean="0"/>
              <a:t>the ‘expert’ in </a:t>
            </a:r>
            <a:r>
              <a:rPr lang="en-GB" dirty="0" smtClean="0"/>
              <a:t>this approach to teach </a:t>
            </a:r>
            <a:r>
              <a:rPr lang="en-GB" dirty="0" smtClean="0"/>
              <a:t>your home group about </a:t>
            </a:r>
            <a:r>
              <a:rPr lang="en-GB" dirty="0" smtClean="0"/>
              <a:t>it when you return.  </a:t>
            </a:r>
            <a:endParaRPr lang="en-US" dirty="0" smtClean="0"/>
          </a:p>
          <a:p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1397" y="1600201"/>
            <a:ext cx="8436716" cy="1336956"/>
          </a:xfrm>
        </p:spPr>
        <p:txBody>
          <a:bodyPr/>
          <a:lstStyle/>
          <a:p>
            <a:r>
              <a:rPr lang="en-US" sz="3600" dirty="0" err="1" smtClean="0"/>
              <a:t>Dysgu</a:t>
            </a:r>
            <a:r>
              <a:rPr lang="en-US" sz="3600" dirty="0" smtClean="0"/>
              <a:t> </a:t>
            </a:r>
            <a:r>
              <a:rPr lang="en-US" sz="3600" dirty="0" err="1" smtClean="0"/>
              <a:t>tîm</a:t>
            </a:r>
            <a:r>
              <a:rPr lang="en-US" sz="3600" dirty="0" smtClean="0"/>
              <a:t> </a:t>
            </a:r>
            <a:r>
              <a:rPr lang="en-US" sz="3600" dirty="0" err="1" smtClean="0"/>
              <a:t>cartref</a:t>
            </a:r>
            <a:r>
              <a:rPr lang="en-US" sz="3600" dirty="0" smtClean="0"/>
              <a:t> </a:t>
            </a:r>
            <a:r>
              <a:rPr lang="en-US" sz="3600" dirty="0" smtClean="0"/>
              <a:t>am </a:t>
            </a:r>
            <a:r>
              <a:rPr lang="en-US" sz="3600" dirty="0" err="1" smtClean="0"/>
              <a:t>eich</a:t>
            </a:r>
            <a:r>
              <a:rPr lang="en-US" sz="3600" dirty="0" smtClean="0"/>
              <a:t> dull </a:t>
            </a:r>
            <a:r>
              <a:rPr lang="en-US" sz="3600" dirty="0" err="1" smtClean="0"/>
              <a:t>rhyngwladol</a:t>
            </a:r>
            <a:r>
              <a:rPr lang="en-US" sz="3600" dirty="0" smtClean="0"/>
              <a:t>. </a:t>
            </a:r>
            <a:br>
              <a:rPr lang="en-US" sz="3600" dirty="0" smtClean="0"/>
            </a:br>
            <a:r>
              <a:rPr lang="en-US" sz="3600" dirty="0" smtClean="0"/>
              <a:t/>
            </a:r>
            <a:br>
              <a:rPr lang="en-US" sz="3600" dirty="0" smtClean="0"/>
            </a:br>
            <a:r>
              <a:rPr lang="en-US" sz="3600" dirty="0" smtClean="0"/>
              <a:t>Teach your home group about an international approach </a:t>
            </a:r>
            <a:endParaRPr lang="en-US" sz="360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en-US" dirty="0" smtClean="0"/>
          </a:p>
          <a:p>
            <a:endParaRPr lang="en-US" dirty="0"/>
          </a:p>
        </p:txBody>
      </p:sp>
      <p:sp>
        <p:nvSpPr>
          <p:cNvPr id="7" name="Content Placeholder 6"/>
          <p:cNvSpPr>
            <a:spLocks noGrp="1"/>
          </p:cNvSpPr>
          <p:nvPr>
            <p:ph sz="half" idx="2"/>
          </p:nvPr>
        </p:nvSpPr>
        <p:spPr>
          <a:xfrm>
            <a:off x="549275" y="3183988"/>
            <a:ext cx="3840480" cy="3674012"/>
          </a:xfrm>
        </p:spPr>
        <p:txBody>
          <a:bodyPr/>
          <a:lstStyle/>
          <a:p>
            <a:r>
              <a:rPr lang="en-US" dirty="0" err="1" smtClean="0"/>
              <a:t>Wrth</a:t>
            </a:r>
            <a:r>
              <a:rPr lang="en-US" dirty="0" smtClean="0"/>
              <a:t> </a:t>
            </a:r>
            <a:r>
              <a:rPr lang="en-US" dirty="0" err="1" smtClean="0"/>
              <a:t>ddychwelyd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ôl</a:t>
            </a:r>
            <a:r>
              <a:rPr lang="en-US" dirty="0" smtClean="0"/>
              <a:t> </a:t>
            </a:r>
            <a:r>
              <a:rPr lang="en-US" dirty="0" err="1" smtClean="0"/>
              <a:t>i</a:t>
            </a:r>
            <a:r>
              <a:rPr lang="en-US" dirty="0" err="1" smtClean="0"/>
              <a:t>’r</a:t>
            </a:r>
            <a:r>
              <a:rPr lang="en-US" dirty="0" smtClean="0"/>
              <a:t> </a:t>
            </a:r>
            <a:r>
              <a:rPr lang="en-US" dirty="0" err="1" smtClean="0"/>
              <a:t>dosbarth</a:t>
            </a:r>
            <a:r>
              <a:rPr lang="en-US" dirty="0" smtClean="0"/>
              <a:t> </a:t>
            </a:r>
            <a:r>
              <a:rPr lang="en-US" dirty="0" err="1" smtClean="0"/>
              <a:t>ewch</a:t>
            </a:r>
            <a:r>
              <a:rPr lang="en-US" dirty="0" smtClean="0"/>
              <a:t> </a:t>
            </a:r>
            <a:r>
              <a:rPr lang="en-US" dirty="0" err="1" smtClean="0"/>
              <a:t>i</a:t>
            </a:r>
            <a:r>
              <a:rPr lang="en-US" dirty="0" err="1" smtClean="0"/>
              <a:t>’ch</a:t>
            </a:r>
            <a:r>
              <a:rPr lang="en-US" dirty="0" smtClean="0"/>
              <a:t> </a:t>
            </a:r>
            <a:r>
              <a:rPr lang="en-US" dirty="0" err="1" smtClean="0"/>
              <a:t>grŵp</a:t>
            </a:r>
            <a:r>
              <a:rPr lang="en-US" dirty="0" smtClean="0"/>
              <a:t> </a:t>
            </a:r>
            <a:r>
              <a:rPr lang="en-US" dirty="0" err="1" smtClean="0"/>
              <a:t>cartref</a:t>
            </a:r>
            <a:r>
              <a:rPr lang="en-US" dirty="0" smtClean="0"/>
              <a:t>. </a:t>
            </a:r>
          </a:p>
          <a:p>
            <a:r>
              <a:rPr lang="en-US" dirty="0" err="1" smtClean="0"/>
              <a:t>Cymrwch</a:t>
            </a:r>
            <a:r>
              <a:rPr lang="en-US" dirty="0" smtClean="0"/>
              <a:t> </a:t>
            </a:r>
            <a:r>
              <a:rPr lang="en-US" dirty="0" err="1" smtClean="0"/>
              <a:t>tro</a:t>
            </a:r>
            <a:r>
              <a:rPr lang="en-US" dirty="0" smtClean="0"/>
              <a:t> </a:t>
            </a:r>
            <a:r>
              <a:rPr lang="en-US" dirty="0" err="1" smtClean="0"/>
              <a:t>i</a:t>
            </a:r>
            <a:r>
              <a:rPr lang="en-US" dirty="0" smtClean="0"/>
              <a:t> </a:t>
            </a:r>
            <a:r>
              <a:rPr lang="en-US" dirty="0" err="1" smtClean="0"/>
              <a:t>readru’r</a:t>
            </a:r>
            <a:r>
              <a:rPr lang="en-US" dirty="0" smtClean="0"/>
              <a:t> </a:t>
            </a:r>
            <a:r>
              <a:rPr lang="en-US" dirty="0" err="1" smtClean="0"/>
              <a:t>gwybodaeth</a:t>
            </a:r>
            <a:r>
              <a:rPr lang="en-US" dirty="0" smtClean="0"/>
              <a:t> </a:t>
            </a:r>
            <a:r>
              <a:rPr lang="en-US" dirty="0" err="1" smtClean="0"/>
              <a:t>rydych</a:t>
            </a:r>
            <a:r>
              <a:rPr lang="en-US" dirty="0" smtClean="0"/>
              <a:t> </a:t>
            </a:r>
            <a:r>
              <a:rPr lang="en-US" dirty="0" err="1" smtClean="0"/>
              <a:t>wedi</a:t>
            </a:r>
            <a:r>
              <a:rPr lang="en-US" dirty="0" smtClean="0"/>
              <a:t> </a:t>
            </a:r>
            <a:r>
              <a:rPr lang="en-US" dirty="0" err="1" smtClean="0"/>
              <a:t>darganfod</a:t>
            </a:r>
            <a:r>
              <a:rPr lang="en-US" dirty="0" smtClean="0"/>
              <a:t> am </a:t>
            </a:r>
            <a:r>
              <a:rPr lang="en-US" dirty="0" err="1" smtClean="0"/>
              <a:t>eich</a:t>
            </a:r>
            <a:r>
              <a:rPr lang="en-US" dirty="0" smtClean="0"/>
              <a:t> dull </a:t>
            </a:r>
            <a:r>
              <a:rPr lang="en-US" dirty="0" err="1" smtClean="0"/>
              <a:t>rhyngwladol</a:t>
            </a:r>
            <a:r>
              <a:rPr lang="en-US" dirty="0" smtClean="0"/>
              <a:t> </a:t>
            </a:r>
            <a:r>
              <a:rPr lang="en-US" dirty="0" err="1" smtClean="0"/>
              <a:t>i</a:t>
            </a:r>
            <a:r>
              <a:rPr lang="en-US" dirty="0" smtClean="0"/>
              <a:t> </a:t>
            </a:r>
            <a:r>
              <a:rPr lang="en-US" dirty="0" err="1" smtClean="0"/>
              <a:t>aelodau’r</a:t>
            </a:r>
            <a:r>
              <a:rPr lang="en-US" dirty="0" smtClean="0"/>
              <a:t> </a:t>
            </a:r>
            <a:r>
              <a:rPr lang="en-US" dirty="0" err="1" smtClean="0"/>
              <a:t>tim</a:t>
            </a:r>
            <a:r>
              <a:rPr lang="en-US" dirty="0" smtClean="0"/>
              <a:t> </a:t>
            </a:r>
            <a:r>
              <a:rPr lang="en-US" dirty="0" err="1" smtClean="0"/>
              <a:t>cartref</a:t>
            </a:r>
            <a:r>
              <a:rPr lang="en-US" dirty="0" smtClean="0"/>
              <a:t>. </a:t>
            </a:r>
          </a:p>
        </p:txBody>
      </p:sp>
      <p:sp>
        <p:nvSpPr>
          <p:cNvPr id="8" name="Content Placeholder 6"/>
          <p:cNvSpPr txBox="1">
            <a:spLocks/>
          </p:cNvSpPr>
          <p:nvPr/>
        </p:nvSpPr>
        <p:spPr>
          <a:xfrm>
            <a:off x="4964853" y="3183988"/>
            <a:ext cx="3840480" cy="367401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349250" marR="0" lvl="0" indent="-349250" algn="l" defTabSz="914400" rtl="0" eaLnBrk="1" fontAlgn="auto" latinLnBrk="0" hangingPunct="1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Clr>
                <a:schemeClr val="accent1">
                  <a:lumMod val="60000"/>
                  <a:lumOff val="40000"/>
                </a:schemeClr>
              </a:buClr>
              <a:buSzPct val="110000"/>
              <a:buFont typeface="Wingdings 2" pitchFamily="18" charset="2"/>
              <a:buChar char=""/>
              <a:tabLst/>
              <a:defRPr/>
            </a:pPr>
            <a:r>
              <a:rPr kumimoji="0" lang="en-US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lumMod val="65000"/>
                    <a:lumOff val="3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On your </a:t>
            </a:r>
            <a:r>
              <a:rPr lang="en-US" sz="2000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return to class sit with your home group. </a:t>
            </a:r>
          </a:p>
          <a:p>
            <a:pPr marL="349250" marR="0" lvl="0" indent="-349250" algn="l" defTabSz="914400" rtl="0" eaLnBrk="1" fontAlgn="auto" latinLnBrk="0" hangingPunct="1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Clr>
                <a:schemeClr val="accent1">
                  <a:lumMod val="60000"/>
                  <a:lumOff val="40000"/>
                </a:schemeClr>
              </a:buClr>
              <a:buSzPct val="110000"/>
              <a:buFont typeface="Wingdings 2" pitchFamily="18" charset="2"/>
              <a:buChar char=""/>
              <a:tabLst/>
              <a:defRPr/>
            </a:pPr>
            <a:r>
              <a:rPr kumimoji="0" lang="en-US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lumMod val="65000"/>
                    <a:lumOff val="3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Take</a:t>
            </a:r>
            <a:r>
              <a:rPr kumimoji="0" lang="en-US" sz="2000" b="0" i="0" u="none" strike="noStrike" kern="1200" cap="none" spc="0" normalizeH="0" noProof="0" dirty="0" smtClean="0">
                <a:ln>
                  <a:noFill/>
                </a:ln>
                <a:solidFill>
                  <a:schemeClr val="tx1">
                    <a:lumMod val="65000"/>
                    <a:lumOff val="3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turns to report your findings to the other members of </a:t>
            </a:r>
            <a:r>
              <a:rPr lang="en-US" sz="2000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your home group. </a:t>
            </a:r>
            <a:endParaRPr kumimoji="0" lang="en-US" sz="2000" b="0" i="0" u="none" strike="noStrike" kern="1200" cap="none" spc="0" normalizeH="0" noProof="0" dirty="0" smtClean="0">
              <a:ln>
                <a:noFill/>
              </a:ln>
              <a:solidFill>
                <a:schemeClr val="tx1">
                  <a:lumMod val="65000"/>
                  <a:lumOff val="3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xmlns:p="http://schemas.openxmlformats.org/presentationml/2006/main" xmlns:r="http://schemas.openxmlformats.org/officeDocument/2006/relationships" xmlns:a="http://schemas.openxmlformats.org/drawingml/2006/main" xmlns="" val="18067361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pl-PL" dirty="0">
                <a:hlinkClick r:id="rId3"/>
              </a:rPr>
              <a:t>http://www.youtube.com/watch?v=XVv5ZL9nlgs&amp;list=</a:t>
            </a:r>
            <a:r>
              <a:rPr lang="pl-PL" dirty="0" smtClean="0">
                <a:hlinkClick r:id="rId3"/>
              </a:rPr>
              <a:t>PLm8fI1AtD8zfkQ_QmPXjJeGap2o6G6CjC</a:t>
            </a:r>
            <a:endParaRPr lang="pl-PL" dirty="0" smtClean="0"/>
          </a:p>
          <a:p>
            <a:endParaRPr lang="en-US" dirty="0" smtClean="0"/>
          </a:p>
          <a:p>
            <a:endParaRPr lang="en-US" dirty="0" smtClean="0"/>
          </a:p>
          <a:p>
            <a:r>
              <a:rPr lang="en-US" dirty="0" smtClean="0"/>
              <a:t>Could watch as source of research. Video is 11mins long re Reggio Emilia. </a:t>
            </a:r>
            <a:endParaRPr lang="en-US" dirty="0"/>
          </a:p>
        </p:txBody>
      </p:sp>
    </p:spTree>
    <p:extLst>
      <p:ext uri="{BB962C8B-B14F-4D97-AF65-F5344CB8AC3E}">
        <p14:creationId xmlns="" xmlns:a="http://schemas.openxmlformats.org/drawingml/2006/main" xmlns:r="http://schemas.openxmlformats.org/officeDocument/2006/relationships" xmlns:p="http://schemas.openxmlformats.org/presentationml/2006/main" xmlns:p14="http://schemas.microsoft.com/office/powerpoint/2010/main" xmlns:mv="urn:schemas-microsoft-com:mac:vml" xmlns:mc="http://schemas.openxmlformats.org/markup-compatibility/2006" val="22120596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>
                <a:hlinkClick r:id="rId3"/>
              </a:rPr>
              <a:t>http://www.tes.co.uk/teaching-resource/Teachers-TV-How-Do-They-Do-It-In-Sweden-6038930</a:t>
            </a:r>
            <a:r>
              <a:rPr lang="en-US" dirty="0" smtClean="0">
                <a:hlinkClick r:id="rId3"/>
              </a:rPr>
              <a:t>/</a:t>
            </a:r>
            <a:endParaRPr lang="en-US" dirty="0" smtClean="0"/>
          </a:p>
          <a:p>
            <a:endParaRPr lang="en-US" dirty="0" smtClean="0"/>
          </a:p>
          <a:p>
            <a:endParaRPr lang="en-US" dirty="0" smtClean="0"/>
          </a:p>
          <a:p>
            <a:r>
              <a:rPr lang="en-US" dirty="0" smtClean="0"/>
              <a:t>Could watch as source of research. Video is 26mins long. </a:t>
            </a:r>
            <a:endParaRPr lang="en-US" dirty="0"/>
          </a:p>
        </p:txBody>
      </p:sp>
    </p:spTree>
    <p:extLst>
      <p:ext uri="{BB962C8B-B14F-4D97-AF65-F5344CB8AC3E}">
        <p14:creationId xmlns="" xmlns:a="http://schemas.openxmlformats.org/drawingml/2006/main" xmlns:r="http://schemas.openxmlformats.org/officeDocument/2006/relationships" xmlns:p="http://schemas.openxmlformats.org/presentationml/2006/main" xmlns:p14="http://schemas.microsoft.com/office/powerpoint/2010/main" xmlns:mv="urn:schemas-microsoft-com:mac:vml" xmlns:mc="http://schemas.openxmlformats.org/markup-compatibility/2006" val="16474271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:p="http://schemas.openxmlformats.org/presentationml/2006/main" xmlns:r="http://schemas.openxmlformats.org/officeDocument/2006/relationships" xmlns:a="http://schemas.openxmlformats.org/drawingml/2006/main" xmlns="" val="0"/>
              </a:ext>
            </a:extLst>
          </a:blip>
          <a:stretch>
            <a:fillRect/>
          </a:stretch>
        </p:blipFill>
        <p:spPr>
          <a:xfrm>
            <a:off x="566531" y="1857675"/>
            <a:ext cx="7968273" cy="4801542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1237422" y="516835"/>
            <a:ext cx="5948569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000" dirty="0" smtClean="0">
                <a:solidFill>
                  <a:srgbClr val="FF0000"/>
                </a:solidFill>
              </a:rPr>
              <a:t>Task  </a:t>
            </a:r>
            <a:r>
              <a:rPr lang="is-IS" sz="4000" dirty="0" smtClean="0">
                <a:solidFill>
                  <a:srgbClr val="FF0000"/>
                </a:solidFill>
              </a:rPr>
              <a:t>….read this article by next week </a:t>
            </a:r>
            <a:endParaRPr lang="en-US" sz="40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:p="http://schemas.openxmlformats.org/presentationml/2006/main" xmlns:r="http://schemas.openxmlformats.org/officeDocument/2006/relationships" xmlns:a="http://schemas.openxmlformats.org/drawingml/2006/main" xmlns="" val="2595160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9275" y="334198"/>
            <a:ext cx="8042276" cy="1336956"/>
          </a:xfrm>
        </p:spPr>
        <p:txBody>
          <a:bodyPr/>
          <a:lstStyle/>
          <a:p>
            <a:r>
              <a:rPr lang="en-US" dirty="0" err="1" smtClean="0"/>
              <a:t>Dylanwad</a:t>
            </a:r>
            <a:r>
              <a:rPr lang="en-US" dirty="0" smtClean="0"/>
              <a:t> </a:t>
            </a:r>
            <a:r>
              <a:rPr lang="en-US" dirty="0" err="1" smtClean="0"/>
              <a:t>Damcanieithwyr</a:t>
            </a:r>
            <a:r>
              <a:rPr lang="en-US" dirty="0" smtClean="0"/>
              <a:t/>
            </a:r>
            <a:br>
              <a:rPr lang="en-US" dirty="0" smtClean="0"/>
            </a:br>
            <a:r>
              <a:rPr lang="en-US" dirty="0" smtClean="0"/>
              <a:t>Influences from Theorists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910591" y="5447963"/>
            <a:ext cx="7059602" cy="1155977"/>
          </a:xfrm>
        </p:spPr>
        <p:txBody>
          <a:bodyPr/>
          <a:lstStyle/>
          <a:p>
            <a:r>
              <a:rPr lang="en-US" dirty="0" err="1" smtClean="0"/>
              <a:t>Tasg</a:t>
            </a:r>
            <a:r>
              <a:rPr lang="en-US" dirty="0" smtClean="0"/>
              <a:t> </a:t>
            </a:r>
            <a:r>
              <a:rPr lang="en-US" dirty="0" err="1" smtClean="0"/>
              <a:t>Darllen</a:t>
            </a:r>
            <a:r>
              <a:rPr lang="en-US" dirty="0" smtClean="0"/>
              <a:t> a </a:t>
            </a:r>
            <a:r>
              <a:rPr lang="en-US" dirty="0" err="1" smtClean="0"/>
              <a:t>pharatoi</a:t>
            </a:r>
            <a:r>
              <a:rPr lang="en-US" dirty="0" smtClean="0"/>
              <a:t> </a:t>
            </a:r>
            <a:r>
              <a:rPr lang="en-US" dirty="0" err="1" smtClean="0"/>
              <a:t>ymlaen</a:t>
            </a:r>
            <a:r>
              <a:rPr lang="en-US" dirty="0" smtClean="0"/>
              <a:t> </a:t>
            </a:r>
            <a:r>
              <a:rPr lang="en-US" dirty="0" err="1" smtClean="0"/>
              <a:t>ar</a:t>
            </a:r>
            <a:r>
              <a:rPr lang="en-US" dirty="0" smtClean="0"/>
              <a:t> </a:t>
            </a:r>
            <a:r>
              <a:rPr lang="en-US" dirty="0" err="1" smtClean="0"/>
              <a:t>gyfer</a:t>
            </a:r>
            <a:r>
              <a:rPr lang="en-US" dirty="0" smtClean="0"/>
              <a:t> </a:t>
            </a:r>
            <a:r>
              <a:rPr lang="en-US" dirty="0" err="1" smtClean="0"/>
              <a:t>darlith</a:t>
            </a:r>
            <a:r>
              <a:rPr lang="en-US" dirty="0" smtClean="0"/>
              <a:t> </a:t>
            </a:r>
            <a:r>
              <a:rPr lang="en-US" dirty="0" err="1" smtClean="0"/>
              <a:t>nesaf</a:t>
            </a:r>
            <a:r>
              <a:rPr lang="en-US" dirty="0" smtClean="0"/>
              <a:t>. </a:t>
            </a:r>
          </a:p>
          <a:p>
            <a:r>
              <a:rPr lang="en-US" dirty="0" smtClean="0"/>
              <a:t>Reading Task in preparation for next lecture. </a:t>
            </a:r>
            <a:endParaRPr lang="en-US" dirty="0"/>
          </a:p>
        </p:txBody>
      </p:sp>
      <p:sp>
        <p:nvSpPr>
          <p:cNvPr id="5" name="Content Placeholder 2"/>
          <p:cNvSpPr txBox="1">
            <a:spLocks/>
          </p:cNvSpPr>
          <p:nvPr/>
        </p:nvSpPr>
        <p:spPr>
          <a:xfrm>
            <a:off x="286464" y="1904862"/>
            <a:ext cx="5461432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349250" marR="0" lvl="0" indent="-349250" algn="l" defTabSz="914400" rtl="0" eaLnBrk="1" fontAlgn="auto" latinLnBrk="0" hangingPunct="1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Clr>
                <a:schemeClr val="accent1">
                  <a:lumMod val="60000"/>
                  <a:lumOff val="40000"/>
                </a:schemeClr>
              </a:buClr>
              <a:buSzPct val="110000"/>
              <a:buFont typeface="Wingdings 2" pitchFamily="18" charset="2"/>
              <a:buChar char=""/>
              <a:tabLst/>
              <a:defRPr/>
            </a:pPr>
            <a:r>
              <a:rPr kumimoji="0" lang="en-US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lumMod val="65000"/>
                    <a:lumOff val="3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Frederick Froebel</a:t>
            </a:r>
            <a:r>
              <a:rPr kumimoji="0" lang="en-US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lumMod val="65000"/>
                    <a:lumOff val="3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	1782</a:t>
            </a:r>
            <a:r>
              <a:rPr kumimoji="0" lang="en-US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lumMod val="65000"/>
                    <a:lumOff val="3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-1852</a:t>
            </a:r>
            <a:r>
              <a:rPr kumimoji="0" lang="en-GB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lumMod val="65000"/>
                    <a:lumOff val="3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endParaRPr kumimoji="0" lang="en-GB" sz="2000" b="0" i="0" u="none" strike="noStrike" kern="1200" cap="none" spc="0" normalizeH="0" baseline="0" noProof="0" dirty="0" smtClean="0">
              <a:ln>
                <a:noFill/>
              </a:ln>
              <a:solidFill>
                <a:schemeClr val="tx1">
                  <a:lumMod val="65000"/>
                  <a:lumOff val="3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9250" lvl="0" indent="-349250">
              <a:spcBef>
                <a:spcPts val="1600"/>
              </a:spcBef>
              <a:buClr>
                <a:schemeClr val="accent1">
                  <a:lumMod val="60000"/>
                  <a:lumOff val="40000"/>
                </a:schemeClr>
              </a:buClr>
              <a:buSzPct val="110000"/>
              <a:buFont typeface="Wingdings 2" pitchFamily="18" charset="2"/>
              <a:buChar char=""/>
              <a:defRPr/>
            </a:pPr>
            <a:r>
              <a:rPr lang="en-US" sz="2000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Rudolf Steiner</a:t>
            </a:r>
            <a:r>
              <a:rPr lang="en-GB" sz="2000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 	1861</a:t>
            </a:r>
            <a:r>
              <a:rPr lang="en-GB" sz="2000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-1925</a:t>
            </a:r>
            <a:endParaRPr kumimoji="0" lang="en-US" sz="2000" b="0" i="0" u="none" strike="noStrike" kern="1200" cap="none" spc="0" normalizeH="0" baseline="0" noProof="0" dirty="0" smtClean="0">
              <a:ln>
                <a:noFill/>
              </a:ln>
              <a:solidFill>
                <a:schemeClr val="tx1">
                  <a:lumMod val="65000"/>
                  <a:lumOff val="3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9250" marR="0" lvl="0" indent="-349250" algn="l" defTabSz="914400" rtl="0" eaLnBrk="1" fontAlgn="auto" latinLnBrk="0" hangingPunct="1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Clr>
                <a:schemeClr val="accent1">
                  <a:lumMod val="60000"/>
                  <a:lumOff val="40000"/>
                </a:schemeClr>
              </a:buClr>
              <a:buSzPct val="110000"/>
              <a:buFont typeface="Wingdings 2" pitchFamily="18" charset="2"/>
              <a:buChar char=""/>
              <a:tabLst/>
              <a:defRPr/>
            </a:pPr>
            <a:r>
              <a:rPr kumimoji="0" lang="en-US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lumMod val="65000"/>
                    <a:lumOff val="3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Maria Montessori	1870</a:t>
            </a:r>
            <a:r>
              <a:rPr kumimoji="0" lang="en-US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lumMod val="65000"/>
                    <a:lumOff val="3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-1952</a:t>
            </a:r>
            <a:r>
              <a:rPr kumimoji="0" lang="en-GB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lumMod val="65000"/>
                    <a:lumOff val="3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endParaRPr lang="en-GB" sz="2000" dirty="0" smtClean="0">
              <a:solidFill>
                <a:schemeClr val="tx1">
                  <a:lumMod val="65000"/>
                  <a:lumOff val="35000"/>
                </a:schemeClr>
              </a:solidFill>
            </a:endParaRPr>
          </a:p>
          <a:p>
            <a:pPr marL="349250" marR="0" lvl="0" indent="-349250" algn="l" defTabSz="914400" rtl="0" eaLnBrk="1" fontAlgn="auto" latinLnBrk="0" hangingPunct="1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Clr>
                <a:schemeClr val="accent1">
                  <a:lumMod val="60000"/>
                  <a:lumOff val="40000"/>
                </a:schemeClr>
              </a:buClr>
              <a:buSzPct val="110000"/>
              <a:buFont typeface="Wingdings 2" pitchFamily="18" charset="2"/>
              <a:buChar char=""/>
              <a:tabLst/>
              <a:defRPr/>
            </a:pPr>
            <a:r>
              <a:rPr kumimoji="0" lang="en-GB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lumMod val="65000"/>
                    <a:lumOff val="3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Lev</a:t>
            </a:r>
            <a:r>
              <a:rPr kumimoji="0" lang="en-GB" sz="2000" b="0" i="0" u="none" strike="noStrike" kern="1200" cap="none" spc="0" normalizeH="0" noProof="0" dirty="0" smtClean="0">
                <a:ln>
                  <a:noFill/>
                </a:ln>
                <a:solidFill>
                  <a:schemeClr val="tx1">
                    <a:lumMod val="65000"/>
                    <a:lumOff val="3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kumimoji="0" lang="en-GB" sz="2000" b="0" i="0" u="none" strike="noStrike" kern="1200" cap="none" spc="0" normalizeH="0" noProof="0" dirty="0" err="1" smtClean="0">
                <a:ln>
                  <a:noFill/>
                </a:ln>
                <a:solidFill>
                  <a:schemeClr val="tx1">
                    <a:lumMod val="65000"/>
                    <a:lumOff val="3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Vygotsky</a:t>
            </a:r>
            <a:r>
              <a:rPr kumimoji="0" lang="en-GB" sz="2000" b="0" i="0" u="none" strike="noStrike" kern="1200" cap="none" spc="0" normalizeH="0" noProof="0" dirty="0" smtClean="0">
                <a:ln>
                  <a:noFill/>
                </a:ln>
                <a:solidFill>
                  <a:schemeClr val="tx1">
                    <a:lumMod val="65000"/>
                    <a:lumOff val="3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	1896 – 1934</a:t>
            </a:r>
          </a:p>
          <a:p>
            <a:pPr marL="349250" marR="0" lvl="0" indent="-349250" algn="l" defTabSz="914400" rtl="0" eaLnBrk="1" fontAlgn="auto" latinLnBrk="0" hangingPunct="1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Clr>
                <a:schemeClr val="accent1">
                  <a:lumMod val="60000"/>
                  <a:lumOff val="40000"/>
                </a:schemeClr>
              </a:buClr>
              <a:buSzPct val="110000"/>
              <a:buFont typeface="Wingdings 2" pitchFamily="18" charset="2"/>
              <a:buChar char=""/>
              <a:tabLst/>
              <a:defRPr/>
            </a:pPr>
            <a:r>
              <a:rPr lang="en-GB" sz="2000" baseline="0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Susan Isaacs	1885 - 1948</a:t>
            </a:r>
            <a:endParaRPr kumimoji="0" lang="en-GB" sz="2000" b="0" i="0" u="none" strike="noStrike" kern="1200" cap="none" spc="0" normalizeH="0" baseline="0" noProof="0" dirty="0" smtClean="0">
              <a:ln>
                <a:noFill/>
              </a:ln>
              <a:solidFill>
                <a:schemeClr val="tx1">
                  <a:lumMod val="65000"/>
                  <a:lumOff val="3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9250" marR="0" lvl="0" indent="-349250" algn="l" defTabSz="914400" rtl="0" eaLnBrk="1" fontAlgn="auto" latinLnBrk="0" hangingPunct="1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Clr>
                <a:schemeClr val="accent1">
                  <a:lumMod val="60000"/>
                  <a:lumOff val="40000"/>
                </a:schemeClr>
              </a:buClr>
              <a:buSzPct val="110000"/>
              <a:buFont typeface="Wingdings 2" pitchFamily="18" charset="2"/>
              <a:buChar char=""/>
              <a:tabLst/>
              <a:defRPr/>
            </a:pPr>
            <a:r>
              <a:rPr lang="en-US" sz="2000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Jean Piaget 		1896 - 1980</a:t>
            </a:r>
            <a:r>
              <a:rPr kumimoji="0" lang="en-GB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lumMod val="65000"/>
                    <a:lumOff val="3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endParaRPr kumimoji="0" lang="en-US" sz="2000" b="0" i="0" u="none" strike="noStrike" kern="1200" cap="none" spc="0" normalizeH="0" baseline="0" noProof="0" dirty="0">
              <a:ln>
                <a:noFill/>
              </a:ln>
              <a:solidFill>
                <a:schemeClr val="tx1">
                  <a:lumMod val="65000"/>
                  <a:lumOff val="3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5533804" y="1904862"/>
            <a:ext cx="3057747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 smtClean="0"/>
              <a:t>Dewiswch</a:t>
            </a:r>
            <a:r>
              <a:rPr lang="en-US" dirty="0" smtClean="0"/>
              <a:t> </a:t>
            </a:r>
            <a:r>
              <a:rPr lang="en-US" dirty="0" err="1" smtClean="0"/>
              <a:t>ddamcanieithwr</a:t>
            </a:r>
            <a:r>
              <a:rPr lang="en-US" dirty="0" smtClean="0"/>
              <a:t> a </a:t>
            </a:r>
            <a:r>
              <a:rPr lang="en-US" dirty="0" err="1" smtClean="0"/>
              <a:t>nodwch</a:t>
            </a:r>
            <a:r>
              <a:rPr lang="en-US" dirty="0" smtClean="0"/>
              <a:t> </a:t>
            </a:r>
            <a:r>
              <a:rPr lang="en-US" dirty="0" err="1" smtClean="0"/>
              <a:t>prif</a:t>
            </a:r>
            <a:r>
              <a:rPr lang="en-US" dirty="0" smtClean="0"/>
              <a:t> 3 – 5 </a:t>
            </a:r>
            <a:r>
              <a:rPr lang="en-US" dirty="0" err="1" smtClean="0"/>
              <a:t>pwynt</a:t>
            </a:r>
            <a:r>
              <a:rPr lang="en-US" dirty="0" smtClean="0"/>
              <a:t> </a:t>
            </a:r>
            <a:r>
              <a:rPr lang="en-US" dirty="0" err="1" smtClean="0"/>
              <a:t>amdano</a:t>
            </a:r>
            <a:r>
              <a:rPr lang="en-US" dirty="0" smtClean="0"/>
              <a:t> / </a:t>
            </a:r>
            <a:r>
              <a:rPr lang="en-US" dirty="0" err="1" smtClean="0"/>
              <a:t>amdani</a:t>
            </a:r>
            <a:r>
              <a:rPr lang="en-US" dirty="0" smtClean="0"/>
              <a:t>. </a:t>
            </a:r>
            <a:endParaRPr lang="en-US" dirty="0"/>
          </a:p>
        </p:txBody>
      </p:sp>
      <p:sp>
        <p:nvSpPr>
          <p:cNvPr id="7" name="TextBox 6"/>
          <p:cNvSpPr txBox="1"/>
          <p:nvPr/>
        </p:nvSpPr>
        <p:spPr>
          <a:xfrm>
            <a:off x="5533804" y="3455095"/>
            <a:ext cx="3057747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Choose a theorist and note 3 to 5 points about his / her philosophy. </a:t>
            </a:r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reeze">
  <a:themeElements>
    <a:clrScheme name="Breeze">
      <a:dk1>
        <a:sysClr val="windowText" lastClr="000000"/>
      </a:dk1>
      <a:lt1>
        <a:sysClr val="window" lastClr="FFFFFF"/>
      </a:lt1>
      <a:dk2>
        <a:srgbClr val="09213B"/>
      </a:dk2>
      <a:lt2>
        <a:srgbClr val="D5EDF4"/>
      </a:lt2>
      <a:accent1>
        <a:srgbClr val="2C7C9F"/>
      </a:accent1>
      <a:accent2>
        <a:srgbClr val="244A58"/>
      </a:accent2>
      <a:accent3>
        <a:srgbClr val="E2751D"/>
      </a:accent3>
      <a:accent4>
        <a:srgbClr val="FFB400"/>
      </a:accent4>
      <a:accent5>
        <a:srgbClr val="7EB606"/>
      </a:accent5>
      <a:accent6>
        <a:srgbClr val="C00000"/>
      </a:accent6>
      <a:hlink>
        <a:srgbClr val="7030A0"/>
      </a:hlink>
      <a:folHlink>
        <a:srgbClr val="00B0F0"/>
      </a:folHlink>
    </a:clrScheme>
    <a:fontScheme name="Breeze">
      <a:majorFont>
        <a:latin typeface="News Gothic MT"/>
        <a:ea typeface=""/>
        <a:cs typeface=""/>
        <a:font script="Jpan" typeface="ＭＳ Ｐゴシック"/>
      </a:majorFont>
      <a:minorFont>
        <a:latin typeface="News Gothic MT"/>
        <a:ea typeface=""/>
        <a:cs typeface=""/>
        <a:font script="Jpan" typeface="ＭＳ Ｐゴシック"/>
      </a:minorFont>
    </a:fontScheme>
    <a:fmtScheme name="Breeze">
      <a:fillStyleLst>
        <a:solidFill>
          <a:schemeClr val="phClr"/>
        </a:solidFill>
        <a:gradFill rotWithShape="1">
          <a:gsLst>
            <a:gs pos="31000">
              <a:schemeClr val="phClr">
                <a:tint val="100000"/>
                <a:shade val="100000"/>
                <a:satMod val="120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shade val="100000"/>
                <a:satMod val="120000"/>
              </a:schemeClr>
            </a:gs>
            <a:gs pos="69000">
              <a:schemeClr val="phClr">
                <a:tint val="80000"/>
                <a:shade val="100000"/>
                <a:satMod val="150000"/>
              </a:schemeClr>
            </a:gs>
            <a:gs pos="100000">
              <a:schemeClr val="phClr">
                <a:tint val="50000"/>
                <a:shade val="100000"/>
                <a:satMod val="15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dbl" algn="ctr">
          <a:solidFill>
            <a:schemeClr val="phClr"/>
          </a:solidFill>
          <a:prstDash val="solid"/>
        </a:ln>
        <a:ln w="31750" cap="flat" cmpd="dbl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63500" dist="25400" dir="5400000" sx="101000" sy="101000" rotWithShape="0">
              <a:srgbClr val="000000">
                <a:alpha val="40000"/>
              </a:srgbClr>
            </a:outerShdw>
          </a:effectLst>
        </a:effectStyle>
        <a:effectStyle>
          <a:effectLst>
            <a:innerShdw blurRad="127000" dist="25400" dir="13500000">
              <a:srgbClr val="C0C0C0">
                <a:alpha val="75000"/>
              </a:srgbClr>
            </a:innerShdw>
            <a:outerShdw blurRad="88900" dist="25400" dir="5400000" sx="102000" sy="102000" algn="ctr" rotWithShape="0">
              <a:srgbClr val="C0C0C0">
                <a:alpha val="40000"/>
              </a:srgbClr>
            </a:outerShdw>
          </a:effectLst>
          <a:scene3d>
            <a:camera prst="perspectiveLeft" fov="300000"/>
            <a:lightRig rig="soft" dir="l">
              <a:rot lat="0" lon="0" rev="4200000"/>
            </a:lightRig>
          </a:scene3d>
          <a:sp3d extrusionH="38100" prstMaterial="powder">
            <a:bevelT w="50800" h="88900" prst="convex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40000"/>
                <a:satMod val="400000"/>
              </a:schemeClr>
              <a:schemeClr val="phClr">
                <a:tint val="10000"/>
                <a:satMod val="200000"/>
              </a:schemeClr>
            </a:duotone>
          </a:blip>
          <a:stretch/>
        </a:blipFill>
      </a:bgFillStyleLst>
    </a:fmtScheme>
  </a:themeElements>
  <a:objectDefaults>
    <a:spDef>
      <a:spPr/>
      <a:bodyPr rtlCol="0" anchor="ctr"/>
      <a:lstStyle>
        <a:defPPr algn="ctr">
          <a:defRPr/>
        </a:defPPr>
      </a:lstStyle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="" xmlns:a="http://schemas.openxmlformats.org/drawingml/2006/main"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Breeze.thmx</Template>
  <TotalTime>1932</TotalTime>
  <Words>1191</Words>
  <Application>Microsoft Macintosh PowerPoint</Application>
  <PresentationFormat>On-screen Show (4:3)</PresentationFormat>
  <Paragraphs>114</Paragraphs>
  <Slides>12</Slides>
  <Notes>7</Notes>
  <HiddenSlides>0</HiddenSlides>
  <MMClips>0</MMClips>
  <ScaleCrop>false</ScaleCrop>
  <HeadingPairs>
    <vt:vector size="4" baseType="variant">
      <vt:variant>
        <vt:lpstr>Design Template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3" baseType="lpstr">
      <vt:lpstr>Breeze</vt:lpstr>
      <vt:lpstr>Desks to Dens Desg i Den SHSS 5080</vt:lpstr>
      <vt:lpstr>Amcanion   /   Aims</vt:lpstr>
      <vt:lpstr>Desk to dens  /  Desg i Den</vt:lpstr>
      <vt:lpstr>Slide 4</vt:lpstr>
      <vt:lpstr>Y Cyfnod Sylfaen  The Foundation Phase</vt:lpstr>
      <vt:lpstr>Dylanwadau Byd Eang International Influences</vt:lpstr>
      <vt:lpstr>Tasg Grŵp / Group Task</vt:lpstr>
      <vt:lpstr>Dysgu tîm cartref am eich dull rhyngwladol.   Teach your home group about an international approach </vt:lpstr>
      <vt:lpstr>Slide 9</vt:lpstr>
      <vt:lpstr>Slide 10</vt:lpstr>
      <vt:lpstr>Slide 11</vt:lpstr>
      <vt:lpstr>Dylanwad Damcanieithwyr Influences from Theorists</vt:lpstr>
    </vt:vector>
  </TitlesOfParts>
  <Company>Trinity Saint David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Desks to Dens</dc:title>
  <dc:creator>swwcte24</dc:creator>
  <cp:lastModifiedBy>swwcte</cp:lastModifiedBy>
  <cp:revision>24</cp:revision>
  <cp:lastPrinted>2019-09-17T16:15:02Z</cp:lastPrinted>
  <dcterms:created xsi:type="dcterms:W3CDTF">2019-09-29T17:18:33Z</dcterms:created>
  <dcterms:modified xsi:type="dcterms:W3CDTF">2019-09-29T19:05:55Z</dcterms:modified>
</cp:coreProperties>
</file>