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58" r:id="rId4"/>
    <p:sldId id="260" r:id="rId5"/>
    <p:sldId id="274" r:id="rId6"/>
    <p:sldId id="259" r:id="rId7"/>
    <p:sldId id="261" r:id="rId8"/>
    <p:sldId id="272" r:id="rId9"/>
    <p:sldId id="273" r:id="rId10"/>
    <p:sldId id="262" r:id="rId11"/>
    <p:sldId id="263" r:id="rId12"/>
    <p:sldId id="264" r:id="rId13"/>
    <p:sldId id="265" r:id="rId14"/>
    <p:sldId id="266" r:id="rId15"/>
    <p:sldId id="267" r:id="rId16"/>
    <p:sldId id="268" r:id="rId17"/>
    <p:sldId id="269" r:id="rId18"/>
    <p:sldId id="275" r:id="rId19"/>
    <p:sldId id="270"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79" autoAdjust="0"/>
    <p:restoredTop sz="94660"/>
  </p:normalViewPr>
  <p:slideViewPr>
    <p:cSldViewPr snapToGrid="0">
      <p:cViewPr varScale="1">
        <p:scale>
          <a:sx n="59" d="100"/>
          <a:sy n="59" d="100"/>
        </p:scale>
        <p:origin x="11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75ACD-D87C-4F40-8D3A-FAAF33290190}" type="datetimeFigureOut">
              <a:rPr lang="en-IN" smtClean="0"/>
              <a:t>15-03-2026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E1666B-89B2-4717-9D7E-9AB85A96EE01}"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Inflammatory bowel disease is a term used to describe chronic inflammatory diseases of the digestive tract, which are mainly Crohn disease and ulcerative colitis. These diseases are a result of a complicated combination of genetic, immune and environmental factors. IBD patients usually develop chronic symptoms causing negative health outcomes and impairment of their quality of life. It is thus important that there should be good early diagnosis and full care.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Crohn and ulcerative diseases of the digestive system are long-lasting inflammation diseases. The localisation of Crohn's disease could be any part of the gastrointestinal tract, but ulcerative colitis mostly localises to the large intestine. Both of them result in chronic inflammatory processes resulting in gastrointestinal trauma and complications. The diseases are usually periodically experienced in flare-ups and remission and thus they must be observed and treated all the time.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major types of inflammatory bowel disease are the Crohn disease and ulcerative colitis. Crohn disease may involve any region of the digestive tract but in most cases, deeper regions of the intestines are involved. Ulcerative colitis is a condition primarily of the intestinal tract in the colon and rectum and includes inflammation of the lining of the intestine. Diagnosis assists in making right choices in treatment of the disease.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The pathogenesis of inflammatory bowel disease is multi-factorial. These interactions between environmental exposures and immune dysfunction and genetic vulnerability bring about chronic inflammation of the gastrointestinal tract. Alterations in intestinal flora also mediate immune reactions and lead to the creation of diseases.</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IBD has grown to be a crucial health challenge across the world. This has seen the cases of those diagnosed with IBD rise drastically over the past few decades. In the United Kingdom, alone there are hundreds of thousands of people with Crohn’s disease or ulcerative colitis. This prevalence is growing and, as a result, it exerts more pressure on healthcare.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Inflammatory bowel disease is developed through a number of factors. Risk factors that are non-modifiable are genetic predisposition and family history. The human environment that includes dietary habits and living in cities, may also cause disease. This is because lifestyle behaviours such as smoking and stress can aggravate the disease.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non-modifiable risk factors are those that an individual is unable to modify. It is believed that genetic predisposition and anomalies of the immune system play significant roles in the pathogenesis of inflammatory bowel disease. There are populations and age groups that are more prevalent, which demonstrates that hereditary and biological factors play a role in the evolution of the disease.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Modifiable risk factors represent risk factors that can be altered by modifying lifestyles. Both the pathogenesis and natural course of the inflammatory bowel disease may be predetermined by the smoking, food, stress, and environmental factors. These factors can be managed with an aim to decrease the severity of the disease and enhance patient outcome.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symptoms of the inflammatory bowel disease are different related to the disease type and severity. Such symptoms as abdominal pains, diarrhoea and tiredness are common in patients. Fistulas or intestinal blockages are some of the complications that may occur due to Crohn disease. The illness is characterized by a tendency to switch between a flare-up and remission.</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Inflammatory bowel disease diagnosis is a medical issue that involves both examination and laboratory tests. Medical service providers assess the symptoms of the patient and conduct laboratory tests. Colonoscopy is mostly utilized to view inflammation in the digestive canal. The imaging techniques also facilitate proper diagnosis.</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Within the healthcare setup in the UK, patients normally visit a general practitioner whenever they present symptoms. In case there are suspicions of inflammatory bowel disease, they are directed to a gastroenterology specialist to undergo assessment. Multidisciplinary teams offer long term monitoring and care.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goal of management of inflammatory bowel disease is to avoid complications and decline an inflammatory process. The medication therapies that may be included in the treatment are usually biologics and immunosuppressants. In extreme cases surgery can be required. Nutritional and psychological support is also included in the long-term care.</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13</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IBD poses a serious economic and social problem. Patients prefer to be taken care of over a long period of time. Employment, daily functioning and mental wellbeing may be impacted by the disease. Caregivers and families might also suffer emotionally and financially.</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14</a:t>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Even though inflammatory bowel disease is not invariably preventable, lifestyle may eliminate or limit the danger or the seriousness. Digestive health may be promoted with the help of healthy diet, stress management, and avoiding smoking. When complications are prevented, early detection and observation are involved.</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15</a:t>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co-production model focuses on joint patient and health care provision. People with inflammatory bowel disease actively participate in care planning and making of the decisions. This practice enhances patient empowerment and long-term disease management outcomes as well as communication.</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16</a:t>
            </a:fld>
            <a:endParaRPr lang="en-I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Person-centred care is significant in the treatment of inflammatory bowel disease. Medical workers are coming up with individualised treatment plans depending on the needs and preferences of the patients. Patients gain skills to manage these symptoms and keep treatment adhesion to self-management strategies.</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17</a:t>
            </a:fld>
            <a:endParaRPr lang="en-I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Treatment of inflammatory bowel disease needs to be managed through medical and supportive care. Patient outcomes can remarkably be enhanced by lifestyle amendments, mental backing, and the possible availability of medical facilities. Support organisations are also important to the education, resources and provide emotional support to people who live with IBD.</a:t>
            </a:r>
          </a:p>
          <a:p>
            <a:endParaRPr lang="en-IN" dirty="0"/>
          </a:p>
        </p:txBody>
      </p:sp>
      <p:sp>
        <p:nvSpPr>
          <p:cNvPr id="4" name="Slide Number Placeholder 3"/>
          <p:cNvSpPr>
            <a:spLocks noGrp="1"/>
          </p:cNvSpPr>
          <p:nvPr>
            <p:ph type="sldNum" sz="quarter" idx="5"/>
          </p:nvPr>
        </p:nvSpPr>
        <p:spPr/>
        <p:txBody>
          <a:bodyPr/>
          <a:lstStyle/>
          <a:p>
            <a:fld id="{E1E1666B-89B2-4717-9D7E-9AB85A96EE01}" type="slidenum">
              <a:rPr lang="en-IN" smtClean="0"/>
              <a:t>18</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7397D02-433B-4765-B66D-F6A2F9CE0251}" type="datetimeFigureOut">
              <a:rPr lang="en-IN" smtClean="0"/>
              <a:t>15-03-2026</a:t>
            </a:fld>
            <a:endParaRPr lang="en-IN"/>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IN"/>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5186C42-41AA-4C60-99EA-4A570F184A9A}"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97D02-433B-4765-B66D-F6A2F9CE0251}"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397D02-433B-4765-B66D-F6A2F9CE0251}"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97D02-433B-4765-B66D-F6A2F9CE0251}"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397D02-433B-4765-B66D-F6A2F9CE0251}"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397D02-433B-4765-B66D-F6A2F9CE0251}" type="datetimeFigureOut">
              <a:rPr lang="en-IN" smtClean="0"/>
              <a:t>15-03-2026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397D02-433B-4765-B66D-F6A2F9CE0251}" type="datetimeFigureOut">
              <a:rPr lang="en-IN" smtClean="0"/>
              <a:t>15-03-2026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defRPr/>
            </a:pPr>
            <a:r>
              <a:rPr lang="en-US"/>
              <a:t>Click to edit Master text styles</a:t>
            </a:r>
          </a:p>
        </p:txBody>
      </p:sp>
      <p:sp>
        <p:nvSpPr>
          <p:cNvPr id="5" name="Date Placeholder 4"/>
          <p:cNvSpPr>
            <a:spLocks noGrp="1"/>
          </p:cNvSpPr>
          <p:nvPr>
            <p:ph type="dt" sz="half" idx="10"/>
          </p:nvPr>
        </p:nvSpPr>
        <p:spPr/>
        <p:txBody>
          <a:bodyPr/>
          <a:lstStyle/>
          <a:p>
            <a:fld id="{57397D02-433B-4765-B66D-F6A2F9CE0251}"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5186C42-41AA-4C60-99EA-4A570F184A9A}"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7397D02-433B-4765-B66D-F6A2F9CE0251}" type="datetimeFigureOut">
              <a:rPr lang="en-IN" smtClean="0"/>
              <a:t>15-03-2026</a:t>
            </a:fld>
            <a:endParaRPr lang="en-IN"/>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IN"/>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5186C42-41AA-4C60-99EA-4A570F184A9A}"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97D02-433B-4765-B66D-F6A2F9CE0251}"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97D02-433B-4765-B66D-F6A2F9CE0251}"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5186C42-41AA-4C60-99EA-4A570F184A9A}"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7397D02-433B-4765-B66D-F6A2F9CE0251}" type="datetimeFigureOut">
              <a:rPr lang="en-IN" smtClean="0"/>
              <a:t>15-03-2026</a:t>
            </a:fld>
            <a:endParaRPr lang="en-IN"/>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IN"/>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5186C42-41AA-4C60-99EA-4A570F184A9A}"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anose="020B0604020202020204" pitchFamily="34" charset="0"/>
        <a:buChar char=" "/>
        <a:defRPr sz="2400" kern="1200">
          <a:solidFill>
            <a:schemeClr val="tx1">
              <a:lumMod val="85000"/>
              <a:lumOff val="15000"/>
            </a:schemeClr>
          </a:solidFill>
          <a:latin typeface="+mn-lt"/>
          <a:ea typeface="+mn-ea"/>
          <a:cs typeface="+mn-cs"/>
        </a:defRPr>
      </a:lvl1pPr>
      <a:lvl2pPr marL="347345" indent="-342900" algn="l" defTabSz="914400" rtl="0" eaLnBrk="1" latinLnBrk="0" hangingPunct="1">
        <a:lnSpc>
          <a:spcPct val="85000"/>
        </a:lnSpc>
        <a:spcBef>
          <a:spcPts val="600"/>
        </a:spcBef>
        <a:buFont typeface="Arial" panose="020B0604020202020204"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anose="020B0604020202020204"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anose="020B0604020202020204"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anose="020B0604020202020204" pitchFamily="34" charset="0"/>
        <a:buChar char=" "/>
        <a:defRPr sz="1800" kern="1200">
          <a:solidFill>
            <a:schemeClr val="tx1">
              <a:lumMod val="85000"/>
              <a:lumOff val="15000"/>
            </a:schemeClr>
          </a:solidFill>
          <a:latin typeface="+mn-lt"/>
          <a:ea typeface="+mn-ea"/>
          <a:cs typeface="+mn-cs"/>
        </a:defRPr>
      </a:lvl5pPr>
      <a:lvl6pPr marL="1200150" indent="-228600" algn="l" defTabSz="914400" rtl="0" eaLnBrk="1" latinLnBrk="0" hangingPunct="1">
        <a:lnSpc>
          <a:spcPct val="85000"/>
        </a:lnSpc>
        <a:spcBef>
          <a:spcPts val="600"/>
        </a:spcBef>
        <a:buFont typeface="Arial" panose="020B0604020202020204" pitchFamily="34" charset="0"/>
        <a:buChar char=" "/>
        <a:defRPr sz="1800" kern="1200">
          <a:solidFill>
            <a:schemeClr val="tx1">
              <a:lumMod val="85000"/>
              <a:lumOff val="15000"/>
            </a:schemeClr>
          </a:solidFill>
          <a:latin typeface="+mn-lt"/>
          <a:ea typeface="+mn-ea"/>
          <a:cs typeface="+mn-cs"/>
        </a:defRPr>
      </a:lvl6pPr>
      <a:lvl7pPr marL="1400175" indent="-228600" algn="l" defTabSz="914400" rtl="0" eaLnBrk="1" latinLnBrk="0" hangingPunct="1">
        <a:lnSpc>
          <a:spcPct val="85000"/>
        </a:lnSpc>
        <a:spcBef>
          <a:spcPts val="600"/>
        </a:spcBef>
        <a:buFont typeface="Arial" panose="020B0604020202020204" pitchFamily="34" charset="0"/>
        <a:buChar char=" "/>
        <a:defRPr sz="1800" kern="1200">
          <a:solidFill>
            <a:schemeClr val="tx1">
              <a:lumMod val="85000"/>
              <a:lumOff val="15000"/>
            </a:schemeClr>
          </a:solidFill>
          <a:latin typeface="+mn-lt"/>
          <a:ea typeface="+mn-ea"/>
          <a:cs typeface="+mn-cs"/>
        </a:defRPr>
      </a:lvl7pPr>
      <a:lvl8pPr marL="1600200" indent="-228600" algn="l" defTabSz="914400" rtl="0" eaLnBrk="1" latinLnBrk="0" hangingPunct="1">
        <a:lnSpc>
          <a:spcPct val="85000"/>
        </a:lnSpc>
        <a:spcBef>
          <a:spcPts val="600"/>
        </a:spcBef>
        <a:buFont typeface="Arial" panose="020B0604020202020204" pitchFamily="34" charset="0"/>
        <a:buChar char=" "/>
        <a:defRPr sz="1800" kern="1200">
          <a:solidFill>
            <a:schemeClr val="tx1">
              <a:lumMod val="85000"/>
              <a:lumOff val="15000"/>
            </a:schemeClr>
          </a:solidFill>
          <a:latin typeface="+mn-lt"/>
          <a:ea typeface="+mn-ea"/>
          <a:cs typeface="+mn-cs"/>
        </a:defRPr>
      </a:lvl8pPr>
      <a:lvl9pPr marL="1800225" indent="-228600" algn="l" defTabSz="914400" rtl="0" eaLnBrk="1" latinLnBrk="0" hangingPunct="1">
        <a:lnSpc>
          <a:spcPct val="85000"/>
        </a:lnSpc>
        <a:spcBef>
          <a:spcPts val="600"/>
        </a:spcBef>
        <a:buFont typeface="Arial" panose="020B0604020202020204"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4.xml" /></Relationships>
</file>

<file path=ppt/slides/_rels/slide17.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6.xml" /><Relationship Id="rId1" Type="http://schemas.openxmlformats.org/officeDocument/2006/relationships/slideLayout" Target="../slideLayouts/slideLayout4.xml" /></Relationships>
</file>

<file path=ppt/slides/_rels/slide18.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7.xml" /><Relationship Id="rId1" Type="http://schemas.openxmlformats.org/officeDocument/2006/relationships/slideLayout" Target="../slideLayouts/slideLayout4.xml" /></Relationships>
</file>

<file path=ppt/slides/_rels/slide19.xml.rels><?xml version="1.0" encoding="UTF-8" standalone="yes"?>
<Relationships xmlns="http://schemas.openxmlformats.org/package/2006/relationships"><Relationship Id="rId8" Type="http://schemas.openxmlformats.org/officeDocument/2006/relationships/hyperlink" Target="https://www.crohnsandcolitis.org.uk/" TargetMode="External" /><Relationship Id="rId13" Type="http://schemas.openxmlformats.org/officeDocument/2006/relationships/hyperlink" Target="https://www.nature.com/articles/s41575-025-01097-1" TargetMode="External" /><Relationship Id="rId18" Type="http://schemas.openxmlformats.org/officeDocument/2006/relationships/hyperlink" Target="https://www.mdpi.com/2077-0383/14/11/3868" TargetMode="External" /><Relationship Id="rId26" Type="http://schemas.openxmlformats.org/officeDocument/2006/relationships/hyperlink" Target="https://academic.oup.com/ecco-jcc/article-abstract/18/4/589/7337607" TargetMode="External" /><Relationship Id="rId3" Type="http://schemas.openxmlformats.org/officeDocument/2006/relationships/hyperlink" Target="https://link.springer.com/content/pdf/10.1007/s10620-025-09326-y.pdf" TargetMode="External" /><Relationship Id="rId21" Type="http://schemas.openxmlformats.org/officeDocument/2006/relationships/hyperlink" Target="https://www.england.nhs.uk/long-read/hannahs-story-inflammatory-bowel-disease/" TargetMode="External" /><Relationship Id="rId7" Type="http://schemas.openxmlformats.org/officeDocument/2006/relationships/hyperlink" Target="https://crohnsandcolitis.org.uk/media/ysroexpu/crohns-colitis-uk-impact-of-the-waiting-times-backlog-senedd-health-and-social-care-committee-inquiry-jan-2022.pdf" TargetMode="External" /><Relationship Id="rId12" Type="http://schemas.openxmlformats.org/officeDocument/2006/relationships/hyperlink" Target="https://ibduk.org/ibd-standards/pre-diagnosis/timeframe-for-referral/" TargetMode="External" /><Relationship Id="rId17" Type="http://schemas.openxmlformats.org/officeDocument/2006/relationships/hyperlink" Target="https://bmjopengastro.bmj.com/content/bmjgast/11/1/e001510.full.pdf" TargetMode="External" /><Relationship Id="rId25" Type="http://schemas.openxmlformats.org/officeDocument/2006/relationships/hyperlink" Target="https://journals.plos.org/plosone/article/file?id=10.1371/journal.pone.0329317&amp;type=printable" TargetMode="External" /><Relationship Id="rId2" Type="http://schemas.openxmlformats.org/officeDocument/2006/relationships/hyperlink" Target="https://www.thelancet.com/pdfs/journals/langas/PIIS2468-1253(19)30333-4.pdf" TargetMode="External" /><Relationship Id="rId16" Type="http://schemas.openxmlformats.org/officeDocument/2006/relationships/hyperlink" Target="https://gut.bmj.com/content/gutjnl/74/Suppl_2/s1.full.pdf" TargetMode="External" /><Relationship Id="rId20" Type="http://schemas.openxmlformats.org/officeDocument/2006/relationships/hyperlink" Target="https://www.nhs.uk/conditions/inflammatory-bowel-disease/" TargetMode="External" /><Relationship Id="rId1" Type="http://schemas.openxmlformats.org/officeDocument/2006/relationships/slideLayout" Target="../slideLayouts/slideLayout4.xml" /><Relationship Id="rId6" Type="http://schemas.openxmlformats.org/officeDocument/2006/relationships/hyperlink" Target="https://onlinelibrary.wiley.com/doi/pdf/10.1002/ueg2.70075" TargetMode="External" /><Relationship Id="rId11" Type="http://schemas.openxmlformats.org/officeDocument/2006/relationships/hyperlink" Target="https://pmc.ncbi.nlm.nih.gov/articles/PMC12421925/" TargetMode="External" /><Relationship Id="rId24" Type="http://schemas.openxmlformats.org/officeDocument/2006/relationships/hyperlink" Target="https://journals.lww.com/jehp" TargetMode="External" /><Relationship Id="rId5" Type="http://schemas.openxmlformats.org/officeDocument/2006/relationships/hyperlink" Target="https://www.bsg.org.uk/news/ibd-uk-report-and-press-release/" TargetMode="External" /><Relationship Id="rId15" Type="http://schemas.openxmlformats.org/officeDocument/2006/relationships/hyperlink" Target="https://www.mdpi.com/2227-9059/12/3/689" TargetMode="External" /><Relationship Id="rId23" Type="http://schemas.openxmlformats.org/officeDocument/2006/relationships/hyperlink" Target="https://academic.oup.com/ecco-jcc/article-abstract/20/Supplement_1/jjaf231.1435/8434370" TargetMode="External" /><Relationship Id="rId10" Type="http://schemas.openxmlformats.org/officeDocument/2006/relationships/hyperlink" Target="https://bmjopengastro.bmj.com/content/bmjgast/10/1/e001067.full.pdf" TargetMode="External" /><Relationship Id="rId19" Type="http://schemas.openxmlformats.org/officeDocument/2006/relationships/hyperlink" Target="https://academic.oup.com/crohnscolitis360" TargetMode="External" /><Relationship Id="rId4" Type="http://schemas.openxmlformats.org/officeDocument/2006/relationships/hyperlink" Target="https://pmc.ncbi.nlm.nih.gov/articles/PMC7667923/pdf/GNL-14-685.pdf" TargetMode="External" /><Relationship Id="rId9" Type="http://schemas.openxmlformats.org/officeDocument/2006/relationships/hyperlink" Target="https://link.springer.com/content/pdf/10.1186/s12876-021-01716-6.pdf" TargetMode="External" /><Relationship Id="rId14" Type="http://schemas.openxmlformats.org/officeDocument/2006/relationships/hyperlink" Target="https://www.sciencedirect.com/science/article/am/pii/S1047279723001977" TargetMode="External" /><Relationship Id="rId22" Type="http://schemas.openxmlformats.org/officeDocument/2006/relationships/hyperlink" Target="https://www.cureus.com/articles/64322" TargetMode="External" /><Relationship Id="rId27" Type="http://schemas.openxmlformats.org/officeDocument/2006/relationships/hyperlink" Target="https://bmjopen.bmj.com/content/bmjopen/13/3/e065186.full.pdf" TargetMode="Externa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0541" y="631371"/>
            <a:ext cx="10255045" cy="1611086"/>
          </a:xfrm>
          <a:solidFill>
            <a:schemeClr val="bg2">
              <a:lumMod val="20000"/>
              <a:lumOff val="80000"/>
            </a:schemeClr>
          </a:solidFill>
        </p:spPr>
        <p:txBody>
          <a:bodyPr>
            <a:noAutofit/>
          </a:bodyPr>
          <a:lstStyle/>
          <a:p>
            <a:pPr algn="ctr">
              <a:lnSpc>
                <a:spcPct val="107000"/>
              </a:lnSpc>
              <a:spcAft>
                <a:spcPts val="800"/>
              </a:spcAft>
            </a:pPr>
            <a:r>
              <a:rPr lang="en-IN" sz="4400" b="1" kern="100" dirty="0">
                <a:solidFill>
                  <a:schemeClr val="tx1"/>
                </a:solidFill>
                <a:effectLst/>
                <a:latin typeface="Times New Roman" panose="02020603050405020304" pitchFamily="18" charset="0"/>
                <a:ea typeface="Calibri" panose="020F0502020204030204" pitchFamily="34" charset="0"/>
              </a:rPr>
              <a:t>Crohn’s Disease and Ulcerative Colitis (Inflammatory Bowel Disease) In UK</a:t>
            </a:r>
            <a:endParaRPr lang="en-IN" sz="3600" dirty="0">
              <a:solidFill>
                <a:schemeClr val="tx1"/>
              </a:solidFill>
            </a:endParaRPr>
          </a:p>
        </p:txBody>
      </p:sp>
      <p:sp>
        <p:nvSpPr>
          <p:cNvPr id="4" name="TextBox 3">
            <a:extLst>
              <a:ext uri="{FF2B5EF4-FFF2-40B4-BE49-F238E27FC236}">
                <a16:creationId xmlns:a16="http://schemas.microsoft.com/office/drawing/2014/main" id="{EC4B7E0B-C9FD-B7BC-7C5A-71D17C517413}"/>
              </a:ext>
            </a:extLst>
          </p:cNvPr>
          <p:cNvSpPr txBox="1"/>
          <p:nvPr/>
        </p:nvSpPr>
        <p:spPr>
          <a:xfrm>
            <a:off x="1140541" y="3113038"/>
            <a:ext cx="10372329" cy="2677656"/>
          </a:xfrm>
          <a:prstGeom prst="rect">
            <a:avLst/>
          </a:prstGeom>
          <a:noFill/>
        </p:spPr>
        <p:txBody>
          <a:bodyPr wrap="square">
            <a:spAutoFit/>
          </a:bodyPr>
          <a:lstStyle/>
          <a:p>
            <a:r>
              <a:rPr lang="en-IN" altLang="en-US" sz="1800" b="1" dirty="0">
                <a:solidFill>
                  <a:schemeClr val="tx1"/>
                </a:solidFill>
              </a:rPr>
              <a:t> </a:t>
            </a:r>
            <a:r>
              <a:rPr lang="en-IN" altLang="en-US" sz="2400" b="1" dirty="0">
                <a:solidFill>
                  <a:schemeClr val="tx1"/>
                </a:solidFill>
              </a:rPr>
              <a:t>Student Name:  Krisha  Ahir</a:t>
            </a:r>
          </a:p>
          <a:p>
            <a:r>
              <a:rPr lang="en-IN" altLang="en-US" sz="2400" b="1" dirty="0">
                <a:solidFill>
                  <a:schemeClr val="tx1"/>
                </a:solidFill>
              </a:rPr>
              <a:t> Student ID: 2515386</a:t>
            </a:r>
          </a:p>
          <a:p>
            <a:r>
              <a:rPr lang="en-IN" altLang="en-US" sz="2400" b="1" dirty="0">
                <a:solidFill>
                  <a:schemeClr val="tx1"/>
                </a:solidFill>
              </a:rPr>
              <a:t> Module Name &amp; Code: Community Care and Management of Longer-term                                       </a:t>
            </a:r>
          </a:p>
          <a:p>
            <a:r>
              <a:rPr lang="en-IN" altLang="en-US" sz="2400" b="1" dirty="0">
                <a:solidFill>
                  <a:schemeClr val="tx1"/>
                </a:solidFill>
              </a:rPr>
              <a:t>                                           Conditions (LCHS7003)</a:t>
            </a:r>
          </a:p>
          <a:p>
            <a:r>
              <a:rPr lang="en-IN" altLang="en-US" sz="2400" b="1" dirty="0">
                <a:solidFill>
                  <a:schemeClr val="tx1"/>
                </a:solidFill>
              </a:rPr>
              <a:t> Lecturer Name:  Dr. Raheela Shaikh </a:t>
            </a:r>
          </a:p>
          <a:p>
            <a:r>
              <a:rPr lang="en-IN" altLang="en-US" sz="2400" b="1" dirty="0">
                <a:solidFill>
                  <a:schemeClr val="tx1"/>
                </a:solidFill>
              </a:rPr>
              <a:t> Institution Name: University  Of Wales Trinity Saint David</a:t>
            </a:r>
          </a:p>
          <a:p>
            <a:r>
              <a:rPr lang="en-IN" altLang="en-US" sz="2400" b="1" dirty="0">
                <a:solidFill>
                  <a:schemeClr val="tx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p:cNvSpPr>
            <a:spLocks noGrp="1"/>
          </p:cNvSpPr>
          <p:nvPr>
            <p:ph sz="half" idx="1"/>
          </p:nvPr>
        </p:nvSpPr>
        <p:spPr>
          <a:xfrm>
            <a:off x="838200" y="1825625"/>
            <a:ext cx="10291916" cy="4351338"/>
          </a:xfrm>
        </p:spPr>
        <p:txBody>
          <a:bodyPr>
            <a:normAutofit/>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Inflammatory bowel disease includes Crohn’s disease and ulcerative colitis (NHS, 2025; Rajapakse,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IBD results from immune dysfunction, genetics and environmental factors (Long, 2024; Huber, 2016).</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IBD affects physical, psychological and social wellbeing of patients (Anders-Rumsey et al., 2025; Napolitano et al., 2024).</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Early diagnosis and multidisciplinary care improve patient outcomes significantly (Catalan-Serra and Sebastian, 2025).</a:t>
            </a:r>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Definition of Crohn’s Disease and Ulcerative Colitis</a:t>
            </a:r>
            <a:endParaRPr lang="en-IN" dirty="0"/>
          </a:p>
        </p:txBody>
      </p:sp>
      <p:sp>
        <p:nvSpPr>
          <p:cNvPr id="3" name="Content Placeholder 2"/>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Crohn’s disease can affect any part of the gastrointestinal tract (Rajapakse,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Ulcerative colitis mainly affects the colon and rectum (Lee,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Both conditions involve chronic intestinal inflammation and immune dysfunction (Long, 2024).</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IBD follows a relapsing and remitting disease pattern requiring long-term management (Baumgart and Baumgart, 2017).</a:t>
            </a:r>
          </a:p>
          <a:p>
            <a:endParaRPr lang="en-IN" dirty="0"/>
          </a:p>
        </p:txBody>
      </p:sp>
      <p:pic>
        <p:nvPicPr>
          <p:cNvPr id="2050" name="Picture 2" descr="Differences Between Crohn's and Colitis | Qu IBD"/>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011863" y="2140743"/>
            <a:ext cx="4662487" cy="34829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Types of Inflammatory Bowel Disease</a:t>
            </a:r>
            <a:endParaRPr lang="en-IN" dirty="0"/>
          </a:p>
        </p:txBody>
      </p:sp>
      <p:sp>
        <p:nvSpPr>
          <p:cNvPr id="3" name="Content Placeholder 2"/>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Crohn’s disease causes patchy inflammation affecting deeper intestinal layers (Rajapakse,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Ulcerative colitis produces continuous inflammation of the colon mucosa (Lee,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Disease severity ranges from mild to severe depending on inflammation extent (Long, 2024).</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Accurate classification guides appropriate treatment strategies (</a:t>
            </a:r>
            <a:r>
              <a:rPr lang="en-IN" sz="2800" kern="100" dirty="0" err="1">
                <a:effectLst/>
                <a:latin typeface="Times New Roman" panose="02020603050405020304" pitchFamily="18" charset="0"/>
                <a:ea typeface="Calibri" panose="020F0502020204030204" pitchFamily="34" charset="0"/>
              </a:rPr>
              <a:t>Okobi</a:t>
            </a:r>
            <a:r>
              <a:rPr lang="en-IN" sz="2800" kern="100" dirty="0">
                <a:effectLst/>
                <a:latin typeface="Times New Roman" panose="02020603050405020304" pitchFamily="18" charset="0"/>
                <a:ea typeface="Calibri" panose="020F0502020204030204" pitchFamily="34" charset="0"/>
              </a:rPr>
              <a:t> et al., 2021).</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459538" y="1998663"/>
            <a:ext cx="3767137" cy="376713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07000"/>
              </a:lnSpc>
              <a:spcAft>
                <a:spcPts val="800"/>
              </a:spcAft>
            </a:pPr>
            <a:r>
              <a:rPr lang="en-IN" sz="5400" b="1" kern="100" dirty="0">
                <a:effectLst/>
                <a:latin typeface="Times New Roman" panose="02020603050405020304" pitchFamily="18" charset="0"/>
                <a:ea typeface="Calibri" panose="020F0502020204030204" pitchFamily="34" charset="0"/>
              </a:rPr>
              <a:t>Aetiology of Inflammatory Bowel Disease (IBD)</a:t>
            </a:r>
            <a:br>
              <a:rPr lang="en-IN" sz="5400" kern="100" dirty="0">
                <a:effectLst/>
                <a:latin typeface="Times New Roman" panose="02020603050405020304" pitchFamily="18" charset="0"/>
                <a:ea typeface="Calibri" panose="020F0502020204030204" pitchFamily="34" charset="0"/>
              </a:rPr>
            </a:b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Genetic susceptibility contributes to abnormal immune responses in the gut (Rajapakse, 2021).</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Immune system dysregulation causes chronic intestinal inflammation (Long, 2024).</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Environmental triggers such as diet, infections and antibiotics may influence disease onset (Catalan-Serra and Sebastian, 2025).</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Gut microbiota imbalance plays an important role in intestinal immune reactions (Kaplan, 2025).</a:t>
            </a:r>
          </a:p>
          <a:p>
            <a:endParaRPr lang="en-IN" dirty="0"/>
          </a:p>
        </p:txBody>
      </p:sp>
      <p:pic>
        <p:nvPicPr>
          <p:cNvPr id="7170" name="Picture 2" descr="Gut Microbiome in Inflammatory Bowel Disease: Role in Pathogenesis, Dietary  Modulation, and Colitis-Associated Colon Cance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011863" y="2157732"/>
            <a:ext cx="4662487" cy="31778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IBD Statistics (Global and UK)</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More than 6–7 million people globally live with IBD (Wang et al., 2023; Heydari et al.,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Global prevalence continues to increase worldwide (Kaplan,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Approximately 500,000 individuals in the UK are affected by IBD (Crohn’s &amp; Colitis UK, 2026).</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Population studies show a growing healthcare burden in the UK (Freeman et al., 2021; Veral et al., 2025).</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172202" y="1825625"/>
            <a:ext cx="5181600" cy="404395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Risk Factors (Modifiable and Non-Modifiable)</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Genetic predisposition and family history increase IBD risk (Rajapakse,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Age and ethnicity influence disease development (Kaplan,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Environmental factors such as diet and urbanisation contribute to risk (Catalan-Serra and Sebastian,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Lifestyle factors including smoking and stress influence disease progression (Long, 2024).</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011863" y="1998134"/>
            <a:ext cx="4662487" cy="35645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5400" b="1" dirty="0">
                <a:effectLst/>
                <a:latin typeface="Times New Roman" panose="02020603050405020304" pitchFamily="18" charset="0"/>
                <a:ea typeface="Calibri" panose="020F0502020204030204" pitchFamily="34" charset="0"/>
              </a:rPr>
              <a:t>Non-Modifiable Risk Factors of IBD</a:t>
            </a:r>
            <a:endParaRPr lang="en-IN" dirty="0"/>
          </a:p>
        </p:txBody>
      </p:sp>
      <p:sp>
        <p:nvSpPr>
          <p:cNvPr id="3" name="Content Placeholder 2"/>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Genetic predisposition or family history increases IBD risk (Rajapakse, 2021).</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Age, particularly adolescence and early adulthood, is linked with higher incidence (Kaplan, 2025).</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Ethnicity and genetic background influence disease susceptibility (Catalan-Serra and Sebastian, 2025).</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Immune system dysfunction contributes to intestinal inflammation (Long, 2024).</a:t>
            </a:r>
          </a:p>
          <a:p>
            <a:endParaRPr lang="en-IN" dirty="0"/>
          </a:p>
        </p:txBody>
      </p:sp>
      <p:pic>
        <p:nvPicPr>
          <p:cNvPr id="1028" name="Picture 4" descr="DNA Structure Helix Molecular Biology Science Concept Illustration."/>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459538" y="1998663"/>
            <a:ext cx="4279582" cy="37671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5400" b="1" dirty="0">
                <a:effectLst/>
                <a:latin typeface="Times New Roman" panose="02020603050405020304" pitchFamily="18" charset="0"/>
                <a:ea typeface="Calibri" panose="020F0502020204030204" pitchFamily="34" charset="0"/>
              </a:rPr>
              <a:t>Modifiable Risk Factors of IBD</a:t>
            </a:r>
            <a:endParaRPr lang="en-IN" dirty="0"/>
          </a:p>
        </p:txBody>
      </p:sp>
      <p:sp>
        <p:nvSpPr>
          <p:cNvPr id="3" name="Content Placeholder 2"/>
          <p:cNvSpPr>
            <a:spLocks noGrp="1"/>
          </p:cNvSpPr>
          <p:nvPr>
            <p:ph sz="half" idx="1"/>
          </p:nvPr>
        </p:nvSpPr>
        <p:spPr/>
        <p:txBody>
          <a:bodyPr>
            <a:normAutofit fontScale="77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Smoking increases severity of Crohn’s disease (Catalan-Serra and Sebastian, 2025).</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Unhealthy diet and processed foods may trigger gut inflammation (Rajapakse, 2021).</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Urbanisation and environmental exposure affect gut microbiota (Kaplan, 2025).</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Stress and lifestyle behaviours can worsen disease activity (Long, 2024).</a:t>
            </a:r>
          </a:p>
          <a:p>
            <a:endParaRPr lang="en-IN" dirty="0"/>
          </a:p>
        </p:txBody>
      </p:sp>
      <p:pic>
        <p:nvPicPr>
          <p:cNvPr id="2050" name="Picture 2" descr="Dangers of cigarettes"/>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011863" y="2328449"/>
            <a:ext cx="4662487" cy="3107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Signs and Symptoms</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Common symptoms include diarrhoea, abdominal pain and rectal bleeding (NHS,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Fatigue, weight loss and malnutrition frequently occur (Long,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Crohn’s disease may lead to fistulas and intestinal strictures (Vuyyuru et al., 2024).</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Symptoms typically occur in cycles of flare-ups and remission (Rajapakse, 2021).</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331974" y="1664366"/>
            <a:ext cx="4100052" cy="376713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Initial Assessment of IBD</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Diagnosis begins with clinical assessment and medical history (NHS,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Blood and stool tests identify inflammatory markers (Rajapakse,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Colonoscopy visualises intestinal inflammation (</a:t>
            </a:r>
            <a:r>
              <a:rPr lang="en-IN" sz="2800" kern="100" dirty="0" err="1">
                <a:effectLst/>
                <a:latin typeface="Times New Roman" panose="02020603050405020304" pitchFamily="18" charset="0"/>
                <a:ea typeface="Calibri" panose="020F0502020204030204" pitchFamily="34" charset="0"/>
              </a:rPr>
              <a:t>Okobi</a:t>
            </a:r>
            <a:r>
              <a:rPr lang="en-IN" sz="2800" kern="100" dirty="0">
                <a:effectLst/>
                <a:latin typeface="Times New Roman" panose="02020603050405020304" pitchFamily="18" charset="0"/>
                <a:ea typeface="Calibri" panose="020F0502020204030204" pitchFamily="34" charset="0"/>
              </a:rPr>
              <a:t> et al., 2021).</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Imaging techniques such as CT or MRI support diagnosis (Gordon et al., 2023).</a:t>
            </a:r>
          </a:p>
          <a:p>
            <a:endParaRPr lang="en-IN" dirty="0"/>
          </a:p>
        </p:txBody>
      </p:sp>
      <p:pic>
        <p:nvPicPr>
          <p:cNvPr id="7" name="Content Placeholder 6"/>
          <p:cNvPicPr>
            <a:picLocks noGrp="1" noChangeAspect="1"/>
          </p:cNvPicPr>
          <p:nvPr>
            <p:ph sz="half" idx="2"/>
          </p:nvPr>
        </p:nvPicPr>
        <p:blipFill>
          <a:blip r:embed="rId3"/>
          <a:stretch>
            <a:fillRect/>
          </a:stretch>
        </p:blipFill>
        <p:spPr>
          <a:xfrm>
            <a:off x="6011863" y="1998134"/>
            <a:ext cx="4662487" cy="331463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NHS Care Pathway (GP to Specialist Care)</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initially consult a General Practitioner for symptoms (NHS,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GPs refer suspected cases to gastroenterology specialists (IBD UK,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Specialists confirm diagnosis through clinical investigations (Gordon et al., 2023).</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Multidisciplinary teams manage long-term care (Petch et al., 2026).</a:t>
            </a:r>
          </a:p>
          <a:p>
            <a:endParaRPr lang="en-IN" dirty="0"/>
          </a:p>
        </p:txBody>
      </p:sp>
      <p:pic>
        <p:nvPicPr>
          <p:cNvPr id="8" name="Content Placeholder 7"/>
          <p:cNvPicPr>
            <a:picLocks noGrp="1" noChangeAspect="1"/>
          </p:cNvPicPr>
          <p:nvPr>
            <p:ph sz="half" idx="2"/>
          </p:nvPr>
        </p:nvPicPr>
        <p:blipFill>
          <a:blip r:embed="rId3"/>
          <a:stretch>
            <a:fillRect/>
          </a:stretch>
        </p:blipFill>
        <p:spPr>
          <a:xfrm>
            <a:off x="6011863" y="1998134"/>
            <a:ext cx="4662487" cy="343825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Management and Rehabilitation (UK Guidance)</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Treatment follows British Society of Gastroenterology guidelines (Moran et al.,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Medications include corticosteroids, immunosuppressants and biologics (Banerjee et al.,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Surgery may be required for severe complications (Vuyyuru et al., 2024).</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Rehabilitation includes dietary and psychological support (</a:t>
            </a:r>
            <a:r>
              <a:rPr lang="en-IN" sz="2800" kern="100" dirty="0" err="1">
                <a:effectLst/>
                <a:latin typeface="Times New Roman" panose="02020603050405020304" pitchFamily="18" charset="0"/>
                <a:ea typeface="Calibri" panose="020F0502020204030204" pitchFamily="34" charset="0"/>
              </a:rPr>
              <a:t>Shahrezai</a:t>
            </a:r>
            <a:r>
              <a:rPr lang="en-IN" sz="2800" kern="100" dirty="0">
                <a:effectLst/>
                <a:latin typeface="Times New Roman" panose="02020603050405020304" pitchFamily="18" charset="0"/>
                <a:ea typeface="Calibri" panose="020F0502020204030204" pitchFamily="34" charset="0"/>
              </a:rPr>
              <a:t> et al., 2025).</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011863" y="1998134"/>
            <a:ext cx="4662487" cy="344020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IBD generates substantial healthcare costs globally (</a:t>
            </a:r>
            <a:r>
              <a:rPr lang="en-IN" sz="2800" kern="100" dirty="0" err="1">
                <a:effectLst/>
                <a:latin typeface="Times New Roman" panose="02020603050405020304" pitchFamily="18" charset="0"/>
                <a:ea typeface="Calibri" panose="020F0502020204030204" pitchFamily="34" charset="0"/>
              </a:rPr>
              <a:t>Alatab</a:t>
            </a:r>
            <a:r>
              <a:rPr lang="en-IN" sz="2800" kern="100" dirty="0">
                <a:effectLst/>
                <a:latin typeface="Times New Roman" panose="02020603050405020304" pitchFamily="18" charset="0"/>
                <a:ea typeface="Calibri" panose="020F0502020204030204" pitchFamily="34" charset="0"/>
              </a:rPr>
              <a:t> et al.,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often experience reduced employment productivity (Li et al., 2023).</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delays increase disease burden (Crohn’s &amp; Colitis UK, 2022).</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Psychological distress and reduced quality of life are common (Anders-Rumsey et al., 2025).</a:t>
            </a:r>
          </a:p>
          <a:p>
            <a:endParaRPr lang="en-IN" dirty="0"/>
          </a:p>
        </p:txBody>
      </p:sp>
      <p:pic>
        <p:nvPicPr>
          <p:cNvPr id="11" name="Content Placeholder 10"/>
          <p:cNvPicPr>
            <a:picLocks noGrp="1" noChangeAspect="1"/>
          </p:cNvPicPr>
          <p:nvPr>
            <p:ph sz="half" idx="2"/>
          </p:nvPr>
        </p:nvPicPr>
        <p:blipFill>
          <a:blip r:embed="rId3"/>
          <a:stretch>
            <a:fillRect/>
          </a:stretch>
        </p:blipFill>
        <p:spPr>
          <a:xfrm>
            <a:off x="6011863" y="2057400"/>
            <a:ext cx="4662487" cy="313615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Prevention and Risk Reduction</a:t>
            </a:r>
            <a:endParaRPr lang="en-IN" dirty="0"/>
          </a:p>
        </p:txBody>
      </p:sp>
      <p:sp>
        <p:nvSpPr>
          <p:cNvPr id="3" name="Content Placeholder 2"/>
          <p:cNvSpPr>
            <a:spLocks noGrp="1"/>
          </p:cNvSpPr>
          <p:nvPr>
            <p:ph sz="half" idx="1"/>
          </p:nvPr>
        </p:nvSpPr>
        <p:spPr/>
        <p:txBody>
          <a:bodyPr>
            <a:normAutofit fontScale="77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exact cause of IBD remains unclear (Long,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Healthy lifestyle and diet may support gut health (Rajapakse,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Smoking cessation reduces Crohn’s disease severity (Catalan-Serra and Sebastian,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Early detection may prevent complications (Kaplan, 2025).</a:t>
            </a:r>
          </a:p>
          <a:p>
            <a:endParaRPr lang="en-IN" dirty="0"/>
          </a:p>
        </p:txBody>
      </p:sp>
      <p:pic>
        <p:nvPicPr>
          <p:cNvPr id="8" name="Content Placeholder 4"/>
          <p:cNvPicPr>
            <a:picLocks noGrp="1" noChangeAspect="1"/>
          </p:cNvPicPr>
          <p:nvPr>
            <p:ph sz="half" idx="2"/>
          </p:nvPr>
        </p:nvPicPr>
        <p:blipFill>
          <a:blip r:embed="rId3"/>
          <a:srcRect l="13324" t="2548" r="12086" b="3577"/>
          <a:stretch>
            <a:fillRect/>
          </a:stretch>
        </p:blipFill>
        <p:spPr>
          <a:xfrm>
            <a:off x="5874108" y="2272470"/>
            <a:ext cx="5021879" cy="321865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Co-Production Model</a:t>
            </a:r>
            <a:endParaRPr lang="en-IN" dirty="0"/>
          </a:p>
        </p:txBody>
      </p:sp>
      <p:sp>
        <p:nvSpPr>
          <p:cNvPr id="3" name="Content Placeholder 2"/>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Co-production involves partnership between patients and healthcare professionals (Petch et al., 2026).</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participate in treatment planning and decision-making (Napolitano et al.,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Shared decision-making improves treatment adherence (Anders-Rumsey et al.,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Collaborative care strengthens long-term disease management (Napolitano et al., 2024).</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498166" y="1998663"/>
            <a:ext cx="3689881" cy="376713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Person-Centred Care and IBD Support</a:t>
            </a:r>
            <a:endParaRPr lang="en-IN" dirty="0"/>
          </a:p>
        </p:txBody>
      </p:sp>
      <p:sp>
        <p:nvSpPr>
          <p:cNvPr id="3" name="Content Placeholder 2"/>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Person-centred care focuses on individual patient needs (NHS England,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Self-management improves quality of life in IBD patients (Napolitano et al.,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NHS services provide specialist treatment and monitoring (NHS,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Crohn’s &amp; Colitis UK offers education and patient support (Crohn’s &amp; Colitis UK, 2026).</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235157" y="1998663"/>
            <a:ext cx="4215899" cy="376713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07000"/>
              </a:lnSpc>
              <a:spcAft>
                <a:spcPts val="800"/>
              </a:spcAft>
            </a:pPr>
            <a:r>
              <a:rPr lang="en-IN" sz="5400" b="1" kern="100" dirty="0">
                <a:effectLst/>
                <a:latin typeface="Times New Roman" panose="02020603050405020304" pitchFamily="18" charset="0"/>
                <a:ea typeface="Calibri" panose="020F0502020204030204" pitchFamily="34" charset="0"/>
              </a:rPr>
              <a:t>Recommendations and Support Services</a:t>
            </a:r>
            <a:endParaRPr lang="en-IN" dirty="0"/>
          </a:p>
        </p:txBody>
      </p:sp>
      <p:sp>
        <p:nvSpPr>
          <p:cNvPr id="3" name="Content Placeholder 2"/>
          <p:cNvSpPr>
            <a:spLocks noGrp="1"/>
          </p:cNvSpPr>
          <p:nvPr>
            <p:ph sz="half" idx="1"/>
          </p:nvPr>
        </p:nvSpPr>
        <p:spPr/>
        <p:txBody>
          <a:bodyPr>
            <a:normAutofit fontScale="6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Early diagnosis and regular monitoring improve disease management and prevent complications (NHS, 2025).</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Lifestyle modifications such as smoking cessation and balanced diet support symptom control (Rajapakse, 2021).</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Psychological and nutritional support help improve quality of life for patients (Napolitano et al., 2024).</a:t>
            </a:r>
          </a:p>
          <a:p>
            <a:pPr marL="342900" lvl="0" indent="-342900">
              <a:lnSpc>
                <a:spcPct val="107000"/>
              </a:lnSpc>
              <a:spcAft>
                <a:spcPts val="800"/>
              </a:spcAft>
              <a:buSzPts val="1000"/>
              <a:buFont typeface="Symbol" panose="05050102010706020507" pitchFamily="18" charset="2"/>
              <a:buChar char=""/>
              <a:tabLst>
                <a:tab pos="457200" algn="l"/>
              </a:tabLst>
            </a:pPr>
            <a:r>
              <a:rPr lang="en-IN" sz="2400" kern="100" dirty="0">
                <a:effectLst/>
                <a:latin typeface="Times New Roman" panose="02020603050405020304" pitchFamily="18" charset="0"/>
                <a:ea typeface="Calibri" panose="020F0502020204030204" pitchFamily="34" charset="0"/>
              </a:rPr>
              <a:t>Patient support organisations, such as Crohn’s &amp; Colitis UK, provide education and community support (Crohn’s &amp; Colitis UK, 2026).</a:t>
            </a:r>
          </a:p>
          <a:p>
            <a:endParaRPr lang="en-IN" dirty="0"/>
          </a:p>
        </p:txBody>
      </p:sp>
      <p:pic>
        <p:nvPicPr>
          <p:cNvPr id="8194" name="Picture 2" descr="Doctor and Patient Medical Consultation Illustration at Hospital or Clinic"/>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299518" y="1767840"/>
            <a:ext cx="3767137" cy="34569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12" y="165237"/>
            <a:ext cx="10772775" cy="1658198"/>
          </a:xfrm>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References </a:t>
            </a:r>
            <a:endParaRPr lang="en-IN" dirty="0"/>
          </a:p>
        </p:txBody>
      </p:sp>
      <p:sp>
        <p:nvSpPr>
          <p:cNvPr id="3" name="Content Placeholder 2"/>
          <p:cNvSpPr>
            <a:spLocks noGrp="1"/>
          </p:cNvSpPr>
          <p:nvPr>
            <p:ph sz="half" idx="1"/>
          </p:nvPr>
        </p:nvSpPr>
        <p:spPr>
          <a:xfrm>
            <a:off x="838200" y="1451999"/>
            <a:ext cx="10515600" cy="5040876"/>
          </a:xfrm>
        </p:spPr>
        <p:txBody>
          <a:bodyPr>
            <a:noAutofit/>
          </a:bodyPr>
          <a:lstStyle/>
          <a:p>
            <a:pPr marL="0" indent="0" algn="just">
              <a:lnSpc>
                <a:spcPct val="120000"/>
              </a:lnSpc>
              <a:spcBef>
                <a:spcPts val="0"/>
              </a:spcBef>
              <a:spcAft>
                <a:spcPts val="200"/>
              </a:spcAft>
              <a:buNone/>
            </a:pPr>
            <a:r>
              <a:rPr lang="en-IN" sz="600" kern="100" dirty="0" err="1">
                <a:effectLst/>
                <a:latin typeface="Times New Roman" panose="02020603050405020304" pitchFamily="18" charset="0"/>
                <a:ea typeface="Calibri" panose="020F0502020204030204" pitchFamily="34" charset="0"/>
              </a:rPr>
              <a:t>Alatab</a:t>
            </a:r>
            <a:r>
              <a:rPr lang="en-IN" sz="600" kern="100" dirty="0">
                <a:effectLst/>
                <a:latin typeface="Times New Roman" panose="02020603050405020304" pitchFamily="18" charset="0"/>
                <a:ea typeface="Calibri" panose="020F0502020204030204" pitchFamily="34" charset="0"/>
              </a:rPr>
              <a:t>, S., </a:t>
            </a:r>
            <a:r>
              <a:rPr lang="en-IN" sz="600" kern="100" dirty="0" err="1">
                <a:effectLst/>
                <a:latin typeface="Times New Roman" panose="02020603050405020304" pitchFamily="18" charset="0"/>
                <a:ea typeface="Calibri" panose="020F0502020204030204" pitchFamily="34" charset="0"/>
              </a:rPr>
              <a:t>Sepanlou</a:t>
            </a:r>
            <a:r>
              <a:rPr lang="en-IN" sz="600" kern="100" dirty="0">
                <a:effectLst/>
                <a:latin typeface="Times New Roman" panose="02020603050405020304" pitchFamily="18" charset="0"/>
                <a:ea typeface="Calibri" panose="020F0502020204030204" pitchFamily="34" charset="0"/>
              </a:rPr>
              <a:t>, S.G., Ikuta, K., Vahedi, H., Bisignano, C., Safiri, S., Sadeghi, A., Nixon, M.R., Abdoli, A., Abolhassani, H. and Alipour, V. (2020) ‘The global, regional, and national burden of inflammatory bowel disease in 195 countries and territories, 1990–2017: A systematic analysis for the Global Burden of Disease Study 2017’, </a:t>
            </a:r>
            <a:r>
              <a:rPr lang="en-IN" sz="600" i="1" kern="100" dirty="0">
                <a:effectLst/>
                <a:latin typeface="Times New Roman" panose="02020603050405020304" pitchFamily="18" charset="0"/>
                <a:ea typeface="Calibri" panose="020F0502020204030204" pitchFamily="34" charset="0"/>
              </a:rPr>
              <a:t>The Lancet Gastroenterology &amp; Hepatology</a:t>
            </a:r>
            <a:r>
              <a:rPr lang="en-IN" sz="600" kern="100" dirty="0">
                <a:effectLst/>
                <a:latin typeface="Times New Roman" panose="02020603050405020304" pitchFamily="18" charset="0"/>
                <a:ea typeface="Calibri" panose="020F0502020204030204" pitchFamily="34" charset="0"/>
              </a:rPr>
              <a:t>, 5(1), pp. 17–30.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
              </a:rPr>
              <a:t>https://www.thelancet.com/pdfs/journals/langas/PIIS2468-1253(19)30333-4.pdf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Anders-Rumsey, J., Kasmikha, L., Chiang, M., </a:t>
            </a:r>
            <a:r>
              <a:rPr lang="en-IN" sz="600" kern="100" dirty="0" err="1">
                <a:effectLst/>
                <a:latin typeface="Times New Roman" panose="02020603050405020304" pitchFamily="18" charset="0"/>
                <a:ea typeface="Calibri" panose="020F0502020204030204" pitchFamily="34" charset="0"/>
              </a:rPr>
              <a:t>Hodish</a:t>
            </a:r>
            <a:r>
              <a:rPr lang="en-IN" sz="600" kern="100" dirty="0">
                <a:effectLst/>
                <a:latin typeface="Times New Roman" panose="02020603050405020304" pitchFamily="18" charset="0"/>
                <a:ea typeface="Calibri" panose="020F0502020204030204" pitchFamily="34" charset="0"/>
              </a:rPr>
              <a:t>, G., Sheehan, J., </a:t>
            </a:r>
            <a:r>
              <a:rPr lang="en-IN" sz="600" kern="100" dirty="0" err="1">
                <a:effectLst/>
                <a:latin typeface="Times New Roman" panose="02020603050405020304" pitchFamily="18" charset="0"/>
                <a:ea typeface="Calibri" panose="020F0502020204030204" pitchFamily="34" charset="0"/>
              </a:rPr>
              <a:t>Golbus</a:t>
            </a:r>
            <a:r>
              <a:rPr lang="en-IN" sz="600" kern="100" dirty="0">
                <a:effectLst/>
                <a:latin typeface="Times New Roman" panose="02020603050405020304" pitchFamily="18" charset="0"/>
                <a:ea typeface="Calibri" panose="020F0502020204030204" pitchFamily="34" charset="0"/>
              </a:rPr>
              <a:t>, J.R., Wickman, U.L., Admon, A., </a:t>
            </a:r>
            <a:r>
              <a:rPr lang="en-IN" sz="600" kern="100" dirty="0" err="1">
                <a:effectLst/>
                <a:latin typeface="Times New Roman" panose="02020603050405020304" pitchFamily="18" charset="0"/>
                <a:ea typeface="Calibri" panose="020F0502020204030204" pitchFamily="34" charset="0"/>
              </a:rPr>
              <a:t>Resnicow</a:t>
            </a:r>
            <a:r>
              <a:rPr lang="en-IN" sz="600" kern="100" dirty="0">
                <a:effectLst/>
                <a:latin typeface="Times New Roman" panose="02020603050405020304" pitchFamily="18" charset="0"/>
                <a:ea typeface="Calibri" panose="020F0502020204030204" pitchFamily="34" charset="0"/>
              </a:rPr>
              <a:t>, K., Sturgeon, J. and Cohen-Mekelburg, S. (2025) ‘Inflammatory bowel disease self-care </a:t>
            </a:r>
            <a:r>
              <a:rPr lang="en-IN" sz="600" kern="100" dirty="0" err="1">
                <a:effectLst/>
                <a:latin typeface="Times New Roman" panose="02020603050405020304" pitchFamily="18" charset="0"/>
                <a:ea typeface="Calibri" panose="020F0502020204030204" pitchFamily="34" charset="0"/>
              </a:rPr>
              <a:t>behaviors</a:t>
            </a:r>
            <a:r>
              <a:rPr lang="en-IN" sz="600" kern="100" dirty="0">
                <a:effectLst/>
                <a:latin typeface="Times New Roman" panose="02020603050405020304" pitchFamily="18" charset="0"/>
                <a:ea typeface="Calibri" panose="020F0502020204030204" pitchFamily="34" charset="0"/>
              </a:rPr>
              <a:t> in context of psychosocial factors’, </a:t>
            </a:r>
            <a:r>
              <a:rPr lang="en-IN" sz="600" i="1" kern="100" dirty="0">
                <a:effectLst/>
                <a:latin typeface="Times New Roman" panose="02020603050405020304" pitchFamily="18" charset="0"/>
                <a:ea typeface="Calibri" panose="020F0502020204030204" pitchFamily="34" charset="0"/>
              </a:rPr>
              <a:t>Digestive Diseases and Sciences</a:t>
            </a:r>
            <a:r>
              <a:rPr lang="en-IN" sz="600" kern="100" dirty="0">
                <a:effectLst/>
                <a:latin typeface="Times New Roman" panose="02020603050405020304" pitchFamily="18" charset="0"/>
                <a:ea typeface="Calibri" panose="020F0502020204030204" pitchFamily="34" charset="0"/>
              </a:rPr>
              <a:t>, 70(10), pp. 3289–3296.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3"/>
              </a:rPr>
              <a:t>https://link.springer.com/content/pdf/10.1007/s10620-025-09326-y.pdf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Banerjee, R., Ali, R.A.R., Wei, S.C. and Adsul, S. (2020) ‘Biologics for the management of inflammatory bowel disease: A review in tuberculosis-endemic countries’, </a:t>
            </a:r>
            <a:r>
              <a:rPr lang="en-IN" sz="600" i="1" kern="100" dirty="0">
                <a:effectLst/>
                <a:latin typeface="Times New Roman" panose="02020603050405020304" pitchFamily="18" charset="0"/>
                <a:ea typeface="Calibri" panose="020F0502020204030204" pitchFamily="34" charset="0"/>
              </a:rPr>
              <a:t>Gut and Liver</a:t>
            </a:r>
            <a:r>
              <a:rPr lang="en-IN" sz="600" kern="100" dirty="0">
                <a:effectLst/>
                <a:latin typeface="Times New Roman" panose="02020603050405020304" pitchFamily="18" charset="0"/>
                <a:ea typeface="Calibri" panose="020F0502020204030204" pitchFamily="34" charset="0"/>
              </a:rPr>
              <a:t>, 14(6), pp. 685–695.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4"/>
              </a:rPr>
              <a:t>https://pmc.ncbi.nlm.nih.gov/articles/PMC7667923/pdf/GNL-14-685.pdf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Baumgart, D. and Baumgart, D.C. (2017) </a:t>
            </a:r>
            <a:r>
              <a:rPr lang="en-IN" sz="600" i="1" kern="100" dirty="0">
                <a:effectLst/>
                <a:latin typeface="Times New Roman" panose="02020603050405020304" pitchFamily="18" charset="0"/>
                <a:ea typeface="Calibri" panose="020F0502020204030204" pitchFamily="34" charset="0"/>
              </a:rPr>
              <a:t>Crohn's disease and ulcerative colitis</a:t>
            </a:r>
            <a:r>
              <a:rPr lang="en-IN" sz="600" kern="100" dirty="0">
                <a:effectLst/>
                <a:latin typeface="Times New Roman" panose="02020603050405020304" pitchFamily="18" charset="0"/>
                <a:ea typeface="Calibri" panose="020F0502020204030204" pitchFamily="34" charset="0"/>
              </a:rPr>
              <a:t>. Cham: Springer.</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British Society of Gastroenterology (2025) </a:t>
            </a:r>
            <a:r>
              <a:rPr lang="en-IN" sz="600" i="1" kern="100" dirty="0">
                <a:effectLst/>
                <a:latin typeface="Times New Roman" panose="02020603050405020304" pitchFamily="18" charset="0"/>
                <a:ea typeface="Calibri" panose="020F0502020204030204" pitchFamily="34" charset="0"/>
              </a:rPr>
              <a:t>IBD UK report and press release: The state of IBD care in the UK</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5"/>
              </a:rPr>
              <a:t>https://www.bsg.org.uk/news/ibd-uk-report-and-press-release/</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Catalan‐Serra, I. and Sebastian, S. (2025) ‘Global inflammatory bowel disease: Opportunities and challenges for a new era’, </a:t>
            </a:r>
            <a:r>
              <a:rPr lang="en-IN" sz="600" i="1" kern="100" dirty="0">
                <a:effectLst/>
                <a:latin typeface="Times New Roman" panose="02020603050405020304" pitchFamily="18" charset="0"/>
                <a:ea typeface="Calibri" panose="020F0502020204030204" pitchFamily="34" charset="0"/>
              </a:rPr>
              <a:t>United European Gastroenterology Journal</a:t>
            </a:r>
            <a:r>
              <a:rPr lang="en-IN" sz="600" kern="100" dirty="0">
                <a:effectLst/>
                <a:latin typeface="Times New Roman" panose="02020603050405020304" pitchFamily="18" charset="0"/>
                <a:ea typeface="Calibri" panose="020F0502020204030204" pitchFamily="34" charset="0"/>
              </a:rPr>
              <a:t>, 13(8), pp. 1410–1417.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6"/>
              </a:rPr>
              <a:t>https://onlinelibrary.wiley.com/doi/pdf/10.1002/ueg2.70075</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Crohn’s &amp; Colitis UK (2022) </a:t>
            </a:r>
            <a:r>
              <a:rPr lang="en-IN" sz="600" i="1" kern="100" dirty="0">
                <a:effectLst/>
                <a:latin typeface="Times New Roman" panose="02020603050405020304" pitchFamily="18" charset="0"/>
                <a:ea typeface="Calibri" panose="020F0502020204030204" pitchFamily="34" charset="0"/>
              </a:rPr>
              <a:t>Impact of the waiting times backlog on people with Crohn’s and Colitis</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7"/>
              </a:rPr>
              <a:t>https://crohnsandcolitis.org.uk/media/ysroexpu/crohns-colitis-uk-impact-of-the-waiting-times-backlog-senedd-health-and-social-care-committee-inquiry-jan-2022.pdf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Crohn’s &amp; Colitis UK (2026) </a:t>
            </a:r>
            <a:r>
              <a:rPr lang="en-IN" sz="600" i="1" kern="100" dirty="0">
                <a:effectLst/>
                <a:latin typeface="Times New Roman" panose="02020603050405020304" pitchFamily="18" charset="0"/>
                <a:ea typeface="Calibri" panose="020F0502020204030204" pitchFamily="34" charset="0"/>
              </a:rPr>
              <a:t>Information and support for Crohn’s disease and ulcerative colitis</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8"/>
              </a:rPr>
              <a:t>https://www.crohnsandcolitis.org.uk/</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Freeman, K., Ryan, R., Parsons, N., Taylor-Phillips, S., Willis, B.H. and Clarke, A. (2021) ‘The incidence and prevalence of inflammatory bowel disease in UK primary care’, </a:t>
            </a:r>
            <a:r>
              <a:rPr lang="en-IN" sz="600" i="1" kern="100" dirty="0">
                <a:effectLst/>
                <a:latin typeface="Times New Roman" panose="02020603050405020304" pitchFamily="18" charset="0"/>
                <a:ea typeface="Calibri" panose="020F0502020204030204" pitchFamily="34" charset="0"/>
              </a:rPr>
              <a:t>BMC Gastroenterology</a:t>
            </a:r>
            <a:r>
              <a:rPr lang="en-IN" sz="600" kern="100" dirty="0">
                <a:effectLst/>
                <a:latin typeface="Times New Roman" panose="02020603050405020304" pitchFamily="18" charset="0"/>
                <a:ea typeface="Calibri" panose="020F0502020204030204" pitchFamily="34" charset="0"/>
              </a:rPr>
              <a:t>, 21(1), p. 139.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9"/>
              </a:rPr>
              <a:t>https://link.springer.com/content/pdf/10.1186/s12876-021-01716-6.pdf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Gordon, M., Darie, A.M., </a:t>
            </a:r>
            <a:r>
              <a:rPr lang="en-IN" sz="600" kern="100" dirty="0" err="1">
                <a:effectLst/>
                <a:latin typeface="Times New Roman" panose="02020603050405020304" pitchFamily="18" charset="0"/>
                <a:ea typeface="Calibri" panose="020F0502020204030204" pitchFamily="34" charset="0"/>
              </a:rPr>
              <a:t>Sinopoulou</a:t>
            </a:r>
            <a:r>
              <a:rPr lang="en-IN" sz="600" kern="100" dirty="0">
                <a:effectLst/>
                <a:latin typeface="Times New Roman" panose="02020603050405020304" pitchFamily="18" charset="0"/>
                <a:ea typeface="Calibri" panose="020F0502020204030204" pitchFamily="34" charset="0"/>
              </a:rPr>
              <a:t>, V., Verma, A., Kok, K.B., Patel, K.V., </a:t>
            </a:r>
            <a:r>
              <a:rPr lang="en-IN" sz="600" kern="100" dirty="0" err="1">
                <a:effectLst/>
                <a:latin typeface="Times New Roman" panose="02020603050405020304" pitchFamily="18" charset="0"/>
                <a:ea typeface="Calibri" panose="020F0502020204030204" pitchFamily="34" charset="0"/>
              </a:rPr>
              <a:t>Limdi</a:t>
            </a:r>
            <a:r>
              <a:rPr lang="en-IN" sz="600" kern="100" dirty="0">
                <a:effectLst/>
                <a:latin typeface="Times New Roman" panose="02020603050405020304" pitchFamily="18" charset="0"/>
                <a:ea typeface="Calibri" panose="020F0502020204030204" pitchFamily="34" charset="0"/>
              </a:rPr>
              <a:t>, J., Arebi, N., Smith, P. and Din, S. (2023) ‘BSG 2024 IBD guidelines protocol’, </a:t>
            </a:r>
            <a:r>
              <a:rPr lang="en-IN" sz="600" i="1" kern="100" dirty="0">
                <a:effectLst/>
                <a:latin typeface="Times New Roman" panose="02020603050405020304" pitchFamily="18" charset="0"/>
                <a:ea typeface="Calibri" panose="020F0502020204030204" pitchFamily="34" charset="0"/>
              </a:rPr>
              <a:t>BMJ Open Gastroenterology</a:t>
            </a:r>
            <a:r>
              <a:rPr lang="en-IN" sz="600" kern="100" dirty="0">
                <a:effectLst/>
                <a:latin typeface="Times New Roman" panose="02020603050405020304" pitchFamily="18" charset="0"/>
                <a:ea typeface="Calibri" panose="020F0502020204030204" pitchFamily="34" charset="0"/>
              </a:rPr>
              <a:t>, 10(1).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0"/>
              </a:rPr>
              <a:t>https://bmjopengastro.bmj.com/content/bmjgast/10/1/e001067.full.pdf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Heydari, K., </a:t>
            </a:r>
            <a:r>
              <a:rPr lang="en-IN" sz="600" kern="100" dirty="0" err="1">
                <a:effectLst/>
                <a:latin typeface="Times New Roman" panose="02020603050405020304" pitchFamily="18" charset="0"/>
                <a:ea typeface="Calibri" panose="020F0502020204030204" pitchFamily="34" charset="0"/>
              </a:rPr>
              <a:t>Rahnavard</a:t>
            </a:r>
            <a:r>
              <a:rPr lang="en-IN" sz="600" kern="100" dirty="0">
                <a:effectLst/>
                <a:latin typeface="Times New Roman" panose="02020603050405020304" pitchFamily="18" charset="0"/>
                <a:ea typeface="Calibri" panose="020F0502020204030204" pitchFamily="34" charset="0"/>
              </a:rPr>
              <a:t>, M., Ghahramani, S., </a:t>
            </a:r>
            <a:r>
              <a:rPr lang="en-IN" sz="600" kern="100" dirty="0" err="1">
                <a:effectLst/>
                <a:latin typeface="Times New Roman" panose="02020603050405020304" pitchFamily="18" charset="0"/>
                <a:ea typeface="Calibri" panose="020F0502020204030204" pitchFamily="34" charset="0"/>
              </a:rPr>
              <a:t>Hoseini</a:t>
            </a:r>
            <a:r>
              <a:rPr lang="en-IN" sz="600" kern="100" dirty="0">
                <a:effectLst/>
                <a:latin typeface="Times New Roman" panose="02020603050405020304" pitchFamily="18" charset="0"/>
                <a:ea typeface="Calibri" panose="020F0502020204030204" pitchFamily="34" charset="0"/>
              </a:rPr>
              <a:t>, A., Alizadeh-</a:t>
            </a:r>
            <a:r>
              <a:rPr lang="en-IN" sz="600" kern="100" dirty="0" err="1">
                <a:effectLst/>
                <a:latin typeface="Times New Roman" panose="02020603050405020304" pitchFamily="18" charset="0"/>
                <a:ea typeface="Calibri" panose="020F0502020204030204" pitchFamily="34" charset="0"/>
              </a:rPr>
              <a:t>Navaei</a:t>
            </a:r>
            <a:r>
              <a:rPr lang="en-IN" sz="600" kern="100" dirty="0">
                <a:effectLst/>
                <a:latin typeface="Times New Roman" panose="02020603050405020304" pitchFamily="18" charset="0"/>
                <a:ea typeface="Calibri" panose="020F0502020204030204" pitchFamily="34" charset="0"/>
              </a:rPr>
              <a:t>, R., Rafati, S., Raei, M., </a:t>
            </a:r>
            <a:r>
              <a:rPr lang="en-IN" sz="600" kern="100" dirty="0" err="1">
                <a:effectLst/>
                <a:latin typeface="Times New Roman" panose="02020603050405020304" pitchFamily="18" charset="0"/>
                <a:ea typeface="Calibri" panose="020F0502020204030204" pitchFamily="34" charset="0"/>
              </a:rPr>
              <a:t>Vahidipour</a:t>
            </a:r>
            <a:r>
              <a:rPr lang="en-IN" sz="600" kern="100" dirty="0">
                <a:effectLst/>
                <a:latin typeface="Times New Roman" panose="02020603050405020304" pitchFamily="18" charset="0"/>
                <a:ea typeface="Calibri" panose="020F0502020204030204" pitchFamily="34" charset="0"/>
              </a:rPr>
              <a:t>, M., Salehi, F., </a:t>
            </a:r>
            <a:r>
              <a:rPr lang="en-IN" sz="600" kern="100" dirty="0" err="1">
                <a:effectLst/>
                <a:latin typeface="Times New Roman" panose="02020603050405020304" pitchFamily="18" charset="0"/>
                <a:ea typeface="Calibri" panose="020F0502020204030204" pitchFamily="34" charset="0"/>
              </a:rPr>
              <a:t>Motafeghi</a:t>
            </a:r>
            <a:r>
              <a:rPr lang="en-IN" sz="600" kern="100" dirty="0">
                <a:effectLst/>
                <a:latin typeface="Times New Roman" panose="02020603050405020304" pitchFamily="18" charset="0"/>
                <a:ea typeface="Calibri" panose="020F0502020204030204" pitchFamily="34" charset="0"/>
              </a:rPr>
              <a:t>, F. and Neshat, S. (2025) ‘Global prevalence and incidence of inflammatory bowel disease’, </a:t>
            </a:r>
            <a:r>
              <a:rPr lang="en-IN" sz="600" i="1" kern="100" dirty="0">
                <a:effectLst/>
                <a:latin typeface="Times New Roman" panose="02020603050405020304" pitchFamily="18" charset="0"/>
                <a:ea typeface="Calibri" panose="020F0502020204030204" pitchFamily="34" charset="0"/>
              </a:rPr>
              <a:t>Gastroenterology and Hepatology from Bed to Bench</a:t>
            </a:r>
            <a:r>
              <a:rPr lang="en-IN" sz="600" kern="100" dirty="0">
                <a:effectLst/>
                <a:latin typeface="Times New Roman" panose="02020603050405020304" pitchFamily="18" charset="0"/>
                <a:ea typeface="Calibri" panose="020F0502020204030204" pitchFamily="34" charset="0"/>
              </a:rPr>
              <a:t>, 18(2), p. 132.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1"/>
              </a:rPr>
              <a:t>https://pmc.ncbi.nlm.nih.gov/articles/PMC12421925/</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Huber, S. (ed.) (2016) </a:t>
            </a:r>
            <a:r>
              <a:rPr lang="en-IN" sz="600" i="1" kern="100" dirty="0">
                <a:effectLst/>
                <a:latin typeface="Times New Roman" panose="02020603050405020304" pitchFamily="18" charset="0"/>
                <a:ea typeface="Calibri" panose="020F0502020204030204" pitchFamily="34" charset="0"/>
              </a:rPr>
              <a:t>New insights into inflammatory bowel disease</a:t>
            </a:r>
            <a:r>
              <a:rPr lang="en-IN" sz="600" kern="100" dirty="0">
                <a:effectLst/>
                <a:latin typeface="Times New Roman" panose="02020603050405020304" pitchFamily="18" charset="0"/>
                <a:ea typeface="Calibri" panose="020F0502020204030204" pitchFamily="34" charset="0"/>
              </a:rPr>
              <a:t>. Norderstedt: </a:t>
            </a:r>
            <a:r>
              <a:rPr lang="en-IN" sz="600" kern="100" dirty="0" err="1">
                <a:effectLst/>
                <a:latin typeface="Times New Roman" panose="02020603050405020304" pitchFamily="18" charset="0"/>
                <a:ea typeface="Calibri" panose="020F0502020204030204" pitchFamily="34" charset="0"/>
              </a:rPr>
              <a:t>BoD</a:t>
            </a:r>
            <a:r>
              <a:rPr lang="en-IN" sz="600" kern="100" dirty="0">
                <a:effectLst/>
                <a:latin typeface="Times New Roman" panose="02020603050405020304" pitchFamily="18" charset="0"/>
                <a:ea typeface="Calibri" panose="020F0502020204030204" pitchFamily="34" charset="0"/>
              </a:rPr>
              <a:t> – Books on Demand.</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IBD UK (2024) </a:t>
            </a:r>
            <a:r>
              <a:rPr lang="en-IN" sz="600" i="1" kern="100" dirty="0">
                <a:effectLst/>
                <a:latin typeface="Times New Roman" panose="02020603050405020304" pitchFamily="18" charset="0"/>
                <a:ea typeface="Calibri" panose="020F0502020204030204" pitchFamily="34" charset="0"/>
              </a:rPr>
              <a:t>Timeframe for referral: IBD standards — pre-diagnosis</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2"/>
              </a:rPr>
              <a:t>https://ibduk.org/ibd-standards/pre-diagnosis/timeframe-for-referral/</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Kaplan, G.G. (2025) ‘The global burden of inflammatory bowel disease: From 2025 to 2045’, </a:t>
            </a:r>
            <a:r>
              <a:rPr lang="en-IN" sz="600" i="1" kern="100" dirty="0">
                <a:effectLst/>
                <a:latin typeface="Times New Roman" panose="02020603050405020304" pitchFamily="18" charset="0"/>
                <a:ea typeface="Calibri" panose="020F0502020204030204" pitchFamily="34" charset="0"/>
              </a:rPr>
              <a:t>Nature Reviews Gastroenterology &amp; Hepatology</a:t>
            </a:r>
            <a:r>
              <a:rPr lang="en-IN" sz="600" kern="100" dirty="0">
                <a:effectLst/>
                <a:latin typeface="Times New Roman" panose="02020603050405020304" pitchFamily="18" charset="0"/>
                <a:ea typeface="Calibri" panose="020F0502020204030204" pitchFamily="34" charset="0"/>
              </a:rPr>
              <a:t>, 22(10), pp. 708–720.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3"/>
              </a:rPr>
              <a:t>https://www.nature.com/articles/s41575-025-01097-1</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Lee, S. (ed.) (2020) </a:t>
            </a:r>
            <a:r>
              <a:rPr lang="en-IN" sz="600" i="1" kern="100" dirty="0">
                <a:effectLst/>
                <a:latin typeface="Times New Roman" panose="02020603050405020304" pitchFamily="18" charset="0"/>
                <a:ea typeface="Calibri" panose="020F0502020204030204" pitchFamily="34" charset="0"/>
              </a:rPr>
              <a:t>Ulcerative colitis</a:t>
            </a:r>
            <a:r>
              <a:rPr lang="en-IN" sz="600" kern="100" dirty="0">
                <a:effectLst/>
                <a:latin typeface="Times New Roman" panose="02020603050405020304" pitchFamily="18" charset="0"/>
                <a:ea typeface="Calibri" panose="020F0502020204030204" pitchFamily="34" charset="0"/>
              </a:rPr>
              <a:t>. Philadelphia: Elsevier Health Sciences.</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Li, F., Ramirez, Y., Yano, Y., Daniel, C.R., Sharma, S.V., Brown, E.L., Li, R., </a:t>
            </a:r>
            <a:r>
              <a:rPr lang="en-IN" sz="600" kern="100" dirty="0" err="1">
                <a:effectLst/>
                <a:latin typeface="Times New Roman" panose="02020603050405020304" pitchFamily="18" charset="0"/>
                <a:ea typeface="Calibri" panose="020F0502020204030204" pitchFamily="34" charset="0"/>
              </a:rPr>
              <a:t>Moshiree</a:t>
            </a:r>
            <a:r>
              <a:rPr lang="en-IN" sz="600" kern="100" dirty="0">
                <a:effectLst/>
                <a:latin typeface="Times New Roman" panose="02020603050405020304" pitchFamily="18" charset="0"/>
                <a:ea typeface="Calibri" panose="020F0502020204030204" pitchFamily="34" charset="0"/>
              </a:rPr>
              <a:t>, B., </a:t>
            </a:r>
            <a:r>
              <a:rPr lang="en-IN" sz="600" kern="100" dirty="0" err="1">
                <a:effectLst/>
                <a:latin typeface="Times New Roman" panose="02020603050405020304" pitchFamily="18" charset="0"/>
                <a:ea typeface="Calibri" panose="020F0502020204030204" pitchFamily="34" charset="0"/>
              </a:rPr>
              <a:t>Loftfield</a:t>
            </a:r>
            <a:r>
              <a:rPr lang="en-IN" sz="600" kern="100" dirty="0">
                <a:effectLst/>
                <a:latin typeface="Times New Roman" panose="02020603050405020304" pitchFamily="18" charset="0"/>
                <a:ea typeface="Calibri" panose="020F0502020204030204" pitchFamily="34" charset="0"/>
              </a:rPr>
              <a:t>, E., Lan, Q. and Sinha, R. (2023) ‘Association between inflammatory bowel disease and mortality in the UK Biobank’, </a:t>
            </a:r>
            <a:r>
              <a:rPr lang="en-IN" sz="600" i="1" kern="100" dirty="0">
                <a:effectLst/>
                <a:latin typeface="Times New Roman" panose="02020603050405020304" pitchFamily="18" charset="0"/>
                <a:ea typeface="Calibri" panose="020F0502020204030204" pitchFamily="34" charset="0"/>
              </a:rPr>
              <a:t>Annals of Epidemiology</a:t>
            </a:r>
            <a:r>
              <a:rPr lang="en-IN" sz="600" kern="100" dirty="0">
                <a:effectLst/>
                <a:latin typeface="Times New Roman" panose="02020603050405020304" pitchFamily="18" charset="0"/>
                <a:ea typeface="Calibri" panose="020F0502020204030204" pitchFamily="34" charset="0"/>
              </a:rPr>
              <a:t>, 88, pp. 15–22.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4"/>
              </a:rPr>
              <a:t>https://www.sciencedirect.com/science/article/am/pii/S1047279723001977</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Long, D. (2024) ‘Crohn’s disease and ulcerative colitis: From pathophysiology to therapeutic approaches’, </a:t>
            </a:r>
            <a:r>
              <a:rPr lang="en-IN" sz="600" i="1" kern="100" dirty="0">
                <a:effectLst/>
                <a:latin typeface="Times New Roman" panose="02020603050405020304" pitchFamily="18" charset="0"/>
                <a:ea typeface="Calibri" panose="020F0502020204030204" pitchFamily="34" charset="0"/>
              </a:rPr>
              <a:t>Biomedicines</a:t>
            </a:r>
            <a:r>
              <a:rPr lang="en-IN" sz="600" kern="100" dirty="0">
                <a:effectLst/>
                <a:latin typeface="Times New Roman" panose="02020603050405020304" pitchFamily="18" charset="0"/>
                <a:ea typeface="Calibri" panose="020F0502020204030204" pitchFamily="34" charset="0"/>
              </a:rPr>
              <a:t>, 12(3), p. 689.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5"/>
              </a:rPr>
              <a:t>https://www.mdpi.com/2227-9059/12/3/689</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Moran, G.W., Gordon, M., </a:t>
            </a:r>
            <a:r>
              <a:rPr lang="en-IN" sz="600" kern="100" dirty="0" err="1">
                <a:effectLst/>
                <a:latin typeface="Times New Roman" panose="02020603050405020304" pitchFamily="18" charset="0"/>
                <a:ea typeface="Calibri" panose="020F0502020204030204" pitchFamily="34" charset="0"/>
              </a:rPr>
              <a:t>Sinopolou</a:t>
            </a:r>
            <a:r>
              <a:rPr lang="en-IN" sz="600" kern="100" dirty="0">
                <a:effectLst/>
                <a:latin typeface="Times New Roman" panose="02020603050405020304" pitchFamily="18" charset="0"/>
                <a:ea typeface="Calibri" panose="020F0502020204030204" pitchFamily="34" charset="0"/>
              </a:rPr>
              <a:t>, V., Radford, S.J., Darie, A.M., Vuyyuru, S.K., </a:t>
            </a:r>
            <a:r>
              <a:rPr lang="en-IN" sz="600" kern="100" dirty="0" err="1">
                <a:effectLst/>
                <a:latin typeface="Times New Roman" panose="02020603050405020304" pitchFamily="18" charset="0"/>
                <a:ea typeface="Calibri" panose="020F0502020204030204" pitchFamily="34" charset="0"/>
              </a:rPr>
              <a:t>Alrubaiy</a:t>
            </a:r>
            <a:r>
              <a:rPr lang="en-IN" sz="600" kern="100" dirty="0">
                <a:effectLst/>
                <a:latin typeface="Times New Roman" panose="02020603050405020304" pitchFamily="18" charset="0"/>
                <a:ea typeface="Calibri" panose="020F0502020204030204" pitchFamily="34" charset="0"/>
              </a:rPr>
              <a:t>, L., Arebi, N., Blackwell, J., Butler, T.D. and Chew, T. (2025) ‘British Society of Gastroenterology guidelines on inflammatory bowel disease’, </a:t>
            </a:r>
            <a:r>
              <a:rPr lang="en-IN" sz="600" i="1" kern="100" dirty="0">
                <a:effectLst/>
                <a:latin typeface="Times New Roman" panose="02020603050405020304" pitchFamily="18" charset="0"/>
                <a:ea typeface="Calibri" panose="020F0502020204030204" pitchFamily="34" charset="0"/>
              </a:rPr>
              <a:t>Gut</a:t>
            </a:r>
            <a:r>
              <a:rPr lang="en-IN" sz="600" kern="100" dirty="0">
                <a:effectLst/>
                <a:latin typeface="Times New Roman" panose="02020603050405020304" pitchFamily="18" charset="0"/>
                <a:ea typeface="Calibri" panose="020F0502020204030204" pitchFamily="34" charset="0"/>
              </a:rPr>
              <a:t>, 74(</a:t>
            </a:r>
            <a:r>
              <a:rPr lang="en-IN" sz="600" kern="100" dirty="0" err="1">
                <a:effectLst/>
                <a:latin typeface="Times New Roman" panose="02020603050405020304" pitchFamily="18" charset="0"/>
                <a:ea typeface="Calibri" panose="020F0502020204030204" pitchFamily="34" charset="0"/>
              </a:rPr>
              <a:t>Suppl</a:t>
            </a:r>
            <a:r>
              <a:rPr lang="en-IN" sz="600" kern="100" dirty="0">
                <a:effectLst/>
                <a:latin typeface="Times New Roman" panose="02020603050405020304" pitchFamily="18" charset="0"/>
                <a:ea typeface="Calibri" panose="020F0502020204030204" pitchFamily="34" charset="0"/>
              </a:rPr>
              <a:t> 2), pp. s1–s101.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6"/>
              </a:rPr>
              <a:t>https://gut.bmj.com/content/gutjnl/74/Suppl_2/s1.full.pdf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Napolitano, D., Vellone, E., Iovino, P., </a:t>
            </a:r>
            <a:r>
              <a:rPr lang="en-IN" sz="600" kern="100" dirty="0" err="1">
                <a:effectLst/>
                <a:latin typeface="Times New Roman" panose="02020603050405020304" pitchFamily="18" charset="0"/>
                <a:ea typeface="Calibri" panose="020F0502020204030204" pitchFamily="34" charset="0"/>
              </a:rPr>
              <a:t>Scaldaferri</a:t>
            </a:r>
            <a:r>
              <a:rPr lang="en-IN" sz="600" kern="100" dirty="0">
                <a:effectLst/>
                <a:latin typeface="Times New Roman" panose="02020603050405020304" pitchFamily="18" charset="0"/>
                <a:ea typeface="Calibri" panose="020F0502020204030204" pitchFamily="34" charset="0"/>
              </a:rPr>
              <a:t>, F. and </a:t>
            </a:r>
            <a:r>
              <a:rPr lang="en-IN" sz="600" kern="100" dirty="0" err="1">
                <a:effectLst/>
                <a:latin typeface="Times New Roman" panose="02020603050405020304" pitchFamily="18" charset="0"/>
                <a:ea typeface="Calibri" panose="020F0502020204030204" pitchFamily="34" charset="0"/>
              </a:rPr>
              <a:t>Cocchieri</a:t>
            </a:r>
            <a:r>
              <a:rPr lang="en-IN" sz="600" kern="100" dirty="0">
                <a:effectLst/>
                <a:latin typeface="Times New Roman" panose="02020603050405020304" pitchFamily="18" charset="0"/>
                <a:ea typeface="Calibri" panose="020F0502020204030204" pitchFamily="34" charset="0"/>
              </a:rPr>
              <a:t>, A. (2024) ‘Self-care in patients with inflammatory bowel disease’, </a:t>
            </a:r>
            <a:r>
              <a:rPr lang="en-IN" sz="600" i="1" kern="100" dirty="0">
                <a:effectLst/>
                <a:latin typeface="Times New Roman" panose="02020603050405020304" pitchFamily="18" charset="0"/>
                <a:ea typeface="Calibri" panose="020F0502020204030204" pitchFamily="34" charset="0"/>
              </a:rPr>
              <a:t>BMJ Open Gastroenterology</a:t>
            </a:r>
            <a:r>
              <a:rPr lang="en-IN" sz="600" kern="100" dirty="0">
                <a:effectLst/>
                <a:latin typeface="Times New Roman" panose="02020603050405020304" pitchFamily="18" charset="0"/>
                <a:ea typeface="Calibri" panose="020F0502020204030204" pitchFamily="34" charset="0"/>
              </a:rPr>
              <a:t>, 11(1).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7"/>
              </a:rPr>
              <a:t>https://bmjopengastro.bmj.com/content/bmjgast/11/1/e001510.full.pdf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Napolitano, D., Bozzetti, M., Lo Cascio, A., De Stefano, G., </a:t>
            </a:r>
            <a:r>
              <a:rPr lang="en-IN" sz="600" kern="100" dirty="0" err="1">
                <a:effectLst/>
                <a:latin typeface="Times New Roman" panose="02020603050405020304" pitchFamily="18" charset="0"/>
                <a:ea typeface="Calibri" panose="020F0502020204030204" pitchFamily="34" charset="0"/>
              </a:rPr>
              <a:t>Orgiana</a:t>
            </a:r>
            <a:r>
              <a:rPr lang="en-IN" sz="600" kern="100" dirty="0">
                <a:effectLst/>
                <a:latin typeface="Times New Roman" panose="02020603050405020304" pitchFamily="18" charset="0"/>
                <a:ea typeface="Calibri" panose="020F0502020204030204" pitchFamily="34" charset="0"/>
              </a:rPr>
              <a:t>, N., </a:t>
            </a:r>
            <a:r>
              <a:rPr lang="en-IN" sz="600" kern="100" dirty="0" err="1">
                <a:effectLst/>
                <a:latin typeface="Times New Roman" panose="02020603050405020304" pitchFamily="18" charset="0"/>
                <a:ea typeface="Calibri" panose="020F0502020204030204" pitchFamily="34" charset="0"/>
              </a:rPr>
              <a:t>Lopetuso</a:t>
            </a:r>
            <a:r>
              <a:rPr lang="en-IN" sz="600" kern="100" dirty="0">
                <a:effectLst/>
                <a:latin typeface="Times New Roman" panose="02020603050405020304" pitchFamily="18" charset="0"/>
                <a:ea typeface="Calibri" panose="020F0502020204030204" pitchFamily="34" charset="0"/>
              </a:rPr>
              <a:t>, L.R., D’Onofrio, A.M., </a:t>
            </a:r>
            <a:r>
              <a:rPr lang="en-IN" sz="600" kern="100" dirty="0" err="1">
                <a:effectLst/>
                <a:latin typeface="Times New Roman" panose="02020603050405020304" pitchFamily="18" charset="0"/>
                <a:ea typeface="Calibri" panose="020F0502020204030204" pitchFamily="34" charset="0"/>
              </a:rPr>
              <a:t>Camardese</a:t>
            </a:r>
            <a:r>
              <a:rPr lang="en-IN" sz="600" kern="100" dirty="0">
                <a:effectLst/>
                <a:latin typeface="Times New Roman" panose="02020603050405020304" pitchFamily="18" charset="0"/>
                <a:ea typeface="Calibri" panose="020F0502020204030204" pitchFamily="34" charset="0"/>
              </a:rPr>
              <a:t>, G., Papa, A., </a:t>
            </a:r>
            <a:r>
              <a:rPr lang="en-IN" sz="600" kern="100" dirty="0" err="1">
                <a:effectLst/>
                <a:latin typeface="Times New Roman" panose="02020603050405020304" pitchFamily="18" charset="0"/>
                <a:ea typeface="Calibri" panose="020F0502020204030204" pitchFamily="34" charset="0"/>
              </a:rPr>
              <a:t>Scaldaferri</a:t>
            </a:r>
            <a:r>
              <a:rPr lang="en-IN" sz="600" kern="100" dirty="0">
                <a:effectLst/>
                <a:latin typeface="Times New Roman" panose="02020603050405020304" pitchFamily="18" charset="0"/>
                <a:ea typeface="Calibri" panose="020F0502020204030204" pitchFamily="34" charset="0"/>
              </a:rPr>
              <a:t>, F. and </a:t>
            </a:r>
            <a:r>
              <a:rPr lang="en-IN" sz="600" kern="100" dirty="0" err="1">
                <a:effectLst/>
                <a:latin typeface="Times New Roman" panose="02020603050405020304" pitchFamily="18" charset="0"/>
                <a:ea typeface="Calibri" panose="020F0502020204030204" pitchFamily="34" charset="0"/>
              </a:rPr>
              <a:t>Cocchieri</a:t>
            </a:r>
            <a:r>
              <a:rPr lang="en-IN" sz="600" kern="100" dirty="0">
                <a:effectLst/>
                <a:latin typeface="Times New Roman" panose="02020603050405020304" pitchFamily="18" charset="0"/>
                <a:ea typeface="Calibri" panose="020F0502020204030204" pitchFamily="34" charset="0"/>
              </a:rPr>
              <a:t>, A. (2025) ‘Resilience and self-care in patients with inflammatory bowel disease’, </a:t>
            </a:r>
            <a:r>
              <a:rPr lang="en-IN" sz="600" i="1" kern="100" dirty="0">
                <a:effectLst/>
                <a:latin typeface="Times New Roman" panose="02020603050405020304" pitchFamily="18" charset="0"/>
                <a:ea typeface="Calibri" panose="020F0502020204030204" pitchFamily="34" charset="0"/>
              </a:rPr>
              <a:t>Journal of Clinical Medicine</a:t>
            </a:r>
            <a:r>
              <a:rPr lang="en-IN" sz="600" kern="100" dirty="0">
                <a:effectLst/>
                <a:latin typeface="Times New Roman" panose="02020603050405020304" pitchFamily="18" charset="0"/>
                <a:ea typeface="Calibri" panose="020F0502020204030204" pitchFamily="34" charset="0"/>
              </a:rPr>
              <a:t>, 14(11), p. 3868.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8"/>
              </a:rPr>
              <a:t>https://www.mdpi.com/2077-0383/14/11/3868</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Napolitano, D., Cilluffo, S., Amatucci, V., Bartoli, D., Biagioli, V., Martella, P., </a:t>
            </a:r>
            <a:r>
              <a:rPr lang="en-IN" sz="600" kern="100" dirty="0" err="1">
                <a:effectLst/>
                <a:latin typeface="Times New Roman" panose="02020603050405020304" pitchFamily="18" charset="0"/>
                <a:ea typeface="Calibri" panose="020F0502020204030204" pitchFamily="34" charset="0"/>
              </a:rPr>
              <a:t>Monaci</a:t>
            </a:r>
            <a:r>
              <a:rPr lang="en-IN" sz="600" kern="100" dirty="0">
                <a:effectLst/>
                <a:latin typeface="Times New Roman" panose="02020603050405020304" pitchFamily="18" charset="0"/>
                <a:ea typeface="Calibri" panose="020F0502020204030204" pitchFamily="34" charset="0"/>
              </a:rPr>
              <a:t>, A., </a:t>
            </a:r>
            <a:r>
              <a:rPr lang="en-IN" sz="600" kern="100" dirty="0" err="1">
                <a:effectLst/>
                <a:latin typeface="Times New Roman" panose="02020603050405020304" pitchFamily="18" charset="0"/>
                <a:ea typeface="Calibri" panose="020F0502020204030204" pitchFamily="34" charset="0"/>
              </a:rPr>
              <a:t>Cocchieri</a:t>
            </a:r>
            <a:r>
              <a:rPr lang="en-IN" sz="600" kern="100" dirty="0">
                <a:effectLst/>
                <a:latin typeface="Times New Roman" panose="02020603050405020304" pitchFamily="18" charset="0"/>
                <a:ea typeface="Calibri" panose="020F0502020204030204" pitchFamily="34" charset="0"/>
              </a:rPr>
              <a:t>, A. and Vellone, E. (2025) ‘Self-care in patients with inflammatory bowel disease’, </a:t>
            </a:r>
            <a:r>
              <a:rPr lang="en-IN" sz="600" i="1" kern="100" dirty="0">
                <a:effectLst/>
                <a:latin typeface="Times New Roman" panose="02020603050405020304" pitchFamily="18" charset="0"/>
                <a:ea typeface="Calibri" panose="020F0502020204030204" pitchFamily="34" charset="0"/>
              </a:rPr>
              <a:t>Crohn’s &amp; Colitis 360</a:t>
            </a:r>
            <a:r>
              <a:rPr lang="en-IN" sz="600" kern="100" dirty="0">
                <a:effectLst/>
                <a:latin typeface="Times New Roman" panose="02020603050405020304" pitchFamily="18" charset="0"/>
                <a:ea typeface="Calibri" panose="020F0502020204030204" pitchFamily="34" charset="0"/>
              </a:rPr>
              <a:t>, 7(4).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9"/>
              </a:rPr>
              <a:t>https://academic.oup.com/crohnscolitis360</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NHS (2025) </a:t>
            </a:r>
            <a:r>
              <a:rPr lang="en-IN" sz="600" i="1" kern="100" dirty="0">
                <a:effectLst/>
                <a:latin typeface="Times New Roman" panose="02020603050405020304" pitchFamily="18" charset="0"/>
                <a:ea typeface="Calibri" panose="020F0502020204030204" pitchFamily="34" charset="0"/>
              </a:rPr>
              <a:t>Inflammatory bowel disease</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0"/>
              </a:rPr>
              <a:t>https://www.nhs.uk/conditions/inflammatory-bowel-disease/</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NHS England (2024) </a:t>
            </a:r>
            <a:r>
              <a:rPr lang="en-IN" sz="600" i="1" kern="100" dirty="0">
                <a:effectLst/>
                <a:latin typeface="Times New Roman" panose="02020603050405020304" pitchFamily="18" charset="0"/>
                <a:ea typeface="Calibri" panose="020F0502020204030204" pitchFamily="34" charset="0"/>
              </a:rPr>
              <a:t>Hannah’s story: Inflammatory bowel disease</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1"/>
              </a:rPr>
              <a:t>https://www.england.nhs.uk/long-read/hannahs-story-inflammatory-bowel-disease/</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err="1">
                <a:effectLst/>
                <a:latin typeface="Times New Roman" panose="02020603050405020304" pitchFamily="18" charset="0"/>
                <a:ea typeface="Calibri" panose="020F0502020204030204" pitchFamily="34" charset="0"/>
              </a:rPr>
              <a:t>Okobi</a:t>
            </a:r>
            <a:r>
              <a:rPr lang="en-IN" sz="600" kern="100" dirty="0">
                <a:effectLst/>
                <a:latin typeface="Times New Roman" panose="02020603050405020304" pitchFamily="18" charset="0"/>
                <a:ea typeface="Calibri" panose="020F0502020204030204" pitchFamily="34" charset="0"/>
              </a:rPr>
              <a:t>, O.E., </a:t>
            </a:r>
            <a:r>
              <a:rPr lang="en-IN" sz="600" kern="100" dirty="0" err="1">
                <a:effectLst/>
                <a:latin typeface="Times New Roman" panose="02020603050405020304" pitchFamily="18" charset="0"/>
                <a:ea typeface="Calibri" panose="020F0502020204030204" pitchFamily="34" charset="0"/>
              </a:rPr>
              <a:t>Udoete</a:t>
            </a:r>
            <a:r>
              <a:rPr lang="en-IN" sz="600" kern="100" dirty="0">
                <a:effectLst/>
                <a:latin typeface="Times New Roman" panose="02020603050405020304" pitchFamily="18" charset="0"/>
                <a:ea typeface="Calibri" panose="020F0502020204030204" pitchFamily="34" charset="0"/>
              </a:rPr>
              <a:t>, I.O., </a:t>
            </a:r>
            <a:r>
              <a:rPr lang="en-IN" sz="600" kern="100" dirty="0" err="1">
                <a:effectLst/>
                <a:latin typeface="Times New Roman" panose="02020603050405020304" pitchFamily="18" charset="0"/>
                <a:ea typeface="Calibri" panose="020F0502020204030204" pitchFamily="34" charset="0"/>
              </a:rPr>
              <a:t>Fasehun</a:t>
            </a:r>
            <a:r>
              <a:rPr lang="en-IN" sz="600" kern="100" dirty="0">
                <a:effectLst/>
                <a:latin typeface="Times New Roman" panose="02020603050405020304" pitchFamily="18" charset="0"/>
                <a:ea typeface="Calibri" panose="020F0502020204030204" pitchFamily="34" charset="0"/>
              </a:rPr>
              <a:t>, O.O., </a:t>
            </a:r>
            <a:r>
              <a:rPr lang="en-IN" sz="600" kern="100" dirty="0" err="1">
                <a:effectLst/>
                <a:latin typeface="Times New Roman" panose="02020603050405020304" pitchFamily="18" charset="0"/>
                <a:ea typeface="Calibri" panose="020F0502020204030204" pitchFamily="34" charset="0"/>
              </a:rPr>
              <a:t>Okobi</a:t>
            </a:r>
            <a:r>
              <a:rPr lang="en-IN" sz="600" kern="100" dirty="0">
                <a:effectLst/>
                <a:latin typeface="Times New Roman" panose="02020603050405020304" pitchFamily="18" charset="0"/>
                <a:ea typeface="Calibri" panose="020F0502020204030204" pitchFamily="34" charset="0"/>
              </a:rPr>
              <a:t>, T., </a:t>
            </a:r>
            <a:r>
              <a:rPr lang="en-IN" sz="600" kern="100" dirty="0" err="1">
                <a:effectLst/>
                <a:latin typeface="Times New Roman" panose="02020603050405020304" pitchFamily="18" charset="0"/>
                <a:ea typeface="Calibri" panose="020F0502020204030204" pitchFamily="34" charset="0"/>
              </a:rPr>
              <a:t>Evbayekha</a:t>
            </a:r>
            <a:r>
              <a:rPr lang="en-IN" sz="600" kern="100" dirty="0">
                <a:effectLst/>
                <a:latin typeface="Times New Roman" panose="02020603050405020304" pitchFamily="18" charset="0"/>
                <a:ea typeface="Calibri" panose="020F0502020204030204" pitchFamily="34" charset="0"/>
              </a:rPr>
              <a:t>, E.O., </a:t>
            </a:r>
            <a:r>
              <a:rPr lang="en-IN" sz="600" kern="100" dirty="0" err="1">
                <a:effectLst/>
                <a:latin typeface="Times New Roman" panose="02020603050405020304" pitchFamily="18" charset="0"/>
                <a:ea typeface="Calibri" panose="020F0502020204030204" pitchFamily="34" charset="0"/>
              </a:rPr>
              <a:t>Ekabua</a:t>
            </a:r>
            <a:r>
              <a:rPr lang="en-IN" sz="600" kern="100" dirty="0">
                <a:effectLst/>
                <a:latin typeface="Times New Roman" panose="02020603050405020304" pitchFamily="18" charset="0"/>
                <a:ea typeface="Calibri" panose="020F0502020204030204" pitchFamily="34" charset="0"/>
              </a:rPr>
              <a:t>, J.J., </a:t>
            </a:r>
            <a:r>
              <a:rPr lang="en-IN" sz="600" kern="100" dirty="0" err="1">
                <a:effectLst/>
                <a:latin typeface="Times New Roman" panose="02020603050405020304" pitchFamily="18" charset="0"/>
                <a:ea typeface="Calibri" panose="020F0502020204030204" pitchFamily="34" charset="0"/>
              </a:rPr>
              <a:t>Elukeme</a:t>
            </a:r>
            <a:r>
              <a:rPr lang="en-IN" sz="600" kern="100" dirty="0">
                <a:effectLst/>
                <a:latin typeface="Times New Roman" panose="02020603050405020304" pitchFamily="18" charset="0"/>
                <a:ea typeface="Calibri" panose="020F0502020204030204" pitchFamily="34" charset="0"/>
              </a:rPr>
              <a:t>, H., Ebong, I.L., Ajayi, O.O., </a:t>
            </a:r>
            <a:r>
              <a:rPr lang="en-IN" sz="600" kern="100" dirty="0" err="1">
                <a:effectLst/>
                <a:latin typeface="Times New Roman" panose="02020603050405020304" pitchFamily="18" charset="0"/>
                <a:ea typeface="Calibri" panose="020F0502020204030204" pitchFamily="34" charset="0"/>
              </a:rPr>
              <a:t>Olateju</a:t>
            </a:r>
            <a:r>
              <a:rPr lang="en-IN" sz="600" kern="100" dirty="0">
                <a:effectLst/>
                <a:latin typeface="Times New Roman" panose="02020603050405020304" pitchFamily="18" charset="0"/>
                <a:ea typeface="Calibri" panose="020F0502020204030204" pitchFamily="34" charset="0"/>
              </a:rPr>
              <a:t>, I.V. and Taiwo, A. (2021) ‘A review of four practice guidelines of inflammatory bowel disease’, </a:t>
            </a:r>
            <a:r>
              <a:rPr lang="en-IN" sz="600" i="1" kern="100" dirty="0" err="1">
                <a:effectLst/>
                <a:latin typeface="Times New Roman" panose="02020603050405020304" pitchFamily="18" charset="0"/>
                <a:ea typeface="Calibri" panose="020F0502020204030204" pitchFamily="34" charset="0"/>
              </a:rPr>
              <a:t>Cureus</a:t>
            </a:r>
            <a:r>
              <a:rPr lang="en-IN" sz="600" kern="100" dirty="0">
                <a:effectLst/>
                <a:latin typeface="Times New Roman" panose="02020603050405020304" pitchFamily="18" charset="0"/>
                <a:ea typeface="Calibri" panose="020F0502020204030204" pitchFamily="34" charset="0"/>
              </a:rPr>
              <a:t>, 13(8).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2"/>
              </a:rPr>
              <a:t>https://www.cureus.com/articles/64322</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Petch, B., Carter, D., Connor, S.J., Andrews, J.M., </a:t>
            </a:r>
            <a:r>
              <a:rPr lang="en-IN" sz="600" kern="100" dirty="0" err="1">
                <a:effectLst/>
                <a:latin typeface="Times New Roman" panose="02020603050405020304" pitchFamily="18" charset="0"/>
                <a:ea typeface="Calibri" panose="020F0502020204030204" pitchFamily="34" charset="0"/>
              </a:rPr>
              <a:t>Gearry</a:t>
            </a:r>
            <a:r>
              <a:rPr lang="en-IN" sz="600" kern="100" dirty="0">
                <a:effectLst/>
                <a:latin typeface="Times New Roman" panose="02020603050405020304" pitchFamily="18" charset="0"/>
                <a:ea typeface="Calibri" panose="020F0502020204030204" pitchFamily="34" charset="0"/>
              </a:rPr>
              <a:t>, R.B., Walsh, A., Lawrance, I.C. and Whitfield, C. (2026) ‘</a:t>
            </a:r>
            <a:r>
              <a:rPr lang="en-IN" sz="600" kern="100" dirty="0" err="1">
                <a:effectLst/>
                <a:latin typeface="Times New Roman" panose="02020603050405020304" pitchFamily="18" charset="0"/>
                <a:ea typeface="Calibri" panose="020F0502020204030204" pitchFamily="34" charset="0"/>
              </a:rPr>
              <a:t>CCCare</a:t>
            </a:r>
            <a:r>
              <a:rPr lang="en-IN" sz="600" kern="100" dirty="0">
                <a:effectLst/>
                <a:latin typeface="Times New Roman" panose="02020603050405020304" pitchFamily="18" charset="0"/>
                <a:ea typeface="Calibri" panose="020F0502020204030204" pitchFamily="34" charset="0"/>
              </a:rPr>
              <a:t>: A clinician-led model for improvement in inflammatory bowel disease care’, </a:t>
            </a:r>
            <a:r>
              <a:rPr lang="en-IN" sz="600" i="1" kern="100" dirty="0">
                <a:effectLst/>
                <a:latin typeface="Times New Roman" panose="02020603050405020304" pitchFamily="18" charset="0"/>
                <a:ea typeface="Calibri" panose="020F0502020204030204" pitchFamily="34" charset="0"/>
              </a:rPr>
              <a:t>Journal of Crohn’s and Colitis</a:t>
            </a:r>
            <a:r>
              <a:rPr lang="en-IN" sz="600" kern="100" dirty="0">
                <a:effectLst/>
                <a:latin typeface="Times New Roman" panose="02020603050405020304" pitchFamily="18" charset="0"/>
                <a:ea typeface="Calibri" panose="020F0502020204030204" pitchFamily="34" charset="0"/>
              </a:rPr>
              <a:t>, 20(Supplement 1).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3"/>
              </a:rPr>
              <a:t>https://academic.oup.com/ecco-jcc/article-abstract/20/Supplement_1/jjaf231.1435/8434370</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Rajapakse, R. (ed.) (2021) </a:t>
            </a:r>
            <a:r>
              <a:rPr lang="en-IN" sz="600" i="1" kern="100" dirty="0">
                <a:effectLst/>
                <a:latin typeface="Times New Roman" panose="02020603050405020304" pitchFamily="18" charset="0"/>
                <a:ea typeface="Calibri" panose="020F0502020204030204" pitchFamily="34" charset="0"/>
              </a:rPr>
              <a:t>Inflammatory bowel disease: Pathogenesis, diagnosis and management</a:t>
            </a:r>
            <a:r>
              <a:rPr lang="en-IN" sz="600" kern="100" dirty="0">
                <a:effectLst/>
                <a:latin typeface="Times New Roman" panose="02020603050405020304" pitchFamily="18" charset="0"/>
                <a:ea typeface="Calibri" panose="020F0502020204030204" pitchFamily="34" charset="0"/>
              </a:rPr>
              <a:t>. Cham: Springer.</a:t>
            </a:r>
          </a:p>
          <a:p>
            <a:pPr marL="0" indent="0" algn="just">
              <a:lnSpc>
                <a:spcPct val="120000"/>
              </a:lnSpc>
              <a:spcBef>
                <a:spcPts val="0"/>
              </a:spcBef>
              <a:spcAft>
                <a:spcPts val="200"/>
              </a:spcAft>
              <a:buNone/>
            </a:pPr>
            <a:r>
              <a:rPr lang="en-IN" sz="600" kern="100" dirty="0" err="1">
                <a:effectLst/>
                <a:latin typeface="Times New Roman" panose="02020603050405020304" pitchFamily="18" charset="0"/>
                <a:ea typeface="Calibri" panose="020F0502020204030204" pitchFamily="34" charset="0"/>
              </a:rPr>
              <a:t>Shahrezai</a:t>
            </a:r>
            <a:r>
              <a:rPr lang="en-IN" sz="600" kern="100" dirty="0">
                <a:effectLst/>
                <a:latin typeface="Times New Roman" panose="02020603050405020304" pitchFamily="18" charset="0"/>
                <a:ea typeface="Calibri" panose="020F0502020204030204" pitchFamily="34" charset="0"/>
              </a:rPr>
              <a:t>, Z.S., Emami, M.H., </a:t>
            </a:r>
            <a:r>
              <a:rPr lang="en-IN" sz="600" kern="100" dirty="0" err="1">
                <a:effectLst/>
                <a:latin typeface="Times New Roman" panose="02020603050405020304" pitchFamily="18" charset="0"/>
                <a:ea typeface="Calibri" panose="020F0502020204030204" pitchFamily="34" charset="0"/>
              </a:rPr>
              <a:t>Farzi</a:t>
            </a:r>
            <a:r>
              <a:rPr lang="en-IN" sz="600" kern="100" dirty="0">
                <a:effectLst/>
                <a:latin typeface="Times New Roman" panose="02020603050405020304" pitchFamily="18" charset="0"/>
                <a:ea typeface="Calibri" panose="020F0502020204030204" pitchFamily="34" charset="0"/>
              </a:rPr>
              <a:t>, S. and </a:t>
            </a:r>
            <a:r>
              <a:rPr lang="en-IN" sz="600" kern="100" dirty="0" err="1">
                <a:effectLst/>
                <a:latin typeface="Times New Roman" panose="02020603050405020304" pitchFamily="18" charset="0"/>
                <a:ea typeface="Calibri" panose="020F0502020204030204" pitchFamily="34" charset="0"/>
              </a:rPr>
              <a:t>Tarrahi</a:t>
            </a:r>
            <a:r>
              <a:rPr lang="en-IN" sz="600" kern="100" dirty="0">
                <a:effectLst/>
                <a:latin typeface="Times New Roman" panose="02020603050405020304" pitchFamily="18" charset="0"/>
                <a:ea typeface="Calibri" panose="020F0502020204030204" pitchFamily="34" charset="0"/>
              </a:rPr>
              <a:t>, M.J. (2025) ‘Effect of chronic care model on self-efficacy in ulcerative colitis patients’, </a:t>
            </a:r>
            <a:r>
              <a:rPr lang="en-IN" sz="600" i="1" kern="100" dirty="0">
                <a:effectLst/>
                <a:latin typeface="Times New Roman" panose="02020603050405020304" pitchFamily="18" charset="0"/>
                <a:ea typeface="Calibri" panose="020F0502020204030204" pitchFamily="34" charset="0"/>
              </a:rPr>
              <a:t>Journal of Education and Health Promotion</a:t>
            </a:r>
            <a:r>
              <a:rPr lang="en-IN" sz="600" kern="100" dirty="0">
                <a:effectLst/>
                <a:latin typeface="Times New Roman" panose="02020603050405020304" pitchFamily="18" charset="0"/>
                <a:ea typeface="Calibri" panose="020F0502020204030204" pitchFamily="34" charset="0"/>
              </a:rPr>
              <a:t>, 14(1), p. 469.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4"/>
              </a:rPr>
              <a:t>https://journals.lww.com/jehp</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Veral, M.A., Pickup, R.W., Roy, M., Sanderson, J., Agrawal, G. and Atkinson, P.M. (2025) ‘Geographic distribution of inflammatory bowel disease in the UK’, </a:t>
            </a:r>
            <a:r>
              <a:rPr lang="en-IN" sz="600" i="1" kern="100" dirty="0" err="1">
                <a:effectLst/>
                <a:latin typeface="Times New Roman" panose="02020603050405020304" pitchFamily="18" charset="0"/>
                <a:ea typeface="Calibri" panose="020F0502020204030204" pitchFamily="34" charset="0"/>
              </a:rPr>
              <a:t>PLoS</a:t>
            </a:r>
            <a:r>
              <a:rPr lang="en-IN" sz="600" i="1" kern="100" dirty="0">
                <a:effectLst/>
                <a:latin typeface="Times New Roman" panose="02020603050405020304" pitchFamily="18" charset="0"/>
                <a:ea typeface="Calibri" panose="020F0502020204030204" pitchFamily="34" charset="0"/>
              </a:rPr>
              <a:t> One</a:t>
            </a:r>
            <a:r>
              <a:rPr lang="en-IN" sz="600" kern="100" dirty="0">
                <a:effectLst/>
                <a:latin typeface="Times New Roman" panose="02020603050405020304" pitchFamily="18" charset="0"/>
                <a:ea typeface="Calibri" panose="020F0502020204030204" pitchFamily="34" charset="0"/>
              </a:rPr>
              <a:t>, 20(8).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5"/>
              </a:rPr>
              <a:t>https://journals.plos.org/plosone/article/file?id=10.1371/journal.pone.0329317&amp;type=printable</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Vuyyuru, S.K., </a:t>
            </a:r>
            <a:r>
              <a:rPr lang="en-IN" sz="600" kern="100" dirty="0" err="1">
                <a:effectLst/>
                <a:latin typeface="Times New Roman" panose="02020603050405020304" pitchFamily="18" charset="0"/>
                <a:ea typeface="Calibri" panose="020F0502020204030204" pitchFamily="34" charset="0"/>
              </a:rPr>
              <a:t>Solitano</a:t>
            </a:r>
            <a:r>
              <a:rPr lang="en-IN" sz="600" kern="100" dirty="0">
                <a:effectLst/>
                <a:latin typeface="Times New Roman" panose="02020603050405020304" pitchFamily="18" charset="0"/>
                <a:ea typeface="Calibri" panose="020F0502020204030204" pitchFamily="34" charset="0"/>
              </a:rPr>
              <a:t>, V., Narula, N., Lee, M.J., MacDonald, J.K., McCurdy, J.D., Singh, S., Ma, C. and Jairath, V. (2024) ‘Pharmacological therapies for fistulizing Crohn’s disease’, </a:t>
            </a:r>
            <a:r>
              <a:rPr lang="en-IN" sz="600" i="1" kern="100" dirty="0">
                <a:effectLst/>
                <a:latin typeface="Times New Roman" panose="02020603050405020304" pitchFamily="18" charset="0"/>
                <a:ea typeface="Calibri" panose="020F0502020204030204" pitchFamily="34" charset="0"/>
              </a:rPr>
              <a:t>Journal of Crohn’s and Colitis</a:t>
            </a:r>
            <a:r>
              <a:rPr lang="en-IN" sz="600" kern="100" dirty="0">
                <a:effectLst/>
                <a:latin typeface="Times New Roman" panose="02020603050405020304" pitchFamily="18" charset="0"/>
                <a:ea typeface="Calibri" panose="020F0502020204030204" pitchFamily="34" charset="0"/>
              </a:rPr>
              <a:t>, 18(4), pp. 589–603.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6"/>
              </a:rPr>
              <a:t>https://academic.oup.com/ecco-jcc/article-abstract/18/4/589/7337607</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kern="100" dirty="0">
                <a:effectLst/>
                <a:latin typeface="Times New Roman" panose="02020603050405020304" pitchFamily="18" charset="0"/>
                <a:ea typeface="Calibri" panose="020F0502020204030204" pitchFamily="34" charset="0"/>
              </a:rPr>
              <a:t>Wang, R., Li, Z., Liu, S. and Zhang, D. (2023) ‘Global burden of inflammatory bowel disease in 204 countries’, </a:t>
            </a:r>
            <a:r>
              <a:rPr lang="en-IN" sz="600" i="1" kern="100" dirty="0">
                <a:effectLst/>
                <a:latin typeface="Times New Roman" panose="02020603050405020304" pitchFamily="18" charset="0"/>
                <a:ea typeface="Calibri" panose="020F0502020204030204" pitchFamily="34" charset="0"/>
              </a:rPr>
              <a:t>BMJ Open</a:t>
            </a:r>
            <a:r>
              <a:rPr lang="en-IN" sz="600" kern="100" dirty="0">
                <a:effectLst/>
                <a:latin typeface="Times New Roman" panose="02020603050405020304" pitchFamily="18" charset="0"/>
                <a:ea typeface="Calibri" panose="020F0502020204030204" pitchFamily="34" charset="0"/>
              </a:rPr>
              <a:t>, 13(3), p. e065186.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7"/>
              </a:rPr>
              <a:t>https://bmjopen.bmj.com/content/bmjopen/13/3/e065186.full.pdf</a:t>
            </a:r>
            <a:r>
              <a:rPr lang="en-IN" sz="600" kern="100" dirty="0">
                <a:effectLst/>
                <a:latin typeface="Times New Roman" panose="02020603050405020304" pitchFamily="18" charset="0"/>
                <a:ea typeface="Calibri" panose="020F0502020204030204" pitchFamily="34" charset="0"/>
              </a:rPr>
              <a:t> (Accessed on: 11 March 2026).</a:t>
            </a:r>
          </a:p>
          <a:p>
            <a:pPr marL="0" indent="0" algn="just">
              <a:lnSpc>
                <a:spcPct val="120000"/>
              </a:lnSpc>
              <a:spcBef>
                <a:spcPts val="0"/>
              </a:spcBef>
              <a:spcAft>
                <a:spcPts val="200"/>
              </a:spcAft>
              <a:buNone/>
            </a:pPr>
            <a:r>
              <a:rPr lang="en-IN" sz="600" b="1" kern="100" dirty="0">
                <a:effectLst/>
                <a:latin typeface="Times New Roman" panose="02020603050405020304" pitchFamily="18" charset="0"/>
                <a:ea typeface="Calibri" panose="020F0502020204030204" pitchFamily="34" charset="0"/>
              </a:rPr>
              <a:t> </a:t>
            </a:r>
            <a:endParaRPr lang="en-IN" sz="600" kern="100" dirty="0">
              <a:effectLst/>
              <a:latin typeface="Times New Roman" panose="02020603050405020304" pitchFamily="18" charset="0"/>
              <a:ea typeface="Calibri" panose="020F0502020204030204" pitchFamily="34" charset="0"/>
            </a:endParaRPr>
          </a:p>
          <a:p>
            <a:pPr marL="0" indent="0">
              <a:lnSpc>
                <a:spcPct val="120000"/>
              </a:lnSpc>
              <a:spcBef>
                <a:spcPts val="0"/>
              </a:spcBef>
              <a:spcAft>
                <a:spcPts val="200"/>
              </a:spcAft>
              <a:buNone/>
            </a:pPr>
            <a:endParaRPr lang="en-IN" sz="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12" y="2599901"/>
            <a:ext cx="10772775" cy="1658198"/>
          </a:xfrm>
        </p:spPr>
        <p:txBody>
          <a:bodyPr>
            <a:normAutofit/>
          </a:bodyPr>
          <a:lstStyle/>
          <a:p>
            <a:pPr algn="ctr"/>
            <a:r>
              <a:rPr lang="en-IN" sz="8800" b="1" dirty="0">
                <a:latin typeface="Times New Roman" panose="02020603050405020304" pitchFamily="18" charset="0"/>
                <a:cs typeface="Times New Roman" panose="02020603050405020304" pitchFamily="18" charset="0"/>
              </a:rPr>
              <a:t>THANK YOU </a:t>
            </a:r>
          </a:p>
        </p:txBody>
      </p:sp>
    </p:spTree>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71101"/>
      </a:dk2>
      <a:lt2>
        <a:srgbClr val="E7E8E2"/>
      </a:lt2>
      <a:accent1>
        <a:srgbClr val="A6B727"/>
      </a:accent1>
      <a:accent2>
        <a:srgbClr val="F04304"/>
      </a:accent2>
      <a:accent3>
        <a:srgbClr val="EF8606"/>
      </a:accent3>
      <a:accent4>
        <a:srgbClr val="F2C100"/>
      </a:accent4>
      <a:accent5>
        <a:srgbClr val="A65001"/>
      </a:accent5>
      <a:accent6>
        <a:srgbClr val="BA9585"/>
      </a:accent6>
      <a:hlink>
        <a:srgbClr val="00B0F0"/>
      </a:hlink>
      <a:folHlink>
        <a:srgbClr val="7F7F7F"/>
      </a:folHlink>
    </a:clrScheme>
    <a:fontScheme name="Metropolitan">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10</TotalTime>
  <Words>4216</Words>
  <Application>Microsoft Office PowerPoint</Application>
  <PresentationFormat>Widescreen</PresentationFormat>
  <Paragraphs>160</Paragraphs>
  <Slides>20</Slides>
  <Notes>17</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Metropolitan</vt:lpstr>
      <vt:lpstr>Crohn’s Disease and Ulcerative Colitis (Inflammatory Bowel Disease) In UK</vt:lpstr>
      <vt:lpstr>Introduction</vt:lpstr>
      <vt:lpstr>Definition of Crohn’s Disease and Ulcerative Colitis</vt:lpstr>
      <vt:lpstr>Types of Inflammatory Bowel Disease</vt:lpstr>
      <vt:lpstr>Aetiology of Inflammatory Bowel Disease (IBD) </vt:lpstr>
      <vt:lpstr>IBD Statistics (Global and UK)</vt:lpstr>
      <vt:lpstr>Risk Factors (Modifiable and Non-Modifiable)</vt:lpstr>
      <vt:lpstr>Non-Modifiable Risk Factors of IBD</vt:lpstr>
      <vt:lpstr>Modifiable Risk Factors of IBD</vt:lpstr>
      <vt:lpstr>Signs and Symptoms</vt:lpstr>
      <vt:lpstr>Initial Assessment of IBD</vt:lpstr>
      <vt:lpstr>NHS Care Pathway (GP to Specialist Care)</vt:lpstr>
      <vt:lpstr>Management and Rehabilitation (UK Guidance)</vt:lpstr>
      <vt:lpstr>Social and Economic Burden</vt:lpstr>
      <vt:lpstr>Prevention and Risk Reduction</vt:lpstr>
      <vt:lpstr>Co-Production Model</vt:lpstr>
      <vt:lpstr>Person-Centred Care and IBD Support</vt:lpstr>
      <vt:lpstr>Recommendations and Support Services</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Crohn’s Disease and Ulcerative Colitis (Inflammatory Bowel Disease)</dc:title>
  <dc:creator>PRIYANKA</dc:creator>
  <cp:lastModifiedBy>Krisha Ahir</cp:lastModifiedBy>
  <cp:revision>3</cp:revision>
  <dcterms:created xsi:type="dcterms:W3CDTF">2026-03-15T11:06:27Z</dcterms:created>
  <dcterms:modified xsi:type="dcterms:W3CDTF">2026-03-15T11:59:16Z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C467EF518F1A4AB590B94B41247AF494_13</vt:lpwstr>
  </property>
  <property fmtid="{D5CDD505-2E9C-101B-9397-08002B2CF9AE}" pid="3" name="KSOProductBuildVer">
    <vt:lpwstr>1033-12.2.0.23196</vt:lpwstr>
  </property>
</Properties>
</file>