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4"/>
  </p:sldMasterIdLst>
  <p:notesMasterIdLst>
    <p:notesMasterId r:id="rId22"/>
  </p:notesMasterIdLst>
  <p:sldIdLst>
    <p:sldId id="276" r:id="rId5"/>
    <p:sldId id="258" r:id="rId6"/>
    <p:sldId id="294" r:id="rId7"/>
    <p:sldId id="295" r:id="rId8"/>
    <p:sldId id="301" r:id="rId9"/>
    <p:sldId id="298" r:id="rId10"/>
    <p:sldId id="297" r:id="rId11"/>
    <p:sldId id="289" r:id="rId12"/>
    <p:sldId id="271" r:id="rId13"/>
    <p:sldId id="290" r:id="rId14"/>
    <p:sldId id="287" r:id="rId15"/>
    <p:sldId id="291" r:id="rId16"/>
    <p:sldId id="272" r:id="rId17"/>
    <p:sldId id="273" r:id="rId18"/>
    <p:sldId id="275" r:id="rId19"/>
    <p:sldId id="285" r:id="rId20"/>
    <p:sldId id="299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E032C2-B8C4-23E8-4FB0-4C1009B18E74}" v="27" dt="2024-11-25T11:14:56.1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27" autoAdjust="0"/>
  </p:normalViewPr>
  <p:slideViewPr>
    <p:cSldViewPr snapToGrid="0">
      <p:cViewPr varScale="1">
        <p:scale>
          <a:sx n="86" d="100"/>
          <a:sy n="86" d="100"/>
        </p:scale>
        <p:origin x="48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0" d="100"/>
          <a:sy n="80" d="100"/>
        </p:scale>
        <p:origin x="2331" y="6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F1493E-E156-4B86-AC04-4543DECA48CD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1DBE1D-C133-4507-B679-5ACA2CD54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0343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0472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154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982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4180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5771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899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6268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1822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8477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2092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6936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2975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604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162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069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4844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320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13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648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89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919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160917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4278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404239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1084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1237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598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262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" TargetMode="External"/><Relationship Id="rId7" Type="http://schemas.openxmlformats.org/officeDocument/2006/relationships/hyperlink" Target="https://www.globalschoolalliance.com/education/curriculum-for-wales-developing-international-perspectives-global-dimension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wb.gov.wales/curriculum-for-wales/designing-your-curriculum/developing-a-vision-for-curriculum-design/#curriculum-design-and-the-four-purposes" TargetMode="External"/><Relationship Id="rId5" Type="http://schemas.openxmlformats.org/officeDocument/2006/relationships/hyperlink" Target="https://hwb.gov.wales/api/storage/8e68e2f5-851f-43b8-af24-9eb38cf62482/developing-the-curriculum-cymreig.pdf" TargetMode="External"/><Relationship Id="rId4" Type="http://schemas.openxmlformats.org/officeDocument/2006/relationships/hyperlink" Target="https://hwb.gov.wales/api/storage/663d00fd-9c3b-4003-9a1f-0012bad39fad/how-to-develop-thinking-and-assessment-for-learning-in-the-classroom.pdf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ikegershon.com/resources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lipartbest.com/httpwwwclipartbestcomclipart-exclamation-point" TargetMode="Externa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ikegershon.com/resources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teacher.org/career/montessori-teacher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balletcurriculum.com/questioning-hands-and-fingers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clipartpanda.com/categories/differentiation-clipart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resilienteducator.com/classroom-resources/outdoor-learning-ece/" TargetMode="External"/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pixnio.com/people/children-kids/child-boy-playing-explore-outdoor-classroom" TargetMode="External"/><Relationship Id="rId5" Type="http://schemas.openxmlformats.org/officeDocument/2006/relationships/image" Target="../media/image11.jpeg"/><Relationship Id="rId4" Type="http://schemas.openxmlformats.org/officeDocument/2006/relationships/hyperlink" Target="https://www.chicagotribune.com/lifestyles/ct-life-back-to-school-resources-roundup-0825-story.html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campus.extension.org/course/view.php?id=719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haronwilliamseducational.co.uk/blog/lesson-planning-2-starters-and-plenaries-and-why-they-are-so-important-to-the-learning-process" TargetMode="External"/><Relationship Id="rId3" Type="http://schemas.openxmlformats.org/officeDocument/2006/relationships/hyperlink" Target="https://mikegershon.com/resources/" TargetMode="External"/><Relationship Id="rId7" Type="http://schemas.openxmlformats.org/officeDocument/2006/relationships/hyperlink" Target="https://hwb.gov.wales/curriculum-for-wales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tv.com/news/wales/2015-05-14/report-foundation-phase-is-improving-standards-but-not-tackling-poverty-gap/" TargetMode="External"/><Relationship Id="rId5" Type="http://schemas.openxmlformats.org/officeDocument/2006/relationships/hyperlink" Target="https://sites.google.com/hwbcymru.net/pdcsprimary/the-pembroke-dock-curriculum?authuser=0" TargetMode="External"/><Relationship Id="rId4" Type="http://schemas.openxmlformats.org/officeDocument/2006/relationships/hyperlink" Target="https://search-proquestcom.ezproxy.uwtsd.ac.uk/docview/2068975077?accountid=130472&amp;rfr_id=info%3Axri%2Fsid%3Aprim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38960" y="3224091"/>
            <a:ext cx="7766936" cy="1646302"/>
          </a:xfrm>
        </p:spPr>
        <p:txBody>
          <a:bodyPr/>
          <a:lstStyle/>
          <a:p>
            <a:br>
              <a:rPr lang="en-GB" dirty="0"/>
            </a:br>
            <a:r>
              <a:rPr lang="en-GB" dirty="0" err="1"/>
              <a:t>Astudiaethau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ac </a:t>
            </a:r>
            <a:r>
              <a:rPr lang="en-GB" dirty="0" err="1"/>
              <a:t>Asesu</a:t>
            </a:r>
            <a:br>
              <a:rPr lang="en-GB" dirty="0"/>
            </a:br>
            <a:r>
              <a:rPr lang="en-GB" dirty="0"/>
              <a:t>Curriculum and Assessment Studies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5012" y="5173994"/>
            <a:ext cx="8239907" cy="1859637"/>
          </a:xfrm>
        </p:spPr>
        <p:txBody>
          <a:bodyPr>
            <a:noAutofit/>
          </a:bodyPr>
          <a:lstStyle/>
          <a:p>
            <a:pPr algn="ctr"/>
            <a:r>
              <a:rPr lang="en-GB" sz="2400" dirty="0" err="1"/>
              <a:t>Sesiwn</a:t>
            </a:r>
            <a:r>
              <a:rPr lang="en-GB" sz="2400"/>
              <a:t> 5 &amp; 6 </a:t>
            </a:r>
            <a:r>
              <a:rPr lang="en-GB" sz="2400" dirty="0"/>
              <a:t>/ </a:t>
            </a:r>
            <a:r>
              <a:rPr lang="en-GB" sz="2400"/>
              <a:t>Session 5 &amp; 6</a:t>
            </a:r>
          </a:p>
        </p:txBody>
      </p:sp>
      <p:pic>
        <p:nvPicPr>
          <p:cNvPr id="5" name="Picture 4"/>
          <p:cNvPicPr/>
          <p:nvPr/>
        </p:nvPicPr>
        <p:blipFill rotWithShape="1">
          <a:blip r:embed="rId3"/>
          <a:srcRect l="47701" t="25678" r="17470" b="40664"/>
          <a:stretch/>
        </p:blipFill>
        <p:spPr bwMode="auto">
          <a:xfrm rot="19437505">
            <a:off x="1495642" y="776401"/>
            <a:ext cx="2973049" cy="174351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/>
          <p:cNvPicPr/>
          <p:nvPr/>
        </p:nvPicPr>
        <p:blipFill rotWithShape="1">
          <a:blip r:embed="rId4"/>
          <a:srcRect l="54017" t="25325" r="25631" b="39543"/>
          <a:stretch/>
        </p:blipFill>
        <p:spPr bwMode="auto">
          <a:xfrm>
            <a:off x="1034097" y="3767913"/>
            <a:ext cx="1948070" cy="17956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665902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br>
              <a:rPr lang="en-GB" sz="4400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214433" y="2401327"/>
            <a:ext cx="4184035" cy="3880772"/>
          </a:xfrm>
        </p:spPr>
        <p:txBody>
          <a:bodyPr>
            <a:normAutofit lnSpcReduction="10000"/>
          </a:bodyPr>
          <a:lstStyle/>
          <a:p>
            <a:pPr marL="342900" lvl="0" indent="-342900" algn="just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analyse the concepts related to curriculum and educational assessment theory and practice in extending conceptual understanding of education.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4" y="2390779"/>
            <a:ext cx="4184034" cy="3880773"/>
          </a:xfrm>
        </p:spPr>
        <p:txBody>
          <a:bodyPr>
            <a:normAutofit lnSpcReduction="10000"/>
          </a:bodyPr>
          <a:lstStyle/>
          <a:p>
            <a:pPr lvl="0" fontAlgn="base" hangingPunct="0"/>
            <a:r>
              <a:rPr lang="cy-GB" sz="2800" dirty="0"/>
              <a:t>Dadansoddi'n feirniadol y cysyniadau sy'n gysylltiedig â theori ac ymarfer asesu'r cwricwlwm ac addysgol wrth ymestyn dealltwriaeth gysyniadol o addysg.</a:t>
            </a:r>
          </a:p>
          <a:p>
            <a:pPr lvl="0" fontAlgn="base" hangingPunct="0"/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3937129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br>
              <a:rPr lang="en-GB" sz="4400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44631" y="2356035"/>
            <a:ext cx="4184035" cy="3880772"/>
          </a:xfrm>
        </p:spPr>
        <p:txBody>
          <a:bodyPr>
            <a:normAutofit fontScale="92500" lnSpcReduction="10000"/>
          </a:bodyPr>
          <a:lstStyle/>
          <a:p>
            <a:pPr marL="342900" lvl="0" indent="-342900" algn="just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discuss and demonstrate critical awareness of philosophical, sociological, economic and professional factors associated with development &amp; implementation curriculum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 fontAlgn="base" hangingPunct="0"/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4010" y="2307172"/>
            <a:ext cx="4184034" cy="3880773"/>
          </a:xfrm>
        </p:spPr>
        <p:txBody>
          <a:bodyPr>
            <a:normAutofit fontScale="92500" lnSpcReduction="10000"/>
          </a:bodyPr>
          <a:lstStyle/>
          <a:p>
            <a:pPr lvl="0" fontAlgn="base" hangingPunct="0"/>
            <a:r>
              <a:rPr lang="cy-GB" sz="2800" dirty="0"/>
              <a:t>Trafod a dangos ymwybyddiaeth feirniadol o ffactorau athronyddol, cymdeithasegol, economaidd a phroffesiynol sy'n gysylltiedig â datblygu a chwricwlwm gweithredu.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78183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br>
              <a:rPr lang="en-GB" sz="4400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44485" y="2216431"/>
            <a:ext cx="4184035" cy="3880772"/>
          </a:xfrm>
        </p:spPr>
        <p:txBody>
          <a:bodyPr>
            <a:normAutofit fontScale="92500"/>
          </a:bodyPr>
          <a:lstStyle/>
          <a:p>
            <a:pPr marL="457200" algn="just">
              <a:spcAft>
                <a:spcPts val="10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Demonstrate an enhanced understanding of the main principles and practices of assessment and evaluation within a chosen educational context. 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189" y="2216430"/>
            <a:ext cx="4184034" cy="3880773"/>
          </a:xfrm>
        </p:spPr>
        <p:txBody>
          <a:bodyPr>
            <a:normAutofit fontScale="92500"/>
          </a:bodyPr>
          <a:lstStyle/>
          <a:p>
            <a:pPr lvl="0" fontAlgn="base" hangingPunct="0"/>
            <a:r>
              <a:rPr lang="cy-GB" sz="2800" dirty="0"/>
              <a:t>Dangos gwell dealltwriaeth o brif egwyddorion ac arferion asesu a gwerthuso o fewn cyd-destun addysgol a ddewiswyd.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119180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A3619-8A32-5583-E8EE-4DD5B671E8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Example lesson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78B9B-0F1D-E985-FECE-AA6A270245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Introduction/Starter</a:t>
            </a:r>
          </a:p>
          <a:p>
            <a:r>
              <a:rPr lang="en-GB" sz="4400" dirty="0"/>
              <a:t>Main learning and teaching activities</a:t>
            </a:r>
          </a:p>
          <a:p>
            <a:r>
              <a:rPr lang="en-GB" sz="4400" dirty="0"/>
              <a:t>Plenary</a:t>
            </a:r>
          </a:p>
        </p:txBody>
      </p:sp>
    </p:spTree>
    <p:extLst>
      <p:ext uri="{BB962C8B-B14F-4D97-AF65-F5344CB8AC3E}">
        <p14:creationId xmlns:p14="http://schemas.microsoft.com/office/powerpoint/2010/main" val="1108271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F4206-93D9-510E-31E6-0DBE3ECDE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</a:t>
            </a:r>
            <a:r>
              <a:rPr lang="en-GB" sz="48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Cwricwlwm</a:t>
            </a:r>
            <a:r>
              <a:rPr lang="en-GB" sz="4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8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4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8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Gymru</a:t>
            </a:r>
            <a:r>
              <a:rPr lang="en-GB" sz="4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2022                                                                   </a:t>
            </a:r>
            <a:r>
              <a:rPr lang="en-GB" sz="4800" dirty="0"/>
              <a:t>Curriculum for Wales 2022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BBF74-878D-CB1A-B8A1-BD8E8F2996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2800" dirty="0" err="1"/>
              <a:t>Edrychwch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dudalen</a:t>
            </a:r>
            <a:r>
              <a:rPr lang="en-GB" sz="2800" dirty="0"/>
              <a:t> y </a:t>
            </a:r>
            <a:r>
              <a:rPr lang="en-GB" sz="2800" dirty="0" err="1"/>
              <a:t>modiwl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Moodle/Teams:</a:t>
            </a:r>
          </a:p>
          <a:p>
            <a:r>
              <a:rPr lang="en-GB" sz="2800" dirty="0" err="1"/>
              <a:t>Cynllum</a:t>
            </a:r>
            <a:r>
              <a:rPr lang="en-GB" sz="2800" dirty="0"/>
              <a:t> </a:t>
            </a:r>
            <a:r>
              <a:rPr lang="en-GB" sz="2800" dirty="0" err="1"/>
              <a:t>Gwers</a:t>
            </a:r>
            <a:r>
              <a:rPr lang="en-GB" sz="2800" dirty="0"/>
              <a:t> </a:t>
            </a:r>
            <a:r>
              <a:rPr lang="en-GB" sz="2800" dirty="0" err="1"/>
              <a:t>Gwag</a:t>
            </a:r>
            <a:r>
              <a:rPr lang="en-GB" sz="2800" dirty="0"/>
              <a:t> (</a:t>
            </a:r>
            <a:r>
              <a:rPr lang="en-GB" sz="2800" dirty="0" err="1"/>
              <a:t>CiG</a:t>
            </a:r>
            <a:r>
              <a:rPr lang="en-GB" sz="2800" dirty="0"/>
              <a:t>, 2022)</a:t>
            </a:r>
          </a:p>
          <a:p>
            <a:endParaRPr lang="en-GB" sz="2800" dirty="0"/>
          </a:p>
          <a:p>
            <a:r>
              <a:rPr lang="en-GB" sz="2800" dirty="0"/>
              <a:t>Look at the module page on Moodle/Teams:</a:t>
            </a:r>
          </a:p>
          <a:p>
            <a:r>
              <a:rPr lang="en-GB" sz="2800" dirty="0"/>
              <a:t>Blank lesson plan (</a:t>
            </a:r>
            <a:r>
              <a:rPr lang="en-GB" sz="2800" dirty="0" err="1"/>
              <a:t>CfW</a:t>
            </a:r>
            <a:r>
              <a:rPr lang="en-GB" sz="2800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22542473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4815A7B4-532E-48C9-AC24-D78ACF333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D40109F4-CE5C-45F4-856E-F3F69C9FD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CBAA4DE-3D7B-460B-AE98-D9F9990C0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BF1ED3E-4F80-4AF6-A41B-44F53DDE6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C0B2D747-3E31-45C5-9A98-A9710A585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A15FD4BA-3020-462D-8BE8-B3A65B8E49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304284A-7318-4DD5-898C-2F6B23C77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9DF48E66-B635-4509-B115-E0987C014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E3B96D94-5F5A-4F4C-810C-917BF4D26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7F3782D6-BFF8-4389-9D39-A023ADAA9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ECE162D4-FCAE-441B-B5E9-C91DE6212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8581F6C-3310-414D-C94B-84458A0E2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6127" y="5453686"/>
            <a:ext cx="8288032" cy="10963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dirty="0"/>
              <a:t>Links to Curriculum for Wales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610AF8C-6FF9-BCBD-4748-0B4EE60B7F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9912482"/>
              </p:ext>
            </p:extLst>
          </p:nvPr>
        </p:nvGraphicFramePr>
        <p:xfrm>
          <a:off x="1307952" y="934221"/>
          <a:ext cx="7644066" cy="4434210"/>
        </p:xfrm>
        <a:graphic>
          <a:graphicData uri="http://schemas.openxmlformats.org/drawingml/2006/table">
            <a:tbl>
              <a:tblPr firstRow="1" firstCol="1" bandRow="1"/>
              <a:tblGrid>
                <a:gridCol w="4730924">
                  <a:extLst>
                    <a:ext uri="{9D8B030D-6E8A-4147-A177-3AD203B41FA5}">
                      <a16:colId xmlns:a16="http://schemas.microsoft.com/office/drawing/2014/main" val="3370836166"/>
                    </a:ext>
                  </a:extLst>
                </a:gridCol>
                <a:gridCol w="2913142">
                  <a:extLst>
                    <a:ext uri="{9D8B030D-6E8A-4147-A177-3AD203B41FA5}">
                      <a16:colId xmlns:a16="http://schemas.microsoft.com/office/drawing/2014/main" val="2868088973"/>
                    </a:ext>
                  </a:extLst>
                </a:gridCol>
              </a:tblGrid>
              <a:tr h="828077">
                <a:tc gridSpan="2"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Curriculum coverage (</a:t>
                      </a:r>
                      <a:r>
                        <a:rPr lang="en-GB" sz="1800" b="0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AoLE</a:t>
                      </a: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/Strand/Descriptions of learning)</a:t>
                      </a:r>
                      <a:endParaRPr lang="en-GB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000" b="0" i="0" u="none" strike="noStrike" dirty="0">
                          <a:effectLst/>
                          <a:latin typeface="Arial" panose="020B0604020202020204" pitchFamily="34" charset="0"/>
                          <a:hlinkClick r:id="rId3"/>
                        </a:rPr>
                        <a:t>https://hwb.gov.wales/curriculum-for-wales</a:t>
                      </a:r>
                      <a:r>
                        <a:rPr lang="en-GB" sz="1000" b="0" i="0" u="none" strike="noStrike" dirty="0">
                          <a:effectLst/>
                          <a:latin typeface="Arial" panose="020B0604020202020204" pitchFamily="34" charset="0"/>
                        </a:rPr>
                        <a:t> </a:t>
                      </a:r>
                    </a:p>
                  </a:txBody>
                  <a:tcPr marL="168878" marR="168878" marT="84439" marB="8443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6963635"/>
                  </a:ext>
                </a:extLst>
              </a:tr>
              <a:tr h="1034253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700" b="0" i="1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Thinking Skills</a:t>
                      </a:r>
                    </a:p>
                    <a:p>
                      <a:pPr algn="l" fontAlgn="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000" b="0" i="0" u="none" strike="noStrike" dirty="0">
                          <a:effectLst/>
                          <a:latin typeface="Arial" panose="020B0604020202020204" pitchFamily="34" charset="0"/>
                          <a:hlinkClick r:id="rId4"/>
                        </a:rPr>
                        <a:t>https://hwb.gov.wales/api/storage/663d00fd-9c3b-4003-9a1f-0012bad39fad/how-to-develop-thinking-and-assessment-for-learning-in-the-classroom.pdf</a:t>
                      </a:r>
                      <a:r>
                        <a:rPr lang="en-GB" sz="1000" b="0" i="0" u="none" strike="noStrike" dirty="0">
                          <a:effectLst/>
                          <a:latin typeface="Arial" panose="020B0604020202020204" pitchFamily="34" charset="0"/>
                        </a:rPr>
                        <a:t> </a:t>
                      </a:r>
                    </a:p>
                  </a:txBody>
                  <a:tcPr marL="126658" marR="126658" marT="1759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700" b="0" i="1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Literacy(LNF)</a:t>
                      </a:r>
                      <a:endParaRPr lang="en-GB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700" b="0" i="1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GB" sz="1000" b="0" i="1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https://hwb.gov.wales/curriculum-for-wales/cross-curricular-skills-frameworks/literacy-and-numeracy-framework </a:t>
                      </a:r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6658" marR="126658" marT="1759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09365429"/>
                  </a:ext>
                </a:extLst>
              </a:tr>
              <a:tr h="1034253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700" b="0" i="1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Numeracy (LNF)</a:t>
                      </a:r>
                      <a:endParaRPr lang="en-GB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700" b="0" i="1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GB" sz="1000" b="0" i="1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https://hwb.gov.wales/curriculum-for-wales/cross-curricular-skills-frameworks/literacy-and-numeracy-framework</a:t>
                      </a:r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6658" marR="126658" marT="1759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700" b="0" i="1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Digital Competence (DCF)</a:t>
                      </a:r>
                    </a:p>
                    <a:p>
                      <a:pPr algn="l" fontAlgn="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000" b="0" i="0" u="none" strike="noStrike" dirty="0">
                          <a:effectLst/>
                          <a:latin typeface="Arial" panose="020B0604020202020204" pitchFamily="34" charset="0"/>
                        </a:rPr>
                        <a:t>https://hwb.gov.wales/curriculum-for-wales/cross-curricular-skills-frameworks/digital-competence-framework</a:t>
                      </a:r>
                    </a:p>
                  </a:txBody>
                  <a:tcPr marL="126658" marR="126658" marT="1759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42281319"/>
                  </a:ext>
                </a:extLst>
              </a:tr>
              <a:tr h="74775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700" b="0" i="1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Y </a:t>
                      </a:r>
                      <a:r>
                        <a:rPr lang="en-GB" sz="1700" b="0" i="1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Cwricwlwm</a:t>
                      </a:r>
                      <a:r>
                        <a:rPr lang="en-GB" sz="1700" b="0" i="1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b="0" i="1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Cymreig</a:t>
                      </a:r>
                      <a:r>
                        <a:rPr lang="en-GB" sz="1700" b="0" i="1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(the Welsh Dimension)</a:t>
                      </a:r>
                    </a:p>
                    <a:p>
                      <a:pPr algn="l" fontAlgn="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000" b="0" i="0" u="none" strike="noStrike" dirty="0">
                          <a:effectLst/>
                          <a:latin typeface="Arial" panose="020B0604020202020204" pitchFamily="34" charset="0"/>
                          <a:hlinkClick r:id="rId5"/>
                        </a:rPr>
                        <a:t>https://hwb.gov.wales/api/storage/8e68e2f5-851f-43b8-af24-9eb38cf62482/developing-the-curriculum-cymreig.pdf</a:t>
                      </a:r>
                      <a:r>
                        <a:rPr lang="en-GB" sz="1000" b="0" i="0" u="none" strike="noStrike" dirty="0">
                          <a:effectLst/>
                          <a:latin typeface="Arial" panose="020B0604020202020204" pitchFamily="34" charset="0"/>
                        </a:rPr>
                        <a:t> </a:t>
                      </a:r>
                    </a:p>
                  </a:txBody>
                  <a:tcPr marL="126658" marR="126658" marT="1759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700" b="0" i="1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Global Dimension</a:t>
                      </a:r>
                    </a:p>
                    <a:p>
                      <a:pPr algn="l" fontAlgn="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hlinkClick r:id="rId6"/>
                        </a:rPr>
                        <a:t>Developing a vision for curriculum design - Hwb</a:t>
                      </a:r>
                      <a:endParaRPr lang="en-GB" sz="1100" b="0" i="1" u="none" strike="noStrike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000" b="0" i="0" u="none" strike="noStrike" dirty="0">
                          <a:effectLst/>
                          <a:latin typeface="Arial" panose="020B0604020202020204" pitchFamily="34" charset="0"/>
                          <a:hlinkClick r:id="rId7"/>
                        </a:rPr>
                        <a:t>https://www.globalschoolalliance.com/education/curriculum-for-wales-developing-international-perspectives-global-dimensions/</a:t>
                      </a:r>
                      <a:r>
                        <a:rPr lang="en-GB" sz="1000" b="0" i="0" u="none" strike="noStrike" dirty="0">
                          <a:effectLst/>
                          <a:latin typeface="Arial" panose="020B0604020202020204" pitchFamily="34" charset="0"/>
                        </a:rPr>
                        <a:t> </a:t>
                      </a:r>
                    </a:p>
                  </a:txBody>
                  <a:tcPr marL="126658" marR="126658" marT="1759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403039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45377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gychwynnol</a:t>
            </a:r>
            <a:br>
              <a:rPr lang="en-GB" dirty="0"/>
            </a:br>
            <a:r>
              <a:rPr lang="en-GB" dirty="0"/>
              <a:t>Starter activity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Dylai’r</a:t>
            </a:r>
            <a:r>
              <a:rPr lang="en-GB" dirty="0"/>
              <a:t> </a:t>
            </a:r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gychwynnol</a:t>
            </a:r>
            <a:r>
              <a:rPr lang="en-GB" dirty="0"/>
              <a:t> </a:t>
            </a:r>
            <a:r>
              <a:rPr lang="en-GB" dirty="0" err="1"/>
              <a:t>gysylltu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gyntaf</a:t>
            </a:r>
            <a:endParaRPr lang="en-GB" dirty="0"/>
          </a:p>
          <a:p>
            <a:r>
              <a:rPr lang="en-GB" dirty="0" err="1"/>
              <a:t>Dylai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fyr</a:t>
            </a:r>
            <a:endParaRPr lang="en-GB" dirty="0"/>
          </a:p>
          <a:p>
            <a:r>
              <a:rPr lang="en-GB" dirty="0" err="1"/>
              <a:t>Dylent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gosod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bwrdd</a:t>
            </a:r>
            <a:r>
              <a:rPr lang="en-GB" dirty="0"/>
              <a:t> </a:t>
            </a:r>
            <a:r>
              <a:rPr lang="en-GB" dirty="0" err="1"/>
              <a:t>gwyn</a:t>
            </a:r>
            <a:r>
              <a:rPr lang="en-GB" dirty="0"/>
              <a:t> / y </a:t>
            </a:r>
            <a:r>
              <a:rPr lang="en-GB" dirty="0" err="1"/>
              <a:t>ddesg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ddisgyblion</a:t>
            </a:r>
            <a:r>
              <a:rPr lang="en-GB" dirty="0"/>
              <a:t> </a:t>
            </a:r>
            <a:r>
              <a:rPr lang="en-GB" dirty="0" err="1"/>
              <a:t>gyrraedd</a:t>
            </a:r>
            <a:endParaRPr lang="en-GB" dirty="0"/>
          </a:p>
          <a:p>
            <a:r>
              <a:rPr lang="en-GB" dirty="0" err="1"/>
              <a:t>Pwrpas</a:t>
            </a:r>
            <a:r>
              <a:rPr lang="en-GB" dirty="0"/>
              <a:t> y </a:t>
            </a:r>
            <a:r>
              <a:rPr lang="en-GB" dirty="0" err="1"/>
              <a:t>weithgaredd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feddwl</a:t>
            </a:r>
            <a:r>
              <a:rPr lang="en-GB" dirty="0"/>
              <a:t> 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llun</a:t>
            </a:r>
            <a:r>
              <a:rPr lang="en-GB" dirty="0"/>
              <a:t> </a:t>
            </a:r>
            <a:r>
              <a:rPr lang="en-GB" dirty="0" err="1"/>
              <a:t>diddorol</a:t>
            </a:r>
            <a:r>
              <a:rPr lang="en-GB" dirty="0"/>
              <a:t>, </a:t>
            </a:r>
            <a:r>
              <a:rPr lang="en-GB" dirty="0" err="1"/>
              <a:t>gofyn</a:t>
            </a:r>
            <a:r>
              <a:rPr lang="en-GB" dirty="0"/>
              <a:t> tri </a:t>
            </a:r>
            <a:r>
              <a:rPr lang="en-GB" dirty="0" err="1"/>
              <a:t>cwestiwn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destun</a:t>
            </a:r>
            <a:r>
              <a:rPr lang="en-GB" dirty="0"/>
              <a:t> </a:t>
            </a:r>
            <a:r>
              <a:rPr lang="en-GB" dirty="0" err="1"/>
              <a:t>ayb</a:t>
            </a:r>
            <a:r>
              <a:rPr lang="en-GB" dirty="0"/>
              <a:t>.</a:t>
            </a:r>
          </a:p>
          <a:p>
            <a:r>
              <a:rPr lang="en-GB" dirty="0">
                <a:hlinkClick r:id="rId3"/>
              </a:rPr>
              <a:t>https://mikegershon.com/resources/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(Williams, 2016)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starter should link to the first activity</a:t>
            </a:r>
          </a:p>
          <a:p>
            <a:r>
              <a:rPr lang="en-GB" dirty="0"/>
              <a:t>Starters should be short</a:t>
            </a:r>
          </a:p>
          <a:p>
            <a:r>
              <a:rPr lang="en-GB" dirty="0"/>
              <a:t>They should be on the IWB / desk as students enter the room</a:t>
            </a:r>
          </a:p>
          <a:p>
            <a:r>
              <a:rPr lang="en-GB" dirty="0"/>
              <a:t>Starters should get students thinking e.g. an interesting picture, asking three questions on a topic etc.</a:t>
            </a:r>
          </a:p>
          <a:p>
            <a:r>
              <a:rPr lang="en-GB" dirty="0">
                <a:hlinkClick r:id="rId3"/>
              </a:rPr>
              <a:t>https://mikegershon.com/resources/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(Williams, 2016)</a:t>
            </a:r>
          </a:p>
        </p:txBody>
      </p:sp>
    </p:spTree>
    <p:extLst>
      <p:ext uri="{BB962C8B-B14F-4D97-AF65-F5344CB8AC3E}">
        <p14:creationId xmlns:p14="http://schemas.microsoft.com/office/powerpoint/2010/main" val="16912060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77334" y="3429000"/>
            <a:ext cx="8596668" cy="3880773"/>
          </a:xfrm>
        </p:spPr>
        <p:txBody>
          <a:bodyPr/>
          <a:lstStyle/>
          <a:p>
            <a:r>
              <a:rPr lang="en-GB" sz="3200" dirty="0"/>
              <a:t>‘Some sessions may not start with teaching at all. The children might enter the room to find there are floury footprints everywhere and the bin has been turned over – what has happened?’ </a:t>
            </a:r>
          </a:p>
          <a:p>
            <a:pPr marL="0" indent="0">
              <a:buNone/>
            </a:pPr>
            <a:r>
              <a:rPr lang="en-GB" dirty="0"/>
              <a:t>                                                 (Pie Corbett </a:t>
            </a:r>
            <a:r>
              <a:rPr lang="en-GB" i="1" dirty="0"/>
              <a:t>cited by </a:t>
            </a:r>
            <a:r>
              <a:rPr lang="en-GB" dirty="0"/>
              <a:t>Ward, 2012 in Grigg, 2015)</a:t>
            </a:r>
          </a:p>
        </p:txBody>
      </p:sp>
      <p:pic>
        <p:nvPicPr>
          <p:cNvPr id="7" name="Picture 6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A079E361-B189-4E75-8DDE-3D95914D35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34" y="437790"/>
            <a:ext cx="4394807" cy="2536166"/>
          </a:xfrm>
          <a:prstGeom prst="rect">
            <a:avLst/>
          </a:prstGeom>
        </p:spPr>
      </p:pic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E5EA1A24-9156-4A8A-BD2D-0821087FCEA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455906" y="696424"/>
            <a:ext cx="2031081" cy="2087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21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Diweddglo</a:t>
            </a:r>
            <a:br>
              <a:rPr lang="en-GB" dirty="0"/>
            </a:br>
            <a:r>
              <a:rPr lang="en-GB" dirty="0"/>
              <a:t>Plenary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Mae </a:t>
            </a:r>
            <a:r>
              <a:rPr lang="en-GB" dirty="0" err="1"/>
              <a:t>diweddglo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atgyfnerthu’r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  <a:p>
            <a:r>
              <a:rPr lang="en-GB" dirty="0" err="1"/>
              <a:t>Rhowch</a:t>
            </a:r>
            <a:r>
              <a:rPr lang="en-GB" dirty="0"/>
              <a:t> </a:t>
            </a:r>
            <a:r>
              <a:rPr lang="en-GB" dirty="0" err="1"/>
              <a:t>gyfle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ddisgyblion</a:t>
            </a:r>
            <a:r>
              <a:rPr lang="en-GB" dirty="0"/>
              <a:t> </a:t>
            </a:r>
            <a:r>
              <a:rPr lang="en-GB" dirty="0" err="1"/>
              <a:t>egluro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ddysgu</a:t>
            </a:r>
            <a:endParaRPr lang="en-GB" dirty="0"/>
          </a:p>
          <a:p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fyrddau</a:t>
            </a:r>
            <a:r>
              <a:rPr lang="en-GB" dirty="0"/>
              <a:t> </a:t>
            </a:r>
            <a:r>
              <a:rPr lang="en-GB" dirty="0" err="1"/>
              <a:t>gwyn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, </a:t>
            </a:r>
            <a:r>
              <a:rPr lang="en-GB" dirty="0" err="1"/>
              <a:t>goleuadau</a:t>
            </a:r>
            <a:r>
              <a:rPr lang="en-GB" dirty="0"/>
              <a:t> </a:t>
            </a:r>
            <a:r>
              <a:rPr lang="en-GB" dirty="0" err="1"/>
              <a:t>traffig</a:t>
            </a:r>
            <a:r>
              <a:rPr lang="en-GB" dirty="0"/>
              <a:t>, tri </a:t>
            </a:r>
            <a:r>
              <a:rPr lang="en-GB" dirty="0" err="1"/>
              <a:t>chwestiwn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dal </a:t>
            </a:r>
            <a:r>
              <a:rPr lang="en-GB" dirty="0" err="1"/>
              <a:t>ganddynt</a:t>
            </a:r>
            <a:r>
              <a:rPr lang="en-GB" dirty="0"/>
              <a:t> am y </a:t>
            </a:r>
            <a:r>
              <a:rPr lang="en-GB" dirty="0" err="1"/>
              <a:t>testun</a:t>
            </a:r>
            <a:endParaRPr lang="en-GB" dirty="0"/>
          </a:p>
          <a:p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digon</a:t>
            </a:r>
            <a:r>
              <a:rPr lang="en-GB" dirty="0"/>
              <a:t> o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hyn</a:t>
            </a:r>
            <a:endParaRPr lang="en-GB" dirty="0"/>
          </a:p>
          <a:p>
            <a:r>
              <a:rPr lang="en-GB" dirty="0">
                <a:hlinkClick r:id="rId3"/>
              </a:rPr>
              <a:t>https://mikegershon.com/resources/</a:t>
            </a:r>
            <a:endParaRPr lang="en-GB" dirty="0"/>
          </a:p>
          <a:p>
            <a:endParaRPr lang="en-GB" dirty="0"/>
          </a:p>
          <a:p>
            <a:r>
              <a:rPr lang="en-GB" dirty="0"/>
              <a:t>                           (Williams, 2016)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Plenaries check and reinforce learning</a:t>
            </a:r>
          </a:p>
          <a:p>
            <a:r>
              <a:rPr lang="en-GB" dirty="0"/>
              <a:t>Give pupils opportunity to explain what they have learnt</a:t>
            </a:r>
          </a:p>
          <a:p>
            <a:r>
              <a:rPr lang="en-GB" dirty="0"/>
              <a:t>Use mini white boards, traffic lights, three questions you still have on the topic</a:t>
            </a:r>
          </a:p>
          <a:p>
            <a:r>
              <a:rPr lang="en-GB" dirty="0"/>
              <a:t>Give sufficient time for this part</a:t>
            </a:r>
          </a:p>
          <a:p>
            <a:r>
              <a:rPr lang="en-GB" dirty="0">
                <a:hlinkClick r:id="rId3"/>
              </a:rPr>
              <a:t>https://mikegershon.com/resources/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(Williams, 2016)</a:t>
            </a:r>
          </a:p>
        </p:txBody>
      </p:sp>
    </p:spTree>
    <p:extLst>
      <p:ext uri="{BB962C8B-B14F-4D97-AF65-F5344CB8AC3E}">
        <p14:creationId xmlns:p14="http://schemas.microsoft.com/office/powerpoint/2010/main" val="26005087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oedolion</a:t>
            </a:r>
            <a:r>
              <a:rPr lang="en-GB" dirty="0"/>
              <a:t> </a:t>
            </a:r>
            <a:r>
              <a:rPr lang="en-GB" dirty="0" err="1"/>
              <a:t>arall</a:t>
            </a:r>
            <a:br>
              <a:rPr lang="en-GB" dirty="0"/>
            </a:br>
            <a:r>
              <a:rPr lang="en-GB" dirty="0"/>
              <a:t>Additional adults’ role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fydd</a:t>
            </a:r>
            <a:r>
              <a:rPr lang="en-GB" sz="2400" dirty="0"/>
              <a:t> </a:t>
            </a:r>
            <a:r>
              <a:rPr lang="en-GB" sz="2400" dirty="0" err="1"/>
              <a:t>oedolion</a:t>
            </a:r>
            <a:r>
              <a:rPr lang="en-GB" sz="2400" dirty="0"/>
              <a:t> </a:t>
            </a:r>
            <a:r>
              <a:rPr lang="en-GB" sz="2400" dirty="0" err="1"/>
              <a:t>eraill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cefnogi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plant?</a:t>
            </a:r>
          </a:p>
          <a:p>
            <a:r>
              <a:rPr lang="en-GB" sz="2400" dirty="0" err="1"/>
              <a:t>Ystyriwch</a:t>
            </a:r>
            <a:r>
              <a:rPr lang="en-GB" sz="2400" dirty="0"/>
              <a:t> y </a:t>
            </a:r>
            <a:r>
              <a:rPr lang="en-GB" sz="2400" dirty="0" err="1"/>
              <a:t>defnydd</a:t>
            </a:r>
            <a:r>
              <a:rPr lang="en-GB" sz="2400" dirty="0"/>
              <a:t> o </a:t>
            </a:r>
            <a:r>
              <a:rPr lang="en-GB" sz="2400" dirty="0" err="1"/>
              <a:t>gynorthwywyr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, </a:t>
            </a:r>
            <a:r>
              <a:rPr lang="en-GB" sz="2400" dirty="0" err="1"/>
              <a:t>rhieni</a:t>
            </a:r>
            <a:r>
              <a:rPr lang="en-GB" sz="2400" dirty="0"/>
              <a:t>, </a:t>
            </a:r>
            <a:r>
              <a:rPr lang="en-GB" sz="2400" dirty="0" err="1"/>
              <a:t>gwirfoddolwyr</a:t>
            </a:r>
            <a:r>
              <a:rPr lang="en-GB" sz="2400" dirty="0"/>
              <a:t> </a:t>
            </a:r>
            <a:r>
              <a:rPr lang="en-GB" sz="2400" dirty="0" err="1"/>
              <a:t>ayb</a:t>
            </a:r>
            <a:r>
              <a:rPr lang="en-GB" sz="2400" dirty="0"/>
              <a:t>.</a:t>
            </a:r>
          </a:p>
          <a:p>
            <a:r>
              <a:rPr lang="en-GB" sz="2400" dirty="0"/>
              <a:t>‘Model </a:t>
            </a:r>
            <a:r>
              <a:rPr lang="en-GB" sz="2400" dirty="0" err="1"/>
              <a:t>parthol</a:t>
            </a:r>
            <a:r>
              <a:rPr lang="en-GB" sz="2400" dirty="0"/>
              <a:t>’ (Vincent </a:t>
            </a:r>
            <a:r>
              <a:rPr lang="en-GB" sz="2400" i="1" dirty="0"/>
              <a:t>et al (</a:t>
            </a:r>
            <a:r>
              <a:rPr lang="en-GB" sz="2400" dirty="0"/>
              <a:t>2005) </a:t>
            </a:r>
            <a:r>
              <a:rPr lang="en-GB" sz="2400" i="1" dirty="0"/>
              <a:t>cited</a:t>
            </a:r>
            <a:r>
              <a:rPr lang="en-GB" sz="2400" dirty="0"/>
              <a:t> in </a:t>
            </a:r>
            <a:r>
              <a:rPr lang="en-GB" sz="2400" dirty="0" err="1"/>
              <a:t>Grigg</a:t>
            </a:r>
            <a:r>
              <a:rPr lang="en-GB" sz="2400" dirty="0"/>
              <a:t>, (2015)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504038" y="2160588"/>
            <a:ext cx="4184034" cy="3880773"/>
          </a:xfrm>
        </p:spPr>
        <p:txBody>
          <a:bodyPr>
            <a:normAutofit/>
          </a:bodyPr>
          <a:lstStyle/>
          <a:p>
            <a:r>
              <a:rPr lang="en-GB" sz="2400" dirty="0"/>
              <a:t>How will other adults support children’s learning?</a:t>
            </a:r>
          </a:p>
          <a:p>
            <a:r>
              <a:rPr lang="en-GB" sz="2400" dirty="0"/>
              <a:t>Consider learning support assistants, parents, voluntary helpers etc.</a:t>
            </a:r>
          </a:p>
          <a:p>
            <a:r>
              <a:rPr lang="en-GB" sz="2400" dirty="0"/>
              <a:t>‘Zoning model’ (Vincent </a:t>
            </a:r>
            <a:r>
              <a:rPr lang="en-GB" sz="2400" i="1" dirty="0"/>
              <a:t>et al (</a:t>
            </a:r>
            <a:r>
              <a:rPr lang="en-GB" sz="2400" dirty="0"/>
              <a:t>2005) </a:t>
            </a:r>
            <a:r>
              <a:rPr lang="en-GB" sz="2400" i="1" dirty="0"/>
              <a:t>cited</a:t>
            </a:r>
            <a:r>
              <a:rPr lang="en-GB" sz="2400" dirty="0"/>
              <a:t> in </a:t>
            </a:r>
            <a:r>
              <a:rPr lang="en-GB" sz="2400" dirty="0" err="1"/>
              <a:t>Grigg</a:t>
            </a:r>
            <a:r>
              <a:rPr lang="en-GB" sz="2400" dirty="0"/>
              <a:t>, (2015)</a:t>
            </a:r>
          </a:p>
        </p:txBody>
      </p:sp>
      <p:pic>
        <p:nvPicPr>
          <p:cNvPr id="6" name="Picture 5" descr="A picture containing text, person, child, indoor&#10;&#10;Description automatically generated">
            <a:extLst>
              <a:ext uri="{FF2B5EF4-FFF2-40B4-BE49-F238E27FC236}">
                <a16:creationId xmlns:a16="http://schemas.microsoft.com/office/drawing/2014/main" id="{706E6F31-C9FB-48C3-A7F6-F5283A8A102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540500" y="301361"/>
            <a:ext cx="2616200" cy="1744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2713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news.images.itv.com/image/file/665420/stream_im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31" y="73054"/>
            <a:ext cx="5386244" cy="3025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oundation Phas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9853" y="2907317"/>
            <a:ext cx="6551595" cy="3886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510970" y="3241964"/>
            <a:ext cx="2008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Shelldrick</a:t>
            </a:r>
            <a:r>
              <a:rPr lang="en-GB" dirty="0"/>
              <a:t>, 2015)</a:t>
            </a:r>
          </a:p>
        </p:txBody>
      </p:sp>
    </p:spTree>
    <p:extLst>
      <p:ext uri="{BB962C8B-B14F-4D97-AF65-F5344CB8AC3E}">
        <p14:creationId xmlns:p14="http://schemas.microsoft.com/office/powerpoint/2010/main" val="2400162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217890" y="357651"/>
            <a:ext cx="8596668" cy="1320800"/>
          </a:xfrm>
        </p:spPr>
        <p:txBody>
          <a:bodyPr/>
          <a:lstStyle/>
          <a:p>
            <a:r>
              <a:rPr lang="en-GB" dirty="0" err="1"/>
              <a:t>Cwestiynu</a:t>
            </a:r>
            <a:r>
              <a:rPr lang="en-GB" dirty="0"/>
              <a:t> / Questioning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39036" y="1678451"/>
            <a:ext cx="4184035" cy="4756216"/>
          </a:xfrm>
        </p:spPr>
        <p:txBody>
          <a:bodyPr>
            <a:normAutofit fontScale="70000" lnSpcReduction="20000"/>
          </a:bodyPr>
          <a:lstStyle/>
          <a:p>
            <a:r>
              <a:rPr lang="en-GB" sz="2600" dirty="0" err="1"/>
              <a:t>Strategaeth</a:t>
            </a:r>
            <a:r>
              <a:rPr lang="en-GB" sz="2600" dirty="0"/>
              <a:t> </a:t>
            </a:r>
            <a:r>
              <a:rPr lang="en-GB" sz="2600" dirty="0" err="1"/>
              <a:t>allweddol</a:t>
            </a:r>
            <a:endParaRPr lang="en-GB" sz="2600" dirty="0"/>
          </a:p>
          <a:p>
            <a:r>
              <a:rPr lang="en-GB" sz="2600" dirty="0" err="1"/>
              <a:t>Cynlluniwch</a:t>
            </a:r>
            <a:r>
              <a:rPr lang="en-GB" sz="2600" dirty="0"/>
              <a:t> </a:t>
            </a:r>
            <a:r>
              <a:rPr lang="en-GB" sz="2600" dirty="0" err="1"/>
              <a:t>gwestiynau</a:t>
            </a:r>
            <a:r>
              <a:rPr lang="en-GB" sz="2600" dirty="0"/>
              <a:t> i </a:t>
            </a:r>
            <a:r>
              <a:rPr lang="en-GB" sz="2600" dirty="0" err="1"/>
              <a:t>ofyn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seiliedig</a:t>
            </a:r>
            <a:r>
              <a:rPr lang="en-GB" sz="2600" dirty="0"/>
              <a:t> </a:t>
            </a:r>
            <a:r>
              <a:rPr lang="en-GB" sz="2600" dirty="0" err="1"/>
              <a:t>ar</a:t>
            </a:r>
            <a:r>
              <a:rPr lang="en-GB" sz="2600" dirty="0"/>
              <a:t> y </a:t>
            </a:r>
            <a:r>
              <a:rPr lang="en-GB" sz="2600" dirty="0" err="1"/>
              <a:t>deilliannau</a:t>
            </a:r>
            <a:r>
              <a:rPr lang="en-GB" sz="2600" dirty="0"/>
              <a:t> </a:t>
            </a:r>
            <a:r>
              <a:rPr lang="en-GB" sz="2600" dirty="0" err="1"/>
              <a:t>dysgu</a:t>
            </a:r>
            <a:r>
              <a:rPr lang="en-GB" sz="2600" dirty="0"/>
              <a:t> </a:t>
            </a:r>
            <a:r>
              <a:rPr lang="en-GB" sz="2600" dirty="0" err="1"/>
              <a:t>a’r</a:t>
            </a:r>
            <a:r>
              <a:rPr lang="en-GB" sz="2600" dirty="0"/>
              <a:t> </a:t>
            </a:r>
            <a:r>
              <a:rPr lang="en-GB" sz="2600" dirty="0" err="1"/>
              <a:t>testun</a:t>
            </a:r>
            <a:endParaRPr lang="en-GB" sz="2600" dirty="0"/>
          </a:p>
          <a:p>
            <a:r>
              <a:rPr lang="en-GB" sz="2600" dirty="0" err="1"/>
              <a:t>Meddwl</a:t>
            </a:r>
            <a:r>
              <a:rPr lang="en-GB" sz="2600" dirty="0"/>
              <a:t> </a:t>
            </a:r>
            <a:r>
              <a:rPr lang="en-GB" sz="2600" dirty="0" err="1"/>
              <a:t>ar</a:t>
            </a:r>
            <a:r>
              <a:rPr lang="en-GB" sz="2600" dirty="0"/>
              <a:t> y </a:t>
            </a:r>
            <a:r>
              <a:rPr lang="en-GB" sz="2600" dirty="0" err="1"/>
              <a:t>cyd</a:t>
            </a:r>
            <a:r>
              <a:rPr lang="en-GB" sz="2600" dirty="0"/>
              <a:t> </a:t>
            </a:r>
          </a:p>
          <a:p>
            <a:pPr marL="0" indent="0">
              <a:buNone/>
            </a:pPr>
            <a:r>
              <a:rPr lang="en-GB" sz="2300" dirty="0"/>
              <a:t>Sustained shared thinking (Siraj – Blatchford </a:t>
            </a:r>
            <a:r>
              <a:rPr lang="en-GB" sz="2300" i="1" dirty="0"/>
              <a:t>et al</a:t>
            </a:r>
            <a:r>
              <a:rPr lang="en-GB" sz="2300" dirty="0"/>
              <a:t>, 2002 </a:t>
            </a:r>
            <a:r>
              <a:rPr lang="en-GB" sz="2300" i="1" dirty="0"/>
              <a:t>cited in </a:t>
            </a:r>
            <a:r>
              <a:rPr lang="en-GB" sz="2300" dirty="0"/>
              <a:t>Grigg, 2015)</a:t>
            </a:r>
          </a:p>
          <a:p>
            <a:pPr marL="0" indent="0">
              <a:buNone/>
            </a:pPr>
            <a:r>
              <a:rPr lang="en-GB" sz="2300" dirty="0"/>
              <a:t>‘Intentionality in planning and preparing higher-order questions, along with effective use of questioning strategies during instruction, can lead to higher student engagement and greater critical thinking ability in students.’ (</a:t>
            </a:r>
            <a:r>
              <a:rPr lang="en-GB" sz="2300" dirty="0" err="1"/>
              <a:t>Jenkens</a:t>
            </a:r>
            <a:r>
              <a:rPr lang="en-GB" sz="2300" dirty="0"/>
              <a:t>, 2017)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3200" dirty="0" err="1"/>
              <a:t>Byrddau</a:t>
            </a:r>
            <a:r>
              <a:rPr lang="en-GB" sz="3200" dirty="0"/>
              <a:t> </a:t>
            </a:r>
            <a:r>
              <a:rPr lang="en-GB" sz="3200" dirty="0" err="1"/>
              <a:t>gwyn</a:t>
            </a:r>
            <a:r>
              <a:rPr lang="en-GB" sz="3200" dirty="0"/>
              <a:t> </a:t>
            </a:r>
            <a:r>
              <a:rPr lang="en-GB" sz="3200" dirty="0" err="1"/>
              <a:t>bach</a:t>
            </a:r>
            <a:endParaRPr lang="en-GB" sz="3200" dirty="0"/>
          </a:p>
          <a:p>
            <a:r>
              <a:rPr lang="en-GB" sz="3200" dirty="0"/>
              <a:t>Bloom’s Taxonomy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089969" y="1562793"/>
            <a:ext cx="5583573" cy="5164974"/>
          </a:xfrm>
        </p:spPr>
        <p:txBody>
          <a:bodyPr>
            <a:noAutofit/>
          </a:bodyPr>
          <a:lstStyle/>
          <a:p>
            <a:r>
              <a:rPr lang="en-GB" sz="2000" dirty="0"/>
              <a:t>Key  strategy</a:t>
            </a:r>
          </a:p>
          <a:p>
            <a:r>
              <a:rPr lang="en-GB" sz="2000" dirty="0"/>
              <a:t>Plan questions to ask based on the learning objectives and subject coverage</a:t>
            </a:r>
          </a:p>
          <a:p>
            <a:r>
              <a:rPr lang="en-GB" sz="2000" dirty="0"/>
              <a:t>Sustained shared thinking (</a:t>
            </a:r>
            <a:r>
              <a:rPr lang="en-GB" sz="2000" dirty="0" err="1"/>
              <a:t>Siraj</a:t>
            </a:r>
            <a:r>
              <a:rPr lang="en-GB" sz="2000" dirty="0"/>
              <a:t> – Blatchford </a:t>
            </a:r>
            <a:r>
              <a:rPr lang="en-GB" sz="2000" i="1" dirty="0"/>
              <a:t>et al</a:t>
            </a:r>
            <a:r>
              <a:rPr lang="en-GB" sz="2000" dirty="0"/>
              <a:t>, 2002 </a:t>
            </a:r>
            <a:r>
              <a:rPr lang="en-GB" sz="2000" i="1" dirty="0"/>
              <a:t>cited in </a:t>
            </a:r>
            <a:r>
              <a:rPr lang="en-GB" sz="2000" dirty="0" err="1"/>
              <a:t>Grigg</a:t>
            </a:r>
            <a:r>
              <a:rPr lang="en-GB" sz="2000" dirty="0"/>
              <a:t>, 2015)</a:t>
            </a:r>
          </a:p>
          <a:p>
            <a:r>
              <a:rPr lang="en-GB" sz="2000" dirty="0"/>
              <a:t>‘Intentionality in planning and preparing higher-order questions, along with effective use of questioning strategies during instruction, can lead to higher student engagement and greater critical thinking ability in students.’ (</a:t>
            </a:r>
            <a:r>
              <a:rPr lang="en-GB" sz="2000" dirty="0" err="1"/>
              <a:t>Jenkens</a:t>
            </a:r>
            <a:r>
              <a:rPr lang="en-GB" sz="2000" dirty="0"/>
              <a:t>, 2017)</a:t>
            </a:r>
          </a:p>
          <a:p>
            <a:r>
              <a:rPr lang="en-GB" sz="2000" dirty="0"/>
              <a:t>Mini white boards</a:t>
            </a:r>
          </a:p>
          <a:p>
            <a:r>
              <a:rPr lang="en-GB" sz="2000" dirty="0"/>
              <a:t>Link to Bloom’s Taxonomy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FDED2C-497C-4619-9774-C70B8C11500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936308" y="357651"/>
            <a:ext cx="1890894" cy="1064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4923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9353" y="553567"/>
            <a:ext cx="8596668" cy="1320800"/>
          </a:xfrm>
        </p:spPr>
        <p:txBody>
          <a:bodyPr/>
          <a:lstStyle/>
          <a:p>
            <a:r>
              <a:rPr lang="en-GB" dirty="0" err="1"/>
              <a:t>Gwahaniaethu</a:t>
            </a:r>
            <a:r>
              <a:rPr lang="en-GB" dirty="0"/>
              <a:t> / Differentiation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7671" y="1961084"/>
            <a:ext cx="4184035" cy="3880772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 err="1"/>
              <a:t>Gwaith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gynllunio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dri</a:t>
            </a:r>
            <a:r>
              <a:rPr lang="en-GB" sz="2400" dirty="0"/>
              <a:t> </a:t>
            </a:r>
            <a:r>
              <a:rPr lang="en-GB" sz="2400" dirty="0" err="1"/>
              <a:t>lefel</a:t>
            </a:r>
            <a:r>
              <a:rPr lang="en-GB" sz="2400" dirty="0"/>
              <a:t> </a:t>
            </a:r>
            <a:r>
              <a:rPr lang="en-GB" sz="2400" dirty="0" err="1"/>
              <a:t>gwahanol</a:t>
            </a:r>
            <a:r>
              <a:rPr lang="en-GB" sz="2400" dirty="0"/>
              <a:t> – is, </a:t>
            </a:r>
            <a:r>
              <a:rPr lang="en-GB" sz="2400" dirty="0" err="1"/>
              <a:t>canolig</a:t>
            </a:r>
            <a:r>
              <a:rPr lang="en-GB" sz="2400" dirty="0"/>
              <a:t> ac </a:t>
            </a:r>
            <a:r>
              <a:rPr lang="en-GB" sz="2400" dirty="0" err="1"/>
              <a:t>uwch</a:t>
            </a:r>
            <a:endParaRPr lang="en-GB" sz="2400" dirty="0"/>
          </a:p>
          <a:p>
            <a:r>
              <a:rPr lang="en-GB" sz="2400" dirty="0"/>
              <a:t>Beth </a:t>
            </a:r>
            <a:r>
              <a:rPr lang="en-GB" sz="2400" dirty="0" err="1"/>
              <a:t>allai’r</a:t>
            </a:r>
            <a:r>
              <a:rPr lang="en-GB" sz="2400" dirty="0"/>
              <a:t> </a:t>
            </a:r>
            <a:r>
              <a:rPr lang="en-GB" sz="2400" dirty="0" err="1"/>
              <a:t>broblem</a:t>
            </a:r>
            <a:r>
              <a:rPr lang="en-GB" sz="2400" dirty="0"/>
              <a:t> </a:t>
            </a:r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gyda’r</a:t>
            </a:r>
            <a:r>
              <a:rPr lang="en-GB" sz="2400" dirty="0"/>
              <a:t> </a:t>
            </a:r>
            <a:r>
              <a:rPr lang="en-GB" sz="2400" dirty="0" err="1"/>
              <a:t>ymagwedd</a:t>
            </a:r>
            <a:r>
              <a:rPr lang="en-GB" sz="2400" dirty="0"/>
              <a:t> </a:t>
            </a:r>
            <a:r>
              <a:rPr lang="en-GB" sz="2400" dirty="0" err="1"/>
              <a:t>yma</a:t>
            </a:r>
            <a:r>
              <a:rPr lang="en-GB" sz="2400" dirty="0"/>
              <a:t>?</a:t>
            </a:r>
          </a:p>
          <a:p>
            <a:r>
              <a:rPr lang="en-GB" sz="2400" dirty="0"/>
              <a:t>‘devising tasks so that they are well matched to pupils’ needs is a very demanding aspect of teaching (McNeil and Sammons, 2006 </a:t>
            </a:r>
            <a:r>
              <a:rPr lang="en-GB" sz="2400" i="1" dirty="0"/>
              <a:t>cited</a:t>
            </a:r>
            <a:r>
              <a:rPr lang="en-GB" sz="2400" dirty="0"/>
              <a:t> </a:t>
            </a:r>
            <a:r>
              <a:rPr lang="en-GB" sz="2400" i="1" dirty="0"/>
              <a:t>in</a:t>
            </a:r>
            <a:r>
              <a:rPr lang="en-GB" sz="2400" dirty="0"/>
              <a:t> Grigg, 2015)</a:t>
            </a:r>
          </a:p>
          <a:p>
            <a:r>
              <a:rPr lang="en-GB" sz="2400" dirty="0" err="1"/>
              <a:t>Herio</a:t>
            </a:r>
            <a:r>
              <a:rPr lang="en-GB" sz="2400" dirty="0"/>
              <a:t> </a:t>
            </a:r>
            <a:r>
              <a:rPr lang="en-GB" sz="2400" dirty="0" err="1"/>
              <a:t>pob</a:t>
            </a:r>
            <a:r>
              <a:rPr lang="en-GB" sz="2400" dirty="0"/>
              <a:t> </a:t>
            </a:r>
            <a:r>
              <a:rPr lang="en-GB" sz="2400" dirty="0" err="1"/>
              <a:t>disgybl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501833"/>
            <a:ext cx="4608212" cy="453952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2400" dirty="0"/>
              <a:t>Work being planned at three different levels – lower, mid and higher</a:t>
            </a:r>
          </a:p>
          <a:p>
            <a:r>
              <a:rPr lang="en-GB" sz="2400" dirty="0"/>
              <a:t>What could the problem be with this approach?</a:t>
            </a:r>
          </a:p>
          <a:p>
            <a:r>
              <a:rPr lang="en-GB" sz="2400" dirty="0"/>
              <a:t>‘devising tasks so that they are well matched to pupils’ needs is a very demanding aspect of teaching (McNeil and Sammons, 2006 </a:t>
            </a:r>
            <a:r>
              <a:rPr lang="en-GB" sz="2400" i="1" dirty="0"/>
              <a:t>cited</a:t>
            </a:r>
            <a:r>
              <a:rPr lang="en-GB" sz="2400" dirty="0"/>
              <a:t> </a:t>
            </a:r>
            <a:r>
              <a:rPr lang="en-GB" sz="2400" i="1" dirty="0"/>
              <a:t>in</a:t>
            </a:r>
            <a:r>
              <a:rPr lang="en-GB" sz="2400" dirty="0"/>
              <a:t> </a:t>
            </a:r>
            <a:r>
              <a:rPr lang="en-GB" sz="2400" dirty="0" err="1"/>
              <a:t>Grigg</a:t>
            </a:r>
            <a:r>
              <a:rPr lang="en-GB" sz="2400" dirty="0"/>
              <a:t>, 2015)</a:t>
            </a:r>
          </a:p>
          <a:p>
            <a:r>
              <a:rPr lang="en-GB" sz="2400" dirty="0"/>
              <a:t>Challenging all pupils</a:t>
            </a:r>
          </a:p>
          <a:p>
            <a:r>
              <a:rPr lang="en-GB" sz="2400" dirty="0"/>
              <a:t>Compare &amp; contrast with mixed ability groups</a:t>
            </a:r>
          </a:p>
        </p:txBody>
      </p:sp>
      <p:pic>
        <p:nvPicPr>
          <p:cNvPr id="6" name="Picture 5" descr="Chart&#10;&#10;Description automatically generated">
            <a:extLst>
              <a:ext uri="{FF2B5EF4-FFF2-40B4-BE49-F238E27FC236}">
                <a16:creationId xmlns:a16="http://schemas.microsoft.com/office/drawing/2014/main" id="{BD5C7E25-2135-4C11-92C4-B5472281F86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698182" y="251664"/>
            <a:ext cx="2086616" cy="1709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0004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948267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Adnoddau</a:t>
            </a:r>
            <a:r>
              <a:rPr lang="en-GB" dirty="0"/>
              <a:t> / Resources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12190" y="1557867"/>
            <a:ext cx="4589820" cy="3880772"/>
          </a:xfrm>
        </p:spPr>
        <p:txBody>
          <a:bodyPr>
            <a:noAutofit/>
          </a:bodyPr>
          <a:lstStyle/>
          <a:p>
            <a:r>
              <a:rPr lang="en-GB" sz="2400" dirty="0" err="1"/>
              <a:t>Adnoddau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defnyddio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gefnogi</a:t>
            </a:r>
            <a:r>
              <a:rPr lang="en-GB" sz="2400" dirty="0"/>
              <a:t> </a:t>
            </a:r>
            <a:r>
              <a:rPr lang="en-GB" sz="2400" dirty="0" err="1"/>
              <a:t>addysgu</a:t>
            </a:r>
            <a:r>
              <a:rPr lang="en-GB" sz="2400" dirty="0"/>
              <a:t> a </a:t>
            </a:r>
            <a:r>
              <a:rPr lang="en-GB" sz="2400" dirty="0" err="1"/>
              <a:t>dysgu</a:t>
            </a:r>
            <a:endParaRPr lang="en-GB" sz="2400" dirty="0"/>
          </a:p>
          <a:p>
            <a:r>
              <a:rPr lang="en-GB" sz="2400" dirty="0" err="1"/>
              <a:t>Cyfoeth</a:t>
            </a:r>
            <a:r>
              <a:rPr lang="en-GB" sz="2400" dirty="0"/>
              <a:t> o </a:t>
            </a:r>
            <a:r>
              <a:rPr lang="en-GB" sz="2400" dirty="0" err="1"/>
              <a:t>adnoddau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gael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gefnogi</a:t>
            </a:r>
            <a:r>
              <a:rPr lang="en-GB" sz="2400" dirty="0"/>
              <a:t> </a:t>
            </a:r>
            <a:r>
              <a:rPr lang="en-GB" sz="2400" dirty="0" err="1"/>
              <a:t>cynllunio</a:t>
            </a:r>
            <a:endParaRPr lang="en-GB" sz="2400" dirty="0"/>
          </a:p>
          <a:p>
            <a:r>
              <a:rPr lang="en-GB" sz="2400" dirty="0" err="1"/>
              <a:t>Ystyriwch</a:t>
            </a:r>
            <a:r>
              <a:rPr lang="en-GB" sz="2400" dirty="0"/>
              <a:t> </a:t>
            </a:r>
            <a:r>
              <a:rPr lang="en-GB" sz="2400" dirty="0" err="1"/>
              <a:t>beth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gael</a:t>
            </a:r>
            <a:r>
              <a:rPr lang="en-GB" sz="2400" dirty="0"/>
              <a:t>.</a:t>
            </a:r>
          </a:p>
          <a:p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810" y="1557867"/>
            <a:ext cx="5029390" cy="396318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Resources are deployed to support teaching and learning</a:t>
            </a:r>
          </a:p>
          <a:p>
            <a:r>
              <a:rPr lang="en-GB" sz="2400" dirty="0"/>
              <a:t>Wealth of resources available to support planning</a:t>
            </a:r>
          </a:p>
          <a:p>
            <a:r>
              <a:rPr lang="en-GB" sz="2400" dirty="0"/>
              <a:t>Consider what is available.</a:t>
            </a:r>
          </a:p>
          <a:p>
            <a:r>
              <a:rPr lang="en-GB" sz="2400" dirty="0"/>
              <a:t> What effective use of resources have you seen?</a:t>
            </a:r>
          </a:p>
        </p:txBody>
      </p:sp>
      <p:pic>
        <p:nvPicPr>
          <p:cNvPr id="6" name="Picture 5" descr="A picture containing indoor&#10;&#10;Description automatically generated">
            <a:extLst>
              <a:ext uri="{FF2B5EF4-FFF2-40B4-BE49-F238E27FC236}">
                <a16:creationId xmlns:a16="http://schemas.microsoft.com/office/drawing/2014/main" id="{F333A9A4-20A6-414C-B3C6-1874FF32BDA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699482" y="330623"/>
            <a:ext cx="2079413" cy="1169670"/>
          </a:xfrm>
          <a:prstGeom prst="rect">
            <a:avLst/>
          </a:prstGeom>
        </p:spPr>
      </p:pic>
      <p:pic>
        <p:nvPicPr>
          <p:cNvPr id="11" name="Picture 10" descr="A child playing with a toy train&#10;&#10;Description automatically generated with low confidence">
            <a:extLst>
              <a:ext uri="{FF2B5EF4-FFF2-40B4-BE49-F238E27FC236}">
                <a16:creationId xmlns:a16="http://schemas.microsoft.com/office/drawing/2014/main" id="{20606790-1014-4E02-842F-EB67B313F07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125233" y="2477347"/>
            <a:ext cx="1802103" cy="1200573"/>
          </a:xfrm>
          <a:prstGeom prst="rect">
            <a:avLst/>
          </a:prstGeom>
        </p:spPr>
      </p:pic>
      <p:pic>
        <p:nvPicPr>
          <p:cNvPr id="15" name="Picture 14" descr="A group of people in the woods&#10;&#10;Description automatically generated with medium confidence">
            <a:extLst>
              <a:ext uri="{FF2B5EF4-FFF2-40B4-BE49-F238E27FC236}">
                <a16:creationId xmlns:a16="http://schemas.microsoft.com/office/drawing/2014/main" id="{717C91BB-787B-4953-9331-AA7F77542142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503188" y="316083"/>
            <a:ext cx="2533025" cy="1329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9725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/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6054" y="1652589"/>
            <a:ext cx="4184035" cy="3880772"/>
          </a:xfrm>
        </p:spPr>
        <p:txBody>
          <a:bodyPr>
            <a:noAutofit/>
          </a:bodyPr>
          <a:lstStyle/>
          <a:p>
            <a:r>
              <a:rPr lang="en-GB" sz="2000" dirty="0" err="1"/>
              <a:t>Edrychwch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y </a:t>
            </a:r>
            <a:r>
              <a:rPr lang="en-GB" sz="2000" dirty="0" err="1"/>
              <a:t>cynllun</a:t>
            </a:r>
            <a:r>
              <a:rPr lang="en-GB" sz="2000" dirty="0"/>
              <a:t> </a:t>
            </a:r>
            <a:r>
              <a:rPr lang="en-GB" sz="2000" dirty="0" err="1"/>
              <a:t>gwers</a:t>
            </a:r>
            <a:r>
              <a:rPr lang="en-GB" sz="2000" dirty="0"/>
              <a:t> </a:t>
            </a:r>
            <a:r>
              <a:rPr lang="en-GB" sz="2000" dirty="0" err="1"/>
              <a:t>gwag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Moodle/Teams</a:t>
            </a:r>
          </a:p>
          <a:p>
            <a:r>
              <a:rPr lang="en-GB" sz="2000" dirty="0" err="1"/>
              <a:t>Ystyriwch</a:t>
            </a:r>
            <a:r>
              <a:rPr lang="en-GB" sz="2000" dirty="0"/>
              <a:t> </a:t>
            </a:r>
            <a:r>
              <a:rPr lang="en-GB" sz="2000" dirty="0" err="1"/>
              <a:t>wers</a:t>
            </a:r>
            <a:r>
              <a:rPr lang="en-GB" sz="2000" dirty="0"/>
              <a:t> y </a:t>
            </a:r>
            <a:r>
              <a:rPr lang="en-GB" sz="2000" dirty="0" err="1"/>
              <a:t>gallech</a:t>
            </a:r>
            <a:r>
              <a:rPr lang="en-GB" sz="2000" dirty="0"/>
              <a:t> chi </a:t>
            </a:r>
            <a:r>
              <a:rPr lang="en-GB" sz="2000" dirty="0" err="1"/>
              <a:t>ddysgu</a:t>
            </a:r>
            <a:r>
              <a:rPr lang="en-GB" sz="2000" dirty="0"/>
              <a:t> i </a:t>
            </a:r>
            <a:r>
              <a:rPr lang="en-GB" sz="2000" dirty="0" err="1"/>
              <a:t>fwlyddyn</a:t>
            </a:r>
            <a:r>
              <a:rPr lang="en-GB" sz="2000" dirty="0"/>
              <a:t> </a:t>
            </a:r>
            <a:r>
              <a:rPr lang="en-GB" sz="2000" dirty="0" err="1"/>
              <a:t>benodol</a:t>
            </a:r>
            <a:endParaRPr lang="en-GB" sz="2000" dirty="0"/>
          </a:p>
          <a:p>
            <a:r>
              <a:rPr lang="en-GB" sz="2000" dirty="0" err="1"/>
              <a:t>Llenwch</a:t>
            </a:r>
            <a:r>
              <a:rPr lang="en-GB" sz="2000" dirty="0"/>
              <a:t> </a:t>
            </a:r>
            <a:r>
              <a:rPr lang="en-GB" sz="2000" dirty="0" err="1"/>
              <a:t>cymaint</a:t>
            </a:r>
            <a:r>
              <a:rPr lang="en-GB" sz="2000" dirty="0"/>
              <a:t> </a:t>
            </a:r>
            <a:r>
              <a:rPr lang="en-GB" sz="2000" dirty="0" err="1"/>
              <a:t>o’r</a:t>
            </a:r>
            <a:r>
              <a:rPr lang="en-GB" sz="2000" dirty="0"/>
              <a:t> </a:t>
            </a:r>
            <a:r>
              <a:rPr lang="en-GB" sz="2000" dirty="0" err="1"/>
              <a:t>cynllun</a:t>
            </a:r>
            <a:r>
              <a:rPr lang="en-GB" sz="2000" dirty="0"/>
              <a:t> </a:t>
            </a:r>
            <a:r>
              <a:rPr lang="en-GB" sz="2000" dirty="0" err="1"/>
              <a:t>gwers</a:t>
            </a:r>
            <a:r>
              <a:rPr lang="en-GB" sz="2000" dirty="0"/>
              <a:t> â </a:t>
            </a:r>
            <a:r>
              <a:rPr lang="en-GB" sz="2000" dirty="0" err="1"/>
              <a:t>phosib</a:t>
            </a:r>
            <a:endParaRPr lang="en-GB" sz="2000" dirty="0"/>
          </a:p>
          <a:p>
            <a:r>
              <a:rPr lang="en-GB" sz="2000" dirty="0" err="1"/>
              <a:t>Ystyriwch</a:t>
            </a:r>
            <a:r>
              <a:rPr lang="en-GB" sz="2000" dirty="0"/>
              <a:t> </a:t>
            </a:r>
            <a:r>
              <a:rPr lang="en-GB" sz="2000" dirty="0" err="1"/>
              <a:t>unrhyw</a:t>
            </a:r>
            <a:r>
              <a:rPr lang="en-GB" sz="2000" dirty="0"/>
              <a:t> </a:t>
            </a:r>
            <a:r>
              <a:rPr lang="en-GB" sz="2000" dirty="0" err="1"/>
              <a:t>gwestiynau</a:t>
            </a:r>
            <a:r>
              <a:rPr lang="en-GB" sz="2000" dirty="0"/>
              <a:t> </a:t>
            </a:r>
            <a:r>
              <a:rPr lang="en-GB" sz="2000" dirty="0" err="1"/>
              <a:t>sydd</a:t>
            </a:r>
            <a:r>
              <a:rPr lang="en-GB" sz="2000" dirty="0"/>
              <a:t> gyda chi </a:t>
            </a:r>
            <a:r>
              <a:rPr lang="en-GB" sz="2000" dirty="0" err="1"/>
              <a:t>ynglyn</a:t>
            </a:r>
            <a:r>
              <a:rPr lang="en-GB" sz="2000" dirty="0"/>
              <a:t> â </a:t>
            </a:r>
            <a:r>
              <a:rPr lang="en-GB" sz="2000" dirty="0" err="1"/>
              <a:t>llenwi’r</a:t>
            </a:r>
            <a:r>
              <a:rPr lang="en-GB" sz="2000" dirty="0"/>
              <a:t> </a:t>
            </a:r>
            <a:r>
              <a:rPr lang="en-GB" sz="2000" dirty="0" err="1"/>
              <a:t>cynllun</a:t>
            </a:r>
            <a:r>
              <a:rPr lang="en-GB" sz="2000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52530" y="1791494"/>
            <a:ext cx="4184034" cy="3880773"/>
          </a:xfrm>
        </p:spPr>
        <p:txBody>
          <a:bodyPr>
            <a:noAutofit/>
          </a:bodyPr>
          <a:lstStyle/>
          <a:p>
            <a:r>
              <a:rPr lang="en-GB" sz="2000" dirty="0"/>
              <a:t>Look at the blank lesson plan on Moodle/Teams</a:t>
            </a:r>
          </a:p>
          <a:p>
            <a:r>
              <a:rPr lang="en-GB" sz="2000" dirty="0"/>
              <a:t>Consider a lesson that you could teach a particular year group.</a:t>
            </a:r>
          </a:p>
          <a:p>
            <a:r>
              <a:rPr lang="en-GB" sz="2000" dirty="0"/>
              <a:t>Start to fill in as many parts of the lesson plan as you can</a:t>
            </a:r>
          </a:p>
          <a:p>
            <a:r>
              <a:rPr lang="en-GB" sz="2000" dirty="0"/>
              <a:t>Consider any questions you have about filling in the lesson </a:t>
            </a:r>
            <a:r>
              <a:rPr lang="en-GB" sz="2000"/>
              <a:t>plan.</a:t>
            </a:r>
            <a:endParaRPr lang="en-GB" sz="2000" dirty="0"/>
          </a:p>
        </p:txBody>
      </p:sp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036BA590-0226-4952-89A0-1D20555116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194231" y="73532"/>
            <a:ext cx="2558733" cy="1902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10608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gyfeirnodi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Reference list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Gershon</a:t>
            </a:r>
            <a:r>
              <a:rPr lang="en-GB" dirty="0"/>
              <a:t>, M. (2019) Free resources for teachers. Available online: </a:t>
            </a:r>
            <a:r>
              <a:rPr lang="en-GB" dirty="0">
                <a:hlinkClick r:id="rId3"/>
              </a:rPr>
              <a:t>https://mikegershon.com/resources/</a:t>
            </a:r>
            <a:r>
              <a:rPr lang="en-GB" dirty="0"/>
              <a:t> (accessed 4/7/19)</a:t>
            </a:r>
          </a:p>
          <a:p>
            <a:r>
              <a:rPr lang="en-GB" dirty="0" err="1"/>
              <a:t>Grigg</a:t>
            </a:r>
            <a:r>
              <a:rPr lang="en-GB" dirty="0"/>
              <a:t>, R. (2015) Becoming an outstanding primary school teacher. Routledge: London</a:t>
            </a:r>
          </a:p>
          <a:p>
            <a:r>
              <a:rPr lang="en-GB" dirty="0" err="1"/>
              <a:t>Jenkens</a:t>
            </a:r>
            <a:r>
              <a:rPr lang="en-GB" dirty="0"/>
              <a:t>, J.(2017) Engagement: Not Just Hands-On but Minds-On. </a:t>
            </a:r>
            <a:r>
              <a:rPr lang="en-GB" i="1" dirty="0"/>
              <a:t>Delta Kappa Gamma Bulletin, </a:t>
            </a:r>
            <a:r>
              <a:rPr lang="en-GB" b="1" dirty="0"/>
              <a:t>84</a:t>
            </a:r>
            <a:r>
              <a:rPr lang="en-GB" dirty="0"/>
              <a:t>(2), pp. 16-18,63. Available online: </a:t>
            </a:r>
            <a:r>
              <a:rPr lang="en-GB" dirty="0">
                <a:hlinkClick r:id="rId4"/>
              </a:rPr>
              <a:t>https://search-proquestcom.ezproxy.uwtsd.ac.uk/docview/2068975077?accountid=130472&amp;rfr_id=info%3Axri%2Fsid%3Aprimo</a:t>
            </a:r>
            <a:r>
              <a:rPr lang="en-GB" dirty="0"/>
              <a:t> (accessed 25/6/19)</a:t>
            </a:r>
          </a:p>
          <a:p>
            <a:r>
              <a:rPr lang="en-GB" dirty="0"/>
              <a:t>Pembroke Dock Community School (2022) </a:t>
            </a:r>
            <a:r>
              <a:rPr lang="en-GB" i="1" dirty="0"/>
              <a:t>Developing Our Curriculum. </a:t>
            </a:r>
            <a:r>
              <a:rPr lang="en-GB" dirty="0"/>
              <a:t>Available at </a:t>
            </a:r>
            <a:r>
              <a:rPr lang="en-GB" dirty="0">
                <a:hlinkClick r:id="rId5"/>
              </a:rPr>
              <a:t>https://sites.google.com/hwbcymru.net/pdcsprimary/the-pembroke-dock-curriculum?authuser=0</a:t>
            </a:r>
            <a:r>
              <a:rPr lang="en-GB" dirty="0"/>
              <a:t> (Google Slides) Accessed 19/11/2024</a:t>
            </a:r>
          </a:p>
          <a:p>
            <a:r>
              <a:rPr lang="en-GB" dirty="0" err="1"/>
              <a:t>Shelldrick</a:t>
            </a:r>
            <a:r>
              <a:rPr lang="en-GB" dirty="0"/>
              <a:t>, T. (2015) ITV News Report: Foundation Phase is improving standards - but not closing poverty gap. Available online: </a:t>
            </a:r>
            <a:r>
              <a:rPr lang="en-GB" dirty="0">
                <a:hlinkClick r:id="rId6"/>
              </a:rPr>
              <a:t>https://www.itv.com/news/wales/2015-05-14/report-foundation-phase-is-improving-standards-but-not-tackling-poverty-gap/</a:t>
            </a:r>
            <a:endParaRPr lang="en-GB" dirty="0"/>
          </a:p>
          <a:p>
            <a:r>
              <a:rPr lang="en-GB" dirty="0"/>
              <a:t>Welsh Government (2022) </a:t>
            </a:r>
            <a:r>
              <a:rPr lang="en-GB" i="1" dirty="0"/>
              <a:t>Curriculum for Wales. </a:t>
            </a:r>
            <a:r>
              <a:rPr lang="en-GB" dirty="0"/>
              <a:t>Available at </a:t>
            </a:r>
            <a:r>
              <a:rPr lang="en-GB" dirty="0">
                <a:hlinkClick r:id="rId7"/>
              </a:rPr>
              <a:t>https://hwb.gov.wales/curriculum-for-wales</a:t>
            </a:r>
            <a:r>
              <a:rPr lang="en-GB" dirty="0"/>
              <a:t> (Accessed 19/11/2024)</a:t>
            </a:r>
          </a:p>
          <a:p>
            <a:r>
              <a:rPr lang="en-GB" dirty="0"/>
              <a:t>Williams, S. (2016) Sharon Williams Educational. Available online: </a:t>
            </a:r>
            <a:r>
              <a:rPr lang="en-GB" dirty="0">
                <a:hlinkClick r:id="rId8"/>
              </a:rPr>
              <a:t>http://www.sharonwilliamseducational.co.uk/blog/lesson-planning-2-starters-and-plenaries-and-why-they-are-so-important-to-the-learning-process#</a:t>
            </a:r>
            <a:r>
              <a:rPr lang="en-GB" dirty="0"/>
              <a:t> (accessed 3/10/19)</a:t>
            </a:r>
          </a:p>
        </p:txBody>
      </p:sp>
    </p:spTree>
    <p:extLst>
      <p:ext uri="{BB962C8B-B14F-4D97-AF65-F5344CB8AC3E}">
        <p14:creationId xmlns:p14="http://schemas.microsoft.com/office/powerpoint/2010/main" val="362370898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FD6B2E1200AF48BA448E754939966D" ma:contentTypeVersion="4" ma:contentTypeDescription="Create a new document." ma:contentTypeScope="" ma:versionID="bd553f5816e880c847bd62189d2b4110">
  <xsd:schema xmlns:xsd="http://www.w3.org/2001/XMLSchema" xmlns:xs="http://www.w3.org/2001/XMLSchema" xmlns:p="http://schemas.microsoft.com/office/2006/metadata/properties" xmlns:ns2="b32c28a0-a8b9-423e-b7e6-2e8a7477bef9" targetNamespace="http://schemas.microsoft.com/office/2006/metadata/properties" ma:root="true" ma:fieldsID="9233e294881767674248c4451ece8fb7" ns2:_="">
    <xsd:import namespace="b32c28a0-a8b9-423e-b7e6-2e8a7477bef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32c28a0-a8b9-423e-b7e6-2e8a7477bef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5C7E913-0DD7-48D3-B6B6-9DEC3EAC7A5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BD45733-E739-4948-9C78-ABAFBD45BE9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32c28a0-a8b9-423e-b7e6-2e8a7477bef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19F9599-415B-4624-8B66-5CB6395EB314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1427</Words>
  <Application>Microsoft Office PowerPoint</Application>
  <PresentationFormat>Widescreen</PresentationFormat>
  <Paragraphs>143</Paragraphs>
  <Slides>17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Symbol</vt:lpstr>
      <vt:lpstr>Times New Roman</vt:lpstr>
      <vt:lpstr>Trebuchet MS</vt:lpstr>
      <vt:lpstr>Wingdings 3</vt:lpstr>
      <vt:lpstr>Facet</vt:lpstr>
      <vt:lpstr> Astudiaethau Cwricwlwm ac Asesu Curriculum and Assessment Studies</vt:lpstr>
      <vt:lpstr>Deilliannau Dysgu Learning Outcomes </vt:lpstr>
      <vt:lpstr>Deilliannau Dysgu Learning Outcomes </vt:lpstr>
      <vt:lpstr>Deilliannau Dysgu Learning Outcomes </vt:lpstr>
      <vt:lpstr>Example lesson</vt:lpstr>
      <vt:lpstr>                      Cwricwlwm i Gymru 2022                                                                   Curriculum for Wales 2022</vt:lpstr>
      <vt:lpstr>Links to Curriculum for Wales </vt:lpstr>
      <vt:lpstr>Gweithgaredd gychwynnol Starter activity </vt:lpstr>
      <vt:lpstr>PowerPoint Presentation</vt:lpstr>
      <vt:lpstr>Diweddglo Plenary </vt:lpstr>
      <vt:lpstr>Rôl oedolion arall Additional adults’ role</vt:lpstr>
      <vt:lpstr>PowerPoint Presentation</vt:lpstr>
      <vt:lpstr>Cwestiynu / Questioning </vt:lpstr>
      <vt:lpstr>Gwahaniaethu / Differentiation </vt:lpstr>
      <vt:lpstr>Adnoddau / Resources </vt:lpstr>
      <vt:lpstr>Tasg / Task</vt:lpstr>
      <vt:lpstr>Rhestr gyfeirnodi  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planning</dc:title>
  <dc:creator>Alison Baggott</dc:creator>
  <cp:lastModifiedBy>Sue Ainsworth</cp:lastModifiedBy>
  <cp:revision>95</cp:revision>
  <dcterms:created xsi:type="dcterms:W3CDTF">2019-06-25T10:54:36Z</dcterms:created>
  <dcterms:modified xsi:type="dcterms:W3CDTF">2025-10-30T11:11:20Z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0x010100B1FD6B2E1200AF48BA448E754939966D</vt:lpwstr>
  </property>
</Properties>
</file>