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5"/>
  </p:notesMasterIdLst>
  <p:sldIdLst>
    <p:sldId id="256" r:id="rId2"/>
    <p:sldId id="257" r:id="rId3"/>
    <p:sldId id="274" r:id="rId4"/>
    <p:sldId id="307" r:id="rId5"/>
    <p:sldId id="383" r:id="rId6"/>
    <p:sldId id="382" r:id="rId7"/>
    <p:sldId id="384" r:id="rId8"/>
    <p:sldId id="385" r:id="rId9"/>
    <p:sldId id="295" r:id="rId10"/>
    <p:sldId id="306" r:id="rId11"/>
    <p:sldId id="381" r:id="rId12"/>
    <p:sldId id="386" r:id="rId13"/>
    <p:sldId id="387" r:id="rId14"/>
    <p:sldId id="400" r:id="rId15"/>
    <p:sldId id="388" r:id="rId16"/>
    <p:sldId id="402" r:id="rId17"/>
    <p:sldId id="403" r:id="rId18"/>
    <p:sldId id="389" r:id="rId19"/>
    <p:sldId id="390" r:id="rId20"/>
    <p:sldId id="391" r:id="rId21"/>
    <p:sldId id="392" r:id="rId22"/>
    <p:sldId id="393" r:id="rId23"/>
    <p:sldId id="394" r:id="rId24"/>
    <p:sldId id="404" r:id="rId25"/>
    <p:sldId id="398" r:id="rId26"/>
    <p:sldId id="405" r:id="rId27"/>
    <p:sldId id="406" r:id="rId28"/>
    <p:sldId id="407" r:id="rId29"/>
    <p:sldId id="399" r:id="rId30"/>
    <p:sldId id="270" r:id="rId31"/>
    <p:sldId id="308" r:id="rId32"/>
    <p:sldId id="361" r:id="rId33"/>
    <p:sldId id="336"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533" autoAdjust="0"/>
    <p:restoredTop sz="94660"/>
  </p:normalViewPr>
  <p:slideViewPr>
    <p:cSldViewPr>
      <p:cViewPr>
        <p:scale>
          <a:sx n="94" d="100"/>
          <a:sy n="94" d="100"/>
        </p:scale>
        <p:origin x="912" y="-187"/>
      </p:cViewPr>
      <p:guideLst>
        <p:guide orient="horz" pos="2160"/>
        <p:guide pos="2880"/>
      </p:guideLst>
    </p:cSldViewPr>
  </p:slideViewPr>
  <p:notesTextViewPr>
    <p:cViewPr>
      <p:scale>
        <a:sx n="1" d="1"/>
        <a:sy n="1" d="1"/>
      </p:scale>
      <p:origin x="0" y="0"/>
    </p:cViewPr>
  </p:notesTextViewPr>
  <p:sorterViewPr>
    <p:cViewPr>
      <p:scale>
        <a:sx n="80" d="100"/>
        <a:sy n="80" d="100"/>
      </p:scale>
      <p:origin x="0" y="-859"/>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71EB53-80A9-4AD1-BF19-B46D5286B497}" type="datetimeFigureOut">
              <a:rPr lang="en-GB" smtClean="0"/>
              <a:t>11/03/2017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6924EE-6494-4C04-A176-24D9C228F3D6}" type="slidenum">
              <a:rPr lang="en-GB" smtClean="0"/>
              <a:t>‹#›</a:t>
            </a:fld>
            <a:endParaRPr lang="en-GB"/>
          </a:p>
        </p:txBody>
      </p:sp>
    </p:spTree>
    <p:extLst>
      <p:ext uri="{BB962C8B-B14F-4D97-AF65-F5344CB8AC3E}">
        <p14:creationId xmlns:p14="http://schemas.microsoft.com/office/powerpoint/2010/main" val="838073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D061FB7-5A3E-44C4-A89B-1CAACA43DC83}" type="datetime1">
              <a:rPr lang="en-GB" smtClean="0"/>
              <a:t>11/03/2017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048D711-A2EF-40B4-8132-510F27072E33}" type="datetime1">
              <a:rPr lang="en-GB" smtClean="0"/>
              <a:t>11/03/2017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05F7F5-39D7-4481-8BA0-26B93B9E1384}" type="datetime1">
              <a:rPr lang="en-GB" smtClean="0"/>
              <a:t>11/03/2017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8BFA9C-0355-4D1D-AD1A-05CBD79BACD3}" type="datetime1">
              <a:rPr lang="en-GB" smtClean="0"/>
              <a:t>11/03/2017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6E89E1-4A25-4EDB-9D48-16F6D2E55EB5}" type="datetime1">
              <a:rPr lang="en-GB" smtClean="0"/>
              <a:t>11/03/2017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dirty="0"/>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0A29564-158B-4C7A-A701-B8707798DA2C}" type="datetime1">
              <a:rPr lang="en-GB" smtClean="0"/>
              <a:t>11/03/2017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57495E-7834-47A5-8CA4-8A350232D15C}" type="datetime1">
              <a:rPr lang="en-GB" smtClean="0"/>
              <a:t>11/03/2017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235F66E-22EF-47D4-A7B6-EB026A511E06}" type="datetime1">
              <a:rPr lang="en-GB" smtClean="0"/>
              <a:t>11/03/2017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dirty="0"/>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E38540-8D70-4A66-A3D0-E838CF0D5895}" type="datetime1">
              <a:rPr lang="en-GB" smtClean="0"/>
              <a:t>11/03/2017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1DC44ED-C893-4911-9C5C-8206610E4123}" type="datetime1">
              <a:rPr lang="en-GB" smtClean="0"/>
              <a:t>11/03/2017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395C77-BCC9-4155-A87E-77033BA33345}" type="datetime1">
              <a:rPr lang="en-GB" smtClean="0"/>
              <a:t>11/03/2017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B4AB373-113F-47DE-B798-BC1B9FEE1378}" type="datetime1">
              <a:rPr lang="en-GB" smtClean="0"/>
              <a:t>11/03/2017</a:t>
            </a:fld>
            <a:endParaRPr lang="en-GB"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3.em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news.google.co.uk/" TargetMode="External"/><Relationship Id="rId2" Type="http://schemas.openxmlformats.org/officeDocument/2006/relationships/hyperlink" Target="https://www.time-to-change.org.uk/sites/default/files/TtC%20Media%20Leaflet%20NEWS.pdf" TargetMode="External"/><Relationship Id="rId1" Type="http://schemas.openxmlformats.org/officeDocument/2006/relationships/slideLayout" Target="../slideLayouts/slideLayout2.xml"/><Relationship Id="rId6" Type="http://schemas.openxmlformats.org/officeDocument/2006/relationships/image" Target="../media/image2.emf"/><Relationship Id="rId5" Type="http://schemas.openxmlformats.org/officeDocument/2006/relationships/hyperlink" Target="https://www.kingsfund.org.uk/" TargetMode="External"/><Relationship Id="rId4" Type="http://schemas.openxmlformats.org/officeDocument/2006/relationships/hyperlink" Target="https://www.gov.uk/government/organisations/department-of-health"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XfyGv-xwjlI" TargetMode="External"/><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bbc.co.uk/news/health-22567919" TargetMode="External"/><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emf"/><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hyperlink" Target="http://www.healthtalk.org/peoples-experiences/chronic-health-issues/diabetes-type-2/misunderstandings-about-diabetes" TargetMode="External"/><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hyperlink" Target="https://www.diabetes.org.uk/Documents/News/diabetes-journalism-guidance.0912.pdf" TargetMode="Externa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emf"/><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2.emf"/><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4. </a:t>
            </a:r>
            <a:r>
              <a:rPr lang="en-GB" dirty="0"/>
              <a:t>health issues in the </a:t>
            </a:r>
            <a:r>
              <a:rPr lang="en-GB" dirty="0" smtClean="0"/>
              <a:t>media </a:t>
            </a:r>
            <a:r>
              <a:rPr lang="en-GB" dirty="0" smtClean="0"/>
              <a:t>(2) </a:t>
            </a:r>
            <a:endParaRPr lang="en-GB" dirty="0"/>
          </a:p>
        </p:txBody>
      </p:sp>
      <p:sp>
        <p:nvSpPr>
          <p:cNvPr id="9" name="Subtitle 8"/>
          <p:cNvSpPr>
            <a:spLocks noGrp="1"/>
          </p:cNvSpPr>
          <p:nvPr>
            <p:ph type="subTitle" idx="1"/>
          </p:nvPr>
        </p:nvSpPr>
        <p:spPr>
          <a:xfrm>
            <a:off x="614772" y="3510872"/>
            <a:ext cx="7990656" cy="1752600"/>
          </a:xfrm>
        </p:spPr>
        <p:txBody>
          <a:bodyPr>
            <a:normAutofit fontScale="77500" lnSpcReduction="20000"/>
          </a:bodyPr>
          <a:lstStyle/>
          <a:p>
            <a:r>
              <a:rPr lang="en-GB" sz="3600" dirty="0"/>
              <a:t>Emerging Issues in Health </a:t>
            </a:r>
            <a:r>
              <a:rPr lang="en-GB" sz="3600" dirty="0" smtClean="0"/>
              <a:t>Delivery (L6)</a:t>
            </a:r>
            <a:endParaRPr lang="en-GB" sz="3600" dirty="0"/>
          </a:p>
          <a:p>
            <a:r>
              <a:rPr lang="en-GB" sz="3600" dirty="0" smtClean="0"/>
              <a:t>HSC61</a:t>
            </a:r>
          </a:p>
          <a:p>
            <a:r>
              <a:rPr lang="en-GB" sz="3600" dirty="0" smtClean="0"/>
              <a:t>Tuesday </a:t>
            </a:r>
            <a:r>
              <a:rPr lang="en-GB" sz="3600" dirty="0" smtClean="0"/>
              <a:t>14th </a:t>
            </a:r>
            <a:r>
              <a:rPr lang="en-GB" sz="3600" dirty="0" smtClean="0"/>
              <a:t>Mar 2017 9.00-1.15</a:t>
            </a:r>
          </a:p>
          <a:p>
            <a:r>
              <a:rPr lang="en-GB" sz="3600" dirty="0" smtClean="0"/>
              <a:t>Dr Lisa Arai</a:t>
            </a:r>
            <a:endParaRPr lang="en-GB" sz="3600"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fld id="{5F2F8A10-4287-4BE8-ACD7-B40DB3D6C2A8}" type="slidenum">
              <a:rPr lang="en-GB" smtClean="0"/>
              <a:pPr/>
              <a:t>1</a:t>
            </a:fld>
            <a:endParaRPr lang="en-GB" dirty="0"/>
          </a:p>
        </p:txBody>
      </p:sp>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session: contents</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en-GB" dirty="0" smtClean="0"/>
              <a:t>9.00-9.45: </a:t>
            </a:r>
            <a:r>
              <a:rPr lang="en-GB" dirty="0" smtClean="0"/>
              <a:t>updates, </a:t>
            </a:r>
            <a:r>
              <a:rPr lang="en-GB" dirty="0" smtClean="0"/>
              <a:t>register &amp; </a:t>
            </a:r>
            <a:r>
              <a:rPr lang="en-GB" dirty="0" smtClean="0"/>
              <a:t>session 3 student task; </a:t>
            </a:r>
            <a:endParaRPr lang="en-GB" dirty="0" smtClean="0"/>
          </a:p>
          <a:p>
            <a:r>
              <a:rPr lang="en-GB" dirty="0" smtClean="0"/>
              <a:t>9.45-10.45: health issues in the media </a:t>
            </a:r>
            <a:r>
              <a:rPr lang="en-GB" dirty="0" smtClean="0"/>
              <a:t>(2);</a:t>
            </a:r>
            <a:endParaRPr lang="en-GB" dirty="0" smtClean="0"/>
          </a:p>
          <a:p>
            <a:r>
              <a:rPr lang="en-GB" dirty="0" smtClean="0"/>
              <a:t>10.45-11.00: </a:t>
            </a:r>
            <a:r>
              <a:rPr lang="en-GB" dirty="0" smtClean="0"/>
              <a:t>break;</a:t>
            </a:r>
            <a:endParaRPr lang="en-GB" dirty="0"/>
          </a:p>
          <a:p>
            <a:r>
              <a:rPr lang="en-GB" dirty="0" smtClean="0"/>
              <a:t>11.00-12.30: register, group-work &amp; feedback on student task/chosen health issue;</a:t>
            </a:r>
            <a:endParaRPr lang="en-GB" dirty="0" smtClean="0"/>
          </a:p>
          <a:p>
            <a:r>
              <a:rPr lang="en-GB" dirty="0" smtClean="0"/>
              <a:t>12.30-12.50</a:t>
            </a:r>
            <a:r>
              <a:rPr lang="en-GB" dirty="0" smtClean="0"/>
              <a:t>: Q&amp;A/tutorial support. </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5F2F8A10-4287-4BE8-ACD7-B40DB3D6C2A8}" type="slidenum">
              <a:rPr lang="en-GB" smtClean="0"/>
              <a:pPr/>
              <a:t>2</a:t>
            </a:fld>
            <a:endParaRPr lang="en-GB" dirty="0"/>
          </a:p>
        </p:txBody>
      </p:sp>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Reminder: </a:t>
            </a:r>
            <a:r>
              <a:rPr lang="en-GB" dirty="0" smtClean="0"/>
              <a:t>aim </a:t>
            </a:r>
            <a:r>
              <a:rPr lang="en-GB" dirty="0"/>
              <a:t>&amp; learning outcomes</a:t>
            </a:r>
          </a:p>
        </p:txBody>
      </p:sp>
      <p:sp>
        <p:nvSpPr>
          <p:cNvPr id="3" name="Content Placeholder 2"/>
          <p:cNvSpPr>
            <a:spLocks noGrp="1"/>
          </p:cNvSpPr>
          <p:nvPr>
            <p:ph idx="1"/>
          </p:nvPr>
        </p:nvSpPr>
        <p:spPr>
          <a:xfrm>
            <a:off x="444640" y="1700808"/>
            <a:ext cx="8229600" cy="3989040"/>
          </a:xfrm>
        </p:spPr>
        <p:txBody>
          <a:bodyPr>
            <a:normAutofit/>
          </a:bodyPr>
          <a:lstStyle/>
          <a:p>
            <a:r>
              <a:rPr lang="en-GB" sz="2800" dirty="0" smtClean="0"/>
              <a:t>This </a:t>
            </a:r>
            <a:r>
              <a:rPr lang="en-GB" sz="2800" dirty="0"/>
              <a:t>module aims </a:t>
            </a:r>
            <a:r>
              <a:rPr lang="en-GB" sz="2800" dirty="0" smtClean="0"/>
              <a:t>to: </a:t>
            </a:r>
          </a:p>
          <a:p>
            <a:pPr lvl="1"/>
            <a:r>
              <a:rPr lang="en-GB" sz="2400" dirty="0" smtClean="0"/>
              <a:t>facilitate </a:t>
            </a:r>
            <a:r>
              <a:rPr lang="en-GB" sz="2400" dirty="0"/>
              <a:t>an </a:t>
            </a:r>
            <a:r>
              <a:rPr lang="en-GB" sz="2400" dirty="0" smtClean="0"/>
              <a:t>in-depth </a:t>
            </a:r>
            <a:r>
              <a:rPr lang="en-GB" sz="2400" dirty="0"/>
              <a:t>understanding of the factors </a:t>
            </a:r>
            <a:r>
              <a:rPr lang="en-GB" sz="2400" dirty="0" smtClean="0"/>
              <a:t>influencing </a:t>
            </a:r>
            <a:r>
              <a:rPr lang="en-GB" sz="2400" dirty="0"/>
              <a:t>public debate of </a:t>
            </a:r>
            <a:r>
              <a:rPr lang="en-GB" sz="2400" dirty="0" smtClean="0"/>
              <a:t>health </a:t>
            </a:r>
            <a:r>
              <a:rPr lang="en-GB" sz="2400" dirty="0" smtClean="0"/>
              <a:t>&amp; </a:t>
            </a:r>
            <a:r>
              <a:rPr lang="en-GB" sz="2400" dirty="0"/>
              <a:t>social </a:t>
            </a:r>
            <a:r>
              <a:rPr lang="en-GB" sz="2400" dirty="0" smtClean="0"/>
              <a:t>care issues, the </a:t>
            </a:r>
            <a:r>
              <a:rPr lang="en-GB" sz="2400" dirty="0"/>
              <a:t>methods used to bring information to the public arena for </a:t>
            </a:r>
            <a:r>
              <a:rPr lang="en-GB" sz="2400" dirty="0" smtClean="0"/>
              <a:t>debate </a:t>
            </a:r>
            <a:r>
              <a:rPr lang="en-GB" sz="2400" dirty="0" smtClean="0"/>
              <a:t>&amp; </a:t>
            </a:r>
            <a:r>
              <a:rPr lang="en-GB" sz="2400" dirty="0"/>
              <a:t>the validity </a:t>
            </a:r>
            <a:r>
              <a:rPr lang="en-GB" sz="2400" dirty="0" smtClean="0"/>
              <a:t>&amp; </a:t>
            </a:r>
            <a:r>
              <a:rPr lang="en-GB" sz="2400" dirty="0"/>
              <a:t>reliability of that </a:t>
            </a:r>
            <a:r>
              <a:rPr lang="en-GB" sz="2400" dirty="0" smtClean="0"/>
              <a:t>information;</a:t>
            </a:r>
          </a:p>
          <a:p>
            <a:pPr lvl="1"/>
            <a:r>
              <a:rPr lang="en-GB" sz="2400" dirty="0" smtClean="0"/>
              <a:t>the </a:t>
            </a:r>
            <a:r>
              <a:rPr lang="en-GB" sz="2400" dirty="0"/>
              <a:t>role of different media in shaping social behaviours </a:t>
            </a:r>
            <a:r>
              <a:rPr lang="en-GB" sz="2400" dirty="0" smtClean="0"/>
              <a:t>&amp; </a:t>
            </a:r>
            <a:r>
              <a:rPr lang="en-GB" sz="2400" dirty="0"/>
              <a:t>attitudes </a:t>
            </a:r>
            <a:r>
              <a:rPr lang="en-GB" sz="2400" dirty="0" smtClean="0"/>
              <a:t>&amp; </a:t>
            </a:r>
            <a:r>
              <a:rPr lang="en-GB" sz="2400" dirty="0"/>
              <a:t>the balance between representation </a:t>
            </a:r>
            <a:r>
              <a:rPr lang="en-GB" sz="2400" dirty="0" smtClean="0"/>
              <a:t>&amp; </a:t>
            </a:r>
            <a:r>
              <a:rPr lang="en-GB" sz="2400" dirty="0"/>
              <a:t>manipulation of </a:t>
            </a:r>
            <a:r>
              <a:rPr lang="en-GB" sz="2400" dirty="0" smtClean="0"/>
              <a:t>health </a:t>
            </a:r>
            <a:r>
              <a:rPr lang="en-GB" sz="2400" dirty="0"/>
              <a:t>information will be evaluated.</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5F2F8A10-4287-4BE8-ACD7-B40DB3D6C2A8}" type="slidenum">
              <a:rPr lang="en-GB" smtClean="0"/>
              <a:pPr/>
              <a:t>3</a:t>
            </a:fld>
            <a:endParaRPr lang="en-GB" dirty="0"/>
          </a:p>
        </p:txBody>
      </p:sp>
    </p:spTree>
    <p:extLst>
      <p:ext uri="{BB962C8B-B14F-4D97-AF65-F5344CB8AC3E}">
        <p14:creationId xmlns:p14="http://schemas.microsoft.com/office/powerpoint/2010/main" val="24137935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Reminder: </a:t>
            </a:r>
            <a:r>
              <a:rPr lang="en-GB" dirty="0" smtClean="0"/>
              <a:t>aim </a:t>
            </a:r>
            <a:r>
              <a:rPr lang="en-GB" dirty="0" smtClean="0"/>
              <a:t>&amp; learning outcomes</a:t>
            </a:r>
            <a:endParaRPr lang="en-GB" dirty="0"/>
          </a:p>
        </p:txBody>
      </p:sp>
      <p:sp>
        <p:nvSpPr>
          <p:cNvPr id="3" name="Content Placeholder 2"/>
          <p:cNvSpPr>
            <a:spLocks noGrp="1"/>
          </p:cNvSpPr>
          <p:nvPr>
            <p:ph idx="1"/>
          </p:nvPr>
        </p:nvSpPr>
        <p:spPr>
          <a:xfrm>
            <a:off x="444640" y="1700808"/>
            <a:ext cx="8229600" cy="3989040"/>
          </a:xfrm>
        </p:spPr>
        <p:txBody>
          <a:bodyPr>
            <a:normAutofit lnSpcReduction="10000"/>
          </a:bodyPr>
          <a:lstStyle/>
          <a:p>
            <a:pPr marL="0" indent="0">
              <a:buNone/>
            </a:pPr>
            <a:r>
              <a:rPr lang="en-GB" sz="2800" dirty="0" smtClean="0"/>
              <a:t>Upon </a:t>
            </a:r>
            <a:r>
              <a:rPr lang="en-GB" sz="2800" dirty="0"/>
              <a:t>the successful completion of this module, the student should be able to demonstrate the ability to:</a:t>
            </a:r>
          </a:p>
          <a:p>
            <a:pPr marL="457200" indent="-457200">
              <a:buFont typeface="+mj-lt"/>
              <a:buAutoNum type="arabicPeriod"/>
            </a:pPr>
            <a:r>
              <a:rPr lang="en-US" dirty="0" smtClean="0"/>
              <a:t>Reflect </a:t>
            </a:r>
            <a:r>
              <a:rPr lang="en-US" dirty="0"/>
              <a:t>upon information </a:t>
            </a:r>
            <a:r>
              <a:rPr lang="en-US" dirty="0" smtClean="0"/>
              <a:t>about health that </a:t>
            </a:r>
            <a:r>
              <a:rPr lang="en-US" dirty="0"/>
              <a:t>may </a:t>
            </a:r>
            <a:r>
              <a:rPr lang="en-US" dirty="0" smtClean="0"/>
              <a:t>cause public concern, </a:t>
            </a:r>
            <a:r>
              <a:rPr lang="en-US" dirty="0" smtClean="0"/>
              <a:t>&amp; </a:t>
            </a:r>
            <a:r>
              <a:rPr lang="en-US" dirty="0"/>
              <a:t>critically analyse how these issues are presented in the </a:t>
            </a:r>
            <a:r>
              <a:rPr lang="en-US" dirty="0" smtClean="0"/>
              <a:t>media;</a:t>
            </a:r>
            <a:endParaRPr lang="en-GB" dirty="0"/>
          </a:p>
          <a:p>
            <a:pPr marL="457200" indent="-457200">
              <a:buFont typeface="+mj-lt"/>
              <a:buAutoNum type="arabicPeriod"/>
            </a:pPr>
            <a:r>
              <a:rPr lang="en-US" dirty="0"/>
              <a:t>Evaluate current thinking on </a:t>
            </a:r>
            <a:r>
              <a:rPr lang="en-US" dirty="0" smtClean="0"/>
              <a:t>a chosen health issue, </a:t>
            </a:r>
            <a:r>
              <a:rPr lang="en-US" dirty="0" smtClean="0"/>
              <a:t>&amp; </a:t>
            </a:r>
            <a:r>
              <a:rPr lang="en-US" dirty="0"/>
              <a:t>its possible influence on the health </a:t>
            </a:r>
            <a:r>
              <a:rPr lang="en-US" dirty="0" smtClean="0"/>
              <a:t>&amp; </a:t>
            </a:r>
            <a:r>
              <a:rPr lang="en-US" dirty="0"/>
              <a:t>wellbeing of </a:t>
            </a:r>
            <a:r>
              <a:rPr lang="en-US" dirty="0" smtClean="0"/>
              <a:t>individuals or </a:t>
            </a:r>
            <a:r>
              <a:rPr lang="en-US" dirty="0"/>
              <a:t>society, </a:t>
            </a:r>
            <a:r>
              <a:rPr lang="en-US" dirty="0" smtClean="0"/>
              <a:t>as well healthcare </a:t>
            </a:r>
            <a:r>
              <a:rPr lang="en-US" dirty="0"/>
              <a:t>policy </a:t>
            </a:r>
            <a:r>
              <a:rPr lang="en-US" dirty="0" smtClean="0"/>
              <a:t>&amp; </a:t>
            </a:r>
            <a:r>
              <a:rPr lang="en-US" dirty="0"/>
              <a:t>legislation.</a:t>
            </a:r>
            <a:endParaRPr lang="en-GB" dirty="0"/>
          </a:p>
          <a:p>
            <a:pPr marL="0" indent="0">
              <a:buNone/>
            </a:pPr>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5F2F8A10-4287-4BE8-ACD7-B40DB3D6C2A8}" type="slidenum">
              <a:rPr lang="en-GB" smtClean="0"/>
              <a:pPr/>
              <a:t>4</a:t>
            </a:fld>
            <a:endParaRPr lang="en-GB" dirty="0"/>
          </a:p>
        </p:txBody>
      </p:sp>
    </p:spTree>
    <p:extLst>
      <p:ext uri="{BB962C8B-B14F-4D97-AF65-F5344CB8AC3E}">
        <p14:creationId xmlns:p14="http://schemas.microsoft.com/office/powerpoint/2010/main" val="1314910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Reminder: the </a:t>
            </a:r>
            <a:r>
              <a:rPr lang="en-GB" dirty="0" smtClean="0"/>
              <a:t>assignment </a:t>
            </a:r>
            <a:endParaRPr lang="en-GB" dirty="0"/>
          </a:p>
        </p:txBody>
      </p:sp>
      <p:sp>
        <p:nvSpPr>
          <p:cNvPr id="3" name="Content Placeholder 2"/>
          <p:cNvSpPr>
            <a:spLocks noGrp="1"/>
          </p:cNvSpPr>
          <p:nvPr>
            <p:ph idx="1"/>
          </p:nvPr>
        </p:nvSpPr>
        <p:spPr/>
        <p:txBody>
          <a:bodyPr>
            <a:normAutofit/>
          </a:bodyPr>
          <a:lstStyle/>
          <a:p>
            <a:r>
              <a:rPr lang="en-GB" dirty="0" smtClean="0"/>
              <a:t>You need to:</a:t>
            </a:r>
          </a:p>
          <a:p>
            <a:pPr lvl="1"/>
            <a:r>
              <a:rPr lang="en-GB" dirty="0" smtClean="0"/>
              <a:t>Choose a health topic:</a:t>
            </a:r>
          </a:p>
          <a:p>
            <a:pPr lvl="2"/>
            <a:r>
              <a:rPr lang="en-GB" dirty="0" smtClean="0"/>
              <a:t>Teenage pregnancy, child obesity, mental health, funding social care, elder abuse, </a:t>
            </a:r>
            <a:r>
              <a:rPr lang="en-GB" dirty="0" smtClean="0"/>
              <a:t>Type </a:t>
            </a:r>
            <a:r>
              <a:rPr lang="en-GB" dirty="0" smtClean="0"/>
              <a:t>2 diabetes, mental illness; </a:t>
            </a:r>
          </a:p>
          <a:p>
            <a:pPr lvl="3"/>
            <a:r>
              <a:rPr lang="en-GB" dirty="0" smtClean="0"/>
              <a:t>We will look at some of these health issues </a:t>
            </a:r>
            <a:r>
              <a:rPr lang="en-GB" dirty="0" smtClean="0"/>
              <a:t>this </a:t>
            </a:r>
            <a:r>
              <a:rPr lang="en-GB" dirty="0" smtClean="0"/>
              <a:t>week. </a:t>
            </a:r>
          </a:p>
          <a:p>
            <a:r>
              <a:rPr lang="en-GB" dirty="0" smtClean="0"/>
              <a:t>Then:</a:t>
            </a:r>
          </a:p>
          <a:p>
            <a:pPr lvl="1"/>
            <a:r>
              <a:rPr lang="en-GB" dirty="0" smtClean="0"/>
              <a:t>Critically evaluate the health issue; </a:t>
            </a:r>
          </a:p>
          <a:p>
            <a:pPr lvl="1"/>
            <a:r>
              <a:rPr lang="en-GB" dirty="0" smtClean="0"/>
              <a:t>explore how </a:t>
            </a:r>
            <a:r>
              <a:rPr lang="en-GB" dirty="0"/>
              <a:t>the issue is represented </a:t>
            </a:r>
            <a:r>
              <a:rPr lang="en-GB" dirty="0" smtClean="0"/>
              <a:t>in </a:t>
            </a:r>
            <a:r>
              <a:rPr lang="en-GB" dirty="0"/>
              <a:t>the </a:t>
            </a:r>
            <a:r>
              <a:rPr lang="en-GB" dirty="0" smtClean="0"/>
              <a:t>media; </a:t>
            </a:r>
          </a:p>
          <a:p>
            <a:pPr lvl="1"/>
            <a:r>
              <a:rPr lang="en-GB" dirty="0" smtClean="0"/>
              <a:t>explore its </a:t>
            </a:r>
            <a:r>
              <a:rPr lang="en-GB" dirty="0"/>
              <a:t>impact </a:t>
            </a:r>
            <a:r>
              <a:rPr lang="en-GB" dirty="0" smtClean="0"/>
              <a:t>&amp; </a:t>
            </a:r>
            <a:r>
              <a:rPr lang="en-GB" dirty="0"/>
              <a:t>influence upon public </a:t>
            </a:r>
            <a:r>
              <a:rPr lang="en-GB" dirty="0" smtClean="0"/>
              <a:t>perception </a:t>
            </a:r>
            <a:r>
              <a:rPr lang="en-GB" dirty="0" smtClean="0"/>
              <a:t>&amp; </a:t>
            </a:r>
            <a:r>
              <a:rPr lang="en-GB" dirty="0" smtClean="0"/>
              <a:t>the wellbeing </a:t>
            </a:r>
            <a:r>
              <a:rPr lang="en-GB" dirty="0"/>
              <a:t>of </a:t>
            </a:r>
            <a:r>
              <a:rPr lang="en-GB" dirty="0" smtClean="0"/>
              <a:t>individuals, society</a:t>
            </a:r>
            <a:r>
              <a:rPr lang="en-GB" dirty="0"/>
              <a:t>, policy and </a:t>
            </a:r>
            <a:r>
              <a:rPr lang="en-GB" dirty="0" smtClean="0"/>
              <a:t>legislation;</a:t>
            </a:r>
            <a:endParaRPr lang="en-GB" dirty="0"/>
          </a:p>
          <a:p>
            <a:pPr lvl="1"/>
            <a:r>
              <a:rPr lang="en-GB" dirty="0" smtClean="0"/>
              <a:t>Your can include your own independent </a:t>
            </a:r>
            <a:r>
              <a:rPr lang="en-GB" dirty="0"/>
              <a:t>thought in relation to the examined topic. </a:t>
            </a:r>
          </a:p>
          <a:p>
            <a:pPr lvl="2"/>
            <a:endParaRPr lang="en-GB" dirty="0" smtClean="0"/>
          </a:p>
          <a:p>
            <a:pPr lvl="1"/>
            <a:endParaRPr lang="en-GB" dirty="0"/>
          </a:p>
        </p:txBody>
      </p:sp>
      <p:sp>
        <p:nvSpPr>
          <p:cNvPr id="4" name="Slide Number Placeholder 3"/>
          <p:cNvSpPr>
            <a:spLocks noGrp="1"/>
          </p:cNvSpPr>
          <p:nvPr>
            <p:ph type="sldNum" sz="quarter" idx="12"/>
          </p:nvPr>
        </p:nvSpPr>
        <p:spPr/>
        <p:txBody>
          <a:bodyPr/>
          <a:lstStyle/>
          <a:p>
            <a:fld id="{5F2F8A10-4287-4BE8-ACD7-B40DB3D6C2A8}" type="slidenum">
              <a:rPr lang="en-GB" smtClean="0"/>
              <a:pPr/>
              <a:t>5</a:t>
            </a:fld>
            <a:endParaRPr lang="en-GB" dirty="0"/>
          </a:p>
        </p:txBody>
      </p:sp>
      <p:pic>
        <p:nvPicPr>
          <p:cNvPr id="7"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516684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Reminder: the </a:t>
            </a:r>
            <a:r>
              <a:rPr lang="en-GB" dirty="0" smtClean="0"/>
              <a:t>assignment </a:t>
            </a:r>
            <a:endParaRPr lang="en-GB" dirty="0"/>
          </a:p>
        </p:txBody>
      </p:sp>
      <p:pic>
        <p:nvPicPr>
          <p:cNvPr id="8" name="Content Placeholder 7"/>
          <p:cNvPicPr>
            <a:picLocks noGrp="1" noChangeAspect="1"/>
          </p:cNvPicPr>
          <p:nvPr>
            <p:ph sz="half" idx="1"/>
          </p:nvPr>
        </p:nvPicPr>
        <p:blipFill>
          <a:blip r:embed="rId2"/>
          <a:stretch>
            <a:fillRect/>
          </a:stretch>
        </p:blipFill>
        <p:spPr>
          <a:xfrm>
            <a:off x="5119616" y="1916832"/>
            <a:ext cx="3484887" cy="3024336"/>
          </a:xfrm>
          <a:prstGeom prst="rect">
            <a:avLst/>
          </a:prstGeom>
        </p:spPr>
      </p:pic>
      <p:sp>
        <p:nvSpPr>
          <p:cNvPr id="9" name="Content Placeholder 8"/>
          <p:cNvSpPr>
            <a:spLocks noGrp="1"/>
          </p:cNvSpPr>
          <p:nvPr>
            <p:ph sz="half" idx="2"/>
          </p:nvPr>
        </p:nvSpPr>
        <p:spPr>
          <a:xfrm>
            <a:off x="527304" y="1530306"/>
            <a:ext cx="4038600" cy="4718304"/>
          </a:xfrm>
        </p:spPr>
        <p:txBody>
          <a:bodyPr>
            <a:normAutofit lnSpcReduction="10000"/>
          </a:bodyPr>
          <a:lstStyle/>
          <a:p>
            <a:r>
              <a:rPr lang="en-GB" dirty="0" smtClean="0"/>
              <a:t>You will be presenting your own poster in </a:t>
            </a:r>
            <a:r>
              <a:rPr lang="en-GB" b="1" dirty="0" smtClean="0"/>
              <a:t>last week April/first week May</a:t>
            </a:r>
            <a:r>
              <a:rPr lang="en-GB" dirty="0" smtClean="0"/>
              <a:t>; </a:t>
            </a:r>
          </a:p>
          <a:p>
            <a:r>
              <a:rPr lang="en-GB" dirty="0" smtClean="0"/>
              <a:t>You will submit your 3000 word report soon after; </a:t>
            </a:r>
          </a:p>
          <a:p>
            <a:r>
              <a:rPr lang="en-GB" dirty="0" smtClean="0"/>
              <a:t>We will look at the skills needed for these tasks in a couple of weeks. </a:t>
            </a:r>
            <a:endParaRPr lang="en-GB" dirty="0"/>
          </a:p>
        </p:txBody>
      </p:sp>
      <p:sp>
        <p:nvSpPr>
          <p:cNvPr id="4" name="Slide Number Placeholder 3"/>
          <p:cNvSpPr>
            <a:spLocks noGrp="1"/>
          </p:cNvSpPr>
          <p:nvPr>
            <p:ph type="sldNum" sz="quarter" idx="12"/>
          </p:nvPr>
        </p:nvSpPr>
        <p:spPr/>
        <p:txBody>
          <a:bodyPr/>
          <a:lstStyle/>
          <a:p>
            <a:fld id="{5F2F8A10-4287-4BE8-ACD7-B40DB3D6C2A8}" type="slidenum">
              <a:rPr lang="en-GB" smtClean="0"/>
              <a:pPr/>
              <a:t>6</a:t>
            </a:fld>
            <a:endParaRPr lang="en-GB" dirty="0"/>
          </a:p>
        </p:txBody>
      </p:sp>
      <p:pic>
        <p:nvPicPr>
          <p:cNvPr id="7"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50000"/>
          <a:stretch/>
        </p:blipFill>
        <p:spPr bwMode="auto">
          <a:xfrm>
            <a:off x="0" y="6248610"/>
            <a:ext cx="899592" cy="410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785159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Session 3: recap</a:t>
            </a:r>
            <a:endParaRPr lang="en-GB" dirty="0"/>
          </a:p>
        </p:txBody>
      </p:sp>
      <p:sp>
        <p:nvSpPr>
          <p:cNvPr id="3" name="Content Placeholder 2"/>
          <p:cNvSpPr>
            <a:spLocks noGrp="1"/>
          </p:cNvSpPr>
          <p:nvPr>
            <p:ph idx="1"/>
          </p:nvPr>
        </p:nvSpPr>
        <p:spPr/>
        <p:txBody>
          <a:bodyPr>
            <a:normAutofit/>
          </a:bodyPr>
          <a:lstStyle/>
          <a:p>
            <a:r>
              <a:rPr lang="en-GB" dirty="0" smtClean="0"/>
              <a:t>Coverage of health issues in the media can be sensational </a:t>
            </a:r>
            <a:r>
              <a:rPr lang="en-GB" dirty="0" smtClean="0"/>
              <a:t>&amp; </a:t>
            </a:r>
            <a:r>
              <a:rPr lang="en-GB" dirty="0" smtClean="0"/>
              <a:t>unbalanced; </a:t>
            </a:r>
          </a:p>
          <a:p>
            <a:r>
              <a:rPr lang="en-GB" dirty="0" smtClean="0"/>
              <a:t>The concept of risk is very important; the media tend to emphasise risk; </a:t>
            </a:r>
          </a:p>
          <a:p>
            <a:r>
              <a:rPr lang="en-GB" dirty="0" smtClean="0"/>
              <a:t>There is a large body of research on coverage of mental health in the media, where people affected by mental health problems are often depicted as ‘mad’ or ‘dangerous’; </a:t>
            </a:r>
          </a:p>
          <a:p>
            <a:r>
              <a:rPr lang="en-GB" dirty="0" smtClean="0"/>
              <a:t>This has been challenged, </a:t>
            </a:r>
            <a:r>
              <a:rPr lang="en-GB" dirty="0" smtClean="0"/>
              <a:t>&amp; </a:t>
            </a:r>
            <a:r>
              <a:rPr lang="en-GB" dirty="0" smtClean="0"/>
              <a:t>guidelines have been drawn up to help journalists. </a:t>
            </a:r>
            <a:endParaRPr lang="en-GB" dirty="0"/>
          </a:p>
        </p:txBody>
      </p:sp>
      <p:sp>
        <p:nvSpPr>
          <p:cNvPr id="4" name="Slide Number Placeholder 3"/>
          <p:cNvSpPr>
            <a:spLocks noGrp="1"/>
          </p:cNvSpPr>
          <p:nvPr>
            <p:ph type="sldNum" sz="quarter" idx="12"/>
          </p:nvPr>
        </p:nvSpPr>
        <p:spPr/>
        <p:txBody>
          <a:bodyPr/>
          <a:lstStyle/>
          <a:p>
            <a:fld id="{5F2F8A10-4287-4BE8-ACD7-B40DB3D6C2A8}" type="slidenum">
              <a:rPr lang="en-GB" smtClean="0"/>
              <a:pPr/>
              <a:t>7</a:t>
            </a:fld>
            <a:endParaRPr lang="en-GB" dirty="0"/>
          </a:p>
        </p:txBody>
      </p:sp>
      <p:pic>
        <p:nvPicPr>
          <p:cNvPr id="7"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41037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Session 3: student </a:t>
            </a:r>
            <a:r>
              <a:rPr lang="en-GB" dirty="0" smtClean="0"/>
              <a:t>task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 asked you to:</a:t>
            </a:r>
            <a:endParaRPr lang="en-GB" dirty="0" smtClean="0"/>
          </a:p>
          <a:p>
            <a:r>
              <a:rPr lang="en-GB" dirty="0" smtClean="0"/>
              <a:t>Read guidance on responsible reporting of mental health from the ‘Time To Change</a:t>
            </a:r>
            <a:r>
              <a:rPr lang="en-GB" dirty="0"/>
              <a:t>’ campaign here: </a:t>
            </a:r>
            <a:r>
              <a:rPr lang="en-GB" dirty="0">
                <a:hlinkClick r:id="rId2"/>
              </a:rPr>
              <a:t>https://</a:t>
            </a:r>
            <a:r>
              <a:rPr lang="en-GB" dirty="0" smtClean="0">
                <a:hlinkClick r:id="rId2"/>
              </a:rPr>
              <a:t>www.time-to-change.org.uk/sites/default/files/TtC%20Media%20Leaflet%20NEWS.pdf</a:t>
            </a:r>
            <a:r>
              <a:rPr lang="en-GB" dirty="0" smtClean="0"/>
              <a:t>;</a:t>
            </a:r>
          </a:p>
          <a:p>
            <a:r>
              <a:rPr lang="en-GB" dirty="0" smtClean="0"/>
              <a:t>Think of your chosen health issue. This might be the same one you chose in week 1 or a different one. Then:</a:t>
            </a:r>
          </a:p>
          <a:p>
            <a:pPr lvl="1"/>
            <a:r>
              <a:rPr lang="en-GB" dirty="0" smtClean="0"/>
              <a:t>Using Google </a:t>
            </a:r>
            <a:r>
              <a:rPr lang="en-GB" dirty="0"/>
              <a:t>News (</a:t>
            </a:r>
            <a:r>
              <a:rPr lang="en-GB" dirty="0">
                <a:hlinkClick r:id="rId3"/>
              </a:rPr>
              <a:t>https://news.google.co.uk</a:t>
            </a:r>
            <a:r>
              <a:rPr lang="en-GB" dirty="0" smtClean="0">
                <a:hlinkClick r:id="rId3"/>
              </a:rPr>
              <a:t>/</a:t>
            </a:r>
            <a:r>
              <a:rPr lang="en-GB" dirty="0" smtClean="0"/>
              <a:t>) or similar, undertake a search of media coverage of your topic; </a:t>
            </a:r>
          </a:p>
          <a:p>
            <a:pPr lvl="1"/>
            <a:r>
              <a:rPr lang="en-GB" dirty="0" smtClean="0"/>
              <a:t>Search on MIND or other health websites (Department </a:t>
            </a:r>
            <a:r>
              <a:rPr lang="en-GB" dirty="0"/>
              <a:t>of Health (</a:t>
            </a:r>
            <a:r>
              <a:rPr lang="en-GB" dirty="0">
                <a:hlinkClick r:id="rId4"/>
              </a:rPr>
              <a:t>https://</a:t>
            </a:r>
            <a:r>
              <a:rPr lang="en-GB" dirty="0" smtClean="0">
                <a:hlinkClick r:id="rId4"/>
              </a:rPr>
              <a:t>www.gov.uk/government/organisations/department-of-health</a:t>
            </a:r>
            <a:r>
              <a:rPr lang="en-GB" dirty="0"/>
              <a:t>) or King’s Fund (</a:t>
            </a:r>
            <a:r>
              <a:rPr lang="en-GB" dirty="0">
                <a:hlinkClick r:id="rId5"/>
              </a:rPr>
              <a:t>https://www.kingsfund.org.uk</a:t>
            </a:r>
            <a:r>
              <a:rPr lang="en-GB" dirty="0" smtClean="0">
                <a:hlinkClick r:id="rId5"/>
              </a:rPr>
              <a:t>/</a:t>
            </a:r>
            <a:r>
              <a:rPr lang="en-GB" dirty="0" smtClean="0"/>
              <a:t>) for information relating to your health issue; </a:t>
            </a:r>
          </a:p>
          <a:p>
            <a:pPr lvl="1"/>
            <a:r>
              <a:rPr lang="en-GB" dirty="0" smtClean="0"/>
              <a:t>Write a one page summary of:</a:t>
            </a:r>
          </a:p>
          <a:p>
            <a:pPr lvl="2"/>
            <a:r>
              <a:rPr lang="en-GB" dirty="0" smtClean="0"/>
              <a:t>The health issue (what it is, prevalence, causes </a:t>
            </a:r>
            <a:r>
              <a:rPr lang="en-GB" dirty="0" err="1" smtClean="0"/>
              <a:t>etc</a:t>
            </a:r>
            <a:r>
              <a:rPr lang="en-GB" dirty="0" smtClean="0"/>
              <a:t>); </a:t>
            </a:r>
          </a:p>
          <a:p>
            <a:pPr lvl="2"/>
            <a:r>
              <a:rPr lang="en-GB" dirty="0" smtClean="0"/>
              <a:t>Coverage of the issue in the media (print </a:t>
            </a:r>
            <a:r>
              <a:rPr lang="en-GB" dirty="0" smtClean="0"/>
              <a:t>&amp; </a:t>
            </a:r>
            <a:r>
              <a:rPr lang="en-GB" dirty="0" smtClean="0"/>
              <a:t>online)</a:t>
            </a:r>
          </a:p>
          <a:p>
            <a:pPr lvl="2"/>
            <a:r>
              <a:rPr lang="en-GB" dirty="0" smtClean="0"/>
              <a:t>Bring this with you next week for one-to-one feedback.  </a:t>
            </a:r>
          </a:p>
          <a:p>
            <a:pPr lvl="1"/>
            <a:endParaRPr lang="en-GB" dirty="0" smtClean="0"/>
          </a:p>
          <a:p>
            <a:pPr lvl="1"/>
            <a:endParaRPr lang="en-GB" dirty="0"/>
          </a:p>
        </p:txBody>
      </p:sp>
      <p:sp>
        <p:nvSpPr>
          <p:cNvPr id="4" name="Slide Number Placeholder 3"/>
          <p:cNvSpPr>
            <a:spLocks noGrp="1"/>
          </p:cNvSpPr>
          <p:nvPr>
            <p:ph type="sldNum" sz="quarter" idx="12"/>
          </p:nvPr>
        </p:nvSpPr>
        <p:spPr/>
        <p:txBody>
          <a:bodyPr/>
          <a:lstStyle/>
          <a:p>
            <a:fld id="{5F2F8A10-4287-4BE8-ACD7-B40DB3D6C2A8}" type="slidenum">
              <a:rPr lang="en-GB" smtClean="0"/>
              <a:pPr/>
              <a:t>8</a:t>
            </a:fld>
            <a:endParaRPr lang="en-GB" dirty="0"/>
          </a:p>
        </p:txBody>
      </p:sp>
      <p:pic>
        <p:nvPicPr>
          <p:cNvPr id="7"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50000"/>
          <a:stretch/>
        </p:blipFill>
        <p:spPr bwMode="auto">
          <a:xfrm>
            <a:off x="6720285" y="5445224"/>
            <a:ext cx="2263512" cy="10317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19207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of today’s session</a:t>
            </a:r>
            <a:endParaRPr lang="en-GB" dirty="0"/>
          </a:p>
        </p:txBody>
      </p:sp>
      <p:sp>
        <p:nvSpPr>
          <p:cNvPr id="3" name="Content Placeholder 2"/>
          <p:cNvSpPr>
            <a:spLocks noGrp="1"/>
          </p:cNvSpPr>
          <p:nvPr>
            <p:ph idx="1"/>
          </p:nvPr>
        </p:nvSpPr>
        <p:spPr/>
        <p:txBody>
          <a:bodyPr>
            <a:normAutofit/>
          </a:bodyPr>
          <a:lstStyle/>
          <a:p>
            <a:r>
              <a:rPr lang="en-GB" sz="3200" dirty="0" smtClean="0"/>
              <a:t>To explore the representation of health </a:t>
            </a:r>
            <a:r>
              <a:rPr lang="en-GB" sz="3200" dirty="0"/>
              <a:t>issues in the </a:t>
            </a:r>
            <a:r>
              <a:rPr lang="en-GB" sz="3200" dirty="0" smtClean="0"/>
              <a:t>media </a:t>
            </a:r>
            <a:r>
              <a:rPr lang="en-GB" sz="3200" dirty="0" smtClean="0"/>
              <a:t>&amp; </a:t>
            </a:r>
            <a:r>
              <a:rPr lang="en-GB" sz="3200" dirty="0" smtClean="0"/>
              <a:t>public arenas, focusing on </a:t>
            </a:r>
            <a:r>
              <a:rPr lang="en-GB" sz="3200" dirty="0" smtClean="0"/>
              <a:t>type 2 diabetes &amp; teenage pregnancy; </a:t>
            </a:r>
            <a:endParaRPr lang="en-GB" sz="3200" dirty="0" smtClean="0"/>
          </a:p>
          <a:p>
            <a:r>
              <a:rPr lang="en-GB" sz="3200" dirty="0" smtClean="0"/>
              <a:t>To </a:t>
            </a:r>
            <a:r>
              <a:rPr lang="en-GB" sz="3200" dirty="0" smtClean="0"/>
              <a:t>provide one-to-</a:t>
            </a:r>
            <a:r>
              <a:rPr lang="en-GB" sz="3200" dirty="0" smtClean="0"/>
              <a:t>one feedback on your one page summary/ideas about your health issue. </a:t>
            </a:r>
            <a:r>
              <a:rPr lang="en-GB" sz="3200" dirty="0" smtClean="0"/>
              <a:t> </a:t>
            </a:r>
            <a:endParaRPr lang="en-GB" sz="3200"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Slide Number Placeholder 4"/>
          <p:cNvSpPr>
            <a:spLocks noGrp="1"/>
          </p:cNvSpPr>
          <p:nvPr>
            <p:ph type="sldNum" sz="quarter" idx="12"/>
          </p:nvPr>
        </p:nvSpPr>
        <p:spPr/>
        <p:txBody>
          <a:bodyPr/>
          <a:lstStyle/>
          <a:p>
            <a:fld id="{5F2F8A10-4287-4BE8-ACD7-B40DB3D6C2A8}" type="slidenum">
              <a:rPr lang="en-GB" smtClean="0"/>
              <a:pPr/>
              <a:t>9</a:t>
            </a:fld>
            <a:endParaRPr lang="en-GB" dirty="0"/>
          </a:p>
        </p:txBody>
      </p:sp>
    </p:spTree>
    <p:extLst>
      <p:ext uri="{BB962C8B-B14F-4D97-AF65-F5344CB8AC3E}">
        <p14:creationId xmlns:p14="http://schemas.microsoft.com/office/powerpoint/2010/main" val="38162513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health issues in the media </a:t>
            </a:r>
            <a:r>
              <a:rPr lang="en-GB" dirty="0" smtClean="0"/>
              <a:t>(2)</a:t>
            </a:r>
            <a:endParaRPr lang="en-GB" dirty="0"/>
          </a:p>
        </p:txBody>
      </p:sp>
      <p:sp>
        <p:nvSpPr>
          <p:cNvPr id="6" name="Slide Number Placeholder 5"/>
          <p:cNvSpPr>
            <a:spLocks noGrp="1"/>
          </p:cNvSpPr>
          <p:nvPr>
            <p:ph type="sldNum" sz="quarter" idx="12"/>
          </p:nvPr>
        </p:nvSpPr>
        <p:spPr/>
        <p:txBody>
          <a:bodyPr/>
          <a:lstStyle/>
          <a:p>
            <a:fld id="{5F2F8A10-4287-4BE8-ACD7-B40DB3D6C2A8}" type="slidenum">
              <a:rPr lang="en-GB" smtClean="0"/>
              <a:pPr/>
              <a:t>10</a:t>
            </a:fld>
            <a:endParaRPr lang="en-GB" dirty="0"/>
          </a:p>
        </p:txBody>
      </p:sp>
    </p:spTree>
    <p:extLst>
      <p:ext uri="{BB962C8B-B14F-4D97-AF65-F5344CB8AC3E}">
        <p14:creationId xmlns:p14="http://schemas.microsoft.com/office/powerpoint/2010/main" val="31526928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p:txBody>
          <a:bodyPr/>
          <a:lstStyle/>
          <a:p>
            <a:r>
              <a:rPr lang="en-GB" dirty="0" smtClean="0"/>
              <a:t>We looked at mental health last week; </a:t>
            </a:r>
          </a:p>
          <a:p>
            <a:r>
              <a:rPr lang="en-GB" dirty="0" smtClean="0"/>
              <a:t>We will now explore some other health issues, looking at coverage in the media &amp; public debates about the issue;</a:t>
            </a:r>
          </a:p>
          <a:p>
            <a:r>
              <a:rPr lang="en-GB" dirty="0" smtClean="0"/>
              <a:t>First, type 2 diabetes; </a:t>
            </a:r>
          </a:p>
          <a:p>
            <a:r>
              <a:rPr lang="en-GB" b="1" dirty="0" smtClean="0">
                <a:solidFill>
                  <a:srgbClr val="002060"/>
                </a:solidFill>
              </a:rPr>
              <a:t>What is this?</a:t>
            </a:r>
          </a:p>
          <a:p>
            <a:endParaRPr lang="en-GB" dirty="0" smtClean="0"/>
          </a:p>
          <a:p>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11</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073088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p:txBody>
          <a:bodyPr/>
          <a:lstStyle/>
          <a:p>
            <a:endParaRPr lang="en-GB" dirty="0" smtClean="0"/>
          </a:p>
          <a:p>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12</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a:hlinkClick r:id="rId3"/>
          </p:cNvPr>
          <p:cNvPicPr>
            <a:picLocks noChangeAspect="1"/>
          </p:cNvPicPr>
          <p:nvPr/>
        </p:nvPicPr>
        <p:blipFill>
          <a:blip r:embed="rId4"/>
          <a:stretch>
            <a:fillRect/>
          </a:stretch>
        </p:blipFill>
        <p:spPr>
          <a:xfrm>
            <a:off x="971600" y="1619624"/>
            <a:ext cx="6984741" cy="3928917"/>
          </a:xfrm>
          <a:prstGeom prst="rect">
            <a:avLst/>
          </a:prstGeom>
        </p:spPr>
      </p:pic>
    </p:spTree>
    <p:extLst>
      <p:ext uri="{BB962C8B-B14F-4D97-AF65-F5344CB8AC3E}">
        <p14:creationId xmlns:p14="http://schemas.microsoft.com/office/powerpoint/2010/main" val="6230665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a:xfrm>
            <a:off x="457200" y="1600200"/>
            <a:ext cx="4834880" cy="4876800"/>
          </a:xfrm>
        </p:spPr>
        <p:txBody>
          <a:bodyPr>
            <a:normAutofit/>
          </a:bodyPr>
          <a:lstStyle/>
          <a:p>
            <a:r>
              <a:rPr lang="en-GB" dirty="0" smtClean="0"/>
              <a:t>Diabetes UK say there are many myths about diabetes, i</a:t>
            </a:r>
            <a:r>
              <a:rPr lang="en-GB" dirty="0" smtClean="0"/>
              <a:t>ncluding: </a:t>
            </a:r>
          </a:p>
          <a:p>
            <a:pPr lvl="1"/>
            <a:r>
              <a:rPr lang="en-GB" dirty="0" smtClean="0"/>
              <a:t>Differences between Type 1 &amp; 2 not recognised;</a:t>
            </a:r>
          </a:p>
          <a:p>
            <a:pPr lvl="1"/>
            <a:r>
              <a:rPr lang="en-GB" dirty="0" smtClean="0"/>
              <a:t>Type 2 sometimes seen as a ‘milder’ form of Type 1;</a:t>
            </a:r>
          </a:p>
          <a:p>
            <a:r>
              <a:rPr lang="en-GB" dirty="0"/>
              <a:t>A review (</a:t>
            </a:r>
            <a:r>
              <a:rPr lang="en-GB" dirty="0" smtClean="0"/>
              <a:t>Stefanik-</a:t>
            </a:r>
            <a:r>
              <a:rPr lang="en-GB" dirty="0" err="1" smtClean="0"/>
              <a:t>Sidener</a:t>
            </a:r>
            <a:r>
              <a:rPr lang="en-GB" dirty="0" smtClean="0"/>
              <a:t>, 2012) of coverage of diabetes in 239 articles in New York Times published in 2000-2010 found that:</a:t>
            </a:r>
            <a:endParaRPr lang="en-GB" dirty="0"/>
          </a:p>
          <a:p>
            <a:pPr lvl="1"/>
            <a:endParaRPr lang="en-GB" dirty="0" smtClean="0"/>
          </a:p>
          <a:p>
            <a:pPr lvl="1"/>
            <a:endParaRPr lang="en-GB" dirty="0" smtClean="0"/>
          </a:p>
        </p:txBody>
      </p:sp>
      <p:sp>
        <p:nvSpPr>
          <p:cNvPr id="5" name="Slide Number Placeholder 4"/>
          <p:cNvSpPr>
            <a:spLocks noGrp="1"/>
          </p:cNvSpPr>
          <p:nvPr>
            <p:ph type="sldNum" sz="quarter" idx="12"/>
          </p:nvPr>
        </p:nvSpPr>
        <p:spPr/>
        <p:txBody>
          <a:bodyPr/>
          <a:lstStyle/>
          <a:p>
            <a:fld id="{5F2F8A10-4287-4BE8-ACD7-B40DB3D6C2A8}" type="slidenum">
              <a:rPr lang="en-GB" smtClean="0"/>
              <a:pPr/>
              <a:t>13</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5940152" y="5373216"/>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p:cNvPicPr>
            <a:picLocks noChangeAspect="1"/>
          </p:cNvPicPr>
          <p:nvPr/>
        </p:nvPicPr>
        <p:blipFill>
          <a:blip r:embed="rId3"/>
          <a:stretch>
            <a:fillRect/>
          </a:stretch>
        </p:blipFill>
        <p:spPr>
          <a:xfrm>
            <a:off x="5436096" y="2200619"/>
            <a:ext cx="3370287" cy="1811529"/>
          </a:xfrm>
          <a:prstGeom prst="rect">
            <a:avLst/>
          </a:prstGeom>
        </p:spPr>
      </p:pic>
    </p:spTree>
    <p:extLst>
      <p:ext uri="{BB962C8B-B14F-4D97-AF65-F5344CB8AC3E}">
        <p14:creationId xmlns:p14="http://schemas.microsoft.com/office/powerpoint/2010/main" val="96499621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a:xfrm>
            <a:off x="457200" y="1600200"/>
            <a:ext cx="5266928" cy="4876800"/>
          </a:xfrm>
        </p:spPr>
        <p:txBody>
          <a:bodyPr>
            <a:normAutofit/>
          </a:bodyPr>
          <a:lstStyle/>
          <a:p>
            <a:r>
              <a:rPr lang="en-GB" dirty="0" smtClean="0"/>
              <a:t>Nearly </a:t>
            </a:r>
            <a:r>
              <a:rPr lang="en-GB" dirty="0"/>
              <a:t>one-third of articles failed to differentiate between </a:t>
            </a:r>
            <a:r>
              <a:rPr lang="en-GB" dirty="0" smtClean="0"/>
              <a:t>type 1</a:t>
            </a:r>
            <a:r>
              <a:rPr lang="en-GB" dirty="0"/>
              <a:t>, type </a:t>
            </a:r>
            <a:r>
              <a:rPr lang="en-GB" dirty="0" smtClean="0"/>
              <a:t>2 &amp; </a:t>
            </a:r>
            <a:r>
              <a:rPr lang="en-GB" dirty="0"/>
              <a:t>gestational </a:t>
            </a:r>
            <a:r>
              <a:rPr lang="en-GB" dirty="0" smtClean="0"/>
              <a:t>diabetes;</a:t>
            </a:r>
          </a:p>
          <a:p>
            <a:r>
              <a:rPr lang="en-GB" dirty="0" smtClean="0"/>
              <a:t>The dominant </a:t>
            </a:r>
            <a:r>
              <a:rPr lang="en-GB" dirty="0"/>
              <a:t>frame across types was </a:t>
            </a:r>
            <a:r>
              <a:rPr lang="en-GB" dirty="0" smtClean="0"/>
              <a:t>a </a:t>
            </a:r>
            <a:r>
              <a:rPr lang="en-GB" b="1" dirty="0">
                <a:solidFill>
                  <a:srgbClr val="002060"/>
                </a:solidFill>
              </a:rPr>
              <a:t>medical frame or a </a:t>
            </a:r>
            <a:r>
              <a:rPr lang="en-GB" b="1" dirty="0" smtClean="0">
                <a:solidFill>
                  <a:srgbClr val="002060"/>
                </a:solidFill>
              </a:rPr>
              <a:t>behavioural frame</a:t>
            </a:r>
            <a:r>
              <a:rPr lang="en-GB" dirty="0" smtClean="0"/>
              <a:t>;</a:t>
            </a:r>
          </a:p>
          <a:p>
            <a:r>
              <a:rPr lang="en-GB" dirty="0" smtClean="0"/>
              <a:t>In a radio interview, an expert on diabetes referred to the UK as a ‘nation of lazy porkers’. </a:t>
            </a:r>
          </a:p>
          <a:p>
            <a:endParaRPr lang="en-GB" dirty="0" smtClean="0"/>
          </a:p>
          <a:p>
            <a:endParaRPr lang="en-GB" dirty="0" smtClean="0"/>
          </a:p>
        </p:txBody>
      </p:sp>
      <p:sp>
        <p:nvSpPr>
          <p:cNvPr id="5" name="Slide Number Placeholder 4"/>
          <p:cNvSpPr>
            <a:spLocks noGrp="1"/>
          </p:cNvSpPr>
          <p:nvPr>
            <p:ph type="sldNum" sz="quarter" idx="12"/>
          </p:nvPr>
        </p:nvSpPr>
        <p:spPr/>
        <p:txBody>
          <a:bodyPr/>
          <a:lstStyle/>
          <a:p>
            <a:fld id="{5F2F8A10-4287-4BE8-ACD7-B40DB3D6C2A8}" type="slidenum">
              <a:rPr lang="en-GB" smtClean="0"/>
              <a:pPr/>
              <a:t>14</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a:hlinkClick r:id="rId3"/>
          </p:cNvPr>
          <p:cNvPicPr>
            <a:picLocks noChangeAspect="1"/>
          </p:cNvPicPr>
          <p:nvPr/>
        </p:nvPicPr>
        <p:blipFill>
          <a:blip r:embed="rId4"/>
          <a:stretch>
            <a:fillRect/>
          </a:stretch>
        </p:blipFill>
        <p:spPr>
          <a:xfrm>
            <a:off x="5884180" y="2321897"/>
            <a:ext cx="2864283" cy="1611159"/>
          </a:xfrm>
          <a:prstGeom prst="rect">
            <a:avLst/>
          </a:prstGeom>
        </p:spPr>
      </p:pic>
    </p:spTree>
    <p:extLst>
      <p:ext uri="{BB962C8B-B14F-4D97-AF65-F5344CB8AC3E}">
        <p14:creationId xmlns:p14="http://schemas.microsoft.com/office/powerpoint/2010/main" val="130140434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a:xfrm>
            <a:off x="457200" y="1600200"/>
            <a:ext cx="7787208" cy="4876800"/>
          </a:xfrm>
        </p:spPr>
        <p:txBody>
          <a:bodyPr/>
          <a:lstStyle/>
          <a:p>
            <a:endParaRPr lang="en-GB" dirty="0" smtClean="0"/>
          </a:p>
          <a:p>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4592560" y="5431933"/>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Slide Number Placeholder 4"/>
          <p:cNvSpPr>
            <a:spLocks noGrp="1"/>
          </p:cNvSpPr>
          <p:nvPr>
            <p:ph type="sldNum" sz="quarter" idx="12"/>
          </p:nvPr>
        </p:nvSpPr>
        <p:spPr/>
        <p:txBody>
          <a:bodyPr/>
          <a:lstStyle/>
          <a:p>
            <a:fld id="{5F2F8A10-4287-4BE8-ACD7-B40DB3D6C2A8}" type="slidenum">
              <a:rPr lang="en-GB" smtClean="0"/>
              <a:pPr/>
              <a:t>15</a:t>
            </a:fld>
            <a:endParaRPr lang="en-GB" dirty="0"/>
          </a:p>
        </p:txBody>
      </p:sp>
      <p:pic>
        <p:nvPicPr>
          <p:cNvPr id="7" name="Picture 6"/>
          <p:cNvPicPr>
            <a:picLocks noChangeAspect="1"/>
          </p:cNvPicPr>
          <p:nvPr/>
        </p:nvPicPr>
        <p:blipFill>
          <a:blip r:embed="rId3"/>
          <a:stretch>
            <a:fillRect/>
          </a:stretch>
        </p:blipFill>
        <p:spPr>
          <a:xfrm>
            <a:off x="395536" y="1602026"/>
            <a:ext cx="5009922" cy="2692833"/>
          </a:xfrm>
          <a:prstGeom prst="rect">
            <a:avLst/>
          </a:prstGeom>
        </p:spPr>
      </p:pic>
      <p:pic>
        <p:nvPicPr>
          <p:cNvPr id="8" name="Picture 7"/>
          <p:cNvPicPr>
            <a:picLocks noChangeAspect="1"/>
          </p:cNvPicPr>
          <p:nvPr/>
        </p:nvPicPr>
        <p:blipFill>
          <a:blip r:embed="rId4"/>
          <a:stretch>
            <a:fillRect/>
          </a:stretch>
        </p:blipFill>
        <p:spPr>
          <a:xfrm>
            <a:off x="4211960" y="2420888"/>
            <a:ext cx="4796615" cy="2578181"/>
          </a:xfrm>
          <a:prstGeom prst="rect">
            <a:avLst/>
          </a:prstGeom>
        </p:spPr>
      </p:pic>
      <p:pic>
        <p:nvPicPr>
          <p:cNvPr id="9" name="Picture 8"/>
          <p:cNvPicPr>
            <a:picLocks noChangeAspect="1"/>
          </p:cNvPicPr>
          <p:nvPr/>
        </p:nvPicPr>
        <p:blipFill>
          <a:blip r:embed="rId5"/>
          <a:stretch>
            <a:fillRect/>
          </a:stretch>
        </p:blipFill>
        <p:spPr>
          <a:xfrm>
            <a:off x="395536" y="4172001"/>
            <a:ext cx="3632117" cy="1952263"/>
          </a:xfrm>
          <a:prstGeom prst="rect">
            <a:avLst/>
          </a:prstGeom>
        </p:spPr>
      </p:pic>
      <p:pic>
        <p:nvPicPr>
          <p:cNvPr id="10" name="Picture 9"/>
          <p:cNvPicPr>
            <a:picLocks noChangeAspect="1"/>
          </p:cNvPicPr>
          <p:nvPr/>
        </p:nvPicPr>
        <p:blipFill>
          <a:blip r:embed="rId6"/>
          <a:stretch>
            <a:fillRect/>
          </a:stretch>
        </p:blipFill>
        <p:spPr>
          <a:xfrm>
            <a:off x="5589764" y="1276827"/>
            <a:ext cx="3420113" cy="1838311"/>
          </a:xfrm>
          <a:prstGeom prst="rect">
            <a:avLst/>
          </a:prstGeom>
        </p:spPr>
      </p:pic>
    </p:spTree>
    <p:extLst>
      <p:ext uri="{BB962C8B-B14F-4D97-AF65-F5344CB8AC3E}">
        <p14:creationId xmlns:p14="http://schemas.microsoft.com/office/powerpoint/2010/main" val="22201831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a:xfrm>
            <a:off x="457200" y="1600200"/>
            <a:ext cx="7787208" cy="4876800"/>
          </a:xfrm>
        </p:spPr>
        <p:txBody>
          <a:bodyPr/>
          <a:lstStyle/>
          <a:p>
            <a:endParaRPr lang="en-GB" dirty="0" smtClean="0"/>
          </a:p>
          <a:p>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Slide Number Placeholder 4"/>
          <p:cNvSpPr>
            <a:spLocks noGrp="1"/>
          </p:cNvSpPr>
          <p:nvPr>
            <p:ph type="sldNum" sz="quarter" idx="12"/>
          </p:nvPr>
        </p:nvSpPr>
        <p:spPr/>
        <p:txBody>
          <a:bodyPr/>
          <a:lstStyle/>
          <a:p>
            <a:fld id="{5F2F8A10-4287-4BE8-ACD7-B40DB3D6C2A8}" type="slidenum">
              <a:rPr lang="en-GB" smtClean="0"/>
              <a:pPr/>
              <a:t>16</a:t>
            </a:fld>
            <a:endParaRPr lang="en-GB" dirty="0"/>
          </a:p>
        </p:txBody>
      </p:sp>
      <p:pic>
        <p:nvPicPr>
          <p:cNvPr id="6" name="Picture 5">
            <a:hlinkClick r:id="rId3"/>
          </p:cNvPr>
          <p:cNvPicPr>
            <a:picLocks noChangeAspect="1"/>
          </p:cNvPicPr>
          <p:nvPr/>
        </p:nvPicPr>
        <p:blipFill>
          <a:blip r:embed="rId4"/>
          <a:stretch>
            <a:fillRect/>
          </a:stretch>
        </p:blipFill>
        <p:spPr>
          <a:xfrm>
            <a:off x="795272" y="1565585"/>
            <a:ext cx="7553455" cy="4059982"/>
          </a:xfrm>
          <a:prstGeom prst="rect">
            <a:avLst/>
          </a:prstGeom>
        </p:spPr>
      </p:pic>
    </p:spTree>
    <p:extLst>
      <p:ext uri="{BB962C8B-B14F-4D97-AF65-F5344CB8AC3E}">
        <p14:creationId xmlns:p14="http://schemas.microsoft.com/office/powerpoint/2010/main" val="12397862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a:xfrm>
            <a:off x="457200" y="1600200"/>
            <a:ext cx="4978896" cy="4876800"/>
          </a:xfrm>
        </p:spPr>
        <p:txBody>
          <a:bodyPr/>
          <a:lstStyle/>
          <a:p>
            <a:r>
              <a:rPr lang="en-GB" dirty="0" smtClean="0"/>
              <a:t>The idea of an ‘epidemic’ is a powerful one used by the media in relation to many health issues; </a:t>
            </a:r>
          </a:p>
          <a:p>
            <a:r>
              <a:rPr lang="en-GB" dirty="0" smtClean="0"/>
              <a:t>In fact, new cases (incidence) of Type 2 diabetes have stabilised &amp; people are managing the condition better &amp; living longer (which may be why the prevalence is increasing) (Read et al. 2016) </a:t>
            </a:r>
          </a:p>
          <a:p>
            <a:endParaRPr lang="en-GB" dirty="0" smtClean="0"/>
          </a:p>
          <a:p>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17</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p:cNvPicPr>
            <a:picLocks noChangeAspect="1"/>
          </p:cNvPicPr>
          <p:nvPr/>
        </p:nvPicPr>
        <p:blipFill>
          <a:blip r:embed="rId3"/>
          <a:stretch>
            <a:fillRect/>
          </a:stretch>
        </p:blipFill>
        <p:spPr>
          <a:xfrm>
            <a:off x="5489683" y="1988840"/>
            <a:ext cx="3349210" cy="1800200"/>
          </a:xfrm>
          <a:prstGeom prst="rect">
            <a:avLst/>
          </a:prstGeom>
        </p:spPr>
      </p:pic>
    </p:spTree>
    <p:extLst>
      <p:ext uri="{BB962C8B-B14F-4D97-AF65-F5344CB8AC3E}">
        <p14:creationId xmlns:p14="http://schemas.microsoft.com/office/powerpoint/2010/main" val="33728113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sz="half" idx="1"/>
          </p:nvPr>
        </p:nvSpPr>
        <p:spPr/>
        <p:txBody>
          <a:bodyPr/>
          <a:lstStyle/>
          <a:p>
            <a:endParaRPr lang="en-GB" dirty="0" smtClean="0"/>
          </a:p>
          <a:p>
            <a:endParaRPr lang="en-GB" dirty="0"/>
          </a:p>
        </p:txBody>
      </p:sp>
      <p:sp>
        <p:nvSpPr>
          <p:cNvPr id="7" name="Content Placeholder 6"/>
          <p:cNvSpPr>
            <a:spLocks noGrp="1"/>
          </p:cNvSpPr>
          <p:nvPr>
            <p:ph sz="half" idx="2"/>
          </p:nvPr>
        </p:nvSpPr>
        <p:spPr/>
        <p:txBody>
          <a:bodyPr/>
          <a:lstStyle/>
          <a:p>
            <a:r>
              <a:rPr lang="en-GB" dirty="0" smtClean="0"/>
              <a:t>Diabetes UK has produced a guide for reporting of diabetes in the media; </a:t>
            </a:r>
          </a:p>
          <a:p>
            <a:r>
              <a:rPr lang="en-GB" dirty="0" smtClean="0"/>
              <a:t>It can </a:t>
            </a:r>
            <a:r>
              <a:rPr lang="en-GB" dirty="0"/>
              <a:t>be accessed at: </a:t>
            </a:r>
            <a:r>
              <a:rPr lang="en-GB" dirty="0">
                <a:hlinkClick r:id="rId2"/>
              </a:rPr>
              <a:t>https://</a:t>
            </a:r>
            <a:r>
              <a:rPr lang="en-GB" dirty="0" smtClean="0">
                <a:hlinkClick r:id="rId2"/>
              </a:rPr>
              <a:t>www.diabetes.org.uk/Documents/News/diabetes-journalism-guidance.0912.pdf</a:t>
            </a:r>
            <a:endParaRPr lang="en-GB" dirty="0" smtClean="0"/>
          </a:p>
          <a:p>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18</a:t>
            </a:fld>
            <a:endParaRPr lang="en-GB" dirty="0"/>
          </a:p>
        </p:txBody>
      </p:sp>
      <p:pic>
        <p:nvPicPr>
          <p:cNvPr id="4"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p:cNvPicPr>
          <p:nvPr/>
        </p:nvPicPr>
        <p:blipFill>
          <a:blip r:embed="rId4"/>
          <a:stretch>
            <a:fillRect/>
          </a:stretch>
        </p:blipFill>
        <p:spPr>
          <a:xfrm>
            <a:off x="683569" y="1709928"/>
            <a:ext cx="3888432" cy="3579579"/>
          </a:xfrm>
          <a:prstGeom prst="rect">
            <a:avLst/>
          </a:prstGeom>
        </p:spPr>
      </p:pic>
    </p:spTree>
    <p:extLst>
      <p:ext uri="{BB962C8B-B14F-4D97-AF65-F5344CB8AC3E}">
        <p14:creationId xmlns:p14="http://schemas.microsoft.com/office/powerpoint/2010/main" val="20811072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a:xfrm>
            <a:off x="457200" y="1600200"/>
            <a:ext cx="8229600" cy="2980928"/>
          </a:xfrm>
        </p:spPr>
        <p:txBody>
          <a:bodyPr>
            <a:normAutofit/>
          </a:bodyPr>
          <a:lstStyle/>
          <a:p>
            <a:r>
              <a:rPr lang="en-GB" dirty="0" smtClean="0"/>
              <a:t>Another </a:t>
            </a:r>
            <a:r>
              <a:rPr lang="en-GB" dirty="0" smtClean="0"/>
              <a:t>health issue where the idea of an ‘epidemic’ is used is in relation to teenage pregnancy;</a:t>
            </a:r>
          </a:p>
          <a:p>
            <a:r>
              <a:rPr lang="en-GB" dirty="0" smtClean="0"/>
              <a:t>What is </a:t>
            </a:r>
            <a:r>
              <a:rPr lang="en-GB" b="1" dirty="0" smtClean="0">
                <a:solidFill>
                  <a:srgbClr val="002060"/>
                </a:solidFill>
              </a:rPr>
              <a:t>teenage pregnancy?</a:t>
            </a:r>
          </a:p>
          <a:p>
            <a:r>
              <a:rPr lang="en-GB" b="1" dirty="0" smtClean="0">
                <a:solidFill>
                  <a:srgbClr val="002060"/>
                </a:solidFill>
              </a:rPr>
              <a:t>How is teenage pregnancy depicted in the media?</a:t>
            </a:r>
          </a:p>
          <a:p>
            <a:r>
              <a:rPr lang="en-GB" b="1" dirty="0" smtClean="0">
                <a:solidFill>
                  <a:srgbClr val="002060"/>
                </a:solidFill>
              </a:rPr>
              <a:t>What words are used to describe teenage pregnancy or teenage mothers?</a:t>
            </a:r>
            <a:endParaRPr lang="en-GB" b="1" dirty="0" smtClean="0">
              <a:solidFill>
                <a:srgbClr val="002060"/>
              </a:solidFill>
            </a:endParaRPr>
          </a:p>
          <a:p>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19</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415503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a:xfrm>
            <a:off x="457200" y="1600200"/>
            <a:ext cx="7787208" cy="4876800"/>
          </a:xfrm>
        </p:spPr>
        <p:txBody>
          <a:bodyPr/>
          <a:lstStyle/>
          <a:p>
            <a:endParaRPr lang="en-GB" dirty="0" smtClean="0"/>
          </a:p>
          <a:p>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6086127" y="5246687"/>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Slide Number Placeholder 4"/>
          <p:cNvSpPr>
            <a:spLocks noGrp="1"/>
          </p:cNvSpPr>
          <p:nvPr>
            <p:ph type="sldNum" sz="quarter" idx="12"/>
          </p:nvPr>
        </p:nvSpPr>
        <p:spPr/>
        <p:txBody>
          <a:bodyPr/>
          <a:lstStyle/>
          <a:p>
            <a:fld id="{5F2F8A10-4287-4BE8-ACD7-B40DB3D6C2A8}" type="slidenum">
              <a:rPr lang="en-GB" smtClean="0"/>
              <a:pPr/>
              <a:t>20</a:t>
            </a:fld>
            <a:endParaRPr lang="en-GB" dirty="0"/>
          </a:p>
        </p:txBody>
      </p:sp>
      <p:pic>
        <p:nvPicPr>
          <p:cNvPr id="1026" name="Picture 2" descr="description of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1709928"/>
            <a:ext cx="1882552" cy="248026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a:stretch>
            <a:fillRect/>
          </a:stretch>
        </p:blipFill>
        <p:spPr>
          <a:xfrm>
            <a:off x="3943033" y="1524000"/>
            <a:ext cx="4743767" cy="2549775"/>
          </a:xfrm>
          <a:prstGeom prst="rect">
            <a:avLst/>
          </a:prstGeom>
        </p:spPr>
      </p:pic>
      <p:pic>
        <p:nvPicPr>
          <p:cNvPr id="7" name="Picture 6"/>
          <p:cNvPicPr>
            <a:picLocks noChangeAspect="1"/>
          </p:cNvPicPr>
          <p:nvPr/>
        </p:nvPicPr>
        <p:blipFill>
          <a:blip r:embed="rId5"/>
          <a:stretch>
            <a:fillRect/>
          </a:stretch>
        </p:blipFill>
        <p:spPr>
          <a:xfrm>
            <a:off x="1973659" y="3685258"/>
            <a:ext cx="4079332" cy="2192641"/>
          </a:xfrm>
          <a:prstGeom prst="rect">
            <a:avLst/>
          </a:prstGeom>
        </p:spPr>
      </p:pic>
    </p:spTree>
    <p:extLst>
      <p:ext uri="{BB962C8B-B14F-4D97-AF65-F5344CB8AC3E}">
        <p14:creationId xmlns:p14="http://schemas.microsoft.com/office/powerpoint/2010/main" val="21785782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a:xfrm>
            <a:off x="454952" y="1524000"/>
            <a:ext cx="6205280" cy="4857328"/>
          </a:xfrm>
        </p:spPr>
        <p:txBody>
          <a:bodyPr>
            <a:normAutofit/>
          </a:bodyPr>
          <a:lstStyle/>
          <a:p>
            <a:r>
              <a:rPr lang="en-GB" dirty="0" smtClean="0"/>
              <a:t>In fact, in E&amp;W, both pregnancy &amp; fertility rates have been declining since the 1970’s;</a:t>
            </a:r>
          </a:p>
          <a:p>
            <a:r>
              <a:rPr lang="en-GB" dirty="0" smtClean="0"/>
              <a:t>The table shows teenage </a:t>
            </a:r>
            <a:r>
              <a:rPr lang="en-GB" dirty="0"/>
              <a:t>(under 20) fertility rates, England </a:t>
            </a:r>
            <a:r>
              <a:rPr lang="en-GB" dirty="0" smtClean="0"/>
              <a:t>&amp; </a:t>
            </a:r>
            <a:r>
              <a:rPr lang="en-GB" dirty="0"/>
              <a:t>Wales: various years, </a:t>
            </a:r>
            <a:r>
              <a:rPr lang="en-GB" dirty="0" smtClean="0"/>
              <a:t>1961–2005; </a:t>
            </a:r>
          </a:p>
          <a:p>
            <a:r>
              <a:rPr lang="en-GB" dirty="0" smtClean="0"/>
              <a:t>The current rate is around 19 per 1000; </a:t>
            </a:r>
          </a:p>
          <a:p>
            <a:r>
              <a:rPr lang="en-GB" b="1" dirty="0" smtClean="0">
                <a:solidFill>
                  <a:srgbClr val="002060"/>
                </a:solidFill>
              </a:rPr>
              <a:t>Roughly, how many in a 100 will have a baby?</a:t>
            </a:r>
          </a:p>
          <a:p>
            <a:endParaRPr lang="en-GB" dirty="0" smtClean="0"/>
          </a:p>
          <a:p>
            <a:endParaRPr lang="en-GB" dirty="0"/>
          </a:p>
          <a:p>
            <a:endParaRPr lang="en-GB" dirty="0" smtClean="0"/>
          </a:p>
          <a:p>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21</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7" name="Table 6"/>
          <p:cNvGraphicFramePr>
            <a:graphicFrameLocks noGrp="1"/>
          </p:cNvGraphicFramePr>
          <p:nvPr>
            <p:extLst>
              <p:ext uri="{D42A27DB-BD31-4B8C-83A1-F6EECF244321}">
                <p14:modId xmlns:p14="http://schemas.microsoft.com/office/powerpoint/2010/main" val="1050780283"/>
              </p:ext>
            </p:extLst>
          </p:nvPr>
        </p:nvGraphicFramePr>
        <p:xfrm>
          <a:off x="6804248" y="1824186"/>
          <a:ext cx="2084829" cy="4320479"/>
        </p:xfrm>
        <a:graphic>
          <a:graphicData uri="http://schemas.openxmlformats.org/drawingml/2006/table">
            <a:tbl>
              <a:tblPr firstRow="1" firstCol="1" bandRow="1">
                <a:tableStyleId>{5C22544A-7EE6-4342-B048-85BDC9FD1C3A}</a:tableStyleId>
              </a:tblPr>
              <a:tblGrid>
                <a:gridCol w="980429"/>
                <a:gridCol w="1104400"/>
              </a:tblGrid>
              <a:tr h="232988">
                <a:tc>
                  <a:txBody>
                    <a:bodyPr/>
                    <a:lstStyle/>
                    <a:p>
                      <a:pPr>
                        <a:spcAft>
                          <a:spcPts val="0"/>
                        </a:spcAft>
                      </a:pPr>
                      <a:r>
                        <a:rPr lang="en-GB" sz="1100" dirty="0">
                          <a:effectLst/>
                        </a:rPr>
                        <a:t>Year </a:t>
                      </a:r>
                      <a:endParaRPr lang="en-GB" sz="1200" dirty="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Rate </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1961</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37.3</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1964 </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42.5</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1966</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47.7</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1971</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50.6</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1976</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32.2</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1977 </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dirty="0">
                          <a:effectLst/>
                        </a:rPr>
                        <a:t>29.4</a:t>
                      </a:r>
                      <a:endParaRPr lang="en-GB" sz="1200" dirty="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1981</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28.1</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1986</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30.1</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1991</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33.0</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1992</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31.7</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1993</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30.9</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1994</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28.9</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1995</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28.5</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1996</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29.7</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1997</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30.2</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1998</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30.9</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1999</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30.9</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2000</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29.3</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2001</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28.0</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2002</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27.0</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2003</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26.8</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2004</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a:effectLst/>
                        </a:rPr>
                        <a:t>26.9</a:t>
                      </a:r>
                      <a:endParaRPr lang="en-GB" sz="1200">
                        <a:effectLst/>
                        <a:latin typeface="Times New Roman" panose="02020603050405020304" pitchFamily="18" charset="0"/>
                        <a:ea typeface="Calibri" panose="020F0502020204030204" pitchFamily="34" charset="0"/>
                      </a:endParaRPr>
                    </a:p>
                  </a:txBody>
                  <a:tcPr marL="68580" marR="68580" marT="0" marB="0"/>
                </a:tc>
              </a:tr>
              <a:tr h="177717">
                <a:tc>
                  <a:txBody>
                    <a:bodyPr/>
                    <a:lstStyle/>
                    <a:p>
                      <a:pPr>
                        <a:spcAft>
                          <a:spcPts val="0"/>
                        </a:spcAft>
                      </a:pPr>
                      <a:r>
                        <a:rPr lang="en-GB" sz="1100">
                          <a:effectLst/>
                        </a:rPr>
                        <a:t>2005</a:t>
                      </a:r>
                      <a:endParaRPr lang="en-GB" sz="1200">
                        <a:effectLst/>
                        <a:latin typeface="Times New Roman" panose="02020603050405020304" pitchFamily="18" charset="0"/>
                        <a:ea typeface="Calibri" panose="020F0502020204030204" pitchFamily="34" charset="0"/>
                      </a:endParaRPr>
                    </a:p>
                  </a:txBody>
                  <a:tcPr marL="68580" marR="68580" marT="0" marB="0"/>
                </a:tc>
                <a:tc>
                  <a:txBody>
                    <a:bodyPr/>
                    <a:lstStyle/>
                    <a:p>
                      <a:pPr>
                        <a:spcAft>
                          <a:spcPts val="0"/>
                        </a:spcAft>
                      </a:pPr>
                      <a:r>
                        <a:rPr lang="en-GB" sz="1100" dirty="0">
                          <a:effectLst/>
                        </a:rPr>
                        <a:t>26.3</a:t>
                      </a:r>
                      <a:endParaRPr lang="en-GB" sz="1200" dirty="0">
                        <a:effectLst/>
                        <a:latin typeface="Times New Roman" panose="02020603050405020304" pitchFamily="18" charset="0"/>
                        <a:ea typeface="Calibri" panose="020F0502020204030204" pitchFamily="34" charset="0"/>
                      </a:endParaRPr>
                    </a:p>
                  </a:txBody>
                  <a:tcPr marL="68580" marR="68580" marT="0" marB="0"/>
                </a:tc>
              </a:tr>
            </a:tbl>
          </a:graphicData>
        </a:graphic>
      </p:graphicFrame>
    </p:spTree>
    <p:extLst>
      <p:ext uri="{BB962C8B-B14F-4D97-AF65-F5344CB8AC3E}">
        <p14:creationId xmlns:p14="http://schemas.microsoft.com/office/powerpoint/2010/main" val="8051169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sz="half" idx="1"/>
          </p:nvPr>
        </p:nvSpPr>
        <p:spPr/>
        <p:txBody>
          <a:bodyPr/>
          <a:lstStyle/>
          <a:p>
            <a:endParaRPr lang="en-GB" dirty="0" smtClean="0"/>
          </a:p>
          <a:p>
            <a:endParaRPr lang="en-GB" dirty="0"/>
          </a:p>
        </p:txBody>
      </p:sp>
      <p:sp>
        <p:nvSpPr>
          <p:cNvPr id="6" name="Content Placeholder 5"/>
          <p:cNvSpPr>
            <a:spLocks noGrp="1"/>
          </p:cNvSpPr>
          <p:nvPr>
            <p:ph sz="half" idx="2"/>
          </p:nvPr>
        </p:nvSpPr>
        <p:spPr>
          <a:xfrm>
            <a:off x="742379" y="1524000"/>
            <a:ext cx="4038600" cy="4718304"/>
          </a:xfrm>
        </p:spPr>
        <p:txBody>
          <a:bodyPr/>
          <a:lstStyle/>
          <a:p>
            <a:r>
              <a:rPr lang="en-GB" dirty="0" smtClean="0"/>
              <a:t>Arai (2009) says that the public often overestimate the numbers of teenage mothers;</a:t>
            </a:r>
          </a:p>
          <a:p>
            <a:r>
              <a:rPr lang="en-GB" dirty="0" smtClean="0"/>
              <a:t>&amp; the media sensationalise teenage pregnancy in a number of ways. </a:t>
            </a:r>
          </a:p>
          <a:p>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22</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descr="Image result for arai 2009 teen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4997" y="1391689"/>
            <a:ext cx="2661942" cy="4099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45126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There </a:t>
            </a:r>
            <a:r>
              <a:rPr lang="en-GB" dirty="0"/>
              <a:t>are at least four ways in which this is </a:t>
            </a:r>
            <a:r>
              <a:rPr lang="en-GB" dirty="0" smtClean="0"/>
              <a:t>done in the media:</a:t>
            </a:r>
            <a:endParaRPr lang="en-GB" dirty="0"/>
          </a:p>
          <a:p>
            <a:pPr marL="731520" lvl="1" indent="-457200">
              <a:buFont typeface="+mj-lt"/>
              <a:buAutoNum type="arabicPeriod"/>
            </a:pPr>
            <a:r>
              <a:rPr lang="en-GB" dirty="0" smtClean="0"/>
              <a:t>Presentation of data is decontextualized: figures are presented without </a:t>
            </a:r>
            <a:r>
              <a:rPr lang="en-GB" dirty="0"/>
              <a:t>reference to a population at </a:t>
            </a:r>
            <a:r>
              <a:rPr lang="en-GB" dirty="0" smtClean="0"/>
              <a:t>risk: </a:t>
            </a:r>
          </a:p>
          <a:p>
            <a:pPr lvl="2"/>
            <a:r>
              <a:rPr lang="en-GB" dirty="0" smtClean="0"/>
              <a:t>The </a:t>
            </a:r>
            <a:r>
              <a:rPr lang="en-GB" dirty="0"/>
              <a:t>Telegraph reported </a:t>
            </a:r>
            <a:r>
              <a:rPr lang="en-GB" dirty="0" smtClean="0"/>
              <a:t>‘</a:t>
            </a:r>
            <a:r>
              <a:rPr lang="en-GB" dirty="0"/>
              <a:t>sharp rise in under 16 pregnancy rates’ in </a:t>
            </a:r>
            <a:r>
              <a:rPr lang="en-GB" dirty="0" smtClean="0"/>
              <a:t>2007</a:t>
            </a:r>
            <a:r>
              <a:rPr lang="en-GB" dirty="0"/>
              <a:t>. The </a:t>
            </a:r>
            <a:r>
              <a:rPr lang="en-GB" dirty="0" smtClean="0"/>
              <a:t>2005 conception data had </a:t>
            </a:r>
            <a:r>
              <a:rPr lang="en-GB" dirty="0"/>
              <a:t>just been published, showing an increase in the numbers of girls </a:t>
            </a:r>
            <a:r>
              <a:rPr lang="en-GB" dirty="0" smtClean="0"/>
              <a:t>under </a:t>
            </a:r>
            <a:r>
              <a:rPr lang="en-GB" dirty="0"/>
              <a:t>16 becoming pregnant. The paper </a:t>
            </a:r>
            <a:r>
              <a:rPr lang="en-GB" dirty="0" smtClean="0"/>
              <a:t>reported that  </a:t>
            </a:r>
            <a:r>
              <a:rPr lang="en-GB" dirty="0"/>
              <a:t>around 300 more girls in 2005 than in 2004 became pregnant in that age </a:t>
            </a:r>
            <a:r>
              <a:rPr lang="en-GB" dirty="0" smtClean="0"/>
              <a:t>group. This </a:t>
            </a:r>
            <a:r>
              <a:rPr lang="en-GB" dirty="0"/>
              <a:t>equated to a very small change in the rate, from 7.5 to 7.8 per conceptions per 1,000. </a:t>
            </a:r>
            <a:endParaRPr lang="en-GB" dirty="0" smtClean="0"/>
          </a:p>
          <a:p>
            <a:pPr marL="731520" lvl="1" indent="-457200">
              <a:buFont typeface="+mj-lt"/>
              <a:buAutoNum type="arabicPeriod"/>
            </a:pPr>
            <a:r>
              <a:rPr lang="en-GB" dirty="0" smtClean="0"/>
              <a:t>Second</a:t>
            </a:r>
            <a:r>
              <a:rPr lang="en-GB" dirty="0"/>
              <a:t>, changes to small numbers can look big </a:t>
            </a:r>
            <a:r>
              <a:rPr lang="en-GB" dirty="0" smtClean="0"/>
              <a:t>expressed </a:t>
            </a:r>
            <a:r>
              <a:rPr lang="en-GB" dirty="0"/>
              <a:t>as a percentage. </a:t>
            </a:r>
            <a:endParaRPr lang="en-GB" dirty="0" smtClean="0"/>
          </a:p>
          <a:p>
            <a:pPr lvl="2"/>
            <a:r>
              <a:rPr lang="en-GB" dirty="0" smtClean="0"/>
              <a:t>A </a:t>
            </a:r>
            <a:r>
              <a:rPr lang="en-GB" dirty="0"/>
              <a:t>small number of girls under </a:t>
            </a:r>
            <a:r>
              <a:rPr lang="en-GB" dirty="0" smtClean="0"/>
              <a:t>14 </a:t>
            </a:r>
            <a:r>
              <a:rPr lang="en-GB" dirty="0"/>
              <a:t>become pregnant every year in England </a:t>
            </a:r>
            <a:r>
              <a:rPr lang="en-GB" dirty="0" smtClean="0"/>
              <a:t>&amp;Wales</a:t>
            </a:r>
            <a:r>
              <a:rPr lang="en-GB" dirty="0"/>
              <a:t>, </a:t>
            </a:r>
            <a:r>
              <a:rPr lang="en-GB" dirty="0" smtClean="0"/>
              <a:t>&amp; </a:t>
            </a:r>
            <a:r>
              <a:rPr lang="en-GB" dirty="0"/>
              <a:t>most opt for termination of pregnancy. In June 2008, </a:t>
            </a:r>
            <a:r>
              <a:rPr lang="en-GB" dirty="0" smtClean="0"/>
              <a:t>abortion </a:t>
            </a:r>
            <a:r>
              <a:rPr lang="en-GB" dirty="0"/>
              <a:t>data showed </a:t>
            </a:r>
            <a:r>
              <a:rPr lang="en-GB" dirty="0" smtClean="0"/>
              <a:t>abortions </a:t>
            </a:r>
            <a:r>
              <a:rPr lang="en-GB" dirty="0"/>
              <a:t>to under-14s had increased (the Mail Online reported that for abortions for under-14 girls these had ‘soared by 21 per cent’1). In fact, this 21% was made up of the difference between the 2006 figure of 135 abortions </a:t>
            </a:r>
            <a:r>
              <a:rPr lang="en-GB" dirty="0" smtClean="0"/>
              <a:t>&amp; </a:t>
            </a:r>
            <a:r>
              <a:rPr lang="en-GB" dirty="0"/>
              <a:t>the 2007 figure of 163 – just 28 abortions.</a:t>
            </a:r>
          </a:p>
          <a:p>
            <a:pPr marL="457200" indent="-457200">
              <a:buFont typeface="+mj-lt"/>
              <a:buAutoNum type="arabicPeriod"/>
            </a:pPr>
            <a:endParaRPr lang="en-GB" dirty="0" smtClean="0"/>
          </a:p>
          <a:p>
            <a:pPr marL="457200" indent="-457200">
              <a:buFont typeface="+mj-lt"/>
              <a:buAutoNum type="arabicPeriod"/>
            </a:pPr>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23</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251520" y="6162058"/>
            <a:ext cx="864096" cy="3938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5164115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p:txBody>
          <a:bodyPr>
            <a:normAutofit lnSpcReduction="10000"/>
          </a:bodyPr>
          <a:lstStyle/>
          <a:p>
            <a:pPr marL="457200" indent="-457200">
              <a:buFont typeface="+mj-lt"/>
              <a:buAutoNum type="arabicPeriod"/>
            </a:pPr>
            <a:r>
              <a:rPr lang="en-GB" dirty="0" smtClean="0"/>
              <a:t>Short-term </a:t>
            </a:r>
            <a:r>
              <a:rPr lang="en-GB" dirty="0"/>
              <a:t>changes are </a:t>
            </a:r>
            <a:r>
              <a:rPr lang="en-GB" dirty="0" smtClean="0"/>
              <a:t>examined: </a:t>
            </a:r>
          </a:p>
          <a:p>
            <a:pPr lvl="1"/>
            <a:r>
              <a:rPr lang="en-GB" dirty="0" smtClean="0"/>
              <a:t>Definitions </a:t>
            </a:r>
            <a:r>
              <a:rPr lang="en-GB" dirty="0"/>
              <a:t>of ‘short-term’ vary, but quarterly or six-monthly figures are </a:t>
            </a:r>
            <a:r>
              <a:rPr lang="en-GB" dirty="0" smtClean="0"/>
              <a:t>used as </a:t>
            </a:r>
            <a:r>
              <a:rPr lang="en-GB" dirty="0"/>
              <a:t>evidence that a strategy is working (or not). This is not helpful where numbers are small to begin with, possibly because events at a low level of geography are being examined (for example, conceptions to under-16s at ward level</a:t>
            </a:r>
            <a:r>
              <a:rPr lang="en-GB" dirty="0" smtClean="0"/>
              <a:t>); </a:t>
            </a:r>
          </a:p>
          <a:p>
            <a:pPr marL="457200" indent="-457200">
              <a:buFont typeface="+mj-lt"/>
              <a:buAutoNum type="arabicPeriod"/>
            </a:pPr>
            <a:r>
              <a:rPr lang="en-GB" dirty="0" smtClean="0"/>
              <a:t>Comparisons </a:t>
            </a:r>
            <a:r>
              <a:rPr lang="en-GB" dirty="0"/>
              <a:t>with other </a:t>
            </a:r>
            <a:r>
              <a:rPr lang="en-GB"/>
              <a:t>countries </a:t>
            </a:r>
            <a:r>
              <a:rPr lang="en-GB" smtClean="0"/>
              <a:t>made </a:t>
            </a:r>
            <a:r>
              <a:rPr lang="en-GB" dirty="0" smtClean="0"/>
              <a:t>to </a:t>
            </a:r>
            <a:r>
              <a:rPr lang="en-GB"/>
              <a:t>reinforce </a:t>
            </a:r>
            <a:r>
              <a:rPr lang="en-GB" smtClean="0"/>
              <a:t>perception the </a:t>
            </a:r>
            <a:r>
              <a:rPr lang="en-GB" dirty="0"/>
              <a:t>UK is ‘behind’ other nations in relation to teenage </a:t>
            </a:r>
            <a:r>
              <a:rPr lang="en-GB" dirty="0" smtClean="0"/>
              <a:t>pregnancy: </a:t>
            </a:r>
          </a:p>
          <a:p>
            <a:pPr lvl="1"/>
            <a:r>
              <a:rPr lang="en-GB" dirty="0" smtClean="0"/>
              <a:t>These </a:t>
            </a:r>
            <a:r>
              <a:rPr lang="en-GB" dirty="0"/>
              <a:t>comparisons are often inappropriate, because they do not compare like with </a:t>
            </a:r>
            <a:r>
              <a:rPr lang="en-GB" dirty="0" smtClean="0"/>
              <a:t>like; </a:t>
            </a:r>
          </a:p>
          <a:p>
            <a:pPr lvl="2"/>
            <a:r>
              <a:rPr lang="en-GB" dirty="0" smtClean="0"/>
              <a:t>The </a:t>
            </a:r>
            <a:r>
              <a:rPr lang="en-GB" dirty="0"/>
              <a:t>UK’s teenage pregnancy </a:t>
            </a:r>
            <a:r>
              <a:rPr lang="en-GB" dirty="0" smtClean="0"/>
              <a:t>rate </a:t>
            </a:r>
            <a:r>
              <a:rPr lang="en-GB" dirty="0"/>
              <a:t>is often compared with that of the Netherlands, a much smaller country with a large Catholic population </a:t>
            </a:r>
            <a:r>
              <a:rPr lang="en-GB" dirty="0" smtClean="0"/>
              <a:t>&amp; with </a:t>
            </a:r>
            <a:r>
              <a:rPr lang="en-GB" dirty="0"/>
              <a:t>a low level of income inequality (the latter is strongly correlated with teenage </a:t>
            </a:r>
            <a:r>
              <a:rPr lang="en-GB" dirty="0" smtClean="0"/>
              <a:t>fertility). </a:t>
            </a:r>
            <a:endParaRPr lang="en-GB" dirty="0" smtClean="0"/>
          </a:p>
          <a:p>
            <a:pPr marL="457200" indent="-457200">
              <a:buFont typeface="+mj-lt"/>
              <a:buAutoNum type="arabicPeriod"/>
            </a:pPr>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24</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7116713" y="5949280"/>
            <a:ext cx="1570087" cy="7156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4551145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p:txBody>
          <a:bodyPr/>
          <a:lstStyle/>
          <a:p>
            <a:r>
              <a:rPr lang="en-GB" dirty="0" smtClean="0"/>
              <a:t>Arai says that media coverage of teenage pregnancy is framed in two main ways: ‘beating the odds’ &amp; ‘teenage pregnancy as calamity’;</a:t>
            </a:r>
          </a:p>
          <a:p>
            <a:r>
              <a:rPr lang="en-GB" dirty="0" smtClean="0"/>
              <a:t>The second is more common &amp; is centred around the ‘epidemic’ of teenage pregnancy idea &amp; ‘underclass’ theory; </a:t>
            </a:r>
          </a:p>
          <a:p>
            <a:r>
              <a:rPr lang="en-GB" dirty="0" smtClean="0"/>
              <a:t>Use of unusual stories reinforces these ideas. </a:t>
            </a:r>
          </a:p>
          <a:p>
            <a:endParaRPr lang="en-GB" dirty="0" smtClean="0"/>
          </a:p>
          <a:p>
            <a:endParaRPr lang="en-GB" dirty="0" smtClean="0"/>
          </a:p>
          <a:p>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25</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650365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a:xfrm>
            <a:off x="457200" y="1600200"/>
            <a:ext cx="5194920" cy="4876800"/>
          </a:xfrm>
        </p:spPr>
        <p:txBody>
          <a:bodyPr>
            <a:normAutofit fontScale="85000" lnSpcReduction="20000"/>
          </a:bodyPr>
          <a:lstStyle/>
          <a:p>
            <a:r>
              <a:rPr lang="en-GB" i="1" dirty="0"/>
              <a:t>Pregnant at 11 </a:t>
            </a:r>
            <a:r>
              <a:rPr lang="en-GB" i="1" dirty="0" smtClean="0"/>
              <a:t>&amp; </a:t>
            </a:r>
            <a:r>
              <a:rPr lang="en-GB" i="1" dirty="0"/>
              <a:t>‘happy to be a mum’</a:t>
            </a:r>
          </a:p>
          <a:p>
            <a:pPr lvl="1"/>
            <a:r>
              <a:rPr lang="en-GB" dirty="0"/>
              <a:t>A 12-year-old girl will become Britain’s youngest mother when she gives birth next month. She became pregnant at the age of 11 when she lost her virginity to a 15-year-old boy during a drunken night out. Police said yesterday that the boy had been charged with rape … The girl … smokes 20 cigarettes a day but has insisted she is ready for motherhood. ‘I didn’t think I’d get pregnant because it was my first time, but I’m really excited and looking forward to being a mum,’ she said. ‘… I think I’ll be able to cope as I’ve had lots of practice looking after my brothers …’ The girl’s mother, who is supporting her daughter, is 34 and has an eight-month-old baby boy of her own. She said: ‘I’m not ashamed of my daughter. In fact, I’m proud of her for keeping her baby.’ The girl left school after being excluded for fighting. (Daily Telegraph, 13 May 2006)</a:t>
            </a:r>
          </a:p>
          <a:p>
            <a:r>
              <a:rPr lang="en-GB" dirty="0" smtClean="0"/>
              <a:t> </a:t>
            </a:r>
          </a:p>
          <a:p>
            <a:endParaRPr lang="en-GB" dirty="0" smtClean="0"/>
          </a:p>
          <a:p>
            <a:endParaRPr lang="en-GB" dirty="0" smtClean="0"/>
          </a:p>
          <a:p>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26</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6186884" y="5170487"/>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p:cNvPicPr>
          <p:nvPr/>
        </p:nvPicPr>
        <p:blipFill>
          <a:blip r:embed="rId3"/>
          <a:stretch>
            <a:fillRect/>
          </a:stretch>
        </p:blipFill>
        <p:spPr>
          <a:xfrm>
            <a:off x="5759567" y="2132856"/>
            <a:ext cx="2813335" cy="1512168"/>
          </a:xfrm>
          <a:prstGeom prst="rect">
            <a:avLst/>
          </a:prstGeom>
        </p:spPr>
      </p:pic>
    </p:spTree>
    <p:extLst>
      <p:ext uri="{BB962C8B-B14F-4D97-AF65-F5344CB8AC3E}">
        <p14:creationId xmlns:p14="http://schemas.microsoft.com/office/powerpoint/2010/main" val="386368244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In </a:t>
            </a:r>
            <a:r>
              <a:rPr lang="en-GB" dirty="0"/>
              <a:t>this </a:t>
            </a:r>
            <a:r>
              <a:rPr lang="en-GB" dirty="0" smtClean="0"/>
              <a:t>story, many factors &amp; </a:t>
            </a:r>
            <a:r>
              <a:rPr lang="en-GB" dirty="0"/>
              <a:t>behaviours associated with the </a:t>
            </a:r>
            <a:r>
              <a:rPr lang="en-GB" dirty="0" smtClean="0"/>
              <a:t>underclass:</a:t>
            </a:r>
          </a:p>
          <a:p>
            <a:pPr lvl="1"/>
            <a:r>
              <a:rPr lang="en-GB" dirty="0" smtClean="0"/>
              <a:t>alcohol </a:t>
            </a:r>
            <a:r>
              <a:rPr lang="en-GB" dirty="0"/>
              <a:t>abuse (the girl’s baby is conceived during a drunken night out</a:t>
            </a:r>
            <a:r>
              <a:rPr lang="en-GB" dirty="0" smtClean="0"/>
              <a:t>); </a:t>
            </a:r>
          </a:p>
          <a:p>
            <a:pPr lvl="1"/>
            <a:r>
              <a:rPr lang="en-GB" dirty="0" smtClean="0"/>
              <a:t>precocious </a:t>
            </a:r>
            <a:r>
              <a:rPr lang="en-GB" dirty="0"/>
              <a:t>sexual </a:t>
            </a:r>
            <a:r>
              <a:rPr lang="en-GB" dirty="0" smtClean="0"/>
              <a:t>behaviour; </a:t>
            </a:r>
          </a:p>
          <a:p>
            <a:pPr lvl="1"/>
            <a:r>
              <a:rPr lang="en-GB" dirty="0" smtClean="0"/>
              <a:t>ignorance (</a:t>
            </a:r>
            <a:r>
              <a:rPr lang="en-GB" dirty="0"/>
              <a:t>the girl did not think that, as a virgin, she could become pregnant; her </a:t>
            </a:r>
            <a:r>
              <a:rPr lang="en-GB" dirty="0" smtClean="0"/>
              <a:t>naive </a:t>
            </a:r>
            <a:r>
              <a:rPr lang="en-GB" dirty="0"/>
              <a:t>assertions about being ‘able to cope’ with </a:t>
            </a:r>
            <a:r>
              <a:rPr lang="en-GB" dirty="0" smtClean="0"/>
              <a:t>motherhood; </a:t>
            </a:r>
          </a:p>
          <a:p>
            <a:pPr lvl="1"/>
            <a:r>
              <a:rPr lang="en-GB" dirty="0" smtClean="0"/>
              <a:t>elements </a:t>
            </a:r>
            <a:r>
              <a:rPr lang="en-GB" dirty="0"/>
              <a:t>of criminality </a:t>
            </a:r>
            <a:r>
              <a:rPr lang="en-GB" dirty="0" smtClean="0"/>
              <a:t>&amp; antisocial </a:t>
            </a:r>
            <a:r>
              <a:rPr lang="en-GB" dirty="0"/>
              <a:t>behaviour (the father of the unborn baby has been charged with rape; the girl has been excluded from school</a:t>
            </a:r>
            <a:r>
              <a:rPr lang="en-GB" dirty="0" smtClean="0"/>
              <a:t>); </a:t>
            </a:r>
          </a:p>
          <a:p>
            <a:pPr lvl="1"/>
            <a:r>
              <a:rPr lang="en-GB" dirty="0" smtClean="0"/>
              <a:t>The </a:t>
            </a:r>
            <a:r>
              <a:rPr lang="en-GB" dirty="0"/>
              <a:t>mother-to-be </a:t>
            </a:r>
            <a:r>
              <a:rPr lang="en-GB" dirty="0" smtClean="0"/>
              <a:t>engages </a:t>
            </a:r>
            <a:r>
              <a:rPr lang="en-GB" dirty="0"/>
              <a:t>in poor health behaviours </a:t>
            </a:r>
            <a:r>
              <a:rPr lang="en-GB" dirty="0" smtClean="0"/>
              <a:t>&amp; </a:t>
            </a:r>
            <a:r>
              <a:rPr lang="en-GB" dirty="0"/>
              <a:t>disregard for the well-being of her child (she smokes 20 cigarettes a </a:t>
            </a:r>
            <a:r>
              <a:rPr lang="en-GB" dirty="0" smtClean="0"/>
              <a:t>day); </a:t>
            </a:r>
          </a:p>
          <a:p>
            <a:pPr lvl="1"/>
            <a:r>
              <a:rPr lang="en-GB" dirty="0" smtClean="0"/>
              <a:t>she </a:t>
            </a:r>
            <a:r>
              <a:rPr lang="en-GB" dirty="0"/>
              <a:t>holds age-inappropriate motivations </a:t>
            </a:r>
            <a:r>
              <a:rPr lang="en-GB" dirty="0" smtClean="0"/>
              <a:t>(she </a:t>
            </a:r>
            <a:r>
              <a:rPr lang="en-GB" dirty="0"/>
              <a:t>is ‘looking forward to being a mum</a:t>
            </a:r>
            <a:r>
              <a:rPr lang="en-GB" dirty="0" smtClean="0"/>
              <a:t>’); </a:t>
            </a:r>
          </a:p>
          <a:p>
            <a:pPr lvl="1"/>
            <a:r>
              <a:rPr lang="en-GB" dirty="0" smtClean="0"/>
              <a:t>The </a:t>
            </a:r>
            <a:r>
              <a:rPr lang="en-GB" dirty="0"/>
              <a:t>cultural entrenchment of such behaviour </a:t>
            </a:r>
            <a:r>
              <a:rPr lang="en-GB" dirty="0" smtClean="0"/>
              <a:t>&amp; </a:t>
            </a:r>
            <a:r>
              <a:rPr lang="en-GB" dirty="0"/>
              <a:t>its intergenerational transmission (the girl’s mother is ‘proud’ of her daughter; the girl has had ‘lots of practice looking after’ her brothers, suggesting that she comes from a large family </a:t>
            </a:r>
            <a:r>
              <a:rPr lang="en-GB" dirty="0" smtClean="0"/>
              <a:t>&amp; </a:t>
            </a:r>
            <a:r>
              <a:rPr lang="en-GB" dirty="0"/>
              <a:t>one where the young grandmother-to-</a:t>
            </a:r>
            <a:r>
              <a:rPr lang="en-GB" dirty="0" err="1"/>
              <a:t>be’s</a:t>
            </a:r>
            <a:r>
              <a:rPr lang="en-GB" dirty="0"/>
              <a:t> own child bearing began at an early </a:t>
            </a:r>
            <a:r>
              <a:rPr lang="en-GB" dirty="0" smtClean="0"/>
              <a:t>age).</a:t>
            </a:r>
            <a:endParaRPr lang="en-GB" dirty="0"/>
          </a:p>
          <a:p>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27</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6672656" y="5739521"/>
            <a:ext cx="2448272" cy="1115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771513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a:t>
            </a:r>
            <a:r>
              <a:rPr lang="en-GB" dirty="0"/>
              <a:t>issues in the </a:t>
            </a:r>
            <a:r>
              <a:rPr lang="en-GB" dirty="0" smtClean="0"/>
              <a:t>media (2) </a:t>
            </a:r>
            <a:endParaRPr lang="en-GB" dirty="0"/>
          </a:p>
        </p:txBody>
      </p:sp>
      <p:sp>
        <p:nvSpPr>
          <p:cNvPr id="3" name="Content Placeholder 2"/>
          <p:cNvSpPr>
            <a:spLocks noGrp="1"/>
          </p:cNvSpPr>
          <p:nvPr>
            <p:ph idx="1"/>
          </p:nvPr>
        </p:nvSpPr>
        <p:spPr>
          <a:xfrm>
            <a:off x="457200" y="1600200"/>
            <a:ext cx="5050904" cy="4876800"/>
          </a:xfrm>
        </p:spPr>
        <p:txBody>
          <a:bodyPr>
            <a:normAutofit fontScale="92500"/>
          </a:bodyPr>
          <a:lstStyle/>
          <a:p>
            <a:r>
              <a:rPr lang="en-GB" dirty="0" smtClean="0"/>
              <a:t>Not a typical story:</a:t>
            </a:r>
          </a:p>
          <a:p>
            <a:pPr lvl="1"/>
            <a:r>
              <a:rPr lang="en-GB" dirty="0" smtClean="0"/>
              <a:t>Of </a:t>
            </a:r>
            <a:r>
              <a:rPr lang="en-GB" dirty="0"/>
              <a:t>the 101,900 conceptions to females </a:t>
            </a:r>
            <a:r>
              <a:rPr lang="en-GB" dirty="0" smtClean="0"/>
              <a:t>under </a:t>
            </a:r>
            <a:r>
              <a:rPr lang="en-GB" dirty="0"/>
              <a:t>20 in </a:t>
            </a:r>
            <a:r>
              <a:rPr lang="en-GB" dirty="0" smtClean="0"/>
              <a:t>E&amp;W </a:t>
            </a:r>
            <a:r>
              <a:rPr lang="en-GB" dirty="0"/>
              <a:t>in 2005, 59,701 (nearly 60%) were to women aged 18 or </a:t>
            </a:r>
            <a:r>
              <a:rPr lang="en-GB" dirty="0" smtClean="0"/>
              <a:t>19; </a:t>
            </a:r>
          </a:p>
          <a:p>
            <a:pPr lvl="1"/>
            <a:r>
              <a:rPr lang="en-GB" dirty="0" smtClean="0"/>
              <a:t>In 2005, there </a:t>
            </a:r>
            <a:r>
              <a:rPr lang="en-GB" dirty="0"/>
              <a:t>were 327 girls </a:t>
            </a:r>
            <a:r>
              <a:rPr lang="en-GB" dirty="0" smtClean="0"/>
              <a:t>under 14 </a:t>
            </a:r>
            <a:r>
              <a:rPr lang="en-GB" dirty="0"/>
              <a:t>who became pregnant, generating an under-14 conception rate of 1 per </a:t>
            </a:r>
            <a:r>
              <a:rPr lang="en-GB" dirty="0" smtClean="0"/>
              <a:t>1,000; </a:t>
            </a:r>
          </a:p>
          <a:p>
            <a:pPr lvl="1"/>
            <a:r>
              <a:rPr lang="en-GB" dirty="0" smtClean="0"/>
              <a:t>Of </a:t>
            </a:r>
            <a:r>
              <a:rPr lang="en-GB" dirty="0"/>
              <a:t>these, just 132 continued with the pregnancy (ONS, </a:t>
            </a:r>
            <a:r>
              <a:rPr lang="en-GB" dirty="0" smtClean="0"/>
              <a:t>2005); </a:t>
            </a:r>
          </a:p>
          <a:p>
            <a:pPr lvl="1"/>
            <a:r>
              <a:rPr lang="en-GB" dirty="0" smtClean="0"/>
              <a:t>The </a:t>
            </a:r>
            <a:r>
              <a:rPr lang="en-GB" dirty="0"/>
              <a:t>statistical oddity of pregnancy at such a young age is not noted in the newspaper reports, where there is an absence (other than the ages of the protagonists) of numbers or other ‘evidence’ about teenage pregnancy.</a:t>
            </a:r>
          </a:p>
          <a:p>
            <a:endParaRPr lang="en-GB" dirty="0" smtClean="0"/>
          </a:p>
          <a:p>
            <a:endParaRPr lang="en-GB" dirty="0"/>
          </a:p>
        </p:txBody>
      </p:sp>
      <p:sp>
        <p:nvSpPr>
          <p:cNvPr id="5" name="Slide Number Placeholder 4"/>
          <p:cNvSpPr>
            <a:spLocks noGrp="1"/>
          </p:cNvSpPr>
          <p:nvPr>
            <p:ph type="sldNum" sz="quarter" idx="12"/>
          </p:nvPr>
        </p:nvSpPr>
        <p:spPr/>
        <p:txBody>
          <a:bodyPr/>
          <a:lstStyle/>
          <a:p>
            <a:fld id="{5F2F8A10-4287-4BE8-ACD7-B40DB3D6C2A8}" type="slidenum">
              <a:rPr lang="en-GB" smtClean="0"/>
              <a:pPr/>
              <a:t>28</a:t>
            </a:fld>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6672656" y="5739521"/>
            <a:ext cx="2448272" cy="1115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a:hlinkClick r:id="rId3"/>
          </p:cNvPr>
          <p:cNvPicPr>
            <a:picLocks noChangeAspect="1"/>
          </p:cNvPicPr>
          <p:nvPr/>
        </p:nvPicPr>
        <p:blipFill>
          <a:blip r:embed="rId4"/>
          <a:stretch>
            <a:fillRect/>
          </a:stretch>
        </p:blipFill>
        <p:spPr>
          <a:xfrm>
            <a:off x="5640891" y="2224909"/>
            <a:ext cx="3045909" cy="1637176"/>
          </a:xfrm>
          <a:prstGeom prst="rect">
            <a:avLst/>
          </a:prstGeom>
        </p:spPr>
      </p:pic>
    </p:spTree>
    <p:extLst>
      <p:ext uri="{BB962C8B-B14F-4D97-AF65-F5344CB8AC3E}">
        <p14:creationId xmlns:p14="http://schemas.microsoft.com/office/powerpoint/2010/main" val="321736189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Summary</a:t>
            </a:r>
            <a:endParaRPr lang="en-GB" dirty="0"/>
          </a:p>
        </p:txBody>
      </p:sp>
      <p:sp>
        <p:nvSpPr>
          <p:cNvPr id="3" name="Content Placeholder 2"/>
          <p:cNvSpPr>
            <a:spLocks noGrp="1"/>
          </p:cNvSpPr>
          <p:nvPr>
            <p:ph idx="1"/>
          </p:nvPr>
        </p:nvSpPr>
        <p:spPr>
          <a:xfrm>
            <a:off x="457200" y="1600200"/>
            <a:ext cx="7787208" cy="4876800"/>
          </a:xfrm>
        </p:spPr>
        <p:txBody>
          <a:bodyPr/>
          <a:lstStyle/>
          <a:p>
            <a:r>
              <a:rPr lang="en-GB" dirty="0" smtClean="0"/>
              <a:t>Following on from our exploration of mental health, we looked at media coverage of T2DM &amp; teenage pregnancy; </a:t>
            </a:r>
          </a:p>
          <a:p>
            <a:r>
              <a:rPr lang="en-GB" dirty="0" smtClean="0"/>
              <a:t>T2DM coverage is often inaccurate &amp; those with the condition report stigma of being seen as having contributed to their condition (by being overweight); </a:t>
            </a:r>
          </a:p>
          <a:p>
            <a:r>
              <a:rPr lang="en-GB" dirty="0" smtClean="0"/>
              <a:t>Teenage pregnancy is often depicted as an epidemic in the press; </a:t>
            </a:r>
          </a:p>
          <a:p>
            <a:r>
              <a:rPr lang="en-GB" dirty="0" smtClean="0"/>
              <a:t>The media use </a:t>
            </a:r>
            <a:r>
              <a:rPr lang="en-GB" dirty="0" smtClean="0"/>
              <a:t>distorted &amp; unusual stories to illustrate teenage pregnancy. </a:t>
            </a:r>
            <a:endParaRPr lang="en-GB" dirty="0" smtClean="0"/>
          </a:p>
          <a:p>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Slide Number Placeholder 4"/>
          <p:cNvSpPr>
            <a:spLocks noGrp="1"/>
          </p:cNvSpPr>
          <p:nvPr>
            <p:ph type="sldNum" sz="quarter" idx="12"/>
          </p:nvPr>
        </p:nvSpPr>
        <p:spPr/>
        <p:txBody>
          <a:bodyPr/>
          <a:lstStyle/>
          <a:p>
            <a:fld id="{5F2F8A10-4287-4BE8-ACD7-B40DB3D6C2A8}" type="slidenum">
              <a:rPr lang="en-GB" smtClean="0"/>
              <a:pPr/>
              <a:t>29</a:t>
            </a:fld>
            <a:endParaRPr lang="en-GB" dirty="0"/>
          </a:p>
        </p:txBody>
      </p:sp>
    </p:spTree>
    <p:extLst>
      <p:ext uri="{BB962C8B-B14F-4D97-AF65-F5344CB8AC3E}">
        <p14:creationId xmlns:p14="http://schemas.microsoft.com/office/powerpoint/2010/main" val="6708131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a:xfrm>
            <a:off x="457200" y="1600200"/>
            <a:ext cx="8229600" cy="3989040"/>
          </a:xfrm>
        </p:spPr>
        <p:txBody>
          <a:bodyPr/>
          <a:lstStyle/>
          <a:p>
            <a:pPr marL="0" indent="0">
              <a:buNone/>
            </a:pPr>
            <a:r>
              <a:rPr lang="en-GB" dirty="0"/>
              <a:t>Any Questions?</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5F2F8A10-4287-4BE8-ACD7-B40DB3D6C2A8}" type="slidenum">
              <a:rPr lang="en-GB" smtClean="0"/>
              <a:pPr/>
              <a:t>30</a:t>
            </a:fld>
            <a:endParaRPr lang="en-GB" dirty="0"/>
          </a:p>
        </p:txBody>
      </p:sp>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One-to-one feedback &amp; group-work</a:t>
            </a:r>
            <a:endParaRPr lang="en-GB" dirty="0"/>
          </a:p>
        </p:txBody>
      </p:sp>
      <p:sp>
        <p:nvSpPr>
          <p:cNvPr id="4" name="Slide Number Placeholder 3"/>
          <p:cNvSpPr>
            <a:spLocks noGrp="1"/>
          </p:cNvSpPr>
          <p:nvPr>
            <p:ph type="sldNum" sz="quarter" idx="12"/>
          </p:nvPr>
        </p:nvSpPr>
        <p:spPr/>
        <p:txBody>
          <a:bodyPr/>
          <a:lstStyle/>
          <a:p>
            <a:fld id="{5F2F8A10-4287-4BE8-ACD7-B40DB3D6C2A8}" type="slidenum">
              <a:rPr lang="en-GB" smtClean="0"/>
              <a:pPr/>
              <a:t>31</a:t>
            </a:fld>
            <a:endParaRPr lang="en-GB" dirty="0"/>
          </a:p>
        </p:txBody>
      </p:sp>
    </p:spTree>
    <p:extLst>
      <p:ext uri="{BB962C8B-B14F-4D97-AF65-F5344CB8AC3E}">
        <p14:creationId xmlns:p14="http://schemas.microsoft.com/office/powerpoint/2010/main" val="274798020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One-to-one feedback/group-work</a:t>
            </a:r>
            <a:endParaRPr lang="en-GB" dirty="0"/>
          </a:p>
        </p:txBody>
      </p:sp>
      <p:sp>
        <p:nvSpPr>
          <p:cNvPr id="3" name="Content Placeholder 2"/>
          <p:cNvSpPr>
            <a:spLocks noGrp="1"/>
          </p:cNvSpPr>
          <p:nvPr>
            <p:ph idx="1"/>
          </p:nvPr>
        </p:nvSpPr>
        <p:spPr>
          <a:xfrm>
            <a:off x="444640" y="1700808"/>
            <a:ext cx="8229600" cy="3989040"/>
          </a:xfrm>
        </p:spPr>
        <p:txBody>
          <a:bodyPr>
            <a:normAutofit/>
          </a:bodyPr>
          <a:lstStyle/>
          <a:p>
            <a:r>
              <a:rPr lang="en-GB" dirty="0" smtClean="0"/>
              <a:t>I will see students in alphabetical order; </a:t>
            </a:r>
          </a:p>
          <a:p>
            <a:r>
              <a:rPr lang="en-GB" dirty="0" smtClean="0"/>
              <a:t>While I am seeing students face-to-face, please continue to work on your chosen health issue (the one that will be used for your poster &amp; your written report);</a:t>
            </a:r>
          </a:p>
          <a:p>
            <a:r>
              <a:rPr lang="en-GB" dirty="0" smtClean="0"/>
              <a:t>Please keep noise down while I see students. </a:t>
            </a:r>
            <a:endParaRPr lang="en-GB" dirty="0" smtClean="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5F2F8A10-4287-4BE8-ACD7-B40DB3D6C2A8}" type="slidenum">
              <a:rPr lang="en-GB" smtClean="0"/>
              <a:pPr/>
              <a:t>32</a:t>
            </a:fld>
            <a:endParaRPr lang="en-GB" dirty="0"/>
          </a:p>
        </p:txBody>
      </p:sp>
    </p:spTree>
    <p:extLst>
      <p:ext uri="{BB962C8B-B14F-4D97-AF65-F5344CB8AC3E}">
        <p14:creationId xmlns:p14="http://schemas.microsoft.com/office/powerpoint/2010/main" val="403635205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a:xfrm>
            <a:off x="457200" y="1600200"/>
            <a:ext cx="8229600" cy="3989040"/>
          </a:xfrm>
        </p:spPr>
        <p:txBody>
          <a:bodyPr/>
          <a:lstStyle/>
          <a:p>
            <a:pPr marL="0" indent="0">
              <a:buNone/>
            </a:pPr>
            <a:r>
              <a:rPr lang="en-GB" dirty="0"/>
              <a:t>Any Questions?</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5F2F8A10-4287-4BE8-ACD7-B40DB3D6C2A8}" type="slidenum">
              <a:rPr lang="en-GB" smtClean="0"/>
              <a:pPr/>
              <a:t>33</a:t>
            </a:fld>
            <a:endParaRPr lang="en-GB" dirty="0"/>
          </a:p>
        </p:txBody>
      </p:sp>
    </p:spTree>
    <p:extLst>
      <p:ext uri="{BB962C8B-B14F-4D97-AF65-F5344CB8AC3E}">
        <p14:creationId xmlns:p14="http://schemas.microsoft.com/office/powerpoint/2010/main" val="312952567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5303</TotalTime>
  <Words>2277</Words>
  <Application>Microsoft Office PowerPoint</Application>
  <PresentationFormat>On-screen Show (4:3)</PresentationFormat>
  <Paragraphs>223</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Times New Roman</vt:lpstr>
      <vt:lpstr>Clarity</vt:lpstr>
      <vt:lpstr>4. health issues in the media (2) </vt:lpstr>
      <vt:lpstr>Today’s session: contents</vt:lpstr>
      <vt:lpstr>Reminder: aim &amp; learning outcomes</vt:lpstr>
      <vt:lpstr>Reminder: aim &amp; learning outcomes</vt:lpstr>
      <vt:lpstr>Reminder: the assignment </vt:lpstr>
      <vt:lpstr>Reminder: the assignment </vt:lpstr>
      <vt:lpstr>Session 3: recap</vt:lpstr>
      <vt:lpstr>Session 3: student task </vt:lpstr>
      <vt:lpstr>Aim of today’s session</vt:lpstr>
      <vt:lpstr>health issues in the media (2)</vt:lpstr>
      <vt:lpstr>Health issues in the media (2) </vt:lpstr>
      <vt:lpstr>Health issues in the media (2) </vt:lpstr>
      <vt:lpstr>Health issues in the media (2) </vt:lpstr>
      <vt:lpstr>Health issues in the media (2) </vt:lpstr>
      <vt:lpstr>Health issues in the media (2) </vt:lpstr>
      <vt:lpstr>Health issues in the media (2) </vt:lpstr>
      <vt:lpstr>Health issues in the media (2) </vt:lpstr>
      <vt:lpstr>Health issues in the media (2) </vt:lpstr>
      <vt:lpstr>Health issues in the media (2) </vt:lpstr>
      <vt:lpstr>Health issues in the media (2) </vt:lpstr>
      <vt:lpstr>Health issues in the media (2) </vt:lpstr>
      <vt:lpstr>Health issues in the media (2) </vt:lpstr>
      <vt:lpstr>Health issues in the media (2) </vt:lpstr>
      <vt:lpstr>Health issues in the media (2) </vt:lpstr>
      <vt:lpstr>Health issues in the media (2) </vt:lpstr>
      <vt:lpstr>Health issues in the media (2) </vt:lpstr>
      <vt:lpstr>Health issues in the media (2) </vt:lpstr>
      <vt:lpstr>Health issues in the media (2) </vt:lpstr>
      <vt:lpstr>Summary</vt:lpstr>
      <vt:lpstr>Q&amp;A</vt:lpstr>
      <vt:lpstr>One-to-one feedback &amp; group-work</vt:lpstr>
      <vt:lpstr>One-to-one feedback/group-work</vt:lpstr>
      <vt:lpstr>Q&amp;A</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LJ Arai</cp:lastModifiedBy>
  <cp:revision>124</cp:revision>
  <dcterms:created xsi:type="dcterms:W3CDTF">2014-09-13T13:55:51Z</dcterms:created>
  <dcterms:modified xsi:type="dcterms:W3CDTF">2017-03-11T15:39:54Z</dcterms:modified>
</cp:coreProperties>
</file>