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68"/>
  </p:notesMasterIdLst>
  <p:sldIdLst>
    <p:sldId id="323" r:id="rId2"/>
    <p:sldId id="258" r:id="rId3"/>
    <p:sldId id="260" r:id="rId4"/>
    <p:sldId id="303" r:id="rId5"/>
    <p:sldId id="261" r:id="rId6"/>
    <p:sldId id="308" r:id="rId7"/>
    <p:sldId id="262" r:id="rId8"/>
    <p:sldId id="264" r:id="rId9"/>
    <p:sldId id="265" r:id="rId10"/>
    <p:sldId id="309" r:id="rId11"/>
    <p:sldId id="263" r:id="rId12"/>
    <p:sldId id="266" r:id="rId13"/>
    <p:sldId id="267" r:id="rId14"/>
    <p:sldId id="268" r:id="rId15"/>
    <p:sldId id="311" r:id="rId16"/>
    <p:sldId id="269" r:id="rId17"/>
    <p:sldId id="310" r:id="rId18"/>
    <p:sldId id="312" r:id="rId19"/>
    <p:sldId id="313" r:id="rId20"/>
    <p:sldId id="314" r:id="rId21"/>
    <p:sldId id="315" r:id="rId22"/>
    <p:sldId id="316" r:id="rId23"/>
    <p:sldId id="317" r:id="rId24"/>
    <p:sldId id="318" r:id="rId25"/>
    <p:sldId id="270" r:id="rId26"/>
    <p:sldId id="271" r:id="rId27"/>
    <p:sldId id="319" r:id="rId28"/>
    <p:sldId id="320" r:id="rId29"/>
    <p:sldId id="321" r:id="rId30"/>
    <p:sldId id="322" r:id="rId31"/>
    <p:sldId id="272" r:id="rId32"/>
    <p:sldId id="273" r:id="rId33"/>
    <p:sldId id="274" r:id="rId34"/>
    <p:sldId id="275" r:id="rId35"/>
    <p:sldId id="299" r:id="rId36"/>
    <p:sldId id="300" r:id="rId37"/>
    <p:sldId id="304" r:id="rId38"/>
    <p:sldId id="276" r:id="rId39"/>
    <p:sldId id="277" r:id="rId40"/>
    <p:sldId id="278" r:id="rId41"/>
    <p:sldId id="279" r:id="rId42"/>
    <p:sldId id="280" r:id="rId43"/>
    <p:sldId id="305" r:id="rId44"/>
    <p:sldId id="281" r:id="rId45"/>
    <p:sldId id="282" r:id="rId46"/>
    <p:sldId id="283" r:id="rId47"/>
    <p:sldId id="284" r:id="rId48"/>
    <p:sldId id="285" r:id="rId49"/>
    <p:sldId id="286" r:id="rId50"/>
    <p:sldId id="306" r:id="rId51"/>
    <p:sldId id="287" r:id="rId52"/>
    <p:sldId id="288" r:id="rId53"/>
    <p:sldId id="289" r:id="rId54"/>
    <p:sldId id="290" r:id="rId55"/>
    <p:sldId id="292" r:id="rId56"/>
    <p:sldId id="291" r:id="rId57"/>
    <p:sldId id="297" r:id="rId58"/>
    <p:sldId id="298" r:id="rId59"/>
    <p:sldId id="293" r:id="rId60"/>
    <p:sldId id="295" r:id="rId61"/>
    <p:sldId id="296" r:id="rId62"/>
    <p:sldId id="302" r:id="rId63"/>
    <p:sldId id="294" r:id="rId64"/>
    <p:sldId id="301" r:id="rId65"/>
    <p:sldId id="259" r:id="rId66"/>
    <p:sldId id="307"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C9562"/>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71" autoAdjust="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sorterViewPr>
    <p:cViewPr>
      <p:scale>
        <a:sx n="40" d="100"/>
        <a:sy n="4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CD09973-5674-4739-88EE-06F9EB85A3A1}" type="datetimeFigureOut">
              <a:rPr lang="en-GB" smtClean="0"/>
              <a:t>28/09/2016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9AA2B2-F208-487B-B34E-2372184F8DF7}" type="slidenum">
              <a:rPr lang="en-GB" smtClean="0"/>
              <a:t>‹#›</a:t>
            </a:fld>
            <a:endParaRPr lang="en-GB"/>
          </a:p>
        </p:txBody>
      </p:sp>
    </p:spTree>
    <p:extLst>
      <p:ext uri="{BB962C8B-B14F-4D97-AF65-F5344CB8AC3E}">
        <p14:creationId xmlns:p14="http://schemas.microsoft.com/office/powerpoint/2010/main" val="1594805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a:t>
            </a:fld>
            <a:endParaRPr lang="en-GB"/>
          </a:p>
        </p:txBody>
      </p:sp>
    </p:spTree>
    <p:extLst>
      <p:ext uri="{BB962C8B-B14F-4D97-AF65-F5344CB8AC3E}">
        <p14:creationId xmlns:p14="http://schemas.microsoft.com/office/powerpoint/2010/main" val="271407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a:t>
            </a:fld>
            <a:endParaRPr lang="en-GB"/>
          </a:p>
        </p:txBody>
      </p:sp>
    </p:spTree>
    <p:extLst>
      <p:ext uri="{BB962C8B-B14F-4D97-AF65-F5344CB8AC3E}">
        <p14:creationId xmlns:p14="http://schemas.microsoft.com/office/powerpoint/2010/main" val="1729867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a:t>
            </a:fld>
            <a:endParaRPr lang="en-GB"/>
          </a:p>
        </p:txBody>
      </p:sp>
    </p:spTree>
    <p:extLst>
      <p:ext uri="{BB962C8B-B14F-4D97-AF65-F5344CB8AC3E}">
        <p14:creationId xmlns:p14="http://schemas.microsoft.com/office/powerpoint/2010/main" val="501010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a:t>
            </a:fld>
            <a:endParaRPr lang="en-GB"/>
          </a:p>
        </p:txBody>
      </p:sp>
    </p:spTree>
    <p:extLst>
      <p:ext uri="{BB962C8B-B14F-4D97-AF65-F5344CB8AC3E}">
        <p14:creationId xmlns:p14="http://schemas.microsoft.com/office/powerpoint/2010/main" val="1357996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a:t>
            </a:fld>
            <a:endParaRPr lang="en-GB"/>
          </a:p>
        </p:txBody>
      </p:sp>
    </p:spTree>
    <p:extLst>
      <p:ext uri="{BB962C8B-B14F-4D97-AF65-F5344CB8AC3E}">
        <p14:creationId xmlns:p14="http://schemas.microsoft.com/office/powerpoint/2010/main" val="437272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a:t>
            </a:fld>
            <a:endParaRPr lang="en-GB"/>
          </a:p>
        </p:txBody>
      </p:sp>
    </p:spTree>
    <p:extLst>
      <p:ext uri="{BB962C8B-B14F-4D97-AF65-F5344CB8AC3E}">
        <p14:creationId xmlns:p14="http://schemas.microsoft.com/office/powerpoint/2010/main" val="4271396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7</a:t>
            </a:fld>
            <a:endParaRPr lang="en-GB"/>
          </a:p>
        </p:txBody>
      </p:sp>
    </p:spTree>
    <p:extLst>
      <p:ext uri="{BB962C8B-B14F-4D97-AF65-F5344CB8AC3E}">
        <p14:creationId xmlns:p14="http://schemas.microsoft.com/office/powerpoint/2010/main" val="39912346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8</a:t>
            </a:fld>
            <a:endParaRPr lang="en-GB"/>
          </a:p>
        </p:txBody>
      </p:sp>
    </p:spTree>
    <p:extLst>
      <p:ext uri="{BB962C8B-B14F-4D97-AF65-F5344CB8AC3E}">
        <p14:creationId xmlns:p14="http://schemas.microsoft.com/office/powerpoint/2010/main" val="3929510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9</a:t>
            </a:fld>
            <a:endParaRPr lang="en-GB"/>
          </a:p>
        </p:txBody>
      </p:sp>
    </p:spTree>
    <p:extLst>
      <p:ext uri="{BB962C8B-B14F-4D97-AF65-F5344CB8AC3E}">
        <p14:creationId xmlns:p14="http://schemas.microsoft.com/office/powerpoint/2010/main" val="257521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10</a:t>
            </a:fld>
            <a:endParaRPr lang="en-GB"/>
          </a:p>
        </p:txBody>
      </p:sp>
    </p:spTree>
    <p:extLst>
      <p:ext uri="{BB962C8B-B14F-4D97-AF65-F5344CB8AC3E}">
        <p14:creationId xmlns:p14="http://schemas.microsoft.com/office/powerpoint/2010/main" val="33501339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11</a:t>
            </a:fld>
            <a:endParaRPr lang="en-GB"/>
          </a:p>
        </p:txBody>
      </p:sp>
    </p:spTree>
    <p:extLst>
      <p:ext uri="{BB962C8B-B14F-4D97-AF65-F5344CB8AC3E}">
        <p14:creationId xmlns:p14="http://schemas.microsoft.com/office/powerpoint/2010/main" val="2505767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12</a:t>
            </a:fld>
            <a:endParaRPr lang="en-GB"/>
          </a:p>
        </p:txBody>
      </p:sp>
    </p:spTree>
    <p:extLst>
      <p:ext uri="{BB962C8B-B14F-4D97-AF65-F5344CB8AC3E}">
        <p14:creationId xmlns:p14="http://schemas.microsoft.com/office/powerpoint/2010/main" val="27504172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13</a:t>
            </a:fld>
            <a:endParaRPr lang="en-GB"/>
          </a:p>
        </p:txBody>
      </p:sp>
    </p:spTree>
    <p:extLst>
      <p:ext uri="{BB962C8B-B14F-4D97-AF65-F5344CB8AC3E}">
        <p14:creationId xmlns:p14="http://schemas.microsoft.com/office/powerpoint/2010/main" val="2651002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14</a:t>
            </a:fld>
            <a:endParaRPr lang="en-GB"/>
          </a:p>
        </p:txBody>
      </p:sp>
    </p:spTree>
    <p:extLst>
      <p:ext uri="{BB962C8B-B14F-4D97-AF65-F5344CB8AC3E}">
        <p14:creationId xmlns:p14="http://schemas.microsoft.com/office/powerpoint/2010/main" val="813200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15</a:t>
            </a:fld>
            <a:endParaRPr lang="en-GB"/>
          </a:p>
        </p:txBody>
      </p:sp>
    </p:spTree>
    <p:extLst>
      <p:ext uri="{BB962C8B-B14F-4D97-AF65-F5344CB8AC3E}">
        <p14:creationId xmlns:p14="http://schemas.microsoft.com/office/powerpoint/2010/main" val="39820383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16</a:t>
            </a:fld>
            <a:endParaRPr lang="en-GB"/>
          </a:p>
        </p:txBody>
      </p:sp>
    </p:spTree>
    <p:extLst>
      <p:ext uri="{BB962C8B-B14F-4D97-AF65-F5344CB8AC3E}">
        <p14:creationId xmlns:p14="http://schemas.microsoft.com/office/powerpoint/2010/main" val="3092196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17</a:t>
            </a:fld>
            <a:endParaRPr lang="en-GB"/>
          </a:p>
        </p:txBody>
      </p:sp>
    </p:spTree>
    <p:extLst>
      <p:ext uri="{BB962C8B-B14F-4D97-AF65-F5344CB8AC3E}">
        <p14:creationId xmlns:p14="http://schemas.microsoft.com/office/powerpoint/2010/main" val="30636313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18</a:t>
            </a:fld>
            <a:endParaRPr lang="en-GB"/>
          </a:p>
        </p:txBody>
      </p:sp>
    </p:spTree>
    <p:extLst>
      <p:ext uri="{BB962C8B-B14F-4D97-AF65-F5344CB8AC3E}">
        <p14:creationId xmlns:p14="http://schemas.microsoft.com/office/powerpoint/2010/main" val="39827349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19</a:t>
            </a:fld>
            <a:endParaRPr lang="en-GB"/>
          </a:p>
        </p:txBody>
      </p:sp>
    </p:spTree>
    <p:extLst>
      <p:ext uri="{BB962C8B-B14F-4D97-AF65-F5344CB8AC3E}">
        <p14:creationId xmlns:p14="http://schemas.microsoft.com/office/powerpoint/2010/main" val="35605475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20</a:t>
            </a:fld>
            <a:endParaRPr lang="en-GB"/>
          </a:p>
        </p:txBody>
      </p:sp>
    </p:spTree>
    <p:extLst>
      <p:ext uri="{BB962C8B-B14F-4D97-AF65-F5344CB8AC3E}">
        <p14:creationId xmlns:p14="http://schemas.microsoft.com/office/powerpoint/2010/main" val="17790032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21</a:t>
            </a:fld>
            <a:endParaRPr lang="en-GB"/>
          </a:p>
        </p:txBody>
      </p:sp>
    </p:spTree>
    <p:extLst>
      <p:ext uri="{BB962C8B-B14F-4D97-AF65-F5344CB8AC3E}">
        <p14:creationId xmlns:p14="http://schemas.microsoft.com/office/powerpoint/2010/main" val="39139764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22</a:t>
            </a:fld>
            <a:endParaRPr lang="en-GB"/>
          </a:p>
        </p:txBody>
      </p:sp>
    </p:spTree>
    <p:extLst>
      <p:ext uri="{BB962C8B-B14F-4D97-AF65-F5344CB8AC3E}">
        <p14:creationId xmlns:p14="http://schemas.microsoft.com/office/powerpoint/2010/main" val="16848530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23</a:t>
            </a:fld>
            <a:endParaRPr lang="en-GB"/>
          </a:p>
        </p:txBody>
      </p:sp>
    </p:spTree>
    <p:extLst>
      <p:ext uri="{BB962C8B-B14F-4D97-AF65-F5344CB8AC3E}">
        <p14:creationId xmlns:p14="http://schemas.microsoft.com/office/powerpoint/2010/main" val="35854512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24</a:t>
            </a:fld>
            <a:endParaRPr lang="en-GB"/>
          </a:p>
        </p:txBody>
      </p:sp>
    </p:spTree>
    <p:extLst>
      <p:ext uri="{BB962C8B-B14F-4D97-AF65-F5344CB8AC3E}">
        <p14:creationId xmlns:p14="http://schemas.microsoft.com/office/powerpoint/2010/main" val="1767762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25</a:t>
            </a:fld>
            <a:endParaRPr lang="en-GB"/>
          </a:p>
        </p:txBody>
      </p:sp>
    </p:spTree>
    <p:extLst>
      <p:ext uri="{BB962C8B-B14F-4D97-AF65-F5344CB8AC3E}">
        <p14:creationId xmlns:p14="http://schemas.microsoft.com/office/powerpoint/2010/main" val="11549765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26</a:t>
            </a:fld>
            <a:endParaRPr lang="en-GB"/>
          </a:p>
        </p:txBody>
      </p:sp>
    </p:spTree>
    <p:extLst>
      <p:ext uri="{BB962C8B-B14F-4D97-AF65-F5344CB8AC3E}">
        <p14:creationId xmlns:p14="http://schemas.microsoft.com/office/powerpoint/2010/main" val="12949017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27</a:t>
            </a:fld>
            <a:endParaRPr lang="en-GB"/>
          </a:p>
        </p:txBody>
      </p:sp>
    </p:spTree>
    <p:extLst>
      <p:ext uri="{BB962C8B-B14F-4D97-AF65-F5344CB8AC3E}">
        <p14:creationId xmlns:p14="http://schemas.microsoft.com/office/powerpoint/2010/main" val="6859260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28</a:t>
            </a:fld>
            <a:endParaRPr lang="en-GB"/>
          </a:p>
        </p:txBody>
      </p:sp>
    </p:spTree>
    <p:extLst>
      <p:ext uri="{BB962C8B-B14F-4D97-AF65-F5344CB8AC3E}">
        <p14:creationId xmlns:p14="http://schemas.microsoft.com/office/powerpoint/2010/main" val="7810386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29</a:t>
            </a:fld>
            <a:endParaRPr lang="en-GB"/>
          </a:p>
        </p:txBody>
      </p:sp>
    </p:spTree>
    <p:extLst>
      <p:ext uri="{BB962C8B-B14F-4D97-AF65-F5344CB8AC3E}">
        <p14:creationId xmlns:p14="http://schemas.microsoft.com/office/powerpoint/2010/main" val="31350448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30</a:t>
            </a:fld>
            <a:endParaRPr lang="en-GB"/>
          </a:p>
        </p:txBody>
      </p:sp>
    </p:spTree>
    <p:extLst>
      <p:ext uri="{BB962C8B-B14F-4D97-AF65-F5344CB8AC3E}">
        <p14:creationId xmlns:p14="http://schemas.microsoft.com/office/powerpoint/2010/main" val="35991702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31</a:t>
            </a:fld>
            <a:endParaRPr lang="en-GB"/>
          </a:p>
        </p:txBody>
      </p:sp>
    </p:spTree>
    <p:extLst>
      <p:ext uri="{BB962C8B-B14F-4D97-AF65-F5344CB8AC3E}">
        <p14:creationId xmlns:p14="http://schemas.microsoft.com/office/powerpoint/2010/main" val="27302663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32</a:t>
            </a:fld>
            <a:endParaRPr lang="en-GB"/>
          </a:p>
        </p:txBody>
      </p:sp>
    </p:spTree>
    <p:extLst>
      <p:ext uri="{BB962C8B-B14F-4D97-AF65-F5344CB8AC3E}">
        <p14:creationId xmlns:p14="http://schemas.microsoft.com/office/powerpoint/2010/main" val="31182638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33</a:t>
            </a:fld>
            <a:endParaRPr lang="en-GB"/>
          </a:p>
        </p:txBody>
      </p:sp>
    </p:spTree>
    <p:extLst>
      <p:ext uri="{BB962C8B-B14F-4D97-AF65-F5344CB8AC3E}">
        <p14:creationId xmlns:p14="http://schemas.microsoft.com/office/powerpoint/2010/main" val="6364175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34</a:t>
            </a:fld>
            <a:endParaRPr lang="en-GB"/>
          </a:p>
        </p:txBody>
      </p:sp>
    </p:spTree>
    <p:extLst>
      <p:ext uri="{BB962C8B-B14F-4D97-AF65-F5344CB8AC3E}">
        <p14:creationId xmlns:p14="http://schemas.microsoft.com/office/powerpoint/2010/main" val="33191071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35</a:t>
            </a:fld>
            <a:endParaRPr lang="en-GB"/>
          </a:p>
        </p:txBody>
      </p:sp>
    </p:spTree>
    <p:extLst>
      <p:ext uri="{BB962C8B-B14F-4D97-AF65-F5344CB8AC3E}">
        <p14:creationId xmlns:p14="http://schemas.microsoft.com/office/powerpoint/2010/main" val="12131544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36</a:t>
            </a:fld>
            <a:endParaRPr lang="en-GB"/>
          </a:p>
        </p:txBody>
      </p:sp>
    </p:spTree>
    <p:extLst>
      <p:ext uri="{BB962C8B-B14F-4D97-AF65-F5344CB8AC3E}">
        <p14:creationId xmlns:p14="http://schemas.microsoft.com/office/powerpoint/2010/main" val="36794933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37</a:t>
            </a:fld>
            <a:endParaRPr lang="en-GB"/>
          </a:p>
        </p:txBody>
      </p:sp>
    </p:spTree>
    <p:extLst>
      <p:ext uri="{BB962C8B-B14F-4D97-AF65-F5344CB8AC3E}">
        <p14:creationId xmlns:p14="http://schemas.microsoft.com/office/powerpoint/2010/main" val="22614985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38</a:t>
            </a:fld>
            <a:endParaRPr lang="en-GB"/>
          </a:p>
        </p:txBody>
      </p:sp>
    </p:spTree>
    <p:extLst>
      <p:ext uri="{BB962C8B-B14F-4D97-AF65-F5344CB8AC3E}">
        <p14:creationId xmlns:p14="http://schemas.microsoft.com/office/powerpoint/2010/main" val="15623682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39</a:t>
            </a:fld>
            <a:endParaRPr lang="en-GB"/>
          </a:p>
        </p:txBody>
      </p:sp>
    </p:spTree>
    <p:extLst>
      <p:ext uri="{BB962C8B-B14F-4D97-AF65-F5344CB8AC3E}">
        <p14:creationId xmlns:p14="http://schemas.microsoft.com/office/powerpoint/2010/main" val="281964443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40</a:t>
            </a:fld>
            <a:endParaRPr lang="en-GB"/>
          </a:p>
        </p:txBody>
      </p:sp>
    </p:spTree>
    <p:extLst>
      <p:ext uri="{BB962C8B-B14F-4D97-AF65-F5344CB8AC3E}">
        <p14:creationId xmlns:p14="http://schemas.microsoft.com/office/powerpoint/2010/main" val="22757100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41</a:t>
            </a:fld>
            <a:endParaRPr lang="en-GB"/>
          </a:p>
        </p:txBody>
      </p:sp>
    </p:spTree>
    <p:extLst>
      <p:ext uri="{BB962C8B-B14F-4D97-AF65-F5344CB8AC3E}">
        <p14:creationId xmlns:p14="http://schemas.microsoft.com/office/powerpoint/2010/main" val="17570002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42</a:t>
            </a:fld>
            <a:endParaRPr lang="en-GB"/>
          </a:p>
        </p:txBody>
      </p:sp>
    </p:spTree>
    <p:extLst>
      <p:ext uri="{BB962C8B-B14F-4D97-AF65-F5344CB8AC3E}">
        <p14:creationId xmlns:p14="http://schemas.microsoft.com/office/powerpoint/2010/main" val="25221799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43</a:t>
            </a:fld>
            <a:endParaRPr lang="en-GB"/>
          </a:p>
        </p:txBody>
      </p:sp>
    </p:spTree>
    <p:extLst>
      <p:ext uri="{BB962C8B-B14F-4D97-AF65-F5344CB8AC3E}">
        <p14:creationId xmlns:p14="http://schemas.microsoft.com/office/powerpoint/2010/main" val="21941932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44</a:t>
            </a:fld>
            <a:endParaRPr lang="en-GB"/>
          </a:p>
        </p:txBody>
      </p:sp>
    </p:spTree>
    <p:extLst>
      <p:ext uri="{BB962C8B-B14F-4D97-AF65-F5344CB8AC3E}">
        <p14:creationId xmlns:p14="http://schemas.microsoft.com/office/powerpoint/2010/main" val="21888037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45</a:t>
            </a:fld>
            <a:endParaRPr lang="en-GB"/>
          </a:p>
        </p:txBody>
      </p:sp>
    </p:spTree>
    <p:extLst>
      <p:ext uri="{BB962C8B-B14F-4D97-AF65-F5344CB8AC3E}">
        <p14:creationId xmlns:p14="http://schemas.microsoft.com/office/powerpoint/2010/main" val="141968519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46</a:t>
            </a:fld>
            <a:endParaRPr lang="en-GB"/>
          </a:p>
        </p:txBody>
      </p:sp>
    </p:spTree>
    <p:extLst>
      <p:ext uri="{BB962C8B-B14F-4D97-AF65-F5344CB8AC3E}">
        <p14:creationId xmlns:p14="http://schemas.microsoft.com/office/powerpoint/2010/main" val="250313295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47</a:t>
            </a:fld>
            <a:endParaRPr lang="en-GB"/>
          </a:p>
        </p:txBody>
      </p:sp>
    </p:spTree>
    <p:extLst>
      <p:ext uri="{BB962C8B-B14F-4D97-AF65-F5344CB8AC3E}">
        <p14:creationId xmlns:p14="http://schemas.microsoft.com/office/powerpoint/2010/main" val="90609984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48</a:t>
            </a:fld>
            <a:endParaRPr lang="en-GB"/>
          </a:p>
        </p:txBody>
      </p:sp>
    </p:spTree>
    <p:extLst>
      <p:ext uri="{BB962C8B-B14F-4D97-AF65-F5344CB8AC3E}">
        <p14:creationId xmlns:p14="http://schemas.microsoft.com/office/powerpoint/2010/main" val="412094770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49</a:t>
            </a:fld>
            <a:endParaRPr lang="en-GB"/>
          </a:p>
        </p:txBody>
      </p:sp>
    </p:spTree>
    <p:extLst>
      <p:ext uri="{BB962C8B-B14F-4D97-AF65-F5344CB8AC3E}">
        <p14:creationId xmlns:p14="http://schemas.microsoft.com/office/powerpoint/2010/main" val="417401507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50</a:t>
            </a:fld>
            <a:endParaRPr lang="en-GB"/>
          </a:p>
        </p:txBody>
      </p:sp>
    </p:spTree>
    <p:extLst>
      <p:ext uri="{BB962C8B-B14F-4D97-AF65-F5344CB8AC3E}">
        <p14:creationId xmlns:p14="http://schemas.microsoft.com/office/powerpoint/2010/main" val="238515967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51</a:t>
            </a:fld>
            <a:endParaRPr lang="en-GB"/>
          </a:p>
        </p:txBody>
      </p:sp>
    </p:spTree>
    <p:extLst>
      <p:ext uri="{BB962C8B-B14F-4D97-AF65-F5344CB8AC3E}">
        <p14:creationId xmlns:p14="http://schemas.microsoft.com/office/powerpoint/2010/main" val="251098269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52</a:t>
            </a:fld>
            <a:endParaRPr lang="en-GB"/>
          </a:p>
        </p:txBody>
      </p:sp>
    </p:spTree>
    <p:extLst>
      <p:ext uri="{BB962C8B-B14F-4D97-AF65-F5344CB8AC3E}">
        <p14:creationId xmlns:p14="http://schemas.microsoft.com/office/powerpoint/2010/main" val="108858500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53</a:t>
            </a:fld>
            <a:endParaRPr lang="en-GB"/>
          </a:p>
        </p:txBody>
      </p:sp>
    </p:spTree>
    <p:extLst>
      <p:ext uri="{BB962C8B-B14F-4D97-AF65-F5344CB8AC3E}">
        <p14:creationId xmlns:p14="http://schemas.microsoft.com/office/powerpoint/2010/main" val="410355859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54</a:t>
            </a:fld>
            <a:endParaRPr lang="en-GB"/>
          </a:p>
        </p:txBody>
      </p:sp>
    </p:spTree>
    <p:extLst>
      <p:ext uri="{BB962C8B-B14F-4D97-AF65-F5344CB8AC3E}">
        <p14:creationId xmlns:p14="http://schemas.microsoft.com/office/powerpoint/2010/main" val="232490596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55</a:t>
            </a:fld>
            <a:endParaRPr lang="en-GB"/>
          </a:p>
        </p:txBody>
      </p:sp>
    </p:spTree>
    <p:extLst>
      <p:ext uri="{BB962C8B-B14F-4D97-AF65-F5344CB8AC3E}">
        <p14:creationId xmlns:p14="http://schemas.microsoft.com/office/powerpoint/2010/main" val="241718770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56</a:t>
            </a:fld>
            <a:endParaRPr lang="en-GB"/>
          </a:p>
        </p:txBody>
      </p:sp>
    </p:spTree>
    <p:extLst>
      <p:ext uri="{BB962C8B-B14F-4D97-AF65-F5344CB8AC3E}">
        <p14:creationId xmlns:p14="http://schemas.microsoft.com/office/powerpoint/2010/main" val="95070615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57</a:t>
            </a:fld>
            <a:endParaRPr lang="en-GB"/>
          </a:p>
        </p:txBody>
      </p:sp>
    </p:spTree>
    <p:extLst>
      <p:ext uri="{BB962C8B-B14F-4D97-AF65-F5344CB8AC3E}">
        <p14:creationId xmlns:p14="http://schemas.microsoft.com/office/powerpoint/2010/main" val="358315523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58</a:t>
            </a:fld>
            <a:endParaRPr lang="en-GB"/>
          </a:p>
        </p:txBody>
      </p:sp>
    </p:spTree>
    <p:extLst>
      <p:ext uri="{BB962C8B-B14F-4D97-AF65-F5344CB8AC3E}">
        <p14:creationId xmlns:p14="http://schemas.microsoft.com/office/powerpoint/2010/main" val="120420864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59</a:t>
            </a:fld>
            <a:endParaRPr lang="en-GB"/>
          </a:p>
        </p:txBody>
      </p:sp>
    </p:spTree>
    <p:extLst>
      <p:ext uri="{BB962C8B-B14F-4D97-AF65-F5344CB8AC3E}">
        <p14:creationId xmlns:p14="http://schemas.microsoft.com/office/powerpoint/2010/main" val="341404336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60</a:t>
            </a:fld>
            <a:endParaRPr lang="en-GB"/>
          </a:p>
        </p:txBody>
      </p:sp>
    </p:spTree>
    <p:extLst>
      <p:ext uri="{BB962C8B-B14F-4D97-AF65-F5344CB8AC3E}">
        <p14:creationId xmlns:p14="http://schemas.microsoft.com/office/powerpoint/2010/main" val="191987897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61</a:t>
            </a:fld>
            <a:endParaRPr lang="en-GB"/>
          </a:p>
        </p:txBody>
      </p:sp>
    </p:spTree>
    <p:extLst>
      <p:ext uri="{BB962C8B-B14F-4D97-AF65-F5344CB8AC3E}">
        <p14:creationId xmlns:p14="http://schemas.microsoft.com/office/powerpoint/2010/main" val="132733604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62</a:t>
            </a:fld>
            <a:endParaRPr lang="en-GB"/>
          </a:p>
        </p:txBody>
      </p:sp>
    </p:spTree>
    <p:extLst>
      <p:ext uri="{BB962C8B-B14F-4D97-AF65-F5344CB8AC3E}">
        <p14:creationId xmlns:p14="http://schemas.microsoft.com/office/powerpoint/2010/main" val="429169895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63</a:t>
            </a:fld>
            <a:endParaRPr lang="en-GB"/>
          </a:p>
        </p:txBody>
      </p:sp>
    </p:spTree>
    <p:extLst>
      <p:ext uri="{BB962C8B-B14F-4D97-AF65-F5344CB8AC3E}">
        <p14:creationId xmlns:p14="http://schemas.microsoft.com/office/powerpoint/2010/main" val="410528444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64</a:t>
            </a:fld>
            <a:endParaRPr lang="en-GB"/>
          </a:p>
        </p:txBody>
      </p:sp>
    </p:spTree>
    <p:extLst>
      <p:ext uri="{BB962C8B-B14F-4D97-AF65-F5344CB8AC3E}">
        <p14:creationId xmlns:p14="http://schemas.microsoft.com/office/powerpoint/2010/main" val="123361808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65</a:t>
            </a:fld>
            <a:endParaRPr lang="en-GB"/>
          </a:p>
        </p:txBody>
      </p:sp>
    </p:spTree>
    <p:extLst>
      <p:ext uri="{BB962C8B-B14F-4D97-AF65-F5344CB8AC3E}">
        <p14:creationId xmlns:p14="http://schemas.microsoft.com/office/powerpoint/2010/main" val="417508761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66</a:t>
            </a:fld>
            <a:endParaRPr lang="en-GB"/>
          </a:p>
        </p:txBody>
      </p:sp>
    </p:spTree>
    <p:extLst>
      <p:ext uri="{BB962C8B-B14F-4D97-AF65-F5344CB8AC3E}">
        <p14:creationId xmlns:p14="http://schemas.microsoft.com/office/powerpoint/2010/main" val="5815307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564D83B0-27E8-4605-AE01-FF120F30012C}" type="datetime1">
              <a:rPr lang="en-GB" smtClean="0"/>
              <a:t>28/09/2016</a:t>
            </a:fld>
            <a:endParaRPr lang="en-GB"/>
          </a:p>
        </p:txBody>
      </p:sp>
      <p:sp>
        <p:nvSpPr>
          <p:cNvPr id="5" name="Footer Placeholder 4"/>
          <p:cNvSpPr>
            <a:spLocks noGrp="1"/>
          </p:cNvSpPr>
          <p:nvPr>
            <p:ph type="ftr" sz="quarter" idx="11"/>
          </p:nvPr>
        </p:nvSpPr>
        <p:spPr>
          <a:xfrm>
            <a:off x="1174044" y="5357592"/>
            <a:ext cx="5034845" cy="365125"/>
          </a:xfrm>
        </p:spPr>
        <p:txBody>
          <a:bodyPr/>
          <a:lstStyle/>
          <a:p>
            <a:endParaRPr lang="en-GB"/>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6BA3642F-8786-4DED-A4CD-48733A687A9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111B427-09BB-4861-93AF-FEA6B6AB6573}" type="datetime1">
              <a:rPr lang="en-GB" smtClean="0"/>
              <a:t>28/09/2016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3642F-8786-4DED-A4CD-48733A687A9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C11C27-0C13-492E-9FD4-C5CFAEC8D646}" type="datetime1">
              <a:rPr lang="en-GB" smtClean="0"/>
              <a:t>28/09/2016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3642F-8786-4DED-A4CD-48733A687A9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CA82EE36-16CF-4C40-BC89-1E0CDF01A1B2}" type="datetime1">
              <a:rPr lang="en-GB" smtClean="0"/>
              <a:t>28/09/2016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A3642F-8786-4DED-A4CD-48733A687A90}" type="slidenum">
              <a:rPr lang="en-GB" smtClean="0"/>
              <a:pPr/>
              <a:t>‹#›</a:t>
            </a:fld>
            <a:endParaRPr lang="en-GB"/>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665C71D2-ADF7-4B36-9C05-6EF787BAB366}" type="datetime1">
              <a:rPr lang="en-GB" smtClean="0"/>
              <a:t>28/09/2016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A3642F-8786-4DED-A4CD-48733A687A90}" type="slidenum">
              <a:rPr lang="en-GB" smtClean="0"/>
              <a:pPr/>
              <a:t>‹#›</a:t>
            </a:fld>
            <a:endParaRPr lang="en-GB"/>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CB39D55-5AEF-4F1D-9BB0-24FC4040100D}" type="datetime1">
              <a:rPr lang="en-GB" smtClean="0"/>
              <a:t>28/09/2016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A3642F-8786-4DED-A4CD-48733A687A9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1B4B3D-7CB7-427F-9883-6493FA269034}" type="datetime1">
              <a:rPr lang="en-GB" smtClean="0"/>
              <a:t>28/09/2016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A3642F-8786-4DED-A4CD-48733A687A9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8CE9640E-DEB0-41A6-A36F-F91C6BD9E33A}" type="datetime1">
              <a:rPr lang="en-GB" smtClean="0"/>
              <a:t>28/09/2016</a:t>
            </a:fld>
            <a:endParaRPr lang="en-GB"/>
          </a:p>
        </p:txBody>
      </p:sp>
      <p:sp>
        <p:nvSpPr>
          <p:cNvPr id="6" name="Footer Placeholder 5"/>
          <p:cNvSpPr>
            <a:spLocks noGrp="1"/>
          </p:cNvSpPr>
          <p:nvPr>
            <p:ph type="ftr" sz="quarter" idx="11"/>
          </p:nvPr>
        </p:nvSpPr>
        <p:spPr>
          <a:xfrm rot="-60000">
            <a:off x="914554" y="5829261"/>
            <a:ext cx="3522607" cy="365125"/>
          </a:xfrm>
        </p:spPr>
        <p:txBody>
          <a:bodyPr/>
          <a:lstStyle/>
          <a:p>
            <a:endParaRPr lang="en-GB"/>
          </a:p>
        </p:txBody>
      </p:sp>
      <p:sp>
        <p:nvSpPr>
          <p:cNvPr id="7" name="Slide Number Placeholder 6"/>
          <p:cNvSpPr>
            <a:spLocks noGrp="1"/>
          </p:cNvSpPr>
          <p:nvPr>
            <p:ph type="sldNum" sz="quarter" idx="12"/>
          </p:nvPr>
        </p:nvSpPr>
        <p:spPr>
          <a:xfrm rot="60000">
            <a:off x="7557313" y="5896961"/>
            <a:ext cx="554023" cy="365125"/>
          </a:xfrm>
        </p:spPr>
        <p:txBody>
          <a:bodyPr/>
          <a:lstStyle/>
          <a:p>
            <a:fld id="{6BA3642F-8786-4DED-A4CD-48733A687A9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5725A27B-CB9B-4E65-9AE6-8D6E6E09F1FB}" type="datetime1">
              <a:rPr lang="en-GB" smtClean="0"/>
              <a:t>28/09/2016</a:t>
            </a:fld>
            <a:endParaRPr lang="en-GB"/>
          </a:p>
        </p:txBody>
      </p:sp>
      <p:sp>
        <p:nvSpPr>
          <p:cNvPr id="6" name="Footer Placeholder 5"/>
          <p:cNvSpPr>
            <a:spLocks noGrp="1"/>
          </p:cNvSpPr>
          <p:nvPr>
            <p:ph type="ftr" sz="quarter" idx="11"/>
          </p:nvPr>
        </p:nvSpPr>
        <p:spPr>
          <a:xfrm rot="-60000">
            <a:off x="914569" y="5831037"/>
            <a:ext cx="3319043" cy="365125"/>
          </a:xfrm>
        </p:spPr>
        <p:txBody>
          <a:bodyPr/>
          <a:lstStyle/>
          <a:p>
            <a:endParaRPr lang="en-GB"/>
          </a:p>
        </p:txBody>
      </p:sp>
      <p:sp>
        <p:nvSpPr>
          <p:cNvPr id="7" name="Slide Number Placeholder 6"/>
          <p:cNvSpPr>
            <a:spLocks noGrp="1"/>
          </p:cNvSpPr>
          <p:nvPr>
            <p:ph type="sldNum" sz="quarter" idx="12"/>
          </p:nvPr>
        </p:nvSpPr>
        <p:spPr>
          <a:xfrm rot="60000">
            <a:off x="7562089" y="5900026"/>
            <a:ext cx="554023" cy="365125"/>
          </a:xfrm>
        </p:spPr>
        <p:txBody>
          <a:bodyPr/>
          <a:lstStyle/>
          <a:p>
            <a:fld id="{6BA3642F-8786-4DED-A4CD-48733A687A9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71B49D3-F968-428A-9F5E-22428DD9B31C}" type="datetime1">
              <a:rPr lang="en-GB" smtClean="0"/>
              <a:t>28/09/2016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3642F-8786-4DED-A4CD-48733A687A9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1E3CBF3-F58A-4D70-9FDB-DE4EDEB188B2}" type="datetime1">
              <a:rPr lang="en-GB" smtClean="0"/>
              <a:t>28/09/2016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3642F-8786-4DED-A4CD-48733A687A9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2D51123A-59F6-45E4-BAFA-365561C96F07}" type="datetime1">
              <a:rPr lang="en-GB" smtClean="0"/>
              <a:t>28/09/2016</a:t>
            </a:fld>
            <a:endParaRPr lang="en-GB"/>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GB"/>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6BA3642F-8786-4DED-A4CD-48733A687A9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youtube.com/watch?feature=player_detailpage&amp;v=uBdbwnfRms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youtube.com/watch?feature=player_detailpage&amp;v=nGJG7HUiJA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hdWNcLJsqW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3200" dirty="0">
                <a:latin typeface="Comic Sans MS" pitchFamily="66" charset="0"/>
              </a:rPr>
              <a:t>SJSI5018</a:t>
            </a:r>
            <a:br>
              <a:rPr lang="en-GB" sz="3200" dirty="0">
                <a:latin typeface="Comic Sans MS" pitchFamily="66" charset="0"/>
              </a:rPr>
            </a:br>
            <a:r>
              <a:rPr lang="en-GB" sz="3200" dirty="0">
                <a:latin typeface="Comic Sans MS" pitchFamily="66" charset="0"/>
              </a:rPr>
              <a:t>Individuals &amp; Groups in Society </a:t>
            </a:r>
            <a:endParaRPr lang="en-US" sz="3200" dirty="0">
              <a:latin typeface="Comic Sans MS" pitchFamily="66" charset="0"/>
            </a:endParaRPr>
          </a:p>
        </p:txBody>
      </p:sp>
      <p:sp>
        <p:nvSpPr>
          <p:cNvPr id="3" name="Subtitle 2"/>
          <p:cNvSpPr>
            <a:spLocks noGrp="1"/>
          </p:cNvSpPr>
          <p:nvPr>
            <p:ph type="subTitle" idx="1"/>
          </p:nvPr>
        </p:nvSpPr>
        <p:spPr/>
        <p:txBody>
          <a:bodyPr>
            <a:normAutofit fontScale="77500" lnSpcReduction="20000"/>
          </a:bodyPr>
          <a:lstStyle/>
          <a:p>
            <a:pPr marL="26988" lvl="1">
              <a:spcBef>
                <a:spcPct val="0"/>
              </a:spcBef>
              <a:defRPr/>
            </a:pPr>
            <a:r>
              <a:rPr lang="cy-GB" sz="3800" dirty="0">
                <a:solidFill>
                  <a:schemeClr val="tx1"/>
                </a:solidFill>
                <a:latin typeface="Comic Sans MS" pitchFamily="66" charset="0"/>
              </a:rPr>
              <a:t>Sesiwn </a:t>
            </a:r>
            <a:r>
              <a:rPr lang="cy-GB" sz="3800" dirty="0" smtClean="0">
                <a:solidFill>
                  <a:schemeClr val="tx1"/>
                </a:solidFill>
                <a:latin typeface="Comic Sans MS" pitchFamily="66" charset="0"/>
              </a:rPr>
              <a:t>6</a:t>
            </a:r>
          </a:p>
          <a:p>
            <a:pPr marL="26988" lvl="1">
              <a:spcBef>
                <a:spcPct val="0"/>
              </a:spcBef>
              <a:defRPr/>
            </a:pPr>
            <a:r>
              <a:rPr lang="en-GB" sz="3800" i="1" dirty="0" smtClean="0">
                <a:solidFill>
                  <a:schemeClr val="tx1"/>
                </a:solidFill>
                <a:latin typeface="Comic Sans MS" pitchFamily="66" charset="0"/>
              </a:rPr>
              <a:t>Session 6</a:t>
            </a:r>
          </a:p>
          <a:p>
            <a:pPr marL="26988" lvl="1">
              <a:defRPr/>
            </a:pPr>
            <a:r>
              <a:rPr lang="en-GB" sz="2700" i="1" dirty="0" smtClean="0">
                <a:solidFill>
                  <a:schemeClr val="accent1"/>
                </a:solidFill>
                <a:latin typeface="Comic Sans MS" pitchFamily="66" charset="0"/>
              </a:rPr>
              <a:t>Culture </a:t>
            </a:r>
            <a:r>
              <a:rPr lang="en-GB" sz="2700" i="1" dirty="0" smtClean="0">
                <a:solidFill>
                  <a:schemeClr val="accent1"/>
                </a:solidFill>
                <a:latin typeface="Comic Sans MS" pitchFamily="66" charset="0"/>
              </a:rPr>
              <a:t>and Sub-Cultures</a:t>
            </a:r>
            <a:endParaRPr lang="en-GB" sz="2700" i="1" dirty="0">
              <a:solidFill>
                <a:schemeClr val="accent1"/>
              </a:solidFill>
              <a:latin typeface="Comic Sans MS" pitchFamily="66" charset="0"/>
            </a:endParaRPr>
          </a:p>
          <a:p>
            <a:pPr marL="26988" fontAlgn="auto">
              <a:spcAft>
                <a:spcPts val="0"/>
              </a:spcAft>
              <a:defRPr/>
            </a:pPr>
            <a:r>
              <a:rPr lang="en-GB" sz="2600" dirty="0" smtClean="0">
                <a:solidFill>
                  <a:srgbClr val="320E04"/>
                </a:solidFill>
                <a:latin typeface="Comic Sans MS" pitchFamily="66" charset="0"/>
              </a:rPr>
              <a:t>Phillip Morgan</a:t>
            </a:r>
            <a:endParaRPr lang="en-GB" sz="2600" dirty="0">
              <a:solidFill>
                <a:srgbClr val="320E04"/>
              </a:solidFill>
              <a:latin typeface="Comic Sans MS" pitchFamily="66" charset="0"/>
            </a:endParaRPr>
          </a:p>
          <a:p>
            <a:endParaRPr lang="en-US"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1</a:t>
            </a:fld>
            <a:endParaRPr lang="en-GB"/>
          </a:p>
        </p:txBody>
      </p:sp>
    </p:spTree>
    <p:extLst>
      <p:ext uri="{BB962C8B-B14F-4D97-AF65-F5344CB8AC3E}">
        <p14:creationId xmlns:p14="http://schemas.microsoft.com/office/powerpoint/2010/main" val="13051402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Sub-Culture</a:t>
            </a:r>
            <a:endParaRPr lang="en-GB" dirty="0"/>
          </a:p>
        </p:txBody>
      </p:sp>
      <p:sp>
        <p:nvSpPr>
          <p:cNvPr id="3" name="Content Placeholder 2"/>
          <p:cNvSpPr>
            <a:spLocks noGrp="1"/>
          </p:cNvSpPr>
          <p:nvPr>
            <p:ph idx="1"/>
          </p:nvPr>
        </p:nvSpPr>
        <p:spPr/>
        <p:txBody>
          <a:bodyPr/>
          <a:lstStyle/>
          <a:p>
            <a:r>
              <a:rPr lang="en-GB" dirty="0" smtClean="0"/>
              <a:t>People ‘that are in some way represented as non-normative or marginal through their particular interests and practices, through what they are, what they do and where they do it’ (</a:t>
            </a:r>
            <a:r>
              <a:rPr lang="en-GB" dirty="0" err="1" smtClean="0"/>
              <a:t>Gelder</a:t>
            </a:r>
            <a:r>
              <a:rPr lang="en-GB" dirty="0" smtClean="0"/>
              <a:t>, 2005, p.1).</a:t>
            </a:r>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2</a:t>
            </a:fld>
            <a:endParaRPr lang="en-GB"/>
          </a:p>
        </p:txBody>
      </p:sp>
    </p:spTree>
    <p:extLst>
      <p:ext uri="{BB962C8B-B14F-4D97-AF65-F5344CB8AC3E}">
        <p14:creationId xmlns:p14="http://schemas.microsoft.com/office/powerpoint/2010/main" val="15299692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Non-Normative</a:t>
            </a:r>
            <a:endParaRPr lang="en-GB" dirty="0"/>
          </a:p>
        </p:txBody>
      </p:sp>
      <p:sp>
        <p:nvSpPr>
          <p:cNvPr id="3" name="Content Placeholder 2"/>
          <p:cNvSpPr>
            <a:spLocks noGrp="1"/>
          </p:cNvSpPr>
          <p:nvPr>
            <p:ph idx="1"/>
          </p:nvPr>
        </p:nvSpPr>
        <p:spPr/>
        <p:txBody>
          <a:bodyPr>
            <a:normAutofit lnSpcReduction="10000"/>
          </a:bodyPr>
          <a:lstStyle/>
          <a:p>
            <a:r>
              <a:rPr lang="en-GB" dirty="0" smtClean="0"/>
              <a:t>Characterised by perpetuating the non-normativity</a:t>
            </a:r>
          </a:p>
          <a:p>
            <a:pPr lvl="1"/>
            <a:r>
              <a:rPr lang="en-GB" dirty="0" smtClean="0"/>
              <a:t>Historically non-normative cultural responses were often seen as the result of a process of marginalisation</a:t>
            </a:r>
          </a:p>
          <a:p>
            <a:endParaRPr lang="en-GB" dirty="0"/>
          </a:p>
          <a:p>
            <a:r>
              <a:rPr lang="en-GB" dirty="0" smtClean="0"/>
              <a:t>Today considered to be:</a:t>
            </a:r>
          </a:p>
          <a:p>
            <a:pPr lvl="1"/>
            <a:r>
              <a:rPr lang="en-GB" dirty="0" smtClean="0"/>
              <a:t>Cultures of choice (non-normative) more than cultures into which people are placed (marginalised) (Williams, 2011, p.6).</a:t>
            </a:r>
          </a:p>
          <a:p>
            <a:pPr lvl="1"/>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3</a:t>
            </a:fld>
            <a:endParaRPr lang="en-GB"/>
          </a:p>
        </p:txBody>
      </p:sp>
    </p:spTree>
    <p:extLst>
      <p:ext uri="{BB962C8B-B14F-4D97-AF65-F5344CB8AC3E}">
        <p14:creationId xmlns:p14="http://schemas.microsoft.com/office/powerpoint/2010/main" val="42141209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Non-Normative </a:t>
            </a:r>
            <a:br>
              <a:rPr lang="en-GB" dirty="0" smtClean="0"/>
            </a:br>
            <a:r>
              <a:rPr lang="en-GB" dirty="0" smtClean="0"/>
              <a:t>versus Marginalised</a:t>
            </a:r>
            <a:endParaRPr lang="en-GB" dirty="0"/>
          </a:p>
        </p:txBody>
      </p:sp>
      <p:sp>
        <p:nvSpPr>
          <p:cNvPr id="3" name="Content Placeholder 2"/>
          <p:cNvSpPr>
            <a:spLocks noGrp="1"/>
          </p:cNvSpPr>
          <p:nvPr>
            <p:ph idx="1"/>
          </p:nvPr>
        </p:nvSpPr>
        <p:spPr/>
        <p:txBody>
          <a:bodyPr>
            <a:normAutofit/>
          </a:bodyPr>
          <a:lstStyle/>
          <a:p>
            <a:pPr marL="274320" lvl="1"/>
            <a:r>
              <a:rPr lang="en-GB" sz="2400" dirty="0" smtClean="0"/>
              <a:t>Non-Normative</a:t>
            </a:r>
          </a:p>
          <a:p>
            <a:pPr marL="548640" lvl="2"/>
            <a:r>
              <a:rPr lang="en-GB" sz="2400" dirty="0" smtClean="0"/>
              <a:t>Choice and decision where the individual/group separate themselves through </a:t>
            </a:r>
          </a:p>
          <a:p>
            <a:pPr marL="914400" lvl="3"/>
            <a:r>
              <a:rPr lang="en-GB" sz="2000" dirty="0" smtClean="0"/>
              <a:t>cultural practices and objects</a:t>
            </a:r>
          </a:p>
          <a:p>
            <a:pPr marL="274320" lvl="1"/>
            <a:r>
              <a:rPr lang="en-GB" sz="2400" dirty="0" smtClean="0"/>
              <a:t>Marginalised</a:t>
            </a:r>
          </a:p>
          <a:p>
            <a:pPr marL="548640" lvl="2"/>
            <a:r>
              <a:rPr lang="en-GB" sz="2400" dirty="0" smtClean="0"/>
              <a:t>Lack of power or choice and separated by society (Williams</a:t>
            </a:r>
            <a:r>
              <a:rPr lang="en-GB" sz="2400" dirty="0"/>
              <a:t>, 2011, p.6).</a:t>
            </a:r>
          </a:p>
          <a:p>
            <a:endParaRPr lang="en-GB" sz="28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4</a:t>
            </a:fld>
            <a:endParaRPr lang="en-GB"/>
          </a:p>
        </p:txBody>
      </p:sp>
    </p:spTree>
    <p:extLst>
      <p:ext uri="{BB962C8B-B14F-4D97-AF65-F5344CB8AC3E}">
        <p14:creationId xmlns:p14="http://schemas.microsoft.com/office/powerpoint/2010/main" val="11834787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Subcultures</a:t>
            </a:r>
            <a:br>
              <a:rPr lang="en-GB" dirty="0" smtClean="0"/>
            </a:br>
            <a:r>
              <a:rPr lang="en-GB" dirty="0" smtClean="0"/>
              <a:t>Definition 1947</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 concept used here to refer to a sub-division of a national culture, composed of a combination of factorable social situations such as </a:t>
            </a:r>
          </a:p>
          <a:p>
            <a:pPr lvl="1"/>
            <a:r>
              <a:rPr lang="en-GB" dirty="0" smtClean="0"/>
              <a:t>Class</a:t>
            </a:r>
          </a:p>
          <a:p>
            <a:pPr lvl="1"/>
            <a:r>
              <a:rPr lang="en-GB" dirty="0" smtClean="0"/>
              <a:t>Status</a:t>
            </a:r>
          </a:p>
          <a:p>
            <a:pPr lvl="1"/>
            <a:r>
              <a:rPr lang="en-GB" dirty="0"/>
              <a:t>E</a:t>
            </a:r>
            <a:r>
              <a:rPr lang="en-GB" dirty="0" smtClean="0"/>
              <a:t>thnic background</a:t>
            </a:r>
          </a:p>
          <a:p>
            <a:pPr lvl="1"/>
            <a:r>
              <a:rPr lang="en-GB" dirty="0" smtClean="0"/>
              <a:t>Regional and Rural or Urban Residence</a:t>
            </a:r>
          </a:p>
          <a:p>
            <a:pPr lvl="1"/>
            <a:r>
              <a:rPr lang="en-GB" dirty="0" smtClean="0"/>
              <a:t>and religious affiliation,</a:t>
            </a:r>
          </a:p>
          <a:p>
            <a:endParaRPr lang="en-GB" dirty="0" smtClean="0"/>
          </a:p>
          <a:p>
            <a:r>
              <a:rPr lang="en-GB" dirty="0" smtClean="0"/>
              <a:t>Forming in their combination a functioning unity which has an integrated impact on the participation individual (Gordon, 1947, p. 40).</a:t>
            </a:r>
          </a:p>
          <a:p>
            <a:pPr lvl="1"/>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a:t>
            </a:fld>
            <a:endParaRPr lang="en-GB"/>
          </a:p>
        </p:txBody>
      </p:sp>
    </p:spTree>
    <p:extLst>
      <p:ext uri="{BB962C8B-B14F-4D97-AF65-F5344CB8AC3E}">
        <p14:creationId xmlns:p14="http://schemas.microsoft.com/office/powerpoint/2010/main" val="40626958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Teddy Boys in 1950s</a:t>
            </a:r>
            <a:endParaRPr lang="en-GB" dirty="0"/>
          </a:p>
        </p:txBody>
      </p:sp>
      <p:sp>
        <p:nvSpPr>
          <p:cNvPr id="3" name="Content Placeholder 2"/>
          <p:cNvSpPr>
            <a:spLocks noGrp="1"/>
          </p:cNvSpPr>
          <p:nvPr>
            <p:ph idx="1"/>
          </p:nvPr>
        </p:nvSpPr>
        <p:spPr/>
        <p:txBody>
          <a:bodyPr/>
          <a:lstStyle/>
          <a:p>
            <a:r>
              <a:rPr lang="en-GB" dirty="0">
                <a:hlinkClick r:id="rId3"/>
              </a:rPr>
              <a:t>http://</a:t>
            </a:r>
            <a:r>
              <a:rPr lang="en-GB" dirty="0" smtClean="0">
                <a:hlinkClick r:id="rId3"/>
              </a:rPr>
              <a:t>www.youtube.com/watch?feature=player_detailpage&amp;v=uBdbwnfRmsM</a:t>
            </a:r>
            <a:endParaRPr lang="en-GB" dirty="0" smtClean="0"/>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6</a:t>
            </a:fld>
            <a:endParaRPr lang="en-GB"/>
          </a:p>
        </p:txBody>
      </p:sp>
    </p:spTree>
    <p:extLst>
      <p:ext uri="{BB962C8B-B14F-4D97-AF65-F5344CB8AC3E}">
        <p14:creationId xmlns:p14="http://schemas.microsoft.com/office/powerpoint/2010/main" val="23275152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Sub-Culture as Problem Solving</a:t>
            </a:r>
            <a:br>
              <a:rPr lang="en-GB" sz="3600" dirty="0" smtClean="0"/>
            </a:br>
            <a:r>
              <a:rPr lang="en-GB" sz="3600" dirty="0" smtClean="0"/>
              <a:t>Definition 1955</a:t>
            </a:r>
            <a:endParaRPr lang="en-GB" sz="3600" dirty="0"/>
          </a:p>
        </p:txBody>
      </p:sp>
      <p:sp>
        <p:nvSpPr>
          <p:cNvPr id="3" name="Content Placeholder 2"/>
          <p:cNvSpPr>
            <a:spLocks noGrp="1"/>
          </p:cNvSpPr>
          <p:nvPr>
            <p:ph idx="1"/>
          </p:nvPr>
        </p:nvSpPr>
        <p:spPr/>
        <p:txBody>
          <a:bodyPr>
            <a:normAutofit/>
          </a:bodyPr>
          <a:lstStyle/>
          <a:p>
            <a:r>
              <a:rPr lang="en-GB" dirty="0" smtClean="0"/>
              <a:t>‘All human action . . . is an on-going series of efforts to solve problems’ and ‘that all . . . factors and circumstances that . . . produce a problem come from . . . </a:t>
            </a:r>
            <a:r>
              <a:rPr lang="en-GB" dirty="0"/>
              <a:t>t</a:t>
            </a:r>
            <a:r>
              <a:rPr lang="en-GB" dirty="0" smtClean="0"/>
              <a:t>wo sources, the actor’s ‘frame of reference’ and the ‘situation’ he confronts’ (Cohen, 1955, p. 51).</a:t>
            </a:r>
          </a:p>
          <a:p>
            <a:pPr lvl="1"/>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7</a:t>
            </a:fld>
            <a:endParaRPr lang="en-GB"/>
          </a:p>
        </p:txBody>
      </p:sp>
    </p:spTree>
    <p:extLst>
      <p:ext uri="{BB962C8B-B14F-4D97-AF65-F5344CB8AC3E}">
        <p14:creationId xmlns:p14="http://schemas.microsoft.com/office/powerpoint/2010/main" val="3544459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Solving Day-to-Day Problems</a:t>
            </a:r>
            <a:endParaRPr lang="en-GB" dirty="0"/>
          </a:p>
        </p:txBody>
      </p:sp>
      <p:sp>
        <p:nvSpPr>
          <p:cNvPr id="3" name="Content Placeholder 2"/>
          <p:cNvSpPr>
            <a:spLocks noGrp="1"/>
          </p:cNvSpPr>
          <p:nvPr>
            <p:ph idx="1"/>
          </p:nvPr>
        </p:nvSpPr>
        <p:spPr>
          <a:xfrm>
            <a:off x="1463040" y="2119256"/>
            <a:ext cx="6196405" cy="4118055"/>
          </a:xfrm>
        </p:spPr>
        <p:txBody>
          <a:bodyPr>
            <a:normAutofit lnSpcReduction="10000"/>
          </a:bodyPr>
          <a:lstStyle/>
          <a:p>
            <a:r>
              <a:rPr lang="en-GB" dirty="0"/>
              <a:t>People assume that the </a:t>
            </a:r>
            <a:r>
              <a:rPr lang="en-GB" dirty="0" smtClean="0"/>
              <a:t>dominant </a:t>
            </a:r>
            <a:r>
              <a:rPr lang="en-GB" dirty="0"/>
              <a:t>culture supports </a:t>
            </a:r>
            <a:r>
              <a:rPr lang="en-GB" dirty="0" smtClean="0"/>
              <a:t>survival needs</a:t>
            </a:r>
          </a:p>
          <a:p>
            <a:pPr lvl="1"/>
            <a:r>
              <a:rPr lang="en-GB" dirty="0" smtClean="0"/>
              <a:t>E.g. </a:t>
            </a:r>
            <a:r>
              <a:rPr lang="en-GB" dirty="0"/>
              <a:t>food, </a:t>
            </a:r>
            <a:r>
              <a:rPr lang="en-GB" dirty="0" smtClean="0"/>
              <a:t>shelter and friendship within society</a:t>
            </a:r>
            <a:endParaRPr lang="en-GB" dirty="0"/>
          </a:p>
          <a:p>
            <a:r>
              <a:rPr lang="en-GB" dirty="0" smtClean="0"/>
              <a:t>Support </a:t>
            </a:r>
            <a:r>
              <a:rPr lang="en-GB" dirty="0"/>
              <a:t>is not equally spread across the </a:t>
            </a:r>
            <a:r>
              <a:rPr lang="en-GB" dirty="0" smtClean="0"/>
              <a:t>population</a:t>
            </a:r>
          </a:p>
          <a:p>
            <a:r>
              <a:rPr lang="en-GB" dirty="0" smtClean="0"/>
              <a:t>Thus particular </a:t>
            </a:r>
            <a:r>
              <a:rPr lang="en-GB" dirty="0"/>
              <a:t>groups solve these issues </a:t>
            </a:r>
            <a:r>
              <a:rPr lang="en-GB" dirty="0" smtClean="0"/>
              <a:t>through</a:t>
            </a:r>
          </a:p>
          <a:p>
            <a:pPr lvl="1"/>
            <a:r>
              <a:rPr lang="en-GB" dirty="0" smtClean="0"/>
              <a:t>‘</a:t>
            </a:r>
            <a:r>
              <a:rPr lang="en-GB" dirty="0"/>
              <a:t>abnormal’ </a:t>
            </a:r>
            <a:endParaRPr lang="en-GB" dirty="0" smtClean="0"/>
          </a:p>
          <a:p>
            <a:pPr lvl="1"/>
            <a:r>
              <a:rPr lang="en-GB" dirty="0" smtClean="0"/>
              <a:t>or </a:t>
            </a:r>
            <a:r>
              <a:rPr lang="en-GB" dirty="0"/>
              <a:t>‘deviant’ </a:t>
            </a:r>
            <a:endParaRPr lang="en-GB" dirty="0" smtClean="0"/>
          </a:p>
          <a:p>
            <a:pPr lvl="1"/>
            <a:r>
              <a:rPr lang="en-GB" dirty="0" smtClean="0"/>
              <a:t>or </a:t>
            </a:r>
            <a:r>
              <a:rPr lang="en-GB" dirty="0"/>
              <a:t>‘delinquent’ means</a:t>
            </a:r>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8</a:t>
            </a:fld>
            <a:endParaRPr lang="en-GB"/>
          </a:p>
        </p:txBody>
      </p:sp>
    </p:spTree>
    <p:extLst>
      <p:ext uri="{BB962C8B-B14F-4D97-AF65-F5344CB8AC3E}">
        <p14:creationId xmlns:p14="http://schemas.microsoft.com/office/powerpoint/2010/main" val="22246958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Problem’s Perspective</a:t>
            </a:r>
            <a:br>
              <a:rPr lang="en-GB" dirty="0" smtClean="0"/>
            </a:br>
            <a:r>
              <a:rPr lang="en-GB" dirty="0" smtClean="0"/>
              <a:t>on Sub-Cultures</a:t>
            </a:r>
            <a:endParaRPr lang="en-GB" dirty="0"/>
          </a:p>
        </p:txBody>
      </p:sp>
      <p:sp>
        <p:nvSpPr>
          <p:cNvPr id="3" name="Content Placeholder 2"/>
          <p:cNvSpPr>
            <a:spLocks noGrp="1"/>
          </p:cNvSpPr>
          <p:nvPr>
            <p:ph idx="1"/>
          </p:nvPr>
        </p:nvSpPr>
        <p:spPr>
          <a:xfrm>
            <a:off x="1463040" y="2119256"/>
            <a:ext cx="6196405" cy="4046047"/>
          </a:xfrm>
        </p:spPr>
        <p:txBody>
          <a:bodyPr>
            <a:normAutofit/>
          </a:bodyPr>
          <a:lstStyle/>
          <a:p>
            <a:r>
              <a:rPr lang="en-GB" dirty="0" smtClean="0"/>
              <a:t>‘the crucial condition for the emergence of new cultural forms is the existence, in effective interaction with one another, of a number of actors with similar problems’ (Cohen, 1955, p. 51).</a:t>
            </a:r>
          </a:p>
          <a:p>
            <a:r>
              <a:rPr lang="en-GB" dirty="0" smtClean="0"/>
              <a:t>If groups have limited access to ‘life's’ goodies’ from the dominant cultural resources </a:t>
            </a:r>
          </a:p>
          <a:p>
            <a:pPr lvl="1"/>
            <a:r>
              <a:rPr lang="en-GB" dirty="0" smtClean="0"/>
              <a:t>they will then ‘do it for themselves’ and a subculture emerges.</a:t>
            </a:r>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9</a:t>
            </a:fld>
            <a:endParaRPr lang="en-GB"/>
          </a:p>
        </p:txBody>
      </p:sp>
    </p:spTree>
    <p:extLst>
      <p:ext uri="{BB962C8B-B14F-4D97-AF65-F5344CB8AC3E}">
        <p14:creationId xmlns:p14="http://schemas.microsoft.com/office/powerpoint/2010/main" val="39017656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2"/>
            <a:ext cx="6965245" cy="2035354"/>
          </a:xfrm>
        </p:spPr>
        <p:txBody>
          <a:bodyPr>
            <a:normAutofit fontScale="90000"/>
          </a:bodyPr>
          <a:lstStyle/>
          <a:p>
            <a:r>
              <a:rPr lang="en-GB" dirty="0" smtClean="0"/>
              <a:t>Mods and Rockers </a:t>
            </a:r>
            <a:br>
              <a:rPr lang="en-GB" dirty="0" smtClean="0"/>
            </a:br>
            <a:r>
              <a:rPr lang="en-GB" dirty="0" smtClean="0"/>
              <a:t>Moral Panic 1964</a:t>
            </a:r>
            <a:br>
              <a:rPr lang="en-GB" dirty="0" smtClean="0"/>
            </a:br>
            <a:r>
              <a:rPr lang="en-GB" dirty="0" smtClean="0"/>
              <a:t>Brighton Beach</a:t>
            </a:r>
            <a:endParaRPr lang="en-GB" dirty="0"/>
          </a:p>
        </p:txBody>
      </p:sp>
      <p:sp>
        <p:nvSpPr>
          <p:cNvPr id="3" name="Content Placeholder 2"/>
          <p:cNvSpPr>
            <a:spLocks noGrp="1"/>
          </p:cNvSpPr>
          <p:nvPr>
            <p:ph idx="1"/>
          </p:nvPr>
        </p:nvSpPr>
        <p:spPr>
          <a:xfrm>
            <a:off x="1331640" y="3573015"/>
            <a:ext cx="6327805" cy="2150053"/>
          </a:xfrm>
        </p:spPr>
        <p:txBody>
          <a:bodyPr/>
          <a:lstStyle/>
          <a:p>
            <a:r>
              <a:rPr lang="en-GB" dirty="0">
                <a:hlinkClick r:id="rId3"/>
              </a:rPr>
              <a:t>http://</a:t>
            </a:r>
            <a:r>
              <a:rPr lang="en-GB" dirty="0" smtClean="0">
                <a:hlinkClick r:id="rId3"/>
              </a:rPr>
              <a:t>www.youtube.com/watch?feature=player_detailpage&amp;v=nGJG7HUiJAk</a:t>
            </a:r>
            <a:endParaRPr lang="en-GB" dirty="0" smtClean="0"/>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10</a:t>
            </a:fld>
            <a:endParaRPr lang="en-GB"/>
          </a:p>
        </p:txBody>
      </p:sp>
    </p:spTree>
    <p:extLst>
      <p:ext uri="{BB962C8B-B14F-4D97-AF65-F5344CB8AC3E}">
        <p14:creationId xmlns:p14="http://schemas.microsoft.com/office/powerpoint/2010/main" val="643088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Sub-Culture</a:t>
            </a:r>
            <a:br>
              <a:rPr lang="en-GB" dirty="0" smtClean="0"/>
            </a:br>
            <a:r>
              <a:rPr lang="en-GB" dirty="0" smtClean="0"/>
              <a:t>Definition 1963</a:t>
            </a:r>
            <a:endParaRPr lang="en-GB" dirty="0"/>
          </a:p>
        </p:txBody>
      </p:sp>
      <p:sp>
        <p:nvSpPr>
          <p:cNvPr id="3" name="Content Placeholder 2"/>
          <p:cNvSpPr>
            <a:spLocks noGrp="1"/>
          </p:cNvSpPr>
          <p:nvPr>
            <p:ph idx="1"/>
          </p:nvPr>
        </p:nvSpPr>
        <p:spPr/>
        <p:txBody>
          <a:bodyPr/>
          <a:lstStyle/>
          <a:p>
            <a:r>
              <a:rPr lang="en-GB" dirty="0" smtClean="0"/>
              <a:t>Behavioural – Social</a:t>
            </a:r>
          </a:p>
          <a:p>
            <a:r>
              <a:rPr lang="en-GB" dirty="0" smtClean="0"/>
              <a:t>Subculture had come to represent groups of individuals who were connected to one another through interaction and shared interest rather than through arbitrary characteristics such as locality or skin colour </a:t>
            </a:r>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11</a:t>
            </a:fld>
            <a:endParaRPr lang="en-GB"/>
          </a:p>
        </p:txBody>
      </p:sp>
    </p:spTree>
    <p:extLst>
      <p:ext uri="{BB962C8B-B14F-4D97-AF65-F5344CB8AC3E}">
        <p14:creationId xmlns:p14="http://schemas.microsoft.com/office/powerpoint/2010/main" val="25379462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Shared Interests</a:t>
            </a:r>
            <a:endParaRPr lang="en-GB" dirty="0"/>
          </a:p>
        </p:txBody>
      </p:sp>
      <p:sp>
        <p:nvSpPr>
          <p:cNvPr id="3" name="Content Placeholder 2"/>
          <p:cNvSpPr>
            <a:spLocks noGrp="1"/>
          </p:cNvSpPr>
          <p:nvPr>
            <p:ph idx="1"/>
          </p:nvPr>
        </p:nvSpPr>
        <p:spPr>
          <a:xfrm>
            <a:off x="1463040" y="2119256"/>
            <a:ext cx="6196405" cy="3974039"/>
          </a:xfrm>
        </p:spPr>
        <p:txBody>
          <a:bodyPr/>
          <a:lstStyle/>
          <a:p>
            <a:r>
              <a:rPr lang="en-GB" dirty="0" smtClean="0"/>
              <a:t>Subcultural members’ shared interests also led them to identity themselves as different from dominate culture</a:t>
            </a:r>
          </a:p>
          <a:p>
            <a:pPr lvl="1"/>
            <a:r>
              <a:rPr lang="en-GB" dirty="0" smtClean="0"/>
              <a:t>Usually in some form of antagonistic relationship with</a:t>
            </a:r>
          </a:p>
          <a:p>
            <a:pPr lvl="1"/>
            <a:r>
              <a:rPr lang="en-GB" dirty="0" smtClean="0"/>
              <a:t>Normal or ‘square’ society!</a:t>
            </a:r>
          </a:p>
        </p:txBody>
      </p:sp>
      <p:sp>
        <p:nvSpPr>
          <p:cNvPr id="4" name="Slide Number Placeholder 3"/>
          <p:cNvSpPr>
            <a:spLocks noGrp="1"/>
          </p:cNvSpPr>
          <p:nvPr>
            <p:ph type="sldNum" sz="quarter" idx="12"/>
          </p:nvPr>
        </p:nvSpPr>
        <p:spPr/>
        <p:txBody>
          <a:bodyPr/>
          <a:lstStyle/>
          <a:p>
            <a:fld id="{6BA3642F-8786-4DED-A4CD-48733A687A90}" type="slidenum">
              <a:rPr lang="en-GB" smtClean="0"/>
              <a:pPr/>
              <a:t>12</a:t>
            </a:fld>
            <a:endParaRPr lang="en-GB"/>
          </a:p>
        </p:txBody>
      </p:sp>
    </p:spTree>
    <p:extLst>
      <p:ext uri="{BB962C8B-B14F-4D97-AF65-F5344CB8AC3E}">
        <p14:creationId xmlns:p14="http://schemas.microsoft.com/office/powerpoint/2010/main" val="12879476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Challenges of </a:t>
            </a:r>
            <a:br>
              <a:rPr lang="en-GB" dirty="0" smtClean="0"/>
            </a:br>
            <a:r>
              <a:rPr lang="en-GB" dirty="0" smtClean="0"/>
              <a:t>Theorising Subculture</a:t>
            </a:r>
            <a:endParaRPr lang="en-GB" dirty="0"/>
          </a:p>
        </p:txBody>
      </p:sp>
      <p:sp>
        <p:nvSpPr>
          <p:cNvPr id="3" name="Content Placeholder 2"/>
          <p:cNvSpPr>
            <a:spLocks noGrp="1"/>
          </p:cNvSpPr>
          <p:nvPr>
            <p:ph idx="1"/>
          </p:nvPr>
        </p:nvSpPr>
        <p:spPr>
          <a:xfrm>
            <a:off x="1463040" y="2119256"/>
            <a:ext cx="6196405" cy="4118055"/>
          </a:xfrm>
        </p:spPr>
        <p:txBody>
          <a:bodyPr/>
          <a:lstStyle/>
          <a:p>
            <a:r>
              <a:rPr lang="en-GB" dirty="0" smtClean="0"/>
              <a:t>How do we construct significant distinctions between </a:t>
            </a:r>
          </a:p>
          <a:p>
            <a:pPr lvl="1"/>
            <a:r>
              <a:rPr lang="en-GB" dirty="0" smtClean="0"/>
              <a:t>the normal </a:t>
            </a:r>
          </a:p>
          <a:p>
            <a:pPr lvl="1"/>
            <a:r>
              <a:rPr lang="en-GB" dirty="0" smtClean="0"/>
              <a:t>and the subculture?</a:t>
            </a:r>
          </a:p>
          <a:p>
            <a:endParaRPr lang="en-GB" dirty="0" smtClean="0"/>
          </a:p>
          <a:p>
            <a:r>
              <a:rPr lang="en-GB" dirty="0" smtClean="0"/>
              <a:t>How do we conceptualise the relationship between </a:t>
            </a:r>
          </a:p>
          <a:p>
            <a:pPr lvl="1"/>
            <a:r>
              <a:rPr lang="en-GB" dirty="0" smtClean="0"/>
              <a:t>a subculture </a:t>
            </a:r>
          </a:p>
          <a:p>
            <a:pPr lvl="1"/>
            <a:r>
              <a:rPr lang="en-GB" dirty="0" smtClean="0"/>
              <a:t>and the mainstream/dominate culture?</a:t>
            </a:r>
          </a:p>
          <a:p>
            <a:pPr lvl="1"/>
            <a:endParaRPr lang="en-GB" dirty="0" smtClean="0"/>
          </a:p>
          <a:p>
            <a:pPr lvl="1"/>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13</a:t>
            </a:fld>
            <a:endParaRPr lang="en-GB"/>
          </a:p>
        </p:txBody>
      </p:sp>
    </p:spTree>
    <p:extLst>
      <p:ext uri="{BB962C8B-B14F-4D97-AF65-F5344CB8AC3E}">
        <p14:creationId xmlns:p14="http://schemas.microsoft.com/office/powerpoint/2010/main" val="29950572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British Tradition </a:t>
            </a:r>
            <a:br>
              <a:rPr lang="en-GB" dirty="0" smtClean="0"/>
            </a:br>
            <a:r>
              <a:rPr lang="en-GB" dirty="0" smtClean="0"/>
              <a:t>of Subculture Studies</a:t>
            </a:r>
            <a:endParaRPr lang="en-GB" dirty="0"/>
          </a:p>
        </p:txBody>
      </p:sp>
      <p:sp>
        <p:nvSpPr>
          <p:cNvPr id="3" name="Content Placeholder 2"/>
          <p:cNvSpPr>
            <a:spLocks noGrp="1"/>
          </p:cNvSpPr>
          <p:nvPr>
            <p:ph idx="1"/>
          </p:nvPr>
        </p:nvSpPr>
        <p:spPr>
          <a:xfrm>
            <a:off x="827584" y="2119256"/>
            <a:ext cx="7488832" cy="4046047"/>
          </a:xfrm>
        </p:spPr>
        <p:txBody>
          <a:bodyPr>
            <a:normAutofit/>
          </a:bodyPr>
          <a:lstStyle/>
          <a:p>
            <a:r>
              <a:rPr lang="en-GB" dirty="0" smtClean="0"/>
              <a:t>‘The power of subcultures [in] their capacity to symbolise  ‘Otherness’ among an undifferentiated, un-theorised, and contemptible ‘general public’ . . .</a:t>
            </a:r>
          </a:p>
          <a:p>
            <a:endParaRPr lang="en-GB" dirty="0" smtClean="0"/>
          </a:p>
          <a:p>
            <a:r>
              <a:rPr lang="en-GB" dirty="0" smtClean="0"/>
              <a:t>As a result, [subcultural] theory rests upon the consideration of the rest of society as being </a:t>
            </a:r>
          </a:p>
          <a:p>
            <a:pPr lvl="1"/>
            <a:r>
              <a:rPr lang="en-GB" dirty="0" smtClean="0"/>
              <a:t>straight, </a:t>
            </a:r>
          </a:p>
          <a:p>
            <a:pPr lvl="1"/>
            <a:r>
              <a:rPr lang="en-GB" dirty="0" smtClean="0"/>
              <a:t>incorporated in consensus, </a:t>
            </a:r>
          </a:p>
          <a:p>
            <a:pPr lvl="1"/>
            <a:r>
              <a:rPr lang="en-GB" dirty="0" smtClean="0"/>
              <a:t>and willing to scream individually loud in any moral panic’ (Clarke, 1997, p. 178).</a:t>
            </a:r>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14</a:t>
            </a:fld>
            <a:endParaRPr lang="en-GB"/>
          </a:p>
        </p:txBody>
      </p:sp>
    </p:spTree>
    <p:extLst>
      <p:ext uri="{BB962C8B-B14F-4D97-AF65-F5344CB8AC3E}">
        <p14:creationId xmlns:p14="http://schemas.microsoft.com/office/powerpoint/2010/main" val="42513772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Mods </a:t>
            </a:r>
            <a:endParaRPr lang="en-GB" dirty="0"/>
          </a:p>
        </p:txBody>
      </p:sp>
      <p:sp>
        <p:nvSpPr>
          <p:cNvPr id="3" name="Content Placeholder 2"/>
          <p:cNvSpPr>
            <a:spLocks noGrp="1"/>
          </p:cNvSpPr>
          <p:nvPr>
            <p:ph idx="1"/>
          </p:nvPr>
        </p:nvSpPr>
        <p:spPr/>
        <p:txBody>
          <a:bodyPr/>
          <a:lstStyle/>
          <a:p>
            <a:r>
              <a:rPr lang="en-GB" dirty="0" smtClean="0">
                <a:hlinkClick r:id="rId3"/>
              </a:rPr>
              <a:t>http</a:t>
            </a:r>
            <a:r>
              <a:rPr lang="en-GB" dirty="0">
                <a:hlinkClick r:id="rId3"/>
              </a:rPr>
              <a:t>://</a:t>
            </a:r>
            <a:r>
              <a:rPr lang="en-GB" dirty="0" smtClean="0">
                <a:hlinkClick r:id="rId3"/>
              </a:rPr>
              <a:t>www.youtube.com/watch?v=hdWNcLJsqWM</a:t>
            </a:r>
            <a:endParaRPr lang="en-GB"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15</a:t>
            </a:fld>
            <a:endParaRPr lang="en-GB"/>
          </a:p>
        </p:txBody>
      </p:sp>
    </p:spTree>
    <p:extLst>
      <p:ext uri="{BB962C8B-B14F-4D97-AF65-F5344CB8AC3E}">
        <p14:creationId xmlns:p14="http://schemas.microsoft.com/office/powerpoint/2010/main" val="28209197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Contested Nature of Subculture in the 21</a:t>
            </a:r>
            <a:r>
              <a:rPr lang="en-GB" baseline="30000" dirty="0" smtClean="0"/>
              <a:t>st</a:t>
            </a:r>
            <a:r>
              <a:rPr lang="en-GB" dirty="0" smtClean="0"/>
              <a:t> Century</a:t>
            </a:r>
            <a:endParaRPr lang="en-GB" dirty="0"/>
          </a:p>
        </p:txBody>
      </p:sp>
      <p:sp>
        <p:nvSpPr>
          <p:cNvPr id="3" name="Content Placeholder 2"/>
          <p:cNvSpPr>
            <a:spLocks noGrp="1"/>
          </p:cNvSpPr>
          <p:nvPr>
            <p:ph idx="1"/>
          </p:nvPr>
        </p:nvSpPr>
        <p:spPr>
          <a:xfrm>
            <a:off x="971600" y="2119256"/>
            <a:ext cx="7416824" cy="3974039"/>
          </a:xfrm>
        </p:spPr>
        <p:txBody>
          <a:bodyPr>
            <a:normAutofit fontScale="92500" lnSpcReduction="20000"/>
          </a:bodyPr>
          <a:lstStyle/>
          <a:p>
            <a:pPr marL="0" indent="0" algn="ctr">
              <a:buNone/>
            </a:pPr>
            <a:r>
              <a:rPr lang="en-GB" sz="2800" i="1" dirty="0" smtClean="0"/>
              <a:t>Modern researchers suggest that</a:t>
            </a:r>
          </a:p>
          <a:p>
            <a:pPr marL="365760" lvl="1" indent="0" algn="ctr">
              <a:buNone/>
            </a:pPr>
            <a:endParaRPr lang="en-GB" sz="2400" dirty="0" smtClean="0"/>
          </a:p>
          <a:p>
            <a:pPr marL="365760" lvl="1" indent="0" algn="ctr">
              <a:buNone/>
            </a:pPr>
            <a:r>
              <a:rPr lang="en-GB" sz="2600" dirty="0" smtClean="0"/>
              <a:t>Contemporary societies are not so much a homogeneous mainstream with subcultural elements</a:t>
            </a:r>
          </a:p>
          <a:p>
            <a:pPr marL="0" indent="0" algn="ctr">
              <a:buNone/>
            </a:pPr>
            <a:endParaRPr lang="en-GB" sz="2800" b="1" u="sng" dirty="0" smtClean="0">
              <a:solidFill>
                <a:srgbClr val="FF0000"/>
              </a:solidFill>
            </a:endParaRPr>
          </a:p>
          <a:p>
            <a:pPr marL="0" indent="0" algn="ctr">
              <a:buNone/>
            </a:pPr>
            <a:r>
              <a:rPr lang="en-GB" sz="2800" b="1" u="sng" dirty="0" smtClean="0">
                <a:solidFill>
                  <a:srgbClr val="FF0000"/>
                </a:solidFill>
              </a:rPr>
              <a:t>Rather</a:t>
            </a:r>
          </a:p>
          <a:p>
            <a:pPr marL="0" indent="0" algn="ctr">
              <a:buNone/>
            </a:pPr>
            <a:endParaRPr lang="en-GB" sz="2800" b="1" u="sng" dirty="0" smtClean="0">
              <a:solidFill>
                <a:srgbClr val="FF0000"/>
              </a:solidFill>
            </a:endParaRPr>
          </a:p>
          <a:p>
            <a:pPr marL="365760" lvl="1" indent="0" algn="ctr">
              <a:buNone/>
            </a:pPr>
            <a:r>
              <a:rPr lang="en-GB" sz="2600" dirty="0" smtClean="0"/>
              <a:t>A pluralistic collection of fragmented social groups that lessen or eliminate the need to talk about subcultures at all (Blackman , 2005)</a:t>
            </a:r>
            <a:endParaRPr lang="en-GB" sz="26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16</a:t>
            </a:fld>
            <a:endParaRPr lang="en-GB"/>
          </a:p>
        </p:txBody>
      </p:sp>
    </p:spTree>
    <p:extLst>
      <p:ext uri="{BB962C8B-B14F-4D97-AF65-F5344CB8AC3E}">
        <p14:creationId xmlns:p14="http://schemas.microsoft.com/office/powerpoint/2010/main" val="23453264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solidFill>
                  <a:schemeClr val="tx2">
                    <a:lumMod val="60000"/>
                    <a:lumOff val="40000"/>
                  </a:schemeClr>
                </a:solidFill>
              </a:rPr>
              <a:t>The </a:t>
            </a:r>
            <a:r>
              <a:rPr lang="en-GB" b="1" dirty="0" err="1" smtClean="0">
                <a:solidFill>
                  <a:schemeClr val="tx2">
                    <a:lumMod val="60000"/>
                    <a:lumOff val="40000"/>
                  </a:schemeClr>
                </a:solidFill>
              </a:rPr>
              <a:t>Emo</a:t>
            </a:r>
            <a:r>
              <a:rPr lang="en-GB" b="1" dirty="0" smtClean="0">
                <a:solidFill>
                  <a:schemeClr val="tx2">
                    <a:lumMod val="60000"/>
                    <a:lumOff val="40000"/>
                  </a:schemeClr>
                </a:solidFill>
              </a:rPr>
              <a:t> Subculture</a:t>
            </a:r>
            <a:endParaRPr lang="en-GB" b="1" dirty="0">
              <a:solidFill>
                <a:schemeClr val="tx2">
                  <a:lumMod val="60000"/>
                  <a:lumOff val="40000"/>
                </a:schemeClr>
              </a:solidFill>
            </a:endParaRPr>
          </a:p>
        </p:txBody>
      </p:sp>
      <p:sp>
        <p:nvSpPr>
          <p:cNvPr id="5" name="Content Placeholder 4"/>
          <p:cNvSpPr>
            <a:spLocks noGrp="1"/>
          </p:cNvSpPr>
          <p:nvPr>
            <p:ph idx="1"/>
          </p:nvPr>
        </p:nvSpPr>
        <p:spPr/>
        <p:txBody>
          <a:bodyPr/>
          <a:lstStyle/>
          <a:p>
            <a:endParaRPr lang="en-GB" dirty="0"/>
          </a:p>
        </p:txBody>
      </p:sp>
      <p:pic>
        <p:nvPicPr>
          <p:cNvPr id="1026" name="Picture 2" descr="http://2.bp.blogspot.com/_BQB2U8fPLf8/SkNGtvle2UI/AAAAAAAABoA/Gs5pnJPB8k4/s1600/emo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04648" y="1743546"/>
            <a:ext cx="5991688" cy="4493766"/>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p:cNvSpPr>
            <a:spLocks noGrp="1"/>
          </p:cNvSpPr>
          <p:nvPr>
            <p:ph type="sldNum" sz="quarter" idx="12"/>
          </p:nvPr>
        </p:nvSpPr>
        <p:spPr/>
        <p:txBody>
          <a:bodyPr/>
          <a:lstStyle/>
          <a:p>
            <a:fld id="{6BA3642F-8786-4DED-A4CD-48733A687A90}" type="slidenum">
              <a:rPr lang="en-GB" smtClean="0"/>
              <a:pPr/>
              <a:t>17</a:t>
            </a:fld>
            <a:endParaRPr lang="en-GB"/>
          </a:p>
        </p:txBody>
      </p:sp>
    </p:spTree>
    <p:extLst>
      <p:ext uri="{BB962C8B-B14F-4D97-AF65-F5344CB8AC3E}">
        <p14:creationId xmlns:p14="http://schemas.microsoft.com/office/powerpoint/2010/main" val="314332392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75000"/>
                  </a:schemeClr>
                </a:solidFill>
              </a:rPr>
              <a:t>The Goth Subculture</a:t>
            </a:r>
            <a:endParaRPr lang="en-GB" b="1" dirty="0">
              <a:solidFill>
                <a:schemeClr val="accent5">
                  <a:lumMod val="75000"/>
                </a:schemeClr>
              </a:solidFill>
            </a:endParaRPr>
          </a:p>
        </p:txBody>
      </p:sp>
      <p:sp>
        <p:nvSpPr>
          <p:cNvPr id="3" name="Content Placeholder 2"/>
          <p:cNvSpPr>
            <a:spLocks noGrp="1"/>
          </p:cNvSpPr>
          <p:nvPr>
            <p:ph idx="1"/>
          </p:nvPr>
        </p:nvSpPr>
        <p:spPr/>
        <p:txBody>
          <a:bodyPr/>
          <a:lstStyle/>
          <a:p>
            <a:endParaRPr lang="en-GB"/>
          </a:p>
        </p:txBody>
      </p:sp>
      <p:pic>
        <p:nvPicPr>
          <p:cNvPr id="2050" name="Picture 2" descr="http://4.bp.blogspot.com/_BQB2U8fPLf8/SjZax1MkpnI/AAAAAAAABkE/oztHFdu1FHQ/s400/goth2_jpg.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17696" y="1772816"/>
            <a:ext cx="5490608" cy="4392488"/>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BA3642F-8786-4DED-A4CD-48733A687A90}" type="slidenum">
              <a:rPr lang="en-GB" smtClean="0"/>
              <a:pPr/>
              <a:t>18</a:t>
            </a:fld>
            <a:endParaRPr lang="en-GB"/>
          </a:p>
        </p:txBody>
      </p:sp>
    </p:spTree>
    <p:extLst>
      <p:ext uri="{BB962C8B-B14F-4D97-AF65-F5344CB8AC3E}">
        <p14:creationId xmlns:p14="http://schemas.microsoft.com/office/powerpoint/2010/main" val="367186611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The Skinhead Subculture</a:t>
            </a:r>
            <a:endParaRPr lang="en-GB" b="1" dirty="0">
              <a:solidFill>
                <a:srgbClr val="FF0000"/>
              </a:solidFill>
            </a:endParaRPr>
          </a:p>
        </p:txBody>
      </p:sp>
      <p:sp>
        <p:nvSpPr>
          <p:cNvPr id="3" name="Content Placeholder 2"/>
          <p:cNvSpPr>
            <a:spLocks noGrp="1"/>
          </p:cNvSpPr>
          <p:nvPr>
            <p:ph idx="1"/>
          </p:nvPr>
        </p:nvSpPr>
        <p:spPr/>
        <p:txBody>
          <a:bodyPr/>
          <a:lstStyle/>
          <a:p>
            <a:endParaRPr lang="en-GB"/>
          </a:p>
        </p:txBody>
      </p:sp>
      <p:pic>
        <p:nvPicPr>
          <p:cNvPr id="3074" name="Picture 2" descr="http://1.bp.blogspot.com/_BQB2U8fPLf8/SjZY_rG6wAI/AAAAAAAABj8/WS0CnN1jpEg/s400/skinh.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75656" y="1844824"/>
            <a:ext cx="6448478" cy="4320480"/>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BA3642F-8786-4DED-A4CD-48733A687A90}" type="slidenum">
              <a:rPr lang="en-GB" smtClean="0"/>
              <a:pPr/>
              <a:t>19</a:t>
            </a:fld>
            <a:endParaRPr lang="en-GB"/>
          </a:p>
        </p:txBody>
      </p:sp>
    </p:spTree>
    <p:extLst>
      <p:ext uri="{BB962C8B-B14F-4D97-AF65-F5344CB8AC3E}">
        <p14:creationId xmlns:p14="http://schemas.microsoft.com/office/powerpoint/2010/main" val="105315763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0590063">
            <a:off x="955240" y="2539499"/>
            <a:ext cx="6965245" cy="1202485"/>
          </a:xfrm>
        </p:spPr>
        <p:txBody>
          <a:bodyPr>
            <a:noAutofit/>
          </a:bodyPr>
          <a:lstStyle/>
          <a:p>
            <a:pPr algn="r"/>
            <a:r>
              <a:rPr lang="en-GB" sz="5400" b="1" dirty="0" smtClean="0">
                <a:solidFill>
                  <a:srgbClr val="FF0000"/>
                </a:solidFill>
                <a:effectLst>
                  <a:outerShdw blurRad="38100" dist="38100" dir="2700000" algn="tl">
                    <a:srgbClr val="000000">
                      <a:alpha val="43137"/>
                    </a:srgbClr>
                  </a:outerShdw>
                </a:effectLst>
              </a:rPr>
              <a:t>The Punk </a:t>
            </a:r>
            <a:br>
              <a:rPr lang="en-GB" sz="5400" b="1" dirty="0" smtClean="0">
                <a:solidFill>
                  <a:srgbClr val="FF0000"/>
                </a:solidFill>
                <a:effectLst>
                  <a:outerShdw blurRad="38100" dist="38100" dir="2700000" algn="tl">
                    <a:srgbClr val="000000">
                      <a:alpha val="43137"/>
                    </a:srgbClr>
                  </a:outerShdw>
                </a:effectLst>
              </a:rPr>
            </a:br>
            <a:r>
              <a:rPr lang="en-GB" sz="5400" b="1" dirty="0" smtClean="0">
                <a:solidFill>
                  <a:srgbClr val="FF0000"/>
                </a:solidFill>
                <a:effectLst>
                  <a:outerShdw blurRad="38100" dist="38100" dir="2700000" algn="tl">
                    <a:srgbClr val="000000">
                      <a:alpha val="43137"/>
                    </a:srgbClr>
                  </a:outerShdw>
                </a:effectLst>
              </a:rPr>
              <a:t>Subculture</a:t>
            </a:r>
            <a:endParaRPr lang="en-GB" sz="5400" b="1" dirty="0">
              <a:solidFill>
                <a:srgbClr val="FF0000"/>
              </a:solidFill>
              <a:effectLst>
                <a:outerShdw blurRad="38100" dist="38100" dir="2700000" algn="tl">
                  <a:srgbClr val="000000">
                    <a:alpha val="43137"/>
                  </a:srgbClr>
                </a:outerShdw>
              </a:effectLst>
            </a:endParaRPr>
          </a:p>
        </p:txBody>
      </p:sp>
      <p:pic>
        <p:nvPicPr>
          <p:cNvPr id="4098" name="Picture 2" descr="http://2.bp.blogspot.com/_BQB2U8fPLf8/SjZWEHJBc8I/AAAAAAAABjU/ttwVumt2fKQ/s400/punk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3" y="764704"/>
            <a:ext cx="3610279" cy="542899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6BA3642F-8786-4DED-A4CD-48733A687A90}" type="slidenum">
              <a:rPr lang="en-GB" smtClean="0"/>
              <a:pPr/>
              <a:t>20</a:t>
            </a:fld>
            <a:endParaRPr lang="en-GB"/>
          </a:p>
        </p:txBody>
      </p:sp>
    </p:spTree>
    <p:extLst>
      <p:ext uri="{BB962C8B-B14F-4D97-AF65-F5344CB8AC3E}">
        <p14:creationId xmlns:p14="http://schemas.microsoft.com/office/powerpoint/2010/main" val="28557962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C000"/>
                </a:solidFill>
              </a:rPr>
              <a:t>The Hippie Subculture</a:t>
            </a:r>
            <a:endParaRPr lang="en-GB" b="1" dirty="0">
              <a:solidFill>
                <a:srgbClr val="FFC000"/>
              </a:solidFill>
            </a:endParaRPr>
          </a:p>
        </p:txBody>
      </p:sp>
      <p:sp>
        <p:nvSpPr>
          <p:cNvPr id="3" name="Content Placeholder 2"/>
          <p:cNvSpPr>
            <a:spLocks noGrp="1"/>
          </p:cNvSpPr>
          <p:nvPr>
            <p:ph idx="1"/>
          </p:nvPr>
        </p:nvSpPr>
        <p:spPr/>
        <p:txBody>
          <a:bodyPr/>
          <a:lstStyle/>
          <a:p>
            <a:endParaRPr lang="en-GB"/>
          </a:p>
        </p:txBody>
      </p:sp>
      <p:pic>
        <p:nvPicPr>
          <p:cNvPr id="5122" name="Picture 2" descr="http://4.bp.blogspot.com/_BQB2U8fPLf8/SjZVpejqcuI/AAAAAAAABjM/wTSu-Eeyzog/s400/hippie+subcultur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3648" y="1916832"/>
            <a:ext cx="6552728" cy="4341184"/>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BA3642F-8786-4DED-A4CD-48733A687A90}" type="slidenum">
              <a:rPr lang="en-GB" smtClean="0"/>
              <a:pPr/>
              <a:t>21</a:t>
            </a:fld>
            <a:endParaRPr lang="en-GB"/>
          </a:p>
        </p:txBody>
      </p:sp>
    </p:spTree>
    <p:extLst>
      <p:ext uri="{BB962C8B-B14F-4D97-AF65-F5344CB8AC3E}">
        <p14:creationId xmlns:p14="http://schemas.microsoft.com/office/powerpoint/2010/main" val="275200009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smtClean="0">
                <a:solidFill>
                  <a:srgbClr val="7030A0"/>
                </a:solidFill>
              </a:rPr>
              <a:t>The Teddy Boy Subculture</a:t>
            </a:r>
            <a:endParaRPr lang="en-GB" b="1" dirty="0">
              <a:solidFill>
                <a:srgbClr val="7030A0"/>
              </a:solidFill>
            </a:endParaRPr>
          </a:p>
        </p:txBody>
      </p:sp>
      <p:pic>
        <p:nvPicPr>
          <p:cNvPr id="6146" name="Picture 2" descr="http://3.bp.blogspot.com/_BQB2U8fPLf8/SjZfxG8eZsI/AAAAAAAABks/7G9rFx1Pzns/s400/gd6783642a-teddy-boy-show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26208" y="1772816"/>
            <a:ext cx="6630168" cy="4392488"/>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BA3642F-8786-4DED-A4CD-48733A687A90}" type="slidenum">
              <a:rPr lang="en-GB" smtClean="0"/>
              <a:pPr/>
              <a:t>22</a:t>
            </a:fld>
            <a:endParaRPr lang="en-GB"/>
          </a:p>
        </p:txBody>
      </p:sp>
    </p:spTree>
    <p:extLst>
      <p:ext uri="{BB962C8B-B14F-4D97-AF65-F5344CB8AC3E}">
        <p14:creationId xmlns:p14="http://schemas.microsoft.com/office/powerpoint/2010/main" val="160074543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9C9562"/>
                </a:solidFill>
              </a:rPr>
              <a:t>The Mod Subculture</a:t>
            </a:r>
            <a:endParaRPr lang="en-GB" b="1" dirty="0">
              <a:solidFill>
                <a:srgbClr val="9C9562"/>
              </a:solidFill>
            </a:endParaRPr>
          </a:p>
        </p:txBody>
      </p:sp>
      <p:pic>
        <p:nvPicPr>
          <p:cNvPr id="7172" name="Picture 4" descr="http://2.bp.blogspot.com/_s0XKECkWG78/TEoFJMqZ02I/AAAAAAAADWg/N-xvgtacN3c/s1600/sc000569ca.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024" y="1807327"/>
            <a:ext cx="3868944" cy="5050673"/>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http://www.asuitthatfits.com/shop/images/stories/aa_blogimages/mod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32040" y="1784133"/>
            <a:ext cx="4211960" cy="5073867"/>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BA3642F-8786-4DED-A4CD-48733A687A90}" type="slidenum">
              <a:rPr lang="en-GB" smtClean="0"/>
              <a:pPr/>
              <a:t>23</a:t>
            </a:fld>
            <a:endParaRPr lang="en-GB"/>
          </a:p>
        </p:txBody>
      </p:sp>
    </p:spTree>
    <p:extLst>
      <p:ext uri="{BB962C8B-B14F-4D97-AF65-F5344CB8AC3E}">
        <p14:creationId xmlns:p14="http://schemas.microsoft.com/office/powerpoint/2010/main" val="372260188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Rocker Subculture</a:t>
            </a:r>
            <a:endParaRPr lang="en-GB" b="1" dirty="0"/>
          </a:p>
        </p:txBody>
      </p:sp>
      <p:pic>
        <p:nvPicPr>
          <p:cNvPr id="8194" name="Picture 2" descr="http://3.bp.blogspot.com/_BQB2U8fPLf8/SkNGAhHj33I/AAAAAAAABn4/kZBJUEFzw3w/s400/acr-rocker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75656" y="1772816"/>
            <a:ext cx="6120680" cy="4437494"/>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6BA3642F-8786-4DED-A4CD-48733A687A90}" type="slidenum">
              <a:rPr lang="en-GB" smtClean="0"/>
              <a:pPr/>
              <a:t>24</a:t>
            </a:fld>
            <a:endParaRPr lang="en-GB"/>
          </a:p>
        </p:txBody>
      </p:sp>
    </p:spTree>
    <p:extLst>
      <p:ext uri="{BB962C8B-B14F-4D97-AF65-F5344CB8AC3E}">
        <p14:creationId xmlns:p14="http://schemas.microsoft.com/office/powerpoint/2010/main" val="15421485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Normal versus Mainstream</a:t>
            </a:r>
            <a:endParaRPr lang="en-GB" dirty="0"/>
          </a:p>
        </p:txBody>
      </p:sp>
      <p:sp>
        <p:nvSpPr>
          <p:cNvPr id="3" name="Content Placeholder 2"/>
          <p:cNvSpPr>
            <a:spLocks noGrp="1"/>
          </p:cNvSpPr>
          <p:nvPr>
            <p:ph idx="1"/>
          </p:nvPr>
        </p:nvSpPr>
        <p:spPr>
          <a:xfrm>
            <a:off x="827584" y="2119256"/>
            <a:ext cx="7416824" cy="4046047"/>
          </a:xfrm>
        </p:spPr>
        <p:txBody>
          <a:bodyPr>
            <a:normAutofit fontScale="85000" lnSpcReduction="10000"/>
          </a:bodyPr>
          <a:lstStyle/>
          <a:p>
            <a:r>
              <a:rPr lang="en-GB" dirty="0" smtClean="0"/>
              <a:t>If normal culture provides youth with an adequate sense of well-being and satisfaction in their everyday lives </a:t>
            </a:r>
          </a:p>
          <a:p>
            <a:pPr lvl="1"/>
            <a:r>
              <a:rPr lang="en-GB" dirty="0" smtClean="0"/>
              <a:t>Subculture is not necessary</a:t>
            </a:r>
          </a:p>
          <a:p>
            <a:endParaRPr lang="en-GB" dirty="0" smtClean="0"/>
          </a:p>
          <a:p>
            <a:r>
              <a:rPr lang="en-GB" dirty="0" smtClean="0"/>
              <a:t>If a process of marginalisation has begun with mainstream cultural members labelling youth as a problems</a:t>
            </a:r>
          </a:p>
          <a:p>
            <a:pPr lvl="1"/>
            <a:r>
              <a:rPr lang="en-GB" dirty="0" smtClean="0"/>
              <a:t>Then they are pushed further away from mainstream structures towards developing their own ‘subcultural’ group</a:t>
            </a:r>
          </a:p>
          <a:p>
            <a:endParaRPr lang="en-GB" dirty="0" smtClean="0"/>
          </a:p>
          <a:p>
            <a:r>
              <a:rPr lang="en-GB" dirty="0" smtClean="0"/>
              <a:t>The dominate culture dismisses/looks down on me – I’m not wanted or valued</a:t>
            </a:r>
          </a:p>
          <a:p>
            <a:pPr lvl="1"/>
            <a:r>
              <a:rPr lang="en-GB" dirty="0" smtClean="0"/>
              <a:t>Then I’ll find a cultural group that does</a:t>
            </a:r>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25</a:t>
            </a:fld>
            <a:endParaRPr lang="en-GB"/>
          </a:p>
        </p:txBody>
      </p:sp>
    </p:spTree>
    <p:extLst>
      <p:ext uri="{BB962C8B-B14F-4D97-AF65-F5344CB8AC3E}">
        <p14:creationId xmlns:p14="http://schemas.microsoft.com/office/powerpoint/2010/main" val="62933080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Resistance &amp; Assimilation</a:t>
            </a:r>
            <a:endParaRPr lang="en-GB" dirty="0"/>
          </a:p>
        </p:txBody>
      </p:sp>
      <p:sp>
        <p:nvSpPr>
          <p:cNvPr id="3" name="Content Placeholder 2"/>
          <p:cNvSpPr>
            <a:spLocks noGrp="1"/>
          </p:cNvSpPr>
          <p:nvPr>
            <p:ph idx="1"/>
          </p:nvPr>
        </p:nvSpPr>
        <p:spPr>
          <a:xfrm>
            <a:off x="899592" y="1988840"/>
            <a:ext cx="7344816" cy="4248472"/>
          </a:xfrm>
        </p:spPr>
        <p:txBody>
          <a:bodyPr>
            <a:normAutofit fontScale="92500"/>
          </a:bodyPr>
          <a:lstStyle/>
          <a:p>
            <a:r>
              <a:rPr lang="en-GB" dirty="0" smtClean="0"/>
              <a:t>The development of a subculture may involve either an </a:t>
            </a:r>
          </a:p>
          <a:p>
            <a:pPr marL="365760" lvl="1" indent="0" algn="ctr">
              <a:buNone/>
            </a:pPr>
            <a:r>
              <a:rPr lang="en-GB" sz="2600" b="1" dirty="0"/>
              <a:t>unwillingness (Non-normativity)</a:t>
            </a:r>
          </a:p>
          <a:p>
            <a:pPr marL="0" indent="0" algn="ctr">
              <a:buNone/>
            </a:pPr>
            <a:r>
              <a:rPr lang="en-GB" dirty="0" smtClean="0"/>
              <a:t>Or</a:t>
            </a:r>
          </a:p>
          <a:p>
            <a:pPr marL="365760" lvl="1" indent="0" algn="ctr">
              <a:buNone/>
            </a:pPr>
            <a:r>
              <a:rPr lang="en-GB" sz="2600" b="1" dirty="0" smtClean="0"/>
              <a:t>an inability (Marginalisation) </a:t>
            </a:r>
          </a:p>
          <a:p>
            <a:pPr marL="0" indent="0" algn="ctr">
              <a:buNone/>
            </a:pPr>
            <a:endParaRPr lang="en-GB" dirty="0" smtClean="0"/>
          </a:p>
          <a:p>
            <a:pPr marL="0" indent="0" algn="ctr">
              <a:buNone/>
            </a:pPr>
            <a:r>
              <a:rPr lang="en-GB" dirty="0" smtClean="0"/>
              <a:t>on the part of the people to participate </a:t>
            </a:r>
          </a:p>
          <a:p>
            <a:pPr marL="0" indent="0" algn="ctr">
              <a:buNone/>
            </a:pPr>
            <a:r>
              <a:rPr lang="en-GB" dirty="0" smtClean="0"/>
              <a:t>in mainstream culture in the first place </a:t>
            </a:r>
          </a:p>
          <a:p>
            <a:pPr marL="365760" lvl="1" indent="0" algn="ctr">
              <a:buNone/>
            </a:pPr>
            <a:r>
              <a:rPr lang="en-GB" b="1" dirty="0" smtClean="0">
                <a:solidFill>
                  <a:srgbClr val="FF0000"/>
                </a:solidFill>
              </a:rPr>
              <a:t>BUT NEITHER</a:t>
            </a:r>
          </a:p>
          <a:p>
            <a:pPr marL="0" indent="0" algn="ctr">
              <a:buNone/>
            </a:pPr>
            <a:r>
              <a:rPr lang="en-GB" dirty="0" smtClean="0"/>
              <a:t>resistance nor assimilation is ever completely achieved (Dowd &amp; Dowd, 2003)</a:t>
            </a:r>
          </a:p>
        </p:txBody>
      </p:sp>
      <p:sp>
        <p:nvSpPr>
          <p:cNvPr id="4" name="Slide Number Placeholder 3"/>
          <p:cNvSpPr>
            <a:spLocks noGrp="1"/>
          </p:cNvSpPr>
          <p:nvPr>
            <p:ph type="sldNum" sz="quarter" idx="12"/>
          </p:nvPr>
        </p:nvSpPr>
        <p:spPr/>
        <p:txBody>
          <a:bodyPr/>
          <a:lstStyle/>
          <a:p>
            <a:fld id="{6BA3642F-8786-4DED-A4CD-48733A687A90}" type="slidenum">
              <a:rPr lang="en-GB" smtClean="0"/>
              <a:pPr/>
              <a:t>26</a:t>
            </a:fld>
            <a:endParaRPr lang="en-GB"/>
          </a:p>
        </p:txBody>
      </p:sp>
    </p:spTree>
    <p:extLst>
      <p:ext uri="{BB962C8B-B14F-4D97-AF65-F5344CB8AC3E}">
        <p14:creationId xmlns:p14="http://schemas.microsoft.com/office/powerpoint/2010/main" val="20942321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smtClean="0">
                <a:solidFill>
                  <a:srgbClr val="002060"/>
                </a:solidFill>
                <a:effectLst>
                  <a:outerShdw blurRad="38100" dist="38100" dir="2700000" algn="tl">
                    <a:srgbClr val="000000">
                      <a:alpha val="43137"/>
                    </a:srgbClr>
                  </a:outerShdw>
                </a:effectLst>
              </a:rPr>
              <a:t>Subcultural Manga Fashion:</a:t>
            </a:r>
            <a:br>
              <a:rPr lang="en-GB" b="1" dirty="0" smtClean="0">
                <a:solidFill>
                  <a:srgbClr val="002060"/>
                </a:solidFill>
                <a:effectLst>
                  <a:outerShdw blurRad="38100" dist="38100" dir="2700000" algn="tl">
                    <a:srgbClr val="000000">
                      <a:alpha val="43137"/>
                    </a:srgbClr>
                  </a:outerShdw>
                </a:effectLst>
              </a:rPr>
            </a:br>
            <a:r>
              <a:rPr lang="en-GB" b="1" dirty="0" err="1" smtClean="0">
                <a:solidFill>
                  <a:srgbClr val="002060"/>
                </a:solidFill>
                <a:effectLst>
                  <a:outerShdw blurRad="38100" dist="38100" dir="2700000" algn="tl">
                    <a:srgbClr val="000000">
                      <a:alpha val="43137"/>
                    </a:srgbClr>
                  </a:outerShdw>
                </a:effectLst>
              </a:rPr>
              <a:t>Cosplay</a:t>
            </a:r>
            <a:r>
              <a:rPr lang="en-GB" b="1" dirty="0" smtClean="0">
                <a:solidFill>
                  <a:srgbClr val="002060"/>
                </a:solidFill>
                <a:effectLst>
                  <a:outerShdw blurRad="38100" dist="38100" dir="2700000" algn="tl">
                    <a:srgbClr val="000000">
                      <a:alpha val="43137"/>
                    </a:srgbClr>
                  </a:outerShdw>
                </a:effectLst>
              </a:rPr>
              <a:t> (Costume Play)</a:t>
            </a:r>
            <a:endParaRPr lang="en-GB" b="1" dirty="0">
              <a:solidFill>
                <a:srgbClr val="002060"/>
              </a:solidFill>
              <a:effectLst>
                <a:outerShdw blurRad="38100" dist="38100" dir="2700000" algn="tl">
                  <a:srgbClr val="000000">
                    <a:alpha val="43137"/>
                  </a:srgbClr>
                </a:outerShdw>
              </a:effectLst>
            </a:endParaRPr>
          </a:p>
        </p:txBody>
      </p:sp>
      <p:pic>
        <p:nvPicPr>
          <p:cNvPr id="9224" name="Picture 8" descr="http://www.namelab.com/blog/wp-content/uploads/2009/01/manga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18059" y="2133984"/>
            <a:ext cx="5490245" cy="4127328"/>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BA3642F-8786-4DED-A4CD-48733A687A90}" type="slidenum">
              <a:rPr lang="en-GB" smtClean="0"/>
              <a:pPr/>
              <a:t>27</a:t>
            </a:fld>
            <a:endParaRPr lang="en-GB"/>
          </a:p>
        </p:txBody>
      </p:sp>
    </p:spTree>
    <p:extLst>
      <p:ext uri="{BB962C8B-B14F-4D97-AF65-F5344CB8AC3E}">
        <p14:creationId xmlns:p14="http://schemas.microsoft.com/office/powerpoint/2010/main" val="31491218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Japanese Manga Subculture</a:t>
            </a:r>
            <a:endParaRPr lang="en-GB" dirty="0"/>
          </a:p>
        </p:txBody>
      </p:sp>
      <p:sp>
        <p:nvSpPr>
          <p:cNvPr id="4" name="Content Placeholder 3"/>
          <p:cNvSpPr>
            <a:spLocks noGrp="1"/>
          </p:cNvSpPr>
          <p:nvPr>
            <p:ph idx="1"/>
          </p:nvPr>
        </p:nvSpPr>
        <p:spPr/>
        <p:txBody>
          <a:bodyPr>
            <a:normAutofit fontScale="92500" lnSpcReduction="20000"/>
          </a:bodyPr>
          <a:lstStyle/>
          <a:p>
            <a:r>
              <a:rPr lang="en-GB" sz="3200" dirty="0" smtClean="0"/>
              <a:t>Largest subculture in Japan</a:t>
            </a:r>
          </a:p>
          <a:p>
            <a:r>
              <a:rPr lang="en-GB" sz="3200" dirty="0" smtClean="0"/>
              <a:t>Copying specific animated cartoons</a:t>
            </a:r>
          </a:p>
          <a:p>
            <a:pPr lvl="1"/>
            <a:r>
              <a:rPr lang="en-GB" sz="3000" dirty="0" smtClean="0"/>
              <a:t>Working-class girls</a:t>
            </a:r>
          </a:p>
          <a:p>
            <a:pPr lvl="2"/>
            <a:r>
              <a:rPr lang="en-GB" sz="2600" dirty="0" smtClean="0"/>
              <a:t>Violent homosexual romance between male hermaphrodites</a:t>
            </a:r>
          </a:p>
          <a:p>
            <a:pPr lvl="1"/>
            <a:r>
              <a:rPr lang="en-GB" sz="3000" dirty="0" smtClean="0"/>
              <a:t>Working-class boys</a:t>
            </a:r>
          </a:p>
          <a:p>
            <a:pPr lvl="2"/>
            <a:r>
              <a:rPr lang="en-GB" sz="2600" dirty="0" smtClean="0"/>
              <a:t>Baby girls with laser guns</a:t>
            </a:r>
          </a:p>
          <a:p>
            <a:pPr lvl="2"/>
            <a:r>
              <a:rPr lang="en-GB" sz="2600" dirty="0" err="1" smtClean="0"/>
              <a:t>Cosplay</a:t>
            </a:r>
            <a:r>
              <a:rPr lang="en-GB" sz="2600" dirty="0" smtClean="0"/>
              <a:t> – dressing up in costumes</a:t>
            </a:r>
          </a:p>
          <a:p>
            <a:endParaRPr lang="en-GB" sz="3200" dirty="0"/>
          </a:p>
        </p:txBody>
      </p:sp>
      <p:sp>
        <p:nvSpPr>
          <p:cNvPr id="5" name="Slide Number Placeholder 4"/>
          <p:cNvSpPr>
            <a:spLocks noGrp="1"/>
          </p:cNvSpPr>
          <p:nvPr>
            <p:ph type="sldNum" sz="quarter" idx="12"/>
          </p:nvPr>
        </p:nvSpPr>
        <p:spPr/>
        <p:txBody>
          <a:bodyPr/>
          <a:lstStyle/>
          <a:p>
            <a:fld id="{6BA3642F-8786-4DED-A4CD-48733A687A90}" type="slidenum">
              <a:rPr lang="en-GB" smtClean="0"/>
              <a:pPr/>
              <a:t>28</a:t>
            </a:fld>
            <a:endParaRPr lang="en-GB"/>
          </a:p>
        </p:txBody>
      </p:sp>
    </p:spTree>
    <p:extLst>
      <p:ext uri="{BB962C8B-B14F-4D97-AF65-F5344CB8AC3E}">
        <p14:creationId xmlns:p14="http://schemas.microsoft.com/office/powerpoint/2010/main" val="314755780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4" descr="http://2.bp.blogspot.com/_FtruQK3WQFo/S3Nn4gnuM5I/AAAAAAAABO4/cGz9tKon6eA/s640/k1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495" y="91952"/>
            <a:ext cx="5074535" cy="676604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rot="20054492">
            <a:off x="4215005" y="1889706"/>
            <a:ext cx="4135632" cy="2690373"/>
          </a:xfrm>
          <a:ln w="76200">
            <a:solidFill>
              <a:srgbClr val="FFCCFF"/>
            </a:solidFill>
          </a:ln>
        </p:spPr>
        <p:txBody>
          <a:bodyPr>
            <a:normAutofit/>
          </a:bodyPr>
          <a:lstStyle/>
          <a:p>
            <a:pPr algn="r"/>
            <a:r>
              <a:rPr lang="en-GB" b="1" spc="300" dirty="0" smtClean="0">
                <a:ln w="11430" cmpd="sng">
                  <a:solidFill>
                    <a:schemeClr val="accent1">
                      <a:tint val="10000"/>
                    </a:schemeClr>
                  </a:solidFill>
                  <a:prstDash val="solid"/>
                  <a:miter lim="800000"/>
                </a:ln>
                <a:solidFill>
                  <a:srgbClr val="FF0000"/>
                </a:solidFill>
                <a:effectLst>
                  <a:glow rad="45500">
                    <a:srgbClr val="FF0000">
                      <a:alpha val="35000"/>
                    </a:srgbClr>
                  </a:glow>
                  <a:outerShdw blurRad="38100" dist="38100" dir="2700000" algn="tl">
                    <a:srgbClr val="000000">
                      <a:alpha val="43137"/>
                    </a:srgbClr>
                  </a:outerShdw>
                </a:effectLst>
                <a:latin typeface="Arial Black" pitchFamily="34" charset="0"/>
              </a:rPr>
              <a:t>Subculture </a:t>
            </a:r>
            <a:br>
              <a:rPr lang="en-GB" b="1" spc="300" dirty="0" smtClean="0">
                <a:ln w="11430" cmpd="sng">
                  <a:solidFill>
                    <a:schemeClr val="accent1">
                      <a:tint val="10000"/>
                    </a:schemeClr>
                  </a:solidFill>
                  <a:prstDash val="solid"/>
                  <a:miter lim="800000"/>
                </a:ln>
                <a:solidFill>
                  <a:srgbClr val="FF0000"/>
                </a:solidFill>
                <a:effectLst>
                  <a:glow rad="45500">
                    <a:srgbClr val="FF0000">
                      <a:alpha val="35000"/>
                    </a:srgbClr>
                  </a:glow>
                  <a:outerShdw blurRad="38100" dist="38100" dir="2700000" algn="tl">
                    <a:srgbClr val="000000">
                      <a:alpha val="43137"/>
                    </a:srgbClr>
                  </a:outerShdw>
                </a:effectLst>
                <a:latin typeface="Arial Black" pitchFamily="34" charset="0"/>
              </a:rPr>
            </a:br>
            <a:r>
              <a:rPr lang="en-GB" b="1" spc="300" dirty="0" smtClean="0">
                <a:ln w="11430" cmpd="sng">
                  <a:solidFill>
                    <a:schemeClr val="accent1">
                      <a:tint val="10000"/>
                    </a:schemeClr>
                  </a:solidFill>
                  <a:prstDash val="solid"/>
                  <a:miter lim="800000"/>
                </a:ln>
                <a:solidFill>
                  <a:srgbClr val="FF0000"/>
                </a:solidFill>
                <a:effectLst>
                  <a:glow rad="45500">
                    <a:srgbClr val="FF0000">
                      <a:alpha val="35000"/>
                    </a:srgbClr>
                  </a:glow>
                  <a:outerShdw blurRad="38100" dist="38100" dir="2700000" algn="tl">
                    <a:srgbClr val="000000">
                      <a:alpha val="43137"/>
                    </a:srgbClr>
                  </a:outerShdw>
                </a:effectLst>
                <a:latin typeface="Arial Black" pitchFamily="34" charset="0"/>
              </a:rPr>
              <a:t>Anima Fashion</a:t>
            </a:r>
            <a:endParaRPr lang="en-GB" b="1" spc="300" dirty="0">
              <a:ln w="11430" cmpd="sng">
                <a:solidFill>
                  <a:schemeClr val="accent1">
                    <a:tint val="10000"/>
                  </a:schemeClr>
                </a:solidFill>
                <a:prstDash val="solid"/>
                <a:miter lim="800000"/>
              </a:ln>
              <a:solidFill>
                <a:srgbClr val="FF0000"/>
              </a:solidFill>
              <a:effectLst>
                <a:glow rad="45500">
                  <a:srgbClr val="FF0000">
                    <a:alpha val="35000"/>
                  </a:srgbClr>
                </a:glow>
                <a:outerShdw blurRad="38100" dist="38100" dir="2700000" algn="tl">
                  <a:srgbClr val="000000">
                    <a:alpha val="43137"/>
                  </a:srgbClr>
                </a:outerShdw>
              </a:effectLst>
              <a:latin typeface="Arial Black" pitchFamily="34" charset="0"/>
            </a:endParaRPr>
          </a:p>
        </p:txBody>
      </p:sp>
      <p:sp>
        <p:nvSpPr>
          <p:cNvPr id="4" name="Slide Number Placeholder 3"/>
          <p:cNvSpPr>
            <a:spLocks noGrp="1"/>
          </p:cNvSpPr>
          <p:nvPr>
            <p:ph type="sldNum" sz="quarter" idx="12"/>
          </p:nvPr>
        </p:nvSpPr>
        <p:spPr/>
        <p:txBody>
          <a:bodyPr/>
          <a:lstStyle/>
          <a:p>
            <a:fld id="{6BA3642F-8786-4DED-A4CD-48733A687A90}" type="slidenum">
              <a:rPr lang="en-GB" smtClean="0"/>
              <a:pPr/>
              <a:t>29</a:t>
            </a:fld>
            <a:endParaRPr lang="en-GB"/>
          </a:p>
        </p:txBody>
      </p:sp>
    </p:spTree>
    <p:extLst>
      <p:ext uri="{BB962C8B-B14F-4D97-AF65-F5344CB8AC3E}">
        <p14:creationId xmlns:p14="http://schemas.microsoft.com/office/powerpoint/2010/main" val="240859703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Anima </a:t>
            </a:r>
            <a:br>
              <a:rPr lang="en-GB" dirty="0" smtClean="0"/>
            </a:br>
            <a:r>
              <a:rPr lang="en-GB" dirty="0" smtClean="0"/>
              <a:t>Subcultural Representation</a:t>
            </a:r>
            <a:endParaRPr lang="en-GB" dirty="0"/>
          </a:p>
        </p:txBody>
      </p:sp>
      <p:sp>
        <p:nvSpPr>
          <p:cNvPr id="3" name="Content Placeholder 2"/>
          <p:cNvSpPr>
            <a:spLocks noGrp="1"/>
          </p:cNvSpPr>
          <p:nvPr>
            <p:ph idx="1"/>
          </p:nvPr>
        </p:nvSpPr>
        <p:spPr/>
        <p:txBody>
          <a:bodyPr>
            <a:normAutofit lnSpcReduction="10000"/>
          </a:bodyPr>
          <a:lstStyle/>
          <a:p>
            <a:r>
              <a:rPr lang="en-GB" dirty="0" smtClean="0"/>
              <a:t>Pokémon</a:t>
            </a:r>
          </a:p>
          <a:p>
            <a:r>
              <a:rPr lang="en-GB" dirty="0" smtClean="0"/>
              <a:t>Developed from Japanese animation</a:t>
            </a:r>
          </a:p>
          <a:p>
            <a:r>
              <a:rPr lang="en-GB" dirty="0" err="1"/>
              <a:t>Kawaii</a:t>
            </a:r>
            <a:endParaRPr lang="en-GB" dirty="0"/>
          </a:p>
          <a:p>
            <a:pPr lvl="1"/>
            <a:r>
              <a:rPr lang="en-GB" dirty="0"/>
              <a:t>‘which can be loved’</a:t>
            </a:r>
          </a:p>
          <a:p>
            <a:pPr lvl="1"/>
            <a:r>
              <a:rPr lang="en-GB" dirty="0"/>
              <a:t>Cute, childlike, sweet, innocent, pure, gentle and weak</a:t>
            </a:r>
          </a:p>
          <a:p>
            <a:pPr lvl="1"/>
            <a:r>
              <a:rPr lang="en-GB" dirty="0" smtClean="0"/>
              <a:t>Use of ‘high pitched’ ‘sing song voice’ straight out of anima cartoons</a:t>
            </a:r>
          </a:p>
          <a:p>
            <a:pPr lvl="1"/>
            <a:r>
              <a:rPr lang="en-GB" dirty="0" smtClean="0"/>
              <a:t>Wide eyed innocence and unknowing</a:t>
            </a:r>
          </a:p>
          <a:p>
            <a:pPr lvl="1"/>
            <a:endParaRPr lang="en-GB" dirty="0" smtClean="0"/>
          </a:p>
        </p:txBody>
      </p:sp>
      <p:sp>
        <p:nvSpPr>
          <p:cNvPr id="4" name="Slide Number Placeholder 3"/>
          <p:cNvSpPr>
            <a:spLocks noGrp="1"/>
          </p:cNvSpPr>
          <p:nvPr>
            <p:ph type="sldNum" sz="quarter" idx="12"/>
          </p:nvPr>
        </p:nvSpPr>
        <p:spPr/>
        <p:txBody>
          <a:bodyPr/>
          <a:lstStyle/>
          <a:p>
            <a:fld id="{6BA3642F-8786-4DED-A4CD-48733A687A90}" type="slidenum">
              <a:rPr lang="en-GB" smtClean="0"/>
              <a:pPr/>
              <a:t>30</a:t>
            </a:fld>
            <a:endParaRPr lang="en-GB"/>
          </a:p>
        </p:txBody>
      </p:sp>
    </p:spTree>
    <p:extLst>
      <p:ext uri="{BB962C8B-B14F-4D97-AF65-F5344CB8AC3E}">
        <p14:creationId xmlns:p14="http://schemas.microsoft.com/office/powerpoint/2010/main" val="53007821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Reality . . .</a:t>
            </a:r>
            <a:endParaRPr lang="en-GB" dirty="0"/>
          </a:p>
        </p:txBody>
      </p:sp>
      <p:sp>
        <p:nvSpPr>
          <p:cNvPr id="3" name="Content Placeholder 2"/>
          <p:cNvSpPr>
            <a:spLocks noGrp="1"/>
          </p:cNvSpPr>
          <p:nvPr>
            <p:ph idx="1"/>
          </p:nvPr>
        </p:nvSpPr>
        <p:spPr/>
        <p:txBody>
          <a:bodyPr>
            <a:normAutofit/>
          </a:bodyPr>
          <a:lstStyle/>
          <a:p>
            <a:r>
              <a:rPr lang="en-GB" sz="2800" dirty="0" smtClean="0"/>
              <a:t>People always resist and assimilate to some degree in everyday lives</a:t>
            </a:r>
          </a:p>
          <a:p>
            <a:pPr lvl="1"/>
            <a:r>
              <a:rPr lang="en-GB" sz="2400" dirty="0" smtClean="0"/>
              <a:t>Police may break the law by speeding</a:t>
            </a:r>
          </a:p>
          <a:p>
            <a:pPr lvl="1"/>
            <a:r>
              <a:rPr lang="en-GB" sz="2400" dirty="0" smtClean="0"/>
              <a:t>Punk youth spend half-hour in front of mirror before going out</a:t>
            </a:r>
          </a:p>
          <a:p>
            <a:pPr lvl="1"/>
            <a:endParaRPr lang="en-GB" sz="24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31</a:t>
            </a:fld>
            <a:endParaRPr lang="en-GB"/>
          </a:p>
        </p:txBody>
      </p:sp>
    </p:spTree>
    <p:extLst>
      <p:ext uri="{BB962C8B-B14F-4D97-AF65-F5344CB8AC3E}">
        <p14:creationId xmlns:p14="http://schemas.microsoft.com/office/powerpoint/2010/main" val="110301099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Subculture as a Continuum</a:t>
            </a:r>
            <a:endParaRPr lang="en-GB" dirty="0"/>
          </a:p>
        </p:txBody>
      </p:sp>
      <p:sp>
        <p:nvSpPr>
          <p:cNvPr id="3" name="Content Placeholder 2"/>
          <p:cNvSpPr>
            <a:spLocks noGrp="1"/>
          </p:cNvSpPr>
          <p:nvPr>
            <p:ph idx="1"/>
          </p:nvPr>
        </p:nvSpPr>
        <p:spPr>
          <a:xfrm>
            <a:off x="827584" y="2119257"/>
            <a:ext cx="7344816" cy="3603812"/>
          </a:xfrm>
        </p:spPr>
        <p:txBody>
          <a:bodyPr>
            <a:normAutofit/>
          </a:bodyPr>
          <a:lstStyle/>
          <a:p>
            <a:pPr marL="0" indent="0" algn="ctr">
              <a:buNone/>
            </a:pPr>
            <a:r>
              <a:rPr lang="en-GB" sz="3200" b="1" dirty="0" smtClean="0"/>
              <a:t>Resisting                             Assimilating</a:t>
            </a:r>
          </a:p>
          <a:p>
            <a:pPr marL="0" indent="0" algn="ctr">
              <a:buNone/>
            </a:pPr>
            <a:endParaRPr lang="en-GB" sz="3200" b="1" dirty="0"/>
          </a:p>
          <a:p>
            <a:pPr marL="0" indent="0" algn="ctr">
              <a:buNone/>
            </a:pPr>
            <a:endParaRPr lang="en-GB" sz="3200" b="1" dirty="0"/>
          </a:p>
        </p:txBody>
      </p:sp>
      <p:cxnSp>
        <p:nvCxnSpPr>
          <p:cNvPr id="5" name="Straight Arrow Connector 4"/>
          <p:cNvCxnSpPr/>
          <p:nvPr/>
        </p:nvCxnSpPr>
        <p:spPr>
          <a:xfrm>
            <a:off x="2915816" y="2420888"/>
            <a:ext cx="2736304" cy="0"/>
          </a:xfrm>
          <a:prstGeom prst="straightConnector1">
            <a:avLst/>
          </a:prstGeom>
          <a:ln w="38100">
            <a:headEnd type="arrow"/>
            <a:tailEnd type="arrow"/>
          </a:ln>
        </p:spPr>
        <p:style>
          <a:lnRef idx="1">
            <a:schemeClr val="accent5"/>
          </a:lnRef>
          <a:fillRef idx="0">
            <a:schemeClr val="accent5"/>
          </a:fillRef>
          <a:effectRef idx="0">
            <a:schemeClr val="accent5"/>
          </a:effectRef>
          <a:fontRef idx="minor">
            <a:schemeClr val="tx1"/>
          </a:fontRef>
        </p:style>
      </p:cxnSp>
      <p:sp>
        <p:nvSpPr>
          <p:cNvPr id="6" name="Slide Number Placeholder 5"/>
          <p:cNvSpPr>
            <a:spLocks noGrp="1"/>
          </p:cNvSpPr>
          <p:nvPr>
            <p:ph type="sldNum" sz="quarter" idx="12"/>
          </p:nvPr>
        </p:nvSpPr>
        <p:spPr/>
        <p:txBody>
          <a:bodyPr/>
          <a:lstStyle/>
          <a:p>
            <a:fld id="{6BA3642F-8786-4DED-A4CD-48733A687A90}" type="slidenum">
              <a:rPr lang="en-GB" smtClean="0"/>
              <a:pPr/>
              <a:t>32</a:t>
            </a:fld>
            <a:endParaRPr lang="en-GB"/>
          </a:p>
        </p:txBody>
      </p:sp>
    </p:spTree>
    <p:extLst>
      <p:ext uri="{BB962C8B-B14F-4D97-AF65-F5344CB8AC3E}">
        <p14:creationId xmlns:p14="http://schemas.microsoft.com/office/powerpoint/2010/main" val="358167733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Style</a:t>
            </a:r>
            <a:endParaRPr lang="en-GB" dirty="0"/>
          </a:p>
        </p:txBody>
      </p:sp>
      <p:sp>
        <p:nvSpPr>
          <p:cNvPr id="3" name="Content Placeholder 2"/>
          <p:cNvSpPr>
            <a:spLocks noGrp="1"/>
          </p:cNvSpPr>
          <p:nvPr>
            <p:ph idx="1"/>
          </p:nvPr>
        </p:nvSpPr>
        <p:spPr>
          <a:xfrm>
            <a:off x="1463040" y="2119257"/>
            <a:ext cx="6565344" cy="3603812"/>
          </a:xfrm>
        </p:spPr>
        <p:txBody>
          <a:bodyPr>
            <a:normAutofit/>
          </a:bodyPr>
          <a:lstStyle/>
          <a:p>
            <a:r>
              <a:rPr lang="en-GB" sz="2800" dirty="0" smtClean="0"/>
              <a:t>Style as an identification of subculture:</a:t>
            </a:r>
          </a:p>
          <a:p>
            <a:pPr lvl="1"/>
            <a:r>
              <a:rPr lang="en-GB" sz="2400" dirty="0" smtClean="0"/>
              <a:t>Argot</a:t>
            </a:r>
          </a:p>
          <a:p>
            <a:pPr lvl="2"/>
            <a:r>
              <a:rPr lang="en-GB" sz="2400" dirty="0" smtClean="0"/>
              <a:t>How groups speak</a:t>
            </a:r>
          </a:p>
          <a:p>
            <a:pPr lvl="1"/>
            <a:r>
              <a:rPr lang="en-GB" sz="2400" dirty="0" smtClean="0"/>
              <a:t>Demeanour</a:t>
            </a:r>
          </a:p>
          <a:p>
            <a:pPr lvl="2"/>
            <a:r>
              <a:rPr lang="en-GB" sz="2400" dirty="0" smtClean="0"/>
              <a:t>How groups behave</a:t>
            </a:r>
          </a:p>
          <a:p>
            <a:pPr lvl="1"/>
            <a:r>
              <a:rPr lang="en-GB" sz="2400" dirty="0" smtClean="0"/>
              <a:t>Image</a:t>
            </a:r>
          </a:p>
          <a:p>
            <a:pPr lvl="2"/>
            <a:r>
              <a:rPr lang="en-GB" sz="2400" dirty="0" smtClean="0"/>
              <a:t>How groups look</a:t>
            </a:r>
          </a:p>
          <a:p>
            <a:endParaRPr lang="en-GB" sz="28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33</a:t>
            </a:fld>
            <a:endParaRPr lang="en-GB"/>
          </a:p>
        </p:txBody>
      </p:sp>
    </p:spTree>
    <p:extLst>
      <p:ext uri="{BB962C8B-B14F-4D97-AF65-F5344CB8AC3E}">
        <p14:creationId xmlns:p14="http://schemas.microsoft.com/office/powerpoint/2010/main" val="20504020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Cultural Objects</a:t>
            </a:r>
            <a:br>
              <a:rPr lang="en-GB" dirty="0" smtClean="0"/>
            </a:br>
            <a:r>
              <a:rPr lang="en-GB" dirty="0" smtClean="0"/>
              <a:t>&amp; Practices</a:t>
            </a:r>
            <a:endParaRPr lang="en-GB" dirty="0"/>
          </a:p>
        </p:txBody>
      </p:sp>
      <p:sp>
        <p:nvSpPr>
          <p:cNvPr id="3" name="Content Placeholder 2"/>
          <p:cNvSpPr>
            <a:spLocks noGrp="1"/>
          </p:cNvSpPr>
          <p:nvPr>
            <p:ph idx="1"/>
          </p:nvPr>
        </p:nvSpPr>
        <p:spPr/>
        <p:txBody>
          <a:bodyPr>
            <a:normAutofit/>
          </a:bodyPr>
          <a:lstStyle/>
          <a:p>
            <a:r>
              <a:rPr lang="en-GB" sz="3200" dirty="0"/>
              <a:t>Style as </a:t>
            </a:r>
            <a:r>
              <a:rPr lang="en-GB" sz="3200" dirty="0" smtClean="0"/>
              <a:t>cultural which includes:</a:t>
            </a:r>
          </a:p>
          <a:p>
            <a:pPr lvl="1"/>
            <a:r>
              <a:rPr lang="en-GB" sz="2800" dirty="0" smtClean="0"/>
              <a:t>Cultural ‘objects’</a:t>
            </a:r>
          </a:p>
          <a:p>
            <a:pPr lvl="2"/>
            <a:r>
              <a:rPr lang="en-GB" sz="2600" dirty="0" smtClean="0"/>
              <a:t>Clothes, hair</a:t>
            </a:r>
          </a:p>
          <a:p>
            <a:pPr lvl="1"/>
            <a:r>
              <a:rPr lang="en-GB" sz="2800" dirty="0" smtClean="0"/>
              <a:t>Cultural </a:t>
            </a:r>
            <a:r>
              <a:rPr lang="en-GB" sz="2800" dirty="0"/>
              <a:t>‘</a:t>
            </a:r>
            <a:r>
              <a:rPr lang="en-GB" sz="2800" dirty="0" smtClean="0"/>
              <a:t>practices’</a:t>
            </a:r>
          </a:p>
          <a:p>
            <a:pPr lvl="2"/>
            <a:r>
              <a:rPr lang="en-GB" sz="2600" dirty="0" smtClean="0"/>
              <a:t>Behaviours, dance, </a:t>
            </a:r>
            <a:endParaRPr lang="en-GB" sz="2600" dirty="0"/>
          </a:p>
          <a:p>
            <a:endParaRPr lang="en-GB" sz="32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34</a:t>
            </a:fld>
            <a:endParaRPr lang="en-GB"/>
          </a:p>
        </p:txBody>
      </p:sp>
    </p:spTree>
    <p:extLst>
      <p:ext uri="{BB962C8B-B14F-4D97-AF65-F5344CB8AC3E}">
        <p14:creationId xmlns:p14="http://schemas.microsoft.com/office/powerpoint/2010/main" val="358882433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Homology</a:t>
            </a:r>
            <a:endParaRPr lang="en-GB" dirty="0"/>
          </a:p>
        </p:txBody>
      </p:sp>
      <p:sp>
        <p:nvSpPr>
          <p:cNvPr id="3" name="Content Placeholder 2"/>
          <p:cNvSpPr>
            <a:spLocks noGrp="1"/>
          </p:cNvSpPr>
          <p:nvPr>
            <p:ph idx="1"/>
          </p:nvPr>
        </p:nvSpPr>
        <p:spPr/>
        <p:txBody>
          <a:bodyPr>
            <a:normAutofit/>
          </a:bodyPr>
          <a:lstStyle/>
          <a:p>
            <a:r>
              <a:rPr lang="en-GB" sz="2800" dirty="0" smtClean="0"/>
              <a:t>The idea that, when studying subcultural style</a:t>
            </a:r>
          </a:p>
          <a:p>
            <a:pPr lvl="1"/>
            <a:endParaRPr lang="en-GB" sz="2400" dirty="0" smtClean="0"/>
          </a:p>
          <a:p>
            <a:pPr lvl="1"/>
            <a:r>
              <a:rPr lang="en-GB" sz="2400" dirty="0" smtClean="0"/>
              <a:t>‘the object in question must have the ‘objective possibility’ of reflecting the particular values and concerns of the group’ (Clarke </a:t>
            </a:r>
            <a:r>
              <a:rPr lang="en-GB" sz="2400" i="1" dirty="0" smtClean="0"/>
              <a:t>et al</a:t>
            </a:r>
            <a:r>
              <a:rPr lang="en-GB" sz="2400" dirty="0" smtClean="0"/>
              <a:t>, 1976, p. 179)</a:t>
            </a:r>
          </a:p>
          <a:p>
            <a:pPr lvl="1"/>
            <a:endParaRPr lang="en-GB" sz="2400" dirty="0" smtClean="0"/>
          </a:p>
        </p:txBody>
      </p:sp>
      <p:sp>
        <p:nvSpPr>
          <p:cNvPr id="4" name="Slide Number Placeholder 3"/>
          <p:cNvSpPr>
            <a:spLocks noGrp="1"/>
          </p:cNvSpPr>
          <p:nvPr>
            <p:ph type="sldNum" sz="quarter" idx="12"/>
          </p:nvPr>
        </p:nvSpPr>
        <p:spPr/>
        <p:txBody>
          <a:bodyPr/>
          <a:lstStyle/>
          <a:p>
            <a:fld id="{6BA3642F-8786-4DED-A4CD-48733A687A90}" type="slidenum">
              <a:rPr lang="en-GB" smtClean="0"/>
              <a:pPr/>
              <a:t>35</a:t>
            </a:fld>
            <a:endParaRPr lang="en-GB"/>
          </a:p>
        </p:txBody>
      </p:sp>
    </p:spTree>
    <p:extLst>
      <p:ext uri="{BB962C8B-B14F-4D97-AF65-F5344CB8AC3E}">
        <p14:creationId xmlns:p14="http://schemas.microsoft.com/office/powerpoint/2010/main" val="334176254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For Example:</a:t>
            </a:r>
            <a:br>
              <a:rPr lang="en-GB" dirty="0" smtClean="0"/>
            </a:br>
            <a:r>
              <a:rPr lang="en-GB" dirty="0" smtClean="0"/>
              <a:t>Differing Forms of Masculinity</a:t>
            </a:r>
            <a:endParaRPr lang="en-GB" dirty="0"/>
          </a:p>
        </p:txBody>
      </p:sp>
      <p:sp>
        <p:nvSpPr>
          <p:cNvPr id="3" name="Content Placeholder 2"/>
          <p:cNvSpPr>
            <a:spLocks noGrp="1"/>
          </p:cNvSpPr>
          <p:nvPr>
            <p:ph idx="1"/>
          </p:nvPr>
        </p:nvSpPr>
        <p:spPr>
          <a:xfrm>
            <a:off x="827584" y="2119256"/>
            <a:ext cx="7416824" cy="4118055"/>
          </a:xfrm>
        </p:spPr>
        <p:txBody>
          <a:bodyPr>
            <a:normAutofit/>
          </a:bodyPr>
          <a:lstStyle/>
          <a:p>
            <a:r>
              <a:rPr lang="en-GB" dirty="0"/>
              <a:t>Members of a </a:t>
            </a:r>
            <a:r>
              <a:rPr lang="en-GB" dirty="0" smtClean="0"/>
              <a:t>subculture must </a:t>
            </a:r>
            <a:r>
              <a:rPr lang="en-GB" dirty="0"/>
              <a:t>speak a common </a:t>
            </a:r>
            <a:r>
              <a:rPr lang="en-GB" dirty="0" smtClean="0"/>
              <a:t>language. </a:t>
            </a:r>
          </a:p>
          <a:p>
            <a:endParaRPr lang="en-GB" dirty="0" smtClean="0"/>
          </a:p>
          <a:p>
            <a:r>
              <a:rPr lang="en-GB" dirty="0" smtClean="0"/>
              <a:t>And </a:t>
            </a:r>
            <a:r>
              <a:rPr lang="en-GB" dirty="0"/>
              <a:t>if a style is really to catch on, it if is to become genuinely popular [within the </a:t>
            </a:r>
            <a:r>
              <a:rPr lang="en-GB" dirty="0" smtClean="0"/>
              <a:t>subculture], </a:t>
            </a:r>
            <a:r>
              <a:rPr lang="en-GB" dirty="0"/>
              <a:t>it must say the right things in the right way at the right time</a:t>
            </a:r>
            <a:r>
              <a:rPr lang="en-GB" dirty="0" smtClean="0"/>
              <a:t>.</a:t>
            </a:r>
          </a:p>
          <a:p>
            <a:endParaRPr lang="en-GB" dirty="0" smtClean="0"/>
          </a:p>
          <a:p>
            <a:r>
              <a:rPr lang="en-GB" dirty="0" smtClean="0"/>
              <a:t>It </a:t>
            </a:r>
            <a:r>
              <a:rPr lang="en-GB" dirty="0"/>
              <a:t>must anticipate or encapsulate a mood, a moment’ (</a:t>
            </a:r>
            <a:r>
              <a:rPr lang="en-GB" dirty="0" err="1"/>
              <a:t>Hebdige</a:t>
            </a:r>
            <a:r>
              <a:rPr lang="en-GB" dirty="0"/>
              <a:t>, 1979, p. 122</a:t>
            </a:r>
            <a:r>
              <a:rPr lang="en-GB" dirty="0" smtClean="0"/>
              <a:t>)</a:t>
            </a:r>
          </a:p>
        </p:txBody>
      </p:sp>
      <p:sp>
        <p:nvSpPr>
          <p:cNvPr id="4" name="Slide Number Placeholder 3"/>
          <p:cNvSpPr>
            <a:spLocks noGrp="1"/>
          </p:cNvSpPr>
          <p:nvPr>
            <p:ph type="sldNum" sz="quarter" idx="12"/>
          </p:nvPr>
        </p:nvSpPr>
        <p:spPr/>
        <p:txBody>
          <a:bodyPr/>
          <a:lstStyle/>
          <a:p>
            <a:fld id="{6BA3642F-8786-4DED-A4CD-48733A687A90}" type="slidenum">
              <a:rPr lang="en-GB" smtClean="0"/>
              <a:pPr/>
              <a:t>36</a:t>
            </a:fld>
            <a:endParaRPr lang="en-GB"/>
          </a:p>
        </p:txBody>
      </p:sp>
    </p:spTree>
    <p:extLst>
      <p:ext uri="{BB962C8B-B14F-4D97-AF65-F5344CB8AC3E}">
        <p14:creationId xmlns:p14="http://schemas.microsoft.com/office/powerpoint/2010/main" val="31783899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Thus . . .</a:t>
            </a:r>
            <a:endParaRPr lang="en-GB" dirty="0"/>
          </a:p>
        </p:txBody>
      </p:sp>
      <p:sp>
        <p:nvSpPr>
          <p:cNvPr id="3" name="Content Placeholder 2"/>
          <p:cNvSpPr>
            <a:spLocks noGrp="1"/>
          </p:cNvSpPr>
          <p:nvPr>
            <p:ph idx="1"/>
          </p:nvPr>
        </p:nvSpPr>
        <p:spPr>
          <a:xfrm>
            <a:off x="899592" y="2119257"/>
            <a:ext cx="7344816" cy="3603812"/>
          </a:xfrm>
        </p:spPr>
        <p:txBody>
          <a:bodyPr>
            <a:normAutofit lnSpcReduction="10000"/>
          </a:bodyPr>
          <a:lstStyle/>
          <a:p>
            <a:pPr marL="0" indent="0" algn="ctr">
              <a:buNone/>
            </a:pPr>
            <a:r>
              <a:rPr lang="en-GB" sz="2800" b="1" dirty="0" smtClean="0">
                <a:solidFill>
                  <a:srgbClr val="FF0000"/>
                </a:solidFill>
              </a:rPr>
              <a:t>Metal heads</a:t>
            </a:r>
          </a:p>
          <a:p>
            <a:pPr marL="0" indent="0" algn="ctr">
              <a:buNone/>
            </a:pPr>
            <a:r>
              <a:rPr lang="en-GB" sz="2800" b="1" dirty="0" smtClean="0">
                <a:solidFill>
                  <a:srgbClr val="FF0000"/>
                </a:solidFill>
              </a:rPr>
              <a:t>Punks</a:t>
            </a:r>
          </a:p>
          <a:p>
            <a:pPr marL="0" indent="0" algn="ctr">
              <a:buNone/>
            </a:pPr>
            <a:r>
              <a:rPr lang="en-GB" sz="2800" b="1" dirty="0" smtClean="0">
                <a:solidFill>
                  <a:srgbClr val="FF0000"/>
                </a:solidFill>
              </a:rPr>
              <a:t>Skinheads </a:t>
            </a:r>
          </a:p>
          <a:p>
            <a:pPr marL="0" indent="0" algn="ctr">
              <a:buNone/>
            </a:pPr>
            <a:r>
              <a:rPr lang="en-GB" sz="2800" b="1" dirty="0" smtClean="0">
                <a:solidFill>
                  <a:srgbClr val="FF0000"/>
                </a:solidFill>
              </a:rPr>
              <a:t>and Teds </a:t>
            </a:r>
          </a:p>
          <a:p>
            <a:endParaRPr lang="en-GB" dirty="0" smtClean="0"/>
          </a:p>
          <a:p>
            <a:r>
              <a:rPr lang="en-GB" dirty="0" smtClean="0"/>
              <a:t>Each </a:t>
            </a:r>
            <a:r>
              <a:rPr lang="en-GB" dirty="0"/>
              <a:t>encapsulated different moods or articulations of their disaffection within mainstream society but were unique in their consumption and leisure</a:t>
            </a:r>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37</a:t>
            </a:fld>
            <a:endParaRPr lang="en-GB"/>
          </a:p>
        </p:txBody>
      </p:sp>
    </p:spTree>
    <p:extLst>
      <p:ext uri="{BB962C8B-B14F-4D97-AF65-F5344CB8AC3E}">
        <p14:creationId xmlns:p14="http://schemas.microsoft.com/office/powerpoint/2010/main" val="201294513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Consumption </a:t>
            </a:r>
            <a:br>
              <a:rPr lang="en-GB" dirty="0" smtClean="0"/>
            </a:br>
            <a:r>
              <a:rPr lang="en-GB" dirty="0" smtClean="0"/>
              <a:t>to Subcultural Style</a:t>
            </a:r>
            <a:endParaRPr lang="en-GB" dirty="0"/>
          </a:p>
        </p:txBody>
      </p:sp>
      <p:sp>
        <p:nvSpPr>
          <p:cNvPr id="3" name="Content Placeholder 2"/>
          <p:cNvSpPr>
            <a:spLocks noGrp="1"/>
          </p:cNvSpPr>
          <p:nvPr>
            <p:ph idx="1"/>
          </p:nvPr>
        </p:nvSpPr>
        <p:spPr>
          <a:xfrm>
            <a:off x="1463040" y="2119256"/>
            <a:ext cx="6196405" cy="4046047"/>
          </a:xfrm>
        </p:spPr>
        <p:txBody>
          <a:bodyPr>
            <a:normAutofit fontScale="92500" lnSpcReduction="20000"/>
          </a:bodyPr>
          <a:lstStyle/>
          <a:p>
            <a:pPr marL="0" indent="0" algn="ctr">
              <a:buNone/>
            </a:pPr>
            <a:endParaRPr lang="en-GB" sz="2800" dirty="0" smtClean="0"/>
          </a:p>
          <a:p>
            <a:pPr marL="0" indent="0" algn="ctr">
              <a:buNone/>
            </a:pPr>
            <a:r>
              <a:rPr lang="en-GB" sz="2800" dirty="0" smtClean="0"/>
              <a:t>Youth as a Cultural Phenomenon</a:t>
            </a:r>
          </a:p>
          <a:p>
            <a:pPr marL="0" indent="0" algn="ctr">
              <a:buNone/>
            </a:pPr>
            <a:r>
              <a:rPr lang="en-GB" sz="2800" dirty="0" smtClean="0"/>
              <a:t>or </a:t>
            </a:r>
          </a:p>
          <a:p>
            <a:pPr marL="0" indent="0" algn="ctr">
              <a:buNone/>
            </a:pPr>
            <a:r>
              <a:rPr lang="en-GB" sz="2800" dirty="0" smtClean="0"/>
              <a:t>Youth as a Lifestyle-based Phenomenon</a:t>
            </a:r>
          </a:p>
          <a:p>
            <a:pPr marL="0" indent="0" algn="ctr">
              <a:buNone/>
            </a:pPr>
            <a:endParaRPr lang="en-GB" sz="2800" dirty="0" smtClean="0"/>
          </a:p>
          <a:p>
            <a:pPr marL="0" indent="0" algn="ctr">
              <a:buNone/>
            </a:pPr>
            <a:r>
              <a:rPr lang="en-GB" sz="2800" b="1" dirty="0" smtClean="0">
                <a:solidFill>
                  <a:srgbClr val="FF0000"/>
                </a:solidFill>
              </a:rPr>
              <a:t>A PRODUCT OF</a:t>
            </a:r>
          </a:p>
          <a:p>
            <a:pPr marL="0" indent="0" algn="ctr">
              <a:buNone/>
            </a:pPr>
            <a:endParaRPr lang="en-GB" sz="2800" dirty="0" smtClean="0"/>
          </a:p>
          <a:p>
            <a:pPr marL="0" indent="0" algn="ctr">
              <a:buNone/>
            </a:pPr>
            <a:r>
              <a:rPr lang="en-GB" sz="2800" dirty="0" smtClean="0"/>
              <a:t>The consumer industries </a:t>
            </a:r>
          </a:p>
          <a:p>
            <a:pPr marL="0" indent="0" algn="ctr">
              <a:buNone/>
            </a:pPr>
            <a:r>
              <a:rPr lang="en-GB" sz="2800" dirty="0" smtClean="0"/>
              <a:t>in the 1940s and 1950s </a:t>
            </a:r>
          </a:p>
          <a:p>
            <a:pPr marL="0" indent="0" algn="ctr">
              <a:buNone/>
            </a:pPr>
            <a:r>
              <a:rPr lang="en-GB" sz="2800" dirty="0" smtClean="0"/>
              <a:t>in Western societies</a:t>
            </a:r>
          </a:p>
          <a:p>
            <a:pPr marL="0" indent="0" algn="ctr">
              <a:buNone/>
            </a:pPr>
            <a:endParaRPr lang="en-GB" sz="28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38</a:t>
            </a:fld>
            <a:endParaRPr lang="en-GB"/>
          </a:p>
        </p:txBody>
      </p:sp>
    </p:spTree>
    <p:extLst>
      <p:ext uri="{BB962C8B-B14F-4D97-AF65-F5344CB8AC3E}">
        <p14:creationId xmlns:p14="http://schemas.microsoft.com/office/powerpoint/2010/main" val="311111795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Post-War Impact upon the Development of Youth Subculture</a:t>
            </a:r>
            <a:endParaRPr lang="en-GB" sz="3600" dirty="0"/>
          </a:p>
        </p:txBody>
      </p:sp>
      <p:sp>
        <p:nvSpPr>
          <p:cNvPr id="3" name="Content Placeholder 2"/>
          <p:cNvSpPr>
            <a:spLocks noGrp="1"/>
          </p:cNvSpPr>
          <p:nvPr>
            <p:ph idx="1"/>
          </p:nvPr>
        </p:nvSpPr>
        <p:spPr/>
        <p:txBody>
          <a:bodyPr>
            <a:normAutofit/>
          </a:bodyPr>
          <a:lstStyle/>
          <a:p>
            <a:r>
              <a:rPr lang="en-GB" sz="2800" dirty="0" smtClean="0"/>
              <a:t>Baby boom after WWII</a:t>
            </a:r>
          </a:p>
          <a:p>
            <a:r>
              <a:rPr lang="en-GB" sz="2800" dirty="0" smtClean="0"/>
              <a:t>Improved wages</a:t>
            </a:r>
          </a:p>
          <a:p>
            <a:r>
              <a:rPr lang="en-GB" sz="2800" dirty="0" smtClean="0"/>
              <a:t>Youth had disposable income</a:t>
            </a:r>
          </a:p>
          <a:p>
            <a:r>
              <a:rPr lang="en-GB" sz="2800" dirty="0" smtClean="0"/>
              <a:t>Focused advertising media</a:t>
            </a:r>
          </a:p>
          <a:p>
            <a:r>
              <a:rPr lang="en-GB" sz="2800" dirty="0" smtClean="0"/>
              <a:t>Developed a new dominant image of ’teenagers’ as consumer demographic to be taken seriously</a:t>
            </a:r>
          </a:p>
        </p:txBody>
      </p:sp>
      <p:sp>
        <p:nvSpPr>
          <p:cNvPr id="4" name="Slide Number Placeholder 3"/>
          <p:cNvSpPr>
            <a:spLocks noGrp="1"/>
          </p:cNvSpPr>
          <p:nvPr>
            <p:ph type="sldNum" sz="quarter" idx="12"/>
          </p:nvPr>
        </p:nvSpPr>
        <p:spPr/>
        <p:txBody>
          <a:bodyPr/>
          <a:lstStyle/>
          <a:p>
            <a:fld id="{6BA3642F-8786-4DED-A4CD-48733A687A90}" type="slidenum">
              <a:rPr lang="en-GB" smtClean="0"/>
              <a:pPr/>
              <a:t>39</a:t>
            </a:fld>
            <a:endParaRPr lang="en-GB"/>
          </a:p>
        </p:txBody>
      </p:sp>
    </p:spTree>
    <p:extLst>
      <p:ext uri="{BB962C8B-B14F-4D97-AF65-F5344CB8AC3E}">
        <p14:creationId xmlns:p14="http://schemas.microsoft.com/office/powerpoint/2010/main" val="268927783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 of Media</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a:t>Development of </a:t>
            </a:r>
          </a:p>
          <a:p>
            <a:pPr lvl="1"/>
            <a:r>
              <a:rPr lang="en-GB" sz="2400" dirty="0"/>
              <a:t>Mass media</a:t>
            </a:r>
          </a:p>
          <a:p>
            <a:pPr lvl="1"/>
            <a:r>
              <a:rPr lang="en-GB" sz="2400" dirty="0"/>
              <a:t>Film</a:t>
            </a:r>
          </a:p>
          <a:p>
            <a:pPr lvl="1"/>
            <a:r>
              <a:rPr lang="en-GB" sz="2400" dirty="0"/>
              <a:t>Television</a:t>
            </a:r>
          </a:p>
          <a:p>
            <a:pPr lvl="1"/>
            <a:r>
              <a:rPr lang="en-GB" sz="2400" dirty="0"/>
              <a:t>Rock and </a:t>
            </a:r>
            <a:r>
              <a:rPr lang="en-GB" sz="2400" dirty="0" smtClean="0"/>
              <a:t>roll </a:t>
            </a:r>
          </a:p>
          <a:p>
            <a:pPr lvl="2"/>
            <a:r>
              <a:rPr lang="en-GB" dirty="0" smtClean="0"/>
              <a:t>The Beatles &amp; Elvis as symbols of resistance</a:t>
            </a:r>
            <a:endParaRPr lang="en-GB" dirty="0"/>
          </a:p>
          <a:p>
            <a:r>
              <a:rPr lang="en-GB" sz="2800" dirty="0" smtClean="0"/>
              <a:t>Media developed complex </a:t>
            </a:r>
            <a:r>
              <a:rPr lang="en-GB" sz="2800" dirty="0"/>
              <a:t>youth cultures linked  to a shared leisure practices</a:t>
            </a:r>
          </a:p>
          <a:p>
            <a:endParaRPr lang="en-GB" sz="28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40</a:t>
            </a:fld>
            <a:endParaRPr lang="en-GB"/>
          </a:p>
        </p:txBody>
      </p:sp>
    </p:spTree>
    <p:extLst>
      <p:ext uri="{BB962C8B-B14F-4D97-AF65-F5344CB8AC3E}">
        <p14:creationId xmlns:p14="http://schemas.microsoft.com/office/powerpoint/2010/main" val="124381287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More than Buying:</a:t>
            </a:r>
            <a:br>
              <a:rPr lang="en-GB" dirty="0" smtClean="0"/>
            </a:br>
            <a:r>
              <a:rPr lang="en-GB" dirty="0" smtClean="0"/>
              <a:t>Identity</a:t>
            </a:r>
            <a:endParaRPr lang="en-GB" dirty="0"/>
          </a:p>
        </p:txBody>
      </p:sp>
      <p:sp>
        <p:nvSpPr>
          <p:cNvPr id="3" name="Content Placeholder 2"/>
          <p:cNvSpPr>
            <a:spLocks noGrp="1"/>
          </p:cNvSpPr>
          <p:nvPr>
            <p:ph idx="1"/>
          </p:nvPr>
        </p:nvSpPr>
        <p:spPr/>
        <p:txBody>
          <a:bodyPr/>
          <a:lstStyle/>
          <a:p>
            <a:r>
              <a:rPr lang="en-GB" dirty="0" smtClean="0"/>
              <a:t>Culture was more than just buying things</a:t>
            </a:r>
          </a:p>
          <a:p>
            <a:pPr lvl="1"/>
            <a:r>
              <a:rPr lang="en-GB" dirty="0" smtClean="0"/>
              <a:t>It was also about the </a:t>
            </a:r>
            <a:r>
              <a:rPr lang="en-GB" dirty="0" err="1" smtClean="0"/>
              <a:t>embeddedness</a:t>
            </a:r>
            <a:r>
              <a:rPr lang="en-GB" dirty="0" smtClean="0"/>
              <a:t> of consumption within an articulated lifestyle</a:t>
            </a:r>
          </a:p>
          <a:p>
            <a:pPr lvl="1"/>
            <a:r>
              <a:rPr lang="en-GB" dirty="0" smtClean="0"/>
              <a:t>Style as symbol of resistance</a:t>
            </a:r>
          </a:p>
          <a:p>
            <a:pPr lvl="1"/>
            <a:r>
              <a:rPr lang="en-GB" dirty="0" smtClean="0"/>
              <a:t>Style as symbol of subculture</a:t>
            </a:r>
          </a:p>
          <a:p>
            <a:pPr lvl="1"/>
            <a:r>
              <a:rPr lang="en-GB" dirty="0" smtClean="0"/>
              <a:t>Style as symbol of ‘belonging’</a:t>
            </a:r>
          </a:p>
          <a:p>
            <a:pPr lvl="1"/>
            <a:r>
              <a:rPr lang="en-GB" dirty="0" smtClean="0"/>
              <a:t>Style as identity</a:t>
            </a:r>
          </a:p>
          <a:p>
            <a:pPr lvl="1"/>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41</a:t>
            </a:fld>
            <a:endParaRPr lang="en-GB"/>
          </a:p>
        </p:txBody>
      </p:sp>
    </p:spTree>
    <p:extLst>
      <p:ext uri="{BB962C8B-B14F-4D97-AF65-F5344CB8AC3E}">
        <p14:creationId xmlns:p14="http://schemas.microsoft.com/office/powerpoint/2010/main" val="50612745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Trickle-Down Theories </a:t>
            </a:r>
            <a:br>
              <a:rPr lang="en-GB" dirty="0" smtClean="0"/>
            </a:br>
            <a:r>
              <a:rPr lang="en-GB" dirty="0" smtClean="0"/>
              <a:t>of Fashion</a:t>
            </a:r>
            <a:endParaRPr lang="en-GB" dirty="0"/>
          </a:p>
        </p:txBody>
      </p:sp>
      <p:sp>
        <p:nvSpPr>
          <p:cNvPr id="3" name="Content Placeholder 2"/>
          <p:cNvSpPr>
            <a:spLocks noGrp="1"/>
          </p:cNvSpPr>
          <p:nvPr>
            <p:ph idx="1"/>
          </p:nvPr>
        </p:nvSpPr>
        <p:spPr/>
        <p:txBody>
          <a:bodyPr>
            <a:normAutofit/>
          </a:bodyPr>
          <a:lstStyle/>
          <a:p>
            <a:r>
              <a:rPr lang="en-GB" sz="3200" dirty="0" smtClean="0"/>
              <a:t>The class structure of society requires appropriation of symbolic devices by which</a:t>
            </a:r>
          </a:p>
          <a:p>
            <a:endParaRPr lang="en-GB" sz="3200" dirty="0" smtClean="0"/>
          </a:p>
          <a:p>
            <a:r>
              <a:rPr lang="en-GB" sz="3200" dirty="0" smtClean="0"/>
              <a:t>Social classes can distinguish themselves from each other</a:t>
            </a:r>
          </a:p>
        </p:txBody>
      </p:sp>
      <p:sp>
        <p:nvSpPr>
          <p:cNvPr id="4" name="Slide Number Placeholder 3"/>
          <p:cNvSpPr>
            <a:spLocks noGrp="1"/>
          </p:cNvSpPr>
          <p:nvPr>
            <p:ph type="sldNum" sz="quarter" idx="12"/>
          </p:nvPr>
        </p:nvSpPr>
        <p:spPr/>
        <p:txBody>
          <a:bodyPr/>
          <a:lstStyle/>
          <a:p>
            <a:fld id="{6BA3642F-8786-4DED-A4CD-48733A687A90}" type="slidenum">
              <a:rPr lang="en-GB" smtClean="0"/>
              <a:pPr/>
              <a:t>42</a:t>
            </a:fld>
            <a:endParaRPr lang="en-GB"/>
          </a:p>
        </p:txBody>
      </p:sp>
    </p:spTree>
    <p:extLst>
      <p:ext uri="{BB962C8B-B14F-4D97-AF65-F5344CB8AC3E}">
        <p14:creationId xmlns:p14="http://schemas.microsoft.com/office/powerpoint/2010/main" val="421029152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Style . . .</a:t>
            </a:r>
            <a:endParaRPr lang="en-GB" dirty="0"/>
          </a:p>
        </p:txBody>
      </p:sp>
      <p:sp>
        <p:nvSpPr>
          <p:cNvPr id="3" name="Content Placeholder 2"/>
          <p:cNvSpPr>
            <a:spLocks noGrp="1"/>
          </p:cNvSpPr>
          <p:nvPr>
            <p:ph idx="1"/>
          </p:nvPr>
        </p:nvSpPr>
        <p:spPr>
          <a:xfrm>
            <a:off x="1463040" y="2119256"/>
            <a:ext cx="6196405" cy="4046047"/>
          </a:xfrm>
        </p:spPr>
        <p:txBody>
          <a:bodyPr>
            <a:normAutofit/>
          </a:bodyPr>
          <a:lstStyle/>
          <a:p>
            <a:r>
              <a:rPr lang="en-GB" dirty="0"/>
              <a:t>Clothing, generally, and fashion, in particular, lend themselves admirably to this purpose in that they afford </a:t>
            </a:r>
            <a:endParaRPr lang="en-GB" dirty="0" smtClean="0"/>
          </a:p>
          <a:p>
            <a:pPr lvl="1"/>
            <a:r>
              <a:rPr lang="en-GB" dirty="0" smtClean="0"/>
              <a:t>a </a:t>
            </a:r>
            <a:r>
              <a:rPr lang="en-GB" dirty="0"/>
              <a:t>highly visible, </a:t>
            </a:r>
            <a:endParaRPr lang="en-GB" dirty="0" smtClean="0"/>
          </a:p>
          <a:p>
            <a:pPr lvl="1"/>
            <a:r>
              <a:rPr lang="en-GB" dirty="0" smtClean="0"/>
              <a:t>yet </a:t>
            </a:r>
            <a:r>
              <a:rPr lang="en-GB" dirty="0"/>
              <a:t>economically strategic, </a:t>
            </a:r>
            <a:endParaRPr lang="en-GB" dirty="0" smtClean="0"/>
          </a:p>
          <a:p>
            <a:pPr lvl="1"/>
            <a:r>
              <a:rPr lang="en-GB" dirty="0" smtClean="0"/>
              <a:t>means </a:t>
            </a:r>
            <a:r>
              <a:rPr lang="en-GB" dirty="0"/>
              <a:t>whereby those </a:t>
            </a:r>
            <a:endParaRPr lang="en-GB" dirty="0" smtClean="0"/>
          </a:p>
          <a:p>
            <a:pPr lvl="1"/>
            <a:r>
              <a:rPr lang="en-GB" dirty="0" smtClean="0"/>
              <a:t>‘</a:t>
            </a:r>
            <a:r>
              <a:rPr lang="en-GB" dirty="0"/>
              <a:t>above’ can by the quality and ‘fashionableness’ of their clothing signify their class superiority over </a:t>
            </a:r>
            <a:endParaRPr lang="en-GB" dirty="0" smtClean="0"/>
          </a:p>
          <a:p>
            <a:pPr lvl="1"/>
            <a:r>
              <a:rPr lang="en-GB" dirty="0" smtClean="0"/>
              <a:t>those </a:t>
            </a:r>
            <a:r>
              <a:rPr lang="en-GB" dirty="0"/>
              <a:t>‘below’ (Davies, 1992, p. 111).</a:t>
            </a:r>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43</a:t>
            </a:fld>
            <a:endParaRPr lang="en-GB"/>
          </a:p>
        </p:txBody>
      </p:sp>
    </p:spTree>
    <p:extLst>
      <p:ext uri="{BB962C8B-B14F-4D97-AF65-F5344CB8AC3E}">
        <p14:creationId xmlns:p14="http://schemas.microsoft.com/office/powerpoint/2010/main" val="149456791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Trickle Down Theory:</a:t>
            </a:r>
            <a:br>
              <a:rPr lang="en-GB" dirty="0" smtClean="0"/>
            </a:br>
            <a:r>
              <a:rPr lang="en-GB" dirty="0" smtClean="0"/>
              <a:t>Hegemonic Implicitness</a:t>
            </a:r>
            <a:endParaRPr lang="en-GB" dirty="0"/>
          </a:p>
        </p:txBody>
      </p:sp>
      <p:sp>
        <p:nvSpPr>
          <p:cNvPr id="4" name="Text Placeholder 3"/>
          <p:cNvSpPr>
            <a:spLocks noGrp="1"/>
          </p:cNvSpPr>
          <p:nvPr>
            <p:ph type="body" idx="1"/>
          </p:nvPr>
        </p:nvSpPr>
        <p:spPr>
          <a:xfrm>
            <a:off x="1557869" y="2122312"/>
            <a:ext cx="2939521" cy="298576"/>
          </a:xfrm>
        </p:spPr>
        <p:txBody>
          <a:bodyPr>
            <a:noAutofit/>
          </a:bodyPr>
          <a:lstStyle/>
          <a:p>
            <a:r>
              <a:rPr lang="en-GB" dirty="0" smtClean="0"/>
              <a:t>Davies</a:t>
            </a:r>
            <a:endParaRPr lang="en-GB" dirty="0"/>
          </a:p>
        </p:txBody>
      </p:sp>
      <p:sp>
        <p:nvSpPr>
          <p:cNvPr id="5" name="Text Placeholder 4"/>
          <p:cNvSpPr>
            <a:spLocks noGrp="1"/>
          </p:cNvSpPr>
          <p:nvPr>
            <p:ph type="body" sz="quarter" idx="3"/>
          </p:nvPr>
        </p:nvSpPr>
        <p:spPr>
          <a:xfrm>
            <a:off x="4910669" y="2122311"/>
            <a:ext cx="2944368" cy="298577"/>
          </a:xfrm>
        </p:spPr>
        <p:txBody>
          <a:bodyPr>
            <a:noAutofit/>
          </a:bodyPr>
          <a:lstStyle/>
          <a:p>
            <a:r>
              <a:rPr lang="en-GB" dirty="0" smtClean="0"/>
              <a:t>The Birmingham School</a:t>
            </a:r>
            <a:endParaRPr lang="en-GB" dirty="0"/>
          </a:p>
        </p:txBody>
      </p:sp>
      <p:sp>
        <p:nvSpPr>
          <p:cNvPr id="3" name="Content Placeholder 2"/>
          <p:cNvSpPr>
            <a:spLocks noGrp="1"/>
          </p:cNvSpPr>
          <p:nvPr>
            <p:ph sz="quarter" idx="13"/>
          </p:nvPr>
        </p:nvSpPr>
        <p:spPr>
          <a:xfrm>
            <a:off x="827584" y="2420888"/>
            <a:ext cx="3698696" cy="3744416"/>
          </a:xfrm>
        </p:spPr>
        <p:txBody>
          <a:bodyPr>
            <a:normAutofit/>
          </a:bodyPr>
          <a:lstStyle/>
          <a:p>
            <a:r>
              <a:rPr lang="en-GB" dirty="0" smtClean="0"/>
              <a:t>Assumption that</a:t>
            </a:r>
          </a:p>
          <a:p>
            <a:pPr lvl="1"/>
            <a:r>
              <a:rPr lang="en-GB" dirty="0" smtClean="0"/>
              <a:t>High fashion is internally structured</a:t>
            </a:r>
          </a:p>
          <a:p>
            <a:pPr lvl="1"/>
            <a:r>
              <a:rPr lang="en-GB" dirty="0" smtClean="0"/>
              <a:t>People in lower social strata will follow the tastes of those in higher social strata</a:t>
            </a:r>
          </a:p>
          <a:p>
            <a:pPr lvl="1"/>
            <a:endParaRPr lang="en-GB" dirty="0"/>
          </a:p>
          <a:p>
            <a:pPr marL="0" indent="0" algn="ctr">
              <a:buNone/>
            </a:pPr>
            <a:r>
              <a:rPr lang="en-GB" b="1" dirty="0">
                <a:solidFill>
                  <a:srgbClr val="FF0000"/>
                </a:solidFill>
              </a:rPr>
              <a:t>We want to be the same</a:t>
            </a:r>
          </a:p>
          <a:p>
            <a:pPr lvl="1"/>
            <a:endParaRPr lang="en-GB" dirty="0"/>
          </a:p>
        </p:txBody>
      </p:sp>
      <p:sp>
        <p:nvSpPr>
          <p:cNvPr id="6" name="Content Placeholder 5"/>
          <p:cNvSpPr>
            <a:spLocks noGrp="1"/>
          </p:cNvSpPr>
          <p:nvPr>
            <p:ph sz="quarter" idx="14"/>
          </p:nvPr>
        </p:nvSpPr>
        <p:spPr>
          <a:xfrm>
            <a:off x="4645150" y="2492896"/>
            <a:ext cx="3671265" cy="3672408"/>
          </a:xfrm>
        </p:spPr>
        <p:txBody>
          <a:bodyPr>
            <a:normAutofit lnSpcReduction="10000"/>
          </a:bodyPr>
          <a:lstStyle/>
          <a:p>
            <a:r>
              <a:rPr lang="en-GB" dirty="0" smtClean="0"/>
              <a:t>Inverted this premise</a:t>
            </a:r>
          </a:p>
          <a:p>
            <a:pPr lvl="1"/>
            <a:r>
              <a:rPr lang="en-GB" dirty="0" smtClean="0"/>
              <a:t>Highlighting the hegemony apparent in its form</a:t>
            </a:r>
          </a:p>
          <a:p>
            <a:pPr lvl="1"/>
            <a:r>
              <a:rPr lang="en-GB" dirty="0" smtClean="0"/>
              <a:t>Argued that subcultures represented symbolic resistance to that hegemony</a:t>
            </a:r>
          </a:p>
          <a:p>
            <a:pPr marL="0" indent="0" algn="ctr">
              <a:buNone/>
            </a:pPr>
            <a:r>
              <a:rPr lang="en-GB" b="1" dirty="0" smtClean="0">
                <a:solidFill>
                  <a:srgbClr val="FF0000"/>
                </a:solidFill>
              </a:rPr>
              <a:t>We want to be different</a:t>
            </a:r>
            <a:endParaRPr lang="en-GB" b="1" dirty="0">
              <a:solidFill>
                <a:srgbClr val="FF0000"/>
              </a:solidFill>
            </a:endParaRPr>
          </a:p>
        </p:txBody>
      </p:sp>
      <p:sp>
        <p:nvSpPr>
          <p:cNvPr id="7" name="Slide Number Placeholder 6"/>
          <p:cNvSpPr>
            <a:spLocks noGrp="1"/>
          </p:cNvSpPr>
          <p:nvPr>
            <p:ph type="sldNum" sz="quarter" idx="12"/>
          </p:nvPr>
        </p:nvSpPr>
        <p:spPr/>
        <p:txBody>
          <a:bodyPr/>
          <a:lstStyle/>
          <a:p>
            <a:fld id="{6BA3642F-8786-4DED-A4CD-48733A687A90}" type="slidenum">
              <a:rPr lang="en-GB" smtClean="0"/>
              <a:pPr/>
              <a:t>44</a:t>
            </a:fld>
            <a:endParaRPr lang="en-GB"/>
          </a:p>
        </p:txBody>
      </p:sp>
    </p:spTree>
    <p:extLst>
      <p:ext uri="{BB962C8B-B14F-4D97-AF65-F5344CB8AC3E}">
        <p14:creationId xmlns:p14="http://schemas.microsoft.com/office/powerpoint/2010/main" val="310267252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Working Class Culture</a:t>
            </a:r>
            <a:br>
              <a:rPr lang="en-GB" dirty="0" smtClean="0"/>
            </a:br>
            <a:r>
              <a:rPr lang="en-GB" dirty="0" smtClean="0"/>
              <a:t>Middle-Class Hegemonic</a:t>
            </a:r>
            <a:endParaRPr lang="en-GB" dirty="0"/>
          </a:p>
        </p:txBody>
      </p:sp>
      <p:sp>
        <p:nvSpPr>
          <p:cNvPr id="8" name="Content Placeholder 7"/>
          <p:cNvSpPr>
            <a:spLocks noGrp="1"/>
          </p:cNvSpPr>
          <p:nvPr>
            <p:ph idx="1"/>
          </p:nvPr>
        </p:nvSpPr>
        <p:spPr>
          <a:xfrm>
            <a:off x="1463040" y="2119256"/>
            <a:ext cx="6196405" cy="4046047"/>
          </a:xfrm>
        </p:spPr>
        <p:txBody>
          <a:bodyPr>
            <a:normAutofit/>
          </a:bodyPr>
          <a:lstStyle/>
          <a:p>
            <a:r>
              <a:rPr lang="en-GB" dirty="0" smtClean="0"/>
              <a:t>‘What mattered, therefore, was not the passive re-making of the working class in the ‘affluent’ image, </a:t>
            </a:r>
          </a:p>
          <a:p>
            <a:r>
              <a:rPr lang="en-GB" dirty="0" smtClean="0"/>
              <a:t>but the dislocations it produced</a:t>
            </a:r>
          </a:p>
          <a:p>
            <a:r>
              <a:rPr lang="en-GB" dirty="0" smtClean="0"/>
              <a:t>and the responses it provoked’ (Clarke </a:t>
            </a:r>
            <a:r>
              <a:rPr lang="en-GB" i="1" dirty="0" smtClean="0"/>
              <a:t>et al, </a:t>
            </a:r>
            <a:r>
              <a:rPr lang="en-GB" dirty="0" smtClean="0"/>
              <a:t> 1976, p. 37).</a:t>
            </a:r>
          </a:p>
          <a:p>
            <a:endParaRPr lang="en-GB" dirty="0" smtClean="0"/>
          </a:p>
          <a:p>
            <a:r>
              <a:rPr lang="en-GB" dirty="0" smtClean="0"/>
              <a:t>Working class ‘challenge’ the middle-class hegemonic ideology of cultural dilution</a:t>
            </a:r>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45</a:t>
            </a:fld>
            <a:endParaRPr lang="en-GB"/>
          </a:p>
        </p:txBody>
      </p:sp>
    </p:spTree>
    <p:extLst>
      <p:ext uri="{BB962C8B-B14F-4D97-AF65-F5344CB8AC3E}">
        <p14:creationId xmlns:p14="http://schemas.microsoft.com/office/powerpoint/2010/main" val="299924335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Style as Intentional</a:t>
            </a:r>
            <a:endParaRPr lang="en-GB" dirty="0"/>
          </a:p>
        </p:txBody>
      </p:sp>
      <p:sp>
        <p:nvSpPr>
          <p:cNvPr id="3" name="Content Placeholder 2"/>
          <p:cNvSpPr>
            <a:spLocks noGrp="1"/>
          </p:cNvSpPr>
          <p:nvPr>
            <p:ph idx="1"/>
          </p:nvPr>
        </p:nvSpPr>
        <p:spPr>
          <a:xfrm>
            <a:off x="1463040" y="2119256"/>
            <a:ext cx="6196405" cy="4046047"/>
          </a:xfrm>
        </p:spPr>
        <p:txBody>
          <a:bodyPr>
            <a:normAutofit/>
          </a:bodyPr>
          <a:lstStyle/>
          <a:p>
            <a:r>
              <a:rPr lang="en-GB" sz="2800" dirty="0" smtClean="0"/>
              <a:t>Sub-</a:t>
            </a:r>
            <a:r>
              <a:rPr lang="en-GB" sz="2800" dirty="0" err="1" smtClean="0"/>
              <a:t>culturalists</a:t>
            </a:r>
            <a:r>
              <a:rPr lang="en-GB" sz="2800" dirty="0" smtClean="0"/>
              <a:t> engaged in </a:t>
            </a:r>
            <a:r>
              <a:rPr lang="en-GB" sz="2800" dirty="0" err="1" smtClean="0"/>
              <a:t>bricolage</a:t>
            </a:r>
            <a:r>
              <a:rPr lang="en-GB" sz="2800" dirty="0" smtClean="0"/>
              <a:t> as a symbolic expression of their marginal social status</a:t>
            </a:r>
          </a:p>
          <a:p>
            <a:pPr lvl="1"/>
            <a:r>
              <a:rPr lang="en-GB" sz="2400" dirty="0" err="1" smtClean="0"/>
              <a:t>Bricolage</a:t>
            </a:r>
            <a:r>
              <a:rPr lang="en-GB" sz="2400" dirty="0"/>
              <a:t>: </a:t>
            </a:r>
            <a:endParaRPr lang="en-GB" sz="2400" dirty="0" smtClean="0"/>
          </a:p>
          <a:p>
            <a:pPr lvl="2"/>
            <a:r>
              <a:rPr lang="en-GB" sz="2400" dirty="0" smtClean="0"/>
              <a:t>Something </a:t>
            </a:r>
            <a:r>
              <a:rPr lang="en-GB" sz="2400" dirty="0"/>
              <a:t>made or put together using whatever materials happen to be available</a:t>
            </a:r>
          </a:p>
        </p:txBody>
      </p:sp>
      <p:sp>
        <p:nvSpPr>
          <p:cNvPr id="4" name="Slide Number Placeholder 3"/>
          <p:cNvSpPr>
            <a:spLocks noGrp="1"/>
          </p:cNvSpPr>
          <p:nvPr>
            <p:ph type="sldNum" sz="quarter" idx="12"/>
          </p:nvPr>
        </p:nvSpPr>
        <p:spPr/>
        <p:txBody>
          <a:bodyPr/>
          <a:lstStyle/>
          <a:p>
            <a:fld id="{6BA3642F-8786-4DED-A4CD-48733A687A90}" type="slidenum">
              <a:rPr lang="en-GB" smtClean="0"/>
              <a:pPr/>
              <a:t>46</a:t>
            </a:fld>
            <a:endParaRPr lang="en-GB"/>
          </a:p>
        </p:txBody>
      </p:sp>
    </p:spTree>
    <p:extLst>
      <p:ext uri="{BB962C8B-B14F-4D97-AF65-F5344CB8AC3E}">
        <p14:creationId xmlns:p14="http://schemas.microsoft.com/office/powerpoint/2010/main" val="359814698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Resistance</a:t>
            </a:r>
            <a:r>
              <a:rPr lang="en-GB" dirty="0"/>
              <a:t> (Leary, </a:t>
            </a:r>
            <a:r>
              <a:rPr lang="en-GB" dirty="0" smtClean="0"/>
              <a:t>1966/1983):</a:t>
            </a:r>
            <a:br>
              <a:rPr lang="en-GB" dirty="0" smtClean="0"/>
            </a:br>
            <a:r>
              <a:rPr lang="en-GB" b="1" i="1" dirty="0" smtClean="0"/>
              <a:t>‘Turn On, Tune In, Drop Out’</a:t>
            </a:r>
            <a:endParaRPr lang="en-GB" b="1" i="1" dirty="0"/>
          </a:p>
        </p:txBody>
      </p:sp>
      <p:sp>
        <p:nvSpPr>
          <p:cNvPr id="3" name="Content Placeholder 2"/>
          <p:cNvSpPr>
            <a:spLocks noGrp="1"/>
          </p:cNvSpPr>
          <p:nvPr>
            <p:ph idx="1"/>
          </p:nvPr>
        </p:nvSpPr>
        <p:spPr>
          <a:xfrm>
            <a:off x="899592" y="2119256"/>
            <a:ext cx="7344816" cy="4118055"/>
          </a:xfrm>
        </p:spPr>
        <p:txBody>
          <a:bodyPr/>
          <a:lstStyle/>
          <a:p>
            <a:pPr marL="0" indent="0" algn="ctr">
              <a:buNone/>
            </a:pPr>
            <a:r>
              <a:rPr lang="en-GB" sz="2800" b="1" dirty="0" smtClean="0">
                <a:solidFill>
                  <a:srgbClr val="FF0000"/>
                </a:solidFill>
              </a:rPr>
              <a:t>Hedonism</a:t>
            </a:r>
          </a:p>
          <a:p>
            <a:pPr marL="0" indent="0" algn="ctr">
              <a:buNone/>
            </a:pPr>
            <a:r>
              <a:rPr lang="en-GB" sz="2800" b="1" dirty="0" smtClean="0">
                <a:solidFill>
                  <a:srgbClr val="FF0000"/>
                </a:solidFill>
              </a:rPr>
              <a:t>Abandon</a:t>
            </a:r>
          </a:p>
          <a:p>
            <a:pPr marL="0" indent="0" algn="ctr">
              <a:buNone/>
            </a:pPr>
            <a:r>
              <a:rPr lang="en-GB" sz="2800" b="1" dirty="0" smtClean="0">
                <a:solidFill>
                  <a:srgbClr val="FF0000"/>
                </a:solidFill>
              </a:rPr>
              <a:t>Carelessness of the Countercultural Hippies</a:t>
            </a:r>
          </a:p>
          <a:p>
            <a:pPr marL="0" indent="0" algn="ctr">
              <a:buNone/>
            </a:pPr>
            <a:endParaRPr lang="en-GB" dirty="0" smtClean="0"/>
          </a:p>
          <a:p>
            <a:pPr marL="0" indent="0" algn="ctr">
              <a:buNone/>
            </a:pPr>
            <a:r>
              <a:rPr lang="en-GB" b="1" i="1" dirty="0" smtClean="0"/>
              <a:t>‘Turn On, Tune In, Drop Out’</a:t>
            </a:r>
          </a:p>
          <a:p>
            <a:pPr marL="365760" lvl="1" indent="0" algn="ctr">
              <a:buNone/>
            </a:pPr>
            <a:r>
              <a:rPr lang="en-GB" dirty="0" smtClean="0"/>
              <a:t>validated mainstream society’s fears concerning youths’ refusal to follow along quietly in their parents’ footsteps</a:t>
            </a:r>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47</a:t>
            </a:fld>
            <a:endParaRPr lang="en-GB"/>
          </a:p>
        </p:txBody>
      </p:sp>
    </p:spTree>
    <p:extLst>
      <p:ext uri="{BB962C8B-B14F-4D97-AF65-F5344CB8AC3E}">
        <p14:creationId xmlns:p14="http://schemas.microsoft.com/office/powerpoint/2010/main" val="389896337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Real Meaning</a:t>
            </a:r>
            <a:br>
              <a:rPr lang="en-GB" dirty="0" smtClean="0"/>
            </a:br>
            <a:r>
              <a:rPr lang="en-GB" dirty="0" smtClean="0"/>
              <a:t>Leary (1966/1983)</a:t>
            </a:r>
            <a:endParaRPr lang="en-GB" dirty="0"/>
          </a:p>
        </p:txBody>
      </p:sp>
      <p:sp>
        <p:nvSpPr>
          <p:cNvPr id="3" name="Content Placeholder 2"/>
          <p:cNvSpPr>
            <a:spLocks noGrp="1"/>
          </p:cNvSpPr>
          <p:nvPr>
            <p:ph idx="1"/>
          </p:nvPr>
        </p:nvSpPr>
        <p:spPr>
          <a:xfrm>
            <a:off x="755576" y="2119256"/>
            <a:ext cx="7632848" cy="4118055"/>
          </a:xfrm>
        </p:spPr>
        <p:txBody>
          <a:bodyPr>
            <a:normAutofit fontScale="85000" lnSpcReduction="20000"/>
          </a:bodyPr>
          <a:lstStyle/>
          <a:p>
            <a:pPr marL="0" indent="0" algn="ctr">
              <a:buNone/>
            </a:pPr>
            <a:r>
              <a:rPr lang="en-GB" b="1" i="1" dirty="0" smtClean="0"/>
              <a:t>Turn On</a:t>
            </a:r>
          </a:p>
          <a:p>
            <a:pPr marL="365760" lvl="1" indent="0" algn="ctr">
              <a:buNone/>
            </a:pPr>
            <a:r>
              <a:rPr lang="en-GB" dirty="0" smtClean="0"/>
              <a:t>Go within to activate your neural and genetic equipment – become sensitive to consciousness and triggers that engage them</a:t>
            </a:r>
          </a:p>
          <a:p>
            <a:pPr marL="0" indent="0" algn="ctr">
              <a:buNone/>
            </a:pPr>
            <a:r>
              <a:rPr lang="en-GB" b="1" i="1" dirty="0" smtClean="0"/>
              <a:t>Tune In</a:t>
            </a:r>
          </a:p>
          <a:p>
            <a:pPr marL="365760" lvl="1" indent="0" algn="ctr">
              <a:buNone/>
            </a:pPr>
            <a:r>
              <a:rPr lang="en-GB" dirty="0" smtClean="0"/>
              <a:t>Interact harmoniously with the world around you</a:t>
            </a:r>
          </a:p>
          <a:p>
            <a:pPr marL="365760" lvl="1" indent="0" algn="ctr">
              <a:buNone/>
            </a:pPr>
            <a:r>
              <a:rPr lang="en-GB" dirty="0" smtClean="0"/>
              <a:t>Externalise, materialise, express your new internal perspectives</a:t>
            </a:r>
          </a:p>
          <a:p>
            <a:pPr marL="0" indent="0" algn="ctr">
              <a:buNone/>
            </a:pPr>
            <a:r>
              <a:rPr lang="en-GB" b="1" i="1" dirty="0" smtClean="0"/>
              <a:t>Drop Out</a:t>
            </a:r>
          </a:p>
          <a:p>
            <a:pPr marL="365760" lvl="1" indent="0" algn="ctr">
              <a:buNone/>
            </a:pPr>
            <a:r>
              <a:rPr lang="en-GB" dirty="0" smtClean="0"/>
              <a:t>Self-reliance, a discovery of one’s singularity</a:t>
            </a:r>
          </a:p>
          <a:p>
            <a:pPr marL="365760" lvl="1" indent="0" algn="ctr">
              <a:buNone/>
            </a:pPr>
            <a:r>
              <a:rPr lang="en-GB" dirty="0" smtClean="0"/>
              <a:t>A commitment to mobility, choice and change</a:t>
            </a:r>
          </a:p>
          <a:p>
            <a:pPr marL="0" indent="0" algn="ctr">
              <a:buNone/>
            </a:pPr>
            <a:endParaRPr lang="en-GB" b="1" i="1" dirty="0" smtClean="0"/>
          </a:p>
          <a:p>
            <a:pPr marL="0" indent="0" algn="ctr">
              <a:buNone/>
            </a:pPr>
            <a:r>
              <a:rPr lang="en-GB" b="1" i="1" dirty="0" smtClean="0">
                <a:solidFill>
                  <a:srgbClr val="FF0000"/>
                </a:solidFill>
              </a:rPr>
              <a:t>Did not mean</a:t>
            </a:r>
          </a:p>
          <a:p>
            <a:pPr marL="365760" lvl="1" indent="0" algn="ctr">
              <a:buNone/>
            </a:pPr>
            <a:r>
              <a:rPr lang="en-GB" dirty="0" smtClean="0"/>
              <a:t>‘Get Stoned and abandon all constructive activity </a:t>
            </a:r>
          </a:p>
          <a:p>
            <a:pPr marL="365760" lvl="1" indent="0" algn="ctr">
              <a:buNone/>
            </a:pPr>
            <a:r>
              <a:rPr lang="en-GB" dirty="0" smtClean="0"/>
              <a:t>(Leary, 1983, p. 253) </a:t>
            </a:r>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48</a:t>
            </a:fld>
            <a:endParaRPr lang="en-GB"/>
          </a:p>
        </p:txBody>
      </p:sp>
    </p:spTree>
    <p:extLst>
      <p:ext uri="{BB962C8B-B14F-4D97-AF65-F5344CB8AC3E}">
        <p14:creationId xmlns:p14="http://schemas.microsoft.com/office/powerpoint/2010/main" val="81264188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&amp; Hegemony</a:t>
            </a:r>
            <a:endParaRPr lang="en-GB" dirty="0"/>
          </a:p>
        </p:txBody>
      </p:sp>
      <p:sp>
        <p:nvSpPr>
          <p:cNvPr id="3" name="Content Placeholder 2"/>
          <p:cNvSpPr>
            <a:spLocks noGrp="1"/>
          </p:cNvSpPr>
          <p:nvPr>
            <p:ph idx="1"/>
          </p:nvPr>
        </p:nvSpPr>
        <p:spPr>
          <a:xfrm>
            <a:off x="1463040" y="2119256"/>
            <a:ext cx="6196405" cy="4118055"/>
          </a:xfrm>
        </p:spPr>
        <p:txBody>
          <a:bodyPr>
            <a:normAutofit/>
          </a:bodyPr>
          <a:lstStyle/>
          <a:p>
            <a:r>
              <a:rPr lang="en-GB" dirty="0" smtClean="0"/>
              <a:t>All human action embedded in power structures</a:t>
            </a:r>
          </a:p>
          <a:p>
            <a:pPr lvl="1"/>
            <a:r>
              <a:rPr lang="en-GB" dirty="0" smtClean="0"/>
              <a:t>Cognitive,</a:t>
            </a:r>
          </a:p>
          <a:p>
            <a:pPr lvl="1"/>
            <a:r>
              <a:rPr lang="en-GB" dirty="0" smtClean="0"/>
              <a:t>Emotional</a:t>
            </a:r>
          </a:p>
          <a:p>
            <a:pPr lvl="1"/>
            <a:r>
              <a:rPr lang="en-GB" dirty="0" smtClean="0"/>
              <a:t>Physical</a:t>
            </a:r>
          </a:p>
          <a:p>
            <a:endParaRPr lang="en-GB" dirty="0" smtClean="0"/>
          </a:p>
          <a:p>
            <a:r>
              <a:rPr lang="en-GB" dirty="0" smtClean="0"/>
              <a:t>Power shapes </a:t>
            </a:r>
          </a:p>
          <a:p>
            <a:pPr lvl="1"/>
            <a:r>
              <a:rPr lang="en-GB" dirty="0" smtClean="0"/>
              <a:t>how we think</a:t>
            </a:r>
          </a:p>
          <a:p>
            <a:pPr lvl="1"/>
            <a:r>
              <a:rPr lang="en-GB" dirty="0" smtClean="0"/>
              <a:t>how we feel</a:t>
            </a:r>
          </a:p>
          <a:p>
            <a:pPr lvl="1"/>
            <a:r>
              <a:rPr lang="en-GB" dirty="0" smtClean="0"/>
              <a:t>and what we do (Thomas &amp; Thomas, 1928)</a:t>
            </a:r>
          </a:p>
          <a:p>
            <a:pPr lvl="1"/>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49</a:t>
            </a:fld>
            <a:endParaRPr lang="en-GB"/>
          </a:p>
        </p:txBody>
      </p:sp>
    </p:spTree>
    <p:extLst>
      <p:ext uri="{BB962C8B-B14F-4D97-AF65-F5344CB8AC3E}">
        <p14:creationId xmlns:p14="http://schemas.microsoft.com/office/powerpoint/2010/main" val="158720720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as Unequal</a:t>
            </a:r>
            <a:endParaRPr lang="en-GB" dirty="0"/>
          </a:p>
        </p:txBody>
      </p:sp>
      <p:sp>
        <p:nvSpPr>
          <p:cNvPr id="3" name="Content Placeholder 2"/>
          <p:cNvSpPr>
            <a:spLocks noGrp="1"/>
          </p:cNvSpPr>
          <p:nvPr>
            <p:ph idx="1"/>
          </p:nvPr>
        </p:nvSpPr>
        <p:spPr/>
        <p:txBody>
          <a:bodyPr/>
          <a:lstStyle/>
          <a:p>
            <a:r>
              <a:rPr lang="en-GB" dirty="0"/>
              <a:t>Power is a concept to make sense of our unequal access to</a:t>
            </a:r>
          </a:p>
          <a:p>
            <a:pPr lvl="1"/>
            <a:r>
              <a:rPr lang="en-GB" dirty="0" smtClean="0"/>
              <a:t>Material</a:t>
            </a:r>
          </a:p>
          <a:p>
            <a:pPr lvl="1"/>
            <a:r>
              <a:rPr lang="en-GB" dirty="0" smtClean="0"/>
              <a:t>Cultural</a:t>
            </a:r>
          </a:p>
          <a:p>
            <a:pPr lvl="1"/>
            <a:r>
              <a:rPr lang="en-GB" dirty="0" smtClean="0"/>
              <a:t>Social</a:t>
            </a:r>
          </a:p>
          <a:p>
            <a:pPr lvl="1"/>
            <a:r>
              <a:rPr lang="en-GB" dirty="0" smtClean="0"/>
              <a:t>Economic</a:t>
            </a:r>
          </a:p>
          <a:p>
            <a:pPr lvl="1"/>
            <a:r>
              <a:rPr lang="en-GB" dirty="0" smtClean="0"/>
              <a:t>Emotional </a:t>
            </a:r>
          </a:p>
          <a:p>
            <a:pPr lvl="1"/>
            <a:r>
              <a:rPr lang="en-GB" dirty="0" smtClean="0"/>
              <a:t>and </a:t>
            </a:r>
            <a:r>
              <a:rPr lang="en-GB" dirty="0"/>
              <a:t>psychological resources (Thomas &amp; Thomas, 1928)</a:t>
            </a:r>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50</a:t>
            </a:fld>
            <a:endParaRPr lang="en-GB"/>
          </a:p>
        </p:txBody>
      </p:sp>
    </p:spTree>
    <p:extLst>
      <p:ext uri="{BB962C8B-B14F-4D97-AF65-F5344CB8AC3E}">
        <p14:creationId xmlns:p14="http://schemas.microsoft.com/office/powerpoint/2010/main" val="154751725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Power: Domination</a:t>
            </a:r>
            <a:endParaRPr lang="en-GB" dirty="0"/>
          </a:p>
        </p:txBody>
      </p:sp>
      <p:sp>
        <p:nvSpPr>
          <p:cNvPr id="7" name="Content Placeholder 6"/>
          <p:cNvSpPr>
            <a:spLocks noGrp="1"/>
          </p:cNvSpPr>
          <p:nvPr>
            <p:ph idx="1"/>
          </p:nvPr>
        </p:nvSpPr>
        <p:spPr/>
        <p:txBody>
          <a:bodyPr>
            <a:normAutofit/>
          </a:bodyPr>
          <a:lstStyle/>
          <a:p>
            <a:r>
              <a:rPr lang="en-GB" sz="2800" dirty="0"/>
              <a:t>Domination</a:t>
            </a:r>
          </a:p>
          <a:p>
            <a:pPr lvl="1"/>
            <a:r>
              <a:rPr lang="en-GB" sz="2400" dirty="0" smtClean="0"/>
              <a:t>Latin: </a:t>
            </a:r>
            <a:r>
              <a:rPr lang="en-GB" sz="2400" i="1" dirty="0" err="1" smtClean="0"/>
              <a:t>domus</a:t>
            </a:r>
            <a:r>
              <a:rPr lang="en-GB" sz="2400" i="1" dirty="0" smtClean="0"/>
              <a:t> </a:t>
            </a:r>
            <a:r>
              <a:rPr lang="en-GB" sz="2400" dirty="0"/>
              <a:t>(home) –</a:t>
            </a:r>
            <a:r>
              <a:rPr lang="en-GB" sz="2400" i="1" dirty="0"/>
              <a:t>nus </a:t>
            </a:r>
            <a:r>
              <a:rPr lang="en-GB" sz="2400" dirty="0"/>
              <a:t>(ownership)</a:t>
            </a:r>
          </a:p>
          <a:p>
            <a:pPr lvl="1"/>
            <a:r>
              <a:rPr lang="en-GB" sz="2400" dirty="0"/>
              <a:t>Power as if between a master and servant</a:t>
            </a:r>
          </a:p>
          <a:p>
            <a:pPr lvl="1"/>
            <a:r>
              <a:rPr lang="en-GB" sz="2400" dirty="0"/>
              <a:t>Master may do whatever is necessary to </a:t>
            </a:r>
            <a:r>
              <a:rPr lang="en-GB" sz="2400" dirty="0" smtClean="0"/>
              <a:t>maintain </a:t>
            </a:r>
            <a:r>
              <a:rPr lang="en-GB" sz="2400" dirty="0"/>
              <a:t>control of his home </a:t>
            </a:r>
            <a:r>
              <a:rPr lang="en-GB" sz="2400" dirty="0" smtClean="0"/>
              <a:t>and property</a:t>
            </a:r>
            <a:endParaRPr lang="en-GB" sz="2400" dirty="0"/>
          </a:p>
          <a:p>
            <a:endParaRPr lang="en-GB" sz="2800" dirty="0"/>
          </a:p>
        </p:txBody>
      </p:sp>
      <p:sp>
        <p:nvSpPr>
          <p:cNvPr id="5" name="Slide Number Placeholder 4"/>
          <p:cNvSpPr>
            <a:spLocks noGrp="1"/>
          </p:cNvSpPr>
          <p:nvPr>
            <p:ph type="sldNum" sz="quarter" idx="12"/>
          </p:nvPr>
        </p:nvSpPr>
        <p:spPr/>
        <p:txBody>
          <a:bodyPr/>
          <a:lstStyle/>
          <a:p>
            <a:fld id="{6BA3642F-8786-4DED-A4CD-48733A687A90}" type="slidenum">
              <a:rPr lang="en-GB" smtClean="0"/>
              <a:pPr/>
              <a:t>51</a:t>
            </a:fld>
            <a:endParaRPr lang="en-GB"/>
          </a:p>
        </p:txBody>
      </p:sp>
    </p:spTree>
    <p:extLst>
      <p:ext uri="{BB962C8B-B14F-4D97-AF65-F5344CB8AC3E}">
        <p14:creationId xmlns:p14="http://schemas.microsoft.com/office/powerpoint/2010/main" val="139068724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Hegemony</a:t>
            </a:r>
            <a:endParaRPr lang="en-GB" dirty="0"/>
          </a:p>
        </p:txBody>
      </p:sp>
      <p:sp>
        <p:nvSpPr>
          <p:cNvPr id="3" name="Content Placeholder 2"/>
          <p:cNvSpPr>
            <a:spLocks noGrp="1"/>
          </p:cNvSpPr>
          <p:nvPr>
            <p:ph idx="1"/>
          </p:nvPr>
        </p:nvSpPr>
        <p:spPr>
          <a:xfrm>
            <a:off x="827584" y="2119256"/>
            <a:ext cx="7488832" cy="4046047"/>
          </a:xfrm>
        </p:spPr>
        <p:txBody>
          <a:bodyPr>
            <a:normAutofit fontScale="85000" lnSpcReduction="20000"/>
          </a:bodyPr>
          <a:lstStyle/>
          <a:p>
            <a:r>
              <a:rPr lang="en-GB" dirty="0" smtClean="0"/>
              <a:t>Greek: </a:t>
            </a:r>
            <a:r>
              <a:rPr lang="en-GB" i="1" dirty="0" err="1" smtClean="0"/>
              <a:t>hegemonia</a:t>
            </a:r>
            <a:r>
              <a:rPr lang="en-GB" i="1" dirty="0" smtClean="0"/>
              <a:t> </a:t>
            </a:r>
            <a:r>
              <a:rPr lang="en-GB" dirty="0" smtClean="0"/>
              <a:t>(leadership)</a:t>
            </a:r>
          </a:p>
          <a:p>
            <a:r>
              <a:rPr lang="en-GB" dirty="0" smtClean="0"/>
              <a:t>The insidious nature of power to protect the interests of those who exert it</a:t>
            </a:r>
          </a:p>
          <a:p>
            <a:r>
              <a:rPr lang="en-GB" dirty="0" smtClean="0"/>
              <a:t>Where the subordinate groups accept the ideas and values of a dominant group</a:t>
            </a:r>
          </a:p>
          <a:p>
            <a:pPr lvl="1"/>
            <a:r>
              <a:rPr lang="en-GB" dirty="0" smtClean="0"/>
              <a:t>Not because they are forced to do so</a:t>
            </a:r>
          </a:p>
          <a:p>
            <a:pPr lvl="1"/>
            <a:r>
              <a:rPr lang="en-GB" dirty="0" smtClean="0"/>
              <a:t>But because they </a:t>
            </a:r>
            <a:r>
              <a:rPr lang="en-GB" b="1" i="1" dirty="0" smtClean="0"/>
              <a:t>choose</a:t>
            </a:r>
            <a:r>
              <a:rPr lang="en-GB" dirty="0" smtClean="0"/>
              <a:t> to </a:t>
            </a:r>
          </a:p>
          <a:p>
            <a:pPr lvl="1"/>
            <a:r>
              <a:rPr lang="en-GB" dirty="0" smtClean="0"/>
              <a:t>Consent rather than coercion through ‘common sense’</a:t>
            </a:r>
          </a:p>
          <a:p>
            <a:endParaRPr lang="en-GB" dirty="0" smtClean="0"/>
          </a:p>
          <a:p>
            <a:r>
              <a:rPr lang="en-GB" dirty="0" smtClean="0"/>
              <a:t>Common Sense:</a:t>
            </a:r>
          </a:p>
          <a:p>
            <a:pPr lvl="1"/>
            <a:r>
              <a:rPr lang="en-GB" dirty="0" smtClean="0"/>
              <a:t>‘natural’ or ‘the way things are’ </a:t>
            </a:r>
          </a:p>
          <a:p>
            <a:pPr lvl="1"/>
            <a:r>
              <a:rPr lang="en-GB" dirty="0" smtClean="0"/>
              <a:t>norms and values of the dominant discourse (Gramsci</a:t>
            </a:r>
            <a:r>
              <a:rPr lang="en-GB" dirty="0"/>
              <a:t>, 1971, p. 58)</a:t>
            </a:r>
            <a:endParaRPr lang="en-GB" dirty="0" smtClean="0"/>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52</a:t>
            </a:fld>
            <a:endParaRPr lang="en-GB"/>
          </a:p>
        </p:txBody>
      </p:sp>
    </p:spTree>
    <p:extLst>
      <p:ext uri="{BB962C8B-B14F-4D97-AF65-F5344CB8AC3E}">
        <p14:creationId xmlns:p14="http://schemas.microsoft.com/office/powerpoint/2010/main" val="174402437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Hegemony </a:t>
            </a:r>
            <a:r>
              <a:rPr lang="en-GB" dirty="0" err="1" smtClean="0"/>
              <a:t>vs</a:t>
            </a:r>
            <a:r>
              <a:rPr lang="en-GB" dirty="0" smtClean="0"/>
              <a:t> Subcultures</a:t>
            </a:r>
            <a:endParaRPr lang="en-GB" dirty="0"/>
          </a:p>
        </p:txBody>
      </p:sp>
      <p:sp>
        <p:nvSpPr>
          <p:cNvPr id="3" name="Content Placeholder 2"/>
          <p:cNvSpPr>
            <a:spLocks noGrp="1"/>
          </p:cNvSpPr>
          <p:nvPr>
            <p:ph idx="1"/>
          </p:nvPr>
        </p:nvSpPr>
        <p:spPr/>
        <p:txBody>
          <a:bodyPr>
            <a:normAutofit/>
          </a:bodyPr>
          <a:lstStyle/>
          <a:p>
            <a:r>
              <a:rPr lang="en-GB" sz="2800" dirty="0" smtClean="0"/>
              <a:t>Subcultures do offer alternative frames of reference wherein young people learn to </a:t>
            </a:r>
          </a:p>
          <a:p>
            <a:pPr lvl="1"/>
            <a:r>
              <a:rPr lang="en-GB" sz="2600" dirty="0" smtClean="0"/>
              <a:t>think outside the box</a:t>
            </a:r>
          </a:p>
          <a:p>
            <a:endParaRPr lang="en-GB" sz="2800" dirty="0" smtClean="0"/>
          </a:p>
          <a:p>
            <a:r>
              <a:rPr lang="en-GB" sz="2800" dirty="0" smtClean="0"/>
              <a:t>Or at least learn to </a:t>
            </a:r>
          </a:p>
          <a:p>
            <a:pPr lvl="1"/>
            <a:r>
              <a:rPr lang="en-GB" sz="2600" dirty="0" smtClean="0"/>
              <a:t>think inside a different box</a:t>
            </a:r>
          </a:p>
          <a:p>
            <a:endParaRPr lang="en-GB" sz="28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53</a:t>
            </a:fld>
            <a:endParaRPr lang="en-GB"/>
          </a:p>
        </p:txBody>
      </p:sp>
    </p:spTree>
    <p:extLst>
      <p:ext uri="{BB962C8B-B14F-4D97-AF65-F5344CB8AC3E}">
        <p14:creationId xmlns:p14="http://schemas.microsoft.com/office/powerpoint/2010/main" val="130956369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Reasons for Participation</a:t>
            </a:r>
            <a:endParaRPr lang="en-GB" dirty="0"/>
          </a:p>
        </p:txBody>
      </p:sp>
      <p:sp>
        <p:nvSpPr>
          <p:cNvPr id="3" name="Content Placeholder 2"/>
          <p:cNvSpPr>
            <a:spLocks noGrp="1"/>
          </p:cNvSpPr>
          <p:nvPr>
            <p:ph idx="1"/>
          </p:nvPr>
        </p:nvSpPr>
        <p:spPr>
          <a:xfrm>
            <a:off x="899592" y="2119256"/>
            <a:ext cx="7344816" cy="3974039"/>
          </a:xfrm>
        </p:spPr>
        <p:txBody>
          <a:bodyPr>
            <a:normAutofit fontScale="92500" lnSpcReduction="10000"/>
          </a:bodyPr>
          <a:lstStyle/>
          <a:p>
            <a:r>
              <a:rPr lang="en-GB" dirty="0" smtClean="0"/>
              <a:t>‘Is it preferable to ‘think’ without having critical awareness . . . </a:t>
            </a:r>
          </a:p>
          <a:p>
            <a:r>
              <a:rPr lang="en-GB" dirty="0" smtClean="0"/>
              <a:t>In other words to ‘participate’ in a conception of the world ‘imposed’ mechanically by external environment . . . </a:t>
            </a:r>
          </a:p>
          <a:p>
            <a:r>
              <a:rPr lang="en-GB" dirty="0" smtClean="0"/>
              <a:t>Or is it preferable to work out one’s own conception of the world consciously and critically, and so out of this world of one’s own brain to choose one’s own sphere of activity, to participate actively in making the history of the world, and  not simply to accept passively and without care the imprint of one’s own personality from outside? (Gramsci, 1971, p. 58)</a:t>
            </a:r>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54</a:t>
            </a:fld>
            <a:endParaRPr lang="en-GB"/>
          </a:p>
        </p:txBody>
      </p:sp>
    </p:spTree>
    <p:extLst>
      <p:ext uri="{BB962C8B-B14F-4D97-AF65-F5344CB8AC3E}">
        <p14:creationId xmlns:p14="http://schemas.microsoft.com/office/powerpoint/2010/main" val="2933561000"/>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Dimensions of Resistance</a:t>
            </a:r>
            <a:endParaRPr lang="en-GB" dirty="0"/>
          </a:p>
        </p:txBody>
      </p:sp>
      <p:sp>
        <p:nvSpPr>
          <p:cNvPr id="3" name="Content Placeholder 2"/>
          <p:cNvSpPr>
            <a:spLocks noGrp="1"/>
          </p:cNvSpPr>
          <p:nvPr>
            <p:ph idx="1"/>
          </p:nvPr>
        </p:nvSpPr>
        <p:spPr/>
        <p:txBody>
          <a:bodyPr>
            <a:noAutofit/>
          </a:bodyPr>
          <a:lstStyle/>
          <a:p>
            <a:pPr marL="0" indent="0" algn="ctr">
              <a:buNone/>
            </a:pPr>
            <a:r>
              <a:rPr lang="en-GB" sz="3600" b="1" dirty="0" smtClean="0"/>
              <a:t>Passive                          Active</a:t>
            </a:r>
          </a:p>
          <a:p>
            <a:pPr marL="0" indent="0" algn="ctr">
              <a:buNone/>
            </a:pPr>
            <a:endParaRPr lang="en-GB" sz="3600" b="1" dirty="0" smtClean="0"/>
          </a:p>
          <a:p>
            <a:pPr marL="0" indent="0" algn="ctr">
              <a:buNone/>
            </a:pPr>
            <a:r>
              <a:rPr lang="en-GB" sz="3600" b="1" dirty="0" smtClean="0"/>
              <a:t>Micro                             Macro</a:t>
            </a:r>
          </a:p>
          <a:p>
            <a:pPr marL="0" indent="0" algn="ctr">
              <a:buNone/>
            </a:pPr>
            <a:endParaRPr lang="en-GB" sz="3600" b="1" dirty="0" smtClean="0"/>
          </a:p>
          <a:p>
            <a:pPr marL="0" indent="0" algn="ctr">
              <a:buNone/>
            </a:pPr>
            <a:r>
              <a:rPr lang="en-GB" sz="3600" b="1" dirty="0" smtClean="0"/>
              <a:t>Overt                              Covert</a:t>
            </a:r>
          </a:p>
          <a:p>
            <a:pPr marL="0" indent="0" algn="ctr">
              <a:buNone/>
            </a:pPr>
            <a:endParaRPr lang="en-GB" sz="3600" b="1" dirty="0" smtClean="0"/>
          </a:p>
          <a:p>
            <a:pPr marL="0" indent="0" algn="ctr">
              <a:buNone/>
            </a:pPr>
            <a:endParaRPr lang="en-GB" sz="3600" b="1" dirty="0"/>
          </a:p>
          <a:p>
            <a:pPr marL="0" indent="0" algn="ctr">
              <a:buNone/>
            </a:pPr>
            <a:endParaRPr lang="en-GB" sz="3600" b="1" dirty="0"/>
          </a:p>
        </p:txBody>
      </p:sp>
      <p:cxnSp>
        <p:nvCxnSpPr>
          <p:cNvPr id="5" name="Straight Arrow Connector 4"/>
          <p:cNvCxnSpPr/>
          <p:nvPr/>
        </p:nvCxnSpPr>
        <p:spPr>
          <a:xfrm>
            <a:off x="3347864" y="5085184"/>
            <a:ext cx="2736304" cy="0"/>
          </a:xfrm>
          <a:prstGeom prst="straightConnector1">
            <a:avLst/>
          </a:prstGeom>
          <a:ln w="38100">
            <a:headEnd type="arrow"/>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a:off x="3347864" y="2492896"/>
            <a:ext cx="2736304" cy="0"/>
          </a:xfrm>
          <a:prstGeom prst="straightConnector1">
            <a:avLst/>
          </a:prstGeom>
          <a:ln w="38100">
            <a:headEnd type="arrow"/>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347864" y="3789040"/>
            <a:ext cx="2736304" cy="0"/>
          </a:xfrm>
          <a:prstGeom prst="straightConnector1">
            <a:avLst/>
          </a:prstGeom>
          <a:ln w="38100">
            <a:headEnd type="arrow"/>
            <a:tailEnd type="arrow"/>
          </a:ln>
        </p:spPr>
        <p:style>
          <a:lnRef idx="1">
            <a:schemeClr val="accent1"/>
          </a:lnRef>
          <a:fillRef idx="0">
            <a:schemeClr val="accent1"/>
          </a:fillRef>
          <a:effectRef idx="0">
            <a:schemeClr val="accent1"/>
          </a:effectRef>
          <a:fontRef idx="minor">
            <a:schemeClr val="tx1"/>
          </a:fontRef>
        </p:style>
      </p:cxnSp>
      <p:sp>
        <p:nvSpPr>
          <p:cNvPr id="8" name="Slide Number Placeholder 7"/>
          <p:cNvSpPr>
            <a:spLocks noGrp="1"/>
          </p:cNvSpPr>
          <p:nvPr>
            <p:ph type="sldNum" sz="quarter" idx="12"/>
          </p:nvPr>
        </p:nvSpPr>
        <p:spPr/>
        <p:txBody>
          <a:bodyPr/>
          <a:lstStyle/>
          <a:p>
            <a:fld id="{6BA3642F-8786-4DED-A4CD-48733A687A90}" type="slidenum">
              <a:rPr lang="en-GB" smtClean="0"/>
              <a:pPr/>
              <a:t>55</a:t>
            </a:fld>
            <a:endParaRPr lang="en-GB"/>
          </a:p>
        </p:txBody>
      </p:sp>
    </p:spTree>
    <p:extLst>
      <p:ext uri="{BB962C8B-B14F-4D97-AF65-F5344CB8AC3E}">
        <p14:creationId xmlns:p14="http://schemas.microsoft.com/office/powerpoint/2010/main" val="85354294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Passive . . . Active</a:t>
            </a:r>
            <a:endParaRPr lang="en-GB" dirty="0"/>
          </a:p>
        </p:txBody>
      </p:sp>
      <p:sp>
        <p:nvSpPr>
          <p:cNvPr id="3" name="Content Placeholder 2"/>
          <p:cNvSpPr>
            <a:spLocks noGrp="1"/>
          </p:cNvSpPr>
          <p:nvPr>
            <p:ph idx="1"/>
          </p:nvPr>
        </p:nvSpPr>
        <p:spPr/>
        <p:txBody>
          <a:bodyPr>
            <a:normAutofit/>
          </a:bodyPr>
          <a:lstStyle/>
          <a:p>
            <a:pPr marL="0" indent="0" algn="ctr">
              <a:buNone/>
            </a:pPr>
            <a:r>
              <a:rPr lang="en-GB" sz="3600" b="1" dirty="0" smtClean="0"/>
              <a:t>Intentions </a:t>
            </a:r>
          </a:p>
          <a:p>
            <a:pPr marL="0" indent="0" algn="ctr">
              <a:buNone/>
            </a:pPr>
            <a:r>
              <a:rPr lang="en-GB" sz="3600" b="1" dirty="0" smtClean="0"/>
              <a:t>that underlie youthful acts </a:t>
            </a:r>
          </a:p>
          <a:p>
            <a:pPr marL="0" indent="0" algn="ctr">
              <a:buNone/>
            </a:pPr>
            <a:r>
              <a:rPr lang="en-GB" sz="3600" b="1" dirty="0" smtClean="0"/>
              <a:t>of resistance</a:t>
            </a:r>
          </a:p>
          <a:p>
            <a:endParaRPr lang="en-GB" sz="3600" b="1"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56</a:t>
            </a:fld>
            <a:endParaRPr lang="en-GB"/>
          </a:p>
        </p:txBody>
      </p:sp>
    </p:spTree>
    <p:extLst>
      <p:ext uri="{BB962C8B-B14F-4D97-AF65-F5344CB8AC3E}">
        <p14:creationId xmlns:p14="http://schemas.microsoft.com/office/powerpoint/2010/main" val="29884605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solidFill>
                  <a:srgbClr val="FF0000"/>
                </a:solidFill>
              </a:rPr>
              <a:t>Passive</a:t>
            </a:r>
            <a:r>
              <a:rPr lang="en-GB" sz="3600" dirty="0" smtClean="0"/>
              <a:t> Subcultural </a:t>
            </a:r>
            <a:r>
              <a:rPr lang="en-GB" sz="3600" dirty="0"/>
              <a:t>Resistance</a:t>
            </a:r>
          </a:p>
        </p:txBody>
      </p:sp>
      <p:sp>
        <p:nvSpPr>
          <p:cNvPr id="3" name="Content Placeholder 2"/>
          <p:cNvSpPr>
            <a:spLocks noGrp="1"/>
          </p:cNvSpPr>
          <p:nvPr>
            <p:ph idx="1"/>
          </p:nvPr>
        </p:nvSpPr>
        <p:spPr>
          <a:xfrm>
            <a:off x="1115616" y="2119257"/>
            <a:ext cx="6543829" cy="3603812"/>
          </a:xfrm>
        </p:spPr>
        <p:txBody>
          <a:bodyPr/>
          <a:lstStyle/>
          <a:p>
            <a:pPr marL="0" indent="0" algn="ctr">
              <a:buNone/>
            </a:pPr>
            <a:r>
              <a:rPr lang="en-GB" sz="2800" b="1" dirty="0" smtClean="0"/>
              <a:t>Theories of resistance </a:t>
            </a:r>
          </a:p>
          <a:p>
            <a:pPr marL="0" indent="0" algn="ctr">
              <a:buNone/>
            </a:pPr>
            <a:r>
              <a:rPr lang="en-GB" sz="2800" b="1" dirty="0" smtClean="0"/>
              <a:t>linked to consumption</a:t>
            </a:r>
          </a:p>
          <a:p>
            <a:endParaRPr lang="en-GB" dirty="0" smtClean="0"/>
          </a:p>
          <a:p>
            <a:pPr marL="0" indent="0" algn="ctr">
              <a:buNone/>
            </a:pPr>
            <a:r>
              <a:rPr lang="en-GB" dirty="0" smtClean="0"/>
              <a:t>Resistance </a:t>
            </a:r>
            <a:r>
              <a:rPr lang="en-GB" b="1" dirty="0" smtClean="0"/>
              <a:t>THROUGH</a:t>
            </a:r>
            <a:r>
              <a:rPr lang="en-GB" dirty="0" smtClean="0"/>
              <a:t> consumption</a:t>
            </a:r>
          </a:p>
          <a:p>
            <a:pPr marL="0" indent="0" algn="ctr">
              <a:buNone/>
            </a:pPr>
            <a:r>
              <a:rPr lang="en-GB" dirty="0" smtClean="0"/>
              <a:t>Or</a:t>
            </a:r>
          </a:p>
          <a:p>
            <a:pPr marL="0" indent="0" algn="ctr">
              <a:buNone/>
            </a:pPr>
            <a:r>
              <a:rPr lang="en-GB" dirty="0" smtClean="0"/>
              <a:t>Resistance as appropriation</a:t>
            </a:r>
          </a:p>
          <a:p>
            <a:endParaRPr lang="en-GB" dirty="0" smtClean="0"/>
          </a:p>
        </p:txBody>
      </p:sp>
      <p:sp>
        <p:nvSpPr>
          <p:cNvPr id="4" name="Slide Number Placeholder 3"/>
          <p:cNvSpPr>
            <a:spLocks noGrp="1"/>
          </p:cNvSpPr>
          <p:nvPr>
            <p:ph type="sldNum" sz="quarter" idx="12"/>
          </p:nvPr>
        </p:nvSpPr>
        <p:spPr/>
        <p:txBody>
          <a:bodyPr/>
          <a:lstStyle/>
          <a:p>
            <a:fld id="{6BA3642F-8786-4DED-A4CD-48733A687A90}" type="slidenum">
              <a:rPr lang="en-GB" smtClean="0"/>
              <a:pPr/>
              <a:t>57</a:t>
            </a:fld>
            <a:endParaRPr lang="en-GB"/>
          </a:p>
        </p:txBody>
      </p:sp>
    </p:spTree>
    <p:extLst>
      <p:ext uri="{BB962C8B-B14F-4D97-AF65-F5344CB8AC3E}">
        <p14:creationId xmlns:p14="http://schemas.microsoft.com/office/powerpoint/2010/main" val="373749152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rgbClr val="FF0000"/>
                </a:solidFill>
              </a:rPr>
              <a:t>Active</a:t>
            </a:r>
            <a:r>
              <a:rPr lang="en-GB" dirty="0" smtClean="0"/>
              <a:t> </a:t>
            </a:r>
            <a:r>
              <a:rPr lang="en-GB" sz="3600" dirty="0" smtClean="0"/>
              <a:t>Subcultural </a:t>
            </a:r>
            <a:r>
              <a:rPr lang="en-GB" sz="3600" dirty="0"/>
              <a:t>Resistance</a:t>
            </a:r>
          </a:p>
        </p:txBody>
      </p:sp>
      <p:sp>
        <p:nvSpPr>
          <p:cNvPr id="3" name="Content Placeholder 2"/>
          <p:cNvSpPr>
            <a:spLocks noGrp="1"/>
          </p:cNvSpPr>
          <p:nvPr>
            <p:ph idx="1"/>
          </p:nvPr>
        </p:nvSpPr>
        <p:spPr>
          <a:xfrm>
            <a:off x="1463040" y="2119256"/>
            <a:ext cx="6196405" cy="4046047"/>
          </a:xfrm>
        </p:spPr>
        <p:txBody>
          <a:bodyPr>
            <a:normAutofit lnSpcReduction="10000"/>
          </a:bodyPr>
          <a:lstStyle/>
          <a:p>
            <a:r>
              <a:rPr lang="en-GB" dirty="0" smtClean="0"/>
              <a:t>Truancy and delinquency represented partial insights into the schools’ roles in reproducing class subordination</a:t>
            </a:r>
          </a:p>
          <a:p>
            <a:r>
              <a:rPr lang="en-GB" dirty="0" smtClean="0"/>
              <a:t>‘opposition to staff and exclusive distinction from [conforming students] is continuously expressed . . . [through] the three great consumer goods supplied by capitalism . . . clothes, cigarettes and alcohol’ (Willis, 1977, p. 17).</a:t>
            </a:r>
          </a:p>
          <a:p>
            <a:endParaRPr lang="en-GB" dirty="0" smtClean="0"/>
          </a:p>
          <a:p>
            <a:r>
              <a:rPr lang="en-GB" dirty="0" smtClean="0"/>
              <a:t>There deviant behaviour was intentional</a:t>
            </a:r>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58</a:t>
            </a:fld>
            <a:endParaRPr lang="en-GB"/>
          </a:p>
        </p:txBody>
      </p:sp>
    </p:spTree>
    <p:extLst>
      <p:ext uri="{BB962C8B-B14F-4D97-AF65-F5344CB8AC3E}">
        <p14:creationId xmlns:p14="http://schemas.microsoft.com/office/powerpoint/2010/main" val="244292148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 . . . Macro</a:t>
            </a:r>
            <a:endParaRPr lang="en-GB" dirty="0"/>
          </a:p>
        </p:txBody>
      </p:sp>
      <p:sp>
        <p:nvSpPr>
          <p:cNvPr id="3" name="Content Placeholder 2"/>
          <p:cNvSpPr>
            <a:spLocks noGrp="1"/>
          </p:cNvSpPr>
          <p:nvPr>
            <p:ph idx="1"/>
          </p:nvPr>
        </p:nvSpPr>
        <p:spPr/>
        <p:txBody>
          <a:bodyPr/>
          <a:lstStyle/>
          <a:p>
            <a:pPr marL="0" indent="0" algn="ctr">
              <a:buNone/>
            </a:pPr>
            <a:r>
              <a:rPr lang="en-GB" b="1" dirty="0" smtClean="0"/>
              <a:t>Where </a:t>
            </a:r>
            <a:r>
              <a:rPr lang="en-GB" b="1" dirty="0"/>
              <a:t>and how that resistance is directed</a:t>
            </a:r>
          </a:p>
          <a:p>
            <a:pPr marL="0" indent="0" algn="ctr">
              <a:buNone/>
            </a:pPr>
            <a:endParaRPr lang="en-GB" dirty="0" smtClean="0"/>
          </a:p>
          <a:p>
            <a:pPr marL="0" indent="0" algn="ctr">
              <a:buNone/>
            </a:pPr>
            <a:r>
              <a:rPr lang="en-GB" dirty="0" smtClean="0"/>
              <a:t>Individualistic or </a:t>
            </a:r>
            <a:r>
              <a:rPr lang="en-GB" dirty="0"/>
              <a:t>collective </a:t>
            </a:r>
            <a:endParaRPr lang="en-GB" dirty="0" smtClean="0"/>
          </a:p>
          <a:p>
            <a:endParaRPr lang="en-GB" dirty="0"/>
          </a:p>
          <a:p>
            <a:pPr marL="0" indent="0" algn="ctr">
              <a:buNone/>
            </a:pPr>
            <a:r>
              <a:rPr lang="en-GB" dirty="0" smtClean="0"/>
              <a:t>Situational </a:t>
            </a:r>
            <a:r>
              <a:rPr lang="en-GB" dirty="0"/>
              <a:t>versus </a:t>
            </a:r>
            <a:r>
              <a:rPr lang="en-GB" dirty="0" smtClean="0"/>
              <a:t>Global</a:t>
            </a:r>
          </a:p>
          <a:p>
            <a:pPr marL="0" indent="0" algn="ctr">
              <a:buNone/>
            </a:pPr>
            <a:endParaRPr lang="en-GB" dirty="0"/>
          </a:p>
          <a:p>
            <a:pPr marL="0" indent="0" algn="ctr">
              <a:buNone/>
            </a:pPr>
            <a:r>
              <a:rPr lang="en-GB" dirty="0" smtClean="0"/>
              <a:t>Single </a:t>
            </a:r>
            <a:r>
              <a:rPr lang="en-GB" dirty="0"/>
              <a:t>moment versus </a:t>
            </a:r>
            <a:r>
              <a:rPr lang="en-GB" dirty="0" smtClean="0"/>
              <a:t>Lifetime</a:t>
            </a:r>
          </a:p>
          <a:p>
            <a:endParaRPr lang="en-GB" dirty="0"/>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59</a:t>
            </a:fld>
            <a:endParaRPr lang="en-GB"/>
          </a:p>
        </p:txBody>
      </p:sp>
    </p:spTree>
    <p:extLst>
      <p:ext uri="{BB962C8B-B14F-4D97-AF65-F5344CB8AC3E}">
        <p14:creationId xmlns:p14="http://schemas.microsoft.com/office/powerpoint/2010/main" val="376169464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FF0000"/>
                </a:solidFill>
              </a:rPr>
              <a:t>Micro</a:t>
            </a:r>
            <a:r>
              <a:rPr lang="en-GB" dirty="0" smtClean="0"/>
              <a:t> Subcultural Resistance</a:t>
            </a:r>
            <a:endParaRPr lang="en-GB" dirty="0"/>
          </a:p>
        </p:txBody>
      </p:sp>
      <p:sp>
        <p:nvSpPr>
          <p:cNvPr id="3" name="Content Placeholder 2"/>
          <p:cNvSpPr>
            <a:spLocks noGrp="1"/>
          </p:cNvSpPr>
          <p:nvPr>
            <p:ph idx="1"/>
          </p:nvPr>
        </p:nvSpPr>
        <p:spPr/>
        <p:txBody>
          <a:bodyPr/>
          <a:lstStyle/>
          <a:p>
            <a:r>
              <a:rPr lang="en-GB" dirty="0" smtClean="0"/>
              <a:t>“Since sixth grade, see, everybody started beating me up for no reason, because I was a little bit different, because I was so-called crazy . . . [so I] shaved my head and just wore black all the time, and was really quiet, and everybody just said, “Oh, let’s leave her alone” (Leblanc, 2001, p. 80)</a:t>
            </a:r>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60</a:t>
            </a:fld>
            <a:endParaRPr lang="en-GB"/>
          </a:p>
        </p:txBody>
      </p:sp>
    </p:spTree>
    <p:extLst>
      <p:ext uri="{BB962C8B-B14F-4D97-AF65-F5344CB8AC3E}">
        <p14:creationId xmlns:p14="http://schemas.microsoft.com/office/powerpoint/2010/main" val="2770585241"/>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FF0000"/>
                </a:solidFill>
              </a:rPr>
              <a:t>Macro</a:t>
            </a:r>
            <a:r>
              <a:rPr lang="en-GB" dirty="0" smtClean="0"/>
              <a:t> Subcultural </a:t>
            </a:r>
            <a:r>
              <a:rPr lang="en-GB" dirty="0"/>
              <a:t>Resistance</a:t>
            </a:r>
          </a:p>
        </p:txBody>
      </p:sp>
      <p:sp>
        <p:nvSpPr>
          <p:cNvPr id="3" name="Content Placeholder 2"/>
          <p:cNvSpPr>
            <a:spLocks noGrp="1"/>
          </p:cNvSpPr>
          <p:nvPr>
            <p:ph idx="1"/>
          </p:nvPr>
        </p:nvSpPr>
        <p:spPr/>
        <p:txBody>
          <a:bodyPr/>
          <a:lstStyle/>
          <a:p>
            <a:r>
              <a:rPr lang="en-GB" dirty="0" smtClean="0"/>
              <a:t>Rebellion occurs when emancipation from the reigning standards, due to . . . </a:t>
            </a:r>
            <a:r>
              <a:rPr lang="en-GB" dirty="0"/>
              <a:t> </a:t>
            </a:r>
            <a:endParaRPr lang="en-GB" dirty="0" smtClean="0"/>
          </a:p>
          <a:p>
            <a:r>
              <a:rPr lang="en-GB" dirty="0" err="1" smtClean="0"/>
              <a:t>Marginalist</a:t>
            </a:r>
            <a:r>
              <a:rPr lang="en-GB" dirty="0" smtClean="0"/>
              <a:t> perspectives, leads to the attempt to introduce a ‘new social order’ (Merton, 1938, p.678)</a:t>
            </a:r>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61</a:t>
            </a:fld>
            <a:endParaRPr lang="en-GB"/>
          </a:p>
        </p:txBody>
      </p:sp>
    </p:spTree>
    <p:extLst>
      <p:ext uri="{BB962C8B-B14F-4D97-AF65-F5344CB8AC3E}">
        <p14:creationId xmlns:p14="http://schemas.microsoft.com/office/powerpoint/2010/main" val="191729775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Overt . . . Covert</a:t>
            </a:r>
            <a:endParaRPr lang="en-GB" dirty="0"/>
          </a:p>
        </p:txBody>
      </p:sp>
      <p:sp>
        <p:nvSpPr>
          <p:cNvPr id="3" name="Content Placeholder 2"/>
          <p:cNvSpPr>
            <a:spLocks noGrp="1"/>
          </p:cNvSpPr>
          <p:nvPr>
            <p:ph idx="1"/>
          </p:nvPr>
        </p:nvSpPr>
        <p:spPr/>
        <p:txBody>
          <a:bodyPr>
            <a:normAutofit fontScale="92500" lnSpcReduction="10000"/>
          </a:bodyPr>
          <a:lstStyle/>
          <a:p>
            <a:pPr marL="0" indent="0" algn="ctr">
              <a:buNone/>
            </a:pPr>
            <a:r>
              <a:rPr lang="en-GB" sz="3200" dirty="0" smtClean="0"/>
              <a:t>Obvious, Seen, Noticed </a:t>
            </a:r>
          </a:p>
          <a:p>
            <a:pPr marL="0" indent="0" algn="ctr">
              <a:buNone/>
            </a:pPr>
            <a:r>
              <a:rPr lang="en-GB" sz="3200" dirty="0" smtClean="0"/>
              <a:t>and Observable </a:t>
            </a:r>
          </a:p>
          <a:p>
            <a:pPr marL="0" indent="0" algn="ctr">
              <a:buNone/>
            </a:pPr>
            <a:endParaRPr lang="en-GB" sz="3200" dirty="0" smtClean="0"/>
          </a:p>
          <a:p>
            <a:pPr marL="0" indent="0" algn="ctr">
              <a:buNone/>
            </a:pPr>
            <a:r>
              <a:rPr lang="en-GB" sz="3200" dirty="0" smtClean="0"/>
              <a:t>Versus </a:t>
            </a:r>
          </a:p>
          <a:p>
            <a:pPr marL="0" indent="0" algn="ctr">
              <a:buNone/>
            </a:pPr>
            <a:endParaRPr lang="en-GB" sz="3200" dirty="0" smtClean="0"/>
          </a:p>
          <a:p>
            <a:pPr marL="0" indent="0" algn="ctr">
              <a:buNone/>
            </a:pPr>
            <a:r>
              <a:rPr lang="en-GB" sz="3200" dirty="0" smtClean="0"/>
              <a:t>Covered, Unseen, Unnoticed</a:t>
            </a:r>
          </a:p>
          <a:p>
            <a:pPr marL="0" indent="0" algn="ctr">
              <a:buNone/>
            </a:pPr>
            <a:r>
              <a:rPr lang="en-GB" sz="3200" dirty="0" smtClean="0"/>
              <a:t>and Unobserved</a:t>
            </a:r>
            <a:endParaRPr lang="en-GB" sz="32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62</a:t>
            </a:fld>
            <a:endParaRPr lang="en-GB"/>
          </a:p>
        </p:txBody>
      </p:sp>
    </p:spTree>
    <p:extLst>
      <p:ext uri="{BB962C8B-B14F-4D97-AF65-F5344CB8AC3E}">
        <p14:creationId xmlns:p14="http://schemas.microsoft.com/office/powerpoint/2010/main" val="32179540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FF0000"/>
                </a:solidFill>
              </a:rPr>
              <a:t>Overt</a:t>
            </a:r>
            <a:r>
              <a:rPr lang="en-GB" dirty="0" smtClean="0"/>
              <a:t> Subcultural </a:t>
            </a:r>
            <a:r>
              <a:rPr lang="en-GB" dirty="0"/>
              <a:t>Resistance</a:t>
            </a:r>
          </a:p>
        </p:txBody>
      </p:sp>
      <p:sp>
        <p:nvSpPr>
          <p:cNvPr id="3" name="Content Placeholder 2"/>
          <p:cNvSpPr>
            <a:spLocks noGrp="1"/>
          </p:cNvSpPr>
          <p:nvPr>
            <p:ph idx="1"/>
          </p:nvPr>
        </p:nvSpPr>
        <p:spPr/>
        <p:txBody>
          <a:bodyPr>
            <a:normAutofit/>
          </a:bodyPr>
          <a:lstStyle/>
          <a:p>
            <a:r>
              <a:rPr lang="en-GB" b="1" i="1" dirty="0" smtClean="0"/>
              <a:t>Overt Resistance:</a:t>
            </a:r>
          </a:p>
          <a:p>
            <a:pPr lvl="1"/>
            <a:r>
              <a:rPr lang="en-GB" i="1" dirty="0" smtClean="0"/>
              <a:t>a</a:t>
            </a:r>
            <a:r>
              <a:rPr lang="en-GB" dirty="0" smtClean="0"/>
              <a:t> behaviour that is visible and readily recognised by both targets and observers as resistance</a:t>
            </a:r>
          </a:p>
          <a:p>
            <a:pPr lvl="1"/>
            <a:r>
              <a:rPr lang="en-GB" dirty="0" smtClean="0"/>
              <a:t>and is intended to be recognised as such</a:t>
            </a:r>
          </a:p>
          <a:p>
            <a:pPr lvl="1"/>
            <a:r>
              <a:rPr lang="en-GB" dirty="0" smtClean="0"/>
              <a:t>includes collective acts such as social movements</a:t>
            </a:r>
          </a:p>
          <a:p>
            <a:pPr lvl="1"/>
            <a:r>
              <a:rPr lang="en-GB" dirty="0" smtClean="0"/>
              <a:t>individual acts of refusal . . .</a:t>
            </a:r>
            <a:r>
              <a:rPr lang="en-GB" dirty="0"/>
              <a:t> (Hollander and </a:t>
            </a:r>
            <a:r>
              <a:rPr lang="en-GB" dirty="0" err="1"/>
              <a:t>Einwhner</a:t>
            </a:r>
            <a:r>
              <a:rPr lang="en-GB" dirty="0"/>
              <a:t>, 2004, p. 545)</a:t>
            </a:r>
          </a:p>
          <a:p>
            <a:pPr lvl="1"/>
            <a:endParaRPr lang="en-GB" dirty="0" smtClean="0"/>
          </a:p>
        </p:txBody>
      </p:sp>
      <p:sp>
        <p:nvSpPr>
          <p:cNvPr id="4" name="Slide Number Placeholder 3"/>
          <p:cNvSpPr>
            <a:spLocks noGrp="1"/>
          </p:cNvSpPr>
          <p:nvPr>
            <p:ph type="sldNum" sz="quarter" idx="12"/>
          </p:nvPr>
        </p:nvSpPr>
        <p:spPr/>
        <p:txBody>
          <a:bodyPr/>
          <a:lstStyle/>
          <a:p>
            <a:fld id="{6BA3642F-8786-4DED-A4CD-48733A687A90}" type="slidenum">
              <a:rPr lang="en-GB" smtClean="0"/>
              <a:pPr/>
              <a:t>63</a:t>
            </a:fld>
            <a:endParaRPr lang="en-GB"/>
          </a:p>
        </p:txBody>
      </p:sp>
    </p:spTree>
    <p:extLst>
      <p:ext uri="{BB962C8B-B14F-4D97-AF65-F5344CB8AC3E}">
        <p14:creationId xmlns:p14="http://schemas.microsoft.com/office/powerpoint/2010/main" val="341329072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FF0000"/>
                </a:solidFill>
              </a:rPr>
              <a:t>Covert</a:t>
            </a:r>
            <a:r>
              <a:rPr lang="en-GB" dirty="0" smtClean="0">
                <a:solidFill>
                  <a:srgbClr val="FF0000"/>
                </a:solidFill>
              </a:rPr>
              <a:t> </a:t>
            </a:r>
            <a:r>
              <a:rPr lang="en-GB" dirty="0" smtClean="0"/>
              <a:t>Subcultural </a:t>
            </a:r>
            <a:r>
              <a:rPr lang="en-GB" dirty="0"/>
              <a:t>Resistance</a:t>
            </a:r>
          </a:p>
        </p:txBody>
      </p:sp>
      <p:sp>
        <p:nvSpPr>
          <p:cNvPr id="3" name="Content Placeholder 2"/>
          <p:cNvSpPr>
            <a:spLocks noGrp="1"/>
          </p:cNvSpPr>
          <p:nvPr>
            <p:ph idx="1"/>
          </p:nvPr>
        </p:nvSpPr>
        <p:spPr/>
        <p:txBody>
          <a:bodyPr/>
          <a:lstStyle/>
          <a:p>
            <a:r>
              <a:rPr lang="en-GB" b="1" i="1" dirty="0"/>
              <a:t>Covert </a:t>
            </a:r>
            <a:r>
              <a:rPr lang="en-GB" b="1" i="1" dirty="0" smtClean="0"/>
              <a:t>Resistance:</a:t>
            </a:r>
            <a:endParaRPr lang="en-GB" b="1" i="1" dirty="0"/>
          </a:p>
          <a:p>
            <a:pPr lvl="1"/>
            <a:r>
              <a:rPr lang="en-GB" dirty="0"/>
              <a:t>acts that are </a:t>
            </a:r>
            <a:r>
              <a:rPr lang="en-GB" dirty="0" smtClean="0"/>
              <a:t>intentional </a:t>
            </a:r>
            <a:r>
              <a:rPr lang="en-GB" dirty="0"/>
              <a:t>yet go unnoticed (and, therefore unpunished) by their targets</a:t>
            </a:r>
          </a:p>
          <a:p>
            <a:pPr lvl="1"/>
            <a:r>
              <a:rPr lang="en-GB" dirty="0"/>
              <a:t>although they are recognised as resistance by other, culturally aware observes (Hollander and </a:t>
            </a:r>
            <a:r>
              <a:rPr lang="en-GB" dirty="0" err="1"/>
              <a:t>Einwhner</a:t>
            </a:r>
            <a:r>
              <a:rPr lang="en-GB" dirty="0"/>
              <a:t>, 2004, p. 545)</a:t>
            </a:r>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64</a:t>
            </a:fld>
            <a:endParaRPr lang="en-GB"/>
          </a:p>
        </p:txBody>
      </p:sp>
    </p:spTree>
    <p:extLst>
      <p:ext uri="{BB962C8B-B14F-4D97-AF65-F5344CB8AC3E}">
        <p14:creationId xmlns:p14="http://schemas.microsoft.com/office/powerpoint/2010/main" val="876614364"/>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Blackman </a:t>
            </a:r>
            <a:r>
              <a:rPr lang="en-GB" dirty="0"/>
              <a:t>S (2005) ‘Youth Subcultural Theory: A Critical Engagement with the Concept, its Origins and Politics, from the Chicago School to Postmodernism, </a:t>
            </a:r>
            <a:r>
              <a:rPr lang="en-GB" i="1" dirty="0"/>
              <a:t>Journal of Youth Studies, </a:t>
            </a:r>
            <a:r>
              <a:rPr lang="en-GB" dirty="0"/>
              <a:t>Vol. 8, No. 1, pp. 1-20.</a:t>
            </a:r>
          </a:p>
          <a:p>
            <a:r>
              <a:rPr lang="en-GB" dirty="0"/>
              <a:t>Clarke, G (1997) ‘Defending Ski-jumpers; A Critique of Theories of Youth Subcultures’, in Ken </a:t>
            </a:r>
            <a:r>
              <a:rPr lang="en-GB" dirty="0" err="1"/>
              <a:t>Gelder</a:t>
            </a:r>
            <a:r>
              <a:rPr lang="en-GB" dirty="0"/>
              <a:t> and Sarah Thornton (eds), </a:t>
            </a:r>
            <a:r>
              <a:rPr lang="en-GB" i="1" dirty="0"/>
              <a:t>the Subcultures Readers, </a:t>
            </a:r>
            <a:r>
              <a:rPr lang="en-GB" dirty="0"/>
              <a:t>pp. 175-80., London: Routledge.</a:t>
            </a:r>
          </a:p>
          <a:p>
            <a:r>
              <a:rPr lang="en-GB" dirty="0"/>
              <a:t>Clarke, J, Hall, S, Jefferson, T &amp; Roberts, B (1976) ‘Subcultures, Cultures, and Class’ in Stuart Hall and Tony Jefferson (eds) </a:t>
            </a:r>
            <a:r>
              <a:rPr lang="en-GB" i="1" dirty="0"/>
              <a:t>resistance through Rituals, pp. 9-74, </a:t>
            </a:r>
            <a:r>
              <a:rPr lang="en-GB" dirty="0"/>
              <a:t>London: Routledge.</a:t>
            </a:r>
          </a:p>
          <a:p>
            <a:r>
              <a:rPr lang="en-GB" dirty="0"/>
              <a:t>Cohen, A (1955) </a:t>
            </a:r>
            <a:r>
              <a:rPr lang="en-GB" i="1" dirty="0"/>
              <a:t>Delinquent Boys: The Culture of the Gang, </a:t>
            </a:r>
            <a:r>
              <a:rPr lang="en-GB" dirty="0"/>
              <a:t>New York: Free Press.</a:t>
            </a:r>
          </a:p>
          <a:p>
            <a:r>
              <a:rPr lang="en-GB" dirty="0"/>
              <a:t>Davies, F (1992) </a:t>
            </a:r>
            <a:r>
              <a:rPr lang="en-GB" i="1" dirty="0"/>
              <a:t> Fashion, Culture, and Identity, </a:t>
            </a:r>
            <a:r>
              <a:rPr lang="en-GB" dirty="0"/>
              <a:t>Chicago, IL: University of Chicago Press.</a:t>
            </a:r>
          </a:p>
          <a:p>
            <a:r>
              <a:rPr lang="en-GB" dirty="0"/>
              <a:t>Dowd, JJ &amp; Dowd, LA (2003) ‘The Centre Holds: From Subcultures to Social Worlds’, </a:t>
            </a:r>
            <a:r>
              <a:rPr lang="en-GB" i="1" dirty="0"/>
              <a:t>Teaching Sociology, </a:t>
            </a:r>
            <a:r>
              <a:rPr lang="en-GB" dirty="0"/>
              <a:t>Vol. 31, No. 1, pp. 20-37.</a:t>
            </a:r>
          </a:p>
          <a:p>
            <a:r>
              <a:rPr lang="en-GB" dirty="0" err="1"/>
              <a:t>Gelder</a:t>
            </a:r>
            <a:r>
              <a:rPr lang="en-GB" dirty="0"/>
              <a:t>, K (2005) ‘Introduction: The Field of Subcultural Studies’, </a:t>
            </a:r>
            <a:r>
              <a:rPr lang="en-GB" i="1" dirty="0"/>
              <a:t>The Subcultures Reader, </a:t>
            </a:r>
            <a:r>
              <a:rPr lang="en-GB" dirty="0"/>
              <a:t>pp. 1-15.</a:t>
            </a:r>
          </a:p>
          <a:p>
            <a:r>
              <a:rPr lang="en-GB" dirty="0"/>
              <a:t>Gordon, M.M. (1947) ‘The Concept of the Sub-Culture and its Application’, </a:t>
            </a:r>
            <a:r>
              <a:rPr lang="en-GB" i="1" dirty="0"/>
              <a:t>Social Forces, </a:t>
            </a:r>
            <a:r>
              <a:rPr lang="en-GB" dirty="0"/>
              <a:t>Vol.26, No.1, pp.40-42.</a:t>
            </a:r>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65</a:t>
            </a:fld>
            <a:endParaRPr lang="en-GB"/>
          </a:p>
        </p:txBody>
      </p:sp>
    </p:spTree>
    <p:extLst>
      <p:ext uri="{BB962C8B-B14F-4D97-AF65-F5344CB8AC3E}">
        <p14:creationId xmlns:p14="http://schemas.microsoft.com/office/powerpoint/2010/main" val="212705171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55000" lnSpcReduction="20000"/>
          </a:bodyPr>
          <a:lstStyle/>
          <a:p>
            <a:r>
              <a:rPr lang="en-GB" dirty="0"/>
              <a:t>Gramsci, A. (1971) </a:t>
            </a:r>
            <a:r>
              <a:rPr lang="en-GB" i="1" dirty="0"/>
              <a:t>Selections from the Prison Notebooks of Antonio Gramsci, </a:t>
            </a:r>
            <a:r>
              <a:rPr lang="en-GB" dirty="0"/>
              <a:t>Geoffrey Smith and </a:t>
            </a:r>
            <a:r>
              <a:rPr lang="en-GB" dirty="0" err="1"/>
              <a:t>Quintin</a:t>
            </a:r>
            <a:r>
              <a:rPr lang="en-GB" dirty="0"/>
              <a:t> Hoare (ed &amp; trans), London: Lawrence &amp; </a:t>
            </a:r>
            <a:r>
              <a:rPr lang="en-GB" dirty="0" err="1"/>
              <a:t>Wishart</a:t>
            </a:r>
            <a:r>
              <a:rPr lang="en-GB" dirty="0"/>
              <a:t>.</a:t>
            </a:r>
          </a:p>
          <a:p>
            <a:r>
              <a:rPr lang="en-GB" dirty="0" err="1"/>
              <a:t>Hebdige</a:t>
            </a:r>
            <a:r>
              <a:rPr lang="en-GB" dirty="0"/>
              <a:t>, D. &amp; Jefferson (eds) </a:t>
            </a:r>
            <a:r>
              <a:rPr lang="en-GB" i="1" dirty="0"/>
              <a:t>Resistance through Rituals, </a:t>
            </a:r>
            <a:r>
              <a:rPr lang="en-GB" dirty="0"/>
              <a:t>pp. 135-54, London: Routledge.</a:t>
            </a:r>
          </a:p>
          <a:p>
            <a:r>
              <a:rPr lang="en-GB" dirty="0"/>
              <a:t>Hollander, J.A. &amp; </a:t>
            </a:r>
            <a:r>
              <a:rPr lang="en-GB" dirty="0" err="1"/>
              <a:t>Einwohner</a:t>
            </a:r>
            <a:r>
              <a:rPr lang="en-GB" dirty="0"/>
              <a:t>, R.L. (2004) ‘Conceptualising Resistance’, </a:t>
            </a:r>
            <a:r>
              <a:rPr lang="en-GB" i="1" dirty="0"/>
              <a:t>Sociological Forum, Vol. 19, No. 4, pp. 533-554.</a:t>
            </a:r>
            <a:endParaRPr lang="en-GB" dirty="0"/>
          </a:p>
          <a:p>
            <a:r>
              <a:rPr lang="en-GB" dirty="0"/>
              <a:t>Leary, T (1983) </a:t>
            </a:r>
            <a:r>
              <a:rPr lang="en-GB" i="1" dirty="0"/>
              <a:t>Flashbacks, </a:t>
            </a:r>
            <a:r>
              <a:rPr lang="en-GB" dirty="0"/>
              <a:t>New York: Penguin.</a:t>
            </a:r>
          </a:p>
          <a:p>
            <a:r>
              <a:rPr lang="en-GB" dirty="0"/>
              <a:t>Leary, T. (1983) </a:t>
            </a:r>
            <a:r>
              <a:rPr lang="en-GB" i="1" dirty="0"/>
              <a:t>Flashbacks, </a:t>
            </a:r>
            <a:r>
              <a:rPr lang="en-GB" dirty="0"/>
              <a:t>New York: Penguin.</a:t>
            </a:r>
          </a:p>
          <a:p>
            <a:r>
              <a:rPr lang="en-GB" dirty="0"/>
              <a:t>Leblanc, L (2001) </a:t>
            </a:r>
            <a:r>
              <a:rPr lang="en-GB" i="1" dirty="0"/>
              <a:t>Pretty in Punk: Girls’ Gender Resistance in a Boys’ Subculture, </a:t>
            </a:r>
            <a:r>
              <a:rPr lang="en-GB" dirty="0"/>
              <a:t>New Brunswick, NJ: Rutgers University Press.</a:t>
            </a:r>
          </a:p>
          <a:p>
            <a:r>
              <a:rPr lang="en-GB" dirty="0"/>
              <a:t>Merton,  R. (1938) ‘Social Structure and Anomie’ </a:t>
            </a:r>
            <a:r>
              <a:rPr lang="en-GB" i="1" dirty="0"/>
              <a:t>American Sociological Review, </a:t>
            </a:r>
            <a:r>
              <a:rPr lang="en-GB" dirty="0"/>
              <a:t>Vol. 3, No. 5, pp. 672-682.</a:t>
            </a:r>
          </a:p>
          <a:p>
            <a:r>
              <a:rPr lang="en-GB" dirty="0"/>
              <a:t>Thomas, W.I &amp; Thomas, D (1928) </a:t>
            </a:r>
            <a:r>
              <a:rPr lang="en-GB" i="1" dirty="0"/>
              <a:t>The Child in America, </a:t>
            </a:r>
            <a:r>
              <a:rPr lang="en-GB" dirty="0"/>
              <a:t>New York: Knopf.</a:t>
            </a:r>
          </a:p>
          <a:p>
            <a:r>
              <a:rPr lang="en-GB" dirty="0"/>
              <a:t>Williams, J.P (2011) </a:t>
            </a:r>
            <a:r>
              <a:rPr lang="en-GB" i="1" dirty="0"/>
              <a:t>Subcultural Theory: Traditions and Concepts, </a:t>
            </a:r>
            <a:r>
              <a:rPr lang="en-GB" dirty="0"/>
              <a:t> Cambridge, Polity Press.</a:t>
            </a:r>
          </a:p>
          <a:p>
            <a:r>
              <a:rPr lang="en-GB" dirty="0"/>
              <a:t>Willis, P. E. (1977) </a:t>
            </a:r>
            <a:r>
              <a:rPr lang="en-GB" i="1" dirty="0"/>
              <a:t>Learning to </a:t>
            </a:r>
            <a:r>
              <a:rPr lang="en-GB" i="1" dirty="0" err="1"/>
              <a:t>Labor</a:t>
            </a:r>
            <a:r>
              <a:rPr lang="en-GB" i="1" dirty="0"/>
              <a:t>: How Working-Class Kids Get Working-Class Jobs, </a:t>
            </a:r>
            <a:r>
              <a:rPr lang="en-GB" dirty="0"/>
              <a:t>New York: </a:t>
            </a:r>
            <a:r>
              <a:rPr lang="en-GB" dirty="0" err="1"/>
              <a:t>Coumbia</a:t>
            </a:r>
            <a:r>
              <a:rPr lang="en-GB" dirty="0"/>
              <a:t> </a:t>
            </a:r>
            <a:r>
              <a:rPr lang="en-GB" dirty="0" err="1"/>
              <a:t>Univedsrity</a:t>
            </a:r>
            <a:r>
              <a:rPr lang="en-GB" dirty="0"/>
              <a:t> Press.</a:t>
            </a:r>
          </a:p>
          <a:p>
            <a:endParaRPr lang="en-GB"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66</a:t>
            </a:fld>
            <a:endParaRPr lang="en-GB"/>
          </a:p>
        </p:txBody>
      </p:sp>
    </p:spTree>
    <p:extLst>
      <p:ext uri="{BB962C8B-B14F-4D97-AF65-F5344CB8AC3E}">
        <p14:creationId xmlns:p14="http://schemas.microsoft.com/office/powerpoint/2010/main" val="29815624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622</TotalTime>
  <Words>2909</Words>
  <Application>Microsoft Office PowerPoint</Application>
  <PresentationFormat>On-screen Show (4:3)</PresentationFormat>
  <Paragraphs>495</Paragraphs>
  <Slides>66</Slides>
  <Notes>66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66</vt:i4>
      </vt:variant>
    </vt:vector>
  </HeadingPairs>
  <TitlesOfParts>
    <vt:vector size="74" baseType="lpstr">
      <vt:lpstr>Arial Black</vt:lpstr>
      <vt:lpstr>Brush Script MT</vt:lpstr>
      <vt:lpstr>Calibri</vt:lpstr>
      <vt:lpstr>Comic Sans MS</vt:lpstr>
      <vt:lpstr>Constantia</vt:lpstr>
      <vt:lpstr>Franklin Gothic Book</vt:lpstr>
      <vt:lpstr>Rage Italic</vt:lpstr>
      <vt:lpstr>Pushpin</vt:lpstr>
      <vt:lpstr>SJSI5018 Individuals &amp; Groups in Society </vt:lpstr>
      <vt:lpstr>Sub-Culture</vt:lpstr>
      <vt:lpstr>Non-Normative</vt:lpstr>
      <vt:lpstr>Non-Normative  versus Marginalised</vt:lpstr>
      <vt:lpstr>Subcultures Definition 1947</vt:lpstr>
      <vt:lpstr>Teddy Boys in 1950s</vt:lpstr>
      <vt:lpstr>Sub-Culture as Problem Solving Definition 1955</vt:lpstr>
      <vt:lpstr>Solving Day-to-Day Problems</vt:lpstr>
      <vt:lpstr>Problem’s Perspective on Sub-Cultures</vt:lpstr>
      <vt:lpstr>Mods and Rockers  Moral Panic 1964 Brighton Beach</vt:lpstr>
      <vt:lpstr>Sub-Culture Definition 1963</vt:lpstr>
      <vt:lpstr>Shared Interests</vt:lpstr>
      <vt:lpstr>Challenges of  Theorising Subculture</vt:lpstr>
      <vt:lpstr>British Tradition  of Subculture Studies</vt:lpstr>
      <vt:lpstr>Mods </vt:lpstr>
      <vt:lpstr>The Contested Nature of Subculture in the 21st Century</vt:lpstr>
      <vt:lpstr>The Emo Subculture</vt:lpstr>
      <vt:lpstr>The Goth Subculture</vt:lpstr>
      <vt:lpstr>The Skinhead Subculture</vt:lpstr>
      <vt:lpstr>The Punk  Subculture</vt:lpstr>
      <vt:lpstr>The Hippie Subculture</vt:lpstr>
      <vt:lpstr>The Teddy Boy Subculture</vt:lpstr>
      <vt:lpstr>The Mod Subculture</vt:lpstr>
      <vt:lpstr>The Rocker Subculture</vt:lpstr>
      <vt:lpstr>Normal versus Mainstream</vt:lpstr>
      <vt:lpstr>Resistance &amp; Assimilation</vt:lpstr>
      <vt:lpstr>Subcultural Manga Fashion: Cosplay (Costume Play)</vt:lpstr>
      <vt:lpstr>Japanese Manga Subculture</vt:lpstr>
      <vt:lpstr>Subculture  Anima Fashion</vt:lpstr>
      <vt:lpstr>Anima  Subcultural Representation</vt:lpstr>
      <vt:lpstr>In Reality . . .</vt:lpstr>
      <vt:lpstr>Subculture as a Continuum</vt:lpstr>
      <vt:lpstr>Style</vt:lpstr>
      <vt:lpstr>Cultural Objects &amp; Practices</vt:lpstr>
      <vt:lpstr>Homology</vt:lpstr>
      <vt:lpstr>For Example: Differing Forms of Masculinity</vt:lpstr>
      <vt:lpstr>Thus . . .</vt:lpstr>
      <vt:lpstr>Consumption  to Subcultural Style</vt:lpstr>
      <vt:lpstr>Post-War Impact upon the Development of Youth Subculture</vt:lpstr>
      <vt:lpstr>Role of Media</vt:lpstr>
      <vt:lpstr>More than Buying: Identity</vt:lpstr>
      <vt:lpstr>Trickle-Down Theories  of Fashion</vt:lpstr>
      <vt:lpstr>Style . . .</vt:lpstr>
      <vt:lpstr>Trickle Down Theory: Hegemonic Implicitness</vt:lpstr>
      <vt:lpstr>Working Class Culture Middle-Class Hegemonic</vt:lpstr>
      <vt:lpstr>Style as Intentional</vt:lpstr>
      <vt:lpstr>Resistance (Leary, 1966/1983): ‘Turn On, Tune In, Drop Out’</vt:lpstr>
      <vt:lpstr>Real Meaning Leary (1966/1983)</vt:lpstr>
      <vt:lpstr>Power &amp; Hegemony</vt:lpstr>
      <vt:lpstr>Power as Unequal</vt:lpstr>
      <vt:lpstr>Power: Domination</vt:lpstr>
      <vt:lpstr>Power: Hegemony</vt:lpstr>
      <vt:lpstr>Hegemony vs Subcultures</vt:lpstr>
      <vt:lpstr>Reasons for Participation</vt:lpstr>
      <vt:lpstr>Dimensions of Resistance</vt:lpstr>
      <vt:lpstr>Passive . . . Active</vt:lpstr>
      <vt:lpstr>Passive Subcultural Resistance</vt:lpstr>
      <vt:lpstr>Active Subcultural Resistance</vt:lpstr>
      <vt:lpstr>Micro . . . Macro</vt:lpstr>
      <vt:lpstr>Micro Subcultural Resistance</vt:lpstr>
      <vt:lpstr>Macro Subcultural Resistance</vt:lpstr>
      <vt:lpstr>Overt . . . Covert</vt:lpstr>
      <vt:lpstr>Overt Subcultural Resistance</vt:lpstr>
      <vt:lpstr>Covert Subcultural Resistance</vt:lpstr>
      <vt:lpstr>Reference List</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SJSI5018</dc:title>
  <dc:creator>Caroline</dc:creator>
  <cp:lastModifiedBy>Phill Morgan</cp:lastModifiedBy>
  <cp:revision>52</cp:revision>
  <dcterms:created xsi:type="dcterms:W3CDTF">2013-03-16T19:38:35Z</dcterms:created>
  <dcterms:modified xsi:type="dcterms:W3CDTF">2016-09-28T16:37:30Z</dcterms:modified>
</cp:coreProperties>
</file>