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80" r:id="rId2"/>
  </p:sldMasterIdLst>
  <p:notesMasterIdLst>
    <p:notesMasterId r:id="rId16"/>
  </p:notesMasterIdLst>
  <p:sldIdLst>
    <p:sldId id="256" r:id="rId3"/>
    <p:sldId id="259" r:id="rId4"/>
    <p:sldId id="260" r:id="rId5"/>
    <p:sldId id="272" r:id="rId6"/>
    <p:sldId id="263" r:id="rId7"/>
    <p:sldId id="267" r:id="rId8"/>
    <p:sldId id="266" r:id="rId9"/>
    <p:sldId id="269" r:id="rId10"/>
    <p:sldId id="291" r:id="rId11"/>
    <p:sldId id="286" r:id="rId12"/>
    <p:sldId id="268" r:id="rId13"/>
    <p:sldId id="271" r:id="rId14"/>
    <p:sldId id="294" r:id="rId15"/>
  </p:sldIdLst>
  <p:sldSz cx="9144000" cy="5143500" type="screen16x9"/>
  <p:notesSz cx="6858000" cy="9144000"/>
  <p:embeddedFontLst>
    <p:embeddedFont>
      <p:font typeface="Raleway"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7" dt="2026-10-18T15:51:40.593"/>
  </p1510:revLst>
</p1510:revInfo>
</file>

<file path=ppt/tableStyles.xml><?xml version="1.0" encoding="utf-8"?>
<a:tblStyleLst xmlns:a="http://schemas.openxmlformats.org/drawingml/2006/main" def="{5C22544A-7EE6-4342-B048-85BDC9FD1C3A}">
  <a:tblStyle styleId="{125E5076-3810-47DD-B79F-674D7AD40C01}" styleName="娣辫壊鏍峰紡 1 - 寮鸿皟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5758FB7-9AC5-4552-8A53-C91805E547FA}" styleName="涓婚鏍峰紡 1 - 寮鸿皟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68" autoAdjust="0"/>
  </p:normalViewPr>
  <p:slideViewPr>
    <p:cSldViewPr snapToGrid="0">
      <p:cViewPr varScale="1">
        <p:scale>
          <a:sx n="76" d="100"/>
          <a:sy n="76" d="100"/>
        </p:scale>
        <p:origin x="10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2.fntdata"/><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Times New Roman" panose="02020603050405020304" pitchFamily="18" charset="0"/>
              </a:rPr>
              <a:t>Hi, today I will</a:t>
            </a:r>
            <a:r>
              <a:rPr lang="en-PK" sz="1800" b="0" i="0" u="none" strike="noStrike" dirty="0">
                <a:solidFill>
                  <a:srgbClr val="000000"/>
                </a:solidFill>
                <a:effectLst/>
                <a:latin typeface="Times New Roman" panose="02020603050405020304" pitchFamily="18" charset="0"/>
              </a:rPr>
              <a:t> critically review the Bristol Royal Infirmary Inquiry (1984-1995) into the failure of paediatric cardiac surgery. The case revealed numerous areas of poor clinical governance, surgical performance monitoring, professional accountability, and communication with parents. </a:t>
            </a:r>
            <a:r>
              <a:rPr lang="en-US" sz="1800" b="0" i="0" u="none" strike="noStrike" dirty="0">
                <a:solidFill>
                  <a:srgbClr val="000000"/>
                </a:solidFill>
                <a:effectLst/>
                <a:latin typeface="Times New Roman" panose="02020603050405020304" pitchFamily="18" charset="0"/>
              </a:rPr>
              <a:t>I intend to</a:t>
            </a:r>
            <a:r>
              <a:rPr lang="en-PK" sz="1800" b="0" i="0" u="none" strike="noStrike" dirty="0">
                <a:solidFill>
                  <a:srgbClr val="000000"/>
                </a:solidFill>
                <a:effectLst/>
                <a:latin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rPr>
              <a:t>emphasise</a:t>
            </a:r>
            <a:r>
              <a:rPr lang="en-PK" sz="1800" b="0" i="0" u="none" strike="noStrike" dirty="0">
                <a:solidFill>
                  <a:srgbClr val="000000"/>
                </a:solidFill>
                <a:effectLst/>
                <a:latin typeface="Times New Roman" panose="02020603050405020304" pitchFamily="18" charset="0"/>
              </a:rPr>
              <a:t> how there can be avoidable adverse effects when the quality system fails and </a:t>
            </a:r>
            <a:r>
              <a:rPr lang="en-US" sz="1800" b="0" i="0" u="none" strike="noStrike" dirty="0">
                <a:solidFill>
                  <a:srgbClr val="000000"/>
                </a:solidFill>
                <a:effectLst/>
                <a:latin typeface="Times New Roman" panose="02020603050405020304" pitchFamily="18" charset="0"/>
              </a:rPr>
              <a:t>leads to a </a:t>
            </a:r>
            <a:r>
              <a:rPr lang="en-PK" sz="1800" b="0" i="0" u="none" strike="noStrike" dirty="0">
                <a:solidFill>
                  <a:srgbClr val="000000"/>
                </a:solidFill>
                <a:effectLst/>
                <a:latin typeface="Times New Roman" panose="02020603050405020304" pitchFamily="18" charset="0"/>
              </a:rPr>
              <a:t>loss of confidence in healthcare. The Swiss Cheese Model, Root Cause Analysis, Fishbone Diagram and the Donabedian Model are used in the presentation to explore root causes and opportunities for sustainable improvement of services.</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8b8ed53e21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8b8ed53e21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PK" sz="1800" b="0" i="0" u="none" strike="noStrike" dirty="0">
                <a:solidFill>
                  <a:srgbClr val="000000"/>
                </a:solidFill>
                <a:effectLst/>
                <a:latin typeface="Times New Roman" panose="02020603050405020304" pitchFamily="18" charset="0"/>
              </a:rPr>
              <a:t>Professor Ian Kennedy led the Bristol Royal Infirmary Inquiry</a:t>
            </a:r>
            <a:r>
              <a:rPr lang="en-US" sz="1800" b="0" i="0" u="none" strike="noStrike" dirty="0">
                <a:solidFill>
                  <a:srgbClr val="000000"/>
                </a:solidFill>
                <a:effectLst/>
                <a:latin typeface="Times New Roman" panose="02020603050405020304" pitchFamily="18" charset="0"/>
              </a:rPr>
              <a:t>,</a:t>
            </a:r>
            <a:r>
              <a:rPr lang="en-PK" sz="1800" b="0" i="0" u="none" strike="noStrike" dirty="0">
                <a:solidFill>
                  <a:srgbClr val="000000"/>
                </a:solidFill>
                <a:effectLst/>
                <a:latin typeface="Times New Roman" panose="02020603050405020304" pitchFamily="18" charset="0"/>
              </a:rPr>
              <a:t> which examined paediatric cardiac surgical services at the hospital. The inquiry looked at events from 1984 to 1995 and why significant concerns regarding surgical outcomes were not tackled effectively. The case demonstrated inadequate clinical leadership, data collection, professional surveillance and disclosure to families. It had far-reaching implications, as it revealed flaws in the systems designed to safeguard patients. Performance data </a:t>
            </a:r>
            <a:r>
              <a:rPr lang="en-US" sz="1800" b="0" i="0" u="none" strike="noStrike" dirty="0">
                <a:solidFill>
                  <a:srgbClr val="000000"/>
                </a:solidFill>
                <a:effectLst/>
                <a:latin typeface="Times New Roman" panose="02020603050405020304" pitchFamily="18" charset="0"/>
              </a:rPr>
              <a:t>provide</a:t>
            </a:r>
            <a:r>
              <a:rPr lang="en-PK" sz="1800" b="0" i="0" u="none" strike="noStrike" dirty="0">
                <a:solidFill>
                  <a:srgbClr val="000000"/>
                </a:solidFill>
                <a:effectLst/>
                <a:latin typeface="Times New Roman" panose="02020603050405020304" pitchFamily="18" charset="0"/>
              </a:rPr>
              <a:t> reliable information and independent scrutiny to indicate whether services are potentially unsafe, but are subject to variability due to patient complexity</a:t>
            </a:r>
            <a:r>
              <a:rPr lang="en-GB" sz="1800" b="0" i="0" u="none" strike="noStrike" dirty="0">
                <a:solidFill>
                  <a:srgbClr val="000000"/>
                </a:solidFill>
                <a:effectLst/>
                <a:latin typeface="Times New Roman" panose="02020603050405020304" pitchFamily="18" charset="0"/>
              </a:rPr>
              <a:t> (WHO, 2021).</a:t>
            </a:r>
            <a:endParaRPr lang="en-PK" sz="1800" b="0" i="0" u="none" strike="noStrike" dirty="0">
              <a:solidFill>
                <a:srgbClr val="000000"/>
              </a:solidFill>
              <a:effectLst/>
              <a:latin typeface="-webkit-standar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8c1997cbfd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8c1997cbfd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The inquiry was not one that singled out one cause of the failures; instead, it found interconnected failures. Clinical governance was not effective enough in ensuring acceptable surgical outcomes. The prompt response to concerns about performance was not </a:t>
            </a:r>
            <a:r>
              <a:rPr lang="en-US" sz="1800" b="0" i="0" u="none" strike="noStrike" dirty="0">
                <a:solidFill>
                  <a:srgbClr val="000000"/>
                </a:solidFill>
                <a:effectLst/>
                <a:latin typeface="Times New Roman" panose="02020603050405020304" pitchFamily="18" charset="0"/>
              </a:rPr>
              <a:t>provided, and the collection and interpretation of comparative outcome data were</a:t>
            </a:r>
            <a:r>
              <a:rPr lang="en-PK" sz="1800" b="0" i="0" u="none" strike="noStrike" dirty="0">
                <a:solidFill>
                  <a:srgbClr val="000000"/>
                </a:solidFill>
                <a:effectLst/>
                <a:latin typeface="Times New Roman" panose="02020603050405020304" pitchFamily="18" charset="0"/>
              </a:rPr>
              <a:t> lacking. Challenge and accountability were also undermined by professional hierarchies and the lack of clarity regarding responsibility. Communication with parents was not as open as could be expected, which hindered their ability to make informed choices about treatment. </a:t>
            </a:r>
            <a:r>
              <a:rPr lang="en-GB" sz="1800" b="0" i="0" u="none" strike="noStrike" dirty="0">
                <a:solidFill>
                  <a:schemeClr val="bg1"/>
                </a:solidFill>
                <a:effectLst/>
                <a:latin typeface="Times New Roman" panose="02020603050405020304" pitchFamily="18" charset="0"/>
              </a:rPr>
              <a:t>Reason (</a:t>
            </a:r>
            <a:r>
              <a:rPr lang="en-PK" sz="1800" b="0" i="0" u="none" strike="noStrike" dirty="0">
                <a:solidFill>
                  <a:schemeClr val="bg1"/>
                </a:solidFill>
                <a:effectLst/>
                <a:latin typeface="Times New Roman" panose="02020603050405020304" pitchFamily="18" charset="0"/>
              </a:rPr>
              <a:t>200</a:t>
            </a:r>
            <a:r>
              <a:rPr lang="en-GB" sz="1800" b="0" i="0" u="none" strike="noStrike" dirty="0">
                <a:solidFill>
                  <a:schemeClr val="bg1"/>
                </a:solidFill>
                <a:effectLst/>
                <a:latin typeface="Times New Roman" panose="02020603050405020304" pitchFamily="18" charset="0"/>
              </a:rPr>
              <a:t>0) </a:t>
            </a:r>
            <a:r>
              <a:rPr lang="en-PK" sz="1800" b="0" i="0" u="none" strike="noStrike" dirty="0">
                <a:solidFill>
                  <a:srgbClr val="000000"/>
                </a:solidFill>
                <a:effectLst/>
                <a:latin typeface="Times New Roman" panose="02020603050405020304" pitchFamily="18" charset="0"/>
              </a:rPr>
              <a:t>showed that the study of institutional duties needs to be combined with that of the individual clinical activity. The results indicate that quality assurance needs to be proactive, evidence-based and independent and be able to question senior professionals when patient safety is compromised.</a:t>
            </a:r>
            <a:endParaRPr lang="en-GB" b="0" i="0" u="none" strike="noStrike" dirty="0">
              <a:solidFill>
                <a:srgbClr val="000000"/>
              </a:solidFill>
              <a:effectLst/>
              <a:latin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0"/>
        <p:cNvGrpSpPr/>
        <p:nvPr/>
      </p:nvGrpSpPr>
      <p:grpSpPr>
        <a:xfrm>
          <a:off x="0" y="0"/>
          <a:ext cx="0" cy="0"/>
          <a:chOff x="0" y="0"/>
          <a:chExt cx="0" cy="0"/>
        </a:xfrm>
      </p:grpSpPr>
      <p:sp>
        <p:nvSpPr>
          <p:cNvPr id="1191" name="Google Shape;1191;g8c1997cbfd_0_2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2" name="Google Shape;1192;g8c1997cbfd_0_2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PK" sz="1800" b="0" i="0" u="none" strike="noStrike" dirty="0">
                <a:solidFill>
                  <a:srgbClr val="000000"/>
                </a:solidFill>
                <a:effectLst/>
                <a:latin typeface="Times New Roman" panose="02020603050405020304" pitchFamily="18" charset="0"/>
              </a:rPr>
              <a:t>According to the Swiss Cheese Model, developed by Reason, accidents are a result of weaknesses in a number of defensive layers aligning. Applied to the specific context of Bristol, these layers are: clinical </a:t>
            </a:r>
            <a:r>
              <a:rPr lang="en-US" sz="1800" b="0" i="0" u="none" strike="noStrike" dirty="0">
                <a:solidFill>
                  <a:srgbClr val="000000"/>
                </a:solidFill>
                <a:effectLst/>
                <a:latin typeface="Times New Roman" panose="02020603050405020304" pitchFamily="18" charset="0"/>
              </a:rPr>
              <a:t>decision-making</a:t>
            </a:r>
            <a:r>
              <a:rPr lang="en-PK" sz="1800" b="0" i="0" u="none" strike="noStrike" dirty="0">
                <a:solidFill>
                  <a:srgbClr val="000000"/>
                </a:solidFill>
                <a:effectLst/>
                <a:latin typeface="Times New Roman" panose="02020603050405020304" pitchFamily="18" charset="0"/>
              </a:rPr>
              <a:t>, team communications, organisational governance and external oversight. Potential risks should be identified in each layer or contained in each layer. But without escalation of concerns, performance information is inaccurate, and regulators are not effective enough to take proactive steps to protect the overall system. The model provides an insight into why an individual surgeon's culpability does not explain all the long-term quality issues. However, it is an analytical tool and not evidence of the exact cause of each weakness. Inquiry evidence is thus used to inform how it is applied (Kennedy 2001).</a:t>
            </a:r>
            <a:endParaRPr lang="en-GB" b="0" i="0" u="none" strike="noStrike" dirty="0">
              <a:solidFill>
                <a:srgbClr val="000000"/>
              </a:solidFill>
              <a:effectLst/>
              <a:latin typeface="-webkit-standar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g93be0b7465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8" name="Google Shape;498;g93be0b7465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RCA identifies causes of a problem and changes that will prevent it </a:t>
            </a:r>
            <a:r>
              <a:rPr lang="en-US" sz="1800" b="0" i="0" u="none" strike="noStrike" dirty="0">
                <a:solidFill>
                  <a:srgbClr val="000000"/>
                </a:solidFill>
                <a:effectLst/>
                <a:latin typeface="Times New Roman" panose="02020603050405020304" pitchFamily="18" charset="0"/>
              </a:rPr>
              <a:t>from </a:t>
            </a:r>
            <a:r>
              <a:rPr lang="en-PK" sz="1800" b="0" i="0" u="none" strike="noStrike" dirty="0">
                <a:solidFill>
                  <a:srgbClr val="000000"/>
                </a:solidFill>
                <a:effectLst/>
                <a:latin typeface="Times New Roman" panose="02020603050405020304" pitchFamily="18" charset="0"/>
              </a:rPr>
              <a:t>happening again. A structured investigation in Bristol would include an analysis of how outcomes relate to staffing and supervision, management </a:t>
            </a:r>
            <a:r>
              <a:rPr lang="en-US" sz="1800" b="0" i="0" u="none" strike="noStrike" dirty="0">
                <a:solidFill>
                  <a:srgbClr val="000000"/>
                </a:solidFill>
                <a:effectLst/>
                <a:latin typeface="Times New Roman" panose="02020603050405020304" pitchFamily="18" charset="0"/>
              </a:rPr>
              <a:t>decision-making</a:t>
            </a:r>
            <a:r>
              <a:rPr lang="en-PK" sz="1800" b="0" i="0" u="none" strike="noStrike" dirty="0">
                <a:solidFill>
                  <a:srgbClr val="000000"/>
                </a:solidFill>
                <a:effectLst/>
                <a:latin typeface="Times New Roman" panose="02020603050405020304" pitchFamily="18" charset="0"/>
              </a:rPr>
              <a:t>, quality of data and regulatory response. The Fishbone Diagram is used to </a:t>
            </a:r>
            <a:r>
              <a:rPr lang="en-US" sz="1800" b="0" i="0" u="none" strike="noStrike" dirty="0" err="1">
                <a:solidFill>
                  <a:srgbClr val="000000"/>
                </a:solidFill>
                <a:effectLst/>
                <a:latin typeface="Times New Roman" panose="02020603050405020304" pitchFamily="18" charset="0"/>
              </a:rPr>
              <a:t>categorise</a:t>
            </a:r>
            <a:r>
              <a:rPr lang="en-PK" sz="1800" b="0" i="0" u="none" strike="noStrike" dirty="0">
                <a:solidFill>
                  <a:srgbClr val="000000"/>
                </a:solidFill>
                <a:effectLst/>
                <a:latin typeface="Times New Roman" panose="02020603050405020304" pitchFamily="18" charset="0"/>
              </a:rPr>
              <a:t> all of these potential causes into classifications to make complex problems easier to investigate. Both, however, should not be used to make a </a:t>
            </a:r>
            <a:r>
              <a:rPr lang="en-US" sz="1800" b="0" i="0" u="none" strike="noStrike" dirty="0">
                <a:solidFill>
                  <a:srgbClr val="000000"/>
                </a:solidFill>
                <a:effectLst/>
                <a:latin typeface="Times New Roman" panose="02020603050405020304" pitchFamily="18" charset="0"/>
              </a:rPr>
              <a:t>cause-and-effect</a:t>
            </a:r>
            <a:r>
              <a:rPr lang="en-PK" sz="1800" b="0" i="0" u="none" strike="noStrike" dirty="0">
                <a:solidFill>
                  <a:srgbClr val="000000"/>
                </a:solidFill>
                <a:effectLst/>
                <a:latin typeface="Times New Roman" panose="02020603050405020304" pitchFamily="18" charset="0"/>
              </a:rPr>
              <a:t> assumption before reviewing the evidence. Investigators need to differentiate between confirmations and hypotheses and should not settle for simple explanations like human error. The new NHS England guidance for investigating systems (NHS England 2022) encourages systems-based investigations that look at factors that may have contributed to the incident and make significant improvements, instead of simply laying blame.</a:t>
            </a:r>
            <a:endParaRPr lang="en-GB" b="0" i="0" u="none" strike="noStrike" dirty="0">
              <a:solidFill>
                <a:srgbClr val="000000"/>
              </a:solidFill>
              <a:effectLst/>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g8c1997cbfd_0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5" name="Google Shape;775;g8c1997cbfd_0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PK" sz="1800" b="0" i="0" u="none" strike="noStrike" dirty="0">
                <a:solidFill>
                  <a:srgbClr val="000000"/>
                </a:solidFill>
                <a:effectLst/>
                <a:latin typeface="Times New Roman" panose="02020603050405020304" pitchFamily="18" charset="0"/>
              </a:rPr>
              <a:t>Donabedian's structure offers a structured approach to the quality assessment of health care. Structure pertains to resources and governance of care. Process is what professionals and organisations do, and Outcomes are the results for patients. In Bristol</a:t>
            </a:r>
            <a:r>
              <a:rPr lang="en-US" sz="1800" b="0" i="0" u="none" strike="noStrike" dirty="0">
                <a:solidFill>
                  <a:srgbClr val="000000"/>
                </a:solidFill>
                <a:effectLst/>
                <a:latin typeface="Times New Roman" panose="02020603050405020304" pitchFamily="18" charset="0"/>
              </a:rPr>
              <a:t>,</a:t>
            </a:r>
            <a:r>
              <a:rPr lang="en-PK" sz="1800" b="0" i="0" u="none" strike="noStrike" dirty="0">
                <a:solidFill>
                  <a:srgbClr val="000000"/>
                </a:solidFill>
                <a:effectLst/>
                <a:latin typeface="Times New Roman" panose="02020603050405020304" pitchFamily="18" charset="0"/>
              </a:rPr>
              <a:t> weaknesses in governance and performance information could be considered in addition to clinical processes and surgical outcomes. The model also </a:t>
            </a:r>
            <a:r>
              <a:rPr lang="en-US" sz="1800" b="0" i="0" u="none" strike="noStrike" dirty="0">
                <a:solidFill>
                  <a:srgbClr val="000000"/>
                </a:solidFill>
                <a:effectLst/>
                <a:latin typeface="Times New Roman" panose="02020603050405020304" pitchFamily="18" charset="0"/>
              </a:rPr>
              <a:t>emphasises</a:t>
            </a:r>
            <a:r>
              <a:rPr lang="en-PK" sz="1800" b="0" i="0" u="none" strike="noStrike" dirty="0">
                <a:solidFill>
                  <a:srgbClr val="000000"/>
                </a:solidFill>
                <a:effectLst/>
                <a:latin typeface="Times New Roman" panose="02020603050405020304" pitchFamily="18" charset="0"/>
              </a:rPr>
              <a:t> the need to be cautious with mortality figures and not make comparisons without taking into account variation in case complexity. A hospital should therefore be able to perform </a:t>
            </a:r>
            <a:r>
              <a:rPr lang="en-US" sz="1800" b="0" i="0" u="none" strike="noStrike" dirty="0">
                <a:solidFill>
                  <a:srgbClr val="000000"/>
                </a:solidFill>
                <a:effectLst/>
                <a:latin typeface="Times New Roman" panose="02020603050405020304" pitchFamily="18" charset="0"/>
              </a:rPr>
              <a:t>risk-adjusted</a:t>
            </a:r>
            <a:r>
              <a:rPr lang="en-PK" sz="1800" b="0" i="0" u="none" strike="noStrike" dirty="0">
                <a:solidFill>
                  <a:srgbClr val="000000"/>
                </a:solidFill>
                <a:effectLst/>
                <a:latin typeface="Times New Roman" panose="02020603050405020304" pitchFamily="18" charset="0"/>
              </a:rPr>
              <a:t> outcomes, as well as patient feedback and assessments of care processes, patient care response and audit. Ayanian and Markel (2016) describe the timeless role this remains in healthcare quality evaluation.</a:t>
            </a:r>
            <a:endParaRPr lang="en-PK" sz="1800" b="0" i="0" u="none" strike="noStrike" dirty="0">
              <a:solidFill>
                <a:srgbClr val="000000"/>
              </a:solidFill>
              <a:effectLst/>
              <a:latin typeface="-webkit-standar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8b8ed53e21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8b8ed53e2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PK" sz="1800" b="0" i="0" u="none" strike="noStrike" dirty="0">
                <a:solidFill>
                  <a:srgbClr val="000000"/>
                </a:solidFill>
                <a:effectLst/>
                <a:latin typeface="Times New Roman" panose="02020603050405020304" pitchFamily="18" charset="0"/>
              </a:rPr>
              <a:t>The Bristol case highlighted the dichotomy between professional responsibility and organisational responsibility. It helped to spark broader discussions on clinical governance, public transparency, regulation and patient engagement in the NHS. It is not appropriate to assume, however, that the safety policies in use today were in operation during the time period studied. The recommendations made during the course of this inquiry have aided in the subsequent reform. The well-led framework currently used by the Care Quality Commission emphasises the following areas of good practice: good governance, risk management, leadership and learning. Proportionate investigations, system and learning and compassionate engagement with affected families are also encouraged as part of NHS England's Patient Safety Incident Response Framework (CQC 2024; NHS England 2022). These strategies seek to tackle issues raised by Bristol, but their impact will be limited if they are not actually delivered.</a:t>
            </a:r>
            <a:endParaRPr lang="en-PK" sz="1800" b="0" i="0" u="none" strike="noStrike" dirty="0">
              <a:solidFill>
                <a:srgbClr val="000000"/>
              </a:solidFill>
              <a:effectLst/>
              <a:latin typeface="-webkit-standar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7"/>
        <p:cNvGrpSpPr/>
        <p:nvPr/>
      </p:nvGrpSpPr>
      <p:grpSpPr>
        <a:xfrm>
          <a:off x="0" y="0"/>
          <a:ext cx="0" cy="0"/>
          <a:chOff x="0" y="0"/>
          <a:chExt cx="0" cy="0"/>
        </a:xfrm>
      </p:grpSpPr>
      <p:sp>
        <p:nvSpPr>
          <p:cNvPr id="998" name="Google Shape;998;g8c2221473c_0_3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9" name="Google Shape;999;g8c2221473c_0_3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The Bristol failures had repercussions beyond the clinical results. Risks were not identified and managed properly, leading to a deterioration in quality. Inefficient governance also meant that opportunities were not taken to investigate concerns and improve services, largely due to the insufficient time spent on these matters in the early stages</a:t>
            </a:r>
            <a:r>
              <a:rPr lang="en-US" sz="1800" b="0" i="0" u="none" strike="noStrike" dirty="0">
                <a:solidFill>
                  <a:srgbClr val="000000"/>
                </a:solidFill>
                <a:effectLst/>
                <a:latin typeface="Times New Roman" panose="02020603050405020304" pitchFamily="18" charset="0"/>
              </a:rPr>
              <a:t>,</a:t>
            </a:r>
            <a:r>
              <a:rPr lang="en-PK" sz="1800" b="0" i="0" u="none" strike="noStrike" dirty="0">
                <a:solidFill>
                  <a:srgbClr val="000000"/>
                </a:solidFill>
                <a:effectLst/>
                <a:latin typeface="Times New Roman" panose="02020603050405020304" pitchFamily="18" charset="0"/>
              </a:rPr>
              <a:t> which could lead to a need for a higher resource level to respond to failures later. This is an important consideration for equity as families may have different capacities to interpret medical information, ask questions and seek independent medical information. The inquiry did not confirm that all families suffered the same disadvantages, but it shows how important it is for family communication and complaints procedures to be transparent. Clinical safety must therefore be taken into account, and responsible use of resources and fair treatment must not be considered as a measure of quality improvement, but </a:t>
            </a:r>
            <a:r>
              <a:rPr lang="en-US" sz="1800" b="0" i="0" u="none" strike="noStrike" dirty="0">
                <a:solidFill>
                  <a:srgbClr val="000000"/>
                </a:solidFill>
                <a:effectLst/>
                <a:latin typeface="Times New Roman" panose="02020603050405020304" pitchFamily="18" charset="0"/>
              </a:rPr>
              <a:t>rather as </a:t>
            </a:r>
            <a:r>
              <a:rPr lang="en-PK" sz="1800" b="0" i="0" u="none" strike="noStrike" dirty="0">
                <a:solidFill>
                  <a:srgbClr val="000000"/>
                </a:solidFill>
                <a:effectLst/>
                <a:latin typeface="Times New Roman" panose="02020603050405020304" pitchFamily="18" charset="0"/>
              </a:rPr>
              <a:t>financial performance.</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2"/>
        <p:cNvGrpSpPr/>
        <p:nvPr/>
      </p:nvGrpSpPr>
      <p:grpSpPr>
        <a:xfrm>
          <a:off x="0" y="0"/>
          <a:ext cx="0" cy="0"/>
          <a:chOff x="0" y="0"/>
          <a:chExt cx="0" cy="0"/>
        </a:xfrm>
      </p:grpSpPr>
      <p:sp>
        <p:nvSpPr>
          <p:cNvPr id="3083" name="Google Shape;3083;g8c1997cbfd_0_7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4" name="Google Shape;3084;g8c1997cbfd_0_7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Whether warning signs are seen or unnoticed is dependent on leadership and organisational culture. A hierarchical culture might deter staff members from challenging senior staff, especially when the interests of the </a:t>
            </a:r>
            <a:r>
              <a:rPr lang="en-US" sz="1800" b="0" i="0" u="none" strike="noStrike" dirty="0">
                <a:solidFill>
                  <a:srgbClr val="000000"/>
                </a:solidFill>
                <a:effectLst/>
                <a:latin typeface="Times New Roman" panose="02020603050405020304" pitchFamily="18" charset="0"/>
              </a:rPr>
              <a:t>profession</a:t>
            </a:r>
            <a:r>
              <a:rPr lang="en-PK" sz="1800" b="0" i="0" u="none" strike="noStrike" dirty="0">
                <a:solidFill>
                  <a:srgbClr val="000000"/>
                </a:solidFill>
                <a:effectLst/>
                <a:latin typeface="Times New Roman" panose="02020603050405020304" pitchFamily="18" charset="0"/>
              </a:rPr>
              <a:t> as a whole are at odds with patient safety. The Bristol case illustrates the importance of having an effective escalation system and an open attitude to constructive challenge. The CQC guide to contemporary leadership highlights three key aspects of well-led healthcare organisations: freedom to speak up, inclusive leadership and continuous learning (CQC 2024). But a speaking up policy must be backed up by staff visibility that concerns result in investigation and action. Organisations should track response time and staff confidence in reporting systems and completion of agreed improvement measures. Culture and accountability go hand-in-hand, and fair accountability should co-exist.</a:t>
            </a:r>
            <a:endParaRPr lang="en-GB" b="0" i="0" u="none" strike="noStrike" dirty="0">
              <a:solidFill>
                <a:srgbClr val="000000"/>
              </a:solidFill>
              <a:effectLst/>
              <a:latin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6"/>
        <p:cNvGrpSpPr/>
        <p:nvPr/>
      </p:nvGrpSpPr>
      <p:grpSpPr>
        <a:xfrm>
          <a:off x="0" y="0"/>
          <a:ext cx="0" cy="0"/>
          <a:chOff x="0" y="0"/>
          <a:chExt cx="0" cy="0"/>
        </a:xfrm>
      </p:grpSpPr>
      <p:sp>
        <p:nvSpPr>
          <p:cNvPr id="2607" name="Google Shape;2607;g8c1997cbfd_0_7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8" name="Google Shape;2608;g8c1997cbfd_0_7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The first is to create a dashboard that tracks mortality, complications, readmissions and other outcomes as relevant, adjusting for patient risk, as appropriate. Secondly, it is important that the predefined escalation thresholds are updated in a timely fashion to allow for an independent review and not solely based on individual professional judgement. Third, assessments of clinical outcomes as well as adherence to agreed standards should be undertaken in multidisciplinary audits. Fourth, families should be given the information they need to understand the risks, treatment options, and issues that come into play when caring for someone. Lastly, all of the improvements should be owned, have a target date, and have a measurable outcome. Proportionate investigation and </a:t>
            </a:r>
            <a:r>
              <a:rPr lang="en-US" sz="1800" b="0" i="0" u="none" strike="noStrike" dirty="0">
                <a:solidFill>
                  <a:srgbClr val="000000"/>
                </a:solidFill>
                <a:effectLst/>
                <a:latin typeface="Times New Roman" panose="02020603050405020304" pitchFamily="18" charset="0"/>
              </a:rPr>
              <a:t>system-based learning are</a:t>
            </a:r>
            <a:r>
              <a:rPr lang="en-PK" sz="1800" b="0" i="0" u="none" strike="noStrike" dirty="0">
                <a:solidFill>
                  <a:srgbClr val="000000"/>
                </a:solidFill>
                <a:effectLst/>
                <a:latin typeface="Times New Roman" panose="02020603050405020304" pitchFamily="18" charset="0"/>
              </a:rPr>
              <a:t> supported by the NHS Patient Safety Incident Response Framework (NHS England 202</a:t>
            </a:r>
            <a:r>
              <a:rPr lang="en-GB" sz="1800" b="0" i="0" u="none" strike="noStrike" dirty="0">
                <a:solidFill>
                  <a:srgbClr val="000000"/>
                </a:solidFill>
                <a:effectLst/>
                <a:latin typeface="Times New Roman" panose="02020603050405020304" pitchFamily="18" charset="0"/>
              </a:rPr>
              <a:t>5).</a:t>
            </a:r>
            <a:r>
              <a:rPr lang="en-PK" sz="1800" b="0" i="0" u="none" strike="noStrike" dirty="0">
                <a:solidFill>
                  <a:srgbClr val="000000"/>
                </a:solidFill>
                <a:effectLst/>
                <a:latin typeface="Times New Roman" panose="02020603050405020304" pitchFamily="18" charset="0"/>
              </a:rPr>
              <a:t> Any interventions should be regularly assessed to see if they improve safety</a:t>
            </a:r>
            <a:r>
              <a:rPr lang="en-US" sz="1800" b="0" i="0" u="none" strike="noStrike" dirty="0">
                <a:solidFill>
                  <a:srgbClr val="000000"/>
                </a:solidFill>
                <a:effectLst/>
                <a:latin typeface="Times New Roman" panose="02020603050405020304" pitchFamily="18" charset="0"/>
              </a:rPr>
              <a:t>, and it should not be </a:t>
            </a:r>
            <a:r>
              <a:rPr lang="en-PK" sz="1800" b="0" i="0" u="none" strike="noStrike" dirty="0">
                <a:solidFill>
                  <a:srgbClr val="000000"/>
                </a:solidFill>
                <a:effectLst/>
                <a:latin typeface="Times New Roman" panose="02020603050405020304" pitchFamily="18" charset="0"/>
              </a:rPr>
              <a:t>assumed that implementing new procedures automatically will lead to improved safety.</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9"/>
        <p:cNvGrpSpPr/>
        <p:nvPr/>
      </p:nvGrpSpPr>
      <p:grpSpPr>
        <a:xfrm>
          <a:off x="0" y="0"/>
          <a:ext cx="0" cy="0"/>
          <a:chOff x="0" y="0"/>
          <a:chExt cx="0" cy="0"/>
        </a:xfrm>
      </p:grpSpPr>
      <p:sp>
        <p:nvSpPr>
          <p:cNvPr id="900" name="Google Shape;900;g8c1997cbfd_0_2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1" name="Google Shape;901;g8c1997cbfd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PK" sz="1800" b="0" i="0" u="none" strike="noStrike" dirty="0">
                <a:solidFill>
                  <a:srgbClr val="000000"/>
                </a:solidFill>
                <a:effectLst/>
                <a:latin typeface="Times New Roman" panose="02020603050405020304" pitchFamily="18" charset="0"/>
              </a:rPr>
              <a:t>Component 2 will be extended </a:t>
            </a:r>
            <a:r>
              <a:rPr lang="en-US" sz="1800" b="0" i="0" u="none" strike="noStrike" dirty="0">
                <a:solidFill>
                  <a:srgbClr val="000000"/>
                </a:solidFill>
                <a:effectLst/>
                <a:latin typeface="Times New Roman" panose="02020603050405020304" pitchFamily="18" charset="0"/>
              </a:rPr>
              <a:t>into</a:t>
            </a:r>
            <a:r>
              <a:rPr lang="en-PK" sz="1800" b="0" i="0" u="none" strike="noStrike" dirty="0">
                <a:solidFill>
                  <a:srgbClr val="000000"/>
                </a:solidFill>
                <a:effectLst/>
                <a:latin typeface="Times New Roman" panose="02020603050405020304" pitchFamily="18" charset="0"/>
              </a:rPr>
              <a:t> a critical, evidence-based report. The introduction will set the context and aims. The root cause section will focus on the results of the inquiries to identify immediate clinical challenges and underlying weaknesses of the organisations and regulations. The theoretical analysis will assess the extent to which the selected models account for the failures and recognise that they have limitations. The effects of the impact area will be evaluated for implications in relation to patient outcomes, resource </a:t>
            </a:r>
            <a:r>
              <a:rPr lang="en-US" sz="1800" b="0" i="0" u="none" strike="noStrike" dirty="0">
                <a:solidFill>
                  <a:srgbClr val="000000"/>
                </a:solidFill>
                <a:effectLst/>
                <a:latin typeface="Times New Roman" panose="02020603050405020304" pitchFamily="18" charset="0"/>
              </a:rPr>
              <a:t>utilisation</a:t>
            </a:r>
            <a:r>
              <a:rPr lang="en-PK" sz="1800" b="0" i="0" u="none" strike="noStrike" dirty="0">
                <a:solidFill>
                  <a:srgbClr val="000000"/>
                </a:solidFill>
                <a:effectLst/>
                <a:latin typeface="Times New Roman" panose="02020603050405020304" pitchFamily="18" charset="0"/>
              </a:rPr>
              <a:t>, public confidence/equal access to information. Lastly, measurable interventions and an implementation plan will be recommended in the report. The recommendations will be directly related to the identified causes, with underpinning from the latest academic literature and NHS policy. This creates a logical flow of the report from evidence, analysis, to service improvement.</a:t>
            </a:r>
            <a:endParaRPr lang="en-GB" b="0" i="0" u="none" strike="noStrike" dirty="0">
              <a:solidFill>
                <a:srgbClr val="000000"/>
              </a:solidFill>
              <a:effectLst/>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4"/>
        <p:cNvGrpSpPr/>
        <p:nvPr/>
      </p:nvGrpSpPr>
      <p:grpSpPr>
        <a:xfrm>
          <a:off x="0" y="0"/>
          <a:ext cx="0" cy="0"/>
          <a:chOff x="0" y="0"/>
          <a:chExt cx="0" cy="0"/>
        </a:xfrm>
      </p:grpSpPr>
      <p:sp>
        <p:nvSpPr>
          <p:cNvPr id="1125" name="Google Shape;1125;g8c2221473c_0_3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6" name="Google Shape;1126;g8c2221473c_0_3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PK" sz="1800" b="0" i="0" u="none" strike="noStrike" dirty="0">
                <a:solidFill>
                  <a:srgbClr val="000000"/>
                </a:solidFill>
                <a:effectLst/>
                <a:latin typeface="Times New Roman" panose="02020603050405020304" pitchFamily="18" charset="0"/>
              </a:rPr>
              <a:t>The Bristol Royal Infirmary Inquiry is a significant case study for the understanding of quality management in health and social care. The key message of its central lesson is that safe services rely not just on individual clinical competence but also on the reliability of monitoring, communication, governance and external accountability. The Swiss Cheese Model, the RCA and the Fishbone Diagram and the Donabedian Model complement each other when addressing failures and creating change. But the value added by the models comes from finding that translates to action and evaluation. Investigation and organisational learning are areas of patient safety policy that provide opportunities for improvements, but the commitment of leadership and meaningful family engagement are still key. Finally, healthcare organisations must </a:t>
            </a:r>
            <a:r>
              <a:rPr lang="en-US" sz="1800" b="0" i="0" u="none" strike="noStrike" dirty="0" err="1">
                <a:solidFill>
                  <a:srgbClr val="000000"/>
                </a:solidFill>
                <a:effectLst/>
                <a:latin typeface="Times New Roman" panose="02020603050405020304" pitchFamily="18" charset="0"/>
              </a:rPr>
              <a:t>recognise</a:t>
            </a:r>
            <a:r>
              <a:rPr lang="en-US" sz="1800" b="0" i="0" u="none" strike="noStrike" dirty="0">
                <a:solidFill>
                  <a:srgbClr val="000000"/>
                </a:solidFill>
                <a:effectLst/>
                <a:latin typeface="Times New Roman" panose="02020603050405020304" pitchFamily="18" charset="0"/>
              </a:rPr>
              <a:t> risks at an early stage, </a:t>
            </a:r>
            <a:r>
              <a:rPr lang="en-PK" sz="1800" b="0" i="0" u="none" strike="noStrike" dirty="0">
                <a:solidFill>
                  <a:srgbClr val="000000"/>
                </a:solidFill>
                <a:effectLst/>
                <a:latin typeface="Times New Roman" panose="02020603050405020304" pitchFamily="18" charset="0"/>
              </a:rPr>
              <a:t>respond openly and show that the changes lead to safer care if sustainable improvement is to be achieved.</a:t>
            </a:r>
            <a:endParaRPr lang="en-PK" sz="1800" b="0" i="0" u="none" strike="noStrike" dirty="0">
              <a:solidFill>
                <a:srgbClr val="000000"/>
              </a:solidFill>
              <a:effectLst/>
              <a:latin typeface="-webkit-standar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3"/>
        <p:cNvGrpSpPr/>
        <p:nvPr/>
      </p:nvGrpSpPr>
      <p:grpSpPr>
        <a:xfrm>
          <a:off x="0" y="0"/>
          <a:ext cx="0" cy="0"/>
          <a:chOff x="0" y="0"/>
          <a:chExt cx="0" cy="0"/>
        </a:xfrm>
      </p:grpSpPr>
      <p:sp>
        <p:nvSpPr>
          <p:cNvPr id="3274" name="Google Shape;3274;g8c1997cbfd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5" name="Google Shape;3275;g8c1997cbfd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887750" y="948175"/>
            <a:ext cx="53685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2861875" y="3193650"/>
            <a:ext cx="34203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1449150" y="1512225"/>
            <a:ext cx="6245700" cy="1876500"/>
          </a:xfrm>
          <a:prstGeom prst="rect">
            <a:avLst/>
          </a:prstGeom>
        </p:spPr>
        <p:txBody>
          <a:bodyPr spcFirstLastPara="1" wrap="square" lIns="91425" tIns="91425" rIns="91425" bIns="91425" anchor="ctr" anchorCtr="0">
            <a:noAutofit/>
          </a:bodyPr>
          <a:lstStyle>
            <a:lvl1pPr lvl="0" algn="ctr">
              <a:spcBef>
                <a:spcPts val="0"/>
              </a:spcBef>
              <a:spcAft>
                <a:spcPts val="0"/>
              </a:spcAft>
              <a:buSzPts val="2900"/>
              <a:buNone/>
              <a:defRPr sz="29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title" idx="2"/>
          </p:nvPr>
        </p:nvSpPr>
        <p:spPr>
          <a:xfrm>
            <a:off x="1449150" y="3334700"/>
            <a:ext cx="6245700" cy="610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Raleway"/>
              <a:buNone/>
              <a:defRPr sz="1800">
                <a:latin typeface="Raleway"/>
                <a:ea typeface="Raleway"/>
                <a:cs typeface="Raleway"/>
                <a:sym typeface="Raleway"/>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
        <p:cNvGrpSpPr/>
        <p:nvPr/>
      </p:nvGrpSpPr>
      <p:grpSpPr>
        <a:xfrm>
          <a:off x="0" y="0"/>
          <a:ext cx="0" cy="0"/>
          <a:chOff x="0" y="0"/>
          <a:chExt cx="0" cy="0"/>
        </a:xfrm>
      </p:grpSpPr>
      <p:sp>
        <p:nvSpPr>
          <p:cNvPr id="16" name="Google Shape;16;p4"/>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7" name="Google Shape;17;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8"/>
        <p:cNvGrpSpPr/>
        <p:nvPr/>
      </p:nvGrpSpPr>
      <p:grpSpPr>
        <a:xfrm>
          <a:off x="0" y="0"/>
          <a:ext cx="0" cy="0"/>
          <a:chOff x="0" y="0"/>
          <a:chExt cx="0" cy="0"/>
        </a:xfrm>
      </p:grpSpPr>
      <p:sp>
        <p:nvSpPr>
          <p:cNvPr id="19" name="Google Shape;19;p5"/>
          <p:cNvSpPr txBox="1">
            <a:spLocks noGrp="1"/>
          </p:cNvSpPr>
          <p:nvPr>
            <p:ph type="title"/>
          </p:nvPr>
        </p:nvSpPr>
        <p:spPr>
          <a:xfrm>
            <a:off x="5011588" y="2052650"/>
            <a:ext cx="21453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5"/>
          <p:cNvSpPr txBox="1">
            <a:spLocks noGrp="1"/>
          </p:cNvSpPr>
          <p:nvPr>
            <p:ph type="body" idx="1"/>
          </p:nvPr>
        </p:nvSpPr>
        <p:spPr>
          <a:xfrm>
            <a:off x="5011592" y="2587250"/>
            <a:ext cx="2145300" cy="10278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1" name="Google Shape;21;p5"/>
          <p:cNvSpPr txBox="1">
            <a:spLocks noGrp="1"/>
          </p:cNvSpPr>
          <p:nvPr>
            <p:ph type="body" idx="2"/>
          </p:nvPr>
        </p:nvSpPr>
        <p:spPr>
          <a:xfrm>
            <a:off x="2295767" y="2587250"/>
            <a:ext cx="2145300" cy="10278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2" name="Google Shape;22;p5"/>
          <p:cNvSpPr txBox="1">
            <a:spLocks noGrp="1"/>
          </p:cNvSpPr>
          <p:nvPr>
            <p:ph type="title" idx="3"/>
          </p:nvPr>
        </p:nvSpPr>
        <p:spPr>
          <a:xfrm>
            <a:off x="2295763" y="2052650"/>
            <a:ext cx="2145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5"/>
        <p:cNvGrpSpPr/>
        <p:nvPr/>
      </p:nvGrpSpPr>
      <p:grpSpPr>
        <a:xfrm>
          <a:off x="0" y="0"/>
          <a:ext cx="0" cy="0"/>
          <a:chOff x="0" y="0"/>
          <a:chExt cx="0" cy="0"/>
        </a:xfrm>
      </p:grpSpPr>
      <p:sp>
        <p:nvSpPr>
          <p:cNvPr id="26" name="Google Shape;26;p7"/>
          <p:cNvSpPr txBox="1">
            <a:spLocks noGrp="1"/>
          </p:cNvSpPr>
          <p:nvPr>
            <p:ph type="title"/>
          </p:nvPr>
        </p:nvSpPr>
        <p:spPr>
          <a:xfrm>
            <a:off x="4939700" y="1288261"/>
            <a:ext cx="1905300" cy="9705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27" name="Google Shape;27;p7"/>
          <p:cNvSpPr txBox="1">
            <a:spLocks noGrp="1"/>
          </p:cNvSpPr>
          <p:nvPr>
            <p:ph type="body" idx="1"/>
          </p:nvPr>
        </p:nvSpPr>
        <p:spPr>
          <a:xfrm>
            <a:off x="4939700" y="2182538"/>
            <a:ext cx="1905300" cy="18036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8"/>
        <p:cNvGrpSpPr/>
        <p:nvPr/>
      </p:nvGrpSpPr>
      <p:grpSpPr>
        <a:xfrm>
          <a:off x="0" y="0"/>
          <a:ext cx="0" cy="0"/>
          <a:chOff x="0" y="0"/>
          <a:chExt cx="0" cy="0"/>
        </a:xfrm>
      </p:grpSpPr>
      <p:sp>
        <p:nvSpPr>
          <p:cNvPr id="29" name="Google Shape;29;p8"/>
          <p:cNvSpPr txBox="1">
            <a:spLocks noGrp="1"/>
          </p:cNvSpPr>
          <p:nvPr>
            <p:ph type="title"/>
          </p:nvPr>
        </p:nvSpPr>
        <p:spPr>
          <a:xfrm>
            <a:off x="720000" y="1570025"/>
            <a:ext cx="6387900" cy="19689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6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0"/>
        <p:cNvGrpSpPr/>
        <p:nvPr/>
      </p:nvGrpSpPr>
      <p:grpSpPr>
        <a:xfrm>
          <a:off x="0" y="0"/>
          <a:ext cx="0" cy="0"/>
          <a:chOff x="0" y="0"/>
          <a:chExt cx="0" cy="0"/>
        </a:xfrm>
      </p:grpSpPr>
      <p:sp>
        <p:nvSpPr>
          <p:cNvPr id="31" name="Google Shape;31;p9"/>
          <p:cNvSpPr txBox="1">
            <a:spLocks noGrp="1"/>
          </p:cNvSpPr>
          <p:nvPr>
            <p:ph type="title"/>
          </p:nvPr>
        </p:nvSpPr>
        <p:spPr>
          <a:xfrm>
            <a:off x="1205200" y="1689450"/>
            <a:ext cx="2617200" cy="877500"/>
          </a:xfrm>
          <a:prstGeom prst="rect">
            <a:avLst/>
          </a:prstGeom>
        </p:spPr>
        <p:txBody>
          <a:bodyPr spcFirstLastPara="1" wrap="square" lIns="91425" tIns="91425" rIns="91425" bIns="91425" anchor="t" anchorCtr="0">
            <a:noAutofit/>
          </a:bodyPr>
          <a:lstStyle>
            <a:lvl1pPr lvl="0" algn="r">
              <a:spcBef>
                <a:spcPts val="0"/>
              </a:spcBef>
              <a:spcAft>
                <a:spcPts val="0"/>
              </a:spcAft>
              <a:buSzPts val="4200"/>
              <a:buNone/>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2" name="Google Shape;32;p9"/>
          <p:cNvSpPr txBox="1">
            <a:spLocks noGrp="1"/>
          </p:cNvSpPr>
          <p:nvPr>
            <p:ph type="subTitle" idx="1"/>
          </p:nvPr>
        </p:nvSpPr>
        <p:spPr>
          <a:xfrm>
            <a:off x="1205200" y="2658641"/>
            <a:ext cx="2617200" cy="662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100"/>
              <a:buNone/>
              <a:defRPr sz="1800">
                <a:latin typeface="Oswald"/>
                <a:ea typeface="Oswald"/>
                <a:cs typeface="Oswald"/>
                <a:sym typeface="Oswald"/>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3" name="Google Shape;33;p9"/>
          <p:cNvSpPr txBox="1">
            <a:spLocks noGrp="1"/>
          </p:cNvSpPr>
          <p:nvPr>
            <p:ph type="body" idx="2"/>
          </p:nvPr>
        </p:nvSpPr>
        <p:spPr>
          <a:xfrm>
            <a:off x="4306275" y="1613250"/>
            <a:ext cx="3852000" cy="1917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4"/>
        <p:cNvGrpSpPr/>
        <p:nvPr/>
      </p:nvGrpSpPr>
      <p:grpSpPr>
        <a:xfrm>
          <a:off x="0" y="0"/>
          <a:ext cx="0" cy="0"/>
          <a:chOff x="0" y="0"/>
          <a:chExt cx="0" cy="0"/>
        </a:xfrm>
      </p:grpSpPr>
      <p:sp>
        <p:nvSpPr>
          <p:cNvPr id="35" name="Google Shape;35;p10"/>
          <p:cNvSpPr txBox="1">
            <a:spLocks noGrp="1"/>
          </p:cNvSpPr>
          <p:nvPr>
            <p:ph type="body" idx="1"/>
          </p:nvPr>
        </p:nvSpPr>
        <p:spPr>
          <a:xfrm>
            <a:off x="5182400" y="3089225"/>
            <a:ext cx="3241500" cy="1479600"/>
          </a:xfrm>
          <a:prstGeom prst="rect">
            <a:avLst/>
          </a:prstGeom>
        </p:spPr>
        <p:txBody>
          <a:bodyPr spcFirstLastPara="1" wrap="square" lIns="91425" tIns="91425" rIns="91425" bIns="91425" anchor="b" anchorCtr="0">
            <a:noAutofit/>
          </a:bodyPr>
          <a:lstStyle>
            <a:lvl1pPr marL="457200" lvl="0" indent="-228600" algn="r">
              <a:lnSpc>
                <a:spcPct val="100000"/>
              </a:lnSpc>
              <a:spcBef>
                <a:spcPts val="0"/>
              </a:spcBef>
              <a:spcAft>
                <a:spcPts val="0"/>
              </a:spcAft>
              <a:buSzPts val="1400"/>
              <a:buFont typeface="Oswald"/>
              <a:buNone/>
              <a:defRPr sz="3600">
                <a:latin typeface="Oswald"/>
                <a:ea typeface="Oswald"/>
                <a:cs typeface="Oswald"/>
                <a:sym typeface="Oswald"/>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6"/>
        <p:cNvGrpSpPr/>
        <p:nvPr/>
      </p:nvGrpSpPr>
      <p:grpSpPr>
        <a:xfrm>
          <a:off x="0" y="0"/>
          <a:ext cx="0" cy="0"/>
          <a:chOff x="0" y="0"/>
          <a:chExt cx="0" cy="0"/>
        </a:xfrm>
      </p:grpSpPr>
      <p:sp>
        <p:nvSpPr>
          <p:cNvPr id="37" name="Google Shape;37;p11"/>
          <p:cNvSpPr txBox="1">
            <a:spLocks noGrp="1"/>
          </p:cNvSpPr>
          <p:nvPr>
            <p:ph type="title" hasCustomPrompt="1"/>
          </p:nvPr>
        </p:nvSpPr>
        <p:spPr>
          <a:xfrm>
            <a:off x="1903250" y="1622775"/>
            <a:ext cx="5337600" cy="1314000"/>
          </a:xfrm>
          <a:prstGeom prst="rect">
            <a:avLst/>
          </a:prstGeom>
        </p:spPr>
        <p:txBody>
          <a:bodyPr spcFirstLastPara="1" wrap="square" lIns="91425" tIns="91425" rIns="91425" bIns="91425" anchor="b" anchorCtr="0">
            <a:noAutofit/>
          </a:bodyPr>
          <a:lstStyle>
            <a:lvl1pPr lvl="0" algn="ctr">
              <a:spcBef>
                <a:spcPts val="0"/>
              </a:spcBef>
              <a:spcAft>
                <a:spcPts val="0"/>
              </a:spcAft>
              <a:buSzPts val="7200"/>
              <a:buNone/>
              <a:defRPr sz="72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38" name="Google Shape;38;p11"/>
          <p:cNvSpPr txBox="1">
            <a:spLocks noGrp="1"/>
          </p:cNvSpPr>
          <p:nvPr>
            <p:ph type="body" idx="1"/>
          </p:nvPr>
        </p:nvSpPr>
        <p:spPr>
          <a:xfrm>
            <a:off x="3191375" y="2936775"/>
            <a:ext cx="2761500" cy="881100"/>
          </a:xfrm>
          <a:prstGeom prst="rect">
            <a:avLst/>
          </a:prstGeom>
        </p:spPr>
        <p:txBody>
          <a:bodyPr spcFirstLastPara="1" wrap="square" lIns="91425" tIns="91425" rIns="91425" bIns="91425" anchor="t" anchorCtr="0">
            <a:noAutofit/>
          </a:bodyPr>
          <a:lstStyle>
            <a:lvl1pPr marL="457200" lvl="0" indent="-317500" algn="ctr">
              <a:spcBef>
                <a:spcPts val="0"/>
              </a:spcBef>
              <a:spcAft>
                <a:spcPts val="0"/>
              </a:spcAft>
              <a:buSzPts val="14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
    <p:spTree>
      <p:nvGrpSpPr>
        <p:cNvPr id="1" name="Shape 4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columns">
  <p:cSld name="TITLE_AND_TWO_COLUMNS_1">
    <p:spTree>
      <p:nvGrpSpPr>
        <p:cNvPr id="1" name="Shape 41"/>
        <p:cNvGrpSpPr/>
        <p:nvPr/>
      </p:nvGrpSpPr>
      <p:grpSpPr>
        <a:xfrm>
          <a:off x="0" y="0"/>
          <a:ext cx="0" cy="0"/>
          <a:chOff x="0" y="0"/>
          <a:chExt cx="0" cy="0"/>
        </a:xfrm>
      </p:grpSpPr>
      <p:sp>
        <p:nvSpPr>
          <p:cNvPr id="42" name="Google Shape;42;p14"/>
          <p:cNvSpPr/>
          <p:nvPr/>
        </p:nvSpPr>
        <p:spPr>
          <a:xfrm>
            <a:off x="4564625" y="9500"/>
            <a:ext cx="4579500" cy="5143500"/>
          </a:xfrm>
          <a:prstGeom prst="rect">
            <a:avLst/>
          </a:prstGeom>
          <a:gradFill>
            <a:gsLst>
              <a:gs pos="0">
                <a:srgbClr val="20124D"/>
              </a:gs>
              <a:gs pos="58999">
                <a:srgbClr val="855673"/>
              </a:gs>
              <a:gs pos="100000">
                <a:srgbClr val="EA9999"/>
              </a:gs>
            </a:gsLst>
            <a:lin ang="2700006" scaled="0"/>
          </a:gra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14"/>
          <p:cNvSpPr/>
          <p:nvPr/>
        </p:nvSpPr>
        <p:spPr>
          <a:xfrm>
            <a:off x="-14875" y="9500"/>
            <a:ext cx="4579500" cy="5143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4"/>
          <p:cNvSpPr txBox="1">
            <a:spLocks noGrp="1"/>
          </p:cNvSpPr>
          <p:nvPr>
            <p:ph type="title"/>
          </p:nvPr>
        </p:nvSpPr>
        <p:spPr>
          <a:xfrm>
            <a:off x="5011588" y="2052650"/>
            <a:ext cx="2145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5" name="Google Shape;45;p14"/>
          <p:cNvSpPr txBox="1">
            <a:spLocks noGrp="1"/>
          </p:cNvSpPr>
          <p:nvPr>
            <p:ph type="body" idx="1"/>
          </p:nvPr>
        </p:nvSpPr>
        <p:spPr>
          <a:xfrm>
            <a:off x="5011592" y="2587250"/>
            <a:ext cx="2145300" cy="10278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46" name="Google Shape;46;p14"/>
          <p:cNvSpPr txBox="1">
            <a:spLocks noGrp="1"/>
          </p:cNvSpPr>
          <p:nvPr>
            <p:ph type="body" idx="2"/>
          </p:nvPr>
        </p:nvSpPr>
        <p:spPr>
          <a:xfrm>
            <a:off x="2295767" y="2587250"/>
            <a:ext cx="2145300" cy="10278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47" name="Google Shape;47;p14"/>
          <p:cNvSpPr txBox="1">
            <a:spLocks noGrp="1"/>
          </p:cNvSpPr>
          <p:nvPr>
            <p:ph type="title" idx="3"/>
          </p:nvPr>
        </p:nvSpPr>
        <p:spPr>
          <a:xfrm>
            <a:off x="2295763" y="2052650"/>
            <a:ext cx="2145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Four columns">
  <p:cSld name="CUSTOM_1">
    <p:spTree>
      <p:nvGrpSpPr>
        <p:cNvPr id="1" name="Shape 48"/>
        <p:cNvGrpSpPr/>
        <p:nvPr/>
      </p:nvGrpSpPr>
      <p:grpSpPr>
        <a:xfrm>
          <a:off x="0" y="0"/>
          <a:ext cx="0" cy="0"/>
          <a:chOff x="0" y="0"/>
          <a:chExt cx="0" cy="0"/>
        </a:xfrm>
      </p:grpSpPr>
      <p:sp>
        <p:nvSpPr>
          <p:cNvPr id="49" name="Google Shape;49;p15"/>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0" name="Google Shape;50;p15"/>
          <p:cNvSpPr txBox="1">
            <a:spLocks noGrp="1"/>
          </p:cNvSpPr>
          <p:nvPr>
            <p:ph type="title" idx="2" hasCustomPrompt="1"/>
          </p:nvPr>
        </p:nvSpPr>
        <p:spPr>
          <a:xfrm>
            <a:off x="1364450" y="2433700"/>
            <a:ext cx="992700" cy="49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51" name="Google Shape;51;p15"/>
          <p:cNvSpPr txBox="1">
            <a:spLocks noGrp="1"/>
          </p:cNvSpPr>
          <p:nvPr>
            <p:ph type="title" idx="3" hasCustomPrompt="1"/>
          </p:nvPr>
        </p:nvSpPr>
        <p:spPr>
          <a:xfrm>
            <a:off x="3171950" y="2433700"/>
            <a:ext cx="992700" cy="49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52" name="Google Shape;52;p15"/>
          <p:cNvSpPr txBox="1">
            <a:spLocks noGrp="1"/>
          </p:cNvSpPr>
          <p:nvPr>
            <p:ph type="title" idx="4" hasCustomPrompt="1"/>
          </p:nvPr>
        </p:nvSpPr>
        <p:spPr>
          <a:xfrm>
            <a:off x="4979450" y="2433700"/>
            <a:ext cx="992700" cy="49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53" name="Google Shape;53;p15"/>
          <p:cNvSpPr txBox="1">
            <a:spLocks noGrp="1"/>
          </p:cNvSpPr>
          <p:nvPr>
            <p:ph type="title" idx="5" hasCustomPrompt="1"/>
          </p:nvPr>
        </p:nvSpPr>
        <p:spPr>
          <a:xfrm>
            <a:off x="6786950" y="2433700"/>
            <a:ext cx="992700" cy="49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54" name="Google Shape;54;p15"/>
          <p:cNvSpPr txBox="1">
            <a:spLocks noGrp="1"/>
          </p:cNvSpPr>
          <p:nvPr>
            <p:ph type="subTitle" idx="1"/>
          </p:nvPr>
        </p:nvSpPr>
        <p:spPr>
          <a:xfrm>
            <a:off x="1299875" y="2886625"/>
            <a:ext cx="1122000" cy="47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atin typeface="Oswald"/>
                <a:ea typeface="Oswald"/>
                <a:cs typeface="Oswald"/>
                <a:sym typeface="Oswald"/>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5" name="Google Shape;55;p15"/>
          <p:cNvSpPr txBox="1">
            <a:spLocks noGrp="1"/>
          </p:cNvSpPr>
          <p:nvPr>
            <p:ph type="subTitle" idx="6"/>
          </p:nvPr>
        </p:nvSpPr>
        <p:spPr>
          <a:xfrm>
            <a:off x="3107300" y="2886625"/>
            <a:ext cx="1122000" cy="47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atin typeface="Oswald"/>
                <a:ea typeface="Oswald"/>
                <a:cs typeface="Oswald"/>
                <a:sym typeface="Oswald"/>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6" name="Google Shape;56;p15"/>
          <p:cNvSpPr txBox="1">
            <a:spLocks noGrp="1"/>
          </p:cNvSpPr>
          <p:nvPr>
            <p:ph type="subTitle" idx="7"/>
          </p:nvPr>
        </p:nvSpPr>
        <p:spPr>
          <a:xfrm>
            <a:off x="4914800" y="2886625"/>
            <a:ext cx="1122000" cy="47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atin typeface="Oswald"/>
                <a:ea typeface="Oswald"/>
                <a:cs typeface="Oswald"/>
                <a:sym typeface="Oswald"/>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 name="Google Shape;57;p15"/>
          <p:cNvSpPr txBox="1">
            <a:spLocks noGrp="1"/>
          </p:cNvSpPr>
          <p:nvPr>
            <p:ph type="subTitle" idx="8"/>
          </p:nvPr>
        </p:nvSpPr>
        <p:spPr>
          <a:xfrm>
            <a:off x="6722300" y="2886625"/>
            <a:ext cx="1122000" cy="47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atin typeface="Oswald"/>
                <a:ea typeface="Oswald"/>
                <a:cs typeface="Oswald"/>
                <a:sym typeface="Oswald"/>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 name="Google Shape;58;p15"/>
          <p:cNvSpPr txBox="1">
            <a:spLocks noGrp="1"/>
          </p:cNvSpPr>
          <p:nvPr>
            <p:ph type="subTitle" idx="9"/>
          </p:nvPr>
        </p:nvSpPr>
        <p:spPr>
          <a:xfrm>
            <a:off x="1193900" y="3223375"/>
            <a:ext cx="1333800" cy="812100"/>
          </a:xfrm>
          <a:prstGeom prst="rect">
            <a:avLst/>
          </a:prstGeom>
        </p:spPr>
        <p:txBody>
          <a:bodyPr spcFirstLastPara="1" wrap="square" lIns="91425" tIns="91425" rIns="91425" bIns="91425" anchor="t" anchorCtr="0">
            <a:noAutofit/>
          </a:bodyPr>
          <a:lstStyle>
            <a:lvl1pPr marR="0"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9" name="Google Shape;59;p15"/>
          <p:cNvSpPr txBox="1">
            <a:spLocks noGrp="1"/>
          </p:cNvSpPr>
          <p:nvPr>
            <p:ph type="subTitle" idx="13"/>
          </p:nvPr>
        </p:nvSpPr>
        <p:spPr>
          <a:xfrm>
            <a:off x="3001397" y="3223375"/>
            <a:ext cx="1333800" cy="812100"/>
          </a:xfrm>
          <a:prstGeom prst="rect">
            <a:avLst/>
          </a:prstGeom>
        </p:spPr>
        <p:txBody>
          <a:bodyPr spcFirstLastPara="1" wrap="square" lIns="91425" tIns="91425" rIns="91425" bIns="91425" anchor="t" anchorCtr="0">
            <a:noAutofit/>
          </a:bodyPr>
          <a:lstStyle>
            <a:lvl1pPr marR="0"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 name="Google Shape;60;p15"/>
          <p:cNvSpPr txBox="1">
            <a:spLocks noGrp="1"/>
          </p:cNvSpPr>
          <p:nvPr>
            <p:ph type="subTitle" idx="14"/>
          </p:nvPr>
        </p:nvSpPr>
        <p:spPr>
          <a:xfrm>
            <a:off x="4808895" y="3223375"/>
            <a:ext cx="1333800" cy="812100"/>
          </a:xfrm>
          <a:prstGeom prst="rect">
            <a:avLst/>
          </a:prstGeom>
        </p:spPr>
        <p:txBody>
          <a:bodyPr spcFirstLastPara="1" wrap="square" lIns="91425" tIns="91425" rIns="91425" bIns="91425" anchor="t" anchorCtr="0">
            <a:noAutofit/>
          </a:bodyPr>
          <a:lstStyle>
            <a:lvl1pPr marR="0"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 name="Google Shape;61;p15"/>
          <p:cNvSpPr txBox="1">
            <a:spLocks noGrp="1"/>
          </p:cNvSpPr>
          <p:nvPr>
            <p:ph type="subTitle" idx="15"/>
          </p:nvPr>
        </p:nvSpPr>
        <p:spPr>
          <a:xfrm>
            <a:off x="6616392" y="3223375"/>
            <a:ext cx="1333800" cy="812100"/>
          </a:xfrm>
          <a:prstGeom prst="rect">
            <a:avLst/>
          </a:prstGeom>
        </p:spPr>
        <p:txBody>
          <a:bodyPr spcFirstLastPara="1" wrap="square" lIns="91425" tIns="91425" rIns="91425" bIns="91425" anchor="t" anchorCtr="0">
            <a:noAutofit/>
          </a:bodyPr>
          <a:lstStyle>
            <a:lvl1pPr marR="0"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columns">
  <p:cSld name="CUSTOM_5">
    <p:bg>
      <p:bgPr>
        <a:blipFill>
          <a:blip r:embed="rId2"/>
          <a:stretch>
            <a:fillRect/>
          </a:stretch>
        </a:blipFill>
        <a:effectLst/>
      </p:bgPr>
    </p:bg>
    <p:spTree>
      <p:nvGrpSpPr>
        <p:cNvPr id="1" name="Shape 62"/>
        <p:cNvGrpSpPr/>
        <p:nvPr/>
      </p:nvGrpSpPr>
      <p:grpSpPr>
        <a:xfrm>
          <a:off x="0" y="0"/>
          <a:ext cx="0" cy="0"/>
          <a:chOff x="0" y="0"/>
          <a:chExt cx="0" cy="0"/>
        </a:xfrm>
      </p:grpSpPr>
      <p:sp>
        <p:nvSpPr>
          <p:cNvPr id="63" name="Google Shape;63;p16"/>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4" name="Google Shape;64;p16"/>
          <p:cNvSpPr txBox="1">
            <a:spLocks noGrp="1"/>
          </p:cNvSpPr>
          <p:nvPr>
            <p:ph type="subTitle" idx="1"/>
          </p:nvPr>
        </p:nvSpPr>
        <p:spPr>
          <a:xfrm>
            <a:off x="719600" y="2358725"/>
            <a:ext cx="23172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65" name="Google Shape;65;p16"/>
          <p:cNvSpPr txBox="1">
            <a:spLocks noGrp="1"/>
          </p:cNvSpPr>
          <p:nvPr>
            <p:ph type="subTitle" idx="2"/>
          </p:nvPr>
        </p:nvSpPr>
        <p:spPr>
          <a:xfrm>
            <a:off x="720100" y="2658627"/>
            <a:ext cx="2316900" cy="79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 name="Google Shape;66;p16"/>
          <p:cNvSpPr txBox="1">
            <a:spLocks noGrp="1"/>
          </p:cNvSpPr>
          <p:nvPr>
            <p:ph type="subTitle" idx="3"/>
          </p:nvPr>
        </p:nvSpPr>
        <p:spPr>
          <a:xfrm>
            <a:off x="3413500" y="2358725"/>
            <a:ext cx="23169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67" name="Google Shape;67;p16"/>
          <p:cNvSpPr txBox="1">
            <a:spLocks noGrp="1"/>
          </p:cNvSpPr>
          <p:nvPr>
            <p:ph type="subTitle" idx="4"/>
          </p:nvPr>
        </p:nvSpPr>
        <p:spPr>
          <a:xfrm>
            <a:off x="3413738" y="2658627"/>
            <a:ext cx="2316900" cy="79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8" name="Google Shape;68;p16"/>
          <p:cNvSpPr txBox="1">
            <a:spLocks noGrp="1"/>
          </p:cNvSpPr>
          <p:nvPr>
            <p:ph type="subTitle" idx="5"/>
          </p:nvPr>
        </p:nvSpPr>
        <p:spPr>
          <a:xfrm>
            <a:off x="6107050" y="2358725"/>
            <a:ext cx="23169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69" name="Google Shape;69;p16"/>
          <p:cNvSpPr txBox="1">
            <a:spLocks noGrp="1"/>
          </p:cNvSpPr>
          <p:nvPr>
            <p:ph type="subTitle" idx="6"/>
          </p:nvPr>
        </p:nvSpPr>
        <p:spPr>
          <a:xfrm>
            <a:off x="6107100" y="2658627"/>
            <a:ext cx="2316900" cy="79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ree columns 1">
  <p:cSld name="CUSTOM_5_2">
    <p:spTree>
      <p:nvGrpSpPr>
        <p:cNvPr id="1" name="Shape 70"/>
        <p:cNvGrpSpPr/>
        <p:nvPr/>
      </p:nvGrpSpPr>
      <p:grpSpPr>
        <a:xfrm>
          <a:off x="0" y="0"/>
          <a:ext cx="0" cy="0"/>
          <a:chOff x="0" y="0"/>
          <a:chExt cx="0" cy="0"/>
        </a:xfrm>
      </p:grpSpPr>
      <p:sp>
        <p:nvSpPr>
          <p:cNvPr id="71" name="Google Shape;71;p17"/>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2" name="Google Shape;72;p17"/>
          <p:cNvSpPr txBox="1">
            <a:spLocks noGrp="1"/>
          </p:cNvSpPr>
          <p:nvPr>
            <p:ph type="subTitle" idx="1"/>
          </p:nvPr>
        </p:nvSpPr>
        <p:spPr>
          <a:xfrm>
            <a:off x="719950" y="2669525"/>
            <a:ext cx="1282200" cy="1271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3" name="Google Shape;73;p17"/>
          <p:cNvSpPr txBox="1">
            <a:spLocks noGrp="1"/>
          </p:cNvSpPr>
          <p:nvPr>
            <p:ph type="subTitle" idx="2"/>
          </p:nvPr>
        </p:nvSpPr>
        <p:spPr>
          <a:xfrm>
            <a:off x="3930887" y="3321400"/>
            <a:ext cx="1282200" cy="12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4" name="Google Shape;74;p17"/>
          <p:cNvSpPr txBox="1">
            <a:spLocks noGrp="1"/>
          </p:cNvSpPr>
          <p:nvPr>
            <p:ph type="subTitle" idx="3"/>
          </p:nvPr>
        </p:nvSpPr>
        <p:spPr>
          <a:xfrm>
            <a:off x="7141800" y="2669525"/>
            <a:ext cx="1282200" cy="12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 name="Google Shape;75;p17"/>
          <p:cNvSpPr txBox="1">
            <a:spLocks noGrp="1"/>
          </p:cNvSpPr>
          <p:nvPr>
            <p:ph type="subTitle" idx="4"/>
          </p:nvPr>
        </p:nvSpPr>
        <p:spPr>
          <a:xfrm>
            <a:off x="719950" y="2356025"/>
            <a:ext cx="12822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algn="r" rtl="0">
              <a:spcBef>
                <a:spcPts val="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
        <p:nvSpPr>
          <p:cNvPr id="76" name="Google Shape;76;p17"/>
          <p:cNvSpPr txBox="1">
            <a:spLocks noGrp="1"/>
          </p:cNvSpPr>
          <p:nvPr>
            <p:ph type="subTitle" idx="5"/>
          </p:nvPr>
        </p:nvSpPr>
        <p:spPr>
          <a:xfrm>
            <a:off x="7141800" y="2356025"/>
            <a:ext cx="12822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77" name="Google Shape;77;p17"/>
          <p:cNvSpPr txBox="1">
            <a:spLocks noGrp="1"/>
          </p:cNvSpPr>
          <p:nvPr>
            <p:ph type="subTitle" idx="6"/>
          </p:nvPr>
        </p:nvSpPr>
        <p:spPr>
          <a:xfrm>
            <a:off x="3930875" y="2995100"/>
            <a:ext cx="12822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columns 2">
  <p:cSld name="CUSTOM_5_1">
    <p:spTree>
      <p:nvGrpSpPr>
        <p:cNvPr id="1" name="Shape 78"/>
        <p:cNvGrpSpPr/>
        <p:nvPr/>
      </p:nvGrpSpPr>
      <p:grpSpPr>
        <a:xfrm>
          <a:off x="0" y="0"/>
          <a:ext cx="0" cy="0"/>
          <a:chOff x="0" y="0"/>
          <a:chExt cx="0" cy="0"/>
        </a:xfrm>
      </p:grpSpPr>
      <p:sp>
        <p:nvSpPr>
          <p:cNvPr id="79" name="Google Shape;79;p18"/>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0" name="Google Shape;80;p18"/>
          <p:cNvSpPr txBox="1">
            <a:spLocks noGrp="1"/>
          </p:cNvSpPr>
          <p:nvPr>
            <p:ph type="subTitle" idx="1"/>
          </p:nvPr>
        </p:nvSpPr>
        <p:spPr>
          <a:xfrm>
            <a:off x="2223250" y="1466400"/>
            <a:ext cx="16827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81" name="Google Shape;81;p18"/>
          <p:cNvSpPr txBox="1">
            <a:spLocks noGrp="1"/>
          </p:cNvSpPr>
          <p:nvPr>
            <p:ph type="subTitle" idx="2"/>
          </p:nvPr>
        </p:nvSpPr>
        <p:spPr>
          <a:xfrm>
            <a:off x="1798550" y="1842500"/>
            <a:ext cx="2107500" cy="812100"/>
          </a:xfrm>
          <a:prstGeom prst="rect">
            <a:avLst/>
          </a:prstGeom>
        </p:spPr>
        <p:txBody>
          <a:bodyPr spcFirstLastPara="1" wrap="square" lIns="91425" tIns="91425" rIns="91425" bIns="91425" anchor="t" anchorCtr="0">
            <a:noAutofit/>
          </a:bodyPr>
          <a:lstStyle>
            <a:lvl1pPr marR="31750"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 name="Google Shape;82;p18"/>
          <p:cNvSpPr txBox="1">
            <a:spLocks noGrp="1"/>
          </p:cNvSpPr>
          <p:nvPr>
            <p:ph type="subTitle" idx="3"/>
          </p:nvPr>
        </p:nvSpPr>
        <p:spPr>
          <a:xfrm>
            <a:off x="2223594" y="2790025"/>
            <a:ext cx="16824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83" name="Google Shape;83;p18"/>
          <p:cNvSpPr txBox="1">
            <a:spLocks noGrp="1"/>
          </p:cNvSpPr>
          <p:nvPr>
            <p:ph type="subTitle" idx="4"/>
          </p:nvPr>
        </p:nvSpPr>
        <p:spPr>
          <a:xfrm>
            <a:off x="1798574" y="3166125"/>
            <a:ext cx="2107500" cy="812100"/>
          </a:xfrm>
          <a:prstGeom prst="rect">
            <a:avLst/>
          </a:prstGeom>
        </p:spPr>
        <p:txBody>
          <a:bodyPr spcFirstLastPara="1" wrap="square" lIns="91425" tIns="91425" rIns="91425" bIns="91425" anchor="t" anchorCtr="0">
            <a:noAutofit/>
          </a:bodyPr>
          <a:lstStyle>
            <a:lvl1pPr marR="40640"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 name="Google Shape;84;p18"/>
          <p:cNvSpPr txBox="1">
            <a:spLocks noGrp="1"/>
          </p:cNvSpPr>
          <p:nvPr>
            <p:ph type="subTitle" idx="5"/>
          </p:nvPr>
        </p:nvSpPr>
        <p:spPr>
          <a:xfrm>
            <a:off x="5237913" y="2790025"/>
            <a:ext cx="16824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85" name="Google Shape;85;p18"/>
          <p:cNvSpPr txBox="1">
            <a:spLocks noGrp="1"/>
          </p:cNvSpPr>
          <p:nvPr>
            <p:ph type="subTitle" idx="6"/>
          </p:nvPr>
        </p:nvSpPr>
        <p:spPr>
          <a:xfrm>
            <a:off x="5237975" y="3166125"/>
            <a:ext cx="2107500" cy="812100"/>
          </a:xfrm>
          <a:prstGeom prst="rect">
            <a:avLst/>
          </a:prstGeom>
        </p:spPr>
        <p:txBody>
          <a:bodyPr spcFirstLastPara="1" wrap="square" lIns="91425" tIns="91425" rIns="91425" bIns="91425" anchor="t" anchorCtr="0">
            <a:noAutofit/>
          </a:bodyPr>
          <a:lstStyle>
            <a:lvl1pPr marR="0"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6" name="Google Shape;86;p18"/>
          <p:cNvSpPr txBox="1">
            <a:spLocks noGrp="1"/>
          </p:cNvSpPr>
          <p:nvPr>
            <p:ph type="subTitle" idx="7"/>
          </p:nvPr>
        </p:nvSpPr>
        <p:spPr>
          <a:xfrm>
            <a:off x="5237957" y="1466400"/>
            <a:ext cx="16824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800"/>
              <a:buFont typeface="Oswald"/>
              <a:buNone/>
              <a:defRPr sz="1800">
                <a:latin typeface="Oswald"/>
                <a:ea typeface="Oswald"/>
                <a:cs typeface="Oswald"/>
                <a:sym typeface="Oswald"/>
              </a:defRPr>
            </a:lvl2pPr>
            <a:lvl3pPr lvl="2" rtl="0">
              <a:spcBef>
                <a:spcPts val="1600"/>
              </a:spcBef>
              <a:spcAft>
                <a:spcPts val="0"/>
              </a:spcAft>
              <a:buSzPts val="1800"/>
              <a:buFont typeface="Oswald"/>
              <a:buNone/>
              <a:defRPr sz="1800">
                <a:latin typeface="Oswald"/>
                <a:ea typeface="Oswald"/>
                <a:cs typeface="Oswald"/>
                <a:sym typeface="Oswald"/>
              </a:defRPr>
            </a:lvl3pPr>
            <a:lvl4pPr lvl="3" rtl="0">
              <a:spcBef>
                <a:spcPts val="1600"/>
              </a:spcBef>
              <a:spcAft>
                <a:spcPts val="0"/>
              </a:spcAft>
              <a:buSzPts val="1800"/>
              <a:buFont typeface="Oswald"/>
              <a:buNone/>
              <a:defRPr sz="1800">
                <a:latin typeface="Oswald"/>
                <a:ea typeface="Oswald"/>
                <a:cs typeface="Oswald"/>
                <a:sym typeface="Oswald"/>
              </a:defRPr>
            </a:lvl4pPr>
            <a:lvl5pPr lvl="4" rtl="0">
              <a:spcBef>
                <a:spcPts val="1600"/>
              </a:spcBef>
              <a:spcAft>
                <a:spcPts val="0"/>
              </a:spcAft>
              <a:buSzPts val="1800"/>
              <a:buFont typeface="Oswald"/>
              <a:buNone/>
              <a:defRPr sz="1800">
                <a:latin typeface="Oswald"/>
                <a:ea typeface="Oswald"/>
                <a:cs typeface="Oswald"/>
                <a:sym typeface="Oswald"/>
              </a:defRPr>
            </a:lvl5pPr>
            <a:lvl6pPr lvl="5" rtl="0">
              <a:spcBef>
                <a:spcPts val="1600"/>
              </a:spcBef>
              <a:spcAft>
                <a:spcPts val="0"/>
              </a:spcAft>
              <a:buSzPts val="1800"/>
              <a:buFont typeface="Oswald"/>
              <a:buNone/>
              <a:defRPr sz="1800">
                <a:latin typeface="Oswald"/>
                <a:ea typeface="Oswald"/>
                <a:cs typeface="Oswald"/>
                <a:sym typeface="Oswald"/>
              </a:defRPr>
            </a:lvl6pPr>
            <a:lvl7pPr lvl="6" rtl="0">
              <a:spcBef>
                <a:spcPts val="1600"/>
              </a:spcBef>
              <a:spcAft>
                <a:spcPts val="0"/>
              </a:spcAft>
              <a:buSzPts val="1800"/>
              <a:buFont typeface="Oswald"/>
              <a:buNone/>
              <a:defRPr sz="1800">
                <a:latin typeface="Oswald"/>
                <a:ea typeface="Oswald"/>
                <a:cs typeface="Oswald"/>
                <a:sym typeface="Oswald"/>
              </a:defRPr>
            </a:lvl7pPr>
            <a:lvl8pPr lvl="7" rtl="0">
              <a:spcBef>
                <a:spcPts val="1600"/>
              </a:spcBef>
              <a:spcAft>
                <a:spcPts val="0"/>
              </a:spcAft>
              <a:buSzPts val="1800"/>
              <a:buFont typeface="Oswald"/>
              <a:buNone/>
              <a:defRPr sz="1800">
                <a:latin typeface="Oswald"/>
                <a:ea typeface="Oswald"/>
                <a:cs typeface="Oswald"/>
                <a:sym typeface="Oswald"/>
              </a:defRPr>
            </a:lvl8pPr>
            <a:lvl9pPr lvl="8" rtl="0">
              <a:spcBef>
                <a:spcPts val="1600"/>
              </a:spcBef>
              <a:spcAft>
                <a:spcPts val="1600"/>
              </a:spcAft>
              <a:buSzPts val="1800"/>
              <a:buFont typeface="Oswald"/>
              <a:buNone/>
              <a:defRPr sz="1800">
                <a:latin typeface="Oswald"/>
                <a:ea typeface="Oswald"/>
                <a:cs typeface="Oswald"/>
                <a:sym typeface="Oswald"/>
              </a:defRPr>
            </a:lvl9pPr>
          </a:lstStyle>
          <a:p>
            <a:endParaRPr/>
          </a:p>
        </p:txBody>
      </p:sp>
      <p:sp>
        <p:nvSpPr>
          <p:cNvPr id="87" name="Google Shape;87;p18"/>
          <p:cNvSpPr txBox="1">
            <a:spLocks noGrp="1"/>
          </p:cNvSpPr>
          <p:nvPr>
            <p:ph type="subTitle" idx="8"/>
          </p:nvPr>
        </p:nvSpPr>
        <p:spPr>
          <a:xfrm>
            <a:off x="5238026" y="1842500"/>
            <a:ext cx="2107500" cy="812100"/>
          </a:xfrm>
          <a:prstGeom prst="rect">
            <a:avLst/>
          </a:prstGeom>
        </p:spPr>
        <p:txBody>
          <a:bodyPr spcFirstLastPara="1" wrap="square" lIns="91425" tIns="91425" rIns="91425" bIns="91425" anchor="t" anchorCtr="0">
            <a:noAutofit/>
          </a:bodyPr>
          <a:lstStyle>
            <a:lvl1pPr marR="31750"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ree columns ">
  <p:cSld name="CUSTOM_5_1_1">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0" name="Google Shape;90;p19"/>
          <p:cNvSpPr txBox="1">
            <a:spLocks noGrp="1"/>
          </p:cNvSpPr>
          <p:nvPr>
            <p:ph type="subTitle" idx="1"/>
          </p:nvPr>
        </p:nvSpPr>
        <p:spPr>
          <a:xfrm>
            <a:off x="4211675" y="1429885"/>
            <a:ext cx="23172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1" name="Google Shape;91;p19"/>
          <p:cNvSpPr txBox="1">
            <a:spLocks noGrp="1"/>
          </p:cNvSpPr>
          <p:nvPr>
            <p:ph type="title" idx="2" hasCustomPrompt="1"/>
          </p:nvPr>
        </p:nvSpPr>
        <p:spPr>
          <a:xfrm>
            <a:off x="3331225" y="1443350"/>
            <a:ext cx="8043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92" name="Google Shape;92;p19"/>
          <p:cNvSpPr txBox="1">
            <a:spLocks noGrp="1"/>
          </p:cNvSpPr>
          <p:nvPr>
            <p:ph type="subTitle" idx="3"/>
          </p:nvPr>
        </p:nvSpPr>
        <p:spPr>
          <a:xfrm>
            <a:off x="4211675" y="1694759"/>
            <a:ext cx="2316900" cy="30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3" name="Google Shape;93;p19"/>
          <p:cNvSpPr txBox="1">
            <a:spLocks noGrp="1"/>
          </p:cNvSpPr>
          <p:nvPr>
            <p:ph type="subTitle" idx="4"/>
          </p:nvPr>
        </p:nvSpPr>
        <p:spPr>
          <a:xfrm>
            <a:off x="4211675" y="2521206"/>
            <a:ext cx="23172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4" name="Google Shape;94;p19"/>
          <p:cNvSpPr txBox="1">
            <a:spLocks noGrp="1"/>
          </p:cNvSpPr>
          <p:nvPr>
            <p:ph type="title" idx="5" hasCustomPrompt="1"/>
          </p:nvPr>
        </p:nvSpPr>
        <p:spPr>
          <a:xfrm>
            <a:off x="3331225" y="2515672"/>
            <a:ext cx="8043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95" name="Google Shape;95;p19"/>
          <p:cNvSpPr txBox="1">
            <a:spLocks noGrp="1"/>
          </p:cNvSpPr>
          <p:nvPr>
            <p:ph type="subTitle" idx="6"/>
          </p:nvPr>
        </p:nvSpPr>
        <p:spPr>
          <a:xfrm>
            <a:off x="4211675" y="2786080"/>
            <a:ext cx="2316900" cy="30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 name="Google Shape;96;p19"/>
          <p:cNvSpPr txBox="1">
            <a:spLocks noGrp="1"/>
          </p:cNvSpPr>
          <p:nvPr>
            <p:ph type="subTitle" idx="7"/>
          </p:nvPr>
        </p:nvSpPr>
        <p:spPr>
          <a:xfrm>
            <a:off x="4211825" y="3612527"/>
            <a:ext cx="23169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7" name="Google Shape;97;p19"/>
          <p:cNvSpPr txBox="1">
            <a:spLocks noGrp="1"/>
          </p:cNvSpPr>
          <p:nvPr>
            <p:ph type="title" idx="8" hasCustomPrompt="1"/>
          </p:nvPr>
        </p:nvSpPr>
        <p:spPr>
          <a:xfrm>
            <a:off x="3331225" y="3612527"/>
            <a:ext cx="8043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98" name="Google Shape;98;p19"/>
          <p:cNvSpPr txBox="1">
            <a:spLocks noGrp="1"/>
          </p:cNvSpPr>
          <p:nvPr>
            <p:ph type="subTitle" idx="9"/>
          </p:nvPr>
        </p:nvSpPr>
        <p:spPr>
          <a:xfrm>
            <a:off x="4211825" y="3877401"/>
            <a:ext cx="2316900" cy="305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able of contents">
  <p:cSld name="CUSTOM_2">
    <p:spTree>
      <p:nvGrpSpPr>
        <p:cNvPr id="1" name="Shape 99"/>
        <p:cNvGrpSpPr/>
        <p:nvPr/>
      </p:nvGrpSpPr>
      <p:grpSpPr>
        <a:xfrm>
          <a:off x="0" y="0"/>
          <a:ext cx="0" cy="0"/>
          <a:chOff x="0" y="0"/>
          <a:chExt cx="0" cy="0"/>
        </a:xfrm>
      </p:grpSpPr>
      <p:sp>
        <p:nvSpPr>
          <p:cNvPr id="100" name="Google Shape;100;p20"/>
          <p:cNvSpPr txBox="1">
            <a:spLocks noGrp="1"/>
          </p:cNvSpPr>
          <p:nvPr>
            <p:ph type="subTitle" idx="1"/>
          </p:nvPr>
        </p:nvSpPr>
        <p:spPr>
          <a:xfrm>
            <a:off x="719600" y="1770625"/>
            <a:ext cx="2317200" cy="389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800"/>
              <a:buFont typeface="Oswald"/>
              <a:buNone/>
              <a:defRPr sz="1800">
                <a:latin typeface="Oswald"/>
                <a:ea typeface="Oswald"/>
                <a:cs typeface="Oswald"/>
                <a:sym typeface="Oswald"/>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01" name="Google Shape;101;p20"/>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2" name="Google Shape;102;p20"/>
          <p:cNvSpPr txBox="1">
            <a:spLocks noGrp="1"/>
          </p:cNvSpPr>
          <p:nvPr>
            <p:ph type="title" idx="2" hasCustomPrompt="1"/>
          </p:nvPr>
        </p:nvSpPr>
        <p:spPr>
          <a:xfrm>
            <a:off x="1329200" y="1318325"/>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03" name="Google Shape;103;p20"/>
          <p:cNvSpPr txBox="1">
            <a:spLocks noGrp="1"/>
          </p:cNvSpPr>
          <p:nvPr>
            <p:ph type="subTitle" idx="3"/>
          </p:nvPr>
        </p:nvSpPr>
        <p:spPr>
          <a:xfrm>
            <a:off x="720100" y="2146716"/>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4" name="Google Shape;104;p20"/>
          <p:cNvSpPr txBox="1">
            <a:spLocks noGrp="1"/>
          </p:cNvSpPr>
          <p:nvPr>
            <p:ph type="subTitle" idx="4"/>
          </p:nvPr>
        </p:nvSpPr>
        <p:spPr>
          <a:xfrm>
            <a:off x="3413500" y="1770625"/>
            <a:ext cx="23169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5" name="Google Shape;105;p20"/>
          <p:cNvSpPr txBox="1">
            <a:spLocks noGrp="1"/>
          </p:cNvSpPr>
          <p:nvPr>
            <p:ph type="title" idx="5" hasCustomPrompt="1"/>
          </p:nvPr>
        </p:nvSpPr>
        <p:spPr>
          <a:xfrm>
            <a:off x="4023025" y="1318325"/>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06" name="Google Shape;106;p20"/>
          <p:cNvSpPr txBox="1">
            <a:spLocks noGrp="1"/>
          </p:cNvSpPr>
          <p:nvPr>
            <p:ph type="subTitle" idx="6"/>
          </p:nvPr>
        </p:nvSpPr>
        <p:spPr>
          <a:xfrm>
            <a:off x="3413738" y="2146716"/>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 name="Google Shape;107;p20"/>
          <p:cNvSpPr txBox="1">
            <a:spLocks noGrp="1"/>
          </p:cNvSpPr>
          <p:nvPr>
            <p:ph type="subTitle" idx="7"/>
          </p:nvPr>
        </p:nvSpPr>
        <p:spPr>
          <a:xfrm>
            <a:off x="6107050" y="1770625"/>
            <a:ext cx="23169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8" name="Google Shape;108;p20"/>
          <p:cNvSpPr txBox="1">
            <a:spLocks noGrp="1"/>
          </p:cNvSpPr>
          <p:nvPr>
            <p:ph type="title" idx="8" hasCustomPrompt="1"/>
          </p:nvPr>
        </p:nvSpPr>
        <p:spPr>
          <a:xfrm>
            <a:off x="6716550" y="1318325"/>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09" name="Google Shape;109;p20"/>
          <p:cNvSpPr txBox="1">
            <a:spLocks noGrp="1"/>
          </p:cNvSpPr>
          <p:nvPr>
            <p:ph type="subTitle" idx="9"/>
          </p:nvPr>
        </p:nvSpPr>
        <p:spPr>
          <a:xfrm>
            <a:off x="6107101" y="2146716"/>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0" name="Google Shape;110;p20"/>
          <p:cNvSpPr txBox="1">
            <a:spLocks noGrp="1"/>
          </p:cNvSpPr>
          <p:nvPr>
            <p:ph type="subTitle" idx="13"/>
          </p:nvPr>
        </p:nvSpPr>
        <p:spPr>
          <a:xfrm>
            <a:off x="719600" y="3519302"/>
            <a:ext cx="23172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1" name="Google Shape;111;p20"/>
          <p:cNvSpPr txBox="1">
            <a:spLocks noGrp="1"/>
          </p:cNvSpPr>
          <p:nvPr>
            <p:ph type="title" idx="14" hasCustomPrompt="1"/>
          </p:nvPr>
        </p:nvSpPr>
        <p:spPr>
          <a:xfrm>
            <a:off x="1329200" y="3067011"/>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12" name="Google Shape;112;p20"/>
          <p:cNvSpPr txBox="1">
            <a:spLocks noGrp="1"/>
          </p:cNvSpPr>
          <p:nvPr>
            <p:ph type="subTitle" idx="15"/>
          </p:nvPr>
        </p:nvSpPr>
        <p:spPr>
          <a:xfrm>
            <a:off x="720100" y="3895402"/>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3" name="Google Shape;113;p20"/>
          <p:cNvSpPr txBox="1">
            <a:spLocks noGrp="1"/>
          </p:cNvSpPr>
          <p:nvPr>
            <p:ph type="subTitle" idx="16"/>
          </p:nvPr>
        </p:nvSpPr>
        <p:spPr>
          <a:xfrm>
            <a:off x="3413400" y="3519302"/>
            <a:ext cx="23172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4" name="Google Shape;114;p20"/>
          <p:cNvSpPr txBox="1">
            <a:spLocks noGrp="1"/>
          </p:cNvSpPr>
          <p:nvPr>
            <p:ph type="title" idx="17" hasCustomPrompt="1"/>
          </p:nvPr>
        </p:nvSpPr>
        <p:spPr>
          <a:xfrm>
            <a:off x="4023025" y="3067011"/>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15" name="Google Shape;115;p20"/>
          <p:cNvSpPr txBox="1">
            <a:spLocks noGrp="1"/>
          </p:cNvSpPr>
          <p:nvPr>
            <p:ph type="subTitle" idx="18"/>
          </p:nvPr>
        </p:nvSpPr>
        <p:spPr>
          <a:xfrm>
            <a:off x="3413738" y="3895402"/>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6" name="Google Shape;116;p20"/>
          <p:cNvSpPr txBox="1">
            <a:spLocks noGrp="1"/>
          </p:cNvSpPr>
          <p:nvPr>
            <p:ph type="subTitle" idx="19"/>
          </p:nvPr>
        </p:nvSpPr>
        <p:spPr>
          <a:xfrm>
            <a:off x="6107050" y="3519300"/>
            <a:ext cx="23169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7" name="Google Shape;117;p20"/>
          <p:cNvSpPr txBox="1">
            <a:spLocks noGrp="1"/>
          </p:cNvSpPr>
          <p:nvPr>
            <p:ph type="title" idx="20" hasCustomPrompt="1"/>
          </p:nvPr>
        </p:nvSpPr>
        <p:spPr>
          <a:xfrm>
            <a:off x="6716550" y="3067011"/>
            <a:ext cx="1098000" cy="38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Font typeface="Oswald"/>
              <a:buNone/>
              <a:defRPr sz="3000">
                <a:latin typeface="Oswald"/>
                <a:ea typeface="Oswald"/>
                <a:cs typeface="Oswald"/>
                <a:sym typeface="Oswald"/>
              </a:defRPr>
            </a:lvl2pPr>
            <a:lvl3pPr lvl="2" algn="ctr" rtl="0">
              <a:spcBef>
                <a:spcPts val="0"/>
              </a:spcBef>
              <a:spcAft>
                <a:spcPts val="0"/>
              </a:spcAft>
              <a:buSzPts val="3000"/>
              <a:buFont typeface="Oswald"/>
              <a:buNone/>
              <a:defRPr sz="3000">
                <a:latin typeface="Oswald"/>
                <a:ea typeface="Oswald"/>
                <a:cs typeface="Oswald"/>
                <a:sym typeface="Oswald"/>
              </a:defRPr>
            </a:lvl3pPr>
            <a:lvl4pPr lvl="3" algn="ctr" rtl="0">
              <a:spcBef>
                <a:spcPts val="0"/>
              </a:spcBef>
              <a:spcAft>
                <a:spcPts val="0"/>
              </a:spcAft>
              <a:buSzPts val="3000"/>
              <a:buFont typeface="Oswald"/>
              <a:buNone/>
              <a:defRPr sz="3000">
                <a:latin typeface="Oswald"/>
                <a:ea typeface="Oswald"/>
                <a:cs typeface="Oswald"/>
                <a:sym typeface="Oswald"/>
              </a:defRPr>
            </a:lvl4pPr>
            <a:lvl5pPr lvl="4" algn="ctr" rtl="0">
              <a:spcBef>
                <a:spcPts val="0"/>
              </a:spcBef>
              <a:spcAft>
                <a:spcPts val="0"/>
              </a:spcAft>
              <a:buSzPts val="3000"/>
              <a:buFont typeface="Oswald"/>
              <a:buNone/>
              <a:defRPr sz="3000">
                <a:latin typeface="Oswald"/>
                <a:ea typeface="Oswald"/>
                <a:cs typeface="Oswald"/>
                <a:sym typeface="Oswald"/>
              </a:defRPr>
            </a:lvl5pPr>
            <a:lvl6pPr lvl="5" algn="ctr" rtl="0">
              <a:spcBef>
                <a:spcPts val="0"/>
              </a:spcBef>
              <a:spcAft>
                <a:spcPts val="0"/>
              </a:spcAft>
              <a:buSzPts val="3000"/>
              <a:buFont typeface="Oswald"/>
              <a:buNone/>
              <a:defRPr sz="3000">
                <a:latin typeface="Oswald"/>
                <a:ea typeface="Oswald"/>
                <a:cs typeface="Oswald"/>
                <a:sym typeface="Oswald"/>
              </a:defRPr>
            </a:lvl6pPr>
            <a:lvl7pPr lvl="6" algn="ctr" rtl="0">
              <a:spcBef>
                <a:spcPts val="0"/>
              </a:spcBef>
              <a:spcAft>
                <a:spcPts val="0"/>
              </a:spcAft>
              <a:buSzPts val="3000"/>
              <a:buFont typeface="Oswald"/>
              <a:buNone/>
              <a:defRPr sz="3000">
                <a:latin typeface="Oswald"/>
                <a:ea typeface="Oswald"/>
                <a:cs typeface="Oswald"/>
                <a:sym typeface="Oswald"/>
              </a:defRPr>
            </a:lvl7pPr>
            <a:lvl8pPr lvl="7" algn="ctr" rtl="0">
              <a:spcBef>
                <a:spcPts val="0"/>
              </a:spcBef>
              <a:spcAft>
                <a:spcPts val="0"/>
              </a:spcAft>
              <a:buSzPts val="3000"/>
              <a:buFont typeface="Oswald"/>
              <a:buNone/>
              <a:defRPr sz="3000">
                <a:latin typeface="Oswald"/>
                <a:ea typeface="Oswald"/>
                <a:cs typeface="Oswald"/>
                <a:sym typeface="Oswald"/>
              </a:defRPr>
            </a:lvl8pPr>
            <a:lvl9pPr lvl="8" algn="ctr" rtl="0">
              <a:spcBef>
                <a:spcPts val="0"/>
              </a:spcBef>
              <a:spcAft>
                <a:spcPts val="0"/>
              </a:spcAft>
              <a:buSzPts val="3000"/>
              <a:buFont typeface="Oswald"/>
              <a:buNone/>
              <a:defRPr sz="3000">
                <a:latin typeface="Oswald"/>
                <a:ea typeface="Oswald"/>
                <a:cs typeface="Oswald"/>
                <a:sym typeface="Oswald"/>
              </a:defRPr>
            </a:lvl9pPr>
          </a:lstStyle>
          <a:p>
            <a:r>
              <a:t>xx%</a:t>
            </a:r>
          </a:p>
        </p:txBody>
      </p:sp>
      <p:sp>
        <p:nvSpPr>
          <p:cNvPr id="118" name="Google Shape;118;p20"/>
          <p:cNvSpPr txBox="1">
            <a:spLocks noGrp="1"/>
          </p:cNvSpPr>
          <p:nvPr>
            <p:ph type="subTitle" idx="21"/>
          </p:nvPr>
        </p:nvSpPr>
        <p:spPr>
          <a:xfrm>
            <a:off x="6107101" y="3895402"/>
            <a:ext cx="2316900" cy="629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 Six columns">
  <p:cSld name="CUSTOM_2_1">
    <p:spTree>
      <p:nvGrpSpPr>
        <p:cNvPr id="1" name="Shape 119"/>
        <p:cNvGrpSpPr/>
        <p:nvPr/>
      </p:nvGrpSpPr>
      <p:grpSpPr>
        <a:xfrm>
          <a:off x="0" y="0"/>
          <a:ext cx="0" cy="0"/>
          <a:chOff x="0" y="0"/>
          <a:chExt cx="0" cy="0"/>
        </a:xfrm>
      </p:grpSpPr>
      <p:sp>
        <p:nvSpPr>
          <p:cNvPr id="120" name="Google Shape;120;p21"/>
          <p:cNvSpPr txBox="1">
            <a:spLocks noGrp="1"/>
          </p:cNvSpPr>
          <p:nvPr>
            <p:ph type="subTitle" idx="1"/>
          </p:nvPr>
        </p:nvSpPr>
        <p:spPr>
          <a:xfrm>
            <a:off x="1944363" y="1542025"/>
            <a:ext cx="23172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1" name="Google Shape;121;p21"/>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2" name="Google Shape;122;p21"/>
          <p:cNvSpPr txBox="1">
            <a:spLocks noGrp="1"/>
          </p:cNvSpPr>
          <p:nvPr>
            <p:ph type="subTitle" idx="2"/>
          </p:nvPr>
        </p:nvSpPr>
        <p:spPr>
          <a:xfrm>
            <a:off x="1944863" y="1918116"/>
            <a:ext cx="2316900" cy="629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3" name="Google Shape;123;p21"/>
          <p:cNvSpPr txBox="1">
            <a:spLocks noGrp="1"/>
          </p:cNvSpPr>
          <p:nvPr>
            <p:ph type="subTitle" idx="3"/>
          </p:nvPr>
        </p:nvSpPr>
        <p:spPr>
          <a:xfrm>
            <a:off x="1944388" y="2492563"/>
            <a:ext cx="23169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4" name="Google Shape;124;p21"/>
          <p:cNvSpPr txBox="1">
            <a:spLocks noGrp="1"/>
          </p:cNvSpPr>
          <p:nvPr>
            <p:ph type="subTitle" idx="4"/>
          </p:nvPr>
        </p:nvSpPr>
        <p:spPr>
          <a:xfrm>
            <a:off x="1944625" y="2868653"/>
            <a:ext cx="2316900" cy="629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5" name="Google Shape;125;p21"/>
          <p:cNvSpPr txBox="1">
            <a:spLocks noGrp="1"/>
          </p:cNvSpPr>
          <p:nvPr>
            <p:ph type="subTitle" idx="5"/>
          </p:nvPr>
        </p:nvSpPr>
        <p:spPr>
          <a:xfrm>
            <a:off x="4882563" y="1542025"/>
            <a:ext cx="23169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6" name="Google Shape;126;p21"/>
          <p:cNvSpPr txBox="1">
            <a:spLocks noGrp="1"/>
          </p:cNvSpPr>
          <p:nvPr>
            <p:ph type="subTitle" idx="6"/>
          </p:nvPr>
        </p:nvSpPr>
        <p:spPr>
          <a:xfrm>
            <a:off x="4882613" y="1918116"/>
            <a:ext cx="2316900" cy="629100"/>
          </a:xfrm>
          <a:prstGeom prst="rect">
            <a:avLst/>
          </a:prstGeom>
        </p:spPr>
        <p:txBody>
          <a:bodyPr spcFirstLastPara="1" wrap="square" lIns="91425" tIns="91425" rIns="91425" bIns="91425" anchor="t" anchorCtr="0">
            <a:noAutofit/>
          </a:bodyPr>
          <a:lstStyle>
            <a:lvl1pPr marR="332105"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7" name="Google Shape;127;p21"/>
          <p:cNvSpPr txBox="1">
            <a:spLocks noGrp="1"/>
          </p:cNvSpPr>
          <p:nvPr>
            <p:ph type="subTitle" idx="7"/>
          </p:nvPr>
        </p:nvSpPr>
        <p:spPr>
          <a:xfrm>
            <a:off x="1944363" y="3443102"/>
            <a:ext cx="2317200" cy="389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8" name="Google Shape;128;p21"/>
          <p:cNvSpPr txBox="1">
            <a:spLocks noGrp="1"/>
          </p:cNvSpPr>
          <p:nvPr>
            <p:ph type="subTitle" idx="8"/>
          </p:nvPr>
        </p:nvSpPr>
        <p:spPr>
          <a:xfrm>
            <a:off x="1944863" y="3819202"/>
            <a:ext cx="2316900" cy="629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9" name="Google Shape;129;p21"/>
          <p:cNvSpPr txBox="1">
            <a:spLocks noGrp="1"/>
          </p:cNvSpPr>
          <p:nvPr>
            <p:ph type="subTitle" idx="9"/>
          </p:nvPr>
        </p:nvSpPr>
        <p:spPr>
          <a:xfrm>
            <a:off x="4882388" y="2492565"/>
            <a:ext cx="23172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30" name="Google Shape;130;p21"/>
          <p:cNvSpPr txBox="1">
            <a:spLocks noGrp="1"/>
          </p:cNvSpPr>
          <p:nvPr>
            <p:ph type="subTitle" idx="13"/>
          </p:nvPr>
        </p:nvSpPr>
        <p:spPr>
          <a:xfrm>
            <a:off x="4882725" y="2868665"/>
            <a:ext cx="2316900" cy="629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1" name="Google Shape;131;p21"/>
          <p:cNvSpPr txBox="1">
            <a:spLocks noGrp="1"/>
          </p:cNvSpPr>
          <p:nvPr>
            <p:ph type="subTitle" idx="14"/>
          </p:nvPr>
        </p:nvSpPr>
        <p:spPr>
          <a:xfrm>
            <a:off x="4882563" y="3443100"/>
            <a:ext cx="2316900" cy="3897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Font typeface="Oswald"/>
              <a:buNone/>
              <a:defRPr sz="1800">
                <a:latin typeface="Oswald"/>
                <a:ea typeface="Oswald"/>
                <a:cs typeface="Oswald"/>
                <a:sym typeface="Oswa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32" name="Google Shape;132;p21"/>
          <p:cNvSpPr txBox="1">
            <a:spLocks noGrp="1"/>
          </p:cNvSpPr>
          <p:nvPr>
            <p:ph type="subTitle" idx="15"/>
          </p:nvPr>
        </p:nvSpPr>
        <p:spPr>
          <a:xfrm>
            <a:off x="4882613" y="3819202"/>
            <a:ext cx="2316900" cy="629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 and subtitle">
  <p:cSld name="CUSTOM_3">
    <p:spTree>
      <p:nvGrpSpPr>
        <p:cNvPr id="1" name="Shape 133"/>
        <p:cNvGrpSpPr/>
        <p:nvPr/>
      </p:nvGrpSpPr>
      <p:grpSpPr>
        <a:xfrm>
          <a:off x="0" y="0"/>
          <a:ext cx="0" cy="0"/>
          <a:chOff x="0" y="0"/>
          <a:chExt cx="0" cy="0"/>
        </a:xfrm>
      </p:grpSpPr>
      <p:sp>
        <p:nvSpPr>
          <p:cNvPr id="134" name="Google Shape;134;p22"/>
          <p:cNvSpPr txBox="1">
            <a:spLocks noGrp="1"/>
          </p:cNvSpPr>
          <p:nvPr>
            <p:ph type="title" hasCustomPrompt="1"/>
          </p:nvPr>
        </p:nvSpPr>
        <p:spPr>
          <a:xfrm>
            <a:off x="3389825" y="1356150"/>
            <a:ext cx="1172400" cy="1287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35" name="Google Shape;135;p22"/>
          <p:cNvSpPr txBox="1">
            <a:spLocks noGrp="1"/>
          </p:cNvSpPr>
          <p:nvPr>
            <p:ph type="title" idx="2"/>
          </p:nvPr>
        </p:nvSpPr>
        <p:spPr>
          <a:xfrm>
            <a:off x="3507400" y="2586993"/>
            <a:ext cx="3852000" cy="653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Number and subtitle 2">
  <p:cSld name="CUSTOM_6">
    <p:spTree>
      <p:nvGrpSpPr>
        <p:cNvPr id="1" name="Shape 136"/>
        <p:cNvGrpSpPr/>
        <p:nvPr/>
      </p:nvGrpSpPr>
      <p:grpSpPr>
        <a:xfrm>
          <a:off x="0" y="0"/>
          <a:ext cx="0" cy="0"/>
          <a:chOff x="0" y="0"/>
          <a:chExt cx="0" cy="0"/>
        </a:xfrm>
      </p:grpSpPr>
      <p:sp>
        <p:nvSpPr>
          <p:cNvPr id="137" name="Google Shape;137;p23"/>
          <p:cNvSpPr txBox="1">
            <a:spLocks noGrp="1"/>
          </p:cNvSpPr>
          <p:nvPr>
            <p:ph type="title" hasCustomPrompt="1"/>
          </p:nvPr>
        </p:nvSpPr>
        <p:spPr>
          <a:xfrm>
            <a:off x="2285825" y="1927950"/>
            <a:ext cx="1338900" cy="1287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38" name="Google Shape;138;p23"/>
          <p:cNvSpPr txBox="1">
            <a:spLocks noGrp="1"/>
          </p:cNvSpPr>
          <p:nvPr>
            <p:ph type="title" idx="2"/>
          </p:nvPr>
        </p:nvSpPr>
        <p:spPr>
          <a:xfrm>
            <a:off x="3722950" y="2073553"/>
            <a:ext cx="3852000" cy="9732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 and subtitle 3">
  <p:cSld name="CUSTOM_6_1">
    <p:spTree>
      <p:nvGrpSpPr>
        <p:cNvPr id="1" name="Shape 139"/>
        <p:cNvGrpSpPr/>
        <p:nvPr/>
      </p:nvGrpSpPr>
      <p:grpSpPr>
        <a:xfrm>
          <a:off x="0" y="0"/>
          <a:ext cx="0" cy="0"/>
          <a:chOff x="0" y="0"/>
          <a:chExt cx="0" cy="0"/>
        </a:xfrm>
      </p:grpSpPr>
      <p:sp>
        <p:nvSpPr>
          <p:cNvPr id="140" name="Google Shape;140;p24"/>
          <p:cNvSpPr txBox="1">
            <a:spLocks noGrp="1"/>
          </p:cNvSpPr>
          <p:nvPr>
            <p:ph type="title" hasCustomPrompt="1"/>
          </p:nvPr>
        </p:nvSpPr>
        <p:spPr>
          <a:xfrm>
            <a:off x="3814350" y="1356150"/>
            <a:ext cx="1515300" cy="12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1" name="Google Shape;141;p24"/>
          <p:cNvSpPr txBox="1">
            <a:spLocks noGrp="1"/>
          </p:cNvSpPr>
          <p:nvPr>
            <p:ph type="title" idx="2"/>
          </p:nvPr>
        </p:nvSpPr>
        <p:spPr>
          <a:xfrm>
            <a:off x="3073050" y="2518425"/>
            <a:ext cx="2997900" cy="107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Number and subtitle 4">
  <p:cSld name="CUSTOM_6_1_1">
    <p:spTree>
      <p:nvGrpSpPr>
        <p:cNvPr id="1" name="Shape 142"/>
        <p:cNvGrpSpPr/>
        <p:nvPr/>
      </p:nvGrpSpPr>
      <p:grpSpPr>
        <a:xfrm>
          <a:off x="0" y="0"/>
          <a:ext cx="0" cy="0"/>
          <a:chOff x="0" y="0"/>
          <a:chExt cx="0" cy="0"/>
        </a:xfrm>
      </p:grpSpPr>
      <p:sp>
        <p:nvSpPr>
          <p:cNvPr id="143" name="Google Shape;143;p25"/>
          <p:cNvSpPr txBox="1">
            <a:spLocks noGrp="1"/>
          </p:cNvSpPr>
          <p:nvPr>
            <p:ph type="title" hasCustomPrompt="1"/>
          </p:nvPr>
        </p:nvSpPr>
        <p:spPr>
          <a:xfrm>
            <a:off x="4594375" y="1356150"/>
            <a:ext cx="1288200" cy="1287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4" name="Google Shape;144;p25"/>
          <p:cNvSpPr txBox="1">
            <a:spLocks noGrp="1"/>
          </p:cNvSpPr>
          <p:nvPr>
            <p:ph type="title" idx="2"/>
          </p:nvPr>
        </p:nvSpPr>
        <p:spPr>
          <a:xfrm>
            <a:off x="2686963" y="2587000"/>
            <a:ext cx="3195600" cy="653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Number and subtitle 5">
  <p:cSld name="CUSTOM_6_1_1_1">
    <p:spTree>
      <p:nvGrpSpPr>
        <p:cNvPr id="1" name="Shape 145"/>
        <p:cNvGrpSpPr/>
        <p:nvPr/>
      </p:nvGrpSpPr>
      <p:grpSpPr>
        <a:xfrm>
          <a:off x="0" y="0"/>
          <a:ext cx="0" cy="0"/>
          <a:chOff x="0" y="0"/>
          <a:chExt cx="0" cy="0"/>
        </a:xfrm>
      </p:grpSpPr>
      <p:sp>
        <p:nvSpPr>
          <p:cNvPr id="146" name="Google Shape;146;p26"/>
          <p:cNvSpPr txBox="1">
            <a:spLocks noGrp="1"/>
          </p:cNvSpPr>
          <p:nvPr>
            <p:ph type="title" hasCustomPrompt="1"/>
          </p:nvPr>
        </p:nvSpPr>
        <p:spPr>
          <a:xfrm>
            <a:off x="4707800" y="2147125"/>
            <a:ext cx="1212000" cy="1050600"/>
          </a:xfrm>
          <a:prstGeom prst="rect">
            <a:avLst/>
          </a:prstGeom>
        </p:spPr>
        <p:txBody>
          <a:bodyPr spcFirstLastPara="1" wrap="square" lIns="91425" tIns="91425" rIns="91425" bIns="91425" anchor="ctr" anchorCtr="0">
            <a:noAutofit/>
          </a:bodyPr>
          <a:lstStyle>
            <a:lvl1pPr lvl="0"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7" name="Google Shape;147;p26"/>
          <p:cNvSpPr txBox="1">
            <a:spLocks noGrp="1"/>
          </p:cNvSpPr>
          <p:nvPr>
            <p:ph type="title" idx="2"/>
          </p:nvPr>
        </p:nvSpPr>
        <p:spPr>
          <a:xfrm>
            <a:off x="2897650" y="2147125"/>
            <a:ext cx="1696500" cy="971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Number and subtitle 6">
  <p:cSld name="CUSTOM_6_1_1_1_1">
    <p:spTree>
      <p:nvGrpSpPr>
        <p:cNvPr id="1" name="Shape 148"/>
        <p:cNvGrpSpPr/>
        <p:nvPr/>
      </p:nvGrpSpPr>
      <p:grpSpPr>
        <a:xfrm>
          <a:off x="0" y="0"/>
          <a:ext cx="0" cy="0"/>
          <a:chOff x="0" y="0"/>
          <a:chExt cx="0" cy="0"/>
        </a:xfrm>
      </p:grpSpPr>
      <p:sp>
        <p:nvSpPr>
          <p:cNvPr id="149" name="Google Shape;149;p27"/>
          <p:cNvSpPr txBox="1">
            <a:spLocks noGrp="1"/>
          </p:cNvSpPr>
          <p:nvPr>
            <p:ph type="title" hasCustomPrompt="1"/>
          </p:nvPr>
        </p:nvSpPr>
        <p:spPr>
          <a:xfrm>
            <a:off x="3894750" y="2751750"/>
            <a:ext cx="1354500" cy="945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200"/>
              <a:buNone/>
              <a:defRPr sz="72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50" name="Google Shape;150;p27"/>
          <p:cNvSpPr txBox="1">
            <a:spLocks noGrp="1"/>
          </p:cNvSpPr>
          <p:nvPr>
            <p:ph type="title" idx="2"/>
          </p:nvPr>
        </p:nvSpPr>
        <p:spPr>
          <a:xfrm>
            <a:off x="2646000" y="1855999"/>
            <a:ext cx="3852000" cy="51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2">
  <p:cSld name="CUSTOM_4">
    <p:spTree>
      <p:nvGrpSpPr>
        <p:cNvPr id="1" name="Shape 151"/>
        <p:cNvGrpSpPr/>
        <p:nvPr/>
      </p:nvGrpSpPr>
      <p:grpSpPr>
        <a:xfrm>
          <a:off x="0" y="0"/>
          <a:ext cx="0" cy="0"/>
          <a:chOff x="0" y="0"/>
          <a:chExt cx="0" cy="0"/>
        </a:xfrm>
      </p:grpSpPr>
      <p:sp>
        <p:nvSpPr>
          <p:cNvPr id="152" name="Google Shape;152;p28"/>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3">
  <p:cSld name="CUSTOM_4_1">
    <p:spTree>
      <p:nvGrpSpPr>
        <p:cNvPr id="1" name="Shape 153"/>
        <p:cNvGrpSpPr/>
        <p:nvPr/>
      </p:nvGrpSpPr>
      <p:grpSpPr>
        <a:xfrm>
          <a:off x="0" y="0"/>
          <a:ext cx="0" cy="0"/>
          <a:chOff x="0" y="0"/>
          <a:chExt cx="0" cy="0"/>
        </a:xfrm>
      </p:grpSpPr>
      <p:sp>
        <p:nvSpPr>
          <p:cNvPr id="154" name="Google Shape;154;p29"/>
          <p:cNvSpPr txBox="1">
            <a:spLocks noGrp="1"/>
          </p:cNvSpPr>
          <p:nvPr>
            <p:ph type="title"/>
          </p:nvPr>
        </p:nvSpPr>
        <p:spPr>
          <a:xfrm>
            <a:off x="720000" y="540000"/>
            <a:ext cx="3852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4">
  <p:cSld name="CUSTOM_4_1_1">
    <p:spTree>
      <p:nvGrpSpPr>
        <p:cNvPr id="1" name="Shape 155"/>
        <p:cNvGrpSpPr/>
        <p:nvPr/>
      </p:nvGrpSpPr>
      <p:grpSpPr>
        <a:xfrm>
          <a:off x="0" y="0"/>
          <a:ext cx="0" cy="0"/>
          <a:chOff x="0" y="0"/>
          <a:chExt cx="0" cy="0"/>
        </a:xfrm>
      </p:grpSpPr>
      <p:sp>
        <p:nvSpPr>
          <p:cNvPr id="156" name="Google Shape;156;p30"/>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5">
  <p:cSld name="CUSTOM_4_1_1_1">
    <p:spTree>
      <p:nvGrpSpPr>
        <p:cNvPr id="1" name="Shape 157"/>
        <p:cNvGrpSpPr/>
        <p:nvPr/>
      </p:nvGrpSpPr>
      <p:grpSpPr>
        <a:xfrm>
          <a:off x="0" y="0"/>
          <a:ext cx="0" cy="0"/>
          <a:chOff x="0" y="0"/>
          <a:chExt cx="0" cy="0"/>
        </a:xfrm>
      </p:grpSpPr>
      <p:sp>
        <p:nvSpPr>
          <p:cNvPr id="158" name="Google Shape;158;p31"/>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159"/>
        <p:cNvGrpSpPr/>
        <p:nvPr/>
      </p:nvGrpSpPr>
      <p:grpSpPr>
        <a:xfrm>
          <a:off x="0" y="0"/>
          <a:ext cx="0" cy="0"/>
          <a:chOff x="0" y="0"/>
          <a:chExt cx="0" cy="0"/>
        </a:xfrm>
      </p:grpSpPr>
      <p:sp>
        <p:nvSpPr>
          <p:cNvPr id="160" name="Google Shape;160;p32"/>
          <p:cNvSpPr txBox="1">
            <a:spLocks noGrp="1"/>
          </p:cNvSpPr>
          <p:nvPr>
            <p:ph type="ctrTitle"/>
          </p:nvPr>
        </p:nvSpPr>
        <p:spPr>
          <a:xfrm>
            <a:off x="1887750" y="946225"/>
            <a:ext cx="5368500" cy="975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61" name="Google Shape;161;p32"/>
          <p:cNvSpPr txBox="1">
            <a:spLocks noGrp="1"/>
          </p:cNvSpPr>
          <p:nvPr>
            <p:ph type="subTitle" idx="1"/>
          </p:nvPr>
        </p:nvSpPr>
        <p:spPr>
          <a:xfrm>
            <a:off x="4774636" y="2224775"/>
            <a:ext cx="3054900" cy="115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2" name="Google Shape;162;p32"/>
          <p:cNvSpPr txBox="1"/>
          <p:nvPr/>
        </p:nvSpPr>
        <p:spPr>
          <a:xfrm>
            <a:off x="2569325" y="4151400"/>
            <a:ext cx="4005600" cy="4176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GB" sz="1000">
                <a:solidFill>
                  <a:schemeClr val="lt1"/>
                </a:solidFill>
                <a:latin typeface="Raleway"/>
                <a:ea typeface="Raleway"/>
                <a:cs typeface="Raleway"/>
                <a:sym typeface="Raleway"/>
              </a:rPr>
              <a:t>CREDITS: This presentation template was created by </a:t>
            </a:r>
            <a:r>
              <a:rPr lang="en-GB" sz="1000" b="1" u="sng">
                <a:solidFill>
                  <a:schemeClr val="lt1"/>
                </a:solidFill>
                <a:latin typeface="Raleway"/>
                <a:ea typeface="Raleway"/>
                <a:cs typeface="Raleway"/>
                <a:sym typeface="Raleway"/>
                <a:hlinkClick r:id="rId2"/>
              </a:rPr>
              <a:t>Slidesgo</a:t>
            </a:r>
            <a:r>
              <a:rPr lang="en-GB" sz="1000" b="1">
                <a:solidFill>
                  <a:schemeClr val="lt1"/>
                </a:solidFill>
                <a:latin typeface="Raleway"/>
                <a:ea typeface="Raleway"/>
                <a:cs typeface="Raleway"/>
                <a:sym typeface="Raleway"/>
              </a:rPr>
              <a:t>,</a:t>
            </a:r>
            <a:r>
              <a:rPr lang="en-GB" sz="1000">
                <a:solidFill>
                  <a:schemeClr val="lt1"/>
                </a:solidFill>
                <a:latin typeface="Raleway"/>
                <a:ea typeface="Raleway"/>
                <a:cs typeface="Raleway"/>
                <a:sym typeface="Raleway"/>
              </a:rPr>
              <a:t> including icons by </a:t>
            </a:r>
            <a:r>
              <a:rPr lang="en-GB" sz="1000" b="1" u="sng">
                <a:solidFill>
                  <a:schemeClr val="lt1"/>
                </a:solidFill>
                <a:latin typeface="Raleway"/>
                <a:ea typeface="Raleway"/>
                <a:cs typeface="Raleway"/>
                <a:sym typeface="Raleway"/>
                <a:hlinkClick r:id="rId3"/>
              </a:rPr>
              <a:t>Flaticon</a:t>
            </a:r>
            <a:r>
              <a:rPr lang="en-GB" sz="1000">
                <a:solidFill>
                  <a:schemeClr val="lt1"/>
                </a:solidFill>
                <a:latin typeface="Raleway"/>
                <a:ea typeface="Raleway"/>
                <a:cs typeface="Raleway"/>
                <a:sym typeface="Raleway"/>
              </a:rPr>
              <a:t>, infographics &amp; images by </a:t>
            </a:r>
            <a:r>
              <a:rPr lang="en-GB" sz="1000" b="1" u="sng">
                <a:solidFill>
                  <a:schemeClr val="lt1"/>
                </a:solidFill>
                <a:latin typeface="Raleway"/>
                <a:ea typeface="Raleway"/>
                <a:cs typeface="Raleway"/>
                <a:sym typeface="Raleway"/>
                <a:hlinkClick r:id="rId4"/>
              </a:rPr>
              <a:t>Freepik</a:t>
            </a:r>
            <a:r>
              <a:rPr lang="en-GB" sz="1000">
                <a:solidFill>
                  <a:schemeClr val="lt1"/>
                </a:solidFill>
                <a:latin typeface="Raleway"/>
                <a:ea typeface="Raleway"/>
                <a:cs typeface="Raleway"/>
                <a:sym typeface="Raleway"/>
              </a:rPr>
              <a:t> </a:t>
            </a:r>
            <a:endParaRPr sz="1000">
              <a:solidFill>
                <a:schemeClr val="lt1"/>
              </a:solidFill>
              <a:latin typeface="Raleway"/>
              <a:ea typeface="Raleway"/>
              <a:cs typeface="Raleway"/>
              <a:sym typeface="Raleway"/>
            </a:endParaRPr>
          </a:p>
        </p:txBody>
      </p:sp>
      <p:sp>
        <p:nvSpPr>
          <p:cNvPr id="163" name="Google Shape;163;p32"/>
          <p:cNvSpPr txBox="1">
            <a:spLocks noGrp="1"/>
          </p:cNvSpPr>
          <p:nvPr>
            <p:ph type="subTitle" idx="2"/>
          </p:nvPr>
        </p:nvSpPr>
        <p:spPr>
          <a:xfrm>
            <a:off x="1314451" y="2224775"/>
            <a:ext cx="2550900" cy="975000"/>
          </a:xfrm>
          <a:prstGeom prst="rect">
            <a:avLst/>
          </a:prstGeom>
        </p:spPr>
        <p:txBody>
          <a:bodyPr spcFirstLastPara="1" wrap="square" lIns="91425" tIns="91425" rIns="91425" bIns="91425" anchor="t" anchorCtr="0">
            <a:noAutofit/>
          </a:bodyPr>
          <a:lstStyle>
            <a:lvl1pPr lvl="0" algn="r" rtl="0">
              <a:lnSpc>
                <a:spcPct val="150000"/>
              </a:lnSpc>
              <a:spcBef>
                <a:spcPts val="0"/>
              </a:spcBef>
              <a:spcAft>
                <a:spcPts val="0"/>
              </a:spcAft>
              <a:buSzPts val="2800"/>
              <a:buNone/>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6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33"/>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Oswald"/>
              <a:buNone/>
              <a:defRPr sz="2800">
                <a:solidFill>
                  <a:schemeClr val="lt1"/>
                </a:solidFill>
                <a:latin typeface="Oswald"/>
                <a:ea typeface="Oswald"/>
                <a:cs typeface="Oswald"/>
                <a:sym typeface="Oswald"/>
              </a:defRPr>
            </a:lvl1pPr>
            <a:lvl2pPr lvl="1">
              <a:spcBef>
                <a:spcPts val="0"/>
              </a:spcBef>
              <a:spcAft>
                <a:spcPts val="0"/>
              </a:spcAft>
              <a:buClr>
                <a:schemeClr val="lt1"/>
              </a:buClr>
              <a:buSzPts val="2800"/>
              <a:buNone/>
              <a:defRPr sz="2800">
                <a:solidFill>
                  <a:schemeClr val="lt1"/>
                </a:solidFill>
              </a:defRPr>
            </a:lvl2pPr>
            <a:lvl3pPr lvl="2">
              <a:spcBef>
                <a:spcPts val="0"/>
              </a:spcBef>
              <a:spcAft>
                <a:spcPts val="0"/>
              </a:spcAft>
              <a:buClr>
                <a:schemeClr val="lt1"/>
              </a:buClr>
              <a:buSzPts val="2800"/>
              <a:buNone/>
              <a:defRPr sz="2800">
                <a:solidFill>
                  <a:schemeClr val="lt1"/>
                </a:solidFill>
              </a:defRPr>
            </a:lvl3pPr>
            <a:lvl4pPr lvl="3">
              <a:spcBef>
                <a:spcPts val="0"/>
              </a:spcBef>
              <a:spcAft>
                <a:spcPts val="0"/>
              </a:spcAft>
              <a:buClr>
                <a:schemeClr val="lt1"/>
              </a:buClr>
              <a:buSzPts val="2800"/>
              <a:buNone/>
              <a:defRPr sz="2800">
                <a:solidFill>
                  <a:schemeClr val="lt1"/>
                </a:solidFill>
              </a:defRPr>
            </a:lvl4pPr>
            <a:lvl5pPr lvl="4">
              <a:spcBef>
                <a:spcPts val="0"/>
              </a:spcBef>
              <a:spcAft>
                <a:spcPts val="0"/>
              </a:spcAft>
              <a:buClr>
                <a:schemeClr val="lt1"/>
              </a:buClr>
              <a:buSzPts val="2800"/>
              <a:buNone/>
              <a:defRPr sz="2800">
                <a:solidFill>
                  <a:schemeClr val="lt1"/>
                </a:solidFill>
              </a:defRPr>
            </a:lvl5pPr>
            <a:lvl6pPr lvl="5">
              <a:spcBef>
                <a:spcPts val="0"/>
              </a:spcBef>
              <a:spcAft>
                <a:spcPts val="0"/>
              </a:spcAft>
              <a:buClr>
                <a:schemeClr val="lt1"/>
              </a:buClr>
              <a:buSzPts val="2800"/>
              <a:buNone/>
              <a:defRPr sz="2800">
                <a:solidFill>
                  <a:schemeClr val="lt1"/>
                </a:solidFill>
              </a:defRPr>
            </a:lvl6pPr>
            <a:lvl7pPr lvl="6">
              <a:spcBef>
                <a:spcPts val="0"/>
              </a:spcBef>
              <a:spcAft>
                <a:spcPts val="0"/>
              </a:spcAft>
              <a:buClr>
                <a:schemeClr val="lt1"/>
              </a:buClr>
              <a:buSzPts val="2800"/>
              <a:buNone/>
              <a:defRPr sz="2800">
                <a:solidFill>
                  <a:schemeClr val="lt1"/>
                </a:solidFill>
              </a:defRPr>
            </a:lvl7pPr>
            <a:lvl8pPr lvl="7">
              <a:spcBef>
                <a:spcPts val="0"/>
              </a:spcBef>
              <a:spcAft>
                <a:spcPts val="0"/>
              </a:spcAft>
              <a:buClr>
                <a:schemeClr val="lt1"/>
              </a:buClr>
              <a:buSzPts val="2800"/>
              <a:buNone/>
              <a:defRPr sz="2800">
                <a:solidFill>
                  <a:schemeClr val="lt1"/>
                </a:solidFill>
              </a:defRPr>
            </a:lvl8pPr>
            <a:lvl9pPr lvl="8">
              <a:spcBef>
                <a:spcPts val="0"/>
              </a:spcBef>
              <a:spcAft>
                <a:spcPts val="0"/>
              </a:spcAft>
              <a:buClr>
                <a:schemeClr val="lt1"/>
              </a:buClr>
              <a:buSzPts val="2800"/>
              <a:buNone/>
              <a:defRPr sz="2800">
                <a:solidFill>
                  <a:schemeClr val="lt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Raleway"/>
              <a:buChar char="●"/>
              <a:defRPr>
                <a:solidFill>
                  <a:schemeClr val="lt1"/>
                </a:solidFill>
                <a:latin typeface="Raleway"/>
                <a:ea typeface="Raleway"/>
                <a:cs typeface="Raleway"/>
                <a:sym typeface="Raleway"/>
              </a:defRPr>
            </a:lvl1pPr>
            <a:lvl2pPr marL="914400" lvl="1"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2pPr>
            <a:lvl3pPr marL="1371600" lvl="2"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3pPr>
            <a:lvl4pPr marL="1828800" lvl="3"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4pPr>
            <a:lvl5pPr marL="2286000" lvl="4"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5pPr>
            <a:lvl6pPr marL="2743200" lvl="5"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6pPr>
            <a:lvl7pPr marL="3200400" lvl="6"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7pPr>
            <a:lvl8pPr marL="3657600" lvl="7" indent="-317500">
              <a:lnSpc>
                <a:spcPct val="100000"/>
              </a:lnSpc>
              <a:spcBef>
                <a:spcPts val="1600"/>
              </a:spcBef>
              <a:spcAft>
                <a:spcPts val="0"/>
              </a:spcAft>
              <a:buClr>
                <a:schemeClr val="lt1"/>
              </a:buClr>
              <a:buSzPts val="1400"/>
              <a:buFont typeface="Raleway"/>
              <a:buChar char="○"/>
              <a:defRPr>
                <a:solidFill>
                  <a:schemeClr val="lt1"/>
                </a:solidFill>
                <a:latin typeface="Raleway"/>
                <a:ea typeface="Raleway"/>
                <a:cs typeface="Raleway"/>
                <a:sym typeface="Raleway"/>
              </a:defRPr>
            </a:lvl8pPr>
            <a:lvl9pPr marL="4114800" lvl="8" indent="-317500">
              <a:lnSpc>
                <a:spcPct val="100000"/>
              </a:lnSpc>
              <a:spcBef>
                <a:spcPts val="1600"/>
              </a:spcBef>
              <a:spcAft>
                <a:spcPts val="1600"/>
              </a:spcAft>
              <a:buClr>
                <a:schemeClr val="lt1"/>
              </a:buClr>
              <a:buSzPts val="1400"/>
              <a:buFont typeface="Raleway"/>
              <a:buChar char="■"/>
              <a:defRPr>
                <a:solidFill>
                  <a:schemeClr val="lt1"/>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64"/>
        <p:cNvGrpSpPr/>
        <p:nvPr/>
      </p:nvGrpSpPr>
      <p:grpSpPr>
        <a:xfrm>
          <a:off x="0" y="0"/>
          <a:ext cx="0" cy="0"/>
          <a:chOff x="0" y="0"/>
          <a:chExt cx="0" cy="0"/>
        </a:xfrm>
      </p:grpSpPr>
      <p:sp>
        <p:nvSpPr>
          <p:cNvPr id="165" name="Google Shape;165;p33"/>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166" name="Google Shape;166;p33"/>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8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1pPr>
      <a:lvl2pPr marR="0" lvl="1"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2pPr>
      <a:lvl3pPr marR="0" lvl="2"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3pPr>
      <a:lvl4pPr marR="0" lvl="3"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4pPr>
      <a:lvl5pPr marR="0" lvl="4"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5pPr>
      <a:lvl6pPr marR="0" lvl="5"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6pPr>
      <a:lvl7pPr marR="0" lvl="6"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7pPr>
      <a:lvl8pPr marR="0" lvl="7"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8pPr>
      <a:lvl9pPr marR="0" lvl="8" algn="l" rtl="0">
        <a:lnSpc>
          <a:spcPct val="100000"/>
        </a:lnSpc>
        <a:spcBef>
          <a:spcPts val="0"/>
        </a:spcBef>
        <a:spcAft>
          <a:spcPts val="0"/>
        </a:spcAft>
        <a:buClr>
          <a:srgbClr val="000000"/>
        </a:buClr>
        <a:buFont typeface="Arial" charset="0"/>
        <a:defRPr sz="1400" b="0" i="0" u="none" strike="noStrike" cap="none">
          <a:solidFill>
            <a:srgbClr val="000000"/>
          </a:solidFill>
          <a:latin typeface="Arial" charset="0"/>
          <a:ea typeface="Arial" charset="0"/>
          <a:cs typeface="Arial" charset="0"/>
          <a:sym typeface="Arial" charset="0"/>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171"/>
        <p:cNvGrpSpPr/>
        <p:nvPr/>
      </p:nvGrpSpPr>
      <p:grpSpPr>
        <a:xfrm>
          <a:off x="0" y="0"/>
          <a:ext cx="0" cy="0"/>
          <a:chOff x="0" y="0"/>
          <a:chExt cx="0" cy="0"/>
        </a:xfrm>
      </p:grpSpPr>
      <p:sp>
        <p:nvSpPr>
          <p:cNvPr id="172" name="Google Shape;172;p35"/>
          <p:cNvSpPr txBox="1">
            <a:spLocks noGrp="1"/>
          </p:cNvSpPr>
          <p:nvPr>
            <p:ph type="ctrTitle"/>
          </p:nvPr>
        </p:nvSpPr>
        <p:spPr>
          <a:xfrm>
            <a:off x="1887750" y="343949"/>
            <a:ext cx="5368500" cy="2656826"/>
          </a:xfrm>
          <a:prstGeom prst="rect">
            <a:avLst/>
          </a:prstGeom>
        </p:spPr>
        <p:txBody>
          <a:bodyPr spcFirstLastPara="1" wrap="square" lIns="91425" tIns="91425" rIns="91425" bIns="91425" anchor="b" anchorCtr="0">
            <a:noAutofit/>
          </a:bodyPr>
          <a:lstStyle/>
          <a:p>
            <a:pPr lvl="0"/>
            <a:r>
              <a:rPr lang="en-US" sz="1800" b="1" dirty="0">
                <a:solidFill>
                  <a:schemeClr val="bg1"/>
                </a:solidFill>
                <a:latin typeface="Times New Roman" panose="02020603050405020304" pitchFamily="18" charset="0"/>
              </a:rPr>
              <a:t>LCHS7006</a:t>
            </a:r>
            <a:br>
              <a:rPr lang="en-US" sz="1800" b="1" dirty="0">
                <a:solidFill>
                  <a:schemeClr val="bg1"/>
                </a:solidFill>
                <a:latin typeface="Times New Roman" panose="02020603050405020304" pitchFamily="18" charset="0"/>
              </a:rPr>
            </a:br>
            <a:r>
              <a:rPr lang="en-US" sz="1800" b="1" dirty="0">
                <a:solidFill>
                  <a:schemeClr val="bg1"/>
                </a:solidFill>
                <a:latin typeface="Times New Roman" panose="02020603050405020304" pitchFamily="18" charset="0"/>
              </a:rPr>
              <a:t>Quality Assurance and Service Improvements</a:t>
            </a:r>
            <a:br>
              <a:rPr lang="en-US" sz="1800" b="1" dirty="0">
                <a:solidFill>
                  <a:schemeClr val="bg1"/>
                </a:solidFill>
                <a:latin typeface="Times New Roman" panose="02020603050405020304" pitchFamily="18" charset="0"/>
              </a:rPr>
            </a:br>
            <a:r>
              <a:rPr lang="en-US" sz="1800" b="1" dirty="0">
                <a:solidFill>
                  <a:schemeClr val="bg1"/>
                </a:solidFill>
                <a:latin typeface="Times New Roman" panose="02020603050405020304" pitchFamily="18" charset="0"/>
              </a:rPr>
              <a:t>Component 1 Individual Presentation</a:t>
            </a:r>
            <a:br>
              <a:rPr lang="en-US" sz="1800" b="1" dirty="0">
                <a:solidFill>
                  <a:schemeClr val="bg1"/>
                </a:solidFill>
                <a:latin typeface="Times New Roman" panose="02020603050405020304" pitchFamily="18" charset="0"/>
              </a:rPr>
            </a:br>
            <a:br>
              <a:rPr lang="en-US" sz="1800" b="1" dirty="0">
                <a:solidFill>
                  <a:schemeClr val="bg1"/>
                </a:solidFill>
                <a:latin typeface="Times New Roman" panose="02020603050405020304" pitchFamily="18" charset="0"/>
              </a:rPr>
            </a:br>
            <a:r>
              <a:rPr lang="en-PK" sz="1800" b="1" i="0" u="none" dirty="0">
                <a:solidFill>
                  <a:schemeClr val="bg1"/>
                </a:solidFill>
                <a:effectLst/>
                <a:latin typeface="Times New Roman" panose="02020603050405020304" pitchFamily="18" charset="0"/>
              </a:rPr>
              <a:t>Quality Management and Service Improvement in Health and Social Care: The Bristol Royal Infirmary Inquiry</a:t>
            </a:r>
            <a:endParaRPr sz="3000" b="1" dirty="0">
              <a:solidFill>
                <a:schemeClr val="bg1"/>
              </a:solidFill>
            </a:endParaRPr>
          </a:p>
        </p:txBody>
      </p:sp>
      <p:sp>
        <p:nvSpPr>
          <p:cNvPr id="173" name="Google Shape;173;p35"/>
          <p:cNvSpPr txBox="1">
            <a:spLocks noGrp="1"/>
          </p:cNvSpPr>
          <p:nvPr>
            <p:ph type="subTitle" idx="1"/>
          </p:nvPr>
        </p:nvSpPr>
        <p:spPr>
          <a:xfrm>
            <a:off x="2861875" y="3193650"/>
            <a:ext cx="3420300" cy="792600"/>
          </a:xfrm>
          <a:prstGeom prst="rect">
            <a:avLst/>
          </a:prstGeom>
        </p:spPr>
        <p:txBody>
          <a:bodyPr spcFirstLastPara="1" wrap="square" lIns="91425" tIns="91425" rIns="91425" bIns="91425" anchor="t" anchorCtr="0">
            <a:noAutofit/>
          </a:bodyPr>
          <a:lstStyle/>
          <a:p>
            <a:pPr marL="0" indent="0"/>
            <a:r>
              <a:rPr lang="en-GB" dirty="0" err="1"/>
              <a:t>Name:Shazia</a:t>
            </a:r>
            <a:r>
              <a:rPr lang="en-GB" dirty="0"/>
              <a:t> Perveen </a:t>
            </a:r>
          </a:p>
          <a:p>
            <a:pPr marL="0" indent="0"/>
            <a:r>
              <a:rPr lang="en-GB"/>
              <a:t>ID: 2242994</a:t>
            </a:r>
          </a:p>
        </p:txBody>
      </p:sp>
      <p:grpSp>
        <p:nvGrpSpPr>
          <p:cNvPr id="174" name="Google Shape;174;p35"/>
          <p:cNvGrpSpPr/>
          <p:nvPr/>
        </p:nvGrpSpPr>
        <p:grpSpPr>
          <a:xfrm rot="-5400000">
            <a:off x="4531668" y="1145388"/>
            <a:ext cx="80672" cy="3791466"/>
            <a:chOff x="240800" y="2204795"/>
            <a:chExt cx="14075" cy="652105"/>
          </a:xfrm>
        </p:grpSpPr>
        <p:sp>
          <p:nvSpPr>
            <p:cNvPr id="175" name="Google Shape;175;p35"/>
            <p:cNvSpPr/>
            <p:nvPr/>
          </p:nvSpPr>
          <p:spPr>
            <a:xfrm>
              <a:off x="240801" y="2204795"/>
              <a:ext cx="11401" cy="545681"/>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35"/>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35"/>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5"/>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 name="Google Shape;179;p35"/>
          <p:cNvGrpSpPr/>
          <p:nvPr/>
        </p:nvGrpSpPr>
        <p:grpSpPr>
          <a:xfrm>
            <a:off x="2278754" y="3912467"/>
            <a:ext cx="543432" cy="741197"/>
            <a:chOff x="2278754" y="3912467"/>
            <a:chExt cx="543432" cy="741197"/>
          </a:xfrm>
        </p:grpSpPr>
        <p:sp>
          <p:nvSpPr>
            <p:cNvPr id="180" name="Google Shape;180;p35"/>
            <p:cNvSpPr/>
            <p:nvPr/>
          </p:nvSpPr>
          <p:spPr>
            <a:xfrm>
              <a:off x="2278754" y="3912467"/>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35"/>
            <p:cNvSpPr/>
            <p:nvPr/>
          </p:nvSpPr>
          <p:spPr>
            <a:xfrm>
              <a:off x="2456593" y="3912467"/>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35"/>
            <p:cNvSpPr/>
            <p:nvPr/>
          </p:nvSpPr>
          <p:spPr>
            <a:xfrm>
              <a:off x="2624328" y="3912467"/>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5"/>
            <p:cNvSpPr/>
            <p:nvPr/>
          </p:nvSpPr>
          <p:spPr>
            <a:xfrm>
              <a:off x="2802073" y="3912467"/>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5"/>
            <p:cNvSpPr/>
            <p:nvPr/>
          </p:nvSpPr>
          <p:spPr>
            <a:xfrm>
              <a:off x="2278754" y="4057657"/>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5"/>
            <p:cNvSpPr/>
            <p:nvPr/>
          </p:nvSpPr>
          <p:spPr>
            <a:xfrm>
              <a:off x="2456593" y="4057657"/>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5"/>
            <p:cNvSpPr/>
            <p:nvPr/>
          </p:nvSpPr>
          <p:spPr>
            <a:xfrm>
              <a:off x="2624328" y="4057657"/>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5"/>
            <p:cNvSpPr/>
            <p:nvPr/>
          </p:nvSpPr>
          <p:spPr>
            <a:xfrm>
              <a:off x="2802073" y="4057657"/>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5"/>
            <p:cNvSpPr/>
            <p:nvPr/>
          </p:nvSpPr>
          <p:spPr>
            <a:xfrm>
              <a:off x="2278754" y="4205372"/>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5"/>
            <p:cNvSpPr/>
            <p:nvPr/>
          </p:nvSpPr>
          <p:spPr>
            <a:xfrm>
              <a:off x="2456593" y="4205372"/>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5"/>
            <p:cNvSpPr/>
            <p:nvPr/>
          </p:nvSpPr>
          <p:spPr>
            <a:xfrm>
              <a:off x="2624328" y="4205372"/>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5"/>
            <p:cNvSpPr/>
            <p:nvPr/>
          </p:nvSpPr>
          <p:spPr>
            <a:xfrm>
              <a:off x="2802073" y="4205372"/>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5"/>
            <p:cNvSpPr/>
            <p:nvPr/>
          </p:nvSpPr>
          <p:spPr>
            <a:xfrm>
              <a:off x="2278754" y="4350656"/>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5"/>
            <p:cNvSpPr/>
            <p:nvPr/>
          </p:nvSpPr>
          <p:spPr>
            <a:xfrm>
              <a:off x="2456593" y="4350656"/>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5"/>
            <p:cNvSpPr/>
            <p:nvPr/>
          </p:nvSpPr>
          <p:spPr>
            <a:xfrm>
              <a:off x="2624328" y="4350656"/>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5"/>
            <p:cNvSpPr/>
            <p:nvPr/>
          </p:nvSpPr>
          <p:spPr>
            <a:xfrm>
              <a:off x="2802073" y="4350656"/>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5"/>
            <p:cNvSpPr/>
            <p:nvPr/>
          </p:nvSpPr>
          <p:spPr>
            <a:xfrm>
              <a:off x="2278754" y="4495845"/>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5"/>
            <p:cNvSpPr/>
            <p:nvPr/>
          </p:nvSpPr>
          <p:spPr>
            <a:xfrm>
              <a:off x="2456593" y="4495845"/>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5"/>
            <p:cNvSpPr/>
            <p:nvPr/>
          </p:nvSpPr>
          <p:spPr>
            <a:xfrm>
              <a:off x="2624328" y="4495845"/>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5"/>
            <p:cNvSpPr/>
            <p:nvPr/>
          </p:nvSpPr>
          <p:spPr>
            <a:xfrm>
              <a:off x="2802073" y="4495845"/>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5"/>
            <p:cNvSpPr/>
            <p:nvPr/>
          </p:nvSpPr>
          <p:spPr>
            <a:xfrm>
              <a:off x="2278754" y="4643561"/>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5"/>
            <p:cNvSpPr/>
            <p:nvPr/>
          </p:nvSpPr>
          <p:spPr>
            <a:xfrm>
              <a:off x="2456593" y="4643561"/>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5"/>
            <p:cNvSpPr/>
            <p:nvPr/>
          </p:nvSpPr>
          <p:spPr>
            <a:xfrm>
              <a:off x="2624328" y="4643561"/>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5"/>
            <p:cNvSpPr/>
            <p:nvPr/>
          </p:nvSpPr>
          <p:spPr>
            <a:xfrm>
              <a:off x="2802073" y="4643561"/>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4" name="Google Shape;204;p35"/>
          <p:cNvGrpSpPr/>
          <p:nvPr/>
        </p:nvGrpSpPr>
        <p:grpSpPr>
          <a:xfrm>
            <a:off x="548547" y="2097130"/>
            <a:ext cx="541000" cy="741197"/>
            <a:chOff x="548547" y="2097130"/>
            <a:chExt cx="541000" cy="741197"/>
          </a:xfrm>
        </p:grpSpPr>
        <p:sp>
          <p:nvSpPr>
            <p:cNvPr id="205" name="Google Shape;205;p35"/>
            <p:cNvSpPr/>
            <p:nvPr/>
          </p:nvSpPr>
          <p:spPr>
            <a:xfrm>
              <a:off x="548547" y="2097130"/>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5"/>
            <p:cNvSpPr/>
            <p:nvPr/>
          </p:nvSpPr>
          <p:spPr>
            <a:xfrm>
              <a:off x="726386" y="2097130"/>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5"/>
            <p:cNvSpPr/>
            <p:nvPr/>
          </p:nvSpPr>
          <p:spPr>
            <a:xfrm>
              <a:off x="901605" y="2097130"/>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5"/>
            <p:cNvSpPr/>
            <p:nvPr/>
          </p:nvSpPr>
          <p:spPr>
            <a:xfrm>
              <a:off x="1069340" y="2097130"/>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5"/>
            <p:cNvSpPr/>
            <p:nvPr/>
          </p:nvSpPr>
          <p:spPr>
            <a:xfrm>
              <a:off x="548547" y="2242319"/>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5"/>
            <p:cNvSpPr/>
            <p:nvPr/>
          </p:nvSpPr>
          <p:spPr>
            <a:xfrm>
              <a:off x="726386" y="2242319"/>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5"/>
            <p:cNvSpPr/>
            <p:nvPr/>
          </p:nvSpPr>
          <p:spPr>
            <a:xfrm>
              <a:off x="901605" y="2242319"/>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5"/>
            <p:cNvSpPr/>
            <p:nvPr/>
          </p:nvSpPr>
          <p:spPr>
            <a:xfrm>
              <a:off x="1069340" y="2242319"/>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5"/>
            <p:cNvSpPr/>
            <p:nvPr/>
          </p:nvSpPr>
          <p:spPr>
            <a:xfrm>
              <a:off x="548547" y="2390035"/>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5"/>
            <p:cNvSpPr/>
            <p:nvPr/>
          </p:nvSpPr>
          <p:spPr>
            <a:xfrm>
              <a:off x="726386" y="2390035"/>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5"/>
            <p:cNvSpPr/>
            <p:nvPr/>
          </p:nvSpPr>
          <p:spPr>
            <a:xfrm>
              <a:off x="901605" y="2390035"/>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5"/>
            <p:cNvSpPr/>
            <p:nvPr/>
          </p:nvSpPr>
          <p:spPr>
            <a:xfrm>
              <a:off x="1069340" y="2390035"/>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5"/>
            <p:cNvSpPr/>
            <p:nvPr/>
          </p:nvSpPr>
          <p:spPr>
            <a:xfrm>
              <a:off x="548547" y="2535318"/>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5"/>
            <p:cNvSpPr/>
            <p:nvPr/>
          </p:nvSpPr>
          <p:spPr>
            <a:xfrm>
              <a:off x="726386" y="2535318"/>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5"/>
            <p:cNvSpPr/>
            <p:nvPr/>
          </p:nvSpPr>
          <p:spPr>
            <a:xfrm>
              <a:off x="901605" y="2535318"/>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5"/>
            <p:cNvSpPr/>
            <p:nvPr/>
          </p:nvSpPr>
          <p:spPr>
            <a:xfrm>
              <a:off x="1069340" y="2535318"/>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5"/>
            <p:cNvSpPr/>
            <p:nvPr/>
          </p:nvSpPr>
          <p:spPr>
            <a:xfrm>
              <a:off x="548547" y="2676391"/>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5"/>
            <p:cNvSpPr/>
            <p:nvPr/>
          </p:nvSpPr>
          <p:spPr>
            <a:xfrm>
              <a:off x="726386" y="2676391"/>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5"/>
            <p:cNvSpPr/>
            <p:nvPr/>
          </p:nvSpPr>
          <p:spPr>
            <a:xfrm>
              <a:off x="901605" y="2680507"/>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5"/>
            <p:cNvSpPr/>
            <p:nvPr/>
          </p:nvSpPr>
          <p:spPr>
            <a:xfrm>
              <a:off x="1069340" y="2676391"/>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5"/>
            <p:cNvSpPr/>
            <p:nvPr/>
          </p:nvSpPr>
          <p:spPr>
            <a:xfrm>
              <a:off x="548547" y="2815687"/>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5"/>
            <p:cNvSpPr/>
            <p:nvPr/>
          </p:nvSpPr>
          <p:spPr>
            <a:xfrm>
              <a:off x="726386" y="2815687"/>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5"/>
            <p:cNvSpPr/>
            <p:nvPr/>
          </p:nvSpPr>
          <p:spPr>
            <a:xfrm>
              <a:off x="901605" y="2815687"/>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5"/>
            <p:cNvSpPr/>
            <p:nvPr/>
          </p:nvSpPr>
          <p:spPr>
            <a:xfrm>
              <a:off x="1069340" y="2815687"/>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 name="Google Shape;229;p35"/>
          <p:cNvGrpSpPr/>
          <p:nvPr/>
        </p:nvGrpSpPr>
        <p:grpSpPr>
          <a:xfrm>
            <a:off x="3195818" y="841369"/>
            <a:ext cx="5171654" cy="2620431"/>
            <a:chOff x="2729182" y="1660105"/>
            <a:chExt cx="1331768" cy="674795"/>
          </a:xfrm>
        </p:grpSpPr>
        <p:sp>
          <p:nvSpPr>
            <p:cNvPr id="230" name="Google Shape;230;p35"/>
            <p:cNvSpPr/>
            <p:nvPr/>
          </p:nvSpPr>
          <p:spPr>
            <a:xfrm>
              <a:off x="4038175" y="1788200"/>
              <a:ext cx="22775" cy="22775"/>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5"/>
            <p:cNvSpPr/>
            <p:nvPr/>
          </p:nvSpPr>
          <p:spPr>
            <a:xfrm>
              <a:off x="3884925" y="2312800"/>
              <a:ext cx="22125" cy="22100"/>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5"/>
            <p:cNvSpPr/>
            <p:nvPr/>
          </p:nvSpPr>
          <p:spPr>
            <a:xfrm>
              <a:off x="2729182" y="1660105"/>
              <a:ext cx="52875" cy="50200"/>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38"/>
          <p:cNvSpPr txBox="1">
            <a:spLocks noGrp="1"/>
          </p:cNvSpPr>
          <p:nvPr>
            <p:ph type="title"/>
          </p:nvPr>
        </p:nvSpPr>
        <p:spPr>
          <a:xfrm>
            <a:off x="2075263" y="470436"/>
            <a:ext cx="4993473" cy="42789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Case Study Background</a:t>
            </a:r>
          </a:p>
        </p:txBody>
      </p:sp>
      <p:grpSp>
        <p:nvGrpSpPr>
          <p:cNvPr id="300" name="Google Shape;300;p38"/>
          <p:cNvGrpSpPr/>
          <p:nvPr/>
        </p:nvGrpSpPr>
        <p:grpSpPr>
          <a:xfrm>
            <a:off x="963650" y="292405"/>
            <a:ext cx="7255250" cy="4502497"/>
            <a:chOff x="963650" y="292405"/>
            <a:chExt cx="7255250" cy="4502497"/>
          </a:xfrm>
        </p:grpSpPr>
        <p:sp>
          <p:nvSpPr>
            <p:cNvPr id="301" name="Google Shape;301;p38"/>
            <p:cNvSpPr/>
            <p:nvPr/>
          </p:nvSpPr>
          <p:spPr>
            <a:xfrm>
              <a:off x="8112937" y="795625"/>
              <a:ext cx="105963" cy="105963"/>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8"/>
            <p:cNvSpPr/>
            <p:nvPr/>
          </p:nvSpPr>
          <p:spPr>
            <a:xfrm>
              <a:off x="7399928" y="3236375"/>
              <a:ext cx="102939" cy="102822"/>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8"/>
            <p:cNvSpPr/>
            <p:nvPr/>
          </p:nvSpPr>
          <p:spPr>
            <a:xfrm>
              <a:off x="963650" y="2773946"/>
              <a:ext cx="246006" cy="233561"/>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 name="Google Shape;304;p38"/>
            <p:cNvGrpSpPr/>
            <p:nvPr/>
          </p:nvGrpSpPr>
          <p:grpSpPr>
            <a:xfrm>
              <a:off x="2396654" y="292405"/>
              <a:ext cx="543432" cy="741197"/>
              <a:chOff x="2878829" y="3023092"/>
              <a:chExt cx="543432" cy="741197"/>
            </a:xfrm>
          </p:grpSpPr>
          <p:sp>
            <p:nvSpPr>
              <p:cNvPr id="305" name="Google Shape;305;p38"/>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8"/>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8"/>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8"/>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8"/>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8"/>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8"/>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8"/>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8"/>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8"/>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8"/>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8"/>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8"/>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8"/>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8"/>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8"/>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8"/>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8"/>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8"/>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8"/>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8"/>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8"/>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8"/>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9" name="Google Shape;329;p38"/>
            <p:cNvGrpSpPr/>
            <p:nvPr/>
          </p:nvGrpSpPr>
          <p:grpSpPr>
            <a:xfrm>
              <a:off x="6498004" y="4053705"/>
              <a:ext cx="543432" cy="741197"/>
              <a:chOff x="2878829" y="3023092"/>
              <a:chExt cx="543432" cy="741197"/>
            </a:xfrm>
          </p:grpSpPr>
          <p:sp>
            <p:nvSpPr>
              <p:cNvPr id="330" name="Google Shape;330;p38"/>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8"/>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8"/>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8"/>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8"/>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8"/>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8"/>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8"/>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8"/>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8"/>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8"/>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8"/>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8"/>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8"/>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8"/>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8"/>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8"/>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8"/>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8"/>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8"/>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8"/>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8"/>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8"/>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8"/>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54" name="Google Shape;354;p38"/>
          <p:cNvSpPr txBox="1">
            <a:spLocks noGrp="1"/>
          </p:cNvSpPr>
          <p:nvPr>
            <p:ph type="title" idx="2"/>
          </p:nvPr>
        </p:nvSpPr>
        <p:spPr>
          <a:xfrm>
            <a:off x="1449150" y="1186181"/>
            <a:ext cx="6245700" cy="2849561"/>
          </a:xfrm>
          <a:prstGeom prst="rect">
            <a:avLst/>
          </a:prstGeom>
        </p:spPr>
        <p:txBody>
          <a:bodyPr spcFirstLastPara="1" wrap="square" lIns="91425" tIns="91425" rIns="91425" bIns="91425" anchor="ctr" anchorCtr="0">
            <a:noAutofit/>
          </a:bodyPr>
          <a:lstStyle/>
          <a:p>
            <a:r>
              <a:rPr lang="en-PK" sz="1800" b="0" i="0" u="none" strike="noStrike" dirty="0">
                <a:solidFill>
                  <a:schemeClr val="bg1"/>
                </a:solidFill>
                <a:effectLst/>
                <a:latin typeface="Times New Roman" panose="02020603050405020304" pitchFamily="18" charset="0"/>
              </a:rPr>
              <a:t>There were significant concerns about outcomes for paediatric cardiac surgery services.</a:t>
            </a:r>
            <a:br>
              <a:rPr lang="en-PK" sz="1800" b="0" i="0" u="none" strike="noStrike" dirty="0">
                <a:solidFill>
                  <a:schemeClr val="bg1"/>
                </a:solidFill>
                <a:effectLst/>
                <a:latin typeface="-webkit-standard"/>
              </a:rPr>
            </a:br>
            <a:r>
              <a:rPr lang="en-PK" sz="1800" b="0" i="0" u="none" strike="noStrike" dirty="0">
                <a:solidFill>
                  <a:schemeClr val="bg1"/>
                </a:solidFill>
                <a:effectLst/>
                <a:latin typeface="Times New Roman" panose="02020603050405020304" pitchFamily="18" charset="0"/>
              </a:rPr>
              <a:t>The mortality of children undergoing a cardiac procedure raised questions </a:t>
            </a:r>
            <a:r>
              <a:rPr lang="en-US" sz="1800" b="0" i="0" u="none" strike="noStrike" dirty="0">
                <a:solidFill>
                  <a:schemeClr val="bg1"/>
                </a:solidFill>
                <a:effectLst/>
                <a:latin typeface="Times New Roman" panose="02020603050405020304" pitchFamily="18" charset="0"/>
              </a:rPr>
              <a:t>about</a:t>
            </a:r>
            <a:r>
              <a:rPr lang="en-PK" sz="1800" b="0" i="0" u="none" strike="noStrike" dirty="0">
                <a:solidFill>
                  <a:schemeClr val="bg1"/>
                </a:solidFill>
                <a:effectLst/>
                <a:latin typeface="Times New Roman" panose="02020603050405020304" pitchFamily="18" charset="0"/>
              </a:rPr>
              <a:t> clinical performance</a:t>
            </a:r>
            <a:r>
              <a:rPr lang="en-GB" sz="1800" b="0" i="0" u="none" strike="noStrike" dirty="0">
                <a:solidFill>
                  <a:schemeClr val="bg1"/>
                </a:solidFill>
                <a:effectLst/>
                <a:latin typeface="Times New Roman" panose="02020603050405020304" pitchFamily="18" charset="0"/>
              </a:rPr>
              <a:t> (WHO, 2021).</a:t>
            </a:r>
            <a:br>
              <a:rPr lang="en-PK" sz="1800" b="0" i="0" u="none" strike="noStrike" dirty="0">
                <a:solidFill>
                  <a:schemeClr val="bg1"/>
                </a:solidFill>
                <a:effectLst/>
                <a:latin typeface="-webkit-standard"/>
              </a:rPr>
            </a:br>
            <a:r>
              <a:rPr lang="en-PK" sz="1800" b="0" i="0" u="none" strike="noStrike" dirty="0">
                <a:solidFill>
                  <a:schemeClr val="bg1"/>
                </a:solidFill>
                <a:effectLst/>
                <a:latin typeface="Times New Roman" panose="02020603050405020304" pitchFamily="18" charset="0"/>
              </a:rPr>
              <a:t>Issues raised were related to </a:t>
            </a:r>
            <a:r>
              <a:rPr lang="en-US" sz="1800" b="0" i="0" u="none" strike="noStrike" dirty="0">
                <a:solidFill>
                  <a:schemeClr val="bg1"/>
                </a:solidFill>
                <a:effectLst/>
                <a:latin typeface="Times New Roman" panose="02020603050405020304" pitchFamily="18" charset="0"/>
              </a:rPr>
              <a:t>a </a:t>
            </a:r>
            <a:r>
              <a:rPr lang="en-PK" sz="1800" b="0" i="0" u="none" strike="noStrike" dirty="0">
                <a:solidFill>
                  <a:schemeClr val="bg1"/>
                </a:solidFill>
                <a:effectLst/>
                <a:latin typeface="Times New Roman" panose="02020603050405020304" pitchFamily="18" charset="0"/>
              </a:rPr>
              <a:t>lack of monitoring, supervision and professional accountability.</a:t>
            </a:r>
            <a:br>
              <a:rPr lang="en-PK" sz="1800" b="0" i="0" u="none" strike="noStrike" dirty="0">
                <a:solidFill>
                  <a:schemeClr val="bg1"/>
                </a:solidFill>
                <a:effectLst/>
                <a:latin typeface="-webkit-standard"/>
              </a:rPr>
            </a:br>
            <a:r>
              <a:rPr lang="en-PK" sz="1800" b="0" i="0" u="none" strike="noStrike" dirty="0">
                <a:solidFill>
                  <a:schemeClr val="bg1"/>
                </a:solidFill>
                <a:effectLst/>
                <a:latin typeface="Times New Roman" panose="02020603050405020304" pitchFamily="18" charset="0"/>
              </a:rPr>
              <a:t>Parents were not always given clear information about risks of treatment and outcomes.</a:t>
            </a:r>
            <a:br>
              <a:rPr lang="en-PK" sz="1800" b="0" i="0" u="none" strike="noStrike" dirty="0">
                <a:solidFill>
                  <a:schemeClr val="bg1"/>
                </a:solidFill>
                <a:effectLst/>
                <a:latin typeface="-webkit-standard"/>
              </a:rPr>
            </a:br>
            <a:r>
              <a:rPr lang="en-PK" sz="1800" b="0" i="0" u="none" strike="noStrike" dirty="0">
                <a:solidFill>
                  <a:schemeClr val="bg1"/>
                </a:solidFill>
                <a:effectLst/>
                <a:latin typeface="Times New Roman" panose="02020603050405020304" pitchFamily="18" charset="0"/>
              </a:rPr>
              <a:t>The Bristol Inquiry looked at clinical practice, culture in organisations and regulatory oversight.</a:t>
            </a:r>
            <a:endParaRPr lang="en-PK" sz="1800" b="0" i="0" u="none" strike="noStrike" dirty="0">
              <a:solidFill>
                <a:schemeClr val="bg1"/>
              </a:solidFill>
              <a:effectLst/>
              <a:latin typeface="-webkit-standar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358"/>
        <p:cNvGrpSpPr/>
        <p:nvPr/>
      </p:nvGrpSpPr>
      <p:grpSpPr>
        <a:xfrm>
          <a:off x="0" y="0"/>
          <a:ext cx="0" cy="0"/>
          <a:chOff x="0" y="0"/>
          <a:chExt cx="0" cy="0"/>
        </a:xfrm>
      </p:grpSpPr>
      <p:sp>
        <p:nvSpPr>
          <p:cNvPr id="359" name="Google Shape;359;p39"/>
          <p:cNvSpPr txBox="1">
            <a:spLocks noGrp="1"/>
          </p:cNvSpPr>
          <p:nvPr>
            <p:ph type="title"/>
          </p:nvPr>
        </p:nvSpPr>
        <p:spPr>
          <a:xfrm>
            <a:off x="4853068" y="10104"/>
            <a:ext cx="3398852" cy="1203074"/>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Root Causes of Quality Failure</a:t>
            </a:r>
          </a:p>
        </p:txBody>
      </p:sp>
      <p:sp>
        <p:nvSpPr>
          <p:cNvPr id="360" name="Google Shape;360;p39"/>
          <p:cNvSpPr txBox="1">
            <a:spLocks noGrp="1"/>
          </p:cNvSpPr>
          <p:nvPr>
            <p:ph type="body" idx="1"/>
          </p:nvPr>
        </p:nvSpPr>
        <p:spPr>
          <a:xfrm>
            <a:off x="4578794" y="1357091"/>
            <a:ext cx="3883297" cy="3566944"/>
          </a:xfrm>
          <a:prstGeom prst="rect">
            <a:avLst/>
          </a:prstGeom>
        </p:spPr>
        <p:txBody>
          <a:bodyPr spcFirstLastPara="1" wrap="square" lIns="91425" tIns="91425" rIns="91425" bIns="91425" anchor="t" anchorCtr="0">
            <a:noAutofit/>
          </a:bodyPr>
          <a:lstStyle/>
          <a:p>
            <a:r>
              <a:rPr lang="en-PK" sz="1800" b="0" i="0" u="none" strike="noStrike" dirty="0">
                <a:solidFill>
                  <a:schemeClr val="bg1"/>
                </a:solidFill>
                <a:effectLst/>
                <a:latin typeface="Times New Roman" panose="02020603050405020304" pitchFamily="18" charset="0"/>
              </a:rPr>
              <a:t>Poor clinical governance and accountability.</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Poor collection, interpretation and </a:t>
            </a:r>
            <a:r>
              <a:rPr lang="en-US" sz="1800" b="0" i="0" u="none" strike="noStrike" dirty="0">
                <a:solidFill>
                  <a:schemeClr val="bg1"/>
                </a:solidFill>
                <a:effectLst/>
                <a:latin typeface="Times New Roman" panose="02020603050405020304" pitchFamily="18" charset="0"/>
              </a:rPr>
              <a:t>utilisation of surgical</a:t>
            </a:r>
            <a:r>
              <a:rPr lang="en-PK" sz="1800" b="0" i="0" u="none" strike="noStrike" dirty="0">
                <a:solidFill>
                  <a:schemeClr val="bg1"/>
                </a:solidFill>
                <a:effectLst/>
                <a:latin typeface="Times New Roman" panose="02020603050405020304" pitchFamily="18" charset="0"/>
              </a:rPr>
              <a:t> outcome data.</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Late feedback on performance issues.</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Lack of transparency and communication with families.</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a:t>
            </a:r>
            <a:r>
              <a:rPr lang="en-PK" sz="1800" b="0" i="0" u="none" strike="noStrike" dirty="0">
                <a:solidFill>
                  <a:schemeClr val="bg1"/>
                </a:solidFill>
                <a:effectLst/>
                <a:latin typeface="-webkit-standard"/>
              </a:rPr>
              <a:t>​</a:t>
            </a:r>
            <a:r>
              <a:rPr lang="en-PK" sz="1800" b="0" i="0" u="none" strike="noStrike" dirty="0">
                <a:solidFill>
                  <a:schemeClr val="bg1"/>
                </a:solidFill>
                <a:effectLst/>
                <a:latin typeface="Times New Roman" panose="02020603050405020304" pitchFamily="18" charset="0"/>
              </a:rPr>
              <a:t>Restrictions on outside inspection and professional regulation</a:t>
            </a:r>
            <a:r>
              <a:rPr lang="en-GB" sz="1800" b="0" i="0" u="none" strike="noStrike" dirty="0">
                <a:solidFill>
                  <a:schemeClr val="bg1"/>
                </a:solidFill>
                <a:effectLst/>
                <a:latin typeface="Times New Roman" panose="02020603050405020304" pitchFamily="18" charset="0"/>
              </a:rPr>
              <a:t> (Reason, </a:t>
            </a:r>
            <a:r>
              <a:rPr lang="en-PK" sz="1800" b="0" i="0" u="none" strike="noStrike" dirty="0">
                <a:solidFill>
                  <a:schemeClr val="bg1"/>
                </a:solidFill>
                <a:effectLst/>
                <a:latin typeface="Times New Roman" panose="02020603050405020304" pitchFamily="18" charset="0"/>
              </a:rPr>
              <a:t>200</a:t>
            </a:r>
            <a:r>
              <a:rPr lang="en-GB" sz="1800" b="0" i="0" u="none" strike="noStrike" dirty="0">
                <a:solidFill>
                  <a:schemeClr val="bg1"/>
                </a:solidFill>
                <a:effectLst/>
                <a:latin typeface="Times New Roman" panose="02020603050405020304" pitchFamily="18" charset="0"/>
              </a:rPr>
              <a:t>0).</a:t>
            </a:r>
            <a:endParaRPr lang="en-PK" sz="1800" b="0" i="0" u="none" strike="noStrike" dirty="0">
              <a:solidFill>
                <a:schemeClr val="bg1"/>
              </a:solidFill>
              <a:effectLst/>
              <a:latin typeface="-webkit-standard"/>
            </a:endParaRPr>
          </a:p>
        </p:txBody>
      </p:sp>
      <p:grpSp>
        <p:nvGrpSpPr>
          <p:cNvPr id="361" name="Google Shape;361;p39"/>
          <p:cNvGrpSpPr/>
          <p:nvPr/>
        </p:nvGrpSpPr>
        <p:grpSpPr>
          <a:xfrm>
            <a:off x="4531661" y="1212050"/>
            <a:ext cx="80672" cy="2276412"/>
            <a:chOff x="240800" y="2465374"/>
            <a:chExt cx="14075" cy="391526"/>
          </a:xfrm>
        </p:grpSpPr>
        <p:sp>
          <p:nvSpPr>
            <p:cNvPr id="362" name="Google Shape;362;p39"/>
            <p:cNvSpPr/>
            <p:nvPr/>
          </p:nvSpPr>
          <p:spPr>
            <a:xfrm>
              <a:off x="240800" y="2465374"/>
              <a:ext cx="11401" cy="285106"/>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9"/>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9"/>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9"/>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66" name="Google Shape;366;p39"/>
          <p:cNvPicPr preferRelativeResize="0"/>
          <p:nvPr/>
        </p:nvPicPr>
        <p:blipFill>
          <a:blip r:embed="rId4"/>
          <a:srcRect/>
          <a:stretch/>
        </p:blipFill>
        <p:spPr>
          <a:xfrm>
            <a:off x="673947" y="1333308"/>
            <a:ext cx="3725156" cy="2755361"/>
          </a:xfrm>
          <a:prstGeom prst="rect">
            <a:avLst/>
          </a:prstGeom>
          <a:noFill/>
          <a:ln>
            <a:noFill/>
          </a:ln>
        </p:spPr>
      </p:pic>
      <p:grpSp>
        <p:nvGrpSpPr>
          <p:cNvPr id="367" name="Google Shape;367;p39"/>
          <p:cNvGrpSpPr/>
          <p:nvPr/>
        </p:nvGrpSpPr>
        <p:grpSpPr>
          <a:xfrm>
            <a:off x="396318" y="1228088"/>
            <a:ext cx="8426679" cy="2929625"/>
            <a:chOff x="1890971" y="1788200"/>
            <a:chExt cx="2169979" cy="754416"/>
          </a:xfrm>
        </p:grpSpPr>
        <p:sp>
          <p:nvSpPr>
            <p:cNvPr id="368" name="Google Shape;368;p39"/>
            <p:cNvSpPr/>
            <p:nvPr/>
          </p:nvSpPr>
          <p:spPr>
            <a:xfrm>
              <a:off x="4038175" y="1788200"/>
              <a:ext cx="22775" cy="22775"/>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9"/>
            <p:cNvSpPr/>
            <p:nvPr/>
          </p:nvSpPr>
          <p:spPr>
            <a:xfrm>
              <a:off x="3968012" y="2520516"/>
              <a:ext cx="22125" cy="22100"/>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9"/>
            <p:cNvSpPr/>
            <p:nvPr/>
          </p:nvSpPr>
          <p:spPr>
            <a:xfrm>
              <a:off x="1890971" y="2312797"/>
              <a:ext cx="52875" cy="50200"/>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39"/>
          <p:cNvGrpSpPr/>
          <p:nvPr/>
        </p:nvGrpSpPr>
        <p:grpSpPr>
          <a:xfrm rot="10800000" flipH="1">
            <a:off x="7880579" y="2059155"/>
            <a:ext cx="543432" cy="741197"/>
            <a:chOff x="2278754" y="3912467"/>
            <a:chExt cx="543432" cy="741197"/>
          </a:xfrm>
        </p:grpSpPr>
        <p:sp>
          <p:nvSpPr>
            <p:cNvPr id="372" name="Google Shape;372;p39"/>
            <p:cNvSpPr/>
            <p:nvPr/>
          </p:nvSpPr>
          <p:spPr>
            <a:xfrm>
              <a:off x="2278754" y="3912467"/>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9"/>
            <p:cNvSpPr/>
            <p:nvPr/>
          </p:nvSpPr>
          <p:spPr>
            <a:xfrm>
              <a:off x="2456593" y="3912467"/>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9"/>
            <p:cNvSpPr/>
            <p:nvPr/>
          </p:nvSpPr>
          <p:spPr>
            <a:xfrm>
              <a:off x="2624328" y="3912467"/>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9"/>
            <p:cNvSpPr/>
            <p:nvPr/>
          </p:nvSpPr>
          <p:spPr>
            <a:xfrm>
              <a:off x="2802073" y="3912467"/>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9"/>
            <p:cNvSpPr/>
            <p:nvPr/>
          </p:nvSpPr>
          <p:spPr>
            <a:xfrm>
              <a:off x="2278754" y="4057657"/>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9"/>
            <p:cNvSpPr/>
            <p:nvPr/>
          </p:nvSpPr>
          <p:spPr>
            <a:xfrm>
              <a:off x="2456593" y="4057657"/>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9"/>
            <p:cNvSpPr/>
            <p:nvPr/>
          </p:nvSpPr>
          <p:spPr>
            <a:xfrm>
              <a:off x="2624328" y="4057657"/>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9"/>
            <p:cNvSpPr/>
            <p:nvPr/>
          </p:nvSpPr>
          <p:spPr>
            <a:xfrm>
              <a:off x="2802073" y="4057657"/>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9"/>
            <p:cNvSpPr/>
            <p:nvPr/>
          </p:nvSpPr>
          <p:spPr>
            <a:xfrm>
              <a:off x="2278754" y="4205372"/>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9"/>
            <p:cNvSpPr/>
            <p:nvPr/>
          </p:nvSpPr>
          <p:spPr>
            <a:xfrm>
              <a:off x="2456593" y="4205372"/>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9"/>
            <p:cNvSpPr/>
            <p:nvPr/>
          </p:nvSpPr>
          <p:spPr>
            <a:xfrm>
              <a:off x="2624328" y="4205372"/>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9"/>
            <p:cNvSpPr/>
            <p:nvPr/>
          </p:nvSpPr>
          <p:spPr>
            <a:xfrm>
              <a:off x="2802073" y="4205372"/>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9"/>
            <p:cNvSpPr/>
            <p:nvPr/>
          </p:nvSpPr>
          <p:spPr>
            <a:xfrm>
              <a:off x="2278754" y="4350656"/>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9"/>
            <p:cNvSpPr/>
            <p:nvPr/>
          </p:nvSpPr>
          <p:spPr>
            <a:xfrm>
              <a:off x="2456593" y="4350656"/>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9"/>
            <p:cNvSpPr/>
            <p:nvPr/>
          </p:nvSpPr>
          <p:spPr>
            <a:xfrm>
              <a:off x="2624328" y="4350656"/>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9"/>
            <p:cNvSpPr/>
            <p:nvPr/>
          </p:nvSpPr>
          <p:spPr>
            <a:xfrm>
              <a:off x="2802073" y="4350656"/>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9"/>
            <p:cNvSpPr/>
            <p:nvPr/>
          </p:nvSpPr>
          <p:spPr>
            <a:xfrm>
              <a:off x="2278754" y="4495845"/>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9"/>
            <p:cNvSpPr/>
            <p:nvPr/>
          </p:nvSpPr>
          <p:spPr>
            <a:xfrm>
              <a:off x="2456593" y="4495845"/>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9"/>
            <p:cNvSpPr/>
            <p:nvPr/>
          </p:nvSpPr>
          <p:spPr>
            <a:xfrm>
              <a:off x="2624328" y="4495845"/>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9"/>
            <p:cNvSpPr/>
            <p:nvPr/>
          </p:nvSpPr>
          <p:spPr>
            <a:xfrm>
              <a:off x="2802073" y="4495845"/>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9"/>
            <p:cNvSpPr/>
            <p:nvPr/>
          </p:nvSpPr>
          <p:spPr>
            <a:xfrm>
              <a:off x="2278754" y="4643561"/>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9"/>
            <p:cNvSpPr/>
            <p:nvPr/>
          </p:nvSpPr>
          <p:spPr>
            <a:xfrm>
              <a:off x="2456593" y="4643561"/>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9"/>
            <p:cNvSpPr/>
            <p:nvPr/>
          </p:nvSpPr>
          <p:spPr>
            <a:xfrm>
              <a:off x="2624328" y="4643561"/>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9"/>
            <p:cNvSpPr/>
            <p:nvPr/>
          </p:nvSpPr>
          <p:spPr>
            <a:xfrm>
              <a:off x="2802073" y="4643561"/>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6" name="Google Shape;396;p39"/>
          <p:cNvGrpSpPr/>
          <p:nvPr/>
        </p:nvGrpSpPr>
        <p:grpSpPr>
          <a:xfrm rot="10800000" flipH="1">
            <a:off x="6150372" y="3874492"/>
            <a:ext cx="541000" cy="741197"/>
            <a:chOff x="548547" y="2097130"/>
            <a:chExt cx="541000" cy="741197"/>
          </a:xfrm>
        </p:grpSpPr>
        <p:sp>
          <p:nvSpPr>
            <p:cNvPr id="397" name="Google Shape;397;p39"/>
            <p:cNvSpPr/>
            <p:nvPr/>
          </p:nvSpPr>
          <p:spPr>
            <a:xfrm>
              <a:off x="548547" y="2097130"/>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9"/>
            <p:cNvSpPr/>
            <p:nvPr/>
          </p:nvSpPr>
          <p:spPr>
            <a:xfrm>
              <a:off x="726386" y="2097130"/>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9"/>
            <p:cNvSpPr/>
            <p:nvPr/>
          </p:nvSpPr>
          <p:spPr>
            <a:xfrm>
              <a:off x="901605" y="2097130"/>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9"/>
            <p:cNvSpPr/>
            <p:nvPr/>
          </p:nvSpPr>
          <p:spPr>
            <a:xfrm>
              <a:off x="1069340" y="2097130"/>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9"/>
            <p:cNvSpPr/>
            <p:nvPr/>
          </p:nvSpPr>
          <p:spPr>
            <a:xfrm>
              <a:off x="548547" y="2242319"/>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9"/>
            <p:cNvSpPr/>
            <p:nvPr/>
          </p:nvSpPr>
          <p:spPr>
            <a:xfrm>
              <a:off x="726386" y="2242319"/>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9"/>
            <p:cNvSpPr/>
            <p:nvPr/>
          </p:nvSpPr>
          <p:spPr>
            <a:xfrm>
              <a:off x="901605" y="2242319"/>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9"/>
            <p:cNvSpPr/>
            <p:nvPr/>
          </p:nvSpPr>
          <p:spPr>
            <a:xfrm>
              <a:off x="1069340" y="2242319"/>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9"/>
            <p:cNvSpPr/>
            <p:nvPr/>
          </p:nvSpPr>
          <p:spPr>
            <a:xfrm>
              <a:off x="548547" y="2390035"/>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9"/>
            <p:cNvSpPr/>
            <p:nvPr/>
          </p:nvSpPr>
          <p:spPr>
            <a:xfrm>
              <a:off x="726386" y="2390035"/>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9"/>
            <p:cNvSpPr/>
            <p:nvPr/>
          </p:nvSpPr>
          <p:spPr>
            <a:xfrm>
              <a:off x="901605" y="2390035"/>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9"/>
            <p:cNvSpPr/>
            <p:nvPr/>
          </p:nvSpPr>
          <p:spPr>
            <a:xfrm>
              <a:off x="1069340" y="2390035"/>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9"/>
            <p:cNvSpPr/>
            <p:nvPr/>
          </p:nvSpPr>
          <p:spPr>
            <a:xfrm>
              <a:off x="548547" y="2535318"/>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9"/>
            <p:cNvSpPr/>
            <p:nvPr/>
          </p:nvSpPr>
          <p:spPr>
            <a:xfrm>
              <a:off x="726386" y="2535318"/>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9"/>
            <p:cNvSpPr/>
            <p:nvPr/>
          </p:nvSpPr>
          <p:spPr>
            <a:xfrm>
              <a:off x="901605" y="2535318"/>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9"/>
            <p:cNvSpPr/>
            <p:nvPr/>
          </p:nvSpPr>
          <p:spPr>
            <a:xfrm>
              <a:off x="1069340" y="2535318"/>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9"/>
            <p:cNvSpPr/>
            <p:nvPr/>
          </p:nvSpPr>
          <p:spPr>
            <a:xfrm>
              <a:off x="548547" y="2676391"/>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9"/>
            <p:cNvSpPr/>
            <p:nvPr/>
          </p:nvSpPr>
          <p:spPr>
            <a:xfrm>
              <a:off x="726386" y="2676391"/>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9"/>
            <p:cNvSpPr/>
            <p:nvPr/>
          </p:nvSpPr>
          <p:spPr>
            <a:xfrm>
              <a:off x="901605" y="2680507"/>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9"/>
            <p:cNvSpPr/>
            <p:nvPr/>
          </p:nvSpPr>
          <p:spPr>
            <a:xfrm>
              <a:off x="1069340" y="2676391"/>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9"/>
            <p:cNvSpPr/>
            <p:nvPr/>
          </p:nvSpPr>
          <p:spPr>
            <a:xfrm>
              <a:off x="548547" y="2815687"/>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9"/>
            <p:cNvSpPr/>
            <p:nvPr/>
          </p:nvSpPr>
          <p:spPr>
            <a:xfrm>
              <a:off x="726386" y="2815687"/>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9"/>
            <p:cNvSpPr/>
            <p:nvPr/>
          </p:nvSpPr>
          <p:spPr>
            <a:xfrm>
              <a:off x="901605" y="2815687"/>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9"/>
            <p:cNvSpPr/>
            <p:nvPr/>
          </p:nvSpPr>
          <p:spPr>
            <a:xfrm>
              <a:off x="1069340" y="2815687"/>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1193"/>
        <p:cNvGrpSpPr/>
        <p:nvPr/>
      </p:nvGrpSpPr>
      <p:grpSpPr>
        <a:xfrm>
          <a:off x="0" y="0"/>
          <a:ext cx="0" cy="0"/>
          <a:chOff x="0" y="0"/>
          <a:chExt cx="0" cy="0"/>
        </a:xfrm>
      </p:grpSpPr>
      <p:sp>
        <p:nvSpPr>
          <p:cNvPr id="1194" name="Google Shape;1194;p51"/>
          <p:cNvSpPr txBox="1">
            <a:spLocks noGrp="1"/>
          </p:cNvSpPr>
          <p:nvPr>
            <p:ph type="title"/>
          </p:nvPr>
        </p:nvSpPr>
        <p:spPr>
          <a:xfrm>
            <a:off x="719999" y="539999"/>
            <a:ext cx="5162313" cy="66312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Swiss Cheese Model of Patient Safety</a:t>
            </a:r>
          </a:p>
        </p:txBody>
      </p:sp>
      <p:grpSp>
        <p:nvGrpSpPr>
          <p:cNvPr id="1278" name="Google Shape;1278;p51"/>
          <p:cNvGrpSpPr/>
          <p:nvPr/>
        </p:nvGrpSpPr>
        <p:grpSpPr>
          <a:xfrm>
            <a:off x="5204474" y="1251223"/>
            <a:ext cx="80672" cy="2561036"/>
            <a:chOff x="240800" y="2416421"/>
            <a:chExt cx="14075" cy="440479"/>
          </a:xfrm>
        </p:grpSpPr>
        <p:sp>
          <p:nvSpPr>
            <p:cNvPr id="1279" name="Google Shape;1279;p51"/>
            <p:cNvSpPr/>
            <p:nvPr/>
          </p:nvSpPr>
          <p:spPr>
            <a:xfrm>
              <a:off x="240800" y="2416421"/>
              <a:ext cx="11401" cy="334046"/>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51"/>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51"/>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51"/>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4" name="Google Shape;1294;p51"/>
          <p:cNvGrpSpPr/>
          <p:nvPr/>
        </p:nvGrpSpPr>
        <p:grpSpPr>
          <a:xfrm>
            <a:off x="8306229" y="169392"/>
            <a:ext cx="543432" cy="741197"/>
            <a:chOff x="2278754" y="3912467"/>
            <a:chExt cx="543432" cy="741197"/>
          </a:xfrm>
        </p:grpSpPr>
        <p:sp>
          <p:nvSpPr>
            <p:cNvPr id="1295" name="Google Shape;1295;p51"/>
            <p:cNvSpPr/>
            <p:nvPr/>
          </p:nvSpPr>
          <p:spPr>
            <a:xfrm>
              <a:off x="2278754" y="3912467"/>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51"/>
            <p:cNvSpPr/>
            <p:nvPr/>
          </p:nvSpPr>
          <p:spPr>
            <a:xfrm>
              <a:off x="2456593" y="3912467"/>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51"/>
            <p:cNvSpPr/>
            <p:nvPr/>
          </p:nvSpPr>
          <p:spPr>
            <a:xfrm>
              <a:off x="2624328" y="3912467"/>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51"/>
            <p:cNvSpPr/>
            <p:nvPr/>
          </p:nvSpPr>
          <p:spPr>
            <a:xfrm>
              <a:off x="2802073" y="3912467"/>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51"/>
            <p:cNvSpPr/>
            <p:nvPr/>
          </p:nvSpPr>
          <p:spPr>
            <a:xfrm>
              <a:off x="2278754" y="4057657"/>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51"/>
            <p:cNvSpPr/>
            <p:nvPr/>
          </p:nvSpPr>
          <p:spPr>
            <a:xfrm>
              <a:off x="2456593" y="4057657"/>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51"/>
            <p:cNvSpPr/>
            <p:nvPr/>
          </p:nvSpPr>
          <p:spPr>
            <a:xfrm>
              <a:off x="2624328" y="4057657"/>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51"/>
            <p:cNvSpPr/>
            <p:nvPr/>
          </p:nvSpPr>
          <p:spPr>
            <a:xfrm>
              <a:off x="2802073" y="4057657"/>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51"/>
            <p:cNvSpPr/>
            <p:nvPr/>
          </p:nvSpPr>
          <p:spPr>
            <a:xfrm>
              <a:off x="2278754" y="4205372"/>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51"/>
            <p:cNvSpPr/>
            <p:nvPr/>
          </p:nvSpPr>
          <p:spPr>
            <a:xfrm>
              <a:off x="2456593" y="4205372"/>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51"/>
            <p:cNvSpPr/>
            <p:nvPr/>
          </p:nvSpPr>
          <p:spPr>
            <a:xfrm>
              <a:off x="2624328" y="4205372"/>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51"/>
            <p:cNvSpPr/>
            <p:nvPr/>
          </p:nvSpPr>
          <p:spPr>
            <a:xfrm>
              <a:off x="2802073" y="4205372"/>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51"/>
            <p:cNvSpPr/>
            <p:nvPr/>
          </p:nvSpPr>
          <p:spPr>
            <a:xfrm>
              <a:off x="2278754" y="4350656"/>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51"/>
            <p:cNvSpPr/>
            <p:nvPr/>
          </p:nvSpPr>
          <p:spPr>
            <a:xfrm>
              <a:off x="2456593" y="4350656"/>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51"/>
            <p:cNvSpPr/>
            <p:nvPr/>
          </p:nvSpPr>
          <p:spPr>
            <a:xfrm>
              <a:off x="2624328" y="4350656"/>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51"/>
            <p:cNvSpPr/>
            <p:nvPr/>
          </p:nvSpPr>
          <p:spPr>
            <a:xfrm>
              <a:off x="2802073" y="4350656"/>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51"/>
            <p:cNvSpPr/>
            <p:nvPr/>
          </p:nvSpPr>
          <p:spPr>
            <a:xfrm>
              <a:off x="2278754" y="4495845"/>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51"/>
            <p:cNvSpPr/>
            <p:nvPr/>
          </p:nvSpPr>
          <p:spPr>
            <a:xfrm>
              <a:off x="2456593" y="4495845"/>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51"/>
            <p:cNvSpPr/>
            <p:nvPr/>
          </p:nvSpPr>
          <p:spPr>
            <a:xfrm>
              <a:off x="2624328" y="4495845"/>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51"/>
            <p:cNvSpPr/>
            <p:nvPr/>
          </p:nvSpPr>
          <p:spPr>
            <a:xfrm>
              <a:off x="2802073" y="4495845"/>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51"/>
            <p:cNvSpPr/>
            <p:nvPr/>
          </p:nvSpPr>
          <p:spPr>
            <a:xfrm>
              <a:off x="2278754" y="4643561"/>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51"/>
            <p:cNvSpPr/>
            <p:nvPr/>
          </p:nvSpPr>
          <p:spPr>
            <a:xfrm>
              <a:off x="2456593" y="4643561"/>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51"/>
            <p:cNvSpPr/>
            <p:nvPr/>
          </p:nvSpPr>
          <p:spPr>
            <a:xfrm>
              <a:off x="2624328" y="4643561"/>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51"/>
            <p:cNvSpPr/>
            <p:nvPr/>
          </p:nvSpPr>
          <p:spPr>
            <a:xfrm>
              <a:off x="2802073" y="4643561"/>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9" name="Google Shape;1319;p51"/>
          <p:cNvGrpSpPr/>
          <p:nvPr/>
        </p:nvGrpSpPr>
        <p:grpSpPr>
          <a:xfrm>
            <a:off x="178997" y="3126042"/>
            <a:ext cx="541000" cy="741197"/>
            <a:chOff x="548547" y="2097130"/>
            <a:chExt cx="541000" cy="741197"/>
          </a:xfrm>
        </p:grpSpPr>
        <p:sp>
          <p:nvSpPr>
            <p:cNvPr id="1320" name="Google Shape;1320;p51"/>
            <p:cNvSpPr/>
            <p:nvPr/>
          </p:nvSpPr>
          <p:spPr>
            <a:xfrm>
              <a:off x="548547" y="2097130"/>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51"/>
            <p:cNvSpPr/>
            <p:nvPr/>
          </p:nvSpPr>
          <p:spPr>
            <a:xfrm>
              <a:off x="726386" y="2097130"/>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51"/>
            <p:cNvSpPr/>
            <p:nvPr/>
          </p:nvSpPr>
          <p:spPr>
            <a:xfrm>
              <a:off x="901605" y="2097130"/>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51"/>
            <p:cNvSpPr/>
            <p:nvPr/>
          </p:nvSpPr>
          <p:spPr>
            <a:xfrm>
              <a:off x="1069340" y="2097130"/>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51"/>
            <p:cNvSpPr/>
            <p:nvPr/>
          </p:nvSpPr>
          <p:spPr>
            <a:xfrm>
              <a:off x="548547" y="2242319"/>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51"/>
            <p:cNvSpPr/>
            <p:nvPr/>
          </p:nvSpPr>
          <p:spPr>
            <a:xfrm>
              <a:off x="726386" y="2242319"/>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51"/>
            <p:cNvSpPr/>
            <p:nvPr/>
          </p:nvSpPr>
          <p:spPr>
            <a:xfrm>
              <a:off x="901605" y="2242319"/>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51"/>
            <p:cNvSpPr/>
            <p:nvPr/>
          </p:nvSpPr>
          <p:spPr>
            <a:xfrm>
              <a:off x="1069340" y="2242319"/>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51"/>
            <p:cNvSpPr/>
            <p:nvPr/>
          </p:nvSpPr>
          <p:spPr>
            <a:xfrm>
              <a:off x="548547" y="2390035"/>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51"/>
            <p:cNvSpPr/>
            <p:nvPr/>
          </p:nvSpPr>
          <p:spPr>
            <a:xfrm>
              <a:off x="726386" y="2390035"/>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51"/>
            <p:cNvSpPr/>
            <p:nvPr/>
          </p:nvSpPr>
          <p:spPr>
            <a:xfrm>
              <a:off x="901605" y="2390035"/>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51"/>
            <p:cNvSpPr/>
            <p:nvPr/>
          </p:nvSpPr>
          <p:spPr>
            <a:xfrm>
              <a:off x="1069340" y="2390035"/>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51"/>
            <p:cNvSpPr/>
            <p:nvPr/>
          </p:nvSpPr>
          <p:spPr>
            <a:xfrm>
              <a:off x="548547" y="2535318"/>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51"/>
            <p:cNvSpPr/>
            <p:nvPr/>
          </p:nvSpPr>
          <p:spPr>
            <a:xfrm>
              <a:off x="726386" y="2535318"/>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51"/>
            <p:cNvSpPr/>
            <p:nvPr/>
          </p:nvSpPr>
          <p:spPr>
            <a:xfrm>
              <a:off x="901605" y="2535318"/>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1"/>
            <p:cNvSpPr/>
            <p:nvPr/>
          </p:nvSpPr>
          <p:spPr>
            <a:xfrm>
              <a:off x="1069340" y="2535318"/>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51"/>
            <p:cNvSpPr/>
            <p:nvPr/>
          </p:nvSpPr>
          <p:spPr>
            <a:xfrm>
              <a:off x="548547" y="2676391"/>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51"/>
            <p:cNvSpPr/>
            <p:nvPr/>
          </p:nvSpPr>
          <p:spPr>
            <a:xfrm>
              <a:off x="726386" y="2676391"/>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51"/>
            <p:cNvSpPr/>
            <p:nvPr/>
          </p:nvSpPr>
          <p:spPr>
            <a:xfrm>
              <a:off x="901605" y="2680507"/>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51"/>
            <p:cNvSpPr/>
            <p:nvPr/>
          </p:nvSpPr>
          <p:spPr>
            <a:xfrm>
              <a:off x="1069340" y="2676391"/>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51"/>
            <p:cNvSpPr/>
            <p:nvPr/>
          </p:nvSpPr>
          <p:spPr>
            <a:xfrm>
              <a:off x="548547" y="2815687"/>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51"/>
            <p:cNvSpPr/>
            <p:nvPr/>
          </p:nvSpPr>
          <p:spPr>
            <a:xfrm>
              <a:off x="726386" y="2815687"/>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51"/>
            <p:cNvSpPr/>
            <p:nvPr/>
          </p:nvSpPr>
          <p:spPr>
            <a:xfrm>
              <a:off x="901605" y="2815687"/>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51"/>
            <p:cNvSpPr/>
            <p:nvPr/>
          </p:nvSpPr>
          <p:spPr>
            <a:xfrm>
              <a:off x="1069340" y="2815687"/>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TextBox 8"/>
          <p:cNvSpPr txBox="1"/>
          <p:nvPr/>
        </p:nvSpPr>
        <p:spPr>
          <a:xfrm>
            <a:off x="5352409" y="1234399"/>
            <a:ext cx="3259536" cy="3323987"/>
          </a:xfrm>
          <a:prstGeom prst="rect">
            <a:avLst/>
          </a:prstGeom>
          <a:noFill/>
        </p:spPr>
        <p:txBody>
          <a:bodyPr wrap="square">
            <a:spAutoFit/>
          </a:bodyPr>
          <a:lstStyle/>
          <a:p>
            <a:pPr marL="285750" indent="-285750">
              <a:buFont typeface="Arial" panose="020B0604020202020204" pitchFamily="34" charset="0"/>
              <a:buChar char="•"/>
            </a:pPr>
            <a:r>
              <a:rPr lang="en-PK" b="1" i="0" u="none" strike="noStrike" dirty="0">
                <a:solidFill>
                  <a:schemeClr val="bg1"/>
                </a:solidFill>
                <a:effectLst/>
                <a:latin typeface="Times New Roman" panose="02020603050405020304" pitchFamily="18" charset="0"/>
              </a:rPr>
              <a:t>Clinical layer:</a:t>
            </a:r>
            <a:r>
              <a:rPr lang="en-PK" b="0" i="0" u="none" strike="noStrike" dirty="0">
                <a:solidFill>
                  <a:schemeClr val="bg1"/>
                </a:solidFill>
                <a:effectLst/>
                <a:latin typeface="Times New Roman" panose="02020603050405020304" pitchFamily="18" charset="0"/>
              </a:rPr>
              <a:t> The clinical aspects of surgery were not sufficiently </a:t>
            </a:r>
            <a:r>
              <a:rPr lang="en-US" b="0" i="0" u="none" strike="noStrike" dirty="0">
                <a:solidFill>
                  <a:schemeClr val="bg1"/>
                </a:solidFill>
                <a:effectLst/>
                <a:latin typeface="Times New Roman" panose="02020603050405020304" pitchFamily="18" charset="0"/>
              </a:rPr>
              <a:t>addressed</a:t>
            </a:r>
            <a:r>
              <a:rPr lang="en-PK" b="0" i="0" u="none" strike="noStrike" dirty="0">
                <a:solidFill>
                  <a:schemeClr val="bg1"/>
                </a:solidFill>
                <a:effectLst/>
                <a:latin typeface="Times New Roman" panose="02020603050405020304" pitchFamily="18" charset="0"/>
              </a:rPr>
              <a:t>.</a:t>
            </a:r>
            <a:endParaRPr lang="en-PK" b="0" i="0" u="none" strike="noStrike" dirty="0">
              <a:solidFill>
                <a:schemeClr val="bg1"/>
              </a:solidFill>
              <a:effectLst/>
              <a:latin typeface="-webkit-standard"/>
            </a:endParaRPr>
          </a:p>
          <a:p>
            <a:pPr marL="285750" indent="-285750">
              <a:buFont typeface="Arial" panose="020B0604020202020204" pitchFamily="34" charset="0"/>
              <a:buChar char="•"/>
            </a:pPr>
            <a:r>
              <a:rPr lang="en-PK" b="1" i="0" u="none" strike="noStrike" dirty="0">
                <a:solidFill>
                  <a:schemeClr val="bg1"/>
                </a:solidFill>
                <a:effectLst/>
                <a:latin typeface="Times New Roman" panose="02020603050405020304" pitchFamily="18" charset="0"/>
              </a:rPr>
              <a:t>Team layer: </a:t>
            </a:r>
            <a:r>
              <a:rPr lang="en-US" dirty="0">
                <a:solidFill>
                  <a:schemeClr val="bg1"/>
                </a:solidFill>
                <a:latin typeface="Times New Roman" panose="02020603050405020304" pitchFamily="18" charset="0"/>
              </a:rPr>
              <a:t>Communication and professional challenge were</a:t>
            </a:r>
            <a:r>
              <a:rPr lang="en-PK" b="0" i="0" u="none" strike="noStrike" dirty="0">
                <a:solidFill>
                  <a:schemeClr val="bg1"/>
                </a:solidFill>
                <a:effectLst/>
                <a:latin typeface="Times New Roman" panose="02020603050405020304" pitchFamily="18" charset="0"/>
              </a:rPr>
              <a:t> lacking.</a:t>
            </a:r>
            <a:endParaRPr lang="en-PK" b="0" i="0" u="none" strike="noStrike" dirty="0">
              <a:solidFill>
                <a:schemeClr val="bg1"/>
              </a:solidFill>
              <a:effectLst/>
              <a:latin typeface="-webkit-standard"/>
            </a:endParaRPr>
          </a:p>
          <a:p>
            <a:pPr marL="285750" indent="-285750">
              <a:buFont typeface="Arial" panose="020B0604020202020204" pitchFamily="34" charset="0"/>
              <a:buChar char="•"/>
            </a:pPr>
            <a:r>
              <a:rPr lang="en-PK" b="1" i="0" u="none" strike="noStrike" dirty="0">
                <a:solidFill>
                  <a:schemeClr val="bg1"/>
                </a:solidFill>
                <a:effectLst/>
                <a:latin typeface="Times New Roman" panose="02020603050405020304" pitchFamily="18" charset="0"/>
              </a:rPr>
              <a:t>Management layer:</a:t>
            </a:r>
            <a:r>
              <a:rPr lang="en-PK" b="0" i="0" u="none" strike="noStrike" dirty="0">
                <a:solidFill>
                  <a:schemeClr val="bg1"/>
                </a:solidFill>
                <a:effectLst/>
                <a:latin typeface="Times New Roman" panose="02020603050405020304" pitchFamily="18" charset="0"/>
              </a:rPr>
              <a:t> </a:t>
            </a:r>
            <a:r>
              <a:rPr lang="en-US" b="0" i="0" u="none" strike="noStrike" dirty="0">
                <a:solidFill>
                  <a:schemeClr val="bg1"/>
                </a:solidFill>
                <a:effectLst/>
                <a:latin typeface="Times New Roman" panose="02020603050405020304" pitchFamily="18" charset="0"/>
              </a:rPr>
              <a:t>Monitoring</a:t>
            </a:r>
            <a:r>
              <a:rPr lang="en-PK" b="0" i="0" u="none" strike="noStrike" dirty="0">
                <a:solidFill>
                  <a:schemeClr val="bg1"/>
                </a:solidFill>
                <a:effectLst/>
                <a:latin typeface="Times New Roman" panose="02020603050405020304" pitchFamily="18" charset="0"/>
              </a:rPr>
              <a:t> and accountability arrangements were weak.</a:t>
            </a:r>
            <a:endParaRPr lang="en-PK" b="0" i="0" u="none" strike="noStrike" dirty="0">
              <a:solidFill>
                <a:schemeClr val="bg1"/>
              </a:solidFill>
              <a:effectLst/>
              <a:latin typeface="-webkit-standard"/>
            </a:endParaRPr>
          </a:p>
          <a:p>
            <a:pPr marL="285750" indent="-285750">
              <a:buFont typeface="Arial" panose="020B0604020202020204" pitchFamily="34" charset="0"/>
              <a:buChar char="•"/>
            </a:pPr>
            <a:r>
              <a:rPr lang="en-GB" b="1" i="0" u="none" strike="noStrike" dirty="0">
                <a:solidFill>
                  <a:schemeClr val="bg1"/>
                </a:solidFill>
                <a:effectLst/>
                <a:latin typeface="Times New Roman" panose="02020603050405020304" pitchFamily="18" charset="0"/>
              </a:rPr>
              <a:t>Regulatory layer: </a:t>
            </a:r>
            <a:r>
              <a:rPr lang="en-PK" b="0" i="0" u="none" strike="noStrike" dirty="0">
                <a:solidFill>
                  <a:schemeClr val="bg1"/>
                </a:solidFill>
                <a:effectLst/>
                <a:latin typeface="Times New Roman" panose="02020603050405020304" pitchFamily="18" charset="0"/>
              </a:rPr>
              <a:t>The dialogue continued even though there was external scrutiny</a:t>
            </a:r>
            <a:r>
              <a:rPr lang="en-US" b="0" i="0" u="none" strike="noStrike" dirty="0">
                <a:solidFill>
                  <a:schemeClr val="bg1"/>
                </a:solidFill>
                <a:effectLst/>
                <a:latin typeface="Times New Roman" panose="02020603050405020304" pitchFamily="18" charset="0"/>
              </a:rPr>
              <a:t>;</a:t>
            </a:r>
            <a:r>
              <a:rPr lang="en-GB" b="0" i="0" u="none" strike="noStrike" dirty="0">
                <a:solidFill>
                  <a:schemeClr val="bg1"/>
                </a:solidFill>
                <a:effectLst/>
                <a:latin typeface="Times New Roman" panose="02020603050405020304" pitchFamily="18" charset="0"/>
              </a:rPr>
              <a:t> </a:t>
            </a:r>
            <a:r>
              <a:rPr lang="en-PK" b="0" i="0" u="none" strike="noStrike" dirty="0">
                <a:solidFill>
                  <a:schemeClr val="bg1"/>
                </a:solidFill>
                <a:effectLst/>
                <a:latin typeface="Times New Roman" panose="02020603050405020304" pitchFamily="18" charset="0"/>
              </a:rPr>
              <a:t>the failures were not stopped.</a:t>
            </a:r>
            <a:endParaRPr lang="en-PK" b="0" i="0" u="none" strike="noStrike" dirty="0">
              <a:solidFill>
                <a:schemeClr val="bg1"/>
              </a:solidFill>
              <a:effectLst/>
              <a:latin typeface="-webkit-standard"/>
            </a:endParaRPr>
          </a:p>
          <a:p>
            <a:pPr marL="285750" indent="-285750">
              <a:buFont typeface="Arial" panose="020B0604020202020204" pitchFamily="34" charset="0"/>
              <a:buChar char="•"/>
            </a:pPr>
            <a:r>
              <a:rPr lang="en-PK" b="1" i="0" u="none" strike="noStrike" dirty="0">
                <a:solidFill>
                  <a:schemeClr val="bg1"/>
                </a:solidFill>
                <a:effectLst/>
                <a:latin typeface="Times New Roman" panose="02020603050405020304" pitchFamily="18" charset="0"/>
              </a:rPr>
              <a:t>Outcome</a:t>
            </a:r>
            <a:r>
              <a:rPr lang="en-PK" b="0" i="0" u="none" strike="noStrike" dirty="0">
                <a:solidFill>
                  <a:schemeClr val="bg1"/>
                </a:solidFill>
                <a:effectLst/>
                <a:latin typeface="Times New Roman" panose="02020603050405020304" pitchFamily="18" charset="0"/>
              </a:rPr>
              <a:t>: Deficiencies </a:t>
            </a:r>
            <a:r>
              <a:rPr lang="en-US" dirty="0">
                <a:solidFill>
                  <a:schemeClr val="bg1"/>
                </a:solidFill>
                <a:latin typeface="Times New Roman" panose="02020603050405020304" pitchFamily="18" charset="0"/>
              </a:rPr>
              <a:t>persisted, risks continued, and patients were </a:t>
            </a:r>
            <a:r>
              <a:rPr lang="en-PK" b="0" i="0" u="none" strike="noStrike" dirty="0">
                <a:solidFill>
                  <a:schemeClr val="bg1"/>
                </a:solidFill>
                <a:effectLst/>
                <a:latin typeface="Times New Roman" panose="02020603050405020304" pitchFamily="18" charset="0"/>
              </a:rPr>
              <a:t>harmed</a:t>
            </a:r>
            <a:r>
              <a:rPr lang="en-GB" b="0" i="0" u="none" strike="noStrike" dirty="0">
                <a:solidFill>
                  <a:schemeClr val="bg1"/>
                </a:solidFill>
                <a:effectLst/>
                <a:latin typeface="Times New Roman" panose="02020603050405020304" pitchFamily="18" charset="0"/>
              </a:rPr>
              <a:t> </a:t>
            </a:r>
            <a:r>
              <a:rPr lang="en-GB" sz="1400" b="0" i="0" u="none" strike="noStrike" dirty="0">
                <a:solidFill>
                  <a:schemeClr val="bg1"/>
                </a:solidFill>
                <a:effectLst/>
                <a:latin typeface="Times New Roman" panose="02020603050405020304" pitchFamily="18" charset="0"/>
              </a:rPr>
              <a:t>(</a:t>
            </a:r>
            <a:r>
              <a:rPr lang="en-PK" sz="1400" b="0" i="0" u="none" strike="noStrike" dirty="0">
                <a:solidFill>
                  <a:schemeClr val="bg1"/>
                </a:solidFill>
                <a:effectLst/>
                <a:latin typeface="Times New Roman" panose="02020603050405020304" pitchFamily="18" charset="0"/>
              </a:rPr>
              <a:t>Kennedy</a:t>
            </a:r>
            <a:r>
              <a:rPr lang="en-GB" sz="1400" b="0" i="0" u="none" strike="noStrike" dirty="0">
                <a:solidFill>
                  <a:schemeClr val="bg1"/>
                </a:solidFill>
                <a:effectLst/>
                <a:latin typeface="Times New Roman" panose="02020603050405020304" pitchFamily="18" charset="0"/>
              </a:rPr>
              <a:t>, </a:t>
            </a:r>
            <a:r>
              <a:rPr lang="en-PK" sz="1400" b="0" i="0" u="none" strike="noStrike" dirty="0">
                <a:solidFill>
                  <a:schemeClr val="bg1"/>
                </a:solidFill>
                <a:effectLst/>
                <a:latin typeface="Times New Roman" panose="02020603050405020304" pitchFamily="18" charset="0"/>
              </a:rPr>
              <a:t>2001</a:t>
            </a:r>
            <a:r>
              <a:rPr lang="en-GB" sz="1400" b="0" i="0" u="none" strike="noStrike" dirty="0">
                <a:solidFill>
                  <a:schemeClr val="bg1"/>
                </a:solidFill>
                <a:effectLst/>
                <a:latin typeface="Times New Roman" panose="02020603050405020304" pitchFamily="18" charset="0"/>
              </a:rPr>
              <a:t>).</a:t>
            </a:r>
            <a:endParaRPr lang="en-PK" b="0" i="0" u="none" strike="noStrike" dirty="0">
              <a:solidFill>
                <a:schemeClr val="bg1"/>
              </a:solidFill>
              <a:effectLst/>
              <a:latin typeface="-webkit-standard"/>
            </a:endParaRPr>
          </a:p>
        </p:txBody>
      </p:sp>
      <p:pic>
        <p:nvPicPr>
          <p:cNvPr id="2" name="Picture 1"/>
          <p:cNvPicPr>
            <a:picLocks noChangeAspect="1"/>
          </p:cNvPicPr>
          <p:nvPr/>
        </p:nvPicPr>
        <p:blipFill>
          <a:blip r:embed="rId4"/>
          <a:srcRect/>
          <a:stretch/>
        </p:blipFill>
        <p:spPr>
          <a:xfrm>
            <a:off x="419886" y="1384183"/>
            <a:ext cx="4642027" cy="260202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1" name="Google Shape;501;p42"/>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Root Cause Analysis &amp; Fishbone Diagram </a:t>
            </a:r>
          </a:p>
        </p:txBody>
      </p:sp>
      <p:sp>
        <p:nvSpPr>
          <p:cNvPr id="506" name="Google Shape;506;p42"/>
          <p:cNvSpPr txBox="1">
            <a:spLocks noGrp="1"/>
          </p:cNvSpPr>
          <p:nvPr>
            <p:ph type="subTitle" idx="6"/>
          </p:nvPr>
        </p:nvSpPr>
        <p:spPr>
          <a:xfrm>
            <a:off x="4829379" y="1060162"/>
            <a:ext cx="3920649" cy="3731396"/>
          </a:xfrm>
          <a:prstGeom prst="rect">
            <a:avLst/>
          </a:prstGeom>
        </p:spPr>
        <p:txBody>
          <a:bodyPr spcFirstLastPara="1" wrap="square" lIns="91425" tIns="91425" rIns="91425" bIns="91425" anchor="t" anchorCtr="0">
            <a:noAutofit/>
          </a:bodyPr>
          <a:lstStyle/>
          <a:p>
            <a:pPr marL="139700" indent="0"/>
            <a:r>
              <a:rPr lang="en-GB" sz="1800" b="1" i="0" u="none" strike="noStrike" dirty="0">
                <a:solidFill>
                  <a:schemeClr val="bg1"/>
                </a:solidFill>
                <a:effectLst/>
                <a:latin typeface="Times New Roman" panose="02020603050405020304" pitchFamily="18" charset="0"/>
              </a:rPr>
              <a:t>Root Cause Analysis (RCA):</a:t>
            </a: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Set up the order of events and decisions.</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Review clinical files, performance information and reported concerns.</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Define the factors that caused an issue and weaknesses in the organisation.</a:t>
            </a:r>
            <a:endParaRPr lang="en-GB" sz="1800" dirty="0">
              <a:solidFill>
                <a:schemeClr val="bg1"/>
              </a:solidFill>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Identify and implement corrective actions and track their effectiveness</a:t>
            </a:r>
            <a:r>
              <a:rPr lang="en-GB" sz="1800" b="0" i="0" u="none" strike="noStrike" dirty="0">
                <a:solidFill>
                  <a:schemeClr val="bg1"/>
                </a:solidFill>
                <a:effectLst/>
                <a:latin typeface="Times New Roman" panose="02020603050405020304" pitchFamily="18" charset="0"/>
              </a:rPr>
              <a:t> </a:t>
            </a:r>
            <a:r>
              <a:rPr lang="en-PK" sz="1800" b="0" i="0" u="none" strike="noStrike" dirty="0">
                <a:solidFill>
                  <a:schemeClr val="bg1"/>
                </a:solidFill>
                <a:effectLst/>
                <a:latin typeface="Times New Roman" panose="02020603050405020304" pitchFamily="18" charset="0"/>
              </a:rPr>
              <a:t>(NHS England 2022)</a:t>
            </a:r>
            <a:r>
              <a:rPr lang="en-GB" sz="1800" b="0" i="0" u="none" strike="noStrike" dirty="0">
                <a:solidFill>
                  <a:schemeClr val="bg1"/>
                </a:solidFill>
                <a:effectLst/>
                <a:latin typeface="Times New Roman" panose="02020603050405020304" pitchFamily="18" charset="0"/>
              </a:rPr>
              <a:t>. </a:t>
            </a:r>
            <a:endParaRPr lang="en-PK" sz="1800" b="0" i="0" u="none" strike="noStrike" dirty="0">
              <a:solidFill>
                <a:schemeClr val="bg1"/>
              </a:solidFill>
              <a:effectLst/>
              <a:latin typeface="-webkit-standard"/>
            </a:endParaRPr>
          </a:p>
        </p:txBody>
      </p:sp>
      <p:grpSp>
        <p:nvGrpSpPr>
          <p:cNvPr id="513" name="Google Shape;513;p42"/>
          <p:cNvGrpSpPr/>
          <p:nvPr/>
        </p:nvGrpSpPr>
        <p:grpSpPr>
          <a:xfrm>
            <a:off x="4531661" y="1602500"/>
            <a:ext cx="80672" cy="2727962"/>
            <a:chOff x="240800" y="2387710"/>
            <a:chExt cx="14075" cy="469190"/>
          </a:xfrm>
        </p:grpSpPr>
        <p:sp>
          <p:nvSpPr>
            <p:cNvPr id="514" name="Google Shape;514;p42"/>
            <p:cNvSpPr/>
            <p:nvPr/>
          </p:nvSpPr>
          <p:spPr>
            <a:xfrm>
              <a:off x="240802" y="2387710"/>
              <a:ext cx="11398" cy="362762"/>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2"/>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42"/>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2"/>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8" name="Google Shape;518;p42"/>
          <p:cNvSpPr/>
          <p:nvPr/>
        </p:nvSpPr>
        <p:spPr>
          <a:xfrm>
            <a:off x="8112937" y="795625"/>
            <a:ext cx="105963" cy="105963"/>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2"/>
          <p:cNvSpPr/>
          <p:nvPr/>
        </p:nvSpPr>
        <p:spPr>
          <a:xfrm>
            <a:off x="7399928" y="3236375"/>
            <a:ext cx="102939" cy="102822"/>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2"/>
          <p:cNvSpPr/>
          <p:nvPr/>
        </p:nvSpPr>
        <p:spPr>
          <a:xfrm>
            <a:off x="963650" y="2773946"/>
            <a:ext cx="246006" cy="233561"/>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1" name="Google Shape;521;p42"/>
          <p:cNvGrpSpPr/>
          <p:nvPr/>
        </p:nvGrpSpPr>
        <p:grpSpPr>
          <a:xfrm>
            <a:off x="1050479" y="1602505"/>
            <a:ext cx="543432" cy="741197"/>
            <a:chOff x="2878829" y="3023092"/>
            <a:chExt cx="543432" cy="741197"/>
          </a:xfrm>
        </p:grpSpPr>
        <p:sp>
          <p:nvSpPr>
            <p:cNvPr id="522" name="Google Shape;522;p42"/>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2"/>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2"/>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2"/>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2"/>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2"/>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2"/>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2"/>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2"/>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2"/>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2"/>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2"/>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42"/>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2"/>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2"/>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2"/>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2"/>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2"/>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2"/>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2"/>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2"/>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2"/>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2"/>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2"/>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6" name="Google Shape;546;p42"/>
          <p:cNvGrpSpPr/>
          <p:nvPr/>
        </p:nvGrpSpPr>
        <p:grpSpPr>
          <a:xfrm>
            <a:off x="7820379" y="4045930"/>
            <a:ext cx="543432" cy="741197"/>
            <a:chOff x="2878829" y="3023092"/>
            <a:chExt cx="543432" cy="741197"/>
          </a:xfrm>
        </p:grpSpPr>
        <p:sp>
          <p:nvSpPr>
            <p:cNvPr id="547" name="Google Shape;547;p42"/>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2"/>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2"/>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2"/>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2"/>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2"/>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2"/>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2"/>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2"/>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2"/>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2"/>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2"/>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2"/>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2"/>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2"/>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2"/>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2"/>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2"/>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2"/>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2"/>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2"/>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2"/>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2"/>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2"/>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 name="Picture 3">
            <a:extLst>
              <a:ext uri="{FF2B5EF4-FFF2-40B4-BE49-F238E27FC236}">
                <a16:creationId xmlns:a16="http://schemas.microsoft.com/office/drawing/2014/main" id="{5DA1476B-17B1-BC2E-242E-08F776D71B23}"/>
              </a:ext>
            </a:extLst>
          </p:cNvPr>
          <p:cNvPicPr>
            <a:picLocks noChangeAspect="1"/>
          </p:cNvPicPr>
          <p:nvPr/>
        </p:nvPicPr>
        <p:blipFill>
          <a:blip r:embed="rId3"/>
          <a:stretch>
            <a:fillRect/>
          </a:stretch>
        </p:blipFill>
        <p:spPr>
          <a:xfrm>
            <a:off x="664445" y="1602500"/>
            <a:ext cx="3751028" cy="275644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776"/>
        <p:cNvGrpSpPr/>
        <p:nvPr/>
      </p:nvGrpSpPr>
      <p:grpSpPr>
        <a:xfrm>
          <a:off x="0" y="0"/>
          <a:ext cx="0" cy="0"/>
          <a:chOff x="0" y="0"/>
          <a:chExt cx="0" cy="0"/>
        </a:xfrm>
      </p:grpSpPr>
      <p:sp>
        <p:nvSpPr>
          <p:cNvPr id="777" name="Google Shape;777;p46"/>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a:t>
            </a:r>
            <a:r>
              <a:rPr lang="en-GB" dirty="0" err="1"/>
              <a:t>Donabedian</a:t>
            </a:r>
            <a:r>
              <a:rPr lang="en-GB" dirty="0"/>
              <a:t> Model of Healthcare Quality </a:t>
            </a:r>
          </a:p>
        </p:txBody>
      </p:sp>
      <p:sp>
        <p:nvSpPr>
          <p:cNvPr id="778" name="Google Shape;778;p46"/>
          <p:cNvSpPr txBox="1">
            <a:spLocks noGrp="1"/>
          </p:cNvSpPr>
          <p:nvPr>
            <p:ph type="subTitle" idx="1"/>
          </p:nvPr>
        </p:nvSpPr>
        <p:spPr>
          <a:xfrm>
            <a:off x="719600" y="2358725"/>
            <a:ext cx="2317200" cy="38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PK" sz="1800" b="1" i="0" u="none" strike="noStrike">
                <a:solidFill>
                  <a:schemeClr val="bg1"/>
                </a:solidFill>
                <a:effectLst/>
                <a:latin typeface="Times New Roman" panose="02020603050405020304" pitchFamily="18" charset="0"/>
              </a:rPr>
              <a:t>1. Structure</a:t>
            </a:r>
            <a:endParaRPr lang="en-GB" b="1">
              <a:latin typeface="Times New Roman" panose="02020603050405020304" pitchFamily="18" charset="0"/>
              <a:cs typeface="Times New Roman" panose="02020603050405020304" pitchFamily="18" charset="0"/>
            </a:endParaRPr>
          </a:p>
        </p:txBody>
      </p:sp>
      <p:sp>
        <p:nvSpPr>
          <p:cNvPr id="779" name="Google Shape;779;p46"/>
          <p:cNvSpPr txBox="1">
            <a:spLocks noGrp="1"/>
          </p:cNvSpPr>
          <p:nvPr>
            <p:ph type="subTitle" idx="2"/>
          </p:nvPr>
        </p:nvSpPr>
        <p:spPr>
          <a:xfrm>
            <a:off x="720099" y="2658626"/>
            <a:ext cx="2434161" cy="1586203"/>
          </a:xfrm>
          <a:prstGeom prst="rect">
            <a:avLst/>
          </a:prstGeom>
        </p:spPr>
        <p:txBody>
          <a:bodyPr spcFirstLastPara="1" wrap="square" lIns="91425" tIns="91425" rIns="91425" bIns="91425" anchor="t" anchorCtr="0">
            <a:noAutofit/>
          </a:bodyPr>
          <a:lstStyle/>
          <a:p>
            <a:r>
              <a:rPr lang="en-PK" sz="1800" b="0" i="0" u="none" strike="noStrike" dirty="0">
                <a:solidFill>
                  <a:schemeClr val="bg1"/>
                </a:solidFill>
                <a:effectLst/>
                <a:latin typeface="Times New Roman" panose="02020603050405020304" pitchFamily="18" charset="0"/>
              </a:rPr>
              <a:t>Governance, staffing, training, resources and information systems.</a:t>
            </a:r>
            <a:endParaRPr lang="en-PK" sz="1800" b="0" i="0" u="none" strike="noStrike" dirty="0">
              <a:solidFill>
                <a:schemeClr val="bg1"/>
              </a:solidFill>
              <a:effectLst/>
              <a:latin typeface="-webkit-standard"/>
            </a:endParaRPr>
          </a:p>
        </p:txBody>
      </p:sp>
      <p:sp>
        <p:nvSpPr>
          <p:cNvPr id="780" name="Google Shape;780;p46"/>
          <p:cNvSpPr txBox="1">
            <a:spLocks noGrp="1"/>
          </p:cNvSpPr>
          <p:nvPr>
            <p:ph type="subTitle" idx="3"/>
          </p:nvPr>
        </p:nvSpPr>
        <p:spPr>
          <a:xfrm>
            <a:off x="3413500" y="2358725"/>
            <a:ext cx="2316900" cy="38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PK" sz="1800" b="1" i="0" u="none" strike="noStrike">
                <a:solidFill>
                  <a:schemeClr val="bg1"/>
                </a:solidFill>
                <a:effectLst/>
                <a:latin typeface="Times New Roman" panose="02020603050405020304" pitchFamily="18" charset="0"/>
              </a:rPr>
              <a:t>2. Process</a:t>
            </a:r>
            <a:endParaRPr lang="en-GB" b="1">
              <a:solidFill>
                <a:schemeClr val="bg1"/>
              </a:solidFill>
              <a:latin typeface="Times New Roman" panose="02020603050405020304" pitchFamily="18" charset="0"/>
              <a:cs typeface="Times New Roman" panose="02020603050405020304" pitchFamily="18" charset="0"/>
            </a:endParaRPr>
          </a:p>
        </p:txBody>
      </p:sp>
      <p:sp>
        <p:nvSpPr>
          <p:cNvPr id="781" name="Google Shape;781;p46"/>
          <p:cNvSpPr txBox="1">
            <a:spLocks noGrp="1"/>
          </p:cNvSpPr>
          <p:nvPr>
            <p:ph type="subTitle" idx="4"/>
          </p:nvPr>
        </p:nvSpPr>
        <p:spPr>
          <a:xfrm>
            <a:off x="3413738" y="2658626"/>
            <a:ext cx="2434160" cy="1944873"/>
          </a:xfrm>
          <a:prstGeom prst="rect">
            <a:avLst/>
          </a:prstGeom>
        </p:spPr>
        <p:txBody>
          <a:bodyPr spcFirstLastPara="1" wrap="square" lIns="91425" tIns="91425" rIns="91425" bIns="91425" anchor="t" anchorCtr="0">
            <a:noAutofit/>
          </a:bodyPr>
          <a:lstStyle/>
          <a:p>
            <a:r>
              <a:rPr lang="en-PK" sz="1800" b="0" i="0" u="none" strike="noStrike" dirty="0">
                <a:solidFill>
                  <a:schemeClr val="bg1"/>
                </a:solidFill>
                <a:effectLst/>
                <a:latin typeface="Times New Roman" panose="02020603050405020304" pitchFamily="18" charset="0"/>
              </a:rPr>
              <a:t>Surgical Practice, Supervision, Audit, Communication and Escalation</a:t>
            </a:r>
            <a:r>
              <a:rPr lang="en-GB" sz="1800" b="0" i="0" u="none" strike="noStrike" dirty="0">
                <a:solidFill>
                  <a:schemeClr val="bg1"/>
                </a:solidFill>
                <a:effectLst/>
                <a:latin typeface="Times New Roman" panose="02020603050405020304" pitchFamily="18" charset="0"/>
              </a:rPr>
              <a:t> </a:t>
            </a:r>
            <a:r>
              <a:rPr lang="en-PK" sz="1400" b="0" i="0" u="none" strike="noStrike" dirty="0">
                <a:solidFill>
                  <a:schemeClr val="bg1"/>
                </a:solidFill>
                <a:effectLst/>
                <a:latin typeface="Times New Roman" panose="02020603050405020304" pitchFamily="18" charset="0"/>
              </a:rPr>
              <a:t>Ayanian and Markel</a:t>
            </a:r>
            <a:r>
              <a:rPr lang="en-GB" sz="1400" b="0" i="0" u="none" strike="noStrike" dirty="0">
                <a:solidFill>
                  <a:schemeClr val="bg1"/>
                </a:solidFill>
                <a:effectLst/>
                <a:latin typeface="Times New Roman" panose="02020603050405020304" pitchFamily="18" charset="0"/>
              </a:rPr>
              <a:t>, </a:t>
            </a:r>
            <a:r>
              <a:rPr lang="en-PK" sz="1400" b="0" i="0" u="none" strike="noStrike" dirty="0">
                <a:solidFill>
                  <a:schemeClr val="bg1"/>
                </a:solidFill>
                <a:effectLst/>
                <a:latin typeface="Times New Roman" panose="02020603050405020304" pitchFamily="18" charset="0"/>
              </a:rPr>
              <a:t>2016)</a:t>
            </a:r>
            <a:r>
              <a:rPr lang="en-GB" sz="1400" b="0" i="0" u="none" strike="noStrike" dirty="0">
                <a:solidFill>
                  <a:schemeClr val="bg1"/>
                </a:solidFill>
                <a:effectLst/>
                <a:latin typeface="Times New Roman" panose="02020603050405020304" pitchFamily="18" charset="0"/>
              </a:rPr>
              <a:t>.</a:t>
            </a:r>
            <a:endParaRPr lang="en-GB" b="0" i="0" u="none" strike="noStrike" dirty="0">
              <a:solidFill>
                <a:schemeClr val="bg1"/>
              </a:solidFill>
              <a:effectLst/>
              <a:latin typeface="Times New Roman" panose="02020603050405020304" pitchFamily="18" charset="0"/>
              <a:cs typeface="Times New Roman" panose="02020603050405020304" pitchFamily="18" charset="0"/>
            </a:endParaRPr>
          </a:p>
        </p:txBody>
      </p:sp>
      <p:sp>
        <p:nvSpPr>
          <p:cNvPr id="782" name="Google Shape;782;p46"/>
          <p:cNvSpPr txBox="1">
            <a:spLocks noGrp="1"/>
          </p:cNvSpPr>
          <p:nvPr>
            <p:ph type="subTitle" idx="5"/>
          </p:nvPr>
        </p:nvSpPr>
        <p:spPr>
          <a:xfrm>
            <a:off x="6107050" y="2358725"/>
            <a:ext cx="2316900" cy="38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PK" sz="1800" b="1" i="0" u="none" strike="noStrike">
                <a:solidFill>
                  <a:schemeClr val="bg1"/>
                </a:solidFill>
                <a:effectLst/>
                <a:latin typeface="Times New Roman" panose="02020603050405020304" pitchFamily="18" charset="0"/>
              </a:rPr>
              <a:t>3. Outcomes</a:t>
            </a:r>
            <a:endParaRPr lang="en-GB" b="1">
              <a:solidFill>
                <a:schemeClr val="bg1"/>
              </a:solidFill>
              <a:latin typeface="Times New Roman" panose="02020603050405020304" pitchFamily="18" charset="0"/>
              <a:cs typeface="Times New Roman" panose="02020603050405020304" pitchFamily="18" charset="0"/>
            </a:endParaRPr>
          </a:p>
        </p:txBody>
      </p:sp>
      <p:sp>
        <p:nvSpPr>
          <p:cNvPr id="783" name="Google Shape;783;p46"/>
          <p:cNvSpPr txBox="1">
            <a:spLocks noGrp="1"/>
          </p:cNvSpPr>
          <p:nvPr>
            <p:ph type="subTitle" idx="6"/>
          </p:nvPr>
        </p:nvSpPr>
        <p:spPr>
          <a:xfrm>
            <a:off x="6107100" y="2658626"/>
            <a:ext cx="2434160" cy="169525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charset="0"/>
              <a:buNone/>
            </a:pPr>
            <a:r>
              <a:rPr lang="en-PK" sz="1800" b="0" i="0" u="none" strike="noStrike" dirty="0">
                <a:solidFill>
                  <a:schemeClr val="bg1"/>
                </a:solidFill>
                <a:effectLst/>
                <a:latin typeface="Times New Roman" panose="02020603050405020304" pitchFamily="18" charset="0"/>
              </a:rPr>
              <a:t>Patient benefit (survival, complications, patient experience and public trust).</a:t>
            </a:r>
            <a:endParaRPr dirty="0">
              <a:solidFill>
                <a:schemeClr val="bg1"/>
              </a:solidFill>
              <a:latin typeface="Times New Roman" panose="02020603050405020304" pitchFamily="18" charset="0"/>
              <a:cs typeface="Times New Roman" panose="02020603050405020304" pitchFamily="18" charset="0"/>
            </a:endParaRPr>
          </a:p>
        </p:txBody>
      </p:sp>
      <p:grpSp>
        <p:nvGrpSpPr>
          <p:cNvPr id="784" name="Google Shape;784;p46"/>
          <p:cNvGrpSpPr/>
          <p:nvPr/>
        </p:nvGrpSpPr>
        <p:grpSpPr>
          <a:xfrm>
            <a:off x="7092661" y="1856294"/>
            <a:ext cx="350166" cy="349434"/>
            <a:chOff x="3541011" y="1508594"/>
            <a:chExt cx="350166" cy="349434"/>
          </a:xfrm>
        </p:grpSpPr>
        <p:sp>
          <p:nvSpPr>
            <p:cNvPr id="785" name="Google Shape;785;p46"/>
            <p:cNvSpPr/>
            <p:nvPr/>
          </p:nvSpPr>
          <p:spPr>
            <a:xfrm>
              <a:off x="3600879" y="1568270"/>
              <a:ext cx="230049" cy="289758"/>
            </a:xfrm>
            <a:custGeom>
              <a:avLst/>
              <a:gdLst/>
              <a:ahLst/>
              <a:cxnLst/>
              <a:rect l="l" t="t" r="r" b="b"/>
              <a:pathLst>
                <a:path w="7228" h="9104" extrusionOk="0">
                  <a:moveTo>
                    <a:pt x="3810" y="3781"/>
                  </a:moveTo>
                  <a:cubicBezTo>
                    <a:pt x="4001" y="3781"/>
                    <a:pt x="4156" y="3936"/>
                    <a:pt x="4156" y="4138"/>
                  </a:cubicBezTo>
                  <a:lnTo>
                    <a:pt x="4156" y="4472"/>
                  </a:lnTo>
                  <a:cubicBezTo>
                    <a:pt x="4144" y="4757"/>
                    <a:pt x="3906" y="4995"/>
                    <a:pt x="3632" y="4995"/>
                  </a:cubicBezTo>
                  <a:cubicBezTo>
                    <a:pt x="3334" y="4995"/>
                    <a:pt x="3108" y="4757"/>
                    <a:pt x="3108" y="4472"/>
                  </a:cubicBezTo>
                  <a:lnTo>
                    <a:pt x="3108" y="4138"/>
                  </a:lnTo>
                  <a:cubicBezTo>
                    <a:pt x="3108" y="3936"/>
                    <a:pt x="3275" y="3781"/>
                    <a:pt x="3465" y="3781"/>
                  </a:cubicBezTo>
                  <a:close/>
                  <a:moveTo>
                    <a:pt x="3787" y="5329"/>
                  </a:moveTo>
                  <a:lnTo>
                    <a:pt x="3787" y="5400"/>
                  </a:lnTo>
                  <a:cubicBezTo>
                    <a:pt x="3810" y="5460"/>
                    <a:pt x="3822" y="5519"/>
                    <a:pt x="3846" y="5567"/>
                  </a:cubicBezTo>
                  <a:lnTo>
                    <a:pt x="3632" y="5781"/>
                  </a:lnTo>
                  <a:lnTo>
                    <a:pt x="3596" y="5781"/>
                  </a:lnTo>
                  <a:lnTo>
                    <a:pt x="3370" y="5567"/>
                  </a:lnTo>
                  <a:cubicBezTo>
                    <a:pt x="3406" y="5519"/>
                    <a:pt x="3417" y="5460"/>
                    <a:pt x="3417" y="5400"/>
                  </a:cubicBezTo>
                  <a:lnTo>
                    <a:pt x="3417" y="5329"/>
                  </a:lnTo>
                  <a:close/>
                  <a:moveTo>
                    <a:pt x="3617" y="361"/>
                  </a:moveTo>
                  <a:cubicBezTo>
                    <a:pt x="4471" y="361"/>
                    <a:pt x="5286" y="670"/>
                    <a:pt x="5918" y="1257"/>
                  </a:cubicBezTo>
                  <a:cubicBezTo>
                    <a:pt x="6573" y="1888"/>
                    <a:pt x="6942" y="2733"/>
                    <a:pt x="6942" y="3638"/>
                  </a:cubicBezTo>
                  <a:cubicBezTo>
                    <a:pt x="6906" y="4281"/>
                    <a:pt x="6692" y="4936"/>
                    <a:pt x="6323" y="5484"/>
                  </a:cubicBezTo>
                  <a:cubicBezTo>
                    <a:pt x="5953" y="6019"/>
                    <a:pt x="5430" y="6436"/>
                    <a:pt x="4822" y="6674"/>
                  </a:cubicBezTo>
                  <a:cubicBezTo>
                    <a:pt x="4620" y="6758"/>
                    <a:pt x="4501" y="6948"/>
                    <a:pt x="4501" y="7139"/>
                  </a:cubicBezTo>
                  <a:lnTo>
                    <a:pt x="4501" y="7591"/>
                  </a:lnTo>
                  <a:cubicBezTo>
                    <a:pt x="4501" y="7662"/>
                    <a:pt x="4489" y="7722"/>
                    <a:pt x="4441" y="7781"/>
                  </a:cubicBezTo>
                  <a:lnTo>
                    <a:pt x="4287" y="8032"/>
                  </a:lnTo>
                  <a:cubicBezTo>
                    <a:pt x="4263" y="8043"/>
                    <a:pt x="4251" y="8079"/>
                    <a:pt x="4251" y="8091"/>
                  </a:cubicBezTo>
                  <a:lnTo>
                    <a:pt x="3025" y="8091"/>
                  </a:lnTo>
                  <a:cubicBezTo>
                    <a:pt x="3013" y="8079"/>
                    <a:pt x="3013" y="8043"/>
                    <a:pt x="3001" y="8032"/>
                  </a:cubicBezTo>
                  <a:lnTo>
                    <a:pt x="2834" y="7781"/>
                  </a:lnTo>
                  <a:cubicBezTo>
                    <a:pt x="2786" y="7722"/>
                    <a:pt x="2775" y="7651"/>
                    <a:pt x="2775" y="7591"/>
                  </a:cubicBezTo>
                  <a:lnTo>
                    <a:pt x="2775" y="6067"/>
                  </a:lnTo>
                  <a:cubicBezTo>
                    <a:pt x="2775" y="5996"/>
                    <a:pt x="2822" y="5936"/>
                    <a:pt x="2882" y="5900"/>
                  </a:cubicBezTo>
                  <a:lnTo>
                    <a:pt x="3167" y="5769"/>
                  </a:lnTo>
                  <a:lnTo>
                    <a:pt x="3417" y="6019"/>
                  </a:lnTo>
                  <a:cubicBezTo>
                    <a:pt x="3477" y="6079"/>
                    <a:pt x="3560" y="6127"/>
                    <a:pt x="3656" y="6127"/>
                  </a:cubicBezTo>
                  <a:cubicBezTo>
                    <a:pt x="3751" y="6127"/>
                    <a:pt x="3834" y="6103"/>
                    <a:pt x="3894" y="6019"/>
                  </a:cubicBezTo>
                  <a:lnTo>
                    <a:pt x="4144" y="5769"/>
                  </a:lnTo>
                  <a:lnTo>
                    <a:pt x="4429" y="5900"/>
                  </a:lnTo>
                  <a:cubicBezTo>
                    <a:pt x="4489" y="5936"/>
                    <a:pt x="4537" y="5996"/>
                    <a:pt x="4537" y="6067"/>
                  </a:cubicBezTo>
                  <a:lnTo>
                    <a:pt x="4537" y="6198"/>
                  </a:lnTo>
                  <a:cubicBezTo>
                    <a:pt x="4537" y="6293"/>
                    <a:pt x="4608" y="6365"/>
                    <a:pt x="4703" y="6365"/>
                  </a:cubicBezTo>
                  <a:cubicBezTo>
                    <a:pt x="4787" y="6365"/>
                    <a:pt x="4858" y="6293"/>
                    <a:pt x="4858" y="6198"/>
                  </a:cubicBezTo>
                  <a:lnTo>
                    <a:pt x="4858" y="6067"/>
                  </a:lnTo>
                  <a:cubicBezTo>
                    <a:pt x="4858" y="5877"/>
                    <a:pt x="4763" y="5698"/>
                    <a:pt x="4584" y="5626"/>
                  </a:cubicBezTo>
                  <a:lnTo>
                    <a:pt x="4179" y="5412"/>
                  </a:lnTo>
                  <a:lnTo>
                    <a:pt x="4179" y="5400"/>
                  </a:lnTo>
                  <a:lnTo>
                    <a:pt x="4179" y="5162"/>
                  </a:lnTo>
                  <a:cubicBezTo>
                    <a:pt x="4382" y="5007"/>
                    <a:pt x="4525" y="4757"/>
                    <a:pt x="4525" y="4472"/>
                  </a:cubicBezTo>
                  <a:lnTo>
                    <a:pt x="4525" y="4138"/>
                  </a:lnTo>
                  <a:cubicBezTo>
                    <a:pt x="4525" y="3757"/>
                    <a:pt x="4227" y="3448"/>
                    <a:pt x="3834" y="3448"/>
                  </a:cubicBezTo>
                  <a:lnTo>
                    <a:pt x="3489" y="3448"/>
                  </a:lnTo>
                  <a:cubicBezTo>
                    <a:pt x="3120" y="3448"/>
                    <a:pt x="2810" y="3745"/>
                    <a:pt x="2810" y="4138"/>
                  </a:cubicBezTo>
                  <a:lnTo>
                    <a:pt x="2810" y="4472"/>
                  </a:lnTo>
                  <a:cubicBezTo>
                    <a:pt x="2810" y="4757"/>
                    <a:pt x="2941" y="4995"/>
                    <a:pt x="3156" y="5162"/>
                  </a:cubicBezTo>
                  <a:lnTo>
                    <a:pt x="3156" y="5400"/>
                  </a:lnTo>
                  <a:lnTo>
                    <a:pt x="3156" y="5412"/>
                  </a:lnTo>
                  <a:lnTo>
                    <a:pt x="2751" y="5626"/>
                  </a:lnTo>
                  <a:cubicBezTo>
                    <a:pt x="2572" y="5710"/>
                    <a:pt x="2465" y="5877"/>
                    <a:pt x="2465" y="6067"/>
                  </a:cubicBezTo>
                  <a:lnTo>
                    <a:pt x="2465" y="6674"/>
                  </a:lnTo>
                  <a:cubicBezTo>
                    <a:pt x="1882" y="6460"/>
                    <a:pt x="1381" y="6055"/>
                    <a:pt x="1012" y="5567"/>
                  </a:cubicBezTo>
                  <a:cubicBezTo>
                    <a:pt x="572" y="4984"/>
                    <a:pt x="369" y="4281"/>
                    <a:pt x="381" y="3567"/>
                  </a:cubicBezTo>
                  <a:cubicBezTo>
                    <a:pt x="393" y="2745"/>
                    <a:pt x="727" y="1959"/>
                    <a:pt x="1310" y="1364"/>
                  </a:cubicBezTo>
                  <a:cubicBezTo>
                    <a:pt x="1882" y="769"/>
                    <a:pt x="2655" y="412"/>
                    <a:pt x="3477" y="364"/>
                  </a:cubicBezTo>
                  <a:cubicBezTo>
                    <a:pt x="3524" y="362"/>
                    <a:pt x="3571" y="361"/>
                    <a:pt x="3617" y="361"/>
                  </a:cubicBezTo>
                  <a:close/>
                  <a:moveTo>
                    <a:pt x="4144" y="8424"/>
                  </a:moveTo>
                  <a:lnTo>
                    <a:pt x="4144" y="8782"/>
                  </a:lnTo>
                  <a:lnTo>
                    <a:pt x="3108" y="8794"/>
                  </a:lnTo>
                  <a:cubicBezTo>
                    <a:pt x="3108" y="8794"/>
                    <a:pt x="3096" y="8794"/>
                    <a:pt x="3096" y="8782"/>
                  </a:cubicBezTo>
                  <a:lnTo>
                    <a:pt x="3096" y="8424"/>
                  </a:lnTo>
                  <a:close/>
                  <a:moveTo>
                    <a:pt x="3635" y="0"/>
                  </a:moveTo>
                  <a:cubicBezTo>
                    <a:pt x="3563" y="0"/>
                    <a:pt x="3490" y="2"/>
                    <a:pt x="3417" y="7"/>
                  </a:cubicBezTo>
                  <a:cubicBezTo>
                    <a:pt x="2513" y="54"/>
                    <a:pt x="1667" y="435"/>
                    <a:pt x="1024" y="1114"/>
                  </a:cubicBezTo>
                  <a:cubicBezTo>
                    <a:pt x="381" y="1769"/>
                    <a:pt x="24" y="2626"/>
                    <a:pt x="12" y="3531"/>
                  </a:cubicBezTo>
                  <a:cubicBezTo>
                    <a:pt x="0" y="4341"/>
                    <a:pt x="238" y="5103"/>
                    <a:pt x="691" y="5734"/>
                  </a:cubicBezTo>
                  <a:cubicBezTo>
                    <a:pt x="1131" y="6317"/>
                    <a:pt x="1739" y="6781"/>
                    <a:pt x="2405" y="7019"/>
                  </a:cubicBezTo>
                  <a:lnTo>
                    <a:pt x="2405" y="7603"/>
                  </a:lnTo>
                  <a:cubicBezTo>
                    <a:pt x="2405" y="7734"/>
                    <a:pt x="2453" y="7865"/>
                    <a:pt x="2524" y="7972"/>
                  </a:cubicBezTo>
                  <a:lnTo>
                    <a:pt x="2691" y="8222"/>
                  </a:lnTo>
                  <a:cubicBezTo>
                    <a:pt x="2739" y="8282"/>
                    <a:pt x="2751" y="8353"/>
                    <a:pt x="2751" y="8413"/>
                  </a:cubicBezTo>
                  <a:lnTo>
                    <a:pt x="2751" y="8770"/>
                  </a:lnTo>
                  <a:cubicBezTo>
                    <a:pt x="2751" y="8948"/>
                    <a:pt x="2894" y="9103"/>
                    <a:pt x="3072" y="9103"/>
                  </a:cubicBezTo>
                  <a:lnTo>
                    <a:pt x="4108" y="9103"/>
                  </a:lnTo>
                  <a:cubicBezTo>
                    <a:pt x="4287" y="9103"/>
                    <a:pt x="4429" y="8948"/>
                    <a:pt x="4429" y="8770"/>
                  </a:cubicBezTo>
                  <a:lnTo>
                    <a:pt x="4429" y="8413"/>
                  </a:lnTo>
                  <a:cubicBezTo>
                    <a:pt x="4429" y="8341"/>
                    <a:pt x="4441" y="8282"/>
                    <a:pt x="4489" y="8222"/>
                  </a:cubicBezTo>
                  <a:lnTo>
                    <a:pt x="4656" y="7972"/>
                  </a:lnTo>
                  <a:cubicBezTo>
                    <a:pt x="4727" y="7865"/>
                    <a:pt x="4775" y="7734"/>
                    <a:pt x="4775" y="7603"/>
                  </a:cubicBezTo>
                  <a:lnTo>
                    <a:pt x="4775" y="7150"/>
                  </a:lnTo>
                  <a:cubicBezTo>
                    <a:pt x="4775" y="7079"/>
                    <a:pt x="4822" y="7008"/>
                    <a:pt x="4894" y="6984"/>
                  </a:cubicBezTo>
                  <a:cubicBezTo>
                    <a:pt x="5561" y="6734"/>
                    <a:pt x="6132" y="6269"/>
                    <a:pt x="6549" y="5698"/>
                  </a:cubicBezTo>
                  <a:cubicBezTo>
                    <a:pt x="6966" y="5079"/>
                    <a:pt x="7180" y="4388"/>
                    <a:pt x="7180" y="3638"/>
                  </a:cubicBezTo>
                  <a:cubicBezTo>
                    <a:pt x="7227" y="2614"/>
                    <a:pt x="6823" y="1674"/>
                    <a:pt x="6096" y="995"/>
                  </a:cubicBezTo>
                  <a:cubicBezTo>
                    <a:pt x="5422" y="354"/>
                    <a:pt x="4564" y="0"/>
                    <a:pt x="36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6"/>
            <p:cNvSpPr/>
            <p:nvPr/>
          </p:nvSpPr>
          <p:spPr>
            <a:xfrm>
              <a:off x="3541011" y="1677980"/>
              <a:ext cx="48919" cy="10630"/>
            </a:xfrm>
            <a:custGeom>
              <a:avLst/>
              <a:gdLst/>
              <a:ahLst/>
              <a:cxnLst/>
              <a:rect l="l" t="t" r="r" b="b"/>
              <a:pathLst>
                <a:path w="1537" h="334" extrusionOk="0">
                  <a:moveTo>
                    <a:pt x="167" y="1"/>
                  </a:moveTo>
                  <a:cubicBezTo>
                    <a:pt x="72" y="1"/>
                    <a:pt x="0" y="72"/>
                    <a:pt x="0" y="167"/>
                  </a:cubicBezTo>
                  <a:cubicBezTo>
                    <a:pt x="0" y="251"/>
                    <a:pt x="72" y="334"/>
                    <a:pt x="167" y="334"/>
                  </a:cubicBezTo>
                  <a:lnTo>
                    <a:pt x="1369" y="334"/>
                  </a:lnTo>
                  <a:cubicBezTo>
                    <a:pt x="1465" y="334"/>
                    <a:pt x="1536" y="251"/>
                    <a:pt x="1536" y="167"/>
                  </a:cubicBezTo>
                  <a:cubicBezTo>
                    <a:pt x="1536" y="72"/>
                    <a:pt x="1465" y="1"/>
                    <a:pt x="1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46"/>
            <p:cNvSpPr/>
            <p:nvPr/>
          </p:nvSpPr>
          <p:spPr>
            <a:xfrm>
              <a:off x="3842259" y="1677980"/>
              <a:ext cx="48919" cy="10630"/>
            </a:xfrm>
            <a:custGeom>
              <a:avLst/>
              <a:gdLst/>
              <a:ahLst/>
              <a:cxnLst/>
              <a:rect l="l" t="t" r="r" b="b"/>
              <a:pathLst>
                <a:path w="1537" h="334" extrusionOk="0">
                  <a:moveTo>
                    <a:pt x="167" y="1"/>
                  </a:moveTo>
                  <a:cubicBezTo>
                    <a:pt x="72" y="1"/>
                    <a:pt x="1" y="72"/>
                    <a:pt x="1" y="167"/>
                  </a:cubicBezTo>
                  <a:cubicBezTo>
                    <a:pt x="1" y="251"/>
                    <a:pt x="72" y="334"/>
                    <a:pt x="167" y="334"/>
                  </a:cubicBezTo>
                  <a:lnTo>
                    <a:pt x="1370" y="334"/>
                  </a:lnTo>
                  <a:cubicBezTo>
                    <a:pt x="1465" y="334"/>
                    <a:pt x="1537" y="251"/>
                    <a:pt x="1537" y="167"/>
                  </a:cubicBezTo>
                  <a:cubicBezTo>
                    <a:pt x="1537" y="72"/>
                    <a:pt x="1465" y="1"/>
                    <a:pt x="13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6"/>
            <p:cNvSpPr/>
            <p:nvPr/>
          </p:nvSpPr>
          <p:spPr>
            <a:xfrm>
              <a:off x="3711161" y="1508594"/>
              <a:ext cx="10248" cy="48537"/>
            </a:xfrm>
            <a:custGeom>
              <a:avLst/>
              <a:gdLst/>
              <a:ahLst/>
              <a:cxnLst/>
              <a:rect l="l" t="t" r="r" b="b"/>
              <a:pathLst>
                <a:path w="322" h="1525" extrusionOk="0">
                  <a:moveTo>
                    <a:pt x="167" y="1"/>
                  </a:moveTo>
                  <a:cubicBezTo>
                    <a:pt x="72" y="1"/>
                    <a:pt x="0" y="72"/>
                    <a:pt x="0" y="155"/>
                  </a:cubicBezTo>
                  <a:lnTo>
                    <a:pt x="0" y="1370"/>
                  </a:lnTo>
                  <a:cubicBezTo>
                    <a:pt x="0" y="1453"/>
                    <a:pt x="72" y="1525"/>
                    <a:pt x="167" y="1525"/>
                  </a:cubicBezTo>
                  <a:cubicBezTo>
                    <a:pt x="250" y="1525"/>
                    <a:pt x="322" y="1453"/>
                    <a:pt x="322" y="1370"/>
                  </a:cubicBezTo>
                  <a:lnTo>
                    <a:pt x="322" y="155"/>
                  </a:lnTo>
                  <a:cubicBezTo>
                    <a:pt x="310" y="60"/>
                    <a:pt x="250" y="1"/>
                    <a:pt x="1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6"/>
            <p:cNvSpPr/>
            <p:nvPr/>
          </p:nvSpPr>
          <p:spPr>
            <a:xfrm>
              <a:off x="3633470" y="1792018"/>
              <a:ext cx="22757" cy="29249"/>
            </a:xfrm>
            <a:custGeom>
              <a:avLst/>
              <a:gdLst/>
              <a:ahLst/>
              <a:cxnLst/>
              <a:rect l="l" t="t" r="r" b="b"/>
              <a:pathLst>
                <a:path w="715" h="919" extrusionOk="0">
                  <a:moveTo>
                    <a:pt x="525" y="1"/>
                  </a:moveTo>
                  <a:cubicBezTo>
                    <a:pt x="470" y="1"/>
                    <a:pt x="413" y="30"/>
                    <a:pt x="381" y="85"/>
                  </a:cubicBezTo>
                  <a:lnTo>
                    <a:pt x="48" y="680"/>
                  </a:lnTo>
                  <a:cubicBezTo>
                    <a:pt x="0" y="751"/>
                    <a:pt x="24" y="859"/>
                    <a:pt x="107" y="894"/>
                  </a:cubicBezTo>
                  <a:cubicBezTo>
                    <a:pt x="131" y="918"/>
                    <a:pt x="167" y="918"/>
                    <a:pt x="179" y="918"/>
                  </a:cubicBezTo>
                  <a:cubicBezTo>
                    <a:pt x="238" y="918"/>
                    <a:pt x="286" y="882"/>
                    <a:pt x="310" y="835"/>
                  </a:cubicBezTo>
                  <a:lnTo>
                    <a:pt x="655" y="240"/>
                  </a:lnTo>
                  <a:cubicBezTo>
                    <a:pt x="715" y="156"/>
                    <a:pt x="679" y="61"/>
                    <a:pt x="608" y="25"/>
                  </a:cubicBezTo>
                  <a:cubicBezTo>
                    <a:pt x="583" y="9"/>
                    <a:pt x="554" y="1"/>
                    <a:pt x="5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6"/>
            <p:cNvSpPr/>
            <p:nvPr/>
          </p:nvSpPr>
          <p:spPr>
            <a:xfrm>
              <a:off x="3775962" y="1545195"/>
              <a:ext cx="22757" cy="28995"/>
            </a:xfrm>
            <a:custGeom>
              <a:avLst/>
              <a:gdLst/>
              <a:ahLst/>
              <a:cxnLst/>
              <a:rect l="l" t="t" r="r" b="b"/>
              <a:pathLst>
                <a:path w="715" h="911" extrusionOk="0">
                  <a:moveTo>
                    <a:pt x="534" y="1"/>
                  </a:moveTo>
                  <a:cubicBezTo>
                    <a:pt x="476" y="1"/>
                    <a:pt x="418" y="28"/>
                    <a:pt x="393" y="77"/>
                  </a:cubicBezTo>
                  <a:lnTo>
                    <a:pt x="48" y="672"/>
                  </a:lnTo>
                  <a:cubicBezTo>
                    <a:pt x="0" y="744"/>
                    <a:pt x="36" y="851"/>
                    <a:pt x="107" y="898"/>
                  </a:cubicBezTo>
                  <a:cubicBezTo>
                    <a:pt x="131" y="910"/>
                    <a:pt x="167" y="910"/>
                    <a:pt x="179" y="910"/>
                  </a:cubicBezTo>
                  <a:cubicBezTo>
                    <a:pt x="238" y="910"/>
                    <a:pt x="286" y="887"/>
                    <a:pt x="310" y="839"/>
                  </a:cubicBezTo>
                  <a:lnTo>
                    <a:pt x="655" y="244"/>
                  </a:lnTo>
                  <a:cubicBezTo>
                    <a:pt x="714" y="172"/>
                    <a:pt x="691" y="65"/>
                    <a:pt x="607" y="17"/>
                  </a:cubicBezTo>
                  <a:cubicBezTo>
                    <a:pt x="585" y="6"/>
                    <a:pt x="560" y="1"/>
                    <a:pt x="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46"/>
            <p:cNvSpPr/>
            <p:nvPr/>
          </p:nvSpPr>
          <p:spPr>
            <a:xfrm>
              <a:off x="3577390" y="1601498"/>
              <a:ext cx="31095" cy="21197"/>
            </a:xfrm>
            <a:custGeom>
              <a:avLst/>
              <a:gdLst/>
              <a:ahLst/>
              <a:cxnLst/>
              <a:rect l="l" t="t" r="r" b="b"/>
              <a:pathLst>
                <a:path w="977" h="666" extrusionOk="0">
                  <a:moveTo>
                    <a:pt x="199" y="1"/>
                  </a:moveTo>
                  <a:cubicBezTo>
                    <a:pt x="141" y="1"/>
                    <a:pt x="80" y="33"/>
                    <a:pt x="48" y="82"/>
                  </a:cubicBezTo>
                  <a:cubicBezTo>
                    <a:pt x="0" y="153"/>
                    <a:pt x="36" y="261"/>
                    <a:pt x="107" y="308"/>
                  </a:cubicBezTo>
                  <a:lnTo>
                    <a:pt x="703" y="642"/>
                  </a:lnTo>
                  <a:cubicBezTo>
                    <a:pt x="738" y="665"/>
                    <a:pt x="762" y="665"/>
                    <a:pt x="774" y="665"/>
                  </a:cubicBezTo>
                  <a:cubicBezTo>
                    <a:pt x="834" y="665"/>
                    <a:pt x="881" y="630"/>
                    <a:pt x="917" y="594"/>
                  </a:cubicBezTo>
                  <a:cubicBezTo>
                    <a:pt x="976" y="499"/>
                    <a:pt x="941" y="415"/>
                    <a:pt x="869" y="368"/>
                  </a:cubicBezTo>
                  <a:lnTo>
                    <a:pt x="274" y="22"/>
                  </a:lnTo>
                  <a:cubicBezTo>
                    <a:pt x="252" y="7"/>
                    <a:pt x="226" y="1"/>
                    <a:pt x="1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46"/>
            <p:cNvSpPr/>
            <p:nvPr/>
          </p:nvSpPr>
          <p:spPr>
            <a:xfrm>
              <a:off x="3823703" y="1743608"/>
              <a:ext cx="31095" cy="21197"/>
            </a:xfrm>
            <a:custGeom>
              <a:avLst/>
              <a:gdLst/>
              <a:ahLst/>
              <a:cxnLst/>
              <a:rect l="l" t="t" r="r" b="b"/>
              <a:pathLst>
                <a:path w="977" h="666" extrusionOk="0">
                  <a:moveTo>
                    <a:pt x="199" y="1"/>
                  </a:moveTo>
                  <a:cubicBezTo>
                    <a:pt x="141" y="1"/>
                    <a:pt x="81" y="33"/>
                    <a:pt x="48" y="82"/>
                  </a:cubicBezTo>
                  <a:cubicBezTo>
                    <a:pt x="0" y="153"/>
                    <a:pt x="36" y="260"/>
                    <a:pt x="107" y="308"/>
                  </a:cubicBezTo>
                  <a:lnTo>
                    <a:pt x="703" y="641"/>
                  </a:lnTo>
                  <a:cubicBezTo>
                    <a:pt x="738" y="665"/>
                    <a:pt x="762" y="665"/>
                    <a:pt x="774" y="665"/>
                  </a:cubicBezTo>
                  <a:cubicBezTo>
                    <a:pt x="834" y="665"/>
                    <a:pt x="881" y="629"/>
                    <a:pt x="917" y="594"/>
                  </a:cubicBezTo>
                  <a:cubicBezTo>
                    <a:pt x="977" y="510"/>
                    <a:pt x="953" y="415"/>
                    <a:pt x="869" y="368"/>
                  </a:cubicBezTo>
                  <a:lnTo>
                    <a:pt x="274" y="22"/>
                  </a:lnTo>
                  <a:cubicBezTo>
                    <a:pt x="252" y="7"/>
                    <a:pt x="226" y="1"/>
                    <a:pt x="1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6"/>
            <p:cNvSpPr/>
            <p:nvPr/>
          </p:nvSpPr>
          <p:spPr>
            <a:xfrm>
              <a:off x="3775962" y="1792018"/>
              <a:ext cx="22757" cy="29249"/>
            </a:xfrm>
            <a:custGeom>
              <a:avLst/>
              <a:gdLst/>
              <a:ahLst/>
              <a:cxnLst/>
              <a:rect l="l" t="t" r="r" b="b"/>
              <a:pathLst>
                <a:path w="715" h="919" extrusionOk="0">
                  <a:moveTo>
                    <a:pt x="190" y="1"/>
                  </a:moveTo>
                  <a:cubicBezTo>
                    <a:pt x="160" y="1"/>
                    <a:pt x="132" y="9"/>
                    <a:pt x="107" y="25"/>
                  </a:cubicBezTo>
                  <a:cubicBezTo>
                    <a:pt x="36" y="61"/>
                    <a:pt x="0" y="168"/>
                    <a:pt x="48" y="240"/>
                  </a:cubicBezTo>
                  <a:lnTo>
                    <a:pt x="393" y="835"/>
                  </a:lnTo>
                  <a:cubicBezTo>
                    <a:pt x="417" y="882"/>
                    <a:pt x="476" y="918"/>
                    <a:pt x="524" y="918"/>
                  </a:cubicBezTo>
                  <a:cubicBezTo>
                    <a:pt x="548" y="918"/>
                    <a:pt x="583" y="918"/>
                    <a:pt x="595" y="894"/>
                  </a:cubicBezTo>
                  <a:cubicBezTo>
                    <a:pt x="691" y="859"/>
                    <a:pt x="714" y="751"/>
                    <a:pt x="667" y="680"/>
                  </a:cubicBezTo>
                  <a:lnTo>
                    <a:pt x="333" y="85"/>
                  </a:lnTo>
                  <a:cubicBezTo>
                    <a:pt x="302" y="30"/>
                    <a:pt x="245" y="1"/>
                    <a:pt x="1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46"/>
            <p:cNvSpPr/>
            <p:nvPr/>
          </p:nvSpPr>
          <p:spPr>
            <a:xfrm>
              <a:off x="3633470" y="1545195"/>
              <a:ext cx="22757" cy="28995"/>
            </a:xfrm>
            <a:custGeom>
              <a:avLst/>
              <a:gdLst/>
              <a:ahLst/>
              <a:cxnLst/>
              <a:rect l="l" t="t" r="r" b="b"/>
              <a:pathLst>
                <a:path w="715" h="911" extrusionOk="0">
                  <a:moveTo>
                    <a:pt x="181" y="1"/>
                  </a:moveTo>
                  <a:cubicBezTo>
                    <a:pt x="155" y="1"/>
                    <a:pt x="130" y="6"/>
                    <a:pt x="107" y="17"/>
                  </a:cubicBezTo>
                  <a:cubicBezTo>
                    <a:pt x="24" y="65"/>
                    <a:pt x="0" y="172"/>
                    <a:pt x="48" y="244"/>
                  </a:cubicBezTo>
                  <a:lnTo>
                    <a:pt x="381" y="839"/>
                  </a:lnTo>
                  <a:cubicBezTo>
                    <a:pt x="417" y="887"/>
                    <a:pt x="477" y="910"/>
                    <a:pt x="524" y="910"/>
                  </a:cubicBezTo>
                  <a:cubicBezTo>
                    <a:pt x="548" y="910"/>
                    <a:pt x="584" y="910"/>
                    <a:pt x="596" y="898"/>
                  </a:cubicBezTo>
                  <a:cubicBezTo>
                    <a:pt x="679" y="851"/>
                    <a:pt x="715" y="744"/>
                    <a:pt x="667" y="672"/>
                  </a:cubicBezTo>
                  <a:lnTo>
                    <a:pt x="322" y="77"/>
                  </a:lnTo>
                  <a:cubicBezTo>
                    <a:pt x="297" y="28"/>
                    <a:pt x="238" y="1"/>
                    <a:pt x="18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46"/>
            <p:cNvSpPr/>
            <p:nvPr/>
          </p:nvSpPr>
          <p:spPr>
            <a:xfrm>
              <a:off x="3823703" y="1601498"/>
              <a:ext cx="31095" cy="21197"/>
            </a:xfrm>
            <a:custGeom>
              <a:avLst/>
              <a:gdLst/>
              <a:ahLst/>
              <a:cxnLst/>
              <a:rect l="l" t="t" r="r" b="b"/>
              <a:pathLst>
                <a:path w="977" h="666" extrusionOk="0">
                  <a:moveTo>
                    <a:pt x="778" y="1"/>
                  </a:moveTo>
                  <a:cubicBezTo>
                    <a:pt x="751" y="1"/>
                    <a:pt x="725" y="7"/>
                    <a:pt x="703" y="22"/>
                  </a:cubicBezTo>
                  <a:lnTo>
                    <a:pt x="107" y="368"/>
                  </a:lnTo>
                  <a:cubicBezTo>
                    <a:pt x="36" y="415"/>
                    <a:pt x="0" y="511"/>
                    <a:pt x="48" y="594"/>
                  </a:cubicBezTo>
                  <a:cubicBezTo>
                    <a:pt x="84" y="630"/>
                    <a:pt x="143" y="665"/>
                    <a:pt x="179" y="665"/>
                  </a:cubicBezTo>
                  <a:cubicBezTo>
                    <a:pt x="215" y="665"/>
                    <a:pt x="238" y="665"/>
                    <a:pt x="262" y="653"/>
                  </a:cubicBezTo>
                  <a:lnTo>
                    <a:pt x="857" y="308"/>
                  </a:lnTo>
                  <a:cubicBezTo>
                    <a:pt x="953" y="249"/>
                    <a:pt x="977" y="153"/>
                    <a:pt x="929" y="82"/>
                  </a:cubicBezTo>
                  <a:cubicBezTo>
                    <a:pt x="896" y="33"/>
                    <a:pt x="836" y="1"/>
                    <a:pt x="7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6"/>
            <p:cNvSpPr/>
            <p:nvPr/>
          </p:nvSpPr>
          <p:spPr>
            <a:xfrm>
              <a:off x="3577390" y="1743608"/>
              <a:ext cx="31095" cy="21197"/>
            </a:xfrm>
            <a:custGeom>
              <a:avLst/>
              <a:gdLst/>
              <a:ahLst/>
              <a:cxnLst/>
              <a:rect l="l" t="t" r="r" b="b"/>
              <a:pathLst>
                <a:path w="977" h="666" extrusionOk="0">
                  <a:moveTo>
                    <a:pt x="778" y="1"/>
                  </a:moveTo>
                  <a:cubicBezTo>
                    <a:pt x="751" y="1"/>
                    <a:pt x="725" y="7"/>
                    <a:pt x="703" y="22"/>
                  </a:cubicBezTo>
                  <a:lnTo>
                    <a:pt x="107" y="368"/>
                  </a:lnTo>
                  <a:cubicBezTo>
                    <a:pt x="36" y="415"/>
                    <a:pt x="0" y="510"/>
                    <a:pt x="48" y="594"/>
                  </a:cubicBezTo>
                  <a:cubicBezTo>
                    <a:pt x="84" y="629"/>
                    <a:pt x="143" y="665"/>
                    <a:pt x="179" y="665"/>
                  </a:cubicBezTo>
                  <a:cubicBezTo>
                    <a:pt x="214" y="665"/>
                    <a:pt x="238" y="665"/>
                    <a:pt x="262" y="653"/>
                  </a:cubicBezTo>
                  <a:lnTo>
                    <a:pt x="857" y="308"/>
                  </a:lnTo>
                  <a:cubicBezTo>
                    <a:pt x="941" y="260"/>
                    <a:pt x="976" y="153"/>
                    <a:pt x="929" y="82"/>
                  </a:cubicBezTo>
                  <a:cubicBezTo>
                    <a:pt x="896" y="33"/>
                    <a:pt x="835" y="1"/>
                    <a:pt x="7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6"/>
            <p:cNvSpPr/>
            <p:nvPr/>
          </p:nvSpPr>
          <p:spPr>
            <a:xfrm>
              <a:off x="3732358" y="1593032"/>
              <a:ext cx="71294" cy="62255"/>
            </a:xfrm>
            <a:custGeom>
              <a:avLst/>
              <a:gdLst/>
              <a:ahLst/>
              <a:cxnLst/>
              <a:rect l="l" t="t" r="r" b="b"/>
              <a:pathLst>
                <a:path w="2240" h="1956" extrusionOk="0">
                  <a:moveTo>
                    <a:pt x="186" y="1"/>
                  </a:moveTo>
                  <a:cubicBezTo>
                    <a:pt x="103" y="1"/>
                    <a:pt x="34" y="47"/>
                    <a:pt x="13" y="122"/>
                  </a:cubicBezTo>
                  <a:cubicBezTo>
                    <a:pt x="1" y="217"/>
                    <a:pt x="48" y="300"/>
                    <a:pt x="132" y="324"/>
                  </a:cubicBezTo>
                  <a:cubicBezTo>
                    <a:pt x="930" y="527"/>
                    <a:pt x="1584" y="1098"/>
                    <a:pt x="1894" y="1848"/>
                  </a:cubicBezTo>
                  <a:cubicBezTo>
                    <a:pt x="1918" y="1908"/>
                    <a:pt x="1977" y="1955"/>
                    <a:pt x="2037" y="1955"/>
                  </a:cubicBezTo>
                  <a:cubicBezTo>
                    <a:pt x="2061" y="1955"/>
                    <a:pt x="2084" y="1955"/>
                    <a:pt x="2096" y="1943"/>
                  </a:cubicBezTo>
                  <a:cubicBezTo>
                    <a:pt x="2192" y="1908"/>
                    <a:pt x="2239" y="1824"/>
                    <a:pt x="2192" y="1729"/>
                  </a:cubicBezTo>
                  <a:cubicBezTo>
                    <a:pt x="1846" y="884"/>
                    <a:pt x="1108" y="229"/>
                    <a:pt x="215" y="3"/>
                  </a:cubicBezTo>
                  <a:cubicBezTo>
                    <a:pt x="205" y="1"/>
                    <a:pt x="196" y="1"/>
                    <a:pt x="1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 name="Google Shape;798;p46"/>
          <p:cNvGrpSpPr/>
          <p:nvPr/>
        </p:nvGrpSpPr>
        <p:grpSpPr>
          <a:xfrm>
            <a:off x="1705196" y="1858014"/>
            <a:ext cx="345997" cy="345997"/>
            <a:chOff x="1756921" y="1509739"/>
            <a:chExt cx="345997" cy="345997"/>
          </a:xfrm>
        </p:grpSpPr>
        <p:sp>
          <p:nvSpPr>
            <p:cNvPr id="799" name="Google Shape;799;p46"/>
            <p:cNvSpPr/>
            <p:nvPr/>
          </p:nvSpPr>
          <p:spPr>
            <a:xfrm>
              <a:off x="1756921" y="1509739"/>
              <a:ext cx="345997" cy="345997"/>
            </a:xfrm>
            <a:custGeom>
              <a:avLst/>
              <a:gdLst/>
              <a:ahLst/>
              <a:cxnLst/>
              <a:rect l="l" t="t" r="r" b="b"/>
              <a:pathLst>
                <a:path w="10871" h="10871" extrusionOk="0">
                  <a:moveTo>
                    <a:pt x="5442" y="0"/>
                  </a:moveTo>
                  <a:cubicBezTo>
                    <a:pt x="3977" y="0"/>
                    <a:pt x="2620" y="572"/>
                    <a:pt x="1596" y="1596"/>
                  </a:cubicBezTo>
                  <a:cubicBezTo>
                    <a:pt x="572" y="2620"/>
                    <a:pt x="1" y="3989"/>
                    <a:pt x="1" y="5441"/>
                  </a:cubicBezTo>
                  <a:cubicBezTo>
                    <a:pt x="1" y="6882"/>
                    <a:pt x="572" y="8251"/>
                    <a:pt x="1596" y="9275"/>
                  </a:cubicBezTo>
                  <a:cubicBezTo>
                    <a:pt x="2620" y="10299"/>
                    <a:pt x="3989" y="10871"/>
                    <a:pt x="5442" y="10871"/>
                  </a:cubicBezTo>
                  <a:cubicBezTo>
                    <a:pt x="6882" y="10871"/>
                    <a:pt x="8252" y="10299"/>
                    <a:pt x="9276" y="9275"/>
                  </a:cubicBezTo>
                  <a:cubicBezTo>
                    <a:pt x="10299" y="8251"/>
                    <a:pt x="10871" y="6882"/>
                    <a:pt x="10871" y="5441"/>
                  </a:cubicBezTo>
                  <a:cubicBezTo>
                    <a:pt x="10871" y="5346"/>
                    <a:pt x="10871" y="5263"/>
                    <a:pt x="10859" y="5156"/>
                  </a:cubicBezTo>
                  <a:cubicBezTo>
                    <a:pt x="10859" y="5060"/>
                    <a:pt x="10788" y="5001"/>
                    <a:pt x="10692" y="5001"/>
                  </a:cubicBezTo>
                  <a:cubicBezTo>
                    <a:pt x="10609" y="5001"/>
                    <a:pt x="10549" y="5084"/>
                    <a:pt x="10549" y="5168"/>
                  </a:cubicBezTo>
                  <a:lnTo>
                    <a:pt x="10549" y="5441"/>
                  </a:lnTo>
                  <a:cubicBezTo>
                    <a:pt x="10549" y="6811"/>
                    <a:pt x="10014" y="8085"/>
                    <a:pt x="9037" y="9049"/>
                  </a:cubicBezTo>
                  <a:cubicBezTo>
                    <a:pt x="8073" y="10025"/>
                    <a:pt x="6787" y="10561"/>
                    <a:pt x="5418" y="10561"/>
                  </a:cubicBezTo>
                  <a:cubicBezTo>
                    <a:pt x="4061" y="10561"/>
                    <a:pt x="2775" y="10025"/>
                    <a:pt x="1810" y="9049"/>
                  </a:cubicBezTo>
                  <a:cubicBezTo>
                    <a:pt x="834" y="8085"/>
                    <a:pt x="298" y="6811"/>
                    <a:pt x="298" y="5441"/>
                  </a:cubicBezTo>
                  <a:cubicBezTo>
                    <a:pt x="298" y="4072"/>
                    <a:pt x="834" y="2786"/>
                    <a:pt x="1810" y="1822"/>
                  </a:cubicBezTo>
                  <a:cubicBezTo>
                    <a:pt x="2775" y="858"/>
                    <a:pt x="4061" y="322"/>
                    <a:pt x="5418" y="322"/>
                  </a:cubicBezTo>
                  <a:cubicBezTo>
                    <a:pt x="6632" y="322"/>
                    <a:pt x="7799" y="750"/>
                    <a:pt x="8728" y="1524"/>
                  </a:cubicBezTo>
                  <a:cubicBezTo>
                    <a:pt x="9633" y="2298"/>
                    <a:pt x="10264" y="3358"/>
                    <a:pt x="10466" y="4513"/>
                  </a:cubicBezTo>
                  <a:cubicBezTo>
                    <a:pt x="10476" y="4594"/>
                    <a:pt x="10547" y="4649"/>
                    <a:pt x="10612" y="4649"/>
                  </a:cubicBezTo>
                  <a:cubicBezTo>
                    <a:pt x="10623" y="4649"/>
                    <a:pt x="10634" y="4647"/>
                    <a:pt x="10645" y="4644"/>
                  </a:cubicBezTo>
                  <a:cubicBezTo>
                    <a:pt x="10740" y="4632"/>
                    <a:pt x="10800" y="4548"/>
                    <a:pt x="10776" y="4465"/>
                  </a:cubicBezTo>
                  <a:cubicBezTo>
                    <a:pt x="10561" y="3239"/>
                    <a:pt x="9907" y="2108"/>
                    <a:pt x="8930" y="1286"/>
                  </a:cubicBezTo>
                  <a:cubicBezTo>
                    <a:pt x="7954" y="465"/>
                    <a:pt x="6716" y="0"/>
                    <a:pt x="54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46"/>
            <p:cNvSpPr/>
            <p:nvPr/>
          </p:nvSpPr>
          <p:spPr>
            <a:xfrm>
              <a:off x="1781937" y="1535488"/>
              <a:ext cx="295614" cy="295614"/>
            </a:xfrm>
            <a:custGeom>
              <a:avLst/>
              <a:gdLst/>
              <a:ahLst/>
              <a:cxnLst/>
              <a:rect l="l" t="t" r="r" b="b"/>
              <a:pathLst>
                <a:path w="9288" h="9288" extrusionOk="0">
                  <a:moveTo>
                    <a:pt x="4644" y="1"/>
                  </a:moveTo>
                  <a:cubicBezTo>
                    <a:pt x="3989" y="1"/>
                    <a:pt x="3346" y="132"/>
                    <a:pt x="2751" y="406"/>
                  </a:cubicBezTo>
                  <a:cubicBezTo>
                    <a:pt x="2167" y="656"/>
                    <a:pt x="1667" y="1025"/>
                    <a:pt x="1227" y="1489"/>
                  </a:cubicBezTo>
                  <a:cubicBezTo>
                    <a:pt x="1167" y="1549"/>
                    <a:pt x="1167" y="1656"/>
                    <a:pt x="1251" y="1715"/>
                  </a:cubicBezTo>
                  <a:cubicBezTo>
                    <a:pt x="1278" y="1743"/>
                    <a:pt x="1313" y="1757"/>
                    <a:pt x="1348" y="1757"/>
                  </a:cubicBezTo>
                  <a:cubicBezTo>
                    <a:pt x="1390" y="1757"/>
                    <a:pt x="1433" y="1737"/>
                    <a:pt x="1465" y="1692"/>
                  </a:cubicBezTo>
                  <a:cubicBezTo>
                    <a:pt x="1870" y="1263"/>
                    <a:pt x="2346" y="918"/>
                    <a:pt x="2882" y="680"/>
                  </a:cubicBezTo>
                  <a:cubicBezTo>
                    <a:pt x="3429" y="430"/>
                    <a:pt x="4025" y="310"/>
                    <a:pt x="4644" y="310"/>
                  </a:cubicBezTo>
                  <a:cubicBezTo>
                    <a:pt x="7025" y="310"/>
                    <a:pt x="8966" y="2239"/>
                    <a:pt x="8966" y="4644"/>
                  </a:cubicBezTo>
                  <a:cubicBezTo>
                    <a:pt x="8966" y="7037"/>
                    <a:pt x="7037" y="8978"/>
                    <a:pt x="4644" y="8978"/>
                  </a:cubicBezTo>
                  <a:cubicBezTo>
                    <a:pt x="2263" y="8978"/>
                    <a:pt x="310" y="7037"/>
                    <a:pt x="310" y="4644"/>
                  </a:cubicBezTo>
                  <a:cubicBezTo>
                    <a:pt x="310" y="3799"/>
                    <a:pt x="560" y="2966"/>
                    <a:pt x="1024" y="2263"/>
                  </a:cubicBezTo>
                  <a:cubicBezTo>
                    <a:pt x="1084" y="2192"/>
                    <a:pt x="1072" y="2084"/>
                    <a:pt x="989" y="2037"/>
                  </a:cubicBezTo>
                  <a:cubicBezTo>
                    <a:pt x="963" y="2020"/>
                    <a:pt x="933" y="2012"/>
                    <a:pt x="904" y="2012"/>
                  </a:cubicBezTo>
                  <a:cubicBezTo>
                    <a:pt x="850" y="2012"/>
                    <a:pt x="797" y="2038"/>
                    <a:pt x="774" y="2084"/>
                  </a:cubicBezTo>
                  <a:cubicBezTo>
                    <a:pt x="262" y="2846"/>
                    <a:pt x="0" y="3716"/>
                    <a:pt x="0" y="4644"/>
                  </a:cubicBezTo>
                  <a:cubicBezTo>
                    <a:pt x="0" y="5883"/>
                    <a:pt x="477" y="7049"/>
                    <a:pt x="1346" y="7930"/>
                  </a:cubicBezTo>
                  <a:cubicBezTo>
                    <a:pt x="2227" y="8811"/>
                    <a:pt x="3394" y="9288"/>
                    <a:pt x="4644" y="9288"/>
                  </a:cubicBezTo>
                  <a:cubicBezTo>
                    <a:pt x="5894" y="9288"/>
                    <a:pt x="7049" y="8811"/>
                    <a:pt x="7930" y="7930"/>
                  </a:cubicBezTo>
                  <a:cubicBezTo>
                    <a:pt x="8811" y="7049"/>
                    <a:pt x="9287" y="5894"/>
                    <a:pt x="9287" y="4644"/>
                  </a:cubicBezTo>
                  <a:cubicBezTo>
                    <a:pt x="9287" y="3394"/>
                    <a:pt x="8811" y="2227"/>
                    <a:pt x="7930" y="1346"/>
                  </a:cubicBezTo>
                  <a:cubicBezTo>
                    <a:pt x="7049" y="477"/>
                    <a:pt x="5894" y="1"/>
                    <a:pt x="46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46"/>
            <p:cNvSpPr/>
            <p:nvPr/>
          </p:nvSpPr>
          <p:spPr>
            <a:xfrm>
              <a:off x="1806954" y="1677980"/>
              <a:ext cx="17441" cy="10630"/>
            </a:xfrm>
            <a:custGeom>
              <a:avLst/>
              <a:gdLst/>
              <a:ahLst/>
              <a:cxnLst/>
              <a:rect l="l" t="t" r="r" b="b"/>
              <a:pathLst>
                <a:path w="548" h="334" extrusionOk="0">
                  <a:moveTo>
                    <a:pt x="167" y="1"/>
                  </a:moveTo>
                  <a:cubicBezTo>
                    <a:pt x="72" y="1"/>
                    <a:pt x="0" y="72"/>
                    <a:pt x="0" y="167"/>
                  </a:cubicBezTo>
                  <a:cubicBezTo>
                    <a:pt x="0" y="251"/>
                    <a:pt x="72" y="334"/>
                    <a:pt x="167" y="334"/>
                  </a:cubicBezTo>
                  <a:lnTo>
                    <a:pt x="381" y="334"/>
                  </a:lnTo>
                  <a:cubicBezTo>
                    <a:pt x="476" y="334"/>
                    <a:pt x="548" y="251"/>
                    <a:pt x="548" y="167"/>
                  </a:cubicBezTo>
                  <a:cubicBezTo>
                    <a:pt x="548" y="72"/>
                    <a:pt x="476" y="1"/>
                    <a:pt x="38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6"/>
            <p:cNvSpPr/>
            <p:nvPr/>
          </p:nvSpPr>
          <p:spPr>
            <a:xfrm>
              <a:off x="1924429" y="1560122"/>
              <a:ext cx="128106" cy="128488"/>
            </a:xfrm>
            <a:custGeom>
              <a:avLst/>
              <a:gdLst/>
              <a:ahLst/>
              <a:cxnLst/>
              <a:rect l="l" t="t" r="r" b="b"/>
              <a:pathLst>
                <a:path w="4025" h="4037" extrusionOk="0">
                  <a:moveTo>
                    <a:pt x="155" y="1"/>
                  </a:moveTo>
                  <a:cubicBezTo>
                    <a:pt x="72" y="1"/>
                    <a:pt x="0" y="72"/>
                    <a:pt x="0" y="167"/>
                  </a:cubicBezTo>
                  <a:lnTo>
                    <a:pt x="0" y="3870"/>
                  </a:lnTo>
                  <a:cubicBezTo>
                    <a:pt x="0" y="3954"/>
                    <a:pt x="72" y="4037"/>
                    <a:pt x="155" y="4037"/>
                  </a:cubicBezTo>
                  <a:lnTo>
                    <a:pt x="3870" y="4037"/>
                  </a:lnTo>
                  <a:cubicBezTo>
                    <a:pt x="3953" y="4037"/>
                    <a:pt x="4024" y="3954"/>
                    <a:pt x="4024" y="3870"/>
                  </a:cubicBezTo>
                  <a:cubicBezTo>
                    <a:pt x="4024" y="3775"/>
                    <a:pt x="3953" y="3704"/>
                    <a:pt x="3870" y="3704"/>
                  </a:cubicBezTo>
                  <a:lnTo>
                    <a:pt x="322" y="3704"/>
                  </a:lnTo>
                  <a:lnTo>
                    <a:pt x="322" y="167"/>
                  </a:lnTo>
                  <a:cubicBezTo>
                    <a:pt x="322" y="72"/>
                    <a:pt x="250" y="1"/>
                    <a:pt x="1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46"/>
            <p:cNvSpPr/>
            <p:nvPr/>
          </p:nvSpPr>
          <p:spPr>
            <a:xfrm>
              <a:off x="1924811" y="1788644"/>
              <a:ext cx="10630" cy="17823"/>
            </a:xfrm>
            <a:custGeom>
              <a:avLst/>
              <a:gdLst/>
              <a:ahLst/>
              <a:cxnLst/>
              <a:rect l="l" t="t" r="r" b="b"/>
              <a:pathLst>
                <a:path w="334" h="560" extrusionOk="0">
                  <a:moveTo>
                    <a:pt x="167" y="0"/>
                  </a:moveTo>
                  <a:cubicBezTo>
                    <a:pt x="71" y="0"/>
                    <a:pt x="0" y="84"/>
                    <a:pt x="0" y="167"/>
                  </a:cubicBezTo>
                  <a:lnTo>
                    <a:pt x="0" y="393"/>
                  </a:lnTo>
                  <a:cubicBezTo>
                    <a:pt x="0" y="488"/>
                    <a:pt x="71" y="560"/>
                    <a:pt x="167" y="560"/>
                  </a:cubicBezTo>
                  <a:cubicBezTo>
                    <a:pt x="250" y="560"/>
                    <a:pt x="333" y="488"/>
                    <a:pt x="333" y="393"/>
                  </a:cubicBezTo>
                  <a:lnTo>
                    <a:pt x="333" y="167"/>
                  </a:lnTo>
                  <a:cubicBezTo>
                    <a:pt x="333" y="84"/>
                    <a:pt x="250" y="0"/>
                    <a:pt x="1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6"/>
            <p:cNvSpPr/>
            <p:nvPr/>
          </p:nvSpPr>
          <p:spPr>
            <a:xfrm>
              <a:off x="1841423" y="1594719"/>
              <a:ext cx="16328" cy="15086"/>
            </a:xfrm>
            <a:custGeom>
              <a:avLst/>
              <a:gdLst/>
              <a:ahLst/>
              <a:cxnLst/>
              <a:rect l="l" t="t" r="r" b="b"/>
              <a:pathLst>
                <a:path w="513" h="474" extrusionOk="0">
                  <a:moveTo>
                    <a:pt x="173" y="0"/>
                  </a:moveTo>
                  <a:cubicBezTo>
                    <a:pt x="132" y="0"/>
                    <a:pt x="90" y="15"/>
                    <a:pt x="60" y="45"/>
                  </a:cubicBezTo>
                  <a:cubicBezTo>
                    <a:pt x="1" y="104"/>
                    <a:pt x="1" y="212"/>
                    <a:pt x="60" y="259"/>
                  </a:cubicBezTo>
                  <a:lnTo>
                    <a:pt x="215" y="426"/>
                  </a:lnTo>
                  <a:cubicBezTo>
                    <a:pt x="239" y="462"/>
                    <a:pt x="286" y="474"/>
                    <a:pt x="334" y="474"/>
                  </a:cubicBezTo>
                  <a:cubicBezTo>
                    <a:pt x="370" y="474"/>
                    <a:pt x="405" y="462"/>
                    <a:pt x="453" y="426"/>
                  </a:cubicBezTo>
                  <a:cubicBezTo>
                    <a:pt x="513" y="366"/>
                    <a:pt x="513" y="259"/>
                    <a:pt x="453" y="212"/>
                  </a:cubicBezTo>
                  <a:lnTo>
                    <a:pt x="286" y="45"/>
                  </a:lnTo>
                  <a:cubicBezTo>
                    <a:pt x="257" y="15"/>
                    <a:pt x="215" y="0"/>
                    <a:pt x="1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46"/>
            <p:cNvSpPr/>
            <p:nvPr/>
          </p:nvSpPr>
          <p:spPr>
            <a:xfrm>
              <a:off x="2002470" y="1756243"/>
              <a:ext cx="16709" cy="15755"/>
            </a:xfrm>
            <a:custGeom>
              <a:avLst/>
              <a:gdLst/>
              <a:ahLst/>
              <a:cxnLst/>
              <a:rect l="l" t="t" r="r" b="b"/>
              <a:pathLst>
                <a:path w="525" h="495" extrusionOk="0">
                  <a:moveTo>
                    <a:pt x="175" y="0"/>
                  </a:moveTo>
                  <a:cubicBezTo>
                    <a:pt x="132" y="0"/>
                    <a:pt x="90" y="18"/>
                    <a:pt x="60" y="54"/>
                  </a:cubicBezTo>
                  <a:cubicBezTo>
                    <a:pt x="1" y="113"/>
                    <a:pt x="1" y="221"/>
                    <a:pt x="60" y="280"/>
                  </a:cubicBezTo>
                  <a:lnTo>
                    <a:pt x="227" y="447"/>
                  </a:lnTo>
                  <a:cubicBezTo>
                    <a:pt x="251" y="471"/>
                    <a:pt x="298" y="494"/>
                    <a:pt x="346" y="494"/>
                  </a:cubicBezTo>
                  <a:cubicBezTo>
                    <a:pt x="394" y="494"/>
                    <a:pt x="418" y="471"/>
                    <a:pt x="465" y="447"/>
                  </a:cubicBezTo>
                  <a:cubicBezTo>
                    <a:pt x="525" y="387"/>
                    <a:pt x="525" y="280"/>
                    <a:pt x="465" y="221"/>
                  </a:cubicBezTo>
                  <a:lnTo>
                    <a:pt x="298" y="54"/>
                  </a:lnTo>
                  <a:cubicBezTo>
                    <a:pt x="263" y="18"/>
                    <a:pt x="218" y="0"/>
                    <a:pt x="1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46"/>
            <p:cNvSpPr/>
            <p:nvPr/>
          </p:nvSpPr>
          <p:spPr>
            <a:xfrm>
              <a:off x="2002470" y="1594719"/>
              <a:ext cx="16328" cy="15086"/>
            </a:xfrm>
            <a:custGeom>
              <a:avLst/>
              <a:gdLst/>
              <a:ahLst/>
              <a:cxnLst/>
              <a:rect l="l" t="t" r="r" b="b"/>
              <a:pathLst>
                <a:path w="513" h="474" extrusionOk="0">
                  <a:moveTo>
                    <a:pt x="340" y="0"/>
                  </a:moveTo>
                  <a:cubicBezTo>
                    <a:pt x="298" y="0"/>
                    <a:pt x="257" y="15"/>
                    <a:pt x="227" y="45"/>
                  </a:cubicBezTo>
                  <a:lnTo>
                    <a:pt x="60" y="212"/>
                  </a:lnTo>
                  <a:cubicBezTo>
                    <a:pt x="1" y="259"/>
                    <a:pt x="1" y="366"/>
                    <a:pt x="60" y="426"/>
                  </a:cubicBezTo>
                  <a:cubicBezTo>
                    <a:pt x="96" y="462"/>
                    <a:pt x="132" y="474"/>
                    <a:pt x="179" y="474"/>
                  </a:cubicBezTo>
                  <a:cubicBezTo>
                    <a:pt x="227" y="474"/>
                    <a:pt x="251" y="462"/>
                    <a:pt x="287" y="426"/>
                  </a:cubicBezTo>
                  <a:lnTo>
                    <a:pt x="453" y="259"/>
                  </a:lnTo>
                  <a:cubicBezTo>
                    <a:pt x="513" y="212"/>
                    <a:pt x="513" y="104"/>
                    <a:pt x="453" y="45"/>
                  </a:cubicBezTo>
                  <a:cubicBezTo>
                    <a:pt x="423" y="15"/>
                    <a:pt x="382" y="0"/>
                    <a:pt x="3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46"/>
            <p:cNvSpPr/>
            <p:nvPr/>
          </p:nvSpPr>
          <p:spPr>
            <a:xfrm>
              <a:off x="1841041" y="1756530"/>
              <a:ext cx="16709" cy="15468"/>
            </a:xfrm>
            <a:custGeom>
              <a:avLst/>
              <a:gdLst/>
              <a:ahLst/>
              <a:cxnLst/>
              <a:rect l="l" t="t" r="r" b="b"/>
              <a:pathLst>
                <a:path w="525" h="486" extrusionOk="0">
                  <a:moveTo>
                    <a:pt x="352" y="0"/>
                  </a:moveTo>
                  <a:cubicBezTo>
                    <a:pt x="310" y="0"/>
                    <a:pt x="269" y="15"/>
                    <a:pt x="239" y="45"/>
                  </a:cubicBezTo>
                  <a:lnTo>
                    <a:pt x="72" y="212"/>
                  </a:lnTo>
                  <a:cubicBezTo>
                    <a:pt x="1" y="271"/>
                    <a:pt x="1" y="354"/>
                    <a:pt x="60" y="438"/>
                  </a:cubicBezTo>
                  <a:cubicBezTo>
                    <a:pt x="84" y="462"/>
                    <a:pt x="132" y="485"/>
                    <a:pt x="179" y="485"/>
                  </a:cubicBezTo>
                  <a:cubicBezTo>
                    <a:pt x="227" y="485"/>
                    <a:pt x="251" y="462"/>
                    <a:pt x="298" y="438"/>
                  </a:cubicBezTo>
                  <a:lnTo>
                    <a:pt x="465" y="271"/>
                  </a:lnTo>
                  <a:cubicBezTo>
                    <a:pt x="525" y="212"/>
                    <a:pt x="525" y="104"/>
                    <a:pt x="465" y="45"/>
                  </a:cubicBezTo>
                  <a:cubicBezTo>
                    <a:pt x="435" y="15"/>
                    <a:pt x="394" y="0"/>
                    <a:pt x="3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46"/>
            <p:cNvSpPr/>
            <p:nvPr/>
          </p:nvSpPr>
          <p:spPr>
            <a:xfrm>
              <a:off x="1816025" y="1632084"/>
              <a:ext cx="17855" cy="13336"/>
            </a:xfrm>
            <a:custGeom>
              <a:avLst/>
              <a:gdLst/>
              <a:ahLst/>
              <a:cxnLst/>
              <a:rect l="l" t="t" r="r" b="b"/>
              <a:pathLst>
                <a:path w="561" h="419" extrusionOk="0">
                  <a:moveTo>
                    <a:pt x="173" y="0"/>
                  </a:moveTo>
                  <a:cubicBezTo>
                    <a:pt x="110" y="0"/>
                    <a:pt x="51" y="36"/>
                    <a:pt x="25" y="97"/>
                  </a:cubicBezTo>
                  <a:cubicBezTo>
                    <a:pt x="1" y="181"/>
                    <a:pt x="25" y="276"/>
                    <a:pt x="120" y="312"/>
                  </a:cubicBezTo>
                  <a:lnTo>
                    <a:pt x="322" y="395"/>
                  </a:lnTo>
                  <a:cubicBezTo>
                    <a:pt x="334" y="419"/>
                    <a:pt x="370" y="419"/>
                    <a:pt x="382" y="419"/>
                  </a:cubicBezTo>
                  <a:cubicBezTo>
                    <a:pt x="441" y="419"/>
                    <a:pt x="501" y="383"/>
                    <a:pt x="537" y="312"/>
                  </a:cubicBezTo>
                  <a:cubicBezTo>
                    <a:pt x="561" y="228"/>
                    <a:pt x="513" y="133"/>
                    <a:pt x="441" y="97"/>
                  </a:cubicBezTo>
                  <a:lnTo>
                    <a:pt x="239" y="14"/>
                  </a:lnTo>
                  <a:cubicBezTo>
                    <a:pt x="217" y="5"/>
                    <a:pt x="195" y="0"/>
                    <a:pt x="1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46"/>
            <p:cNvSpPr/>
            <p:nvPr/>
          </p:nvSpPr>
          <p:spPr>
            <a:xfrm>
              <a:off x="2026341" y="1721297"/>
              <a:ext cx="17855" cy="13177"/>
            </a:xfrm>
            <a:custGeom>
              <a:avLst/>
              <a:gdLst/>
              <a:ahLst/>
              <a:cxnLst/>
              <a:rect l="l" t="t" r="r" b="b"/>
              <a:pathLst>
                <a:path w="561" h="414" extrusionOk="0">
                  <a:moveTo>
                    <a:pt x="179" y="0"/>
                  </a:moveTo>
                  <a:cubicBezTo>
                    <a:pt x="114" y="0"/>
                    <a:pt x="52" y="31"/>
                    <a:pt x="25" y="104"/>
                  </a:cubicBezTo>
                  <a:cubicBezTo>
                    <a:pt x="1" y="176"/>
                    <a:pt x="25" y="283"/>
                    <a:pt x="120" y="307"/>
                  </a:cubicBezTo>
                  <a:lnTo>
                    <a:pt x="322" y="402"/>
                  </a:lnTo>
                  <a:cubicBezTo>
                    <a:pt x="334" y="414"/>
                    <a:pt x="370" y="414"/>
                    <a:pt x="382" y="414"/>
                  </a:cubicBezTo>
                  <a:cubicBezTo>
                    <a:pt x="441" y="414"/>
                    <a:pt x="501" y="378"/>
                    <a:pt x="537" y="307"/>
                  </a:cubicBezTo>
                  <a:cubicBezTo>
                    <a:pt x="560" y="235"/>
                    <a:pt x="537" y="128"/>
                    <a:pt x="441" y="104"/>
                  </a:cubicBezTo>
                  <a:lnTo>
                    <a:pt x="239" y="9"/>
                  </a:lnTo>
                  <a:cubicBezTo>
                    <a:pt x="219" y="3"/>
                    <a:pt x="199" y="0"/>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46"/>
            <p:cNvSpPr/>
            <p:nvPr/>
          </p:nvSpPr>
          <p:spPr>
            <a:xfrm>
              <a:off x="1967619" y="1569702"/>
              <a:ext cx="14036" cy="16996"/>
            </a:xfrm>
            <a:custGeom>
              <a:avLst/>
              <a:gdLst/>
              <a:ahLst/>
              <a:cxnLst/>
              <a:rect l="l" t="t" r="r" b="b"/>
              <a:pathLst>
                <a:path w="441" h="534" extrusionOk="0">
                  <a:moveTo>
                    <a:pt x="267" y="1"/>
                  </a:moveTo>
                  <a:cubicBezTo>
                    <a:pt x="204" y="1"/>
                    <a:pt x="138" y="32"/>
                    <a:pt x="119" y="105"/>
                  </a:cubicBezTo>
                  <a:lnTo>
                    <a:pt x="24" y="307"/>
                  </a:lnTo>
                  <a:cubicBezTo>
                    <a:pt x="0" y="378"/>
                    <a:pt x="24" y="486"/>
                    <a:pt x="119" y="521"/>
                  </a:cubicBezTo>
                  <a:cubicBezTo>
                    <a:pt x="131" y="521"/>
                    <a:pt x="155" y="533"/>
                    <a:pt x="179" y="533"/>
                  </a:cubicBezTo>
                  <a:cubicBezTo>
                    <a:pt x="239" y="533"/>
                    <a:pt x="298" y="498"/>
                    <a:pt x="322" y="426"/>
                  </a:cubicBezTo>
                  <a:lnTo>
                    <a:pt x="417" y="224"/>
                  </a:lnTo>
                  <a:cubicBezTo>
                    <a:pt x="441" y="140"/>
                    <a:pt x="417" y="45"/>
                    <a:pt x="322" y="9"/>
                  </a:cubicBezTo>
                  <a:cubicBezTo>
                    <a:pt x="305" y="4"/>
                    <a:pt x="286" y="1"/>
                    <a:pt x="2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46"/>
            <p:cNvSpPr/>
            <p:nvPr/>
          </p:nvSpPr>
          <p:spPr>
            <a:xfrm>
              <a:off x="1877802" y="1780019"/>
              <a:ext cx="14450" cy="16996"/>
            </a:xfrm>
            <a:custGeom>
              <a:avLst/>
              <a:gdLst/>
              <a:ahLst/>
              <a:cxnLst/>
              <a:rect l="l" t="t" r="r" b="b"/>
              <a:pathLst>
                <a:path w="454" h="534" extrusionOk="0">
                  <a:moveTo>
                    <a:pt x="279" y="1"/>
                  </a:moveTo>
                  <a:cubicBezTo>
                    <a:pt x="216" y="1"/>
                    <a:pt x="147" y="32"/>
                    <a:pt x="120" y="105"/>
                  </a:cubicBezTo>
                  <a:lnTo>
                    <a:pt x="36" y="307"/>
                  </a:lnTo>
                  <a:cubicBezTo>
                    <a:pt x="1" y="378"/>
                    <a:pt x="48" y="486"/>
                    <a:pt x="120" y="509"/>
                  </a:cubicBezTo>
                  <a:cubicBezTo>
                    <a:pt x="144" y="533"/>
                    <a:pt x="167" y="533"/>
                    <a:pt x="179" y="533"/>
                  </a:cubicBezTo>
                  <a:cubicBezTo>
                    <a:pt x="239" y="533"/>
                    <a:pt x="298" y="497"/>
                    <a:pt x="334" y="426"/>
                  </a:cubicBezTo>
                  <a:lnTo>
                    <a:pt x="417" y="224"/>
                  </a:lnTo>
                  <a:cubicBezTo>
                    <a:pt x="453" y="140"/>
                    <a:pt x="417" y="45"/>
                    <a:pt x="334" y="9"/>
                  </a:cubicBezTo>
                  <a:cubicBezTo>
                    <a:pt x="317" y="4"/>
                    <a:pt x="298" y="1"/>
                    <a:pt x="2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46"/>
            <p:cNvSpPr/>
            <p:nvPr/>
          </p:nvSpPr>
          <p:spPr>
            <a:xfrm>
              <a:off x="1879711" y="1568652"/>
              <a:ext cx="14418" cy="16900"/>
            </a:xfrm>
            <a:custGeom>
              <a:avLst/>
              <a:gdLst/>
              <a:ahLst/>
              <a:cxnLst/>
              <a:rect l="l" t="t" r="r" b="b"/>
              <a:pathLst>
                <a:path w="453" h="531" extrusionOk="0">
                  <a:moveTo>
                    <a:pt x="169" y="0"/>
                  </a:moveTo>
                  <a:cubicBezTo>
                    <a:pt x="153" y="0"/>
                    <a:pt x="136" y="2"/>
                    <a:pt x="119" y="7"/>
                  </a:cubicBezTo>
                  <a:cubicBezTo>
                    <a:pt x="48" y="42"/>
                    <a:pt x="0" y="138"/>
                    <a:pt x="36" y="221"/>
                  </a:cubicBezTo>
                  <a:lnTo>
                    <a:pt x="119" y="423"/>
                  </a:lnTo>
                  <a:cubicBezTo>
                    <a:pt x="155" y="495"/>
                    <a:pt x="214" y="531"/>
                    <a:pt x="274" y="531"/>
                  </a:cubicBezTo>
                  <a:cubicBezTo>
                    <a:pt x="286" y="531"/>
                    <a:pt x="322" y="531"/>
                    <a:pt x="334" y="519"/>
                  </a:cubicBezTo>
                  <a:cubicBezTo>
                    <a:pt x="405" y="483"/>
                    <a:pt x="453" y="400"/>
                    <a:pt x="417" y="304"/>
                  </a:cubicBezTo>
                  <a:lnTo>
                    <a:pt x="334" y="102"/>
                  </a:lnTo>
                  <a:cubicBezTo>
                    <a:pt x="304" y="43"/>
                    <a:pt x="243" y="0"/>
                    <a:pt x="1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46"/>
            <p:cNvSpPr/>
            <p:nvPr/>
          </p:nvSpPr>
          <p:spPr>
            <a:xfrm>
              <a:off x="1965709" y="1780846"/>
              <a:ext cx="14068" cy="16900"/>
            </a:xfrm>
            <a:custGeom>
              <a:avLst/>
              <a:gdLst/>
              <a:ahLst/>
              <a:cxnLst/>
              <a:rect l="l" t="t" r="r" b="b"/>
              <a:pathLst>
                <a:path w="442" h="531" extrusionOk="0">
                  <a:moveTo>
                    <a:pt x="189" y="0"/>
                  </a:moveTo>
                  <a:cubicBezTo>
                    <a:pt x="166" y="0"/>
                    <a:pt x="143" y="6"/>
                    <a:pt x="120" y="19"/>
                  </a:cubicBezTo>
                  <a:cubicBezTo>
                    <a:pt x="37" y="43"/>
                    <a:pt x="1" y="138"/>
                    <a:pt x="25" y="221"/>
                  </a:cubicBezTo>
                  <a:lnTo>
                    <a:pt x="120" y="424"/>
                  </a:lnTo>
                  <a:cubicBezTo>
                    <a:pt x="144" y="483"/>
                    <a:pt x="203" y="531"/>
                    <a:pt x="263" y="531"/>
                  </a:cubicBezTo>
                  <a:cubicBezTo>
                    <a:pt x="275" y="531"/>
                    <a:pt x="310" y="531"/>
                    <a:pt x="322" y="519"/>
                  </a:cubicBezTo>
                  <a:cubicBezTo>
                    <a:pt x="394" y="483"/>
                    <a:pt x="441" y="400"/>
                    <a:pt x="418" y="305"/>
                  </a:cubicBezTo>
                  <a:lnTo>
                    <a:pt x="322" y="102"/>
                  </a:lnTo>
                  <a:cubicBezTo>
                    <a:pt x="305" y="42"/>
                    <a:pt x="250" y="0"/>
                    <a:pt x="1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46"/>
            <p:cNvSpPr/>
            <p:nvPr/>
          </p:nvSpPr>
          <p:spPr>
            <a:xfrm>
              <a:off x="2026723" y="1633644"/>
              <a:ext cx="17855" cy="13304"/>
            </a:xfrm>
            <a:custGeom>
              <a:avLst/>
              <a:gdLst/>
              <a:ahLst/>
              <a:cxnLst/>
              <a:rect l="l" t="t" r="r" b="b"/>
              <a:pathLst>
                <a:path w="561" h="418" extrusionOk="0">
                  <a:moveTo>
                    <a:pt x="387" y="0"/>
                  </a:moveTo>
                  <a:cubicBezTo>
                    <a:pt x="366" y="0"/>
                    <a:pt x="345" y="4"/>
                    <a:pt x="322" y="13"/>
                  </a:cubicBezTo>
                  <a:lnTo>
                    <a:pt x="120" y="96"/>
                  </a:lnTo>
                  <a:cubicBezTo>
                    <a:pt x="48" y="132"/>
                    <a:pt x="1" y="215"/>
                    <a:pt x="25" y="310"/>
                  </a:cubicBezTo>
                  <a:cubicBezTo>
                    <a:pt x="60" y="382"/>
                    <a:pt x="120" y="417"/>
                    <a:pt x="179" y="417"/>
                  </a:cubicBezTo>
                  <a:cubicBezTo>
                    <a:pt x="191" y="417"/>
                    <a:pt x="227" y="417"/>
                    <a:pt x="239" y="394"/>
                  </a:cubicBezTo>
                  <a:lnTo>
                    <a:pt x="441" y="310"/>
                  </a:lnTo>
                  <a:cubicBezTo>
                    <a:pt x="513" y="274"/>
                    <a:pt x="560" y="191"/>
                    <a:pt x="537" y="96"/>
                  </a:cubicBezTo>
                  <a:cubicBezTo>
                    <a:pt x="509" y="41"/>
                    <a:pt x="454" y="0"/>
                    <a:pt x="38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46"/>
            <p:cNvSpPr/>
            <p:nvPr/>
          </p:nvSpPr>
          <p:spPr>
            <a:xfrm>
              <a:off x="1814911" y="1719419"/>
              <a:ext cx="18205" cy="13177"/>
            </a:xfrm>
            <a:custGeom>
              <a:avLst/>
              <a:gdLst/>
              <a:ahLst/>
              <a:cxnLst/>
              <a:rect l="l" t="t" r="r" b="b"/>
              <a:pathLst>
                <a:path w="572" h="414" extrusionOk="0">
                  <a:moveTo>
                    <a:pt x="382" y="1"/>
                  </a:moveTo>
                  <a:cubicBezTo>
                    <a:pt x="365" y="1"/>
                    <a:pt x="348" y="3"/>
                    <a:pt x="334" y="8"/>
                  </a:cubicBezTo>
                  <a:lnTo>
                    <a:pt x="119" y="104"/>
                  </a:lnTo>
                  <a:cubicBezTo>
                    <a:pt x="48" y="127"/>
                    <a:pt x="0" y="223"/>
                    <a:pt x="36" y="306"/>
                  </a:cubicBezTo>
                  <a:cubicBezTo>
                    <a:pt x="60" y="366"/>
                    <a:pt x="119" y="413"/>
                    <a:pt x="179" y="413"/>
                  </a:cubicBezTo>
                  <a:cubicBezTo>
                    <a:pt x="191" y="413"/>
                    <a:pt x="226" y="413"/>
                    <a:pt x="238" y="389"/>
                  </a:cubicBezTo>
                  <a:lnTo>
                    <a:pt x="453" y="306"/>
                  </a:lnTo>
                  <a:cubicBezTo>
                    <a:pt x="524" y="270"/>
                    <a:pt x="572" y="187"/>
                    <a:pt x="536" y="92"/>
                  </a:cubicBezTo>
                  <a:cubicBezTo>
                    <a:pt x="517" y="35"/>
                    <a:pt x="446" y="1"/>
                    <a:pt x="3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46"/>
          <p:cNvGrpSpPr/>
          <p:nvPr/>
        </p:nvGrpSpPr>
        <p:grpSpPr>
          <a:xfrm>
            <a:off x="4394377" y="1853274"/>
            <a:ext cx="355099" cy="355481"/>
            <a:chOff x="3539102" y="2427549"/>
            <a:chExt cx="355099" cy="355481"/>
          </a:xfrm>
        </p:grpSpPr>
        <p:sp>
          <p:nvSpPr>
            <p:cNvPr id="817" name="Google Shape;817;p46"/>
            <p:cNvSpPr/>
            <p:nvPr/>
          </p:nvSpPr>
          <p:spPr>
            <a:xfrm>
              <a:off x="3539102" y="2561320"/>
              <a:ext cx="355099" cy="221710"/>
            </a:xfrm>
            <a:custGeom>
              <a:avLst/>
              <a:gdLst/>
              <a:ahLst/>
              <a:cxnLst/>
              <a:rect l="l" t="t" r="r" b="b"/>
              <a:pathLst>
                <a:path w="11157" h="6966" extrusionOk="0">
                  <a:moveTo>
                    <a:pt x="2953" y="3131"/>
                  </a:moveTo>
                  <a:lnTo>
                    <a:pt x="2953" y="6644"/>
                  </a:lnTo>
                  <a:lnTo>
                    <a:pt x="1537" y="6644"/>
                  </a:lnTo>
                  <a:lnTo>
                    <a:pt x="1537" y="3131"/>
                  </a:lnTo>
                  <a:close/>
                  <a:moveTo>
                    <a:pt x="6263" y="2250"/>
                  </a:moveTo>
                  <a:lnTo>
                    <a:pt x="6263" y="6644"/>
                  </a:lnTo>
                  <a:lnTo>
                    <a:pt x="4858" y="6644"/>
                  </a:lnTo>
                  <a:lnTo>
                    <a:pt x="4858" y="2250"/>
                  </a:lnTo>
                  <a:close/>
                  <a:moveTo>
                    <a:pt x="9585" y="333"/>
                  </a:moveTo>
                  <a:lnTo>
                    <a:pt x="9585" y="6644"/>
                  </a:lnTo>
                  <a:lnTo>
                    <a:pt x="8168" y="6644"/>
                  </a:lnTo>
                  <a:lnTo>
                    <a:pt x="8168" y="333"/>
                  </a:lnTo>
                  <a:close/>
                  <a:moveTo>
                    <a:pt x="8025" y="0"/>
                  </a:moveTo>
                  <a:cubicBezTo>
                    <a:pt x="7930" y="0"/>
                    <a:pt x="7859" y="83"/>
                    <a:pt x="7859" y="167"/>
                  </a:cubicBezTo>
                  <a:lnTo>
                    <a:pt x="7859" y="6644"/>
                  </a:lnTo>
                  <a:lnTo>
                    <a:pt x="6609" y="6644"/>
                  </a:lnTo>
                  <a:lnTo>
                    <a:pt x="6609" y="2084"/>
                  </a:lnTo>
                  <a:cubicBezTo>
                    <a:pt x="6609" y="2000"/>
                    <a:pt x="6537" y="1917"/>
                    <a:pt x="6442" y="1917"/>
                  </a:cubicBezTo>
                  <a:lnTo>
                    <a:pt x="4704" y="1917"/>
                  </a:lnTo>
                  <a:cubicBezTo>
                    <a:pt x="4608" y="1917"/>
                    <a:pt x="4537" y="2000"/>
                    <a:pt x="4537" y="2084"/>
                  </a:cubicBezTo>
                  <a:lnTo>
                    <a:pt x="4537" y="6644"/>
                  </a:lnTo>
                  <a:lnTo>
                    <a:pt x="3287" y="6644"/>
                  </a:lnTo>
                  <a:lnTo>
                    <a:pt x="3287" y="2965"/>
                  </a:lnTo>
                  <a:cubicBezTo>
                    <a:pt x="3287" y="2881"/>
                    <a:pt x="3215" y="2798"/>
                    <a:pt x="3120" y="2798"/>
                  </a:cubicBezTo>
                  <a:lnTo>
                    <a:pt x="1382" y="2798"/>
                  </a:lnTo>
                  <a:cubicBezTo>
                    <a:pt x="1298" y="2798"/>
                    <a:pt x="1215" y="2881"/>
                    <a:pt x="1215" y="2965"/>
                  </a:cubicBezTo>
                  <a:lnTo>
                    <a:pt x="1215" y="6644"/>
                  </a:lnTo>
                  <a:lnTo>
                    <a:pt x="167" y="6644"/>
                  </a:lnTo>
                  <a:cubicBezTo>
                    <a:pt x="72" y="6644"/>
                    <a:pt x="1" y="6715"/>
                    <a:pt x="1" y="6810"/>
                  </a:cubicBezTo>
                  <a:cubicBezTo>
                    <a:pt x="1" y="6894"/>
                    <a:pt x="72" y="6965"/>
                    <a:pt x="167" y="6965"/>
                  </a:cubicBezTo>
                  <a:lnTo>
                    <a:pt x="11002" y="6965"/>
                  </a:lnTo>
                  <a:cubicBezTo>
                    <a:pt x="11085" y="6965"/>
                    <a:pt x="11157" y="6894"/>
                    <a:pt x="11157" y="6810"/>
                  </a:cubicBezTo>
                  <a:cubicBezTo>
                    <a:pt x="11145" y="6715"/>
                    <a:pt x="11073" y="6644"/>
                    <a:pt x="10990" y="6644"/>
                  </a:cubicBezTo>
                  <a:lnTo>
                    <a:pt x="9930" y="6644"/>
                  </a:lnTo>
                  <a:lnTo>
                    <a:pt x="9930" y="167"/>
                  </a:lnTo>
                  <a:cubicBezTo>
                    <a:pt x="9930" y="83"/>
                    <a:pt x="9859" y="0"/>
                    <a:pt x="97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46"/>
            <p:cNvSpPr/>
            <p:nvPr/>
          </p:nvSpPr>
          <p:spPr>
            <a:xfrm>
              <a:off x="3544417" y="2427549"/>
              <a:ext cx="339568" cy="205415"/>
            </a:xfrm>
            <a:custGeom>
              <a:avLst/>
              <a:gdLst/>
              <a:ahLst/>
              <a:cxnLst/>
              <a:rect l="l" t="t" r="r" b="b"/>
              <a:pathLst>
                <a:path w="10669" h="6454" extrusionOk="0">
                  <a:moveTo>
                    <a:pt x="10157" y="0"/>
                  </a:moveTo>
                  <a:cubicBezTo>
                    <a:pt x="10125" y="0"/>
                    <a:pt x="10093" y="4"/>
                    <a:pt x="10061" y="12"/>
                  </a:cubicBezTo>
                  <a:lnTo>
                    <a:pt x="8656" y="191"/>
                  </a:lnTo>
                  <a:cubicBezTo>
                    <a:pt x="8382" y="214"/>
                    <a:pt x="8180" y="488"/>
                    <a:pt x="8216" y="762"/>
                  </a:cubicBezTo>
                  <a:cubicBezTo>
                    <a:pt x="8238" y="1032"/>
                    <a:pt x="8483" y="1217"/>
                    <a:pt x="8751" y="1217"/>
                  </a:cubicBezTo>
                  <a:cubicBezTo>
                    <a:pt x="8767" y="1217"/>
                    <a:pt x="8783" y="1216"/>
                    <a:pt x="8799" y="1215"/>
                  </a:cubicBezTo>
                  <a:lnTo>
                    <a:pt x="8906" y="1203"/>
                  </a:lnTo>
                  <a:lnTo>
                    <a:pt x="8906" y="1203"/>
                  </a:lnTo>
                  <a:cubicBezTo>
                    <a:pt x="7204" y="3191"/>
                    <a:pt x="5156" y="4215"/>
                    <a:pt x="3715" y="4727"/>
                  </a:cubicBezTo>
                  <a:cubicBezTo>
                    <a:pt x="1917" y="5370"/>
                    <a:pt x="524" y="5429"/>
                    <a:pt x="500" y="5429"/>
                  </a:cubicBezTo>
                  <a:cubicBezTo>
                    <a:pt x="227" y="5441"/>
                    <a:pt x="0" y="5679"/>
                    <a:pt x="12" y="5965"/>
                  </a:cubicBezTo>
                  <a:cubicBezTo>
                    <a:pt x="24" y="6239"/>
                    <a:pt x="250" y="6453"/>
                    <a:pt x="524" y="6453"/>
                  </a:cubicBezTo>
                  <a:lnTo>
                    <a:pt x="536" y="6453"/>
                  </a:lnTo>
                  <a:cubicBezTo>
                    <a:pt x="596" y="6453"/>
                    <a:pt x="2084" y="6394"/>
                    <a:pt x="4037" y="5703"/>
                  </a:cubicBezTo>
                  <a:cubicBezTo>
                    <a:pt x="5132" y="5322"/>
                    <a:pt x="6156" y="4798"/>
                    <a:pt x="7096" y="4167"/>
                  </a:cubicBezTo>
                  <a:cubicBezTo>
                    <a:pt x="7168" y="4120"/>
                    <a:pt x="7192" y="4013"/>
                    <a:pt x="7144" y="3941"/>
                  </a:cubicBezTo>
                  <a:cubicBezTo>
                    <a:pt x="7113" y="3895"/>
                    <a:pt x="7058" y="3869"/>
                    <a:pt x="7003" y="3869"/>
                  </a:cubicBezTo>
                  <a:cubicBezTo>
                    <a:pt x="6973" y="3869"/>
                    <a:pt x="6943" y="3877"/>
                    <a:pt x="6918" y="3893"/>
                  </a:cubicBezTo>
                  <a:cubicBezTo>
                    <a:pt x="5989" y="4513"/>
                    <a:pt x="5001" y="5025"/>
                    <a:pt x="3929" y="5394"/>
                  </a:cubicBezTo>
                  <a:cubicBezTo>
                    <a:pt x="2024" y="6084"/>
                    <a:pt x="596" y="6120"/>
                    <a:pt x="536" y="6120"/>
                  </a:cubicBezTo>
                  <a:cubicBezTo>
                    <a:pt x="429" y="6120"/>
                    <a:pt x="358" y="6049"/>
                    <a:pt x="358" y="5953"/>
                  </a:cubicBezTo>
                  <a:cubicBezTo>
                    <a:pt x="358" y="5846"/>
                    <a:pt x="429" y="5751"/>
                    <a:pt x="536" y="5751"/>
                  </a:cubicBezTo>
                  <a:cubicBezTo>
                    <a:pt x="548" y="5751"/>
                    <a:pt x="1989" y="5691"/>
                    <a:pt x="3834" y="5036"/>
                  </a:cubicBezTo>
                  <a:cubicBezTo>
                    <a:pt x="5406" y="4489"/>
                    <a:pt x="7632" y="3346"/>
                    <a:pt x="9454" y="1084"/>
                  </a:cubicBezTo>
                  <a:cubicBezTo>
                    <a:pt x="9534" y="969"/>
                    <a:pt x="9459" y="809"/>
                    <a:pt x="9315" y="809"/>
                  </a:cubicBezTo>
                  <a:cubicBezTo>
                    <a:pt x="9310" y="809"/>
                    <a:pt x="9304" y="809"/>
                    <a:pt x="9299" y="810"/>
                  </a:cubicBezTo>
                  <a:lnTo>
                    <a:pt x="8775" y="869"/>
                  </a:lnTo>
                  <a:cubicBezTo>
                    <a:pt x="8768" y="870"/>
                    <a:pt x="8761" y="871"/>
                    <a:pt x="8754" y="871"/>
                  </a:cubicBezTo>
                  <a:cubicBezTo>
                    <a:pt x="8676" y="871"/>
                    <a:pt x="8595" y="815"/>
                    <a:pt x="8573" y="738"/>
                  </a:cubicBezTo>
                  <a:cubicBezTo>
                    <a:pt x="8537" y="631"/>
                    <a:pt x="8620" y="512"/>
                    <a:pt x="8740" y="500"/>
                  </a:cubicBezTo>
                  <a:lnTo>
                    <a:pt x="10133" y="322"/>
                  </a:lnTo>
                  <a:cubicBezTo>
                    <a:pt x="10139" y="321"/>
                    <a:pt x="10146" y="320"/>
                    <a:pt x="10153" y="320"/>
                  </a:cubicBezTo>
                  <a:cubicBezTo>
                    <a:pt x="10253" y="320"/>
                    <a:pt x="10347" y="400"/>
                    <a:pt x="10347" y="500"/>
                  </a:cubicBezTo>
                  <a:lnTo>
                    <a:pt x="10347" y="1893"/>
                  </a:lnTo>
                  <a:cubicBezTo>
                    <a:pt x="10347" y="2000"/>
                    <a:pt x="10252" y="2072"/>
                    <a:pt x="10168" y="2072"/>
                  </a:cubicBezTo>
                  <a:cubicBezTo>
                    <a:pt x="10073" y="2072"/>
                    <a:pt x="9990" y="1988"/>
                    <a:pt x="9990" y="1893"/>
                  </a:cubicBezTo>
                  <a:lnTo>
                    <a:pt x="9990" y="1477"/>
                  </a:lnTo>
                  <a:cubicBezTo>
                    <a:pt x="9990" y="1417"/>
                    <a:pt x="9942" y="1346"/>
                    <a:pt x="9883" y="1334"/>
                  </a:cubicBezTo>
                  <a:cubicBezTo>
                    <a:pt x="9866" y="1324"/>
                    <a:pt x="9848" y="1319"/>
                    <a:pt x="9830" y="1319"/>
                  </a:cubicBezTo>
                  <a:cubicBezTo>
                    <a:pt x="9784" y="1319"/>
                    <a:pt x="9738" y="1347"/>
                    <a:pt x="9704" y="1381"/>
                  </a:cubicBezTo>
                  <a:cubicBezTo>
                    <a:pt x="9085" y="2119"/>
                    <a:pt x="8394" y="2810"/>
                    <a:pt x="7632" y="3382"/>
                  </a:cubicBezTo>
                  <a:cubicBezTo>
                    <a:pt x="7561" y="3441"/>
                    <a:pt x="7537" y="3548"/>
                    <a:pt x="7597" y="3608"/>
                  </a:cubicBezTo>
                  <a:cubicBezTo>
                    <a:pt x="7635" y="3646"/>
                    <a:pt x="7692" y="3674"/>
                    <a:pt x="7744" y="3674"/>
                  </a:cubicBezTo>
                  <a:cubicBezTo>
                    <a:pt x="7773" y="3674"/>
                    <a:pt x="7801" y="3665"/>
                    <a:pt x="7823" y="3643"/>
                  </a:cubicBezTo>
                  <a:cubicBezTo>
                    <a:pt x="8489" y="3131"/>
                    <a:pt x="9109" y="2548"/>
                    <a:pt x="9656" y="1917"/>
                  </a:cubicBezTo>
                  <a:cubicBezTo>
                    <a:pt x="9668" y="2179"/>
                    <a:pt x="9894" y="2405"/>
                    <a:pt x="10156" y="2405"/>
                  </a:cubicBezTo>
                  <a:cubicBezTo>
                    <a:pt x="10442" y="2405"/>
                    <a:pt x="10668" y="2179"/>
                    <a:pt x="10668" y="1893"/>
                  </a:cubicBezTo>
                  <a:lnTo>
                    <a:pt x="10668" y="500"/>
                  </a:lnTo>
                  <a:cubicBezTo>
                    <a:pt x="10621" y="369"/>
                    <a:pt x="10561" y="238"/>
                    <a:pt x="10466" y="131"/>
                  </a:cubicBezTo>
                  <a:cubicBezTo>
                    <a:pt x="10382" y="48"/>
                    <a:pt x="10270" y="0"/>
                    <a:pt x="101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9" name="Google Shape;819;p46"/>
          <p:cNvGrpSpPr/>
          <p:nvPr/>
        </p:nvGrpSpPr>
        <p:grpSpPr>
          <a:xfrm flipH="1">
            <a:off x="5875692" y="285902"/>
            <a:ext cx="2956954" cy="4721744"/>
            <a:chOff x="4479125" y="1041049"/>
            <a:chExt cx="935952" cy="1494601"/>
          </a:xfrm>
        </p:grpSpPr>
        <p:sp>
          <p:nvSpPr>
            <p:cNvPr id="820" name="Google Shape;820;p46"/>
            <p:cNvSpPr/>
            <p:nvPr/>
          </p:nvSpPr>
          <p:spPr>
            <a:xfrm>
              <a:off x="4810350" y="2482750"/>
              <a:ext cx="53550" cy="52900"/>
            </a:xfrm>
            <a:custGeom>
              <a:avLst/>
              <a:gdLst/>
              <a:ahLst/>
              <a:cxnLst/>
              <a:rect l="l" t="t" r="r" b="b"/>
              <a:pathLst>
                <a:path w="2142" h="2116" fill="none" extrusionOk="0">
                  <a:moveTo>
                    <a:pt x="1901" y="884"/>
                  </a:moveTo>
                  <a:cubicBezTo>
                    <a:pt x="2142" y="1553"/>
                    <a:pt x="1473" y="2115"/>
                    <a:pt x="804" y="2008"/>
                  </a:cubicBezTo>
                  <a:cubicBezTo>
                    <a:pt x="563" y="1901"/>
                    <a:pt x="242" y="1660"/>
                    <a:pt x="242" y="1339"/>
                  </a:cubicBezTo>
                  <a:cubicBezTo>
                    <a:pt x="1" y="670"/>
                    <a:pt x="563" y="1"/>
                    <a:pt x="1232" y="215"/>
                  </a:cubicBezTo>
                  <a:cubicBezTo>
                    <a:pt x="1580" y="322"/>
                    <a:pt x="1901" y="563"/>
                    <a:pt x="1901" y="884"/>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46"/>
            <p:cNvSpPr/>
            <p:nvPr/>
          </p:nvSpPr>
          <p:spPr>
            <a:xfrm>
              <a:off x="4640400" y="2418525"/>
              <a:ext cx="22775" cy="22100"/>
            </a:xfrm>
            <a:custGeom>
              <a:avLst/>
              <a:gdLst/>
              <a:ahLst/>
              <a:cxnLst/>
              <a:rect l="l" t="t" r="r" b="b"/>
              <a:pathLst>
                <a:path w="911" h="884" fill="none" extrusionOk="0">
                  <a:moveTo>
                    <a:pt x="910" y="455"/>
                  </a:moveTo>
                  <a:cubicBezTo>
                    <a:pt x="910" y="669"/>
                    <a:pt x="669" y="884"/>
                    <a:pt x="455" y="884"/>
                  </a:cubicBezTo>
                  <a:cubicBezTo>
                    <a:pt x="241" y="884"/>
                    <a:pt x="0" y="669"/>
                    <a:pt x="0" y="455"/>
                  </a:cubicBezTo>
                  <a:cubicBezTo>
                    <a:pt x="0" y="107"/>
                    <a:pt x="241" y="0"/>
                    <a:pt x="455" y="0"/>
                  </a:cubicBezTo>
                  <a:cubicBezTo>
                    <a:pt x="669" y="0"/>
                    <a:pt x="910" y="107"/>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46"/>
            <p:cNvSpPr/>
            <p:nvPr/>
          </p:nvSpPr>
          <p:spPr>
            <a:xfrm>
              <a:off x="5392977" y="1041049"/>
              <a:ext cx="22100" cy="22775"/>
            </a:xfrm>
            <a:custGeom>
              <a:avLst/>
              <a:gdLst/>
              <a:ahLst/>
              <a:cxnLst/>
              <a:rect l="l" t="t" r="r" b="b"/>
              <a:pathLst>
                <a:path w="884" h="911" fill="none" extrusionOk="0">
                  <a:moveTo>
                    <a:pt x="884" y="456"/>
                  </a:moveTo>
                  <a:cubicBezTo>
                    <a:pt x="884" y="804"/>
                    <a:pt x="669" y="911"/>
                    <a:pt x="455" y="911"/>
                  </a:cubicBezTo>
                  <a:cubicBezTo>
                    <a:pt x="107" y="911"/>
                    <a:pt x="0" y="804"/>
                    <a:pt x="0" y="456"/>
                  </a:cubicBezTo>
                  <a:cubicBezTo>
                    <a:pt x="0" y="242"/>
                    <a:pt x="107" y="1"/>
                    <a:pt x="455" y="1"/>
                  </a:cubicBezTo>
                  <a:cubicBezTo>
                    <a:pt x="669" y="1"/>
                    <a:pt x="884" y="242"/>
                    <a:pt x="884" y="45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46"/>
            <p:cNvSpPr/>
            <p:nvPr/>
          </p:nvSpPr>
          <p:spPr>
            <a:xfrm>
              <a:off x="4479125" y="1922025"/>
              <a:ext cx="50225" cy="50200"/>
            </a:xfrm>
            <a:custGeom>
              <a:avLst/>
              <a:gdLst/>
              <a:ahLst/>
              <a:cxnLst/>
              <a:rect l="l" t="t" r="r" b="b"/>
              <a:pathLst>
                <a:path w="2009" h="2008" fill="none" extrusionOk="0">
                  <a:moveTo>
                    <a:pt x="1874" y="803"/>
                  </a:moveTo>
                  <a:cubicBezTo>
                    <a:pt x="2008" y="1472"/>
                    <a:pt x="1446" y="2008"/>
                    <a:pt x="777" y="1901"/>
                  </a:cubicBezTo>
                  <a:cubicBezTo>
                    <a:pt x="429" y="1794"/>
                    <a:pt x="215" y="1579"/>
                    <a:pt x="108" y="1231"/>
                  </a:cubicBezTo>
                  <a:cubicBezTo>
                    <a:pt x="1" y="562"/>
                    <a:pt x="536" y="0"/>
                    <a:pt x="1205" y="134"/>
                  </a:cubicBezTo>
                  <a:cubicBezTo>
                    <a:pt x="1553" y="241"/>
                    <a:pt x="1767" y="455"/>
                    <a:pt x="1874" y="803"/>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4" name="Google Shape;824;p46"/>
          <p:cNvGrpSpPr/>
          <p:nvPr/>
        </p:nvGrpSpPr>
        <p:grpSpPr>
          <a:xfrm>
            <a:off x="7880579" y="371505"/>
            <a:ext cx="543432" cy="741197"/>
            <a:chOff x="2878829" y="3023092"/>
            <a:chExt cx="543432" cy="741197"/>
          </a:xfrm>
        </p:grpSpPr>
        <p:sp>
          <p:nvSpPr>
            <p:cNvPr id="825" name="Google Shape;825;p46"/>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6"/>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6"/>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6"/>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46"/>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46"/>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46"/>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46"/>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6"/>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6"/>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46"/>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6"/>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6"/>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6"/>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6"/>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46"/>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46"/>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46"/>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46"/>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46"/>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6"/>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46"/>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46"/>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46"/>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9" name="Google Shape;849;p46"/>
          <p:cNvGrpSpPr/>
          <p:nvPr/>
        </p:nvGrpSpPr>
        <p:grpSpPr>
          <a:xfrm>
            <a:off x="449509" y="1404755"/>
            <a:ext cx="541000" cy="741197"/>
            <a:chOff x="1148622" y="1207755"/>
            <a:chExt cx="541000" cy="741197"/>
          </a:xfrm>
        </p:grpSpPr>
        <p:sp>
          <p:nvSpPr>
            <p:cNvPr id="850" name="Google Shape;850;p46"/>
            <p:cNvSpPr/>
            <p:nvPr/>
          </p:nvSpPr>
          <p:spPr>
            <a:xfrm>
              <a:off x="1148622" y="1207755"/>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46"/>
            <p:cNvSpPr/>
            <p:nvPr/>
          </p:nvSpPr>
          <p:spPr>
            <a:xfrm>
              <a:off x="1326461" y="1207755"/>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46"/>
            <p:cNvSpPr/>
            <p:nvPr/>
          </p:nvSpPr>
          <p:spPr>
            <a:xfrm>
              <a:off x="1501680" y="1207755"/>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46"/>
            <p:cNvSpPr/>
            <p:nvPr/>
          </p:nvSpPr>
          <p:spPr>
            <a:xfrm>
              <a:off x="1669415" y="1207755"/>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46"/>
            <p:cNvSpPr/>
            <p:nvPr/>
          </p:nvSpPr>
          <p:spPr>
            <a:xfrm>
              <a:off x="1148622" y="1352944"/>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46"/>
            <p:cNvSpPr/>
            <p:nvPr/>
          </p:nvSpPr>
          <p:spPr>
            <a:xfrm>
              <a:off x="1326461" y="1352944"/>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46"/>
            <p:cNvSpPr/>
            <p:nvPr/>
          </p:nvSpPr>
          <p:spPr>
            <a:xfrm>
              <a:off x="1501680" y="1352944"/>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46"/>
            <p:cNvSpPr/>
            <p:nvPr/>
          </p:nvSpPr>
          <p:spPr>
            <a:xfrm>
              <a:off x="1669415" y="1352944"/>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46"/>
            <p:cNvSpPr/>
            <p:nvPr/>
          </p:nvSpPr>
          <p:spPr>
            <a:xfrm>
              <a:off x="1148622" y="1500660"/>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46"/>
            <p:cNvSpPr/>
            <p:nvPr/>
          </p:nvSpPr>
          <p:spPr>
            <a:xfrm>
              <a:off x="1326461" y="1500660"/>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46"/>
            <p:cNvSpPr/>
            <p:nvPr/>
          </p:nvSpPr>
          <p:spPr>
            <a:xfrm>
              <a:off x="1501680" y="1500660"/>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46"/>
            <p:cNvSpPr/>
            <p:nvPr/>
          </p:nvSpPr>
          <p:spPr>
            <a:xfrm>
              <a:off x="1669415" y="1500660"/>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46"/>
            <p:cNvSpPr/>
            <p:nvPr/>
          </p:nvSpPr>
          <p:spPr>
            <a:xfrm>
              <a:off x="1148622" y="1645943"/>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46"/>
            <p:cNvSpPr/>
            <p:nvPr/>
          </p:nvSpPr>
          <p:spPr>
            <a:xfrm>
              <a:off x="1326461" y="1645943"/>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6"/>
            <p:cNvSpPr/>
            <p:nvPr/>
          </p:nvSpPr>
          <p:spPr>
            <a:xfrm>
              <a:off x="1501680" y="1645943"/>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6"/>
            <p:cNvSpPr/>
            <p:nvPr/>
          </p:nvSpPr>
          <p:spPr>
            <a:xfrm>
              <a:off x="1669415" y="1645943"/>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6"/>
            <p:cNvSpPr/>
            <p:nvPr/>
          </p:nvSpPr>
          <p:spPr>
            <a:xfrm>
              <a:off x="1148622" y="1787016"/>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6"/>
            <p:cNvSpPr/>
            <p:nvPr/>
          </p:nvSpPr>
          <p:spPr>
            <a:xfrm>
              <a:off x="1326461" y="1787016"/>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6"/>
            <p:cNvSpPr/>
            <p:nvPr/>
          </p:nvSpPr>
          <p:spPr>
            <a:xfrm>
              <a:off x="1501680" y="1791132"/>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6"/>
            <p:cNvSpPr/>
            <p:nvPr/>
          </p:nvSpPr>
          <p:spPr>
            <a:xfrm>
              <a:off x="1669415" y="1787016"/>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6"/>
            <p:cNvSpPr/>
            <p:nvPr/>
          </p:nvSpPr>
          <p:spPr>
            <a:xfrm>
              <a:off x="1148622" y="1926312"/>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6"/>
            <p:cNvSpPr/>
            <p:nvPr/>
          </p:nvSpPr>
          <p:spPr>
            <a:xfrm>
              <a:off x="1326461" y="1926312"/>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6"/>
            <p:cNvSpPr/>
            <p:nvPr/>
          </p:nvSpPr>
          <p:spPr>
            <a:xfrm>
              <a:off x="1501680" y="1926312"/>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6"/>
            <p:cNvSpPr/>
            <p:nvPr/>
          </p:nvSpPr>
          <p:spPr>
            <a:xfrm>
              <a:off x="1669415" y="1926312"/>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4" name="Google Shape;874;p46"/>
          <p:cNvGrpSpPr/>
          <p:nvPr/>
        </p:nvGrpSpPr>
        <p:grpSpPr>
          <a:xfrm>
            <a:off x="3536854" y="4132455"/>
            <a:ext cx="543432" cy="741197"/>
            <a:chOff x="2878829" y="3023092"/>
            <a:chExt cx="543432" cy="741197"/>
          </a:xfrm>
        </p:grpSpPr>
        <p:sp>
          <p:nvSpPr>
            <p:cNvPr id="875" name="Google Shape;875;p46"/>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6"/>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6"/>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6"/>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6"/>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6"/>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46"/>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6"/>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6"/>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6"/>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6"/>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6"/>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6"/>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46"/>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46"/>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6"/>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46"/>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46"/>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46"/>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46"/>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46"/>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46"/>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46"/>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46"/>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678"/>
        <p:cNvGrpSpPr/>
        <p:nvPr/>
      </p:nvGrpSpPr>
      <p:grpSpPr>
        <a:xfrm>
          <a:off x="0" y="0"/>
          <a:ext cx="0" cy="0"/>
          <a:chOff x="0" y="0"/>
          <a:chExt cx="0" cy="0"/>
        </a:xfrm>
      </p:grpSpPr>
      <p:grpSp>
        <p:nvGrpSpPr>
          <p:cNvPr id="679" name="Google Shape;679;p45"/>
          <p:cNvGrpSpPr/>
          <p:nvPr/>
        </p:nvGrpSpPr>
        <p:grpSpPr>
          <a:xfrm>
            <a:off x="719992" y="228952"/>
            <a:ext cx="2956954" cy="4721744"/>
            <a:chOff x="4479125" y="1041049"/>
            <a:chExt cx="935952" cy="1494601"/>
          </a:xfrm>
        </p:grpSpPr>
        <p:sp>
          <p:nvSpPr>
            <p:cNvPr id="680" name="Google Shape;680;p45"/>
            <p:cNvSpPr/>
            <p:nvPr/>
          </p:nvSpPr>
          <p:spPr>
            <a:xfrm>
              <a:off x="4810350" y="2482750"/>
              <a:ext cx="53550" cy="52900"/>
            </a:xfrm>
            <a:custGeom>
              <a:avLst/>
              <a:gdLst/>
              <a:ahLst/>
              <a:cxnLst/>
              <a:rect l="l" t="t" r="r" b="b"/>
              <a:pathLst>
                <a:path w="2142" h="2116" fill="none" extrusionOk="0">
                  <a:moveTo>
                    <a:pt x="1901" y="884"/>
                  </a:moveTo>
                  <a:cubicBezTo>
                    <a:pt x="2142" y="1553"/>
                    <a:pt x="1473" y="2115"/>
                    <a:pt x="804" y="2008"/>
                  </a:cubicBezTo>
                  <a:cubicBezTo>
                    <a:pt x="563" y="1901"/>
                    <a:pt x="242" y="1660"/>
                    <a:pt x="242" y="1339"/>
                  </a:cubicBezTo>
                  <a:cubicBezTo>
                    <a:pt x="1" y="670"/>
                    <a:pt x="563" y="1"/>
                    <a:pt x="1232" y="215"/>
                  </a:cubicBezTo>
                  <a:cubicBezTo>
                    <a:pt x="1580" y="322"/>
                    <a:pt x="1901" y="563"/>
                    <a:pt x="1901" y="884"/>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5"/>
            <p:cNvSpPr/>
            <p:nvPr/>
          </p:nvSpPr>
          <p:spPr>
            <a:xfrm>
              <a:off x="4640400" y="2418525"/>
              <a:ext cx="22775" cy="22100"/>
            </a:xfrm>
            <a:custGeom>
              <a:avLst/>
              <a:gdLst/>
              <a:ahLst/>
              <a:cxnLst/>
              <a:rect l="l" t="t" r="r" b="b"/>
              <a:pathLst>
                <a:path w="911" h="884" fill="none" extrusionOk="0">
                  <a:moveTo>
                    <a:pt x="910" y="455"/>
                  </a:moveTo>
                  <a:cubicBezTo>
                    <a:pt x="910" y="669"/>
                    <a:pt x="669" y="884"/>
                    <a:pt x="455" y="884"/>
                  </a:cubicBezTo>
                  <a:cubicBezTo>
                    <a:pt x="241" y="884"/>
                    <a:pt x="0" y="669"/>
                    <a:pt x="0" y="455"/>
                  </a:cubicBezTo>
                  <a:cubicBezTo>
                    <a:pt x="0" y="107"/>
                    <a:pt x="241" y="0"/>
                    <a:pt x="455" y="0"/>
                  </a:cubicBezTo>
                  <a:cubicBezTo>
                    <a:pt x="669" y="0"/>
                    <a:pt x="910" y="107"/>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5"/>
            <p:cNvSpPr/>
            <p:nvPr/>
          </p:nvSpPr>
          <p:spPr>
            <a:xfrm>
              <a:off x="5392977" y="1041049"/>
              <a:ext cx="22100" cy="22775"/>
            </a:xfrm>
            <a:custGeom>
              <a:avLst/>
              <a:gdLst/>
              <a:ahLst/>
              <a:cxnLst/>
              <a:rect l="l" t="t" r="r" b="b"/>
              <a:pathLst>
                <a:path w="884" h="911" fill="none" extrusionOk="0">
                  <a:moveTo>
                    <a:pt x="884" y="456"/>
                  </a:moveTo>
                  <a:cubicBezTo>
                    <a:pt x="884" y="804"/>
                    <a:pt x="669" y="911"/>
                    <a:pt x="455" y="911"/>
                  </a:cubicBezTo>
                  <a:cubicBezTo>
                    <a:pt x="107" y="911"/>
                    <a:pt x="0" y="804"/>
                    <a:pt x="0" y="456"/>
                  </a:cubicBezTo>
                  <a:cubicBezTo>
                    <a:pt x="0" y="242"/>
                    <a:pt x="107" y="1"/>
                    <a:pt x="455" y="1"/>
                  </a:cubicBezTo>
                  <a:cubicBezTo>
                    <a:pt x="669" y="1"/>
                    <a:pt x="884" y="242"/>
                    <a:pt x="884" y="45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5"/>
            <p:cNvSpPr/>
            <p:nvPr/>
          </p:nvSpPr>
          <p:spPr>
            <a:xfrm>
              <a:off x="4479125" y="1922025"/>
              <a:ext cx="50225" cy="50200"/>
            </a:xfrm>
            <a:custGeom>
              <a:avLst/>
              <a:gdLst/>
              <a:ahLst/>
              <a:cxnLst/>
              <a:rect l="l" t="t" r="r" b="b"/>
              <a:pathLst>
                <a:path w="2009" h="2008" fill="none" extrusionOk="0">
                  <a:moveTo>
                    <a:pt x="1874" y="803"/>
                  </a:moveTo>
                  <a:cubicBezTo>
                    <a:pt x="2008" y="1472"/>
                    <a:pt x="1446" y="2008"/>
                    <a:pt x="777" y="1901"/>
                  </a:cubicBezTo>
                  <a:cubicBezTo>
                    <a:pt x="429" y="1794"/>
                    <a:pt x="215" y="1579"/>
                    <a:pt x="108" y="1231"/>
                  </a:cubicBezTo>
                  <a:cubicBezTo>
                    <a:pt x="1" y="562"/>
                    <a:pt x="536" y="0"/>
                    <a:pt x="1205" y="134"/>
                  </a:cubicBezTo>
                  <a:cubicBezTo>
                    <a:pt x="1553" y="241"/>
                    <a:pt x="1767" y="455"/>
                    <a:pt x="1874" y="803"/>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4" name="Google Shape;684;p45"/>
          <p:cNvSpPr txBox="1">
            <a:spLocks noGrp="1"/>
          </p:cNvSpPr>
          <p:nvPr>
            <p:ph type="title"/>
          </p:nvPr>
        </p:nvSpPr>
        <p:spPr>
          <a:xfrm>
            <a:off x="1851021" y="676827"/>
            <a:ext cx="5152976" cy="89825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Policy Issues and National Reforms</a:t>
            </a:r>
          </a:p>
        </p:txBody>
      </p:sp>
      <p:sp>
        <p:nvSpPr>
          <p:cNvPr id="685" name="Google Shape;685;p45"/>
          <p:cNvSpPr txBox="1">
            <a:spLocks noGrp="1"/>
          </p:cNvSpPr>
          <p:nvPr>
            <p:ph type="body" idx="1"/>
          </p:nvPr>
        </p:nvSpPr>
        <p:spPr>
          <a:xfrm>
            <a:off x="1526797" y="1878691"/>
            <a:ext cx="5828894" cy="2587982"/>
          </a:xfrm>
          <a:prstGeom prst="rect">
            <a:avLst/>
          </a:prstGeom>
        </p:spPr>
        <p:txBody>
          <a:bodyPr spcFirstLastPara="1" wrap="square" lIns="91425" tIns="91425" rIns="91425" bIns="91425" anchor="t" anchorCtr="0">
            <a:noAutofit/>
          </a:bodyPr>
          <a:lstStyle/>
          <a:p>
            <a:r>
              <a:rPr lang="en-PK" sz="1800" b="0" i="0" u="none" strike="noStrike" dirty="0">
                <a:solidFill>
                  <a:schemeClr val="bg1"/>
                </a:solidFill>
                <a:effectLst/>
                <a:latin typeface="Times New Roman" panose="02020603050405020304" pitchFamily="18" charset="0"/>
              </a:rPr>
              <a:t>Lack of clinical governance and accountability.</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Lack of clarity about clinical performance.</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Need for effective professional regulation</a:t>
            </a:r>
            <a:r>
              <a:rPr lang="en-US" sz="1800" b="0" i="0" u="none" strike="noStrike" dirty="0">
                <a:solidFill>
                  <a:schemeClr val="bg1"/>
                </a:solidFill>
                <a:effectLst/>
                <a:latin typeface="Times New Roman" panose="02020603050405020304" pitchFamily="18" charset="0"/>
              </a:rPr>
              <a:t> and</a:t>
            </a:r>
            <a:r>
              <a:rPr lang="en-PK" sz="1800" b="0" i="0" u="none" strike="noStrike" dirty="0">
                <a:solidFill>
                  <a:schemeClr val="bg1"/>
                </a:solidFill>
                <a:effectLst/>
                <a:latin typeface="Times New Roman" panose="02020603050405020304" pitchFamily="18" charset="0"/>
              </a:rPr>
              <a:t> independent oversight.</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The need to engage patients and families in </a:t>
            </a:r>
            <a:r>
              <a:rPr lang="en-US" sz="1800" b="0" i="0" u="none" strike="noStrike" dirty="0">
                <a:solidFill>
                  <a:schemeClr val="bg1"/>
                </a:solidFill>
                <a:effectLst/>
                <a:latin typeface="Times New Roman" panose="02020603050405020304" pitchFamily="18" charset="0"/>
              </a:rPr>
              <a:t>decision-making</a:t>
            </a:r>
            <a:r>
              <a:rPr lang="en-PK" sz="1800" b="0" i="0" u="none" strike="noStrike" dirty="0">
                <a:solidFill>
                  <a:schemeClr val="bg1"/>
                </a:solidFill>
                <a:effectLst/>
                <a:latin typeface="Times New Roman" panose="02020603050405020304" pitchFamily="18" charset="0"/>
              </a:rPr>
              <a:t>.</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Improving patient-safety and quality-assurance methods</a:t>
            </a:r>
            <a:r>
              <a:rPr lang="en-GB" sz="1800" b="0" i="0" u="none" strike="noStrike" dirty="0">
                <a:solidFill>
                  <a:schemeClr val="bg1"/>
                </a:solidFill>
                <a:effectLst/>
                <a:latin typeface="Times New Roman" panose="02020603050405020304" pitchFamily="18" charset="0"/>
              </a:rPr>
              <a:t> </a:t>
            </a:r>
            <a:r>
              <a:rPr lang="en-PK" sz="1800" b="0" i="0" u="none" strike="noStrike" dirty="0">
                <a:solidFill>
                  <a:schemeClr val="bg1"/>
                </a:solidFill>
                <a:effectLst/>
                <a:latin typeface="Times New Roman" panose="02020603050405020304" pitchFamily="18" charset="0"/>
              </a:rPr>
              <a:t>(CQC 2024; NHS England 2022)</a:t>
            </a:r>
            <a:r>
              <a:rPr lang="en-GB" sz="1800" b="0" i="0" u="none" strike="noStrike" dirty="0">
                <a:solidFill>
                  <a:schemeClr val="bg1"/>
                </a:solidFill>
                <a:effectLst/>
                <a:latin typeface="Times New Roman" panose="02020603050405020304" pitchFamily="18" charset="0"/>
              </a:rPr>
              <a:t>. </a:t>
            </a:r>
            <a:endParaRPr lang="en-PK" sz="1800" b="0" i="0" u="none" strike="noStrike" dirty="0">
              <a:solidFill>
                <a:schemeClr val="bg1"/>
              </a:solidFill>
              <a:effectLst/>
              <a:latin typeface="-webkit-standard"/>
            </a:endParaRPr>
          </a:p>
        </p:txBody>
      </p:sp>
      <p:grpSp>
        <p:nvGrpSpPr>
          <p:cNvPr id="688" name="Google Shape;688;p45"/>
          <p:cNvGrpSpPr/>
          <p:nvPr/>
        </p:nvGrpSpPr>
        <p:grpSpPr>
          <a:xfrm>
            <a:off x="7880579" y="1374680"/>
            <a:ext cx="543432" cy="741197"/>
            <a:chOff x="2878829" y="3023092"/>
            <a:chExt cx="543432" cy="741197"/>
          </a:xfrm>
        </p:grpSpPr>
        <p:sp>
          <p:nvSpPr>
            <p:cNvPr id="689" name="Google Shape;689;p45"/>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5"/>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5"/>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5"/>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5"/>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5"/>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5"/>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5"/>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5"/>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5"/>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5"/>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5"/>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45"/>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5"/>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5"/>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5"/>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5"/>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5"/>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5"/>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5"/>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5"/>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5"/>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5"/>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5"/>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3" name="Google Shape;713;p45"/>
          <p:cNvGrpSpPr/>
          <p:nvPr/>
        </p:nvGrpSpPr>
        <p:grpSpPr>
          <a:xfrm>
            <a:off x="449509" y="368055"/>
            <a:ext cx="541000" cy="741197"/>
            <a:chOff x="1148622" y="1207755"/>
            <a:chExt cx="541000" cy="741197"/>
          </a:xfrm>
        </p:grpSpPr>
        <p:sp>
          <p:nvSpPr>
            <p:cNvPr id="714" name="Google Shape;714;p45"/>
            <p:cNvSpPr/>
            <p:nvPr/>
          </p:nvSpPr>
          <p:spPr>
            <a:xfrm>
              <a:off x="1148622" y="1207755"/>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5"/>
            <p:cNvSpPr/>
            <p:nvPr/>
          </p:nvSpPr>
          <p:spPr>
            <a:xfrm>
              <a:off x="1326461" y="1207755"/>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5"/>
            <p:cNvSpPr/>
            <p:nvPr/>
          </p:nvSpPr>
          <p:spPr>
            <a:xfrm>
              <a:off x="1501680" y="1207755"/>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5"/>
            <p:cNvSpPr/>
            <p:nvPr/>
          </p:nvSpPr>
          <p:spPr>
            <a:xfrm>
              <a:off x="1669415" y="1207755"/>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5"/>
            <p:cNvSpPr/>
            <p:nvPr/>
          </p:nvSpPr>
          <p:spPr>
            <a:xfrm>
              <a:off x="1148622" y="1352944"/>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5"/>
            <p:cNvSpPr/>
            <p:nvPr/>
          </p:nvSpPr>
          <p:spPr>
            <a:xfrm>
              <a:off x="1326461" y="1352944"/>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5"/>
            <p:cNvSpPr/>
            <p:nvPr/>
          </p:nvSpPr>
          <p:spPr>
            <a:xfrm>
              <a:off x="1501680" y="1352944"/>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5"/>
            <p:cNvSpPr/>
            <p:nvPr/>
          </p:nvSpPr>
          <p:spPr>
            <a:xfrm>
              <a:off x="1669415" y="1352944"/>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5"/>
            <p:cNvSpPr/>
            <p:nvPr/>
          </p:nvSpPr>
          <p:spPr>
            <a:xfrm>
              <a:off x="1148622" y="1500660"/>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5"/>
            <p:cNvSpPr/>
            <p:nvPr/>
          </p:nvSpPr>
          <p:spPr>
            <a:xfrm>
              <a:off x="1326461" y="1500660"/>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5"/>
            <p:cNvSpPr/>
            <p:nvPr/>
          </p:nvSpPr>
          <p:spPr>
            <a:xfrm>
              <a:off x="1501680" y="1500660"/>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5"/>
            <p:cNvSpPr/>
            <p:nvPr/>
          </p:nvSpPr>
          <p:spPr>
            <a:xfrm>
              <a:off x="1669415" y="1500660"/>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5"/>
            <p:cNvSpPr/>
            <p:nvPr/>
          </p:nvSpPr>
          <p:spPr>
            <a:xfrm>
              <a:off x="1148622" y="1645943"/>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5"/>
            <p:cNvSpPr/>
            <p:nvPr/>
          </p:nvSpPr>
          <p:spPr>
            <a:xfrm>
              <a:off x="1326461" y="1645943"/>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5"/>
            <p:cNvSpPr/>
            <p:nvPr/>
          </p:nvSpPr>
          <p:spPr>
            <a:xfrm>
              <a:off x="1501680" y="1645943"/>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5"/>
            <p:cNvSpPr/>
            <p:nvPr/>
          </p:nvSpPr>
          <p:spPr>
            <a:xfrm>
              <a:off x="1669415" y="1645943"/>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5"/>
            <p:cNvSpPr/>
            <p:nvPr/>
          </p:nvSpPr>
          <p:spPr>
            <a:xfrm>
              <a:off x="1148622" y="1787016"/>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5"/>
            <p:cNvSpPr/>
            <p:nvPr/>
          </p:nvSpPr>
          <p:spPr>
            <a:xfrm>
              <a:off x="1326461" y="1787016"/>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5"/>
            <p:cNvSpPr/>
            <p:nvPr/>
          </p:nvSpPr>
          <p:spPr>
            <a:xfrm>
              <a:off x="1501680" y="1791132"/>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5"/>
            <p:cNvSpPr/>
            <p:nvPr/>
          </p:nvSpPr>
          <p:spPr>
            <a:xfrm>
              <a:off x="1669415" y="1787016"/>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45"/>
            <p:cNvSpPr/>
            <p:nvPr/>
          </p:nvSpPr>
          <p:spPr>
            <a:xfrm>
              <a:off x="1148622" y="1926312"/>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5"/>
            <p:cNvSpPr/>
            <p:nvPr/>
          </p:nvSpPr>
          <p:spPr>
            <a:xfrm>
              <a:off x="1326461" y="1926312"/>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5"/>
            <p:cNvSpPr/>
            <p:nvPr/>
          </p:nvSpPr>
          <p:spPr>
            <a:xfrm>
              <a:off x="1501680" y="1926312"/>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5"/>
            <p:cNvSpPr/>
            <p:nvPr/>
          </p:nvSpPr>
          <p:spPr>
            <a:xfrm>
              <a:off x="1669415" y="1926312"/>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8" name="Google Shape;738;p45"/>
          <p:cNvGrpSpPr/>
          <p:nvPr/>
        </p:nvGrpSpPr>
        <p:grpSpPr>
          <a:xfrm>
            <a:off x="7285354" y="4606955"/>
            <a:ext cx="543432" cy="741197"/>
            <a:chOff x="2878829" y="3023092"/>
            <a:chExt cx="543432" cy="741197"/>
          </a:xfrm>
        </p:grpSpPr>
        <p:sp>
          <p:nvSpPr>
            <p:cNvPr id="739" name="Google Shape;739;p45"/>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5"/>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5"/>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5"/>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5"/>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5"/>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5"/>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5"/>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5"/>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5"/>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5"/>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5"/>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5"/>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5"/>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5"/>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5"/>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5"/>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5"/>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5"/>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5"/>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5"/>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5"/>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5"/>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5"/>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 name="Google Shape;763;p45"/>
          <p:cNvGrpSpPr/>
          <p:nvPr/>
        </p:nvGrpSpPr>
        <p:grpSpPr>
          <a:xfrm>
            <a:off x="1301461" y="1958058"/>
            <a:ext cx="80672" cy="1321569"/>
            <a:chOff x="240800" y="2611388"/>
            <a:chExt cx="14075" cy="245512"/>
          </a:xfrm>
        </p:grpSpPr>
        <p:sp>
          <p:nvSpPr>
            <p:cNvPr id="764" name="Google Shape;764;p45"/>
            <p:cNvSpPr/>
            <p:nvPr/>
          </p:nvSpPr>
          <p:spPr>
            <a:xfrm>
              <a:off x="241875" y="2611388"/>
              <a:ext cx="11398" cy="139107"/>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5"/>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5"/>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5"/>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 name="Google Shape;768;p45"/>
          <p:cNvGrpSpPr/>
          <p:nvPr/>
        </p:nvGrpSpPr>
        <p:grpSpPr>
          <a:xfrm>
            <a:off x="7616137" y="1973400"/>
            <a:ext cx="80672" cy="1321569"/>
            <a:chOff x="240800" y="2611388"/>
            <a:chExt cx="14075" cy="245512"/>
          </a:xfrm>
        </p:grpSpPr>
        <p:sp>
          <p:nvSpPr>
            <p:cNvPr id="769" name="Google Shape;769;p45"/>
            <p:cNvSpPr/>
            <p:nvPr/>
          </p:nvSpPr>
          <p:spPr>
            <a:xfrm>
              <a:off x="241875" y="2611388"/>
              <a:ext cx="11398" cy="139107"/>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5"/>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5"/>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5"/>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1000"/>
        <p:cNvGrpSpPr/>
        <p:nvPr/>
      </p:nvGrpSpPr>
      <p:grpSpPr>
        <a:xfrm>
          <a:off x="0" y="0"/>
          <a:ext cx="0" cy="0"/>
          <a:chOff x="0" y="0"/>
          <a:chExt cx="0" cy="0"/>
        </a:xfrm>
      </p:grpSpPr>
      <p:grpSp>
        <p:nvGrpSpPr>
          <p:cNvPr id="1003" name="Google Shape;1003;p48"/>
          <p:cNvGrpSpPr/>
          <p:nvPr/>
        </p:nvGrpSpPr>
        <p:grpSpPr>
          <a:xfrm>
            <a:off x="7880579" y="3424480"/>
            <a:ext cx="543432" cy="741197"/>
            <a:chOff x="2878829" y="3023092"/>
            <a:chExt cx="543432" cy="741197"/>
          </a:xfrm>
        </p:grpSpPr>
        <p:sp>
          <p:nvSpPr>
            <p:cNvPr id="1004" name="Google Shape;1004;p48"/>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8"/>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48"/>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8"/>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8"/>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8"/>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48"/>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48"/>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48"/>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48"/>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8"/>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48"/>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48"/>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8"/>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8"/>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48"/>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48"/>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8"/>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8"/>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8"/>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8"/>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8"/>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8"/>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8"/>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8" name="Google Shape;1028;p48"/>
          <p:cNvGrpSpPr/>
          <p:nvPr/>
        </p:nvGrpSpPr>
        <p:grpSpPr>
          <a:xfrm>
            <a:off x="449509" y="368055"/>
            <a:ext cx="541000" cy="741197"/>
            <a:chOff x="1148622" y="1207755"/>
            <a:chExt cx="541000" cy="741197"/>
          </a:xfrm>
        </p:grpSpPr>
        <p:sp>
          <p:nvSpPr>
            <p:cNvPr id="1029" name="Google Shape;1029;p48"/>
            <p:cNvSpPr/>
            <p:nvPr/>
          </p:nvSpPr>
          <p:spPr>
            <a:xfrm>
              <a:off x="1148622" y="1207755"/>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8"/>
            <p:cNvSpPr/>
            <p:nvPr/>
          </p:nvSpPr>
          <p:spPr>
            <a:xfrm>
              <a:off x="1326461" y="1207755"/>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8"/>
            <p:cNvSpPr/>
            <p:nvPr/>
          </p:nvSpPr>
          <p:spPr>
            <a:xfrm>
              <a:off x="1501680" y="1207755"/>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48"/>
            <p:cNvSpPr/>
            <p:nvPr/>
          </p:nvSpPr>
          <p:spPr>
            <a:xfrm>
              <a:off x="1669415" y="1207755"/>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48"/>
            <p:cNvSpPr/>
            <p:nvPr/>
          </p:nvSpPr>
          <p:spPr>
            <a:xfrm>
              <a:off x="1148622" y="1352944"/>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48"/>
            <p:cNvSpPr/>
            <p:nvPr/>
          </p:nvSpPr>
          <p:spPr>
            <a:xfrm>
              <a:off x="1326461" y="1352944"/>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8"/>
            <p:cNvSpPr/>
            <p:nvPr/>
          </p:nvSpPr>
          <p:spPr>
            <a:xfrm>
              <a:off x="1501680" y="1352944"/>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8"/>
            <p:cNvSpPr/>
            <p:nvPr/>
          </p:nvSpPr>
          <p:spPr>
            <a:xfrm>
              <a:off x="1669415" y="1352944"/>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8"/>
            <p:cNvSpPr/>
            <p:nvPr/>
          </p:nvSpPr>
          <p:spPr>
            <a:xfrm>
              <a:off x="1148622" y="1500660"/>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8"/>
            <p:cNvSpPr/>
            <p:nvPr/>
          </p:nvSpPr>
          <p:spPr>
            <a:xfrm>
              <a:off x="1326461" y="1500660"/>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48"/>
            <p:cNvSpPr/>
            <p:nvPr/>
          </p:nvSpPr>
          <p:spPr>
            <a:xfrm>
              <a:off x="1501680" y="1500660"/>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48"/>
            <p:cNvSpPr/>
            <p:nvPr/>
          </p:nvSpPr>
          <p:spPr>
            <a:xfrm>
              <a:off x="1669415" y="1500660"/>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8"/>
            <p:cNvSpPr/>
            <p:nvPr/>
          </p:nvSpPr>
          <p:spPr>
            <a:xfrm>
              <a:off x="1148622" y="1645943"/>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48"/>
            <p:cNvSpPr/>
            <p:nvPr/>
          </p:nvSpPr>
          <p:spPr>
            <a:xfrm>
              <a:off x="1326461" y="1645943"/>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48"/>
            <p:cNvSpPr/>
            <p:nvPr/>
          </p:nvSpPr>
          <p:spPr>
            <a:xfrm>
              <a:off x="1501680" y="1645943"/>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48"/>
            <p:cNvSpPr/>
            <p:nvPr/>
          </p:nvSpPr>
          <p:spPr>
            <a:xfrm>
              <a:off x="1669415" y="1645943"/>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8"/>
            <p:cNvSpPr/>
            <p:nvPr/>
          </p:nvSpPr>
          <p:spPr>
            <a:xfrm>
              <a:off x="1148622" y="1787016"/>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8"/>
            <p:cNvSpPr/>
            <p:nvPr/>
          </p:nvSpPr>
          <p:spPr>
            <a:xfrm>
              <a:off x="1326461" y="1787016"/>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8"/>
            <p:cNvSpPr/>
            <p:nvPr/>
          </p:nvSpPr>
          <p:spPr>
            <a:xfrm>
              <a:off x="1501680" y="1791132"/>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8"/>
            <p:cNvSpPr/>
            <p:nvPr/>
          </p:nvSpPr>
          <p:spPr>
            <a:xfrm>
              <a:off x="1669415" y="1787016"/>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8"/>
            <p:cNvSpPr/>
            <p:nvPr/>
          </p:nvSpPr>
          <p:spPr>
            <a:xfrm>
              <a:off x="1148622" y="1926312"/>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8"/>
            <p:cNvSpPr/>
            <p:nvPr/>
          </p:nvSpPr>
          <p:spPr>
            <a:xfrm>
              <a:off x="1326461" y="1926312"/>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8"/>
            <p:cNvSpPr/>
            <p:nvPr/>
          </p:nvSpPr>
          <p:spPr>
            <a:xfrm>
              <a:off x="1501680" y="1926312"/>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8"/>
            <p:cNvSpPr/>
            <p:nvPr/>
          </p:nvSpPr>
          <p:spPr>
            <a:xfrm>
              <a:off x="1669415" y="1926312"/>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3" name="Google Shape;1053;p48"/>
          <p:cNvGrpSpPr/>
          <p:nvPr/>
        </p:nvGrpSpPr>
        <p:grpSpPr>
          <a:xfrm>
            <a:off x="396318" y="853682"/>
            <a:ext cx="8426679" cy="3715181"/>
            <a:chOff x="396318" y="442532"/>
            <a:chExt cx="8426679" cy="3715181"/>
          </a:xfrm>
        </p:grpSpPr>
        <p:sp>
          <p:nvSpPr>
            <p:cNvPr id="1054" name="Google Shape;1054;p48"/>
            <p:cNvSpPr/>
            <p:nvPr/>
          </p:nvSpPr>
          <p:spPr>
            <a:xfrm>
              <a:off x="8734554" y="1228088"/>
              <a:ext cx="88442" cy="88442"/>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8"/>
            <p:cNvSpPr/>
            <p:nvPr/>
          </p:nvSpPr>
          <p:spPr>
            <a:xfrm>
              <a:off x="8462088" y="4071892"/>
              <a:ext cx="85918" cy="85821"/>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8"/>
            <p:cNvSpPr/>
            <p:nvPr/>
          </p:nvSpPr>
          <p:spPr>
            <a:xfrm>
              <a:off x="396318" y="3265257"/>
              <a:ext cx="205329" cy="194942"/>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8"/>
            <p:cNvSpPr/>
            <p:nvPr/>
          </p:nvSpPr>
          <p:spPr>
            <a:xfrm>
              <a:off x="1667943" y="442532"/>
              <a:ext cx="205329" cy="194942"/>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 name="TextBox 10"/>
          <p:cNvSpPr txBox="1"/>
          <p:nvPr/>
        </p:nvSpPr>
        <p:spPr>
          <a:xfrm>
            <a:off x="1964473" y="1073791"/>
            <a:ext cx="5527684" cy="461665"/>
          </a:xfrm>
          <a:prstGeom prst="rect">
            <a:avLst/>
          </a:prstGeom>
          <a:noFill/>
        </p:spPr>
        <p:txBody>
          <a:bodyPr wrap="square">
            <a:spAutoFit/>
          </a:bodyPr>
          <a:lstStyle/>
          <a:p>
            <a:r>
              <a:rPr lang="en-GB" sz="2400" b="1" i="0" u="none" strike="noStrike" dirty="0">
                <a:solidFill>
                  <a:schemeClr val="bg1"/>
                </a:solidFill>
                <a:effectLst/>
                <a:latin typeface="Times New Roman" pitchFamily="18" charset="0"/>
              </a:rPr>
              <a:t>Impact on Quality, Efficiency &amp; Equity</a:t>
            </a:r>
            <a:endParaRPr lang="en-US" sz="2400" dirty="0">
              <a:solidFill>
                <a:schemeClr val="bg1"/>
              </a:solidFill>
            </a:endParaRPr>
          </a:p>
        </p:txBody>
      </p:sp>
      <p:graphicFrame>
        <p:nvGraphicFramePr>
          <p:cNvPr id="3" name="Table 2">
            <a:extLst>
              <a:ext uri="{FF2B5EF4-FFF2-40B4-BE49-F238E27FC236}">
                <a16:creationId xmlns:a16="http://schemas.microsoft.com/office/drawing/2014/main" id="{0D1D1092-7181-4228-68D7-67CE787B9F85}"/>
              </a:ext>
            </a:extLst>
          </p:cNvPr>
          <p:cNvGraphicFramePr/>
          <p:nvPr>
            <p:extLst>
              <p:ext uri="{D42A27DB-BD31-4B8C-83A1-F6EECF244321}">
                <p14:modId xmlns:p14="http://schemas.microsoft.com/office/powerpoint/2010/main" val="1263506632"/>
              </p:ext>
            </p:extLst>
          </p:nvPr>
        </p:nvGraphicFramePr>
        <p:xfrm>
          <a:off x="1315506" y="1904455"/>
          <a:ext cx="6503035" cy="2291370"/>
        </p:xfrm>
        <a:graphic>
          <a:graphicData uri="http://schemas.openxmlformats.org/drawingml/2006/table">
            <a:tbl>
              <a:tblPr>
                <a:tableStyleId>{284E427A-3D55-4303-BF80-6455036E1DE7}</a:tableStyleId>
              </a:tblPr>
              <a:tblGrid>
                <a:gridCol w="1259914">
                  <a:extLst>
                    <a:ext uri="{9D8B030D-6E8A-4147-A177-3AD203B41FA5}">
                      <a16:colId xmlns:a16="http://schemas.microsoft.com/office/drawing/2014/main" val="4133536608"/>
                    </a:ext>
                  </a:extLst>
                </a:gridCol>
                <a:gridCol w="5243121">
                  <a:extLst>
                    <a:ext uri="{9D8B030D-6E8A-4147-A177-3AD203B41FA5}">
                      <a16:colId xmlns:a16="http://schemas.microsoft.com/office/drawing/2014/main" val="1975488737"/>
                    </a:ext>
                  </a:extLst>
                </a:gridCol>
              </a:tblGrid>
              <a:tr h="418350">
                <a:tc>
                  <a:txBody>
                    <a:bodyPr/>
                    <a:lstStyle/>
                    <a:p>
                      <a:pPr marL="0" marR="0" indent="0" algn="l" fontAlgn="t">
                        <a:spcAft>
                          <a:spcPts val="600"/>
                        </a:spcAft>
                        <a:buNone/>
                      </a:pPr>
                      <a:r>
                        <a:rPr lang="en-PK" sz="1600" b="1" u="none" strike="noStrike" dirty="0">
                          <a:effectLst/>
                        </a:rPr>
                        <a:t>Dimension</a:t>
                      </a:r>
                      <a:endParaRPr lang="en-PK" sz="1600" b="1" u="none" strike="noStrike" dirty="0">
                        <a:effectLst/>
                        <a:latin typeface="-webkit-standard"/>
                      </a:endParaRPr>
                    </a:p>
                  </a:txBody>
                  <a:tcPr/>
                </a:tc>
                <a:tc>
                  <a:txBody>
                    <a:bodyPr/>
                    <a:lstStyle/>
                    <a:p>
                      <a:pPr marL="0" marR="0" indent="0" algn="l" fontAlgn="t">
                        <a:spcAft>
                          <a:spcPts val="600"/>
                        </a:spcAft>
                        <a:buNone/>
                      </a:pPr>
                      <a:r>
                        <a:rPr lang="en-PK" sz="1600" b="1" u="none" strike="noStrike" dirty="0">
                          <a:effectLst/>
                        </a:rPr>
                        <a:t>Impact of quality failures</a:t>
                      </a:r>
                      <a:endParaRPr lang="en-PK" sz="1600" b="1" u="none" strike="noStrike" dirty="0">
                        <a:effectLst/>
                        <a:latin typeface="-webkit-standard"/>
                      </a:endParaRPr>
                    </a:p>
                  </a:txBody>
                  <a:tcPr/>
                </a:tc>
                <a:extLst>
                  <a:ext uri="{0D108BD9-81ED-4DB2-BD59-A6C34878D82A}">
                    <a16:rowId xmlns:a16="http://schemas.microsoft.com/office/drawing/2014/main" val="3973358951"/>
                  </a:ext>
                </a:extLst>
              </a:tr>
              <a:tr h="418350">
                <a:tc>
                  <a:txBody>
                    <a:bodyPr/>
                    <a:lstStyle/>
                    <a:p>
                      <a:pPr marL="0" marR="0" indent="0" algn="l" fontAlgn="t">
                        <a:spcAft>
                          <a:spcPts val="600"/>
                        </a:spcAft>
                        <a:buNone/>
                      </a:pPr>
                      <a:r>
                        <a:rPr lang="en-PK" sz="1400" u="none" strike="noStrike">
                          <a:effectLst/>
                        </a:rPr>
                        <a:t>Quality</a:t>
                      </a:r>
                      <a:endParaRPr lang="en-PK" sz="1400" u="none" strike="noStrike">
                        <a:effectLst/>
                        <a:latin typeface="-webkit-standard"/>
                      </a:endParaRPr>
                    </a:p>
                  </a:txBody>
                  <a:tcPr/>
                </a:tc>
                <a:tc>
                  <a:txBody>
                    <a:bodyPr/>
                    <a:lstStyle/>
                    <a:p>
                      <a:pPr marL="0" marR="0" indent="0" algn="l" fontAlgn="t">
                        <a:spcAft>
                          <a:spcPts val="600"/>
                        </a:spcAft>
                        <a:buNone/>
                      </a:pPr>
                      <a:r>
                        <a:rPr lang="en-PK" sz="1400" u="none" strike="noStrike" dirty="0">
                          <a:effectLst/>
                        </a:rPr>
                        <a:t>Avoidable harm, poor performance and loss of confidence.</a:t>
                      </a:r>
                      <a:endParaRPr lang="en-PK" sz="1400" u="none" strike="noStrike" dirty="0">
                        <a:effectLst/>
                        <a:latin typeface="-webkit-standard"/>
                      </a:endParaRPr>
                    </a:p>
                  </a:txBody>
                  <a:tcPr/>
                </a:tc>
                <a:extLst>
                  <a:ext uri="{0D108BD9-81ED-4DB2-BD59-A6C34878D82A}">
                    <a16:rowId xmlns:a16="http://schemas.microsoft.com/office/drawing/2014/main" val="1560289829"/>
                  </a:ext>
                </a:extLst>
              </a:tr>
              <a:tr h="418350">
                <a:tc>
                  <a:txBody>
                    <a:bodyPr/>
                    <a:lstStyle/>
                    <a:p>
                      <a:pPr marL="0" marR="0" indent="0" algn="l" fontAlgn="t">
                        <a:spcAft>
                          <a:spcPts val="600"/>
                        </a:spcAft>
                        <a:buNone/>
                      </a:pPr>
                      <a:r>
                        <a:rPr lang="en-PK" sz="1400" u="none" strike="noStrike">
                          <a:effectLst/>
                        </a:rPr>
                        <a:t>Efficiency</a:t>
                      </a:r>
                      <a:endParaRPr lang="en-PK" sz="1400" u="none" strike="noStrike">
                        <a:effectLst/>
                        <a:latin typeface="-webkit-standard"/>
                      </a:endParaRPr>
                    </a:p>
                  </a:txBody>
                  <a:tcPr/>
                </a:tc>
                <a:tc>
                  <a:txBody>
                    <a:bodyPr/>
                    <a:lstStyle/>
                    <a:p>
                      <a:pPr marL="0" marR="0" indent="0" algn="l" fontAlgn="t">
                        <a:spcAft>
                          <a:spcPts val="600"/>
                        </a:spcAft>
                        <a:buNone/>
                      </a:pPr>
                      <a:r>
                        <a:rPr lang="en-PK" sz="1400" u="none" strike="noStrike" dirty="0">
                          <a:effectLst/>
                        </a:rPr>
                        <a:t>Repeated investigations and additional expense due to delayed intervention.</a:t>
                      </a:r>
                      <a:endParaRPr lang="en-PK" sz="1400" u="none" strike="noStrike" dirty="0">
                        <a:effectLst/>
                        <a:latin typeface="-webkit-standard"/>
                      </a:endParaRPr>
                    </a:p>
                  </a:txBody>
                  <a:tcPr/>
                </a:tc>
                <a:extLst>
                  <a:ext uri="{0D108BD9-81ED-4DB2-BD59-A6C34878D82A}">
                    <a16:rowId xmlns:a16="http://schemas.microsoft.com/office/drawing/2014/main" val="1313918319"/>
                  </a:ext>
                </a:extLst>
              </a:tr>
              <a:tr h="418350">
                <a:tc>
                  <a:txBody>
                    <a:bodyPr/>
                    <a:lstStyle/>
                    <a:p>
                      <a:pPr marL="0" marR="0" indent="0" algn="l" fontAlgn="t">
                        <a:spcAft>
                          <a:spcPts val="600"/>
                        </a:spcAft>
                        <a:buNone/>
                      </a:pPr>
                      <a:r>
                        <a:rPr lang="en-PK" sz="1400" u="none" strike="noStrike">
                          <a:effectLst/>
                        </a:rPr>
                        <a:t>Equity</a:t>
                      </a:r>
                      <a:endParaRPr lang="en-PK" sz="1400" u="none" strike="noStrike">
                        <a:effectLst/>
                        <a:latin typeface="-webkit-standard"/>
                      </a:endParaRPr>
                    </a:p>
                  </a:txBody>
                  <a:tcPr/>
                </a:tc>
                <a:tc>
                  <a:txBody>
                    <a:bodyPr/>
                    <a:lstStyle/>
                    <a:p>
                      <a:pPr marL="0" marR="0" indent="0" algn="l" fontAlgn="t">
                        <a:spcAft>
                          <a:spcPts val="600"/>
                        </a:spcAft>
                        <a:buNone/>
                      </a:pPr>
                      <a:r>
                        <a:rPr lang="en-PK" sz="1400" u="none" strike="noStrike" dirty="0">
                          <a:effectLst/>
                        </a:rPr>
                        <a:t>Less informed and influential families may have difficulty challenging decisions.</a:t>
                      </a:r>
                      <a:endParaRPr lang="en-PK" sz="1400" u="none" strike="noStrike" dirty="0">
                        <a:effectLst/>
                        <a:latin typeface="-webkit-standard"/>
                      </a:endParaRPr>
                    </a:p>
                  </a:txBody>
                  <a:tcPr/>
                </a:tc>
                <a:extLst>
                  <a:ext uri="{0D108BD9-81ED-4DB2-BD59-A6C34878D82A}">
                    <a16:rowId xmlns:a16="http://schemas.microsoft.com/office/drawing/2014/main" val="128797437"/>
                  </a:ext>
                </a:extLst>
              </a:tr>
              <a:tr h="418350">
                <a:tc>
                  <a:txBody>
                    <a:bodyPr/>
                    <a:lstStyle/>
                    <a:p>
                      <a:pPr marL="0" marR="0" indent="0" algn="l" fontAlgn="t">
                        <a:spcAft>
                          <a:spcPts val="600"/>
                        </a:spcAft>
                        <a:buNone/>
                      </a:pPr>
                      <a:r>
                        <a:rPr lang="en-PK" sz="1400" u="none" strike="noStrike">
                          <a:effectLst/>
                        </a:rPr>
                        <a:t>Experience</a:t>
                      </a:r>
                      <a:endParaRPr lang="en-PK" sz="1400" u="none" strike="noStrike">
                        <a:effectLst/>
                        <a:latin typeface="-webkit-standard"/>
                      </a:endParaRPr>
                    </a:p>
                  </a:txBody>
                  <a:tcPr/>
                </a:tc>
                <a:tc>
                  <a:txBody>
                    <a:bodyPr/>
                    <a:lstStyle/>
                    <a:p>
                      <a:pPr marL="0" marR="0" indent="0" algn="l" fontAlgn="t">
                        <a:spcAft>
                          <a:spcPts val="600"/>
                        </a:spcAft>
                        <a:buNone/>
                      </a:pPr>
                      <a:r>
                        <a:rPr lang="en-PK" sz="1400" u="none" strike="noStrike" dirty="0">
                          <a:effectLst/>
                        </a:rPr>
                        <a:t>Anxiety and loss of trust in health care providers.</a:t>
                      </a:r>
                      <a:endParaRPr lang="en-PK" sz="1400" u="none" strike="noStrike" dirty="0">
                        <a:effectLst/>
                        <a:latin typeface="-webkit-standard"/>
                      </a:endParaRPr>
                    </a:p>
                  </a:txBody>
                  <a:tcPr/>
                </a:tc>
                <a:extLst>
                  <a:ext uri="{0D108BD9-81ED-4DB2-BD59-A6C34878D82A}">
                    <a16:rowId xmlns:a16="http://schemas.microsoft.com/office/drawing/2014/main" val="258313987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3085"/>
        <p:cNvGrpSpPr/>
        <p:nvPr/>
      </p:nvGrpSpPr>
      <p:grpSpPr>
        <a:xfrm>
          <a:off x="0" y="0"/>
          <a:ext cx="0" cy="0"/>
          <a:chOff x="0" y="0"/>
          <a:chExt cx="0" cy="0"/>
        </a:xfrm>
      </p:grpSpPr>
      <p:sp>
        <p:nvSpPr>
          <p:cNvPr id="3086" name="Google Shape;3086;p70"/>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Leadership Culture &amp; Whistle Blowing</a:t>
            </a:r>
          </a:p>
        </p:txBody>
      </p:sp>
      <p:sp>
        <p:nvSpPr>
          <p:cNvPr id="3089" name="Google Shape;3089;p70"/>
          <p:cNvSpPr txBox="1">
            <a:spLocks noGrp="1"/>
          </p:cNvSpPr>
          <p:nvPr>
            <p:ph type="subTitle" idx="3"/>
          </p:nvPr>
        </p:nvSpPr>
        <p:spPr>
          <a:xfrm>
            <a:off x="3405350" y="1314966"/>
            <a:ext cx="4431797" cy="3542632"/>
          </a:xfrm>
          <a:prstGeom prst="rect">
            <a:avLst/>
          </a:prstGeom>
        </p:spPr>
        <p:txBody>
          <a:bodyPr spcFirstLastPara="1" wrap="square" lIns="91425" tIns="91425" rIns="91425" bIns="91425" anchor="t" anchorCtr="0">
            <a:noAutofit/>
          </a:bodyPr>
          <a:lstStyle/>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Have clear responsibilities in relation to clinical quality and patient safety.</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Support staff to voice concerns without repercussions.</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Ensure that senior leaders make timely and effective responses to evidence of unsafe practice.</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See</a:t>
            </a:r>
            <a:r>
              <a:rPr lang="en-GB" sz="1800" b="0" i="0" u="none" strike="noStrike" dirty="0">
                <a:solidFill>
                  <a:schemeClr val="bg1"/>
                </a:solidFill>
                <a:effectLst/>
                <a:latin typeface="Times New Roman" panose="02020603050405020304" pitchFamily="18" charset="0"/>
              </a:rPr>
              <a:t>k</a:t>
            </a:r>
            <a:r>
              <a:rPr lang="en-PK" sz="1800" b="0" i="0" u="none" strike="noStrike" dirty="0">
                <a:solidFill>
                  <a:schemeClr val="bg1"/>
                </a:solidFill>
                <a:effectLst/>
                <a:latin typeface="Times New Roman" panose="02020603050405020304" pitchFamily="18" charset="0"/>
              </a:rPr>
              <a:t> and involve feedback from the patient and family in governance.</a:t>
            </a:r>
            <a:endParaRPr lang="en-PK" sz="1800" b="0" i="0" u="none" strike="noStrike" dirty="0">
              <a:solidFill>
                <a:schemeClr val="bg1"/>
              </a:solidFill>
              <a:effectLst/>
              <a:latin typeface="-webkit-standard"/>
            </a:endParaRPr>
          </a:p>
          <a:p>
            <a:pPr>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Distinguish learning from incidents from formal disciplinary investigations, as appropriate</a:t>
            </a:r>
            <a:r>
              <a:rPr lang="en-GB" sz="1800" dirty="0">
                <a:solidFill>
                  <a:schemeClr val="bg1"/>
                </a:solidFill>
                <a:latin typeface="Times New Roman" panose="02020603050405020304" pitchFamily="18" charset="0"/>
              </a:rPr>
              <a:t> </a:t>
            </a:r>
            <a:r>
              <a:rPr lang="en-PK" sz="1400" b="0" i="0" u="none" strike="noStrike" dirty="0">
                <a:solidFill>
                  <a:schemeClr val="bg1"/>
                </a:solidFill>
                <a:effectLst/>
                <a:latin typeface="Times New Roman" panose="02020603050405020304" pitchFamily="18" charset="0"/>
              </a:rPr>
              <a:t>(CQC 2024)</a:t>
            </a:r>
            <a:r>
              <a:rPr lang="en-GB" sz="1400" b="0" i="0" u="none" strike="noStrike" dirty="0">
                <a:solidFill>
                  <a:schemeClr val="bg1"/>
                </a:solidFill>
                <a:effectLst/>
                <a:latin typeface="Times New Roman" panose="02020603050405020304" pitchFamily="18" charset="0"/>
              </a:rPr>
              <a:t>.</a:t>
            </a:r>
            <a:endParaRPr lang="en-GB" b="0" i="0" u="none" strike="noStrike" dirty="0">
              <a:solidFill>
                <a:schemeClr val="bg1"/>
              </a:solidFill>
              <a:effectLst/>
              <a:latin typeface="Times New Roman" panose="02020603050405020304" pitchFamily="18" charset="0"/>
              <a:cs typeface="Times New Roman" panose="02020603050405020304" pitchFamily="18" charset="0"/>
            </a:endParaRPr>
          </a:p>
        </p:txBody>
      </p:sp>
      <p:grpSp>
        <p:nvGrpSpPr>
          <p:cNvPr id="3096" name="Google Shape;3096;p70"/>
          <p:cNvGrpSpPr/>
          <p:nvPr/>
        </p:nvGrpSpPr>
        <p:grpSpPr>
          <a:xfrm>
            <a:off x="3146161" y="1495050"/>
            <a:ext cx="80672" cy="2687762"/>
            <a:chOff x="240800" y="2394625"/>
            <a:chExt cx="14075" cy="462275"/>
          </a:xfrm>
        </p:grpSpPr>
        <p:sp>
          <p:nvSpPr>
            <p:cNvPr id="3097" name="Google Shape;3097;p70"/>
            <p:cNvSpPr/>
            <p:nvPr/>
          </p:nvSpPr>
          <p:spPr>
            <a:xfrm>
              <a:off x="240802" y="2394625"/>
              <a:ext cx="11398" cy="355829"/>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70"/>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70"/>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70"/>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1" name="Google Shape;3101;p70"/>
          <p:cNvGrpSpPr/>
          <p:nvPr/>
        </p:nvGrpSpPr>
        <p:grpSpPr>
          <a:xfrm rot="10800000">
            <a:off x="7471554" y="4077830"/>
            <a:ext cx="543432" cy="741197"/>
            <a:chOff x="2878829" y="3023092"/>
            <a:chExt cx="543432" cy="741197"/>
          </a:xfrm>
        </p:grpSpPr>
        <p:sp>
          <p:nvSpPr>
            <p:cNvPr id="3102" name="Google Shape;3102;p70"/>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70"/>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70"/>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70"/>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70"/>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70"/>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70"/>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70"/>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70"/>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70"/>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70"/>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70"/>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70"/>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70"/>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70"/>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70"/>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70"/>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70"/>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70"/>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70"/>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70"/>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70"/>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70"/>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70"/>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26" name="Google Shape;3126;p70"/>
          <p:cNvGrpSpPr/>
          <p:nvPr/>
        </p:nvGrpSpPr>
        <p:grpSpPr>
          <a:xfrm rot="10800000">
            <a:off x="1239817" y="2482080"/>
            <a:ext cx="543432" cy="741197"/>
            <a:chOff x="2878829" y="3023092"/>
            <a:chExt cx="543432" cy="741197"/>
          </a:xfrm>
        </p:grpSpPr>
        <p:sp>
          <p:nvSpPr>
            <p:cNvPr id="3127" name="Google Shape;3127;p70"/>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70"/>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70"/>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70"/>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70"/>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70"/>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70"/>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70"/>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70"/>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70"/>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70"/>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70"/>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70"/>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70"/>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70"/>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70"/>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70"/>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70"/>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70"/>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70"/>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70"/>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70"/>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70"/>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70"/>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51" name="Google Shape;3151;p70"/>
          <p:cNvGrpSpPr/>
          <p:nvPr/>
        </p:nvGrpSpPr>
        <p:grpSpPr>
          <a:xfrm flipH="1">
            <a:off x="3335529" y="285902"/>
            <a:ext cx="5411092" cy="4721744"/>
            <a:chOff x="3702327" y="1041049"/>
            <a:chExt cx="1712750" cy="1494601"/>
          </a:xfrm>
        </p:grpSpPr>
        <p:sp>
          <p:nvSpPr>
            <p:cNvPr id="3152" name="Google Shape;3152;p70"/>
            <p:cNvSpPr/>
            <p:nvPr/>
          </p:nvSpPr>
          <p:spPr>
            <a:xfrm>
              <a:off x="4810350" y="2482750"/>
              <a:ext cx="53550" cy="52900"/>
            </a:xfrm>
            <a:custGeom>
              <a:avLst/>
              <a:gdLst/>
              <a:ahLst/>
              <a:cxnLst/>
              <a:rect l="l" t="t" r="r" b="b"/>
              <a:pathLst>
                <a:path w="2142" h="2116" fill="none" extrusionOk="0">
                  <a:moveTo>
                    <a:pt x="1901" y="884"/>
                  </a:moveTo>
                  <a:cubicBezTo>
                    <a:pt x="2142" y="1553"/>
                    <a:pt x="1473" y="2115"/>
                    <a:pt x="804" y="2008"/>
                  </a:cubicBezTo>
                  <a:cubicBezTo>
                    <a:pt x="563" y="1901"/>
                    <a:pt x="242" y="1660"/>
                    <a:pt x="242" y="1339"/>
                  </a:cubicBezTo>
                  <a:cubicBezTo>
                    <a:pt x="1" y="670"/>
                    <a:pt x="563" y="1"/>
                    <a:pt x="1232" y="215"/>
                  </a:cubicBezTo>
                  <a:cubicBezTo>
                    <a:pt x="1580" y="322"/>
                    <a:pt x="1901" y="563"/>
                    <a:pt x="1901" y="884"/>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70"/>
            <p:cNvSpPr/>
            <p:nvPr/>
          </p:nvSpPr>
          <p:spPr>
            <a:xfrm>
              <a:off x="4640400" y="2418525"/>
              <a:ext cx="22775" cy="22100"/>
            </a:xfrm>
            <a:custGeom>
              <a:avLst/>
              <a:gdLst/>
              <a:ahLst/>
              <a:cxnLst/>
              <a:rect l="l" t="t" r="r" b="b"/>
              <a:pathLst>
                <a:path w="911" h="884" fill="none" extrusionOk="0">
                  <a:moveTo>
                    <a:pt x="910" y="455"/>
                  </a:moveTo>
                  <a:cubicBezTo>
                    <a:pt x="910" y="669"/>
                    <a:pt x="669" y="884"/>
                    <a:pt x="455" y="884"/>
                  </a:cubicBezTo>
                  <a:cubicBezTo>
                    <a:pt x="241" y="884"/>
                    <a:pt x="0" y="669"/>
                    <a:pt x="0" y="455"/>
                  </a:cubicBezTo>
                  <a:cubicBezTo>
                    <a:pt x="0" y="107"/>
                    <a:pt x="241" y="0"/>
                    <a:pt x="455" y="0"/>
                  </a:cubicBezTo>
                  <a:cubicBezTo>
                    <a:pt x="669" y="0"/>
                    <a:pt x="910" y="107"/>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70"/>
            <p:cNvSpPr/>
            <p:nvPr/>
          </p:nvSpPr>
          <p:spPr>
            <a:xfrm>
              <a:off x="5392977" y="1041049"/>
              <a:ext cx="22100" cy="22775"/>
            </a:xfrm>
            <a:custGeom>
              <a:avLst/>
              <a:gdLst/>
              <a:ahLst/>
              <a:cxnLst/>
              <a:rect l="l" t="t" r="r" b="b"/>
              <a:pathLst>
                <a:path w="884" h="911" fill="none" extrusionOk="0">
                  <a:moveTo>
                    <a:pt x="884" y="456"/>
                  </a:moveTo>
                  <a:cubicBezTo>
                    <a:pt x="884" y="804"/>
                    <a:pt x="669" y="911"/>
                    <a:pt x="455" y="911"/>
                  </a:cubicBezTo>
                  <a:cubicBezTo>
                    <a:pt x="107" y="911"/>
                    <a:pt x="0" y="804"/>
                    <a:pt x="0" y="456"/>
                  </a:cubicBezTo>
                  <a:cubicBezTo>
                    <a:pt x="0" y="242"/>
                    <a:pt x="107" y="1"/>
                    <a:pt x="455" y="1"/>
                  </a:cubicBezTo>
                  <a:cubicBezTo>
                    <a:pt x="669" y="1"/>
                    <a:pt x="884" y="242"/>
                    <a:pt x="884" y="45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70"/>
            <p:cNvSpPr/>
            <p:nvPr/>
          </p:nvSpPr>
          <p:spPr>
            <a:xfrm>
              <a:off x="3702327" y="1353290"/>
              <a:ext cx="72068" cy="72037"/>
            </a:xfrm>
            <a:custGeom>
              <a:avLst/>
              <a:gdLst/>
              <a:ahLst/>
              <a:cxnLst/>
              <a:rect l="l" t="t" r="r" b="b"/>
              <a:pathLst>
                <a:path w="2009" h="2008" fill="none" extrusionOk="0">
                  <a:moveTo>
                    <a:pt x="1874" y="803"/>
                  </a:moveTo>
                  <a:cubicBezTo>
                    <a:pt x="2008" y="1472"/>
                    <a:pt x="1446" y="2008"/>
                    <a:pt x="777" y="1901"/>
                  </a:cubicBezTo>
                  <a:cubicBezTo>
                    <a:pt x="429" y="1794"/>
                    <a:pt x="215" y="1579"/>
                    <a:pt x="108" y="1231"/>
                  </a:cubicBezTo>
                  <a:cubicBezTo>
                    <a:pt x="1" y="562"/>
                    <a:pt x="536" y="0"/>
                    <a:pt x="1205" y="134"/>
                  </a:cubicBezTo>
                  <a:cubicBezTo>
                    <a:pt x="1553" y="241"/>
                    <a:pt x="1767" y="455"/>
                    <a:pt x="1874" y="803"/>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2609"/>
        <p:cNvGrpSpPr/>
        <p:nvPr/>
      </p:nvGrpSpPr>
      <p:grpSpPr>
        <a:xfrm>
          <a:off x="0" y="0"/>
          <a:ext cx="0" cy="0"/>
          <a:chOff x="0" y="0"/>
          <a:chExt cx="0" cy="0"/>
        </a:xfrm>
      </p:grpSpPr>
      <p:sp>
        <p:nvSpPr>
          <p:cNvPr id="2611" name="Google Shape;2611;p65"/>
          <p:cNvSpPr txBox="1">
            <a:spLocks noGrp="1"/>
          </p:cNvSpPr>
          <p:nvPr>
            <p:ph type="title" idx="2"/>
          </p:nvPr>
        </p:nvSpPr>
        <p:spPr>
          <a:xfrm>
            <a:off x="1782864" y="466495"/>
            <a:ext cx="3392051" cy="387415"/>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Recommendations</a:t>
            </a:r>
            <a:endParaRPr dirty="0"/>
          </a:p>
        </p:txBody>
      </p:sp>
      <p:grpSp>
        <p:nvGrpSpPr>
          <p:cNvPr id="2612" name="Google Shape;2612;p65"/>
          <p:cNvGrpSpPr/>
          <p:nvPr/>
        </p:nvGrpSpPr>
        <p:grpSpPr>
          <a:xfrm>
            <a:off x="7676725" y="1694381"/>
            <a:ext cx="80672" cy="1321569"/>
            <a:chOff x="240800" y="2611388"/>
            <a:chExt cx="14075" cy="245512"/>
          </a:xfrm>
        </p:grpSpPr>
        <p:sp>
          <p:nvSpPr>
            <p:cNvPr id="2613" name="Google Shape;2613;p65"/>
            <p:cNvSpPr/>
            <p:nvPr/>
          </p:nvSpPr>
          <p:spPr>
            <a:xfrm>
              <a:off x="241875" y="2611388"/>
              <a:ext cx="11398" cy="139107"/>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65"/>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65"/>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65"/>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7" name="Google Shape;2617;p65"/>
          <p:cNvGrpSpPr/>
          <p:nvPr/>
        </p:nvGrpSpPr>
        <p:grpSpPr>
          <a:xfrm>
            <a:off x="6817704" y="321305"/>
            <a:ext cx="543432" cy="741197"/>
            <a:chOff x="2878829" y="3023092"/>
            <a:chExt cx="543432" cy="741197"/>
          </a:xfrm>
        </p:grpSpPr>
        <p:sp>
          <p:nvSpPr>
            <p:cNvPr id="2618" name="Google Shape;2618;p65"/>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65"/>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65"/>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65"/>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65"/>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65"/>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65"/>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65"/>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65"/>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65"/>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65"/>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65"/>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65"/>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65"/>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65"/>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65"/>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65"/>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65"/>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65"/>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65"/>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65"/>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65"/>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65"/>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65"/>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42" name="Google Shape;2642;p65"/>
          <p:cNvGrpSpPr/>
          <p:nvPr/>
        </p:nvGrpSpPr>
        <p:grpSpPr>
          <a:xfrm>
            <a:off x="8153509" y="3884130"/>
            <a:ext cx="541000" cy="741197"/>
            <a:chOff x="1148622" y="1207755"/>
            <a:chExt cx="541000" cy="741197"/>
          </a:xfrm>
        </p:grpSpPr>
        <p:sp>
          <p:nvSpPr>
            <p:cNvPr id="2643" name="Google Shape;2643;p65"/>
            <p:cNvSpPr/>
            <p:nvPr/>
          </p:nvSpPr>
          <p:spPr>
            <a:xfrm>
              <a:off x="1148622" y="1207755"/>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65"/>
            <p:cNvSpPr/>
            <p:nvPr/>
          </p:nvSpPr>
          <p:spPr>
            <a:xfrm>
              <a:off x="1326461" y="1207755"/>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65"/>
            <p:cNvSpPr/>
            <p:nvPr/>
          </p:nvSpPr>
          <p:spPr>
            <a:xfrm>
              <a:off x="1501680" y="1207755"/>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65"/>
            <p:cNvSpPr/>
            <p:nvPr/>
          </p:nvSpPr>
          <p:spPr>
            <a:xfrm>
              <a:off x="1669415" y="1207755"/>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65"/>
            <p:cNvSpPr/>
            <p:nvPr/>
          </p:nvSpPr>
          <p:spPr>
            <a:xfrm>
              <a:off x="1148622" y="1352944"/>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65"/>
            <p:cNvSpPr/>
            <p:nvPr/>
          </p:nvSpPr>
          <p:spPr>
            <a:xfrm>
              <a:off x="1326461" y="1352944"/>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65"/>
            <p:cNvSpPr/>
            <p:nvPr/>
          </p:nvSpPr>
          <p:spPr>
            <a:xfrm>
              <a:off x="1501680" y="1352944"/>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65"/>
            <p:cNvSpPr/>
            <p:nvPr/>
          </p:nvSpPr>
          <p:spPr>
            <a:xfrm>
              <a:off x="1669415" y="1352944"/>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65"/>
            <p:cNvSpPr/>
            <p:nvPr/>
          </p:nvSpPr>
          <p:spPr>
            <a:xfrm>
              <a:off x="1148622" y="1500660"/>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65"/>
            <p:cNvSpPr/>
            <p:nvPr/>
          </p:nvSpPr>
          <p:spPr>
            <a:xfrm>
              <a:off x="1326461" y="1500660"/>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65"/>
            <p:cNvSpPr/>
            <p:nvPr/>
          </p:nvSpPr>
          <p:spPr>
            <a:xfrm>
              <a:off x="1501680" y="1500660"/>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65"/>
            <p:cNvSpPr/>
            <p:nvPr/>
          </p:nvSpPr>
          <p:spPr>
            <a:xfrm>
              <a:off x="1669415" y="1500660"/>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65"/>
            <p:cNvSpPr/>
            <p:nvPr/>
          </p:nvSpPr>
          <p:spPr>
            <a:xfrm>
              <a:off x="1148622" y="1645943"/>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65"/>
            <p:cNvSpPr/>
            <p:nvPr/>
          </p:nvSpPr>
          <p:spPr>
            <a:xfrm>
              <a:off x="1326461" y="1645943"/>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65"/>
            <p:cNvSpPr/>
            <p:nvPr/>
          </p:nvSpPr>
          <p:spPr>
            <a:xfrm>
              <a:off x="1501680" y="1645943"/>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65"/>
            <p:cNvSpPr/>
            <p:nvPr/>
          </p:nvSpPr>
          <p:spPr>
            <a:xfrm>
              <a:off x="1669415" y="1645943"/>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65"/>
            <p:cNvSpPr/>
            <p:nvPr/>
          </p:nvSpPr>
          <p:spPr>
            <a:xfrm>
              <a:off x="1148622" y="1787016"/>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65"/>
            <p:cNvSpPr/>
            <p:nvPr/>
          </p:nvSpPr>
          <p:spPr>
            <a:xfrm>
              <a:off x="1326461" y="1787016"/>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65"/>
            <p:cNvSpPr/>
            <p:nvPr/>
          </p:nvSpPr>
          <p:spPr>
            <a:xfrm>
              <a:off x="1501680" y="1791132"/>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65"/>
            <p:cNvSpPr/>
            <p:nvPr/>
          </p:nvSpPr>
          <p:spPr>
            <a:xfrm>
              <a:off x="1669415" y="1787016"/>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65"/>
            <p:cNvSpPr/>
            <p:nvPr/>
          </p:nvSpPr>
          <p:spPr>
            <a:xfrm>
              <a:off x="1148622" y="1926312"/>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65"/>
            <p:cNvSpPr/>
            <p:nvPr/>
          </p:nvSpPr>
          <p:spPr>
            <a:xfrm>
              <a:off x="1326461" y="1926312"/>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65"/>
            <p:cNvSpPr/>
            <p:nvPr/>
          </p:nvSpPr>
          <p:spPr>
            <a:xfrm>
              <a:off x="1501680" y="1926312"/>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65"/>
            <p:cNvSpPr/>
            <p:nvPr/>
          </p:nvSpPr>
          <p:spPr>
            <a:xfrm>
              <a:off x="1669415" y="1926312"/>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7" name="Google Shape;2667;p65"/>
          <p:cNvGrpSpPr/>
          <p:nvPr/>
        </p:nvGrpSpPr>
        <p:grpSpPr>
          <a:xfrm>
            <a:off x="1041029" y="1062505"/>
            <a:ext cx="543432" cy="741197"/>
            <a:chOff x="2878829" y="3023092"/>
            <a:chExt cx="543432" cy="741197"/>
          </a:xfrm>
        </p:grpSpPr>
        <p:sp>
          <p:nvSpPr>
            <p:cNvPr id="2668" name="Google Shape;2668;p65"/>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65"/>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65"/>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65"/>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65"/>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65"/>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65"/>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65"/>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65"/>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65"/>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65"/>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65"/>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65"/>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65"/>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65"/>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65"/>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65"/>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65"/>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65"/>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65"/>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65"/>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65"/>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65"/>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65"/>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92" name="Google Shape;2692;p65"/>
          <p:cNvSpPr/>
          <p:nvPr/>
        </p:nvSpPr>
        <p:spPr>
          <a:xfrm>
            <a:off x="5780399" y="4749726"/>
            <a:ext cx="137651" cy="137550"/>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93" name="Google Shape;2693;p65"/>
          <p:cNvGrpSpPr/>
          <p:nvPr/>
        </p:nvGrpSpPr>
        <p:grpSpPr>
          <a:xfrm rot="5400000">
            <a:off x="3093517" y="311552"/>
            <a:ext cx="2956954" cy="4721744"/>
            <a:chOff x="4479125" y="1041049"/>
            <a:chExt cx="935952" cy="1494601"/>
          </a:xfrm>
        </p:grpSpPr>
        <p:sp>
          <p:nvSpPr>
            <p:cNvPr id="2694" name="Google Shape;2694;p65"/>
            <p:cNvSpPr/>
            <p:nvPr/>
          </p:nvSpPr>
          <p:spPr>
            <a:xfrm>
              <a:off x="4810350" y="2482750"/>
              <a:ext cx="53550" cy="52900"/>
            </a:xfrm>
            <a:custGeom>
              <a:avLst/>
              <a:gdLst/>
              <a:ahLst/>
              <a:cxnLst/>
              <a:rect l="l" t="t" r="r" b="b"/>
              <a:pathLst>
                <a:path w="2142" h="2116" fill="none" extrusionOk="0">
                  <a:moveTo>
                    <a:pt x="1901" y="884"/>
                  </a:moveTo>
                  <a:cubicBezTo>
                    <a:pt x="2142" y="1553"/>
                    <a:pt x="1473" y="2115"/>
                    <a:pt x="804" y="2008"/>
                  </a:cubicBezTo>
                  <a:cubicBezTo>
                    <a:pt x="563" y="1901"/>
                    <a:pt x="242" y="1660"/>
                    <a:pt x="242" y="1339"/>
                  </a:cubicBezTo>
                  <a:cubicBezTo>
                    <a:pt x="1" y="670"/>
                    <a:pt x="563" y="1"/>
                    <a:pt x="1232" y="215"/>
                  </a:cubicBezTo>
                  <a:cubicBezTo>
                    <a:pt x="1580" y="322"/>
                    <a:pt x="1901" y="563"/>
                    <a:pt x="1901" y="884"/>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65"/>
            <p:cNvSpPr/>
            <p:nvPr/>
          </p:nvSpPr>
          <p:spPr>
            <a:xfrm>
              <a:off x="4640400" y="2418525"/>
              <a:ext cx="22775" cy="22100"/>
            </a:xfrm>
            <a:custGeom>
              <a:avLst/>
              <a:gdLst/>
              <a:ahLst/>
              <a:cxnLst/>
              <a:rect l="l" t="t" r="r" b="b"/>
              <a:pathLst>
                <a:path w="911" h="884" fill="none" extrusionOk="0">
                  <a:moveTo>
                    <a:pt x="910" y="455"/>
                  </a:moveTo>
                  <a:cubicBezTo>
                    <a:pt x="910" y="669"/>
                    <a:pt x="669" y="884"/>
                    <a:pt x="455" y="884"/>
                  </a:cubicBezTo>
                  <a:cubicBezTo>
                    <a:pt x="241" y="884"/>
                    <a:pt x="0" y="669"/>
                    <a:pt x="0" y="455"/>
                  </a:cubicBezTo>
                  <a:cubicBezTo>
                    <a:pt x="0" y="107"/>
                    <a:pt x="241" y="0"/>
                    <a:pt x="455" y="0"/>
                  </a:cubicBezTo>
                  <a:cubicBezTo>
                    <a:pt x="669" y="0"/>
                    <a:pt x="910" y="107"/>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65"/>
            <p:cNvSpPr/>
            <p:nvPr/>
          </p:nvSpPr>
          <p:spPr>
            <a:xfrm>
              <a:off x="5392977" y="1041049"/>
              <a:ext cx="22100" cy="22775"/>
            </a:xfrm>
            <a:custGeom>
              <a:avLst/>
              <a:gdLst/>
              <a:ahLst/>
              <a:cxnLst/>
              <a:rect l="l" t="t" r="r" b="b"/>
              <a:pathLst>
                <a:path w="884" h="911" fill="none" extrusionOk="0">
                  <a:moveTo>
                    <a:pt x="884" y="456"/>
                  </a:moveTo>
                  <a:cubicBezTo>
                    <a:pt x="884" y="804"/>
                    <a:pt x="669" y="911"/>
                    <a:pt x="455" y="911"/>
                  </a:cubicBezTo>
                  <a:cubicBezTo>
                    <a:pt x="107" y="911"/>
                    <a:pt x="0" y="804"/>
                    <a:pt x="0" y="456"/>
                  </a:cubicBezTo>
                  <a:cubicBezTo>
                    <a:pt x="0" y="242"/>
                    <a:pt x="107" y="1"/>
                    <a:pt x="455" y="1"/>
                  </a:cubicBezTo>
                  <a:cubicBezTo>
                    <a:pt x="669" y="1"/>
                    <a:pt x="884" y="242"/>
                    <a:pt x="884" y="45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65"/>
            <p:cNvSpPr/>
            <p:nvPr/>
          </p:nvSpPr>
          <p:spPr>
            <a:xfrm>
              <a:off x="4479125" y="1922025"/>
              <a:ext cx="50225" cy="50200"/>
            </a:xfrm>
            <a:custGeom>
              <a:avLst/>
              <a:gdLst/>
              <a:ahLst/>
              <a:cxnLst/>
              <a:rect l="l" t="t" r="r" b="b"/>
              <a:pathLst>
                <a:path w="2009" h="2008" fill="none" extrusionOk="0">
                  <a:moveTo>
                    <a:pt x="1874" y="803"/>
                  </a:moveTo>
                  <a:cubicBezTo>
                    <a:pt x="2008" y="1472"/>
                    <a:pt x="1446" y="2008"/>
                    <a:pt x="777" y="1901"/>
                  </a:cubicBezTo>
                  <a:cubicBezTo>
                    <a:pt x="429" y="1794"/>
                    <a:pt x="215" y="1579"/>
                    <a:pt x="108" y="1231"/>
                  </a:cubicBezTo>
                  <a:cubicBezTo>
                    <a:pt x="1" y="562"/>
                    <a:pt x="536" y="0"/>
                    <a:pt x="1205" y="134"/>
                  </a:cubicBezTo>
                  <a:cubicBezTo>
                    <a:pt x="1553" y="241"/>
                    <a:pt x="1767" y="455"/>
                    <a:pt x="1874" y="803"/>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4"/>
          <p:cNvSpPr txBox="1"/>
          <p:nvPr/>
        </p:nvSpPr>
        <p:spPr>
          <a:xfrm>
            <a:off x="2622468" y="1456517"/>
            <a:ext cx="4578684" cy="3077766"/>
          </a:xfrm>
          <a:prstGeom prst="rect">
            <a:avLst/>
          </a:prstGeom>
          <a:noFill/>
        </p:spPr>
        <p:txBody>
          <a:bodyPr wrap="square">
            <a:spAutoFit/>
          </a:bodyPr>
          <a:lstStyle/>
          <a:p>
            <a:pPr marL="285750" indent="-285750">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Establish periodic (</a:t>
            </a:r>
            <a:r>
              <a:rPr lang="en-US" sz="1800" b="0" i="0" u="none" strike="noStrike" dirty="0">
                <a:solidFill>
                  <a:schemeClr val="bg1"/>
                </a:solidFill>
                <a:effectLst/>
                <a:latin typeface="Times New Roman" panose="02020603050405020304" pitchFamily="18" charset="0"/>
              </a:rPr>
              <a:t>risk-adjusted</a:t>
            </a:r>
            <a:r>
              <a:rPr lang="en-PK" sz="1800" b="0" i="0" u="none" strike="noStrike" dirty="0">
                <a:solidFill>
                  <a:schemeClr val="bg1"/>
                </a:solidFill>
                <a:effectLst/>
                <a:latin typeface="Times New Roman" panose="02020603050405020304" pitchFamily="18" charset="0"/>
              </a:rPr>
              <a:t>) clinical outcome monitoring.</a:t>
            </a:r>
            <a:endParaRPr lang="en-PK" sz="1800" b="0" i="0" u="none" strike="noStrike" dirty="0">
              <a:solidFill>
                <a:schemeClr val="bg1"/>
              </a:solidFill>
              <a:effectLst/>
              <a:latin typeface="-webkit-standard"/>
            </a:endParaRPr>
          </a:p>
          <a:p>
            <a:pPr marL="285750" indent="-285750">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Set up an independent review if performance is not within agreed limits.</a:t>
            </a:r>
            <a:endParaRPr lang="en-PK" sz="1800" b="0" i="0" u="none" strike="noStrike" dirty="0">
              <a:solidFill>
                <a:schemeClr val="bg1"/>
              </a:solidFill>
              <a:effectLst/>
              <a:latin typeface="-webkit-standard"/>
            </a:endParaRPr>
          </a:p>
          <a:p>
            <a:pPr marL="285750" indent="-285750">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Improve the clinical audit and peer review process across multiple disciplines.</a:t>
            </a:r>
            <a:endParaRPr lang="en-PK" sz="1800" b="0" i="0" u="none" strike="noStrike" dirty="0">
              <a:solidFill>
                <a:schemeClr val="bg1"/>
              </a:solidFill>
              <a:effectLst/>
              <a:latin typeface="-webkit-standard"/>
            </a:endParaRPr>
          </a:p>
          <a:p>
            <a:pPr marL="285750" indent="-285750">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 Ensure clear communication and meaningful involvement of families.</a:t>
            </a:r>
            <a:endParaRPr lang="en-PK" sz="1800" b="0" i="0" u="none" strike="noStrike" dirty="0">
              <a:solidFill>
                <a:schemeClr val="bg1"/>
              </a:solidFill>
              <a:effectLst/>
              <a:latin typeface="-webkit-standard"/>
            </a:endParaRPr>
          </a:p>
          <a:p>
            <a:pPr marL="285750" indent="-285750">
              <a:buFont typeface="Arial" panose="020B0604020202020204" pitchFamily="34" charset="0"/>
              <a:buChar char="•"/>
            </a:pPr>
            <a:r>
              <a:rPr lang="en-PK" sz="1800" b="0" i="0" u="none" strike="noStrike" dirty="0">
                <a:solidFill>
                  <a:schemeClr val="bg1"/>
                </a:solidFill>
                <a:effectLst/>
                <a:latin typeface="Times New Roman" panose="02020603050405020304" pitchFamily="18" charset="0"/>
              </a:rPr>
              <a:t>Set action owners, deadlines and measurable improvement goals</a:t>
            </a:r>
            <a:r>
              <a:rPr lang="en-GB" sz="1800" b="0" i="0" u="none" strike="noStrike" dirty="0">
                <a:solidFill>
                  <a:schemeClr val="bg1"/>
                </a:solidFill>
                <a:effectLst/>
                <a:latin typeface="Times New Roman" panose="02020603050405020304" pitchFamily="18" charset="0"/>
              </a:rPr>
              <a:t> </a:t>
            </a:r>
            <a:r>
              <a:rPr lang="en-PK" sz="1800" b="0" i="0" u="none" strike="noStrike" dirty="0">
                <a:solidFill>
                  <a:schemeClr val="bg1"/>
                </a:solidFill>
                <a:effectLst/>
                <a:latin typeface="Times New Roman" panose="02020603050405020304" pitchFamily="18" charset="0"/>
              </a:rPr>
              <a:t>(NHS England</a:t>
            </a:r>
            <a:r>
              <a:rPr lang="en-GB" sz="1800" b="0" i="0" u="none" strike="noStrike" dirty="0">
                <a:solidFill>
                  <a:schemeClr val="bg1"/>
                </a:solidFill>
                <a:effectLst/>
                <a:latin typeface="Times New Roman" panose="02020603050405020304" pitchFamily="18" charset="0"/>
              </a:rPr>
              <a:t>, </a:t>
            </a:r>
            <a:r>
              <a:rPr lang="en-PK" sz="1800" b="0" i="0" u="none" strike="noStrike" dirty="0">
                <a:solidFill>
                  <a:schemeClr val="bg1"/>
                </a:solidFill>
                <a:effectLst/>
                <a:latin typeface="Times New Roman" panose="02020603050405020304" pitchFamily="18" charset="0"/>
              </a:rPr>
              <a:t>202</a:t>
            </a:r>
            <a:r>
              <a:rPr lang="en-GB" sz="1800" b="0" i="0" u="none" strike="noStrike" dirty="0">
                <a:solidFill>
                  <a:schemeClr val="bg1"/>
                </a:solidFill>
                <a:effectLst/>
                <a:latin typeface="Times New Roman" panose="02020603050405020304" pitchFamily="18" charset="0"/>
              </a:rPr>
              <a:t>5</a:t>
            </a:r>
            <a:r>
              <a:rPr lang="en-PK" sz="1800" b="0" i="0" u="none" strike="noStrike" dirty="0">
                <a:solidFill>
                  <a:schemeClr val="bg1"/>
                </a:solidFill>
                <a:effectLst/>
                <a:latin typeface="Times New Roman" panose="02020603050405020304" pitchFamily="18" charset="0"/>
              </a:rPr>
              <a:t>)</a:t>
            </a:r>
            <a:r>
              <a:rPr lang="en-GB" sz="1800" b="0" i="0" u="none" strike="noStrike" dirty="0">
                <a:solidFill>
                  <a:schemeClr val="bg1"/>
                </a:solidFill>
                <a:effectLst/>
                <a:latin typeface="Times New Roman" panose="02020603050405020304" pitchFamily="18" charset="0"/>
              </a:rPr>
              <a:t>.</a:t>
            </a:r>
            <a:br>
              <a:rPr lang="en-PK" dirty="0">
                <a:solidFill>
                  <a:schemeClr val="bg1"/>
                </a:solidFill>
              </a:rPr>
            </a:br>
            <a:endParaRPr lang="en-GB" b="0" i="0" u="none" strike="noStrike" dirty="0">
              <a:solidFill>
                <a:schemeClr val="bg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902"/>
        <p:cNvGrpSpPr/>
        <p:nvPr/>
      </p:nvGrpSpPr>
      <p:grpSpPr>
        <a:xfrm>
          <a:off x="0" y="0"/>
          <a:ext cx="0" cy="0"/>
          <a:chOff x="0" y="0"/>
          <a:chExt cx="0" cy="0"/>
        </a:xfrm>
      </p:grpSpPr>
      <p:sp>
        <p:nvSpPr>
          <p:cNvPr id="2" name="Title 1">
            <a:extLst>
              <a:ext uri="{FF2B5EF4-FFF2-40B4-BE49-F238E27FC236}">
                <a16:creationId xmlns:a16="http://schemas.microsoft.com/office/drawing/2014/main" id="{6F6082F3-4CC5-5CA5-4E46-4A3BE68769C7}"/>
              </a:ext>
            </a:extLst>
          </p:cNvPr>
          <p:cNvSpPr>
            <a:spLocks noGrp="1"/>
          </p:cNvSpPr>
          <p:nvPr>
            <p:ph type="title"/>
          </p:nvPr>
        </p:nvSpPr>
        <p:spPr/>
        <p:txBody>
          <a:bodyPr/>
          <a:lstStyle/>
          <a:p>
            <a:r>
              <a:rPr lang="en-GB" dirty="0"/>
              <a:t>Proposed Structure of Component 2 </a:t>
            </a:r>
            <a:endParaRPr lang="en-PK" dirty="0"/>
          </a:p>
        </p:txBody>
      </p:sp>
      <p:sp>
        <p:nvSpPr>
          <p:cNvPr id="904" name="Google Shape;904;p47"/>
          <p:cNvSpPr txBox="1">
            <a:spLocks noGrp="1"/>
          </p:cNvSpPr>
          <p:nvPr>
            <p:ph type="body" idx="1"/>
          </p:nvPr>
        </p:nvSpPr>
        <p:spPr>
          <a:xfrm>
            <a:off x="1240782" y="1394793"/>
            <a:ext cx="6011830" cy="3004078"/>
          </a:xfrm>
          <a:prstGeom prst="rect">
            <a:avLst/>
          </a:prstGeom>
        </p:spPr>
        <p:txBody>
          <a:bodyPr spcFirstLastPara="1" wrap="square" lIns="91425" tIns="91425" rIns="91425" bIns="91425" anchor="t" anchorCtr="0">
            <a:noAutofit/>
          </a:bodyPr>
          <a:lstStyle/>
          <a:p>
            <a:pPr marL="482600" indent="-342900">
              <a:buFont typeface="+mj-lt"/>
              <a:buAutoNum type="arabicPeriod"/>
            </a:pPr>
            <a:r>
              <a:rPr lang="en-PK" sz="1800" b="0" i="0" u="none" strike="noStrike" dirty="0">
                <a:solidFill>
                  <a:schemeClr val="bg1"/>
                </a:solidFill>
                <a:effectLst/>
                <a:latin typeface="Times New Roman" panose="02020603050405020304" pitchFamily="18" charset="0"/>
              </a:rPr>
              <a:t>The report will develop the analysis in five parts:</a:t>
            </a:r>
            <a:endParaRPr lang="en-PK" sz="1800" b="0" i="0" u="none" strike="noStrike" dirty="0">
              <a:solidFill>
                <a:schemeClr val="bg1"/>
              </a:solidFill>
              <a:effectLst/>
              <a:latin typeface="-webkit-standard"/>
            </a:endParaRPr>
          </a:p>
          <a:p>
            <a:pPr marL="482600" indent="-342900">
              <a:buFont typeface="+mj-lt"/>
              <a:buAutoNum type="arabicPeriod"/>
            </a:pPr>
            <a:r>
              <a:rPr lang="en-PK" sz="1800" b="0" i="0" u="none" strike="noStrike" dirty="0">
                <a:solidFill>
                  <a:schemeClr val="bg1"/>
                </a:solidFill>
                <a:effectLst/>
                <a:latin typeface="Times New Roman" panose="02020603050405020304" pitchFamily="18" charset="0"/>
              </a:rPr>
              <a:t>Describe the quality problem and its importance.</a:t>
            </a:r>
            <a:endParaRPr lang="en-PK" sz="1800" b="0" i="0" u="none" strike="noStrike" dirty="0">
              <a:solidFill>
                <a:schemeClr val="bg1"/>
              </a:solidFill>
              <a:effectLst/>
              <a:latin typeface="-webkit-standard"/>
            </a:endParaRPr>
          </a:p>
          <a:p>
            <a:pPr marL="482600" indent="-342900">
              <a:buFont typeface="+mj-lt"/>
              <a:buAutoNum type="arabicPeriod"/>
            </a:pPr>
            <a:r>
              <a:rPr lang="en-US" sz="1800" dirty="0">
                <a:solidFill>
                  <a:schemeClr val="bg1"/>
                </a:solidFill>
                <a:latin typeface="Times New Roman" panose="02020603050405020304" pitchFamily="18" charset="0"/>
              </a:rPr>
              <a:t>Root cause analysis: Use the Swiss Cheese Model, RCA and a </a:t>
            </a:r>
            <a:r>
              <a:rPr lang="en-US" sz="1800" b="0" i="0" u="none" strike="noStrike" dirty="0">
                <a:solidFill>
                  <a:schemeClr val="bg1"/>
                </a:solidFill>
                <a:effectLst/>
                <a:latin typeface="Times New Roman" panose="02020603050405020304" pitchFamily="18" charset="0"/>
              </a:rPr>
              <a:t>fishbone diagram</a:t>
            </a:r>
            <a:r>
              <a:rPr lang="en-PK" sz="1800" b="0" i="0" u="none" strike="noStrike" dirty="0">
                <a:solidFill>
                  <a:schemeClr val="bg1"/>
                </a:solidFill>
                <a:effectLst/>
                <a:latin typeface="Times New Roman" panose="02020603050405020304" pitchFamily="18" charset="0"/>
              </a:rPr>
              <a:t>.</a:t>
            </a:r>
            <a:endParaRPr lang="en-PK" sz="1800" b="0" i="0" u="none" strike="noStrike" dirty="0">
              <a:solidFill>
                <a:schemeClr val="bg1"/>
              </a:solidFill>
              <a:effectLst/>
              <a:latin typeface="-webkit-standard"/>
            </a:endParaRPr>
          </a:p>
          <a:p>
            <a:pPr marL="482600" indent="-342900">
              <a:buFont typeface="+mj-lt"/>
              <a:buAutoNum type="arabicPeriod"/>
            </a:pPr>
            <a:r>
              <a:rPr lang="en-PK" sz="1800" b="0" i="0" u="none" strike="noStrike" dirty="0">
                <a:solidFill>
                  <a:schemeClr val="bg1"/>
                </a:solidFill>
                <a:effectLst/>
                <a:latin typeface="Times New Roman" panose="02020603050405020304" pitchFamily="18" charset="0"/>
              </a:rPr>
              <a:t>Policy and theoretical analysis: Discuss governance, regulation and the Donabedian Model.</a:t>
            </a:r>
            <a:endParaRPr lang="en-PK" sz="1800" b="0" i="0" u="none" strike="noStrike" dirty="0">
              <a:solidFill>
                <a:schemeClr val="bg1"/>
              </a:solidFill>
              <a:effectLst/>
              <a:latin typeface="-webkit-standard"/>
            </a:endParaRPr>
          </a:p>
          <a:p>
            <a:pPr marL="482600" indent="-342900">
              <a:buFont typeface="+mj-lt"/>
              <a:buAutoNum type="arabicPeriod"/>
            </a:pPr>
            <a:r>
              <a:rPr lang="en-PK" sz="1800" b="0" i="0" u="none" strike="noStrike" dirty="0">
                <a:solidFill>
                  <a:schemeClr val="bg1"/>
                </a:solidFill>
                <a:effectLst/>
                <a:latin typeface="Times New Roman" panose="02020603050405020304" pitchFamily="18" charset="0"/>
              </a:rPr>
              <a:t>Impact and improvement strategy: Evaluate the quality, efficiency, equity and proposed interventions.</a:t>
            </a:r>
            <a:endParaRPr lang="en-PK" sz="1800" b="0" i="0" u="none" strike="noStrike" dirty="0">
              <a:solidFill>
                <a:schemeClr val="bg1"/>
              </a:solidFill>
              <a:effectLst/>
              <a:latin typeface="-webkit-standard"/>
            </a:endParaRPr>
          </a:p>
          <a:p>
            <a:pPr marL="482600" indent="-342900">
              <a:buFont typeface="+mj-lt"/>
              <a:buAutoNum type="arabicPeriod"/>
            </a:pPr>
            <a:r>
              <a:rPr lang="en-PK" sz="1800" b="0" i="0" u="none" strike="noStrike" dirty="0">
                <a:solidFill>
                  <a:schemeClr val="bg1"/>
                </a:solidFill>
                <a:effectLst/>
                <a:latin typeface="Times New Roman" panose="02020603050405020304" pitchFamily="18" charset="0"/>
              </a:rPr>
              <a:t>Conclusion and recommendations: </a:t>
            </a:r>
            <a:r>
              <a:rPr lang="en-US" sz="1800" dirty="0" err="1">
                <a:solidFill>
                  <a:schemeClr val="bg1"/>
                </a:solidFill>
                <a:latin typeface="Times New Roman" panose="02020603050405020304" pitchFamily="18" charset="0"/>
              </a:rPr>
              <a:t>Summarise</a:t>
            </a:r>
            <a:r>
              <a:rPr lang="en-US" sz="1800" dirty="0">
                <a:solidFill>
                  <a:schemeClr val="bg1"/>
                </a:solidFill>
                <a:latin typeface="Times New Roman" panose="02020603050405020304" pitchFamily="18" charset="0"/>
              </a:rPr>
              <a:t> the results and make </a:t>
            </a:r>
            <a:r>
              <a:rPr lang="en-US" sz="1800" dirty="0" err="1">
                <a:solidFill>
                  <a:schemeClr val="bg1"/>
                </a:solidFill>
                <a:latin typeface="Times New Roman" panose="02020603050405020304" pitchFamily="18" charset="0"/>
              </a:rPr>
              <a:t>prioritised</a:t>
            </a:r>
            <a:r>
              <a:rPr lang="en-PK" sz="1800" b="0" i="0" u="none" strike="noStrike" dirty="0">
                <a:solidFill>
                  <a:schemeClr val="bg1"/>
                </a:solidFill>
                <a:effectLst/>
                <a:latin typeface="Times New Roman" panose="02020603050405020304" pitchFamily="18" charset="0"/>
              </a:rPr>
              <a:t> recommendations.</a:t>
            </a:r>
            <a:endParaRPr lang="en-PK" sz="1800" b="0" i="0" u="none" strike="noStrike" dirty="0">
              <a:solidFill>
                <a:schemeClr val="bg1"/>
              </a:solidFill>
              <a:effectLst/>
              <a:latin typeface="-webkit-standard"/>
            </a:endParaRPr>
          </a:p>
        </p:txBody>
      </p:sp>
      <p:grpSp>
        <p:nvGrpSpPr>
          <p:cNvPr id="917" name="Google Shape;917;p47"/>
          <p:cNvGrpSpPr/>
          <p:nvPr/>
        </p:nvGrpSpPr>
        <p:grpSpPr>
          <a:xfrm>
            <a:off x="7880579" y="1374680"/>
            <a:ext cx="543432" cy="741197"/>
            <a:chOff x="2878829" y="3023092"/>
            <a:chExt cx="543432" cy="741197"/>
          </a:xfrm>
        </p:grpSpPr>
        <p:sp>
          <p:nvSpPr>
            <p:cNvPr id="918" name="Google Shape;918;p47"/>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47"/>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47"/>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47"/>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47"/>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47"/>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47"/>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47"/>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47"/>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7"/>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7"/>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47"/>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47"/>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7"/>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7"/>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7"/>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47"/>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7"/>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7"/>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47"/>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7"/>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7"/>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7"/>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7"/>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2" name="Google Shape;942;p47"/>
          <p:cNvGrpSpPr/>
          <p:nvPr/>
        </p:nvGrpSpPr>
        <p:grpSpPr>
          <a:xfrm>
            <a:off x="449509" y="368055"/>
            <a:ext cx="541000" cy="741197"/>
            <a:chOff x="1148622" y="1207755"/>
            <a:chExt cx="541000" cy="741197"/>
          </a:xfrm>
        </p:grpSpPr>
        <p:sp>
          <p:nvSpPr>
            <p:cNvPr id="943" name="Google Shape;943;p47"/>
            <p:cNvSpPr/>
            <p:nvPr/>
          </p:nvSpPr>
          <p:spPr>
            <a:xfrm>
              <a:off x="1148622" y="1207755"/>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7"/>
            <p:cNvSpPr/>
            <p:nvPr/>
          </p:nvSpPr>
          <p:spPr>
            <a:xfrm>
              <a:off x="1326461" y="1207755"/>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7"/>
            <p:cNvSpPr/>
            <p:nvPr/>
          </p:nvSpPr>
          <p:spPr>
            <a:xfrm>
              <a:off x="1501680" y="1207755"/>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47"/>
            <p:cNvSpPr/>
            <p:nvPr/>
          </p:nvSpPr>
          <p:spPr>
            <a:xfrm>
              <a:off x="1669415" y="1207755"/>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47"/>
            <p:cNvSpPr/>
            <p:nvPr/>
          </p:nvSpPr>
          <p:spPr>
            <a:xfrm>
              <a:off x="1148622" y="1352944"/>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7"/>
            <p:cNvSpPr/>
            <p:nvPr/>
          </p:nvSpPr>
          <p:spPr>
            <a:xfrm>
              <a:off x="1326461" y="1352944"/>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7"/>
            <p:cNvSpPr/>
            <p:nvPr/>
          </p:nvSpPr>
          <p:spPr>
            <a:xfrm>
              <a:off x="1501680" y="1352944"/>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7"/>
            <p:cNvSpPr/>
            <p:nvPr/>
          </p:nvSpPr>
          <p:spPr>
            <a:xfrm>
              <a:off x="1669415" y="1352944"/>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7"/>
            <p:cNvSpPr/>
            <p:nvPr/>
          </p:nvSpPr>
          <p:spPr>
            <a:xfrm>
              <a:off x="1148622" y="1500660"/>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47"/>
            <p:cNvSpPr/>
            <p:nvPr/>
          </p:nvSpPr>
          <p:spPr>
            <a:xfrm>
              <a:off x="1326461" y="1500660"/>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47"/>
            <p:cNvSpPr/>
            <p:nvPr/>
          </p:nvSpPr>
          <p:spPr>
            <a:xfrm>
              <a:off x="1501680" y="1500660"/>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7"/>
            <p:cNvSpPr/>
            <p:nvPr/>
          </p:nvSpPr>
          <p:spPr>
            <a:xfrm>
              <a:off x="1669415" y="1500660"/>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7"/>
            <p:cNvSpPr/>
            <p:nvPr/>
          </p:nvSpPr>
          <p:spPr>
            <a:xfrm>
              <a:off x="1148622" y="1645943"/>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47"/>
            <p:cNvSpPr/>
            <p:nvPr/>
          </p:nvSpPr>
          <p:spPr>
            <a:xfrm>
              <a:off x="1326461" y="1645943"/>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47"/>
            <p:cNvSpPr/>
            <p:nvPr/>
          </p:nvSpPr>
          <p:spPr>
            <a:xfrm>
              <a:off x="1501680" y="1645943"/>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47"/>
            <p:cNvSpPr/>
            <p:nvPr/>
          </p:nvSpPr>
          <p:spPr>
            <a:xfrm>
              <a:off x="1669415" y="1645943"/>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47"/>
            <p:cNvSpPr/>
            <p:nvPr/>
          </p:nvSpPr>
          <p:spPr>
            <a:xfrm>
              <a:off x="1148622" y="1787016"/>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47"/>
            <p:cNvSpPr/>
            <p:nvPr/>
          </p:nvSpPr>
          <p:spPr>
            <a:xfrm>
              <a:off x="1326461" y="1787016"/>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7"/>
            <p:cNvSpPr/>
            <p:nvPr/>
          </p:nvSpPr>
          <p:spPr>
            <a:xfrm>
              <a:off x="1501680" y="1791132"/>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47"/>
            <p:cNvSpPr/>
            <p:nvPr/>
          </p:nvSpPr>
          <p:spPr>
            <a:xfrm>
              <a:off x="1669415" y="1787016"/>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47"/>
            <p:cNvSpPr/>
            <p:nvPr/>
          </p:nvSpPr>
          <p:spPr>
            <a:xfrm>
              <a:off x="1148622" y="1926312"/>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7"/>
            <p:cNvSpPr/>
            <p:nvPr/>
          </p:nvSpPr>
          <p:spPr>
            <a:xfrm>
              <a:off x="1326461" y="1926312"/>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47"/>
            <p:cNvSpPr/>
            <p:nvPr/>
          </p:nvSpPr>
          <p:spPr>
            <a:xfrm>
              <a:off x="1501680" y="1926312"/>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47"/>
            <p:cNvSpPr/>
            <p:nvPr/>
          </p:nvSpPr>
          <p:spPr>
            <a:xfrm>
              <a:off x="1669415" y="1926312"/>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7" name="Google Shape;967;p47"/>
          <p:cNvGrpSpPr/>
          <p:nvPr/>
        </p:nvGrpSpPr>
        <p:grpSpPr>
          <a:xfrm>
            <a:off x="7285354" y="4606955"/>
            <a:ext cx="543432" cy="741197"/>
            <a:chOff x="2878829" y="3023092"/>
            <a:chExt cx="543432" cy="741197"/>
          </a:xfrm>
        </p:grpSpPr>
        <p:sp>
          <p:nvSpPr>
            <p:cNvPr id="968" name="Google Shape;968;p47"/>
            <p:cNvSpPr/>
            <p:nvPr/>
          </p:nvSpPr>
          <p:spPr>
            <a:xfrm>
              <a:off x="2878829" y="3023092"/>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7"/>
            <p:cNvSpPr/>
            <p:nvPr/>
          </p:nvSpPr>
          <p:spPr>
            <a:xfrm>
              <a:off x="3056668" y="3023092"/>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7"/>
            <p:cNvSpPr/>
            <p:nvPr/>
          </p:nvSpPr>
          <p:spPr>
            <a:xfrm>
              <a:off x="3224403" y="3023092"/>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7"/>
            <p:cNvSpPr/>
            <p:nvPr/>
          </p:nvSpPr>
          <p:spPr>
            <a:xfrm>
              <a:off x="3402148" y="3023092"/>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7"/>
            <p:cNvSpPr/>
            <p:nvPr/>
          </p:nvSpPr>
          <p:spPr>
            <a:xfrm>
              <a:off x="2878829" y="3168282"/>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7"/>
            <p:cNvSpPr/>
            <p:nvPr/>
          </p:nvSpPr>
          <p:spPr>
            <a:xfrm>
              <a:off x="3056668" y="3168282"/>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7"/>
            <p:cNvSpPr/>
            <p:nvPr/>
          </p:nvSpPr>
          <p:spPr>
            <a:xfrm>
              <a:off x="3224403" y="3168282"/>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7"/>
            <p:cNvSpPr/>
            <p:nvPr/>
          </p:nvSpPr>
          <p:spPr>
            <a:xfrm>
              <a:off x="3402148" y="3168282"/>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7"/>
            <p:cNvSpPr/>
            <p:nvPr/>
          </p:nvSpPr>
          <p:spPr>
            <a:xfrm>
              <a:off x="2878829" y="3315997"/>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7"/>
            <p:cNvSpPr/>
            <p:nvPr/>
          </p:nvSpPr>
          <p:spPr>
            <a:xfrm>
              <a:off x="3056668" y="3315997"/>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7"/>
            <p:cNvSpPr/>
            <p:nvPr/>
          </p:nvSpPr>
          <p:spPr>
            <a:xfrm>
              <a:off x="3224403" y="3315997"/>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7"/>
            <p:cNvSpPr/>
            <p:nvPr/>
          </p:nvSpPr>
          <p:spPr>
            <a:xfrm>
              <a:off x="3402148" y="3315997"/>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7"/>
            <p:cNvSpPr/>
            <p:nvPr/>
          </p:nvSpPr>
          <p:spPr>
            <a:xfrm>
              <a:off x="2878829" y="3461281"/>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7"/>
            <p:cNvSpPr/>
            <p:nvPr/>
          </p:nvSpPr>
          <p:spPr>
            <a:xfrm>
              <a:off x="3056668" y="3461281"/>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7"/>
            <p:cNvSpPr/>
            <p:nvPr/>
          </p:nvSpPr>
          <p:spPr>
            <a:xfrm>
              <a:off x="3224403" y="3461281"/>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7"/>
            <p:cNvSpPr/>
            <p:nvPr/>
          </p:nvSpPr>
          <p:spPr>
            <a:xfrm>
              <a:off x="3402148" y="3461281"/>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7"/>
            <p:cNvSpPr/>
            <p:nvPr/>
          </p:nvSpPr>
          <p:spPr>
            <a:xfrm>
              <a:off x="2878829" y="3606470"/>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7"/>
            <p:cNvSpPr/>
            <p:nvPr/>
          </p:nvSpPr>
          <p:spPr>
            <a:xfrm>
              <a:off x="3056668" y="3606470"/>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7"/>
            <p:cNvSpPr/>
            <p:nvPr/>
          </p:nvSpPr>
          <p:spPr>
            <a:xfrm>
              <a:off x="3224403" y="3606470"/>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7"/>
            <p:cNvSpPr/>
            <p:nvPr/>
          </p:nvSpPr>
          <p:spPr>
            <a:xfrm>
              <a:off x="3402148" y="3606470"/>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7"/>
            <p:cNvSpPr/>
            <p:nvPr/>
          </p:nvSpPr>
          <p:spPr>
            <a:xfrm>
              <a:off x="2878829" y="3754186"/>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7"/>
            <p:cNvSpPr/>
            <p:nvPr/>
          </p:nvSpPr>
          <p:spPr>
            <a:xfrm>
              <a:off x="3056668" y="3754186"/>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7"/>
            <p:cNvSpPr/>
            <p:nvPr/>
          </p:nvSpPr>
          <p:spPr>
            <a:xfrm>
              <a:off x="3224403" y="3754186"/>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7"/>
            <p:cNvSpPr/>
            <p:nvPr/>
          </p:nvSpPr>
          <p:spPr>
            <a:xfrm>
              <a:off x="3402148" y="3754186"/>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2" name="Google Shape;992;p47"/>
          <p:cNvGrpSpPr/>
          <p:nvPr/>
        </p:nvGrpSpPr>
        <p:grpSpPr>
          <a:xfrm flipH="1">
            <a:off x="2900567" y="285902"/>
            <a:ext cx="5932078" cy="4468002"/>
            <a:chOff x="4479125" y="1041049"/>
            <a:chExt cx="1877656" cy="1414283"/>
          </a:xfrm>
        </p:grpSpPr>
        <p:sp>
          <p:nvSpPr>
            <p:cNvPr id="993" name="Google Shape;993;p47"/>
            <p:cNvSpPr/>
            <p:nvPr/>
          </p:nvSpPr>
          <p:spPr>
            <a:xfrm>
              <a:off x="6274625" y="2374162"/>
              <a:ext cx="82156" cy="81170"/>
            </a:xfrm>
            <a:custGeom>
              <a:avLst/>
              <a:gdLst/>
              <a:ahLst/>
              <a:cxnLst/>
              <a:rect l="l" t="t" r="r" b="b"/>
              <a:pathLst>
                <a:path w="2142" h="2116" fill="none" extrusionOk="0">
                  <a:moveTo>
                    <a:pt x="1901" y="884"/>
                  </a:moveTo>
                  <a:cubicBezTo>
                    <a:pt x="2142" y="1553"/>
                    <a:pt x="1473" y="2115"/>
                    <a:pt x="804" y="2008"/>
                  </a:cubicBezTo>
                  <a:cubicBezTo>
                    <a:pt x="563" y="1901"/>
                    <a:pt x="242" y="1660"/>
                    <a:pt x="242" y="1339"/>
                  </a:cubicBezTo>
                  <a:cubicBezTo>
                    <a:pt x="1" y="670"/>
                    <a:pt x="563" y="1"/>
                    <a:pt x="1232" y="215"/>
                  </a:cubicBezTo>
                  <a:cubicBezTo>
                    <a:pt x="1580" y="322"/>
                    <a:pt x="1901" y="563"/>
                    <a:pt x="1901" y="884"/>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7"/>
            <p:cNvSpPr/>
            <p:nvPr/>
          </p:nvSpPr>
          <p:spPr>
            <a:xfrm>
              <a:off x="4640400" y="2418525"/>
              <a:ext cx="22775" cy="22100"/>
            </a:xfrm>
            <a:custGeom>
              <a:avLst/>
              <a:gdLst/>
              <a:ahLst/>
              <a:cxnLst/>
              <a:rect l="l" t="t" r="r" b="b"/>
              <a:pathLst>
                <a:path w="911" h="884" fill="none" extrusionOk="0">
                  <a:moveTo>
                    <a:pt x="910" y="455"/>
                  </a:moveTo>
                  <a:cubicBezTo>
                    <a:pt x="910" y="669"/>
                    <a:pt x="669" y="884"/>
                    <a:pt x="455" y="884"/>
                  </a:cubicBezTo>
                  <a:cubicBezTo>
                    <a:pt x="241" y="884"/>
                    <a:pt x="0" y="669"/>
                    <a:pt x="0" y="455"/>
                  </a:cubicBezTo>
                  <a:cubicBezTo>
                    <a:pt x="0" y="107"/>
                    <a:pt x="241" y="0"/>
                    <a:pt x="455" y="0"/>
                  </a:cubicBezTo>
                  <a:cubicBezTo>
                    <a:pt x="669" y="0"/>
                    <a:pt x="910" y="107"/>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47"/>
            <p:cNvSpPr/>
            <p:nvPr/>
          </p:nvSpPr>
          <p:spPr>
            <a:xfrm>
              <a:off x="5392977" y="1041049"/>
              <a:ext cx="22100" cy="22775"/>
            </a:xfrm>
            <a:custGeom>
              <a:avLst/>
              <a:gdLst/>
              <a:ahLst/>
              <a:cxnLst/>
              <a:rect l="l" t="t" r="r" b="b"/>
              <a:pathLst>
                <a:path w="884" h="911" fill="none" extrusionOk="0">
                  <a:moveTo>
                    <a:pt x="884" y="456"/>
                  </a:moveTo>
                  <a:cubicBezTo>
                    <a:pt x="884" y="804"/>
                    <a:pt x="669" y="911"/>
                    <a:pt x="455" y="911"/>
                  </a:cubicBezTo>
                  <a:cubicBezTo>
                    <a:pt x="107" y="911"/>
                    <a:pt x="0" y="804"/>
                    <a:pt x="0" y="456"/>
                  </a:cubicBezTo>
                  <a:cubicBezTo>
                    <a:pt x="0" y="242"/>
                    <a:pt x="107" y="1"/>
                    <a:pt x="455" y="1"/>
                  </a:cubicBezTo>
                  <a:cubicBezTo>
                    <a:pt x="669" y="1"/>
                    <a:pt x="884" y="242"/>
                    <a:pt x="884" y="45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7"/>
            <p:cNvSpPr/>
            <p:nvPr/>
          </p:nvSpPr>
          <p:spPr>
            <a:xfrm>
              <a:off x="4479125" y="1922025"/>
              <a:ext cx="50225" cy="50200"/>
            </a:xfrm>
            <a:custGeom>
              <a:avLst/>
              <a:gdLst/>
              <a:ahLst/>
              <a:cxnLst/>
              <a:rect l="l" t="t" r="r" b="b"/>
              <a:pathLst>
                <a:path w="2009" h="2008" fill="none" extrusionOk="0">
                  <a:moveTo>
                    <a:pt x="1874" y="803"/>
                  </a:moveTo>
                  <a:cubicBezTo>
                    <a:pt x="2008" y="1472"/>
                    <a:pt x="1446" y="2008"/>
                    <a:pt x="777" y="1901"/>
                  </a:cubicBezTo>
                  <a:cubicBezTo>
                    <a:pt x="429" y="1794"/>
                    <a:pt x="215" y="1579"/>
                    <a:pt x="108" y="1231"/>
                  </a:cubicBezTo>
                  <a:cubicBezTo>
                    <a:pt x="1" y="562"/>
                    <a:pt x="536" y="0"/>
                    <a:pt x="1205" y="134"/>
                  </a:cubicBezTo>
                  <a:cubicBezTo>
                    <a:pt x="1553" y="241"/>
                    <a:pt x="1767" y="455"/>
                    <a:pt x="1874" y="803"/>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1127"/>
        <p:cNvGrpSpPr/>
        <p:nvPr/>
      </p:nvGrpSpPr>
      <p:grpSpPr>
        <a:xfrm>
          <a:off x="0" y="0"/>
          <a:ext cx="0" cy="0"/>
          <a:chOff x="0" y="0"/>
          <a:chExt cx="0" cy="0"/>
        </a:xfrm>
      </p:grpSpPr>
      <p:sp>
        <p:nvSpPr>
          <p:cNvPr id="1128" name="Google Shape;1128;p50"/>
          <p:cNvSpPr txBox="1">
            <a:spLocks noGrp="1"/>
          </p:cNvSpPr>
          <p:nvPr>
            <p:ph type="title"/>
          </p:nvPr>
        </p:nvSpPr>
        <p:spPr>
          <a:xfrm>
            <a:off x="297266" y="2183909"/>
            <a:ext cx="2617200" cy="562972"/>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Conclusion</a:t>
            </a:r>
            <a:endParaRPr dirty="0"/>
          </a:p>
        </p:txBody>
      </p:sp>
      <p:sp>
        <p:nvSpPr>
          <p:cNvPr id="1130" name="Google Shape;1130;p50"/>
          <p:cNvSpPr txBox="1">
            <a:spLocks noGrp="1"/>
          </p:cNvSpPr>
          <p:nvPr>
            <p:ph type="body" idx="2"/>
          </p:nvPr>
        </p:nvSpPr>
        <p:spPr>
          <a:xfrm>
            <a:off x="3149235" y="914357"/>
            <a:ext cx="4917726" cy="3581487"/>
          </a:xfrm>
          <a:prstGeom prst="rect">
            <a:avLst/>
          </a:prstGeom>
        </p:spPr>
        <p:txBody>
          <a:bodyPr spcFirstLastPara="1" wrap="square" lIns="91425" tIns="91425" rIns="91425" bIns="91425" anchor="t" anchorCtr="0">
            <a:noAutofit/>
          </a:bodyPr>
          <a:lstStyle/>
          <a:p>
            <a:r>
              <a:rPr lang="en-PK" sz="1800" b="0" i="0" u="none" strike="noStrike" dirty="0">
                <a:solidFill>
                  <a:schemeClr val="bg1"/>
                </a:solidFill>
                <a:effectLst/>
                <a:latin typeface="Times New Roman" panose="02020603050405020304" pitchFamily="18" charset="0"/>
              </a:rPr>
              <a:t>Bristol was found to </a:t>
            </a:r>
            <a:r>
              <a:rPr lang="en-US" sz="1800" b="0" i="0" u="none" strike="noStrike" dirty="0">
                <a:solidFill>
                  <a:schemeClr val="bg1"/>
                </a:solidFill>
                <a:effectLst/>
                <a:latin typeface="Times New Roman" panose="02020603050405020304" pitchFamily="18" charset="0"/>
              </a:rPr>
              <a:t>have</a:t>
            </a:r>
            <a:r>
              <a:rPr lang="en-PK" sz="1800" b="0" i="0" u="none" strike="noStrike" dirty="0">
                <a:solidFill>
                  <a:schemeClr val="bg1"/>
                </a:solidFill>
                <a:effectLst/>
                <a:latin typeface="Times New Roman" panose="02020603050405020304" pitchFamily="18" charset="0"/>
              </a:rPr>
              <a:t> serious clinical governance and accountability issues.</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Many issues about care were not resolved due to multiple system failures.</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Safety models provide an explanation of how the weaknesses in the organisation interact.</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Improvements can only be made if the data are transparent and there is strong leadership and independent scrutiny.</a:t>
            </a:r>
            <a:endParaRPr lang="en-PK" sz="1800" b="0" i="0" u="none" strike="noStrike" dirty="0">
              <a:solidFill>
                <a:schemeClr val="bg1"/>
              </a:solidFill>
              <a:effectLst/>
              <a:latin typeface="-webkit-standard"/>
            </a:endParaRPr>
          </a:p>
          <a:p>
            <a:r>
              <a:rPr lang="en-PK" sz="1800" b="0" i="0" u="none" strike="noStrike" dirty="0">
                <a:solidFill>
                  <a:schemeClr val="bg1"/>
                </a:solidFill>
                <a:effectLst/>
                <a:latin typeface="Times New Roman" panose="02020603050405020304" pitchFamily="18" charset="0"/>
              </a:rPr>
              <a:t>Measures must be taken</a:t>
            </a:r>
            <a:r>
              <a:rPr lang="en-US" sz="1800" b="0" i="0" u="none" strike="noStrike" dirty="0">
                <a:solidFill>
                  <a:schemeClr val="bg1"/>
                </a:solidFill>
                <a:effectLst/>
                <a:latin typeface="Times New Roman" panose="02020603050405020304" pitchFamily="18" charset="0"/>
              </a:rPr>
              <a:t>,</a:t>
            </a:r>
            <a:r>
              <a:rPr lang="en-PK" sz="1800" b="0" i="0" u="none" strike="noStrike" dirty="0">
                <a:solidFill>
                  <a:schemeClr val="bg1"/>
                </a:solidFill>
                <a:effectLst/>
                <a:latin typeface="Times New Roman" panose="02020603050405020304" pitchFamily="18" charset="0"/>
              </a:rPr>
              <a:t> and learning must occur to ensure sustainable quality.</a:t>
            </a:r>
            <a:endParaRPr lang="en-PK" sz="1800" b="0" i="0" u="none" strike="noStrike" dirty="0">
              <a:solidFill>
                <a:schemeClr val="bg1"/>
              </a:solidFill>
              <a:effectLst/>
              <a:latin typeface="-webkit-standard"/>
            </a:endParaRPr>
          </a:p>
        </p:txBody>
      </p:sp>
      <p:grpSp>
        <p:nvGrpSpPr>
          <p:cNvPr id="1131" name="Google Shape;1131;p50"/>
          <p:cNvGrpSpPr/>
          <p:nvPr/>
        </p:nvGrpSpPr>
        <p:grpSpPr>
          <a:xfrm>
            <a:off x="3018094" y="1920127"/>
            <a:ext cx="80672" cy="1653507"/>
            <a:chOff x="240800" y="2549722"/>
            <a:chExt cx="14075" cy="307178"/>
          </a:xfrm>
        </p:grpSpPr>
        <p:sp>
          <p:nvSpPr>
            <p:cNvPr id="1132" name="Google Shape;1132;p50"/>
            <p:cNvSpPr/>
            <p:nvPr/>
          </p:nvSpPr>
          <p:spPr>
            <a:xfrm>
              <a:off x="241878" y="2549722"/>
              <a:ext cx="11398" cy="200764"/>
            </a:xfrm>
            <a:custGeom>
              <a:avLst/>
              <a:gdLst/>
              <a:ahLst/>
              <a:cxnLst/>
              <a:rect l="l" t="t" r="r" b="b"/>
              <a:pathLst>
                <a:path w="456" h="16409" extrusionOk="0">
                  <a:moveTo>
                    <a:pt x="0" y="1"/>
                  </a:moveTo>
                  <a:lnTo>
                    <a:pt x="0" y="16408"/>
                  </a:lnTo>
                  <a:lnTo>
                    <a:pt x="455" y="16408"/>
                  </a:lnTo>
                  <a:lnTo>
                    <a:pt x="4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50"/>
            <p:cNvSpPr/>
            <p:nvPr/>
          </p:nvSpPr>
          <p:spPr>
            <a:xfrm>
              <a:off x="240800" y="2777525"/>
              <a:ext cx="13550" cy="9775"/>
            </a:xfrm>
            <a:custGeom>
              <a:avLst/>
              <a:gdLst/>
              <a:ahLst/>
              <a:cxnLst/>
              <a:rect l="l" t="t" r="r" b="b"/>
              <a:pathLst>
                <a:path w="542" h="391" extrusionOk="0">
                  <a:moveTo>
                    <a:pt x="215" y="1"/>
                  </a:moveTo>
                  <a:cubicBezTo>
                    <a:pt x="67" y="1"/>
                    <a:pt x="0" y="169"/>
                    <a:pt x="0" y="254"/>
                  </a:cubicBezTo>
                  <a:lnTo>
                    <a:pt x="107" y="361"/>
                  </a:lnTo>
                  <a:cubicBezTo>
                    <a:pt x="153" y="382"/>
                    <a:pt x="198" y="391"/>
                    <a:pt x="240" y="391"/>
                  </a:cubicBezTo>
                  <a:cubicBezTo>
                    <a:pt x="418" y="391"/>
                    <a:pt x="542" y="234"/>
                    <a:pt x="455" y="147"/>
                  </a:cubicBezTo>
                  <a:cubicBezTo>
                    <a:pt x="455" y="40"/>
                    <a:pt x="348" y="40"/>
                    <a:pt x="348" y="40"/>
                  </a:cubicBezTo>
                  <a:cubicBezTo>
                    <a:pt x="298" y="12"/>
                    <a:pt x="254"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50"/>
            <p:cNvSpPr/>
            <p:nvPr/>
          </p:nvSpPr>
          <p:spPr>
            <a:xfrm>
              <a:off x="240800" y="2811975"/>
              <a:ext cx="14075" cy="10725"/>
            </a:xfrm>
            <a:custGeom>
              <a:avLst/>
              <a:gdLst/>
              <a:ahLst/>
              <a:cxnLst/>
              <a:rect l="l" t="t" r="r" b="b"/>
              <a:pathLst>
                <a:path w="563" h="429" extrusionOk="0">
                  <a:moveTo>
                    <a:pt x="348" y="0"/>
                  </a:moveTo>
                  <a:cubicBezTo>
                    <a:pt x="107" y="0"/>
                    <a:pt x="0" y="108"/>
                    <a:pt x="0" y="322"/>
                  </a:cubicBezTo>
                  <a:cubicBezTo>
                    <a:pt x="107" y="322"/>
                    <a:pt x="107" y="429"/>
                    <a:pt x="107" y="429"/>
                  </a:cubicBezTo>
                  <a:cubicBezTo>
                    <a:pt x="348" y="429"/>
                    <a:pt x="562" y="322"/>
                    <a:pt x="455" y="108"/>
                  </a:cubicBezTo>
                  <a:lnTo>
                    <a:pt x="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50"/>
            <p:cNvSpPr/>
            <p:nvPr/>
          </p:nvSpPr>
          <p:spPr>
            <a:xfrm>
              <a:off x="240800" y="2847375"/>
              <a:ext cx="13550" cy="9525"/>
            </a:xfrm>
            <a:custGeom>
              <a:avLst/>
              <a:gdLst/>
              <a:ahLst/>
              <a:cxnLst/>
              <a:rect l="l" t="t" r="r" b="b"/>
              <a:pathLst>
                <a:path w="542" h="381" extrusionOk="0">
                  <a:moveTo>
                    <a:pt x="224" y="1"/>
                  </a:moveTo>
                  <a:cubicBezTo>
                    <a:pt x="70" y="1"/>
                    <a:pt x="0" y="157"/>
                    <a:pt x="0" y="244"/>
                  </a:cubicBezTo>
                  <a:lnTo>
                    <a:pt x="107" y="351"/>
                  </a:lnTo>
                  <a:cubicBezTo>
                    <a:pt x="153" y="371"/>
                    <a:pt x="198" y="380"/>
                    <a:pt x="240" y="380"/>
                  </a:cubicBezTo>
                  <a:cubicBezTo>
                    <a:pt x="418" y="380"/>
                    <a:pt x="542" y="223"/>
                    <a:pt x="455" y="137"/>
                  </a:cubicBezTo>
                  <a:cubicBezTo>
                    <a:pt x="455" y="30"/>
                    <a:pt x="348" y="30"/>
                    <a:pt x="348" y="30"/>
                  </a:cubicBezTo>
                  <a:cubicBezTo>
                    <a:pt x="302" y="9"/>
                    <a:pt x="26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6" name="Google Shape;1136;p50"/>
          <p:cNvGrpSpPr/>
          <p:nvPr/>
        </p:nvGrpSpPr>
        <p:grpSpPr>
          <a:xfrm>
            <a:off x="2278754" y="3912467"/>
            <a:ext cx="543432" cy="741197"/>
            <a:chOff x="2278754" y="3912467"/>
            <a:chExt cx="543432" cy="741197"/>
          </a:xfrm>
        </p:grpSpPr>
        <p:sp>
          <p:nvSpPr>
            <p:cNvPr id="1137" name="Google Shape;1137;p50"/>
            <p:cNvSpPr/>
            <p:nvPr/>
          </p:nvSpPr>
          <p:spPr>
            <a:xfrm>
              <a:off x="2278754" y="3912467"/>
              <a:ext cx="22639" cy="20113"/>
            </a:xfrm>
            <a:custGeom>
              <a:avLst/>
              <a:gdLst/>
              <a:ahLst/>
              <a:cxnLst/>
              <a:rect l="l" t="t" r="r" b="b"/>
              <a:pathLst>
                <a:path w="242" h="215" extrusionOk="0">
                  <a:moveTo>
                    <a:pt x="135" y="0"/>
                  </a:moveTo>
                  <a:lnTo>
                    <a:pt x="1" y="107"/>
                  </a:lnTo>
                  <a:cubicBezTo>
                    <a:pt x="1" y="214"/>
                    <a:pt x="135" y="214"/>
                    <a:pt x="135" y="214"/>
                  </a:cubicBezTo>
                  <a:cubicBezTo>
                    <a:pt x="135" y="214"/>
                    <a:pt x="242" y="214"/>
                    <a:pt x="242"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0"/>
            <p:cNvSpPr/>
            <p:nvPr/>
          </p:nvSpPr>
          <p:spPr>
            <a:xfrm>
              <a:off x="2456593" y="3912467"/>
              <a:ext cx="10103" cy="20113"/>
            </a:xfrm>
            <a:custGeom>
              <a:avLst/>
              <a:gdLst/>
              <a:ahLst/>
              <a:cxnLst/>
              <a:rect l="l" t="t" r="r" b="b"/>
              <a:pathLst>
                <a:path w="108" h="215" extrusionOk="0">
                  <a:moveTo>
                    <a:pt x="107" y="0"/>
                  </a:moveTo>
                  <a:cubicBezTo>
                    <a:pt x="0" y="0"/>
                    <a:pt x="0" y="107"/>
                    <a:pt x="0" y="107"/>
                  </a:cubicBezTo>
                  <a:lnTo>
                    <a:pt x="0" y="214"/>
                  </a:lnTo>
                  <a:cubicBezTo>
                    <a:pt x="107" y="214"/>
                    <a:pt x="107" y="214"/>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0"/>
            <p:cNvSpPr/>
            <p:nvPr/>
          </p:nvSpPr>
          <p:spPr>
            <a:xfrm>
              <a:off x="2624328" y="3912467"/>
              <a:ext cx="20113" cy="20113"/>
            </a:xfrm>
            <a:custGeom>
              <a:avLst/>
              <a:gdLst/>
              <a:ahLst/>
              <a:cxnLst/>
              <a:rect l="l" t="t" r="r" b="b"/>
              <a:pathLst>
                <a:path w="215" h="215" extrusionOk="0">
                  <a:moveTo>
                    <a:pt x="108" y="0"/>
                  </a:moveTo>
                  <a:lnTo>
                    <a:pt x="0" y="107"/>
                  </a:lnTo>
                  <a:lnTo>
                    <a:pt x="108" y="214"/>
                  </a:lnTo>
                  <a:cubicBezTo>
                    <a:pt x="215" y="214"/>
                    <a:pt x="215" y="214"/>
                    <a:pt x="215" y="107"/>
                  </a:cubicBezTo>
                  <a:cubicBezTo>
                    <a:pt x="215" y="107"/>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50"/>
            <p:cNvSpPr/>
            <p:nvPr/>
          </p:nvSpPr>
          <p:spPr>
            <a:xfrm>
              <a:off x="2802073" y="3912467"/>
              <a:ext cx="20113" cy="20113"/>
            </a:xfrm>
            <a:custGeom>
              <a:avLst/>
              <a:gdLst/>
              <a:ahLst/>
              <a:cxnLst/>
              <a:rect l="l" t="t" r="r" b="b"/>
              <a:pathLst>
                <a:path w="215" h="215" extrusionOk="0">
                  <a:moveTo>
                    <a:pt x="108" y="0"/>
                  </a:moveTo>
                  <a:cubicBezTo>
                    <a:pt x="1" y="0"/>
                    <a:pt x="1" y="107"/>
                    <a:pt x="1" y="107"/>
                  </a:cubicBezTo>
                  <a:cubicBezTo>
                    <a:pt x="1" y="214"/>
                    <a:pt x="1" y="214"/>
                    <a:pt x="108" y="214"/>
                  </a:cubicBezTo>
                  <a:cubicBezTo>
                    <a:pt x="108" y="214"/>
                    <a:pt x="215" y="214"/>
                    <a:pt x="215" y="107"/>
                  </a:cubicBezTo>
                  <a:lnTo>
                    <a:pt x="1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0"/>
            <p:cNvSpPr/>
            <p:nvPr/>
          </p:nvSpPr>
          <p:spPr>
            <a:xfrm>
              <a:off x="2278754" y="4057657"/>
              <a:ext cx="22639" cy="22639"/>
            </a:xfrm>
            <a:custGeom>
              <a:avLst/>
              <a:gdLst/>
              <a:ahLst/>
              <a:cxnLst/>
              <a:rect l="l" t="t" r="r" b="b"/>
              <a:pathLst>
                <a:path w="242" h="242" extrusionOk="0">
                  <a:moveTo>
                    <a:pt x="135" y="1"/>
                  </a:moveTo>
                  <a:lnTo>
                    <a:pt x="1" y="108"/>
                  </a:lnTo>
                  <a:lnTo>
                    <a:pt x="135" y="242"/>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0"/>
            <p:cNvSpPr/>
            <p:nvPr/>
          </p:nvSpPr>
          <p:spPr>
            <a:xfrm>
              <a:off x="2456593" y="4057657"/>
              <a:ext cx="10103" cy="22639"/>
            </a:xfrm>
            <a:custGeom>
              <a:avLst/>
              <a:gdLst/>
              <a:ahLst/>
              <a:cxnLst/>
              <a:rect l="l" t="t" r="r" b="b"/>
              <a:pathLst>
                <a:path w="108" h="242" extrusionOk="0">
                  <a:moveTo>
                    <a:pt x="107" y="1"/>
                  </a:moveTo>
                  <a:cubicBezTo>
                    <a:pt x="0" y="1"/>
                    <a:pt x="0" y="108"/>
                    <a:pt x="0" y="108"/>
                  </a:cubicBezTo>
                  <a:cubicBezTo>
                    <a:pt x="0" y="108"/>
                    <a:pt x="0" y="242"/>
                    <a:pt x="107" y="242"/>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0"/>
            <p:cNvSpPr/>
            <p:nvPr/>
          </p:nvSpPr>
          <p:spPr>
            <a:xfrm>
              <a:off x="2624328" y="4057657"/>
              <a:ext cx="20113" cy="22639"/>
            </a:xfrm>
            <a:custGeom>
              <a:avLst/>
              <a:gdLst/>
              <a:ahLst/>
              <a:cxnLst/>
              <a:rect l="l" t="t" r="r" b="b"/>
              <a:pathLst>
                <a:path w="215" h="242" extrusionOk="0">
                  <a:moveTo>
                    <a:pt x="108" y="1"/>
                  </a:moveTo>
                  <a:lnTo>
                    <a:pt x="0" y="108"/>
                  </a:lnTo>
                  <a:lnTo>
                    <a:pt x="108" y="242"/>
                  </a:lnTo>
                  <a:cubicBezTo>
                    <a:pt x="215" y="242"/>
                    <a:pt x="215" y="108"/>
                    <a:pt x="215" y="108"/>
                  </a:cubicBezTo>
                  <a:cubicBezTo>
                    <a:pt x="215" y="108"/>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0"/>
            <p:cNvSpPr/>
            <p:nvPr/>
          </p:nvSpPr>
          <p:spPr>
            <a:xfrm>
              <a:off x="2802073" y="4057657"/>
              <a:ext cx="20113" cy="22639"/>
            </a:xfrm>
            <a:custGeom>
              <a:avLst/>
              <a:gdLst/>
              <a:ahLst/>
              <a:cxnLst/>
              <a:rect l="l" t="t" r="r" b="b"/>
              <a:pathLst>
                <a:path w="215" h="242" extrusionOk="0">
                  <a:moveTo>
                    <a:pt x="108" y="1"/>
                  </a:moveTo>
                  <a:cubicBezTo>
                    <a:pt x="1" y="1"/>
                    <a:pt x="1" y="108"/>
                    <a:pt x="1" y="108"/>
                  </a:cubicBezTo>
                  <a:cubicBezTo>
                    <a:pt x="1" y="108"/>
                    <a:pt x="1" y="242"/>
                    <a:pt x="108" y="242"/>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0"/>
            <p:cNvSpPr/>
            <p:nvPr/>
          </p:nvSpPr>
          <p:spPr>
            <a:xfrm>
              <a:off x="2278754" y="4205372"/>
              <a:ext cx="22639" cy="20113"/>
            </a:xfrm>
            <a:custGeom>
              <a:avLst/>
              <a:gdLst/>
              <a:ahLst/>
              <a:cxnLst/>
              <a:rect l="l" t="t" r="r" b="b"/>
              <a:pathLst>
                <a:path w="242" h="215" extrusionOk="0">
                  <a:moveTo>
                    <a:pt x="135" y="1"/>
                  </a:moveTo>
                  <a:lnTo>
                    <a:pt x="1" y="108"/>
                  </a:lnTo>
                  <a:lnTo>
                    <a:pt x="135" y="215"/>
                  </a:lnTo>
                  <a:lnTo>
                    <a:pt x="242"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0"/>
            <p:cNvSpPr/>
            <p:nvPr/>
          </p:nvSpPr>
          <p:spPr>
            <a:xfrm>
              <a:off x="2456593" y="4205372"/>
              <a:ext cx="10103" cy="20113"/>
            </a:xfrm>
            <a:custGeom>
              <a:avLst/>
              <a:gdLst/>
              <a:ahLst/>
              <a:cxnLst/>
              <a:rect l="l" t="t" r="r" b="b"/>
              <a:pathLst>
                <a:path w="108" h="215" extrusionOk="0">
                  <a:moveTo>
                    <a:pt x="107" y="1"/>
                  </a:moveTo>
                  <a:cubicBezTo>
                    <a:pt x="0" y="1"/>
                    <a:pt x="0" y="108"/>
                    <a:pt x="0" y="108"/>
                  </a:cubicBezTo>
                  <a:lnTo>
                    <a:pt x="0" y="215"/>
                  </a:lnTo>
                  <a:cubicBezTo>
                    <a:pt x="107" y="215"/>
                    <a:pt x="107" y="108"/>
                    <a:pt x="107" y="108"/>
                  </a:cubicBez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0"/>
            <p:cNvSpPr/>
            <p:nvPr/>
          </p:nvSpPr>
          <p:spPr>
            <a:xfrm>
              <a:off x="2624328" y="4205372"/>
              <a:ext cx="20113" cy="20113"/>
            </a:xfrm>
            <a:custGeom>
              <a:avLst/>
              <a:gdLst/>
              <a:ahLst/>
              <a:cxnLst/>
              <a:rect l="l" t="t" r="r" b="b"/>
              <a:pathLst>
                <a:path w="215" h="215" extrusionOk="0">
                  <a:moveTo>
                    <a:pt x="108" y="1"/>
                  </a:moveTo>
                  <a:lnTo>
                    <a:pt x="0" y="108"/>
                  </a:lnTo>
                  <a:cubicBezTo>
                    <a:pt x="108" y="108"/>
                    <a:pt x="108" y="215"/>
                    <a:pt x="108" y="215"/>
                  </a:cubicBezTo>
                  <a:cubicBezTo>
                    <a:pt x="215" y="215"/>
                    <a:pt x="215" y="108"/>
                    <a:pt x="215" y="108"/>
                  </a:cubicBez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0"/>
            <p:cNvSpPr/>
            <p:nvPr/>
          </p:nvSpPr>
          <p:spPr>
            <a:xfrm>
              <a:off x="2802073" y="4205372"/>
              <a:ext cx="20113" cy="20113"/>
            </a:xfrm>
            <a:custGeom>
              <a:avLst/>
              <a:gdLst/>
              <a:ahLst/>
              <a:cxnLst/>
              <a:rect l="l" t="t" r="r" b="b"/>
              <a:pathLst>
                <a:path w="215" h="215" extrusionOk="0">
                  <a:moveTo>
                    <a:pt x="108" y="1"/>
                  </a:moveTo>
                  <a:cubicBezTo>
                    <a:pt x="1" y="1"/>
                    <a:pt x="1" y="108"/>
                    <a:pt x="1" y="108"/>
                  </a:cubicBezTo>
                  <a:cubicBezTo>
                    <a:pt x="1" y="108"/>
                    <a:pt x="1" y="215"/>
                    <a:pt x="108" y="215"/>
                  </a:cubicBezTo>
                  <a:lnTo>
                    <a:pt x="215" y="108"/>
                  </a:ln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0"/>
            <p:cNvSpPr/>
            <p:nvPr/>
          </p:nvSpPr>
          <p:spPr>
            <a:xfrm>
              <a:off x="2278754" y="4350656"/>
              <a:ext cx="22639" cy="20113"/>
            </a:xfrm>
            <a:custGeom>
              <a:avLst/>
              <a:gdLst/>
              <a:ahLst/>
              <a:cxnLst/>
              <a:rect l="l" t="t" r="r" b="b"/>
              <a:pathLst>
                <a:path w="242" h="215" extrusionOk="0">
                  <a:moveTo>
                    <a:pt x="135" y="0"/>
                  </a:moveTo>
                  <a:cubicBezTo>
                    <a:pt x="135" y="0"/>
                    <a:pt x="1" y="0"/>
                    <a:pt x="1" y="107"/>
                  </a:cubicBezTo>
                  <a:lnTo>
                    <a:pt x="135" y="214"/>
                  </a:lnTo>
                  <a:lnTo>
                    <a:pt x="242" y="107"/>
                  </a:lnTo>
                  <a:cubicBezTo>
                    <a:pt x="242" y="0"/>
                    <a:pt x="135" y="0"/>
                    <a:pt x="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50"/>
            <p:cNvSpPr/>
            <p:nvPr/>
          </p:nvSpPr>
          <p:spPr>
            <a:xfrm>
              <a:off x="2456593" y="4350656"/>
              <a:ext cx="10103" cy="20113"/>
            </a:xfrm>
            <a:custGeom>
              <a:avLst/>
              <a:gdLst/>
              <a:ahLst/>
              <a:cxnLst/>
              <a:rect l="l" t="t" r="r" b="b"/>
              <a:pathLst>
                <a:path w="108" h="215" extrusionOk="0">
                  <a:moveTo>
                    <a:pt x="107" y="0"/>
                  </a:moveTo>
                  <a:cubicBezTo>
                    <a:pt x="0" y="0"/>
                    <a:pt x="0" y="0"/>
                    <a:pt x="0" y="107"/>
                  </a:cubicBezTo>
                  <a:lnTo>
                    <a:pt x="0" y="214"/>
                  </a:lnTo>
                  <a:cubicBezTo>
                    <a:pt x="107" y="214"/>
                    <a:pt x="107" y="107"/>
                    <a:pt x="107" y="107"/>
                  </a:cubicBezTo>
                  <a:lnTo>
                    <a:pt x="10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50"/>
            <p:cNvSpPr/>
            <p:nvPr/>
          </p:nvSpPr>
          <p:spPr>
            <a:xfrm>
              <a:off x="2624328" y="4350656"/>
              <a:ext cx="20113" cy="20113"/>
            </a:xfrm>
            <a:custGeom>
              <a:avLst/>
              <a:gdLst/>
              <a:ahLst/>
              <a:cxnLst/>
              <a:rect l="l" t="t" r="r" b="b"/>
              <a:pathLst>
                <a:path w="215" h="215" extrusionOk="0">
                  <a:moveTo>
                    <a:pt x="108" y="0"/>
                  </a:moveTo>
                  <a:cubicBezTo>
                    <a:pt x="108" y="0"/>
                    <a:pt x="0" y="0"/>
                    <a:pt x="0" y="107"/>
                  </a:cubicBezTo>
                  <a:cubicBezTo>
                    <a:pt x="108" y="107"/>
                    <a:pt x="108" y="107"/>
                    <a:pt x="108" y="214"/>
                  </a:cubicBezTo>
                  <a:cubicBezTo>
                    <a:pt x="215" y="214"/>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0"/>
            <p:cNvSpPr/>
            <p:nvPr/>
          </p:nvSpPr>
          <p:spPr>
            <a:xfrm>
              <a:off x="2802073" y="4350656"/>
              <a:ext cx="20113" cy="20113"/>
            </a:xfrm>
            <a:custGeom>
              <a:avLst/>
              <a:gdLst/>
              <a:ahLst/>
              <a:cxnLst/>
              <a:rect l="l" t="t" r="r" b="b"/>
              <a:pathLst>
                <a:path w="215" h="215" extrusionOk="0">
                  <a:moveTo>
                    <a:pt x="108" y="0"/>
                  </a:moveTo>
                  <a:cubicBezTo>
                    <a:pt x="1" y="0"/>
                    <a:pt x="1" y="0"/>
                    <a:pt x="1" y="107"/>
                  </a:cubicBezTo>
                  <a:cubicBezTo>
                    <a:pt x="1" y="107"/>
                    <a:pt x="1" y="214"/>
                    <a:pt x="108" y="214"/>
                  </a:cubicBezTo>
                  <a:lnTo>
                    <a:pt x="215" y="107"/>
                  </a:lnTo>
                  <a:cubicBezTo>
                    <a:pt x="215" y="0"/>
                    <a:pt x="108"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50"/>
            <p:cNvSpPr/>
            <p:nvPr/>
          </p:nvSpPr>
          <p:spPr>
            <a:xfrm>
              <a:off x="2278754" y="4495845"/>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0"/>
            <p:cNvSpPr/>
            <p:nvPr/>
          </p:nvSpPr>
          <p:spPr>
            <a:xfrm>
              <a:off x="2456593" y="4495845"/>
              <a:ext cx="10103" cy="15342"/>
            </a:xfrm>
            <a:custGeom>
              <a:avLst/>
              <a:gdLst/>
              <a:ahLst/>
              <a:cxnLst/>
              <a:rect l="l" t="t" r="r" b="b"/>
              <a:pathLst>
                <a:path w="108" h="164" extrusionOk="0">
                  <a:moveTo>
                    <a:pt x="107" y="1"/>
                  </a:moveTo>
                  <a:cubicBezTo>
                    <a:pt x="0" y="1"/>
                    <a:pt x="0" y="1"/>
                    <a:pt x="0" y="108"/>
                  </a:cubicBezTo>
                  <a:cubicBezTo>
                    <a:pt x="32" y="148"/>
                    <a:pt x="55" y="164"/>
                    <a:pt x="70" y="164"/>
                  </a:cubicBezTo>
                  <a:cubicBezTo>
                    <a:pt x="107" y="164"/>
                    <a:pt x="107" y="76"/>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0"/>
            <p:cNvSpPr/>
            <p:nvPr/>
          </p:nvSpPr>
          <p:spPr>
            <a:xfrm>
              <a:off x="2624328" y="4495845"/>
              <a:ext cx="20113" cy="15342"/>
            </a:xfrm>
            <a:custGeom>
              <a:avLst/>
              <a:gdLst/>
              <a:ahLst/>
              <a:cxnLst/>
              <a:rect l="l" t="t" r="r" b="b"/>
              <a:pathLst>
                <a:path w="215" h="164" extrusionOk="0">
                  <a:moveTo>
                    <a:pt x="108" y="1"/>
                  </a:moveTo>
                  <a:cubicBezTo>
                    <a:pt x="108" y="1"/>
                    <a:pt x="0" y="1"/>
                    <a:pt x="0"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50"/>
            <p:cNvSpPr/>
            <p:nvPr/>
          </p:nvSpPr>
          <p:spPr>
            <a:xfrm>
              <a:off x="2802073" y="4495845"/>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50"/>
            <p:cNvSpPr/>
            <p:nvPr/>
          </p:nvSpPr>
          <p:spPr>
            <a:xfrm>
              <a:off x="2278754" y="4643561"/>
              <a:ext cx="22639" cy="10103"/>
            </a:xfrm>
            <a:custGeom>
              <a:avLst/>
              <a:gdLst/>
              <a:ahLst/>
              <a:cxnLst/>
              <a:rect l="l" t="t" r="r" b="b"/>
              <a:pathLst>
                <a:path w="242" h="108" extrusionOk="0">
                  <a:moveTo>
                    <a:pt x="135" y="1"/>
                  </a:moveTo>
                  <a:cubicBezTo>
                    <a:pt x="135" y="1"/>
                    <a:pt x="1" y="1"/>
                    <a:pt x="1" y="108"/>
                  </a:cubicBezTo>
                  <a:lnTo>
                    <a:pt x="242" y="108"/>
                  </a:lnTo>
                  <a:cubicBezTo>
                    <a:pt x="242" y="1"/>
                    <a:pt x="135" y="1"/>
                    <a:pt x="1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50"/>
            <p:cNvSpPr/>
            <p:nvPr/>
          </p:nvSpPr>
          <p:spPr>
            <a:xfrm>
              <a:off x="2456593" y="4643561"/>
              <a:ext cx="10103" cy="10103"/>
            </a:xfrm>
            <a:custGeom>
              <a:avLst/>
              <a:gdLst/>
              <a:ahLst/>
              <a:cxnLst/>
              <a:rect l="l" t="t" r="r" b="b"/>
              <a:pathLst>
                <a:path w="108" h="108" extrusionOk="0">
                  <a:moveTo>
                    <a:pt x="107" y="1"/>
                  </a:moveTo>
                  <a:cubicBezTo>
                    <a:pt x="0" y="1"/>
                    <a:pt x="0" y="1"/>
                    <a:pt x="0" y="108"/>
                  </a:cubicBezTo>
                  <a:lnTo>
                    <a:pt x="107" y="108"/>
                  </a:lnTo>
                  <a:lnTo>
                    <a:pt x="10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0"/>
            <p:cNvSpPr/>
            <p:nvPr/>
          </p:nvSpPr>
          <p:spPr>
            <a:xfrm>
              <a:off x="2624328" y="4643561"/>
              <a:ext cx="20113" cy="10103"/>
            </a:xfrm>
            <a:custGeom>
              <a:avLst/>
              <a:gdLst/>
              <a:ahLst/>
              <a:cxnLst/>
              <a:rect l="l" t="t" r="r" b="b"/>
              <a:pathLst>
                <a:path w="215" h="108" extrusionOk="0">
                  <a:moveTo>
                    <a:pt x="108" y="1"/>
                  </a:moveTo>
                  <a:cubicBezTo>
                    <a:pt x="108" y="1"/>
                    <a:pt x="0" y="1"/>
                    <a:pt x="0"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0"/>
            <p:cNvSpPr/>
            <p:nvPr/>
          </p:nvSpPr>
          <p:spPr>
            <a:xfrm>
              <a:off x="2802073" y="4643561"/>
              <a:ext cx="20113" cy="10103"/>
            </a:xfrm>
            <a:custGeom>
              <a:avLst/>
              <a:gdLst/>
              <a:ahLst/>
              <a:cxnLst/>
              <a:rect l="l" t="t" r="r" b="b"/>
              <a:pathLst>
                <a:path w="215" h="108" extrusionOk="0">
                  <a:moveTo>
                    <a:pt x="108" y="1"/>
                  </a:moveTo>
                  <a:cubicBezTo>
                    <a:pt x="1" y="1"/>
                    <a:pt x="1" y="1"/>
                    <a:pt x="1" y="108"/>
                  </a:cubicBezTo>
                  <a:lnTo>
                    <a:pt x="215" y="108"/>
                  </a:lnTo>
                  <a:cubicBezTo>
                    <a:pt x="215" y="1"/>
                    <a:pt x="108"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1" name="Google Shape;1161;p50"/>
          <p:cNvGrpSpPr/>
          <p:nvPr/>
        </p:nvGrpSpPr>
        <p:grpSpPr>
          <a:xfrm>
            <a:off x="548547" y="2097130"/>
            <a:ext cx="541000" cy="741197"/>
            <a:chOff x="548547" y="2097130"/>
            <a:chExt cx="541000" cy="741197"/>
          </a:xfrm>
        </p:grpSpPr>
        <p:sp>
          <p:nvSpPr>
            <p:cNvPr id="1162" name="Google Shape;1162;p50"/>
            <p:cNvSpPr/>
            <p:nvPr/>
          </p:nvSpPr>
          <p:spPr>
            <a:xfrm>
              <a:off x="548547" y="2097130"/>
              <a:ext cx="20113" cy="14500"/>
            </a:xfrm>
            <a:custGeom>
              <a:avLst/>
              <a:gdLst/>
              <a:ahLst/>
              <a:cxnLst/>
              <a:rect l="l" t="t" r="r" b="b"/>
              <a:pathLst>
                <a:path w="215" h="155" extrusionOk="0">
                  <a:moveTo>
                    <a:pt x="108" y="0"/>
                  </a:moveTo>
                  <a:cubicBezTo>
                    <a:pt x="108" y="0"/>
                    <a:pt x="1" y="0"/>
                    <a:pt x="1" y="107"/>
                  </a:cubicBezTo>
                  <a:lnTo>
                    <a:pt x="108" y="107"/>
                  </a:lnTo>
                  <a:cubicBezTo>
                    <a:pt x="143" y="143"/>
                    <a:pt x="167"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0"/>
            <p:cNvSpPr/>
            <p:nvPr/>
          </p:nvSpPr>
          <p:spPr>
            <a:xfrm>
              <a:off x="726386" y="2097130"/>
              <a:ext cx="20113" cy="14500"/>
            </a:xfrm>
            <a:custGeom>
              <a:avLst/>
              <a:gdLst/>
              <a:ahLst/>
              <a:cxnLst/>
              <a:rect l="l" t="t" r="r" b="b"/>
              <a:pathLst>
                <a:path w="215" h="155" extrusionOk="0">
                  <a:moveTo>
                    <a:pt x="107" y="0"/>
                  </a:moveTo>
                  <a:cubicBezTo>
                    <a:pt x="0" y="0"/>
                    <a:pt x="0" y="0"/>
                    <a:pt x="0" y="107"/>
                  </a:cubicBezTo>
                  <a:lnTo>
                    <a:pt x="107" y="107"/>
                  </a:lnTo>
                  <a:cubicBezTo>
                    <a:pt x="107" y="143"/>
                    <a:pt x="119" y="155"/>
                    <a:pt x="135" y="155"/>
                  </a:cubicBezTo>
                  <a:cubicBezTo>
                    <a:pt x="167" y="155"/>
                    <a:pt x="214" y="107"/>
                    <a:pt x="214" y="107"/>
                  </a:cubicBezTo>
                  <a:cubicBezTo>
                    <a:pt x="214" y="0"/>
                    <a:pt x="107" y="0"/>
                    <a:pt x="1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50"/>
            <p:cNvSpPr/>
            <p:nvPr/>
          </p:nvSpPr>
          <p:spPr>
            <a:xfrm>
              <a:off x="901605" y="2097130"/>
              <a:ext cx="12629" cy="20113"/>
            </a:xfrm>
            <a:custGeom>
              <a:avLst/>
              <a:gdLst/>
              <a:ahLst/>
              <a:cxnLst/>
              <a:rect l="l" t="t" r="r" b="b"/>
              <a:pathLst>
                <a:path w="135" h="215" extrusionOk="0">
                  <a:moveTo>
                    <a:pt x="135" y="0"/>
                  </a:moveTo>
                  <a:cubicBezTo>
                    <a:pt x="1" y="0"/>
                    <a:pt x="1" y="0"/>
                    <a:pt x="1" y="107"/>
                  </a:cubicBezTo>
                  <a:cubicBezTo>
                    <a:pt x="1" y="107"/>
                    <a:pt x="1" y="214"/>
                    <a:pt x="135" y="214"/>
                  </a:cubicBezTo>
                  <a:lnTo>
                    <a:pt x="135" y="107"/>
                  </a:ln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50"/>
            <p:cNvSpPr/>
            <p:nvPr/>
          </p:nvSpPr>
          <p:spPr>
            <a:xfrm>
              <a:off x="1069340" y="2097130"/>
              <a:ext cx="20207" cy="14500"/>
            </a:xfrm>
            <a:custGeom>
              <a:avLst/>
              <a:gdLst/>
              <a:ahLst/>
              <a:cxnLst/>
              <a:rect l="l" t="t" r="r" b="b"/>
              <a:pathLst>
                <a:path w="216" h="155" extrusionOk="0">
                  <a:moveTo>
                    <a:pt x="108" y="0"/>
                  </a:moveTo>
                  <a:cubicBezTo>
                    <a:pt x="108" y="0"/>
                    <a:pt x="1" y="0"/>
                    <a:pt x="1" y="107"/>
                  </a:cubicBezTo>
                  <a:lnTo>
                    <a:pt x="108" y="107"/>
                  </a:lnTo>
                  <a:cubicBezTo>
                    <a:pt x="144" y="143"/>
                    <a:pt x="168" y="155"/>
                    <a:pt x="183" y="155"/>
                  </a:cubicBezTo>
                  <a:cubicBezTo>
                    <a:pt x="215" y="155"/>
                    <a:pt x="215" y="107"/>
                    <a:pt x="215" y="107"/>
                  </a:cubicBezTo>
                  <a:cubicBezTo>
                    <a:pt x="215" y="0"/>
                    <a:pt x="215" y="0"/>
                    <a:pt x="1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0"/>
            <p:cNvSpPr/>
            <p:nvPr/>
          </p:nvSpPr>
          <p:spPr>
            <a:xfrm>
              <a:off x="548547" y="2242319"/>
              <a:ext cx="20113" cy="15342"/>
            </a:xfrm>
            <a:custGeom>
              <a:avLst/>
              <a:gdLst/>
              <a:ahLst/>
              <a:cxnLst/>
              <a:rect l="l" t="t" r="r" b="b"/>
              <a:pathLst>
                <a:path w="215" h="164" extrusionOk="0">
                  <a:moveTo>
                    <a:pt x="108" y="1"/>
                  </a:moveTo>
                  <a:cubicBezTo>
                    <a:pt x="108" y="1"/>
                    <a:pt x="1" y="1"/>
                    <a:pt x="1" y="108"/>
                  </a:cubicBezTo>
                  <a:lnTo>
                    <a:pt x="108" y="108"/>
                  </a:lnTo>
                  <a:cubicBezTo>
                    <a:pt x="140" y="148"/>
                    <a:pt x="162"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0"/>
            <p:cNvSpPr/>
            <p:nvPr/>
          </p:nvSpPr>
          <p:spPr>
            <a:xfrm>
              <a:off x="726386" y="2242319"/>
              <a:ext cx="20113" cy="15342"/>
            </a:xfrm>
            <a:custGeom>
              <a:avLst/>
              <a:gdLst/>
              <a:ahLst/>
              <a:cxnLst/>
              <a:rect l="l" t="t" r="r" b="b"/>
              <a:pathLst>
                <a:path w="215" h="164" extrusionOk="0">
                  <a:moveTo>
                    <a:pt x="107" y="1"/>
                  </a:moveTo>
                  <a:cubicBezTo>
                    <a:pt x="0" y="1"/>
                    <a:pt x="0" y="1"/>
                    <a:pt x="0" y="108"/>
                  </a:cubicBezTo>
                  <a:lnTo>
                    <a:pt x="107" y="108"/>
                  </a:lnTo>
                  <a:cubicBezTo>
                    <a:pt x="107" y="148"/>
                    <a:pt x="117" y="164"/>
                    <a:pt x="130" y="164"/>
                  </a:cubicBezTo>
                  <a:cubicBezTo>
                    <a:pt x="162" y="164"/>
                    <a:pt x="214" y="76"/>
                    <a:pt x="2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50"/>
            <p:cNvSpPr/>
            <p:nvPr/>
          </p:nvSpPr>
          <p:spPr>
            <a:xfrm>
              <a:off x="901605" y="2242319"/>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0"/>
            <p:cNvSpPr/>
            <p:nvPr/>
          </p:nvSpPr>
          <p:spPr>
            <a:xfrm>
              <a:off x="1069340" y="2242319"/>
              <a:ext cx="20207" cy="15342"/>
            </a:xfrm>
            <a:custGeom>
              <a:avLst/>
              <a:gdLst/>
              <a:ahLst/>
              <a:cxnLst/>
              <a:rect l="l" t="t" r="r" b="b"/>
              <a:pathLst>
                <a:path w="216" h="164" extrusionOk="0">
                  <a:moveTo>
                    <a:pt x="108" y="1"/>
                  </a:moveTo>
                  <a:cubicBezTo>
                    <a:pt x="108" y="1"/>
                    <a:pt x="1" y="1"/>
                    <a:pt x="1" y="108"/>
                  </a:cubicBezTo>
                  <a:lnTo>
                    <a:pt x="108" y="108"/>
                  </a:lnTo>
                  <a:cubicBezTo>
                    <a:pt x="140" y="148"/>
                    <a:pt x="163" y="164"/>
                    <a:pt x="178" y="164"/>
                  </a:cubicBezTo>
                  <a:cubicBezTo>
                    <a:pt x="215" y="164"/>
                    <a:pt x="215" y="76"/>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0"/>
            <p:cNvSpPr/>
            <p:nvPr/>
          </p:nvSpPr>
          <p:spPr>
            <a:xfrm>
              <a:off x="548547" y="2390035"/>
              <a:ext cx="20113" cy="10103"/>
            </a:xfrm>
            <a:custGeom>
              <a:avLst/>
              <a:gdLst/>
              <a:ahLst/>
              <a:cxnLst/>
              <a:rect l="l" t="t" r="r" b="b"/>
              <a:pathLst>
                <a:path w="215"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0"/>
            <p:cNvSpPr/>
            <p:nvPr/>
          </p:nvSpPr>
          <p:spPr>
            <a:xfrm>
              <a:off x="726386" y="2390035"/>
              <a:ext cx="20113" cy="10103"/>
            </a:xfrm>
            <a:custGeom>
              <a:avLst/>
              <a:gdLst/>
              <a:ahLst/>
              <a:cxnLst/>
              <a:rect l="l" t="t" r="r" b="b"/>
              <a:pathLst>
                <a:path w="215" h="108" extrusionOk="0">
                  <a:moveTo>
                    <a:pt x="107" y="1"/>
                  </a:moveTo>
                  <a:cubicBezTo>
                    <a:pt x="0" y="1"/>
                    <a:pt x="0" y="1"/>
                    <a:pt x="0" y="108"/>
                  </a:cubicBezTo>
                  <a:lnTo>
                    <a:pt x="214" y="108"/>
                  </a:lnTo>
                  <a:cubicBezTo>
                    <a:pt x="214" y="1"/>
                    <a:pt x="107"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0"/>
            <p:cNvSpPr/>
            <p:nvPr/>
          </p:nvSpPr>
          <p:spPr>
            <a:xfrm>
              <a:off x="901605" y="2390035"/>
              <a:ext cx="12629" cy="10103"/>
            </a:xfrm>
            <a:custGeom>
              <a:avLst/>
              <a:gdLst/>
              <a:ahLst/>
              <a:cxnLst/>
              <a:rect l="l" t="t" r="r" b="b"/>
              <a:pathLst>
                <a:path w="135" h="108" extrusionOk="0">
                  <a:moveTo>
                    <a:pt x="135" y="1"/>
                  </a:moveTo>
                  <a:cubicBezTo>
                    <a:pt x="1" y="1"/>
                    <a:pt x="1" y="1"/>
                    <a:pt x="1" y="108"/>
                  </a:cubicBezTo>
                  <a:lnTo>
                    <a:pt x="135" y="108"/>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0"/>
            <p:cNvSpPr/>
            <p:nvPr/>
          </p:nvSpPr>
          <p:spPr>
            <a:xfrm>
              <a:off x="1069340" y="2390035"/>
              <a:ext cx="20207" cy="10103"/>
            </a:xfrm>
            <a:custGeom>
              <a:avLst/>
              <a:gdLst/>
              <a:ahLst/>
              <a:cxnLst/>
              <a:rect l="l" t="t" r="r" b="b"/>
              <a:pathLst>
                <a:path w="216" h="108" extrusionOk="0">
                  <a:moveTo>
                    <a:pt x="108" y="1"/>
                  </a:moveTo>
                  <a:cubicBezTo>
                    <a:pt x="108" y="1"/>
                    <a:pt x="1" y="1"/>
                    <a:pt x="1" y="108"/>
                  </a:cubicBezTo>
                  <a:lnTo>
                    <a:pt x="215" y="108"/>
                  </a:lnTo>
                  <a:cubicBezTo>
                    <a:pt x="215" y="1"/>
                    <a:pt x="215" y="1"/>
                    <a:pt x="1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0"/>
            <p:cNvSpPr/>
            <p:nvPr/>
          </p:nvSpPr>
          <p:spPr>
            <a:xfrm>
              <a:off x="548547" y="2535318"/>
              <a:ext cx="20113" cy="10103"/>
            </a:xfrm>
            <a:custGeom>
              <a:avLst/>
              <a:gdLst/>
              <a:ahLst/>
              <a:cxnLst/>
              <a:rect l="l" t="t" r="r" b="b"/>
              <a:pathLst>
                <a:path w="215"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0"/>
            <p:cNvSpPr/>
            <p:nvPr/>
          </p:nvSpPr>
          <p:spPr>
            <a:xfrm>
              <a:off x="726386" y="2535318"/>
              <a:ext cx="20113" cy="10103"/>
            </a:xfrm>
            <a:custGeom>
              <a:avLst/>
              <a:gdLst/>
              <a:ahLst/>
              <a:cxnLst/>
              <a:rect l="l" t="t" r="r" b="b"/>
              <a:pathLst>
                <a:path w="215" h="108" extrusionOk="0">
                  <a:moveTo>
                    <a:pt x="0" y="0"/>
                  </a:moveTo>
                  <a:cubicBezTo>
                    <a:pt x="0" y="107"/>
                    <a:pt x="0" y="107"/>
                    <a:pt x="107" y="107"/>
                  </a:cubicBezTo>
                  <a:cubicBezTo>
                    <a:pt x="107" y="107"/>
                    <a:pt x="214" y="107"/>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0"/>
            <p:cNvSpPr/>
            <p:nvPr/>
          </p:nvSpPr>
          <p:spPr>
            <a:xfrm>
              <a:off x="901605" y="2535318"/>
              <a:ext cx="12629" cy="10103"/>
            </a:xfrm>
            <a:custGeom>
              <a:avLst/>
              <a:gdLst/>
              <a:ahLst/>
              <a:cxnLst/>
              <a:rect l="l" t="t" r="r" b="b"/>
              <a:pathLst>
                <a:path w="135" h="108" extrusionOk="0">
                  <a:moveTo>
                    <a:pt x="1" y="0"/>
                  </a:moveTo>
                  <a:cubicBezTo>
                    <a:pt x="1" y="107"/>
                    <a:pt x="1" y="107"/>
                    <a:pt x="135" y="107"/>
                  </a:cubicBezTo>
                  <a:lnTo>
                    <a:pt x="1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0"/>
            <p:cNvSpPr/>
            <p:nvPr/>
          </p:nvSpPr>
          <p:spPr>
            <a:xfrm>
              <a:off x="1069340" y="2535318"/>
              <a:ext cx="20207" cy="10103"/>
            </a:xfrm>
            <a:custGeom>
              <a:avLst/>
              <a:gdLst/>
              <a:ahLst/>
              <a:cxnLst/>
              <a:rect l="l" t="t" r="r" b="b"/>
              <a:pathLst>
                <a:path w="216" h="108" extrusionOk="0">
                  <a:moveTo>
                    <a:pt x="1" y="0"/>
                  </a:moveTo>
                  <a:cubicBezTo>
                    <a:pt x="1" y="107"/>
                    <a:pt x="108" y="107"/>
                    <a:pt x="108" y="107"/>
                  </a:cubicBezTo>
                  <a:cubicBezTo>
                    <a:pt x="215" y="107"/>
                    <a:pt x="215" y="107"/>
                    <a:pt x="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50"/>
            <p:cNvSpPr/>
            <p:nvPr/>
          </p:nvSpPr>
          <p:spPr>
            <a:xfrm>
              <a:off x="548547" y="2676391"/>
              <a:ext cx="20113" cy="14220"/>
            </a:xfrm>
            <a:custGeom>
              <a:avLst/>
              <a:gdLst/>
              <a:ahLst/>
              <a:cxnLst/>
              <a:rect l="l" t="t" r="r" b="b"/>
              <a:pathLst>
                <a:path w="215" h="152" extrusionOk="0">
                  <a:moveTo>
                    <a:pt x="86" y="0"/>
                  </a:moveTo>
                  <a:cubicBezTo>
                    <a:pt x="54"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50"/>
            <p:cNvSpPr/>
            <p:nvPr/>
          </p:nvSpPr>
          <p:spPr>
            <a:xfrm>
              <a:off x="726386" y="2676391"/>
              <a:ext cx="20113" cy="14220"/>
            </a:xfrm>
            <a:custGeom>
              <a:avLst/>
              <a:gdLst/>
              <a:ahLst/>
              <a:cxnLst/>
              <a:rect l="l" t="t" r="r" b="b"/>
              <a:pathLst>
                <a:path w="215" h="152" extrusionOk="0">
                  <a:moveTo>
                    <a:pt x="38" y="0"/>
                  </a:moveTo>
                  <a:cubicBezTo>
                    <a:pt x="0" y="0"/>
                    <a:pt x="0" y="76"/>
                    <a:pt x="0" y="152"/>
                  </a:cubicBezTo>
                  <a:lnTo>
                    <a:pt x="107" y="152"/>
                  </a:lnTo>
                  <a:cubicBezTo>
                    <a:pt x="107" y="152"/>
                    <a:pt x="214" y="152"/>
                    <a:pt x="214" y="45"/>
                  </a:cubicBezTo>
                  <a:lnTo>
                    <a:pt x="107" y="45"/>
                  </a:lnTo>
                  <a:cubicBezTo>
                    <a:pt x="76" y="13"/>
                    <a:pt x="54" y="0"/>
                    <a:pt x="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50"/>
            <p:cNvSpPr/>
            <p:nvPr/>
          </p:nvSpPr>
          <p:spPr>
            <a:xfrm>
              <a:off x="901605" y="2680507"/>
              <a:ext cx="12629" cy="10103"/>
            </a:xfrm>
            <a:custGeom>
              <a:avLst/>
              <a:gdLst/>
              <a:ahLst/>
              <a:cxnLst/>
              <a:rect l="l" t="t" r="r" b="b"/>
              <a:pathLst>
                <a:path w="135" h="108" extrusionOk="0">
                  <a:moveTo>
                    <a:pt x="1" y="1"/>
                  </a:moveTo>
                  <a:cubicBezTo>
                    <a:pt x="1" y="108"/>
                    <a:pt x="1" y="108"/>
                    <a:pt x="135" y="108"/>
                  </a:cubicBez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50"/>
            <p:cNvSpPr/>
            <p:nvPr/>
          </p:nvSpPr>
          <p:spPr>
            <a:xfrm>
              <a:off x="1069340" y="2676391"/>
              <a:ext cx="20207" cy="14220"/>
            </a:xfrm>
            <a:custGeom>
              <a:avLst/>
              <a:gdLst/>
              <a:ahLst/>
              <a:cxnLst/>
              <a:rect l="l" t="t" r="r" b="b"/>
              <a:pathLst>
                <a:path w="216" h="152" extrusionOk="0">
                  <a:moveTo>
                    <a:pt x="86" y="0"/>
                  </a:moveTo>
                  <a:cubicBezTo>
                    <a:pt x="55" y="0"/>
                    <a:pt x="1" y="76"/>
                    <a:pt x="1" y="152"/>
                  </a:cubicBezTo>
                  <a:lnTo>
                    <a:pt x="108" y="152"/>
                  </a:lnTo>
                  <a:cubicBezTo>
                    <a:pt x="215" y="152"/>
                    <a:pt x="215" y="152"/>
                    <a:pt x="215" y="45"/>
                  </a:cubicBezTo>
                  <a:lnTo>
                    <a:pt x="108" y="45"/>
                  </a:lnTo>
                  <a:cubicBezTo>
                    <a:pt x="108" y="13"/>
                    <a:pt x="99" y="0"/>
                    <a:pt x="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50"/>
            <p:cNvSpPr/>
            <p:nvPr/>
          </p:nvSpPr>
          <p:spPr>
            <a:xfrm>
              <a:off x="548547" y="2815687"/>
              <a:ext cx="20113" cy="22639"/>
            </a:xfrm>
            <a:custGeom>
              <a:avLst/>
              <a:gdLst/>
              <a:ahLst/>
              <a:cxnLst/>
              <a:rect l="l" t="t" r="r" b="b"/>
              <a:pathLst>
                <a:path w="215" h="242" extrusionOk="0">
                  <a:moveTo>
                    <a:pt x="108" y="1"/>
                  </a:moveTo>
                  <a:lnTo>
                    <a:pt x="1" y="135"/>
                  </a:lnTo>
                  <a:lnTo>
                    <a:pt x="108" y="242"/>
                  </a:ln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50"/>
            <p:cNvSpPr/>
            <p:nvPr/>
          </p:nvSpPr>
          <p:spPr>
            <a:xfrm>
              <a:off x="726386" y="2815687"/>
              <a:ext cx="20113" cy="22639"/>
            </a:xfrm>
            <a:custGeom>
              <a:avLst/>
              <a:gdLst/>
              <a:ahLst/>
              <a:cxnLst/>
              <a:rect l="l" t="t" r="r" b="b"/>
              <a:pathLst>
                <a:path w="215" h="242" extrusionOk="0">
                  <a:moveTo>
                    <a:pt x="107" y="1"/>
                  </a:moveTo>
                  <a:cubicBezTo>
                    <a:pt x="0" y="1"/>
                    <a:pt x="0" y="135"/>
                    <a:pt x="0" y="135"/>
                  </a:cubicBezTo>
                  <a:cubicBezTo>
                    <a:pt x="0" y="242"/>
                    <a:pt x="0" y="242"/>
                    <a:pt x="107" y="242"/>
                  </a:cubicBezTo>
                  <a:cubicBezTo>
                    <a:pt x="107" y="242"/>
                    <a:pt x="214" y="242"/>
                    <a:pt x="214" y="135"/>
                  </a:cubicBezTo>
                  <a:cubicBezTo>
                    <a:pt x="214" y="135"/>
                    <a:pt x="107" y="135"/>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50"/>
            <p:cNvSpPr/>
            <p:nvPr/>
          </p:nvSpPr>
          <p:spPr>
            <a:xfrm>
              <a:off x="901605" y="2815687"/>
              <a:ext cx="12629" cy="22639"/>
            </a:xfrm>
            <a:custGeom>
              <a:avLst/>
              <a:gdLst/>
              <a:ahLst/>
              <a:cxnLst/>
              <a:rect l="l" t="t" r="r" b="b"/>
              <a:pathLst>
                <a:path w="135" h="242" extrusionOk="0">
                  <a:moveTo>
                    <a:pt x="135" y="1"/>
                  </a:moveTo>
                  <a:cubicBezTo>
                    <a:pt x="1" y="1"/>
                    <a:pt x="1" y="135"/>
                    <a:pt x="1" y="135"/>
                  </a:cubicBezTo>
                  <a:cubicBezTo>
                    <a:pt x="1" y="242"/>
                    <a:pt x="1" y="242"/>
                    <a:pt x="135" y="242"/>
                  </a:cubicBezTo>
                  <a:lnTo>
                    <a:pt x="135" y="135"/>
                  </a:lnTo>
                  <a:lnTo>
                    <a:pt x="1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50"/>
            <p:cNvSpPr/>
            <p:nvPr/>
          </p:nvSpPr>
          <p:spPr>
            <a:xfrm>
              <a:off x="1069340" y="2815687"/>
              <a:ext cx="20207" cy="22639"/>
            </a:xfrm>
            <a:custGeom>
              <a:avLst/>
              <a:gdLst/>
              <a:ahLst/>
              <a:cxnLst/>
              <a:rect l="l" t="t" r="r" b="b"/>
              <a:pathLst>
                <a:path w="216" h="242" extrusionOk="0">
                  <a:moveTo>
                    <a:pt x="108" y="1"/>
                  </a:moveTo>
                  <a:lnTo>
                    <a:pt x="1" y="135"/>
                  </a:lnTo>
                  <a:cubicBezTo>
                    <a:pt x="1" y="242"/>
                    <a:pt x="108" y="242"/>
                    <a:pt x="108" y="242"/>
                  </a:cubicBezTo>
                  <a:cubicBezTo>
                    <a:pt x="215" y="242"/>
                    <a:pt x="215" y="242"/>
                    <a:pt x="215" y="135"/>
                  </a:cubicBezTo>
                  <a:lnTo>
                    <a:pt x="10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6" name="Google Shape;1186;p50"/>
          <p:cNvGrpSpPr/>
          <p:nvPr/>
        </p:nvGrpSpPr>
        <p:grpSpPr>
          <a:xfrm>
            <a:off x="3195818" y="841369"/>
            <a:ext cx="5171654" cy="3678684"/>
            <a:chOff x="2729182" y="1660105"/>
            <a:chExt cx="1331768" cy="947309"/>
          </a:xfrm>
        </p:grpSpPr>
        <p:sp>
          <p:nvSpPr>
            <p:cNvPr id="1187" name="Google Shape;1187;p50"/>
            <p:cNvSpPr/>
            <p:nvPr/>
          </p:nvSpPr>
          <p:spPr>
            <a:xfrm>
              <a:off x="4038175" y="1788200"/>
              <a:ext cx="22775" cy="22775"/>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50"/>
            <p:cNvSpPr/>
            <p:nvPr/>
          </p:nvSpPr>
          <p:spPr>
            <a:xfrm>
              <a:off x="3952551" y="2584655"/>
              <a:ext cx="22778" cy="22759"/>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50"/>
            <p:cNvSpPr/>
            <p:nvPr/>
          </p:nvSpPr>
          <p:spPr>
            <a:xfrm>
              <a:off x="2729182" y="1660105"/>
              <a:ext cx="52875" cy="50200"/>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Shape 3276"/>
        <p:cNvGrpSpPr/>
        <p:nvPr/>
      </p:nvGrpSpPr>
      <p:grpSpPr>
        <a:xfrm>
          <a:off x="0" y="0"/>
          <a:ext cx="0" cy="0"/>
          <a:chOff x="0" y="0"/>
          <a:chExt cx="0" cy="0"/>
        </a:xfrm>
      </p:grpSpPr>
      <p:sp>
        <p:nvSpPr>
          <p:cNvPr id="3277" name="Google Shape;3277;p73"/>
          <p:cNvSpPr txBox="1">
            <a:spLocks noGrp="1"/>
          </p:cNvSpPr>
          <p:nvPr>
            <p:ph type="title"/>
          </p:nvPr>
        </p:nvSpPr>
        <p:spPr>
          <a:xfrm>
            <a:off x="396318" y="28827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References</a:t>
            </a:r>
            <a:endParaRPr dirty="0"/>
          </a:p>
        </p:txBody>
      </p:sp>
      <p:sp>
        <p:nvSpPr>
          <p:cNvPr id="3278" name="Google Shape;3278;p73"/>
          <p:cNvSpPr txBox="1">
            <a:spLocks noGrp="1"/>
          </p:cNvSpPr>
          <p:nvPr>
            <p:ph type="body" idx="1"/>
          </p:nvPr>
        </p:nvSpPr>
        <p:spPr>
          <a:xfrm>
            <a:off x="484761" y="1128877"/>
            <a:ext cx="7977330" cy="3726348"/>
          </a:xfrm>
          <a:prstGeom prst="rect">
            <a:avLst/>
          </a:prstGeom>
        </p:spPr>
        <p:txBody>
          <a:bodyPr spcFirstLastPara="1" wrap="square" lIns="91425" tIns="91425" rIns="91425" bIns="91425" anchor="t" anchorCtr="0">
            <a:noAutofit/>
          </a:bodyPr>
          <a:lstStyle/>
          <a:p>
            <a:r>
              <a:rPr lang="en-PK" sz="1200" b="0" i="0" u="none" strike="noStrike" dirty="0">
                <a:solidFill>
                  <a:schemeClr val="bg1"/>
                </a:solidFill>
                <a:effectLst/>
                <a:latin typeface="Times New Roman" panose="02020603050405020304" pitchFamily="18" charset="0"/>
              </a:rPr>
              <a:t>Ayanian, J.Z. and Markel, H. 2016. Donabedian’s lasting framework for health care quality. New England Journal of Medicine, 375(3), pp. 205–207. Available at: </a:t>
            </a:r>
            <a:r>
              <a:rPr lang="en-PK" sz="1200" b="0" i="0" u="sng" strike="noStrike" dirty="0">
                <a:solidFill>
                  <a:schemeClr val="bg1"/>
                </a:solidFill>
                <a:effectLst/>
                <a:latin typeface="Times New Roman" panose="02020603050405020304" pitchFamily="18" charset="0"/>
              </a:rPr>
              <a:t>https://www.nejm.org/doi/full/10.1056/NEJMp1605101</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1</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Care Quality Commission (CQC) 2024. Guidance for NHS trusts and foundation trusts: assessing the well-led key question. Available at: </a:t>
            </a:r>
            <a:r>
              <a:rPr lang="en-PK" sz="1200" b="0" i="0" u="sng" strike="noStrike" dirty="0">
                <a:solidFill>
                  <a:schemeClr val="bg1"/>
                </a:solidFill>
                <a:effectLst/>
                <a:latin typeface="Times New Roman" panose="02020603050405020304" pitchFamily="18" charset="0"/>
              </a:rPr>
              <a:t>https://www.cqc.org.uk/guidance-regulation/nhs-trusts/assessing-well-led-key-question</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1</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Kennedy, I. 2001. The Report of the Public Inquiry into Children's Heart Surgery at the Bristol Royal Infirmary 1984–1995: Learning from Bristol. London: The Stationery Office. Available at: </a:t>
            </a:r>
            <a:r>
              <a:rPr lang="en-PK" sz="1200" b="0" i="0" u="sng" strike="noStrike" dirty="0">
                <a:solidFill>
                  <a:schemeClr val="bg1"/>
                </a:solidFill>
                <a:effectLst/>
                <a:latin typeface="Times New Roman" panose="02020603050405020304" pitchFamily="18" charset="0"/>
              </a:rPr>
              <a:t>https://www.bristol-inquiry.org.uk/final_report/</a:t>
            </a:r>
            <a:r>
              <a:rPr lang="en-PK" sz="1200" b="0" i="0" u="none" strike="noStrike" dirty="0">
                <a:solidFill>
                  <a:schemeClr val="bg1"/>
                </a:solidFill>
                <a:effectLst/>
                <a:latin typeface="Times New Roman" panose="02020603050405020304" pitchFamily="18" charset="0"/>
              </a:rPr>
              <a:t>(Accessed: 1</a:t>
            </a:r>
            <a:r>
              <a:rPr lang="en-US" sz="1200" b="0" i="0" u="none" strike="noStrike" dirty="0">
                <a:solidFill>
                  <a:schemeClr val="bg1"/>
                </a:solidFill>
                <a:effectLst/>
                <a:latin typeface="Times New Roman" panose="02020603050405020304" pitchFamily="18" charset="0"/>
              </a:rPr>
              <a:t>1</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NHS England 2022. Patient Safety Incident Response Framework. Available at: </a:t>
            </a:r>
            <a:r>
              <a:rPr lang="en-PK" sz="1200" b="0" i="0" u="sng" strike="noStrike" dirty="0">
                <a:solidFill>
                  <a:schemeClr val="bg1"/>
                </a:solidFill>
                <a:effectLst/>
                <a:latin typeface="Times New Roman" panose="02020603050405020304" pitchFamily="18" charset="0"/>
              </a:rPr>
              <a:t>https://www.england.nhs.uk/long-read/patient-safety-incident-response-framework/</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2</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NHS England 2025. Patient safety learning response toolkit. Available at: </a:t>
            </a:r>
            <a:r>
              <a:rPr lang="en-PK" sz="1200" b="0" i="0" u="sng" strike="noStrike" dirty="0">
                <a:solidFill>
                  <a:schemeClr val="bg1"/>
                </a:solidFill>
                <a:effectLst/>
                <a:latin typeface="Times New Roman" panose="02020603050405020304" pitchFamily="18" charset="0"/>
              </a:rPr>
              <a:t>https://www.england.nhs.uk/publication/patient-safety-learning-response-toolkit/</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2</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Reason, J. 2000. Human error: models and management. BMJ, 320, pp. 768–770. Available at: </a:t>
            </a:r>
            <a:r>
              <a:rPr lang="en-PK" sz="1200" b="0" i="0" u="sng" strike="noStrike" dirty="0">
                <a:solidFill>
                  <a:schemeClr val="bg1"/>
                </a:solidFill>
                <a:effectLst/>
                <a:latin typeface="Times New Roman" panose="02020603050405020304" pitchFamily="18" charset="0"/>
              </a:rPr>
              <a:t>https://doi.org/10.1136/bmj.320.7237.768</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2</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a:p>
            <a:r>
              <a:rPr lang="en-PK" sz="1200" b="0" i="0" u="none" strike="noStrike" dirty="0">
                <a:solidFill>
                  <a:schemeClr val="bg1"/>
                </a:solidFill>
                <a:effectLst/>
                <a:latin typeface="Times New Roman" panose="02020603050405020304" pitchFamily="18" charset="0"/>
              </a:rPr>
              <a:t>World Health Organization (WHO) 2021. Global Patient Safety Action Plan 2021–2030: Towards Eliminating Avoidable Harm in Health Care. Available at: </a:t>
            </a:r>
            <a:r>
              <a:rPr lang="en-PK" sz="1200" b="0" i="0" u="sng" strike="noStrike" dirty="0">
                <a:solidFill>
                  <a:schemeClr val="bg1"/>
                </a:solidFill>
                <a:effectLst/>
                <a:latin typeface="Times New Roman" panose="02020603050405020304" pitchFamily="18" charset="0"/>
              </a:rPr>
              <a:t>https://www.who.int/publications/i/item/9789240032705</a:t>
            </a:r>
            <a:r>
              <a:rPr lang="en-PK" sz="1200" b="0" i="0" u="none" strike="noStrike" dirty="0">
                <a:solidFill>
                  <a:schemeClr val="bg1"/>
                </a:solidFill>
                <a:effectLst/>
                <a:latin typeface="Times New Roman" panose="02020603050405020304" pitchFamily="18" charset="0"/>
              </a:rPr>
              <a:t> (Accessed: 1</a:t>
            </a:r>
            <a:r>
              <a:rPr lang="en-US" sz="1200" b="0" i="0" u="none" strike="noStrike" dirty="0">
                <a:solidFill>
                  <a:schemeClr val="bg1"/>
                </a:solidFill>
                <a:effectLst/>
                <a:latin typeface="Times New Roman" panose="02020603050405020304" pitchFamily="18" charset="0"/>
              </a:rPr>
              <a:t>2</a:t>
            </a:r>
            <a:r>
              <a:rPr lang="en-PK" sz="1200" b="0" i="0" u="none" strike="noStrike" dirty="0">
                <a:solidFill>
                  <a:schemeClr val="bg1"/>
                </a:solidFill>
                <a:effectLst/>
                <a:latin typeface="Times New Roman" panose="02020603050405020304" pitchFamily="18" charset="0"/>
              </a:rPr>
              <a:t> October 2026).</a:t>
            </a:r>
            <a:endParaRPr lang="en-PK" sz="1200" b="0" i="0" u="none" strike="noStrike" dirty="0">
              <a:solidFill>
                <a:schemeClr val="bg1"/>
              </a:solidFill>
              <a:effectLst/>
              <a:latin typeface="-webkit-standard"/>
            </a:endParaRPr>
          </a:p>
        </p:txBody>
      </p:sp>
      <p:grpSp>
        <p:nvGrpSpPr>
          <p:cNvPr id="3279" name="Google Shape;3279;p73"/>
          <p:cNvGrpSpPr/>
          <p:nvPr/>
        </p:nvGrpSpPr>
        <p:grpSpPr>
          <a:xfrm>
            <a:off x="396318" y="1376775"/>
            <a:ext cx="8426679" cy="2929625"/>
            <a:chOff x="1890971" y="1788200"/>
            <a:chExt cx="2169979" cy="754416"/>
          </a:xfrm>
        </p:grpSpPr>
        <p:sp>
          <p:nvSpPr>
            <p:cNvPr id="3280" name="Google Shape;3280;p73"/>
            <p:cNvSpPr/>
            <p:nvPr/>
          </p:nvSpPr>
          <p:spPr>
            <a:xfrm>
              <a:off x="4038175" y="1788200"/>
              <a:ext cx="22775" cy="22775"/>
            </a:xfrm>
            <a:custGeom>
              <a:avLst/>
              <a:gdLst/>
              <a:ahLst/>
              <a:cxnLst/>
              <a:rect l="l" t="t" r="r" b="b"/>
              <a:pathLst>
                <a:path w="911" h="911" fill="none" extrusionOk="0">
                  <a:moveTo>
                    <a:pt x="910" y="455"/>
                  </a:moveTo>
                  <a:cubicBezTo>
                    <a:pt x="910" y="669"/>
                    <a:pt x="669" y="910"/>
                    <a:pt x="455" y="910"/>
                  </a:cubicBezTo>
                  <a:cubicBezTo>
                    <a:pt x="241" y="910"/>
                    <a:pt x="0" y="669"/>
                    <a:pt x="0" y="455"/>
                  </a:cubicBezTo>
                  <a:cubicBezTo>
                    <a:pt x="0" y="241"/>
                    <a:pt x="241" y="0"/>
                    <a:pt x="455" y="0"/>
                  </a:cubicBezTo>
                  <a:cubicBezTo>
                    <a:pt x="669" y="0"/>
                    <a:pt x="910" y="241"/>
                    <a:pt x="910" y="455"/>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73"/>
            <p:cNvSpPr/>
            <p:nvPr/>
          </p:nvSpPr>
          <p:spPr>
            <a:xfrm>
              <a:off x="3968012" y="2520516"/>
              <a:ext cx="22125" cy="22100"/>
            </a:xfrm>
            <a:custGeom>
              <a:avLst/>
              <a:gdLst/>
              <a:ahLst/>
              <a:cxnLst/>
              <a:rect l="l" t="t" r="r" b="b"/>
              <a:pathLst>
                <a:path w="885" h="884" fill="none" extrusionOk="0">
                  <a:moveTo>
                    <a:pt x="884" y="429"/>
                  </a:moveTo>
                  <a:cubicBezTo>
                    <a:pt x="884" y="777"/>
                    <a:pt x="777" y="884"/>
                    <a:pt x="456" y="884"/>
                  </a:cubicBezTo>
                  <a:cubicBezTo>
                    <a:pt x="215" y="884"/>
                    <a:pt x="1" y="777"/>
                    <a:pt x="1" y="429"/>
                  </a:cubicBezTo>
                  <a:cubicBezTo>
                    <a:pt x="1" y="214"/>
                    <a:pt x="215" y="0"/>
                    <a:pt x="456" y="0"/>
                  </a:cubicBezTo>
                  <a:cubicBezTo>
                    <a:pt x="777" y="0"/>
                    <a:pt x="884" y="214"/>
                    <a:pt x="884" y="429"/>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73"/>
            <p:cNvSpPr/>
            <p:nvPr/>
          </p:nvSpPr>
          <p:spPr>
            <a:xfrm>
              <a:off x="1890971" y="2312797"/>
              <a:ext cx="52875" cy="50200"/>
            </a:xfrm>
            <a:custGeom>
              <a:avLst/>
              <a:gdLst/>
              <a:ahLst/>
              <a:cxnLst/>
              <a:rect l="l" t="t" r="r" b="b"/>
              <a:pathLst>
                <a:path w="2115" h="2008" fill="none" extrusionOk="0">
                  <a:moveTo>
                    <a:pt x="1874" y="776"/>
                  </a:moveTo>
                  <a:cubicBezTo>
                    <a:pt x="2115" y="1445"/>
                    <a:pt x="1446" y="2007"/>
                    <a:pt x="776" y="1900"/>
                  </a:cubicBezTo>
                  <a:cubicBezTo>
                    <a:pt x="428" y="1793"/>
                    <a:pt x="214" y="1552"/>
                    <a:pt x="107" y="1231"/>
                  </a:cubicBezTo>
                  <a:cubicBezTo>
                    <a:pt x="0" y="562"/>
                    <a:pt x="536" y="0"/>
                    <a:pt x="1205" y="107"/>
                  </a:cubicBezTo>
                  <a:cubicBezTo>
                    <a:pt x="1553" y="214"/>
                    <a:pt x="1767" y="455"/>
                    <a:pt x="1874" y="776"/>
                  </a:cubicBezTo>
                  <a:close/>
                </a:path>
              </a:pathLst>
            </a:custGeom>
            <a:noFill/>
            <a:ln w="11375" cap="flat" cmpd="sng">
              <a:solidFill>
                <a:schemeClr val="lt1"/>
              </a:solidFill>
              <a:prstDash val="solid"/>
              <a:miter lim="2676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E-Commerce Business Plan By Slidesgo">
  <a:themeElements>
    <a:clrScheme name="Simple Light">
      <a:dk1>
        <a:srgbClr val="000000"/>
      </a:dk1>
      <a:lt1>
        <a:srgbClr val="FFFFFF"/>
      </a:lt1>
      <a:dk2>
        <a:srgbClr val="595959"/>
      </a:dk2>
      <a:lt2>
        <a:srgbClr val="EEEEEE"/>
      </a:lt2>
      <a:accent1>
        <a:srgbClr val="EF7B7E"/>
      </a:accent1>
      <a:accent2>
        <a:srgbClr val="313265"/>
      </a:accent2>
      <a:accent3>
        <a:srgbClr val="1E1C40"/>
      </a:accent3>
      <a:accent4>
        <a:srgbClr val="EF7B7E"/>
      </a:accent4>
      <a:accent5>
        <a:srgbClr val="313265"/>
      </a:accent5>
      <a:accent6>
        <a:srgbClr val="1E1C40"/>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2799</Words>
  <Application>Microsoft Office PowerPoint</Application>
  <PresentationFormat>On-screen Show (16:9)</PresentationFormat>
  <Paragraphs>92</Paragraphs>
  <Slides>13</Slides>
  <Notes>13</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E-Commerce Business Plan By Slidesgo</vt:lpstr>
      <vt:lpstr>Slidesgo Final Pages</vt:lpstr>
      <vt:lpstr>LCHS7006 Quality Assurance and Service Improvements Component 1 Individual Presentation  Quality Management and Service Improvement in Health and Social Care: The Bristol Royal Infirmary Inquiry</vt:lpstr>
      <vt:lpstr>Case Study Background</vt:lpstr>
      <vt:lpstr>Root Causes of Quality Failure</vt:lpstr>
      <vt:lpstr>Swiss Cheese Model of Patient Safety</vt:lpstr>
      <vt:lpstr>Root Cause Analysis &amp; Fishbone Diagram </vt:lpstr>
      <vt:lpstr>The Donabedian Model of Healthcare Quality </vt:lpstr>
      <vt:lpstr>Policy Issues and National Reforms</vt:lpstr>
      <vt:lpstr>PowerPoint Presentation</vt:lpstr>
      <vt:lpstr>Leadership Culture &amp; Whistle Blowing</vt:lpstr>
      <vt:lpstr>Recommendations</vt:lpstr>
      <vt:lpstr>Proposed Structure of Component 2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revision>21</cp:revision>
  <dcterms:created xsi:type="dcterms:W3CDTF">1900-01-01T00:00:00Z</dcterms:created>
  <dcterms:modified xsi:type="dcterms:W3CDTF">2026-10-18T15:51:57Z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93491E61B8774DF85236F2670221CB46_32</vt:lpwstr>
  </property>
  <property fmtid="{D5CDD505-2E9C-101B-9397-08002B2CF9AE}" pid="3" name="KSOProductBuildVer">
    <vt:lpwstr>3081-11.33.90</vt:lpwstr>
  </property>
</Properties>
</file>