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96" d="100"/>
          <a:sy n="96" d="100"/>
        </p:scale>
        <p:origin x="63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9192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4/12/2026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3675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51083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4/12/2026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661435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4/12/2026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48680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4/12/2026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487483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927579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100330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252320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48598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69687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4/12/2026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058203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35012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4/12/2026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4274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3" name="Shape 1"/>
          <p:cNvSpPr/>
          <p:nvPr/>
        </p:nvSpPr>
        <p:spPr>
          <a:xfrm>
            <a:off x="457200" y="914400"/>
            <a:ext cx="73152" cy="2926080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713232" y="868680"/>
            <a:ext cx="8229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</a:rPr>
              <a:t>AI-Powered Application</a:t>
            </a:r>
            <a:endParaRPr lang="en-US" sz="3800" dirty="0"/>
          </a:p>
        </p:txBody>
      </p:sp>
      <p:sp>
        <p:nvSpPr>
          <p:cNvPr id="5" name="Text 3"/>
          <p:cNvSpPr/>
          <p:nvPr/>
        </p:nvSpPr>
        <p:spPr>
          <a:xfrm>
            <a:off x="713232" y="1645920"/>
            <a:ext cx="8229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00B4D8"/>
                </a:solidFill>
              </a:rPr>
              <a:t>Security Framework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713232" y="2514600"/>
            <a:ext cx="7772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8BB8D4"/>
                </a:solidFill>
              </a:rPr>
              <a:t>Smarter Detection + Automated Fixes in CI/CD Pipelines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713232" y="3063240"/>
            <a:ext cx="7772400" cy="27432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8" name="Text 6"/>
          <p:cNvSpPr/>
          <p:nvPr/>
        </p:nvSpPr>
        <p:spPr>
          <a:xfrm>
            <a:off x="713232" y="3200400"/>
            <a:ext cx="7772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BB8D4"/>
                </a:solidFill>
              </a:rPr>
              <a:t>Habibullah Shaikh  |  ID: 2503799  |  MSc Cybersecurity &amp; Digital Forensics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713232" y="3547872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E7FAA"/>
                </a:solidFill>
              </a:rPr>
              <a:t>ACFA7004 — Research Methods &amp; Professional Development  |  April 2026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1. Research Background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2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74320" y="914400"/>
            <a:ext cx="1920240" cy="1188720"/>
          </a:xfrm>
          <a:prstGeom prst="rect">
            <a:avLst/>
          </a:prstGeom>
          <a:solidFill>
            <a:srgbClr val="0047AB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274320" y="1005840"/>
            <a:ext cx="1920240" cy="653796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$4.88M</a:t>
            </a:r>
            <a:endParaRPr lang="en-US" sz="3400" dirty="0"/>
          </a:p>
        </p:txBody>
      </p:sp>
      <p:sp>
        <p:nvSpPr>
          <p:cNvPr id="8" name="Text 6"/>
          <p:cNvSpPr/>
          <p:nvPr/>
        </p:nvSpPr>
        <p:spPr>
          <a:xfrm>
            <a:off x="365760" y="1603858"/>
            <a:ext cx="1737360" cy="4398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Avg. data breach cost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(IBM 2024)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2377440" y="914400"/>
            <a:ext cx="1920240" cy="1188720"/>
          </a:xfrm>
          <a:prstGeom prst="rect">
            <a:avLst/>
          </a:prstGeom>
          <a:solidFill>
            <a:srgbClr val="0077B6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0" name="Text 8"/>
          <p:cNvSpPr/>
          <p:nvPr/>
        </p:nvSpPr>
        <p:spPr>
          <a:xfrm>
            <a:off x="2377440" y="1005840"/>
            <a:ext cx="1920240" cy="653796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209B</a:t>
            </a:r>
            <a:endParaRPr lang="en-US" sz="3400" dirty="0"/>
          </a:p>
        </p:txBody>
      </p:sp>
      <p:sp>
        <p:nvSpPr>
          <p:cNvPr id="11" name="Text 9"/>
          <p:cNvSpPr/>
          <p:nvPr/>
        </p:nvSpPr>
        <p:spPr>
          <a:xfrm>
            <a:off x="2468880" y="1603858"/>
            <a:ext cx="1737360" cy="4398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Threats filtered by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Cloudflare/day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4480560" y="914400"/>
            <a:ext cx="1920240" cy="1188720"/>
          </a:xfrm>
          <a:prstGeom prst="rect">
            <a:avLst/>
          </a:prstGeom>
          <a:solidFill>
            <a:srgbClr val="C0392B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4480560" y="1005840"/>
            <a:ext cx="1920240" cy="653796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40,077</a:t>
            </a:r>
            <a:endParaRPr lang="en-US" sz="3400" dirty="0"/>
          </a:p>
        </p:txBody>
      </p:sp>
      <p:sp>
        <p:nvSpPr>
          <p:cNvPr id="14" name="Text 12"/>
          <p:cNvSpPr/>
          <p:nvPr/>
        </p:nvSpPr>
        <p:spPr>
          <a:xfrm>
            <a:off x="4572000" y="1603858"/>
            <a:ext cx="1737360" cy="4398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Vulnerabilities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reported in 2024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6583680" y="914400"/>
            <a:ext cx="1920240" cy="1188720"/>
          </a:xfrm>
          <a:prstGeom prst="rect">
            <a:avLst/>
          </a:prstGeom>
          <a:solidFill>
            <a:srgbClr val="6C3483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6" name="Text 14"/>
          <p:cNvSpPr/>
          <p:nvPr/>
        </p:nvSpPr>
        <p:spPr>
          <a:xfrm>
            <a:off x="6583680" y="1005840"/>
            <a:ext cx="1920240" cy="653796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22 min</a:t>
            </a:r>
            <a:endParaRPr lang="en-US" sz="3400" dirty="0"/>
          </a:p>
        </p:txBody>
      </p:sp>
      <p:sp>
        <p:nvSpPr>
          <p:cNvPr id="17" name="Text 15"/>
          <p:cNvSpPr/>
          <p:nvPr/>
        </p:nvSpPr>
        <p:spPr>
          <a:xfrm>
            <a:off x="6675120" y="1603858"/>
            <a:ext cx="1737360" cy="4398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Time to exploit after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disclosure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274320" y="2286000"/>
            <a:ext cx="8549640" cy="251460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9" name="Text 17"/>
          <p:cNvSpPr/>
          <p:nvPr/>
        </p:nvSpPr>
        <p:spPr>
          <a:xfrm>
            <a:off x="502920" y="237744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1B2A"/>
                </a:solidFill>
              </a:rPr>
              <a:t>Key Points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502920" y="2743200"/>
            <a:ext cx="8229600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AppSec protects software from </a:t>
            </a:r>
            <a:r>
              <a:rPr lang="en-US" sz="1300" dirty="0" smtClean="0">
                <a:solidFill>
                  <a:srgbClr val="0D1B2A"/>
                </a:solidFill>
              </a:rPr>
              <a:t>hacks </a:t>
            </a:r>
            <a:r>
              <a:rPr lang="en-US" sz="1300" dirty="0">
                <a:solidFill>
                  <a:srgbClr val="0D1B2A"/>
                </a:solidFill>
              </a:rPr>
              <a:t>covers code, testing and monitoring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OWASP Top 10: Broken Access Control is #1 threat; Insecure Design is newly added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AI is now used by both attackers (faster exploits) and defenders (smarter detection)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DevSecOps brings security into the development pipeline </a:t>
            </a:r>
            <a:r>
              <a:rPr lang="en-US" sz="1300" dirty="0" smtClean="0">
                <a:solidFill>
                  <a:srgbClr val="0D1B2A"/>
                </a:solidFill>
              </a:rPr>
              <a:t> </a:t>
            </a:r>
            <a:r>
              <a:rPr lang="en-US" sz="1300" dirty="0">
                <a:solidFill>
                  <a:srgbClr val="0D1B2A"/>
                </a:solidFill>
              </a:rPr>
              <a:t>but adoption is still low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2. Research Problem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3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74320" y="914400"/>
            <a:ext cx="8595360" cy="77724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274320" y="914400"/>
            <a:ext cx="64008" cy="777240"/>
          </a:xfrm>
          <a:prstGeom prst="rect">
            <a:avLst/>
          </a:prstGeom>
          <a:solidFill>
            <a:srgbClr val="E67E22"/>
          </a:solidFill>
          <a:ln/>
        </p:spPr>
      </p:sp>
      <p:sp>
        <p:nvSpPr>
          <p:cNvPr id="8" name="Text 6"/>
          <p:cNvSpPr/>
          <p:nvPr/>
        </p:nvSpPr>
        <p:spPr>
          <a:xfrm>
            <a:off x="502920" y="91440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1B2A"/>
                </a:solidFill>
              </a:rPr>
              <a:t>Current tools fail to reliably find vulnerabilities AND tell developers how to fix them.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274320" y="1874520"/>
            <a:ext cx="4114800" cy="260604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274320" y="1874520"/>
            <a:ext cx="4114800" cy="384048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11" name="Text 9"/>
          <p:cNvSpPr/>
          <p:nvPr/>
        </p:nvSpPr>
        <p:spPr>
          <a:xfrm>
            <a:off x="365760" y="1874520"/>
            <a:ext cx="39319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</a:rPr>
              <a:t>SAST Tool Problems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411480" y="2331720"/>
            <a:ext cx="3840480" cy="2057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53% of alerts are false positives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Java false positive rate up to 78%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Detects only </a:t>
            </a:r>
            <a:r>
              <a:rPr lang="en-US" sz="1300" dirty="0" smtClean="0">
                <a:solidFill>
                  <a:srgbClr val="0D1B2A"/>
                </a:solidFill>
              </a:rPr>
              <a:t>50</a:t>
            </a:r>
            <a:r>
              <a:rPr lang="en-US" sz="1300" dirty="0">
                <a:solidFill>
                  <a:srgbClr val="0D1B2A"/>
                </a:solidFill>
              </a:rPr>
              <a:t>% of real bugs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Developers start ignoring ALL warnings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4663440" y="1874520"/>
            <a:ext cx="4114800" cy="260604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4663440" y="1874520"/>
            <a:ext cx="4114800" cy="384048"/>
          </a:xfrm>
          <a:prstGeom prst="rect">
            <a:avLst/>
          </a:prstGeom>
          <a:solidFill>
            <a:srgbClr val="6C3483"/>
          </a:solidFill>
          <a:ln/>
        </p:spPr>
      </p:sp>
      <p:sp>
        <p:nvSpPr>
          <p:cNvPr id="15" name="Text 13"/>
          <p:cNvSpPr/>
          <p:nvPr/>
        </p:nvSpPr>
        <p:spPr>
          <a:xfrm>
            <a:off x="4754880" y="1874520"/>
            <a:ext cx="39319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</a:rPr>
              <a:t>DAST &amp; Remediation Problems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4800600" y="2331720"/>
            <a:ext cx="3840480" cy="2057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DAST covers &lt;40% of app flows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60% of security alerts are just noise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Developers get no clear fix instructions</a:t>
            </a:r>
            <a:endParaRPr lang="en-US" sz="13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300" dirty="0">
                <a:solidFill>
                  <a:srgbClr val="0D1B2A"/>
                </a:solidFill>
              </a:rPr>
              <a:t>Many patches create new problems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274320" y="4663440"/>
            <a:ext cx="8595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077B6"/>
                </a:solidFill>
              </a:rPr>
              <a:t>The Gap: No tool combines accurate detection with intelligent, developer-friendly remediation inside CI/CD.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3. Research Aim &amp; Objectives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4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74320" y="914400"/>
            <a:ext cx="8595360" cy="777240"/>
          </a:xfrm>
          <a:prstGeom prst="rect">
            <a:avLst/>
          </a:prstGeom>
          <a:solidFill>
            <a:srgbClr val="0A1628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502920" y="91440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AIM: Build an AI framework that detects code vulnerabilities AND automatically suggests fixes — inside a CI/CD pipeline.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274320" y="1874520"/>
            <a:ext cx="2743200" cy="129844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274320" y="1874520"/>
            <a:ext cx="2743200" cy="347472"/>
          </a:xfrm>
          <a:prstGeom prst="rect">
            <a:avLst/>
          </a:prstGeom>
          <a:solidFill>
            <a:srgbClr val="0047AB"/>
          </a:solidFill>
          <a:ln/>
        </p:spPr>
      </p:sp>
      <p:sp>
        <p:nvSpPr>
          <p:cNvPr id="10" name="Text 8"/>
          <p:cNvSpPr/>
          <p:nvPr/>
        </p:nvSpPr>
        <p:spPr>
          <a:xfrm>
            <a:off x="365760" y="187452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O1  Literature Review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365760" y="2258568"/>
            <a:ext cx="26060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Review AI detection &amp; remediation research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Identify </a:t>
            </a:r>
            <a:r>
              <a:rPr lang="en-US" sz="1150" dirty="0" smtClean="0">
                <a:solidFill>
                  <a:srgbClr val="0D1B2A"/>
                </a:solidFill>
              </a:rPr>
              <a:t>gaps </a:t>
            </a:r>
            <a:r>
              <a:rPr lang="en-US" sz="1150" dirty="0">
                <a:solidFill>
                  <a:srgbClr val="0D1B2A"/>
                </a:solidFill>
              </a:rPr>
              <a:t>done by Month 2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3182112" y="1874520"/>
            <a:ext cx="2743200" cy="129844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3182112" y="1874520"/>
            <a:ext cx="2743200" cy="347472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14" name="Text 12"/>
          <p:cNvSpPr/>
          <p:nvPr/>
        </p:nvSpPr>
        <p:spPr>
          <a:xfrm>
            <a:off x="3273552" y="187452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O2  Build AI Model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3273552" y="2258568"/>
            <a:ext cx="26060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Train GNN + CodeBERT hybrid model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Target: </a:t>
            </a:r>
            <a:r>
              <a:rPr lang="en-US" sz="1150" dirty="0" smtClean="0">
                <a:solidFill>
                  <a:srgbClr val="0D1B2A"/>
                </a:solidFill>
              </a:rPr>
              <a:t>&gt;=85</a:t>
            </a:r>
            <a:r>
              <a:rPr lang="en-US" sz="1150" dirty="0">
                <a:solidFill>
                  <a:srgbClr val="0D1B2A"/>
                </a:solidFill>
              </a:rPr>
              <a:t>% precision, ≥80% recall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6089904" y="1874520"/>
            <a:ext cx="2743200" cy="129844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7" name="Shape 15"/>
          <p:cNvSpPr/>
          <p:nvPr/>
        </p:nvSpPr>
        <p:spPr>
          <a:xfrm>
            <a:off x="6089904" y="1874520"/>
            <a:ext cx="2743200" cy="347472"/>
          </a:xfrm>
          <a:prstGeom prst="rect">
            <a:avLst/>
          </a:prstGeom>
          <a:solidFill>
            <a:srgbClr val="028090"/>
          </a:solidFill>
          <a:ln/>
        </p:spPr>
      </p:sp>
      <p:sp>
        <p:nvSpPr>
          <p:cNvPr id="18" name="Text 16"/>
          <p:cNvSpPr/>
          <p:nvPr/>
        </p:nvSpPr>
        <p:spPr>
          <a:xfrm>
            <a:off x="6181344" y="187452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O3  CI/CD Prototype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6181344" y="2258568"/>
            <a:ext cx="26060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GitHub Actions plugin on 2 real repos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Scan 100K lines in under 60 seconds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274320" y="3291840"/>
            <a:ext cx="2743200" cy="129844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1" name="Shape 19"/>
          <p:cNvSpPr/>
          <p:nvPr/>
        </p:nvSpPr>
        <p:spPr>
          <a:xfrm>
            <a:off x="274320" y="3291840"/>
            <a:ext cx="2743200" cy="347472"/>
          </a:xfrm>
          <a:prstGeom prst="rect">
            <a:avLst/>
          </a:prstGeom>
          <a:solidFill>
            <a:srgbClr val="6C3483"/>
          </a:solidFill>
          <a:ln/>
        </p:spPr>
      </p:sp>
      <p:sp>
        <p:nvSpPr>
          <p:cNvPr id="22" name="Text 20"/>
          <p:cNvSpPr/>
          <p:nvPr/>
        </p:nvSpPr>
        <p:spPr>
          <a:xfrm>
            <a:off x="365760" y="329184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O4  Remediation Engine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365760" y="3675888"/>
            <a:ext cx="26060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GPT-4 generates context-specific fixes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Target: </a:t>
            </a:r>
            <a:r>
              <a:rPr lang="en-US" sz="1150" dirty="0" smtClean="0">
                <a:solidFill>
                  <a:srgbClr val="0D1B2A"/>
                </a:solidFill>
              </a:rPr>
              <a:t>&gt;=70</a:t>
            </a:r>
            <a:r>
              <a:rPr lang="en-US" sz="1150" dirty="0">
                <a:solidFill>
                  <a:srgbClr val="0D1B2A"/>
                </a:solidFill>
              </a:rPr>
              <a:t>% correct-fix rate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3182112" y="3291840"/>
            <a:ext cx="2743200" cy="129844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5" name="Shape 23"/>
          <p:cNvSpPr/>
          <p:nvPr/>
        </p:nvSpPr>
        <p:spPr>
          <a:xfrm>
            <a:off x="3182112" y="3291840"/>
            <a:ext cx="2743200" cy="347472"/>
          </a:xfrm>
          <a:prstGeom prst="rect">
            <a:avLst/>
          </a:prstGeom>
          <a:solidFill>
            <a:srgbClr val="1D6A4F"/>
          </a:solidFill>
          <a:ln/>
        </p:spPr>
      </p:sp>
      <p:sp>
        <p:nvSpPr>
          <p:cNvPr id="26" name="Text 24"/>
          <p:cNvSpPr/>
          <p:nvPr/>
        </p:nvSpPr>
        <p:spPr>
          <a:xfrm>
            <a:off x="3273552" y="329184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O5  Benchmark Evaluation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3273552" y="3675888"/>
            <a:ext cx="26060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Compare vs SonarQube, Checkmarx &amp; Semgrep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On 3 standard datasets by Month 9</a:t>
            </a:r>
            <a:endParaRPr lang="en-US" sz="1150" dirty="0"/>
          </a:p>
        </p:txBody>
      </p:sp>
      <p:sp>
        <p:nvSpPr>
          <p:cNvPr id="28" name="Shape 26"/>
          <p:cNvSpPr/>
          <p:nvPr/>
        </p:nvSpPr>
        <p:spPr>
          <a:xfrm>
            <a:off x="6089904" y="3291840"/>
            <a:ext cx="2743200" cy="129844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9" name="Shape 27"/>
          <p:cNvSpPr/>
          <p:nvPr/>
        </p:nvSpPr>
        <p:spPr>
          <a:xfrm>
            <a:off x="6089904" y="3291840"/>
            <a:ext cx="2743200" cy="347472"/>
          </a:xfrm>
          <a:prstGeom prst="rect">
            <a:avLst/>
          </a:prstGeom>
          <a:solidFill>
            <a:srgbClr val="8E5C00"/>
          </a:solidFill>
          <a:ln/>
        </p:spPr>
      </p:sp>
      <p:sp>
        <p:nvSpPr>
          <p:cNvPr id="30" name="Text 28"/>
          <p:cNvSpPr/>
          <p:nvPr/>
        </p:nvSpPr>
        <p:spPr>
          <a:xfrm>
            <a:off x="6181344" y="329184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O6  Developer Study</a:t>
            </a:r>
            <a:endParaRPr lang="en-US" sz="1300" dirty="0"/>
          </a:p>
        </p:txBody>
      </p:sp>
      <p:sp>
        <p:nvSpPr>
          <p:cNvPr id="31" name="Text 29"/>
          <p:cNvSpPr/>
          <p:nvPr/>
        </p:nvSpPr>
        <p:spPr>
          <a:xfrm>
            <a:off x="6181344" y="3675888"/>
            <a:ext cx="26060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10 developers test the framework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Collect usability + barrier feedback</a:t>
            </a:r>
            <a:endParaRPr lang="en-US" sz="11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4. Literature Review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5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56032" y="914400"/>
            <a:ext cx="2743200" cy="1627632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256032" y="914400"/>
            <a:ext cx="2743200" cy="347472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8" name="Text 6"/>
          <p:cNvSpPr/>
          <p:nvPr/>
        </p:nvSpPr>
        <p:spPr>
          <a:xfrm>
            <a:off x="347472" y="91440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Threat Landscape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347472" y="1316736"/>
            <a:ext cx="2606040" cy="11704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OWASP Top 10: Broken Access Control #1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Injection &amp; auth flaws recur even after </a:t>
            </a:r>
            <a:r>
              <a:rPr lang="en-US" sz="1150" dirty="0" smtClean="0">
                <a:solidFill>
                  <a:srgbClr val="0D1B2A"/>
                </a:solidFill>
              </a:rPr>
              <a:t>fixing</a:t>
            </a:r>
            <a:r>
              <a:rPr lang="en-US" sz="1150" dirty="0" smtClean="0"/>
              <a:t>.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3163824" y="914400"/>
            <a:ext cx="2743200" cy="1627632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3163824" y="914400"/>
            <a:ext cx="2743200" cy="347472"/>
          </a:xfrm>
          <a:prstGeom prst="rect">
            <a:avLst/>
          </a:prstGeom>
          <a:solidFill>
            <a:srgbClr val="E67E22"/>
          </a:solidFill>
          <a:ln/>
        </p:spPr>
      </p:sp>
      <p:sp>
        <p:nvSpPr>
          <p:cNvPr id="12" name="Text 10"/>
          <p:cNvSpPr/>
          <p:nvPr/>
        </p:nvSpPr>
        <p:spPr>
          <a:xfrm>
            <a:off x="3255264" y="91440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SAST / DAST Limits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3255264" y="1316736"/>
            <a:ext cx="2606040" cy="11704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SAST: 48–79% false positive rates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DAST: covers &lt;40% of app </a:t>
            </a:r>
            <a:r>
              <a:rPr lang="en-US" sz="1150" dirty="0" smtClean="0">
                <a:solidFill>
                  <a:srgbClr val="0D1B2A"/>
                </a:solidFill>
              </a:rPr>
              <a:t>flows</a:t>
            </a:r>
            <a:r>
              <a:rPr lang="en-US" sz="1150" dirty="0" smtClean="0"/>
              <a:t>.</a:t>
            </a:r>
            <a:endParaRPr lang="en-US" sz="1150" dirty="0"/>
          </a:p>
        </p:txBody>
      </p:sp>
      <p:sp>
        <p:nvSpPr>
          <p:cNvPr id="14" name="Shape 12"/>
          <p:cNvSpPr/>
          <p:nvPr/>
        </p:nvSpPr>
        <p:spPr>
          <a:xfrm>
            <a:off x="6071616" y="914400"/>
            <a:ext cx="2743200" cy="1627632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6071616" y="914400"/>
            <a:ext cx="2743200" cy="347472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16" name="Text 14"/>
          <p:cNvSpPr/>
          <p:nvPr/>
        </p:nvSpPr>
        <p:spPr>
          <a:xfrm>
            <a:off x="6163056" y="91440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AI Detection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6163056" y="1316736"/>
            <a:ext cx="2606040" cy="11704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VulDeePecker: 3% FP rate with deep learning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CodeBERT + CNN improves F1 by 29.7% (2024</a:t>
            </a:r>
            <a:r>
              <a:rPr lang="en-US" sz="1150" dirty="0" smtClean="0">
                <a:solidFill>
                  <a:srgbClr val="0D1B2A"/>
                </a:solidFill>
              </a:rPr>
              <a:t>)</a:t>
            </a:r>
            <a:r>
              <a:rPr lang="en-US" sz="1150" dirty="0" smtClean="0"/>
              <a:t>.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256032" y="2651760"/>
            <a:ext cx="2743200" cy="1627632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9" name="Shape 17"/>
          <p:cNvSpPr/>
          <p:nvPr/>
        </p:nvSpPr>
        <p:spPr>
          <a:xfrm>
            <a:off x="256032" y="2651760"/>
            <a:ext cx="2743200" cy="347472"/>
          </a:xfrm>
          <a:prstGeom prst="rect">
            <a:avLst/>
          </a:prstGeom>
          <a:solidFill>
            <a:srgbClr val="6C3483"/>
          </a:solidFill>
          <a:ln/>
        </p:spPr>
      </p:sp>
      <p:sp>
        <p:nvSpPr>
          <p:cNvPr id="20" name="Text 18"/>
          <p:cNvSpPr/>
          <p:nvPr/>
        </p:nvSpPr>
        <p:spPr>
          <a:xfrm>
            <a:off x="347472" y="265176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Auto Repair (APR)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347472" y="3054096"/>
            <a:ext cx="2606040" cy="11704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GPT-4 correctly fixes 65.2% of vulnerabilities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Best zero-shot result to </a:t>
            </a:r>
            <a:r>
              <a:rPr lang="en-US" sz="1150" dirty="0" smtClean="0">
                <a:solidFill>
                  <a:srgbClr val="0D1B2A"/>
                </a:solidFill>
              </a:rPr>
              <a:t>date</a:t>
            </a:r>
            <a:r>
              <a:rPr lang="en-US" sz="1150" dirty="0" smtClean="0"/>
              <a:t>.</a:t>
            </a:r>
            <a:endParaRPr lang="en-US" sz="1150" dirty="0"/>
          </a:p>
        </p:txBody>
      </p:sp>
      <p:sp>
        <p:nvSpPr>
          <p:cNvPr id="22" name="Shape 20"/>
          <p:cNvSpPr/>
          <p:nvPr/>
        </p:nvSpPr>
        <p:spPr>
          <a:xfrm>
            <a:off x="3163824" y="2651760"/>
            <a:ext cx="2743200" cy="1627632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3" name="Shape 21"/>
          <p:cNvSpPr/>
          <p:nvPr/>
        </p:nvSpPr>
        <p:spPr>
          <a:xfrm>
            <a:off x="3163824" y="2651760"/>
            <a:ext cx="2743200" cy="347472"/>
          </a:xfrm>
          <a:prstGeom prst="rect">
            <a:avLst/>
          </a:prstGeom>
          <a:solidFill>
            <a:srgbClr val="1D6A4F"/>
          </a:solidFill>
          <a:ln/>
        </p:spPr>
      </p:sp>
      <p:sp>
        <p:nvSpPr>
          <p:cNvPr id="24" name="Text 22"/>
          <p:cNvSpPr/>
          <p:nvPr/>
        </p:nvSpPr>
        <p:spPr>
          <a:xfrm>
            <a:off x="3255264" y="265176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DevSecOps Reality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3255264" y="3054096"/>
            <a:ext cx="2606040" cy="11704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Only 9% of CI/CD pipelines include AppSec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82% of firms use 6–20 tools → noise &amp; </a:t>
            </a:r>
            <a:r>
              <a:rPr lang="en-US" sz="1150" dirty="0" smtClean="0">
                <a:solidFill>
                  <a:srgbClr val="0D1B2A"/>
                </a:solidFill>
              </a:rPr>
              <a:t>complexity</a:t>
            </a:r>
            <a:r>
              <a:rPr lang="en-US" sz="1150" dirty="0" smtClean="0"/>
              <a:t>.</a:t>
            </a:r>
            <a:endParaRPr lang="en-US" sz="1150" dirty="0"/>
          </a:p>
        </p:txBody>
      </p:sp>
      <p:sp>
        <p:nvSpPr>
          <p:cNvPr id="26" name="Shape 24"/>
          <p:cNvSpPr/>
          <p:nvPr/>
        </p:nvSpPr>
        <p:spPr>
          <a:xfrm>
            <a:off x="6071616" y="2651760"/>
            <a:ext cx="2743200" cy="1627632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7" name="Shape 25"/>
          <p:cNvSpPr/>
          <p:nvPr/>
        </p:nvSpPr>
        <p:spPr>
          <a:xfrm>
            <a:off x="6071616" y="2651760"/>
            <a:ext cx="2743200" cy="347472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28" name="Text 26"/>
          <p:cNvSpPr/>
          <p:nvPr/>
        </p:nvSpPr>
        <p:spPr>
          <a:xfrm>
            <a:off x="6163056" y="2651760"/>
            <a:ext cx="2606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Research Gaps</a:t>
            </a:r>
            <a:endParaRPr lang="en-US" sz="1300" dirty="0"/>
          </a:p>
        </p:txBody>
      </p:sp>
      <p:sp>
        <p:nvSpPr>
          <p:cNvPr id="29" name="Text 27"/>
          <p:cNvSpPr/>
          <p:nvPr/>
        </p:nvSpPr>
        <p:spPr>
          <a:xfrm>
            <a:off x="6163056" y="3054096"/>
            <a:ext cx="2606040" cy="11704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1. AI not tested in real CI/CD at scale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2. No system combines detection + remediation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0D1B2A"/>
                </a:solidFill>
              </a:rPr>
              <a:t>3. Developer experience is understudied</a:t>
            </a:r>
            <a:endParaRPr lang="en-US" sz="11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5. Research Methodology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6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74320" y="914400"/>
            <a:ext cx="4160520" cy="2011680"/>
          </a:xfrm>
          <a:prstGeom prst="rect">
            <a:avLst/>
          </a:prstGeom>
          <a:solidFill>
            <a:srgbClr val="0A1628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457200" y="987552"/>
            <a:ext cx="3749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B4D8"/>
                </a:solidFill>
              </a:rPr>
              <a:t>Research Design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457200" y="1325880"/>
            <a:ext cx="3749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Design Science </a:t>
            </a:r>
            <a:r>
              <a:rPr lang="en-US" sz="1300" b="1" dirty="0" smtClean="0">
                <a:solidFill>
                  <a:srgbClr val="FFFFFF"/>
                </a:solidFill>
              </a:rPr>
              <a:t>Research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57200" y="1810512"/>
            <a:ext cx="374904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A8C6E8"/>
                </a:solidFill>
              </a:rPr>
              <a:t>Why DSR? Because the goal is to BUILD something new </a:t>
            </a:r>
            <a:r>
              <a:rPr lang="en-US" sz="1200" dirty="0" smtClean="0">
                <a:solidFill>
                  <a:srgbClr val="A8C6E8"/>
                </a:solidFill>
              </a:rPr>
              <a:t> </a:t>
            </a:r>
            <a:r>
              <a:rPr lang="en-US" sz="1200" dirty="0">
                <a:solidFill>
                  <a:srgbClr val="A8C6E8"/>
                </a:solidFill>
              </a:rPr>
              <a:t>not just study the problem. DSR requires the solution to be rigorously tested.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4663440" y="914400"/>
            <a:ext cx="4160520" cy="20116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1" name="Text 9"/>
          <p:cNvSpPr/>
          <p:nvPr/>
        </p:nvSpPr>
        <p:spPr>
          <a:xfrm>
            <a:off x="4828032" y="987552"/>
            <a:ext cx="3749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77B6"/>
                </a:solidFill>
              </a:rPr>
              <a:t>Mixed Methods Approach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4828032" y="1325880"/>
            <a:ext cx="3840480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Quantitative: Controlled experiments on benchmark datasets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Compare vs SonarQube, Checkmarx &amp; Semgrep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Metrics: Precision, Recall, F1, AUC-ROC, FPR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Qualitative: Developer usability study (10 participants)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274320" y="3063240"/>
            <a:ext cx="8595360" cy="169164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457200" y="3136392"/>
            <a:ext cx="3657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077B6"/>
                </a:solidFill>
              </a:rPr>
              <a:t>5 Research Phases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365760" y="3493008"/>
            <a:ext cx="1627632" cy="256032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16" name="Text 14"/>
          <p:cNvSpPr/>
          <p:nvPr/>
        </p:nvSpPr>
        <p:spPr>
          <a:xfrm>
            <a:off x="365760" y="3493008"/>
            <a:ext cx="162763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Months 1–2</a:t>
            </a:r>
            <a:endParaRPr lang="en-US" sz="950" dirty="0"/>
          </a:p>
        </p:txBody>
      </p:sp>
      <p:sp>
        <p:nvSpPr>
          <p:cNvPr id="17" name="Text 15"/>
          <p:cNvSpPr/>
          <p:nvPr/>
        </p:nvSpPr>
        <p:spPr>
          <a:xfrm>
            <a:off x="365760" y="3767328"/>
            <a:ext cx="1627632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0D1B2A"/>
                </a:solidFill>
              </a:rPr>
              <a:t>Literature review, ethics, datasets, baseline tools</a:t>
            </a:r>
            <a:endParaRPr lang="en-US" sz="950" dirty="0"/>
          </a:p>
        </p:txBody>
      </p:sp>
      <p:sp>
        <p:nvSpPr>
          <p:cNvPr id="18" name="Shape 16"/>
          <p:cNvSpPr/>
          <p:nvPr/>
        </p:nvSpPr>
        <p:spPr>
          <a:xfrm>
            <a:off x="2084832" y="3493008"/>
            <a:ext cx="1627632" cy="256032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19" name="Text 17"/>
          <p:cNvSpPr/>
          <p:nvPr/>
        </p:nvSpPr>
        <p:spPr>
          <a:xfrm>
            <a:off x="2084832" y="3493008"/>
            <a:ext cx="162763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Months 3–5</a:t>
            </a:r>
            <a:endParaRPr lang="en-US" sz="950" dirty="0"/>
          </a:p>
        </p:txBody>
      </p:sp>
      <p:sp>
        <p:nvSpPr>
          <p:cNvPr id="20" name="Text 18"/>
          <p:cNvSpPr/>
          <p:nvPr/>
        </p:nvSpPr>
        <p:spPr>
          <a:xfrm>
            <a:off x="2084832" y="3767328"/>
            <a:ext cx="1627632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0D1B2A"/>
                </a:solidFill>
              </a:rPr>
              <a:t>Train GNN + CodeBERT, build ensemble model</a:t>
            </a:r>
            <a:endParaRPr lang="en-US" sz="950" dirty="0"/>
          </a:p>
        </p:txBody>
      </p:sp>
      <p:sp>
        <p:nvSpPr>
          <p:cNvPr id="21" name="Shape 19"/>
          <p:cNvSpPr/>
          <p:nvPr/>
        </p:nvSpPr>
        <p:spPr>
          <a:xfrm>
            <a:off x="3803904" y="3493008"/>
            <a:ext cx="1627632" cy="256032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22" name="Text 20"/>
          <p:cNvSpPr/>
          <p:nvPr/>
        </p:nvSpPr>
        <p:spPr>
          <a:xfrm>
            <a:off x="3803904" y="3493008"/>
            <a:ext cx="162763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Months 6–8</a:t>
            </a:r>
            <a:endParaRPr lang="en-US" sz="950" dirty="0"/>
          </a:p>
        </p:txBody>
      </p:sp>
      <p:sp>
        <p:nvSpPr>
          <p:cNvPr id="23" name="Text 21"/>
          <p:cNvSpPr/>
          <p:nvPr/>
        </p:nvSpPr>
        <p:spPr>
          <a:xfrm>
            <a:off x="3803904" y="3767328"/>
            <a:ext cx="1627632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0D1B2A"/>
                </a:solidFill>
              </a:rPr>
              <a:t>Build CI/CD plugin + GPT-4 remediation engine</a:t>
            </a:r>
            <a:endParaRPr lang="en-US" sz="950" dirty="0"/>
          </a:p>
        </p:txBody>
      </p:sp>
      <p:sp>
        <p:nvSpPr>
          <p:cNvPr id="24" name="Shape 22"/>
          <p:cNvSpPr/>
          <p:nvPr/>
        </p:nvSpPr>
        <p:spPr>
          <a:xfrm>
            <a:off x="5522976" y="3493008"/>
            <a:ext cx="1627632" cy="256032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25" name="Text 23"/>
          <p:cNvSpPr/>
          <p:nvPr/>
        </p:nvSpPr>
        <p:spPr>
          <a:xfrm>
            <a:off x="5522976" y="3493008"/>
            <a:ext cx="162763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Months 9–10</a:t>
            </a:r>
            <a:endParaRPr lang="en-US" sz="950" dirty="0"/>
          </a:p>
        </p:txBody>
      </p:sp>
      <p:sp>
        <p:nvSpPr>
          <p:cNvPr id="26" name="Text 24"/>
          <p:cNvSpPr/>
          <p:nvPr/>
        </p:nvSpPr>
        <p:spPr>
          <a:xfrm>
            <a:off x="5522976" y="3767328"/>
            <a:ext cx="1627632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0D1B2A"/>
                </a:solidFill>
              </a:rPr>
              <a:t>Full evaluation + developer study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7242048" y="3493008"/>
            <a:ext cx="1627632" cy="256032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28" name="Text 26"/>
          <p:cNvSpPr/>
          <p:nvPr/>
        </p:nvSpPr>
        <p:spPr>
          <a:xfrm>
            <a:off x="7242048" y="3493008"/>
            <a:ext cx="162763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Months 11–12</a:t>
            </a:r>
            <a:endParaRPr lang="en-US" sz="950" dirty="0"/>
          </a:p>
        </p:txBody>
      </p:sp>
      <p:sp>
        <p:nvSpPr>
          <p:cNvPr id="29" name="Text 27"/>
          <p:cNvSpPr/>
          <p:nvPr/>
        </p:nvSpPr>
        <p:spPr>
          <a:xfrm>
            <a:off x="7242048" y="3767328"/>
            <a:ext cx="1627632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0D1B2A"/>
                </a:solidFill>
              </a:rPr>
              <a:t>Write-up, revisions, open-source release</a:t>
            </a:r>
            <a:endParaRPr lang="en-US" sz="9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6. System Architecture — 4-Component Pipeline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7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28600" y="914400"/>
            <a:ext cx="2057400" cy="3794760"/>
          </a:xfrm>
          <a:prstGeom prst="rect">
            <a:avLst/>
          </a:prstGeom>
          <a:solidFill>
            <a:srgbClr val="0F4C75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987552" y="1005840"/>
            <a:ext cx="548640" cy="548640"/>
          </a:xfrm>
          <a:prstGeom prst="ellipse">
            <a:avLst/>
          </a:prstGeom>
          <a:solidFill>
            <a:srgbClr val="00B4D8"/>
          </a:solidFill>
          <a:ln/>
        </p:spPr>
      </p:sp>
      <p:sp>
        <p:nvSpPr>
          <p:cNvPr id="8" name="Text 6"/>
          <p:cNvSpPr/>
          <p:nvPr/>
        </p:nvSpPr>
        <p:spPr>
          <a:xfrm>
            <a:off x="987552" y="100584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A1628"/>
                </a:solidFill>
              </a:rPr>
              <a:t>1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320040" y="1664208"/>
            <a:ext cx="189280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Code Representation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320040" y="2103120"/>
            <a:ext cx="189280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00B4D8"/>
                </a:solidFill>
              </a:rPr>
              <a:t>Joern CPG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393192" y="2395728"/>
            <a:ext cx="1737360" cy="27432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12" name="Text 10"/>
          <p:cNvSpPr/>
          <p:nvPr/>
        </p:nvSpPr>
        <p:spPr>
          <a:xfrm>
            <a:off x="338328" y="2468880"/>
            <a:ext cx="1865376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D0E8F5"/>
                </a:solidFill>
              </a:rPr>
              <a:t>Converts source code into a Code Property Graph (CPG) combining syntax, control flow and data dependencies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2286000" y="2651760"/>
            <a:ext cx="137160" cy="137160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14" name="Shape 12"/>
          <p:cNvSpPr/>
          <p:nvPr/>
        </p:nvSpPr>
        <p:spPr>
          <a:xfrm>
            <a:off x="2423160" y="914400"/>
            <a:ext cx="2057400" cy="3794760"/>
          </a:xfrm>
          <a:prstGeom prst="rect">
            <a:avLst/>
          </a:prstGeom>
          <a:solidFill>
            <a:srgbClr val="0077B6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3182112" y="1005840"/>
            <a:ext cx="548640" cy="548640"/>
          </a:xfrm>
          <a:prstGeom prst="ellipse">
            <a:avLst/>
          </a:prstGeom>
          <a:solidFill>
            <a:srgbClr val="00B4D8"/>
          </a:solidFill>
          <a:ln/>
        </p:spPr>
      </p:sp>
      <p:sp>
        <p:nvSpPr>
          <p:cNvPr id="16" name="Text 14"/>
          <p:cNvSpPr/>
          <p:nvPr/>
        </p:nvSpPr>
        <p:spPr>
          <a:xfrm>
            <a:off x="3182112" y="100584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A1628"/>
                </a:solidFill>
              </a:rPr>
              <a:t>2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2514600" y="1664208"/>
            <a:ext cx="189280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Vulnerability Detection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2514600" y="2103120"/>
            <a:ext cx="189280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00B4D8"/>
                </a:solidFill>
              </a:rPr>
              <a:t>GNN + CodeBERT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2587752" y="2395728"/>
            <a:ext cx="1737360" cy="27432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20" name="Text 18"/>
          <p:cNvSpPr/>
          <p:nvPr/>
        </p:nvSpPr>
        <p:spPr>
          <a:xfrm>
            <a:off x="2532888" y="2468880"/>
            <a:ext cx="1865376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D0E8F5"/>
                </a:solidFill>
              </a:rPr>
              <a:t>Hybrid AI model detects vulnerabilities across all OWASP Top 10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D0E8F5"/>
                </a:solidFill>
              </a:rPr>
              <a:t>Target: ≥85% precision, ≥80% recall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4480560" y="2651760"/>
            <a:ext cx="137160" cy="137160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22" name="Shape 20"/>
          <p:cNvSpPr/>
          <p:nvPr/>
        </p:nvSpPr>
        <p:spPr>
          <a:xfrm>
            <a:off x="4617720" y="914400"/>
            <a:ext cx="2057400" cy="3794760"/>
          </a:xfrm>
          <a:prstGeom prst="rect">
            <a:avLst/>
          </a:prstGeom>
          <a:solidFill>
            <a:srgbClr val="00B4D8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3" name="Shape 21"/>
          <p:cNvSpPr/>
          <p:nvPr/>
        </p:nvSpPr>
        <p:spPr>
          <a:xfrm>
            <a:off x="5376672" y="1005840"/>
            <a:ext cx="548640" cy="548640"/>
          </a:xfrm>
          <a:prstGeom prst="ellipse">
            <a:avLst/>
          </a:prstGeom>
          <a:solidFill>
            <a:srgbClr val="00B4D8"/>
          </a:solidFill>
          <a:ln/>
        </p:spPr>
      </p:sp>
      <p:sp>
        <p:nvSpPr>
          <p:cNvPr id="24" name="Text 22"/>
          <p:cNvSpPr/>
          <p:nvPr/>
        </p:nvSpPr>
        <p:spPr>
          <a:xfrm>
            <a:off x="5376672" y="100584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A1628"/>
                </a:solidFill>
              </a:rPr>
              <a:t>3</a:t>
            </a:r>
            <a:endParaRPr lang="en-US" sz="2000" dirty="0"/>
          </a:p>
        </p:txBody>
      </p:sp>
      <p:sp>
        <p:nvSpPr>
          <p:cNvPr id="25" name="Text 23"/>
          <p:cNvSpPr/>
          <p:nvPr/>
        </p:nvSpPr>
        <p:spPr>
          <a:xfrm>
            <a:off x="4709160" y="1664208"/>
            <a:ext cx="189280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Remediation Engine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4709160" y="2103120"/>
            <a:ext cx="189280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00B4D8"/>
                </a:solidFill>
              </a:rPr>
              <a:t>GPT-4</a:t>
            </a:r>
            <a:endParaRPr lang="en-US" sz="1000" dirty="0"/>
          </a:p>
        </p:txBody>
      </p:sp>
      <p:sp>
        <p:nvSpPr>
          <p:cNvPr id="27" name="Shape 25"/>
          <p:cNvSpPr/>
          <p:nvPr/>
        </p:nvSpPr>
        <p:spPr>
          <a:xfrm>
            <a:off x="4782312" y="2395728"/>
            <a:ext cx="1737360" cy="27432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28" name="Text 26"/>
          <p:cNvSpPr/>
          <p:nvPr/>
        </p:nvSpPr>
        <p:spPr>
          <a:xfrm>
            <a:off x="4727448" y="2468880"/>
            <a:ext cx="1865376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D0E8F5"/>
                </a:solidFill>
              </a:rPr>
              <a:t>Generates code-specific fix recommendations using CWE type and code context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D0E8F5"/>
                </a:solidFill>
              </a:rPr>
              <a:t>Target: ≥70% correct fixes</a:t>
            </a:r>
            <a:endParaRPr lang="en-US" sz="1050" dirty="0"/>
          </a:p>
        </p:txBody>
      </p:sp>
      <p:sp>
        <p:nvSpPr>
          <p:cNvPr id="29" name="Shape 27"/>
          <p:cNvSpPr/>
          <p:nvPr/>
        </p:nvSpPr>
        <p:spPr>
          <a:xfrm>
            <a:off x="6675120" y="2651760"/>
            <a:ext cx="137160" cy="137160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30" name="Shape 28"/>
          <p:cNvSpPr/>
          <p:nvPr/>
        </p:nvSpPr>
        <p:spPr>
          <a:xfrm>
            <a:off x="6812280" y="914400"/>
            <a:ext cx="2057400" cy="3794760"/>
          </a:xfrm>
          <a:prstGeom prst="rect">
            <a:avLst/>
          </a:prstGeom>
          <a:solidFill>
            <a:srgbClr val="0A1628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31" name="Shape 29"/>
          <p:cNvSpPr/>
          <p:nvPr/>
        </p:nvSpPr>
        <p:spPr>
          <a:xfrm>
            <a:off x="7571232" y="1005840"/>
            <a:ext cx="548640" cy="548640"/>
          </a:xfrm>
          <a:prstGeom prst="ellipse">
            <a:avLst/>
          </a:prstGeom>
          <a:solidFill>
            <a:srgbClr val="00B4D8"/>
          </a:solidFill>
          <a:ln/>
        </p:spPr>
      </p:sp>
      <p:sp>
        <p:nvSpPr>
          <p:cNvPr id="32" name="Text 30"/>
          <p:cNvSpPr/>
          <p:nvPr/>
        </p:nvSpPr>
        <p:spPr>
          <a:xfrm>
            <a:off x="7571232" y="100584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A1628"/>
                </a:solidFill>
              </a:rPr>
              <a:t>4</a:t>
            </a:r>
            <a:endParaRPr lang="en-US" sz="2000" dirty="0"/>
          </a:p>
        </p:txBody>
      </p:sp>
      <p:sp>
        <p:nvSpPr>
          <p:cNvPr id="33" name="Text 31"/>
          <p:cNvSpPr/>
          <p:nvPr/>
        </p:nvSpPr>
        <p:spPr>
          <a:xfrm>
            <a:off x="6903720" y="1664208"/>
            <a:ext cx="189280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CI/CD Integration</a:t>
            </a:r>
            <a:endParaRPr lang="en-US" sz="1200" dirty="0"/>
          </a:p>
        </p:txBody>
      </p:sp>
      <p:sp>
        <p:nvSpPr>
          <p:cNvPr id="34" name="Text 32"/>
          <p:cNvSpPr/>
          <p:nvPr/>
        </p:nvSpPr>
        <p:spPr>
          <a:xfrm>
            <a:off x="6903720" y="2103120"/>
            <a:ext cx="189280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00B4D8"/>
                </a:solidFill>
              </a:rPr>
              <a:t>GitHub Actions + SARIF</a:t>
            </a:r>
            <a:endParaRPr lang="en-US" sz="1000" dirty="0"/>
          </a:p>
        </p:txBody>
      </p:sp>
      <p:sp>
        <p:nvSpPr>
          <p:cNvPr id="35" name="Shape 33"/>
          <p:cNvSpPr/>
          <p:nvPr/>
        </p:nvSpPr>
        <p:spPr>
          <a:xfrm>
            <a:off x="6976872" y="2395728"/>
            <a:ext cx="1737360" cy="27432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36" name="Text 34"/>
          <p:cNvSpPr/>
          <p:nvPr/>
        </p:nvSpPr>
        <p:spPr>
          <a:xfrm>
            <a:off x="6922008" y="2468880"/>
            <a:ext cx="1865376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D0E8F5"/>
                </a:solidFill>
              </a:rPr>
              <a:t>Runs on every push/PR. Annotates code inline. Scans 100K lines in under 60 seconds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7. Data, Tools &amp; Hardware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8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74320" y="914400"/>
            <a:ext cx="4023360" cy="3840480"/>
          </a:xfrm>
          <a:prstGeom prst="rect">
            <a:avLst/>
          </a:prstGeom>
          <a:solidFill>
            <a:srgbClr val="0A1628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457200" y="987552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B4D8"/>
                </a:solidFill>
              </a:rPr>
              <a:t>Datasets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384048" y="1389888"/>
            <a:ext cx="3794760" cy="502920"/>
          </a:xfrm>
          <a:prstGeom prst="rect">
            <a:avLst/>
          </a:prstGeom>
          <a:solidFill>
            <a:srgbClr val="0F2E5F"/>
          </a:solidFill>
          <a:ln/>
        </p:spPr>
      </p:sp>
      <p:sp>
        <p:nvSpPr>
          <p:cNvPr id="9" name="Text 7"/>
          <p:cNvSpPr/>
          <p:nvPr/>
        </p:nvSpPr>
        <p:spPr>
          <a:xfrm>
            <a:off x="502920" y="1408176"/>
            <a:ext cx="36576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0B4D8"/>
                </a:solidFill>
              </a:rPr>
              <a:t>BigVul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502920" y="1609344"/>
            <a:ext cx="36576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A8C6E8"/>
                </a:solidFill>
              </a:rPr>
              <a:t>3,754 real C/C++ CVE </a:t>
            </a:r>
            <a:r>
              <a:rPr lang="en-US" sz="1050" dirty="0" smtClean="0">
                <a:solidFill>
                  <a:srgbClr val="A8C6E8"/>
                </a:solidFill>
              </a:rPr>
              <a:t>commits </a:t>
            </a:r>
            <a:r>
              <a:rPr lang="en-US" sz="1050" dirty="0">
                <a:solidFill>
                  <a:srgbClr val="A8C6E8"/>
                </a:solidFill>
              </a:rPr>
              <a:t>primary benchmark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384048" y="1956816"/>
            <a:ext cx="3794760" cy="502920"/>
          </a:xfrm>
          <a:prstGeom prst="rect">
            <a:avLst/>
          </a:prstGeom>
          <a:solidFill>
            <a:srgbClr val="0F2E5F"/>
          </a:solidFill>
          <a:ln/>
        </p:spPr>
      </p:sp>
      <p:sp>
        <p:nvSpPr>
          <p:cNvPr id="12" name="Text 10"/>
          <p:cNvSpPr/>
          <p:nvPr/>
        </p:nvSpPr>
        <p:spPr>
          <a:xfrm>
            <a:off x="502920" y="1975104"/>
            <a:ext cx="36576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0B4D8"/>
                </a:solidFill>
              </a:rPr>
              <a:t>Juliet Test Suite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502920" y="2176272"/>
            <a:ext cx="36576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A8C6E8"/>
                </a:solidFill>
              </a:rPr>
              <a:t>NIST/NSA synthetic cases for 118 CWE types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384048" y="2523744"/>
            <a:ext cx="3794760" cy="502920"/>
          </a:xfrm>
          <a:prstGeom prst="rect">
            <a:avLst/>
          </a:prstGeom>
          <a:solidFill>
            <a:srgbClr val="0F2E5F"/>
          </a:solidFill>
          <a:ln/>
        </p:spPr>
      </p:sp>
      <p:sp>
        <p:nvSpPr>
          <p:cNvPr id="15" name="Text 13"/>
          <p:cNvSpPr/>
          <p:nvPr/>
        </p:nvSpPr>
        <p:spPr>
          <a:xfrm>
            <a:off x="502920" y="2542032"/>
            <a:ext cx="36576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0B4D8"/>
                </a:solidFill>
              </a:rPr>
              <a:t>OWASP WebGoat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502920" y="2743200"/>
            <a:ext cx="36576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A8C6E8"/>
                </a:solidFill>
              </a:rPr>
              <a:t>Vulnerable Java </a:t>
            </a:r>
            <a:r>
              <a:rPr lang="en-US" sz="1050" dirty="0" smtClean="0">
                <a:solidFill>
                  <a:srgbClr val="A8C6E8"/>
                </a:solidFill>
              </a:rPr>
              <a:t>app </a:t>
            </a:r>
            <a:r>
              <a:rPr lang="en-US" sz="1050" dirty="0">
                <a:solidFill>
                  <a:srgbClr val="A8C6E8"/>
                </a:solidFill>
              </a:rPr>
              <a:t>full OWASP Top 10 coverage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384048" y="3090672"/>
            <a:ext cx="3794760" cy="502920"/>
          </a:xfrm>
          <a:prstGeom prst="rect">
            <a:avLst/>
          </a:prstGeom>
          <a:solidFill>
            <a:srgbClr val="0F2E5F"/>
          </a:solidFill>
          <a:ln/>
        </p:spPr>
      </p:sp>
      <p:sp>
        <p:nvSpPr>
          <p:cNvPr id="18" name="Text 16"/>
          <p:cNvSpPr/>
          <p:nvPr/>
        </p:nvSpPr>
        <p:spPr>
          <a:xfrm>
            <a:off x="502920" y="3108960"/>
            <a:ext cx="36576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0B4D8"/>
                </a:solidFill>
              </a:rPr>
              <a:t>NIST NVD Database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502920" y="3310128"/>
            <a:ext cx="36576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A8C6E8"/>
                </a:solidFill>
              </a:rPr>
              <a:t>200K+ known CVEs with severity scores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4572000" y="914400"/>
            <a:ext cx="4206240" cy="18745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1" name="Text 19"/>
          <p:cNvSpPr/>
          <p:nvPr/>
        </p:nvSpPr>
        <p:spPr>
          <a:xfrm>
            <a:off x="4736592" y="987552"/>
            <a:ext cx="3840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77B6"/>
                </a:solidFill>
              </a:rPr>
              <a:t>Software Stack</a:t>
            </a:r>
            <a:endParaRPr lang="en-US" sz="1500" dirty="0"/>
          </a:p>
        </p:txBody>
      </p:sp>
      <p:sp>
        <p:nvSpPr>
          <p:cNvPr id="22" name="Text 20"/>
          <p:cNvSpPr/>
          <p:nvPr/>
        </p:nvSpPr>
        <p:spPr>
          <a:xfrm>
            <a:off x="4736592" y="1353312"/>
            <a:ext cx="3931920" cy="1325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Python 3.11, PyTorch 2.x, Hugging Face Transformers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Joern (CPG generation), OpenAI GPT-4 API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GitHub Actions, Docker, SARIF output format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SonarQube, Checkmarx, Semgrep (baselines)</a:t>
            </a:r>
            <a:endParaRPr lang="en-US" sz="1200" dirty="0"/>
          </a:p>
        </p:txBody>
      </p:sp>
      <p:sp>
        <p:nvSpPr>
          <p:cNvPr id="23" name="Shape 21"/>
          <p:cNvSpPr/>
          <p:nvPr/>
        </p:nvSpPr>
        <p:spPr>
          <a:xfrm>
            <a:off x="4572000" y="2880360"/>
            <a:ext cx="4206240" cy="187452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4" name="Text 22"/>
          <p:cNvSpPr/>
          <p:nvPr/>
        </p:nvSpPr>
        <p:spPr>
          <a:xfrm>
            <a:off x="4736592" y="2953512"/>
            <a:ext cx="3840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77B6"/>
                </a:solidFill>
              </a:rPr>
              <a:t>Hardware &amp; Ethics</a:t>
            </a:r>
            <a:endParaRPr lang="en-US" sz="1500" dirty="0"/>
          </a:p>
        </p:txBody>
      </p:sp>
      <p:sp>
        <p:nvSpPr>
          <p:cNvPr id="25" name="Text 23"/>
          <p:cNvSpPr/>
          <p:nvPr/>
        </p:nvSpPr>
        <p:spPr>
          <a:xfrm>
            <a:off x="4736592" y="3310128"/>
            <a:ext cx="3931920" cy="1325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GPU: NVIDIA A100 (Google Colab Pro+ or AWS)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Cloud: GCP / AWS for scalable pipeline testing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Ethics: Public datasets; developer study uses</a:t>
            </a:r>
            <a:endParaRPr lang="en-US" sz="1200" dirty="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200" dirty="0">
                <a:solidFill>
                  <a:srgbClr val="0D1B2A"/>
                </a:solidFill>
              </a:rPr>
              <a:t>informed consent + UK GDPR compliance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8. Expected Outcomes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9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56032" y="914400"/>
            <a:ext cx="1600200" cy="1234440"/>
          </a:xfrm>
          <a:prstGeom prst="rect">
            <a:avLst/>
          </a:prstGeom>
          <a:solidFill>
            <a:srgbClr val="0047AB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256032" y="1005840"/>
            <a:ext cx="1600200" cy="678942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≥85%</a:t>
            </a:r>
            <a:endParaRPr lang="en-US" sz="3400" dirty="0"/>
          </a:p>
        </p:txBody>
      </p:sp>
      <p:sp>
        <p:nvSpPr>
          <p:cNvPr id="8" name="Text 6"/>
          <p:cNvSpPr/>
          <p:nvPr/>
        </p:nvSpPr>
        <p:spPr>
          <a:xfrm>
            <a:off x="347472" y="1630375"/>
            <a:ext cx="1417320" cy="45674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Detection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Precision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1993392" y="914400"/>
            <a:ext cx="1600200" cy="1234440"/>
          </a:xfrm>
          <a:prstGeom prst="rect">
            <a:avLst/>
          </a:prstGeom>
          <a:solidFill>
            <a:srgbClr val="0077B6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0" name="Text 8"/>
          <p:cNvSpPr/>
          <p:nvPr/>
        </p:nvSpPr>
        <p:spPr>
          <a:xfrm>
            <a:off x="1993392" y="1005840"/>
            <a:ext cx="1600200" cy="678942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≥80%</a:t>
            </a:r>
            <a:endParaRPr lang="en-US" sz="3400" dirty="0"/>
          </a:p>
        </p:txBody>
      </p:sp>
      <p:sp>
        <p:nvSpPr>
          <p:cNvPr id="11" name="Text 9"/>
          <p:cNvSpPr/>
          <p:nvPr/>
        </p:nvSpPr>
        <p:spPr>
          <a:xfrm>
            <a:off x="2084832" y="1630375"/>
            <a:ext cx="1417320" cy="45674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Detection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Recall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3730752" y="914400"/>
            <a:ext cx="1600200" cy="1234440"/>
          </a:xfrm>
          <a:prstGeom prst="rect">
            <a:avLst/>
          </a:prstGeom>
          <a:solidFill>
            <a:srgbClr val="1D6A4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3730752" y="1005840"/>
            <a:ext cx="1600200" cy="678942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&lt;20%</a:t>
            </a:r>
            <a:endParaRPr lang="en-US" sz="3400" dirty="0"/>
          </a:p>
        </p:txBody>
      </p:sp>
      <p:sp>
        <p:nvSpPr>
          <p:cNvPr id="14" name="Text 12"/>
          <p:cNvSpPr/>
          <p:nvPr/>
        </p:nvSpPr>
        <p:spPr>
          <a:xfrm>
            <a:off x="3822192" y="1630375"/>
            <a:ext cx="1417320" cy="45674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False Positive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Rate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5468112" y="914400"/>
            <a:ext cx="1600200" cy="1234440"/>
          </a:xfrm>
          <a:prstGeom prst="rect">
            <a:avLst/>
          </a:prstGeom>
          <a:solidFill>
            <a:srgbClr val="6C3483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6" name="Text 14"/>
          <p:cNvSpPr/>
          <p:nvPr/>
        </p:nvSpPr>
        <p:spPr>
          <a:xfrm>
            <a:off x="5468112" y="1005840"/>
            <a:ext cx="1600200" cy="678942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≥70%</a:t>
            </a:r>
            <a:endParaRPr lang="en-US" sz="3400" dirty="0"/>
          </a:p>
        </p:txBody>
      </p:sp>
      <p:sp>
        <p:nvSpPr>
          <p:cNvPr id="17" name="Text 15"/>
          <p:cNvSpPr/>
          <p:nvPr/>
        </p:nvSpPr>
        <p:spPr>
          <a:xfrm>
            <a:off x="5559552" y="1630375"/>
            <a:ext cx="1417320" cy="45674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Correct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Fix Rate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7205472" y="914400"/>
            <a:ext cx="1600200" cy="1234440"/>
          </a:xfrm>
          <a:prstGeom prst="rect">
            <a:avLst/>
          </a:prstGeom>
          <a:solidFill>
            <a:srgbClr val="C0392B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9" name="Text 17"/>
          <p:cNvSpPr/>
          <p:nvPr/>
        </p:nvSpPr>
        <p:spPr>
          <a:xfrm>
            <a:off x="7205472" y="1005840"/>
            <a:ext cx="1600200" cy="678942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</a:rPr>
              <a:t>&lt;60s</a:t>
            </a:r>
            <a:endParaRPr lang="en-US" sz="3400" dirty="0"/>
          </a:p>
        </p:txBody>
      </p:sp>
      <p:sp>
        <p:nvSpPr>
          <p:cNvPr id="20" name="Text 18"/>
          <p:cNvSpPr/>
          <p:nvPr/>
        </p:nvSpPr>
        <p:spPr>
          <a:xfrm>
            <a:off x="7296912" y="1630375"/>
            <a:ext cx="1417320" cy="45674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CI/CD Scan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</a:rPr>
              <a:t>Time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274320" y="2331720"/>
            <a:ext cx="2761488" cy="24231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2" name="Shape 20"/>
          <p:cNvSpPr/>
          <p:nvPr/>
        </p:nvSpPr>
        <p:spPr>
          <a:xfrm>
            <a:off x="274320" y="2331720"/>
            <a:ext cx="2761488" cy="365760"/>
          </a:xfrm>
          <a:prstGeom prst="rect">
            <a:avLst/>
          </a:prstGeom>
          <a:solidFill>
            <a:srgbClr val="0077B6"/>
          </a:solidFill>
          <a:ln/>
        </p:spPr>
      </p:sp>
      <p:sp>
        <p:nvSpPr>
          <p:cNvPr id="23" name="Text 21"/>
          <p:cNvSpPr/>
          <p:nvPr/>
        </p:nvSpPr>
        <p:spPr>
          <a:xfrm>
            <a:off x="365760" y="2331720"/>
            <a:ext cx="2606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</a:rPr>
              <a:t>Developers</a:t>
            </a:r>
            <a:endParaRPr lang="en-US" sz="1500" dirty="0"/>
          </a:p>
        </p:txBody>
      </p:sp>
      <p:sp>
        <p:nvSpPr>
          <p:cNvPr id="24" name="Text 22"/>
          <p:cNvSpPr/>
          <p:nvPr/>
        </p:nvSpPr>
        <p:spPr>
          <a:xfrm>
            <a:off x="384048" y="2743200"/>
            <a:ext cx="2578608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Quick, accurate detection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with clear code-specific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fix instructions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Reduces alert fatigue</a:t>
            </a:r>
            <a:endParaRPr lang="en-US" sz="1250" dirty="0"/>
          </a:p>
        </p:txBody>
      </p:sp>
      <p:sp>
        <p:nvSpPr>
          <p:cNvPr id="25" name="Shape 23"/>
          <p:cNvSpPr/>
          <p:nvPr/>
        </p:nvSpPr>
        <p:spPr>
          <a:xfrm>
            <a:off x="3182112" y="2331720"/>
            <a:ext cx="2761488" cy="24231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6" name="Shape 24"/>
          <p:cNvSpPr/>
          <p:nvPr/>
        </p:nvSpPr>
        <p:spPr>
          <a:xfrm>
            <a:off x="3182112" y="2331720"/>
            <a:ext cx="2761488" cy="365760"/>
          </a:xfrm>
          <a:prstGeom prst="rect">
            <a:avLst/>
          </a:prstGeom>
          <a:solidFill>
            <a:srgbClr val="6C3483"/>
          </a:solidFill>
          <a:ln/>
        </p:spPr>
      </p:sp>
      <p:sp>
        <p:nvSpPr>
          <p:cNvPr id="27" name="Text 25"/>
          <p:cNvSpPr/>
          <p:nvPr/>
        </p:nvSpPr>
        <p:spPr>
          <a:xfrm>
            <a:off x="3273552" y="2331720"/>
            <a:ext cx="2606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</a:rPr>
              <a:t>Researchers</a:t>
            </a:r>
            <a:endParaRPr lang="en-US" sz="1500" dirty="0"/>
          </a:p>
        </p:txBody>
      </p:sp>
      <p:sp>
        <p:nvSpPr>
          <p:cNvPr id="28" name="Text 26"/>
          <p:cNvSpPr/>
          <p:nvPr/>
        </p:nvSpPr>
        <p:spPr>
          <a:xfrm>
            <a:off x="3291840" y="2743200"/>
            <a:ext cx="2578608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Open-source framework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Reproducible evaluation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Fills CI/CD deployment gap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Enables future studies</a:t>
            </a:r>
            <a:endParaRPr lang="en-US" sz="1250" dirty="0"/>
          </a:p>
        </p:txBody>
      </p:sp>
      <p:sp>
        <p:nvSpPr>
          <p:cNvPr id="29" name="Shape 27"/>
          <p:cNvSpPr/>
          <p:nvPr/>
        </p:nvSpPr>
        <p:spPr>
          <a:xfrm>
            <a:off x="6089904" y="2331720"/>
            <a:ext cx="2761488" cy="24231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30" name="Shape 28"/>
          <p:cNvSpPr/>
          <p:nvPr/>
        </p:nvSpPr>
        <p:spPr>
          <a:xfrm>
            <a:off x="6089904" y="2331720"/>
            <a:ext cx="2761488" cy="365760"/>
          </a:xfrm>
          <a:prstGeom prst="rect">
            <a:avLst/>
          </a:prstGeom>
          <a:solidFill>
            <a:srgbClr val="1D6A4F"/>
          </a:solidFill>
          <a:ln/>
        </p:spPr>
      </p:sp>
      <p:sp>
        <p:nvSpPr>
          <p:cNvPr id="31" name="Text 29"/>
          <p:cNvSpPr/>
          <p:nvPr/>
        </p:nvSpPr>
        <p:spPr>
          <a:xfrm>
            <a:off x="6181344" y="2331720"/>
            <a:ext cx="2606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</a:rPr>
              <a:t>Society</a:t>
            </a:r>
            <a:endParaRPr lang="en-US" sz="1500" dirty="0"/>
          </a:p>
        </p:txBody>
      </p:sp>
      <p:sp>
        <p:nvSpPr>
          <p:cNvPr id="32" name="Text 30"/>
          <p:cNvSpPr/>
          <p:nvPr/>
        </p:nvSpPr>
        <p:spPr>
          <a:xfrm>
            <a:off x="6199632" y="2743200"/>
            <a:ext cx="2578608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Safer healthcare, finance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and public sector software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Reduces avg $4.88M breach cost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D1B2A"/>
                </a:solidFill>
              </a:rPr>
              <a:t>Early detection saves ~$1.12M</a:t>
            </a:r>
            <a:endParaRPr lang="en-US" sz="12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9. Project Timeline (12 Months)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10 / 12</a:t>
            </a:r>
            <a:endParaRPr lang="en-US" sz="900" dirty="0"/>
          </a:p>
        </p:txBody>
      </p:sp>
      <p:graphicFrame>
        <p:nvGraphicFramePr>
          <p:cNvPr id="11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5615724"/>
              </p:ext>
            </p:extLst>
          </p:nvPr>
        </p:nvGraphicFramePr>
        <p:xfrm>
          <a:off x="228600" y="822960"/>
          <a:ext cx="8686800" cy="2268220"/>
        </p:xfrm>
        <a:graphic>
          <a:graphicData uri="http://schemas.openxmlformats.org/drawingml/2006/table">
            <a:tbl>
              <a:tblPr/>
              <a:tblGrid>
                <a:gridCol w="5943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373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69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Month(s)</a:t>
                      </a:r>
                      <a:endParaRPr lang="en-US" sz="110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62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Phase</a:t>
                      </a:r>
                      <a:endParaRPr lang="en-US" sz="110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62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Key Activities</a:t>
                      </a:r>
                      <a:endParaRPr lang="en-US" sz="110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62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Milestone</a:t>
                      </a:r>
                      <a:endParaRPr lang="en-US" sz="110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A162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1–2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</a:rPr>
                        <a:t>Foundation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SLR, ethics, datasets, baseline tools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Literature review + ethics done (O1)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3–5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</a:rPr>
                        <a:t>Model Development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47A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Train GNN + CodeBERT; build ensemble model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 smtClean="0">
                          <a:solidFill>
                            <a:srgbClr val="0D1B2A"/>
                          </a:solidFill>
                        </a:rPr>
                        <a:t>&gt;=85</a:t>
                      </a: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% precision, </a:t>
                      </a:r>
                      <a:r>
                        <a:rPr lang="en-US" sz="1050" dirty="0" smtClean="0">
                          <a:solidFill>
                            <a:srgbClr val="0D1B2A"/>
                          </a:solidFill>
                        </a:rPr>
                        <a:t>&gt;=80</a:t>
                      </a: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% recall (O2)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6–7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</a:rPr>
                        <a:t>Framework Build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7B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GitHub Actions plugin; CI/CD integration; test on 2 repos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Working prototype &lt;60s scans (O3)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8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</a:rPr>
                        <a:t>Framework Build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7B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GPT-4 remediation engine; expert review panel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 smtClean="0">
                          <a:solidFill>
                            <a:srgbClr val="0D1B2A"/>
                          </a:solidFill>
                        </a:rPr>
                        <a:t>&gt;=70</a:t>
                      </a: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% correct-fix rate (O4)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9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</a:rPr>
                        <a:t>Evaluation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C348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Full benchmark eval vs 3 tools on 3 datasets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Comparative results report (O5)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10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</a:rPr>
                        <a:t>Evaluation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C348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Developer usability </a:t>
                      </a:r>
                      <a:r>
                        <a:rPr lang="en-US" sz="1050" dirty="0" smtClean="0">
                          <a:solidFill>
                            <a:srgbClr val="0D1B2A"/>
                          </a:solidFill>
                        </a:rPr>
                        <a:t>study </a:t>
                      </a: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10 participants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Usability report (O6)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3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11–12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</a:rPr>
                        <a:t>Write-Up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D6A4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Draft, revisions, supervisor review, open-source release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0D1B2A"/>
                          </a:solidFill>
                        </a:rPr>
                        <a:t>Final submission + GitHub repo</a:t>
                      </a:r>
                      <a:endParaRPr lang="en-US" sz="1050" dirty="0"/>
                    </a:p>
                  </a:txBody>
                  <a:tcPr marL="88900" marR="88900" marT="50800" marB="508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10. Impact &amp; Limitations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11 / 12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74320" y="914400"/>
            <a:ext cx="4160520" cy="3840480"/>
          </a:xfrm>
          <a:prstGeom prst="rect">
            <a:avLst/>
          </a:prstGeom>
          <a:solidFill>
            <a:srgbClr val="0A1628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457200" y="987552"/>
            <a:ext cx="3749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0B4D8"/>
                </a:solidFill>
              </a:rPr>
              <a:t>Potential Impact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457200" y="1389888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0B4D8"/>
                </a:solidFill>
              </a:rPr>
              <a:t>Academic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57200" y="1673352"/>
            <a:ext cx="3749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A8C6E8"/>
                </a:solidFill>
              </a:rPr>
              <a:t>Fills 3 documented research gaps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A8C6E8"/>
                </a:solidFill>
              </a:rPr>
              <a:t>Open-source artefact for future studies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457200" y="2395728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0B4D8"/>
                </a:solidFill>
              </a:rPr>
              <a:t>Professional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457200" y="2679192"/>
            <a:ext cx="3749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A8C6E8"/>
                </a:solidFill>
              </a:rPr>
              <a:t>Free, high-accuracy alternative to costly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A8C6E8"/>
                </a:solidFill>
              </a:rPr>
              <a:t>commercial SAST tools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457200" y="3401568"/>
            <a:ext cx="37490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0B4D8"/>
                </a:solidFill>
              </a:rPr>
              <a:t>Societal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457200" y="3685032"/>
            <a:ext cx="3749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A8C6E8"/>
                </a:solidFill>
              </a:rPr>
              <a:t>Safer software in healthcare, banking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A8C6E8"/>
                </a:solidFill>
              </a:rPr>
              <a:t>and public services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4663440" y="914400"/>
            <a:ext cx="4160520" cy="38404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5" name="Text 13"/>
          <p:cNvSpPr/>
          <p:nvPr/>
        </p:nvSpPr>
        <p:spPr>
          <a:xfrm>
            <a:off x="4846320" y="987552"/>
            <a:ext cx="3749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C0392B"/>
                </a:solidFill>
              </a:rPr>
              <a:t>Limitations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4773168" y="1371600"/>
            <a:ext cx="3931920" cy="713232"/>
          </a:xfrm>
          <a:prstGeom prst="rect">
            <a:avLst/>
          </a:prstGeom>
          <a:solidFill>
            <a:srgbClr val="FEF9E7"/>
          </a:solidFill>
          <a:ln/>
        </p:spPr>
      </p:sp>
      <p:sp>
        <p:nvSpPr>
          <p:cNvPr id="17" name="Shape 15"/>
          <p:cNvSpPr/>
          <p:nvPr/>
        </p:nvSpPr>
        <p:spPr>
          <a:xfrm>
            <a:off x="4773168" y="1371600"/>
            <a:ext cx="54864" cy="713232"/>
          </a:xfrm>
          <a:prstGeom prst="rect">
            <a:avLst/>
          </a:prstGeom>
          <a:solidFill>
            <a:srgbClr val="E67E22"/>
          </a:solidFill>
          <a:ln/>
        </p:spPr>
      </p:sp>
      <p:sp>
        <p:nvSpPr>
          <p:cNvPr id="18" name="Text 16"/>
          <p:cNvSpPr/>
          <p:nvPr/>
        </p:nvSpPr>
        <p:spPr>
          <a:xfrm>
            <a:off x="4892040" y="1389888"/>
            <a:ext cx="3749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2A"/>
                </a:solidFill>
              </a:rPr>
              <a:t>Language Scope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4892040" y="1627632"/>
            <a:ext cx="3749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D1B2A"/>
                </a:solidFill>
              </a:rPr>
              <a:t>C/C++ and Java only </a:t>
            </a:r>
            <a:r>
              <a:rPr lang="en-US" sz="1100" dirty="0" smtClean="0">
                <a:solidFill>
                  <a:srgbClr val="0D1B2A"/>
                </a:solidFill>
              </a:rPr>
              <a:t>Python</a:t>
            </a:r>
            <a:r>
              <a:rPr lang="en-US" sz="1100" dirty="0">
                <a:solidFill>
                  <a:srgbClr val="0D1B2A"/>
                </a:solidFill>
              </a:rPr>
              <a:t>, JS need extra training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4773168" y="2194560"/>
            <a:ext cx="3931920" cy="713232"/>
          </a:xfrm>
          <a:prstGeom prst="rect">
            <a:avLst/>
          </a:prstGeom>
          <a:solidFill>
            <a:srgbClr val="FEF9E7"/>
          </a:solidFill>
          <a:ln/>
        </p:spPr>
      </p:sp>
      <p:sp>
        <p:nvSpPr>
          <p:cNvPr id="21" name="Shape 19"/>
          <p:cNvSpPr/>
          <p:nvPr/>
        </p:nvSpPr>
        <p:spPr>
          <a:xfrm>
            <a:off x="4773168" y="2194560"/>
            <a:ext cx="54864" cy="713232"/>
          </a:xfrm>
          <a:prstGeom prst="rect">
            <a:avLst/>
          </a:prstGeom>
          <a:solidFill>
            <a:srgbClr val="E67E22"/>
          </a:solidFill>
          <a:ln/>
        </p:spPr>
      </p:sp>
      <p:sp>
        <p:nvSpPr>
          <p:cNvPr id="22" name="Text 20"/>
          <p:cNvSpPr/>
          <p:nvPr/>
        </p:nvSpPr>
        <p:spPr>
          <a:xfrm>
            <a:off x="4892040" y="2212848"/>
            <a:ext cx="3749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2A"/>
                </a:solidFill>
              </a:rPr>
              <a:t>Dataset Realism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4892040" y="2450592"/>
            <a:ext cx="3749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D1B2A"/>
                </a:solidFill>
              </a:rPr>
              <a:t>Benchmarks may not match real production code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4773168" y="3017520"/>
            <a:ext cx="3931920" cy="713232"/>
          </a:xfrm>
          <a:prstGeom prst="rect">
            <a:avLst/>
          </a:prstGeom>
          <a:solidFill>
            <a:srgbClr val="FEF9E7"/>
          </a:solidFill>
          <a:ln/>
        </p:spPr>
      </p:sp>
      <p:sp>
        <p:nvSpPr>
          <p:cNvPr id="25" name="Shape 23"/>
          <p:cNvSpPr/>
          <p:nvPr/>
        </p:nvSpPr>
        <p:spPr>
          <a:xfrm>
            <a:off x="4773168" y="3017520"/>
            <a:ext cx="54864" cy="713232"/>
          </a:xfrm>
          <a:prstGeom prst="rect">
            <a:avLst/>
          </a:prstGeom>
          <a:solidFill>
            <a:srgbClr val="E67E22"/>
          </a:solidFill>
          <a:ln/>
        </p:spPr>
      </p:sp>
      <p:sp>
        <p:nvSpPr>
          <p:cNvPr id="26" name="Text 24"/>
          <p:cNvSpPr/>
          <p:nvPr/>
        </p:nvSpPr>
        <p:spPr>
          <a:xfrm>
            <a:off x="4892040" y="3035808"/>
            <a:ext cx="3749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2A"/>
                </a:solidFill>
              </a:rPr>
              <a:t>GPT-4 Dependency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4892040" y="3273552"/>
            <a:ext cx="3749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D1B2A"/>
                </a:solidFill>
              </a:rPr>
              <a:t>Remediation engine costs money; subject to API availability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4773168" y="3840480"/>
            <a:ext cx="3931920" cy="713232"/>
          </a:xfrm>
          <a:prstGeom prst="rect">
            <a:avLst/>
          </a:prstGeom>
          <a:solidFill>
            <a:srgbClr val="FEF9E7"/>
          </a:solidFill>
          <a:ln/>
        </p:spPr>
      </p:sp>
      <p:sp>
        <p:nvSpPr>
          <p:cNvPr id="29" name="Shape 27"/>
          <p:cNvSpPr/>
          <p:nvPr/>
        </p:nvSpPr>
        <p:spPr>
          <a:xfrm>
            <a:off x="4773168" y="3840480"/>
            <a:ext cx="54864" cy="713232"/>
          </a:xfrm>
          <a:prstGeom prst="rect">
            <a:avLst/>
          </a:prstGeom>
          <a:solidFill>
            <a:srgbClr val="E67E22"/>
          </a:solidFill>
          <a:ln/>
        </p:spPr>
      </p:sp>
      <p:sp>
        <p:nvSpPr>
          <p:cNvPr id="30" name="Text 28"/>
          <p:cNvSpPr/>
          <p:nvPr/>
        </p:nvSpPr>
        <p:spPr>
          <a:xfrm>
            <a:off x="4892040" y="3858768"/>
            <a:ext cx="374904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1B2A"/>
                </a:solidFill>
              </a:rPr>
              <a:t>Study Size</a:t>
            </a:r>
            <a:endParaRPr lang="en-US" sz="1200" dirty="0"/>
          </a:p>
        </p:txBody>
      </p:sp>
      <p:sp>
        <p:nvSpPr>
          <p:cNvPr id="31" name="Text 29"/>
          <p:cNvSpPr/>
          <p:nvPr/>
        </p:nvSpPr>
        <p:spPr>
          <a:xfrm>
            <a:off x="4892040" y="4096512"/>
            <a:ext cx="37490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0D1B2A"/>
                </a:solidFill>
              </a:rPr>
              <a:t>10 developers gives useful insights but can't be generalised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0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731520"/>
            <a:ext cx="9144000" cy="64008"/>
          </a:xfrm>
          <a:prstGeom prst="rect">
            <a:avLst/>
          </a:prstGeom>
          <a:solidFill>
            <a:srgbClr val="00B4D8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0"/>
            <a:ext cx="84124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References (IEEE Format)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8138160" y="4846320"/>
            <a:ext cx="8229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E7FAA"/>
                </a:solidFill>
              </a:rPr>
              <a:t>12 / 12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274320" y="868680"/>
            <a:ext cx="4343400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[1] IBM Security, "Cost of a Data Breach Report 2024," IBM Corp., July 2024.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[2] Cloudflare, "Application Security Report: 2024 Update," July 2024.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[3] SiteWALL, "2024 Web Application Security Statistics," 2025.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[4] OWASP Foundation, "OWASP Top Ten 2021," 2021.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[5] B. Singh, "Automating Security Testing in CI/CD Pipelines," WJARR, vol.22, no.1, 2024.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[6] Endor Labs, "False Negatives in SAST," 2024.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[7] Contrast Security, "AppSec Noise and Fatigue by the Numbers," 2023.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[8] Black Duck, "2024 Global State of DevSecOps Report," Oct. 2024.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[9] F. Zampetti et al., "SAST tools: Are we there yet?" IEEE SANER, 2020.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[10] Y. Chen et al., "Neural transfer learning for repairing security vulnerabilities," IEEE TSE, 2023.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[11] MITRE, "2023 CWE Top 25 Most Dangerous Software Weaknesses," 2023.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[12] J. A. Harer et al., "Automated software vulnerability detection with ML," arXiv:1803.04497, 2018.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[13] Lipp et al., "Effectiveness of Static C Code Analyzers," ACM ISSTA, 2022.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[14] A. Doupe et al., "Why Johnny can't pentest," DIMVA, 2010.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[15] M. Ohm et al., "Backstabber's knife collection," DIMVA, 2020.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[16] F. Yamaguchi et al., "Modeling vulnerabilities with code property graphs," IEEE S&amp;P, 2014.</a:t>
            </a:r>
            <a:endParaRPr lang="en-US" sz="800" dirty="0"/>
          </a:p>
        </p:txBody>
      </p:sp>
      <p:sp>
        <p:nvSpPr>
          <p:cNvPr id="7" name="Text 5"/>
          <p:cNvSpPr/>
          <p:nvPr/>
        </p:nvSpPr>
        <p:spPr>
          <a:xfrm>
            <a:off x="4754880" y="868680"/>
            <a:ext cx="4343400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[17] Z. Li et al., "VulDeePecker," NDSS, 2018.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[18] Y. Zhou et al., "Devign: Vulnerability identification via GNNs," NeurIPS, 2019.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[19] Z. Feng et al., "CodeBERT," ACL: EMNLP Findings, 2020.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[20] R. S. Mim et al., "Vulnerability Detection Using CodeBERT and CNN," ENASE, 2024.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[21] Anon., "Vulnerability detection via augmented PDG + CodeBERT," Scientific Reports, 2024.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[22] Anon., "Vulnerability Detection with Code Language Models," arXiv:2403.18624, 2024.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[23] F. Long and M. Rinard, "Automatic patch generation," POPL, 2016.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[24] H. Pearce et al., "Zero-shot vulnerability repair with LLMs," IEEE S&amp;P, 2023.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[25] M. Souppaya et al., "NIST SP 800-204C: DevSecOps," NIST, 2022.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[26] M. M. Rahman and L. Williams, "Security smells in Ansible/Chef scripts," ACM TOSEM, 2020.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[27] V. S. Mohan and L. B. Othmane, "SecDevOps," IEEE SecDevOps, 2016.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[28] A. R. Hevner et al., "Design science in IS research," MIS Quarterly, 2004.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[29] J. Fan et al., "A C/C++ code vulnerability dataset," MSR, 2020.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[30] T. Boland and P. Black, "Juliet 1.3 test suite," NIST, 2012.</a:t>
            </a:r>
            <a:endParaRPr lang="en-US" sz="8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800" dirty="0">
                <a:solidFill>
                  <a:srgbClr val="0D1B2A"/>
                </a:solidFill>
              </a:rPr>
              <a:t>[31] NIST, "National Vulnerability Database (NVD)," 2024.</a:t>
            </a:r>
            <a:endParaRPr lang="en-US" sz="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8381</TotalTime>
  <Words>1773</Words>
  <Application>Microsoft Office PowerPoint</Application>
  <PresentationFormat>On-screen Show (16:9)</PresentationFormat>
  <Paragraphs>274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ACER</cp:lastModifiedBy>
  <cp:revision>4</cp:revision>
  <dcterms:created xsi:type="dcterms:W3CDTF">2026-04-12T16:50:49Z</dcterms:created>
  <dcterms:modified xsi:type="dcterms:W3CDTF">2026-04-18T12:49:26Z</dcterms:modified>
</cp:coreProperties>
</file>