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60" r:id="rId3"/>
    <p:sldId id="261" r:id="rId4"/>
    <p:sldId id="259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3" r:id="rId16"/>
    <p:sldId id="272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88" d="100"/>
          <a:sy n="88" d="100"/>
        </p:scale>
        <p:origin x="96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FAED1-E794-4CCB-A5A4-F26722E5FB27}" type="datetimeFigureOut">
              <a:rPr lang="en-GB" smtClean="0"/>
              <a:t>17/01/2017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FDFD6781-074D-43F9-AC2A-E426617AF1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2238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FAED1-E794-4CCB-A5A4-F26722E5FB27}" type="datetimeFigureOut">
              <a:rPr lang="en-GB" smtClean="0"/>
              <a:t>17/01/2017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D6781-074D-43F9-AC2A-E426617AF1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7326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FAED1-E794-4CCB-A5A4-F26722E5FB27}" type="datetimeFigureOut">
              <a:rPr lang="en-GB" smtClean="0"/>
              <a:t>17/01/2017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FDFD6781-074D-43F9-AC2A-E426617AF1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6641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FAED1-E794-4CCB-A5A4-F26722E5FB27}" type="datetimeFigureOut">
              <a:rPr lang="en-GB" smtClean="0"/>
              <a:t>17/01/2017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FDFD6781-074D-43F9-AC2A-E426617AF1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8212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FAED1-E794-4CCB-A5A4-F26722E5FB27}" type="datetimeFigureOut">
              <a:rPr lang="en-GB" smtClean="0"/>
              <a:t>17/01/2017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FDFD6781-074D-43F9-AC2A-E426617AF1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29270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FAED1-E794-4CCB-A5A4-F26722E5FB27}" type="datetimeFigureOut">
              <a:rPr lang="en-GB" smtClean="0"/>
              <a:t>17/01/2017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D6781-074D-43F9-AC2A-E426617AF1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456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FAED1-E794-4CCB-A5A4-F26722E5FB27}" type="datetimeFigureOut">
              <a:rPr lang="en-GB" smtClean="0"/>
              <a:t>17/01/2017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D6781-074D-43F9-AC2A-E426617AF1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0039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FAED1-E794-4CCB-A5A4-F26722E5FB27}" type="datetimeFigureOut">
              <a:rPr lang="en-GB" smtClean="0"/>
              <a:t>17/01/2017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D6781-074D-43F9-AC2A-E426617AF1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315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FAED1-E794-4CCB-A5A4-F26722E5FB27}" type="datetimeFigureOut">
              <a:rPr lang="en-GB" smtClean="0"/>
              <a:t>17/01/2017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FDFD6781-074D-43F9-AC2A-E426617AF1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4963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FAED1-E794-4CCB-A5A4-F26722E5FB27}" type="datetimeFigureOut">
              <a:rPr lang="en-GB" smtClean="0"/>
              <a:t>17/01/2017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FDFD6781-074D-43F9-AC2A-E426617AF1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35479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FAED1-E794-4CCB-A5A4-F26722E5FB27}" type="datetimeFigureOut">
              <a:rPr lang="en-GB" smtClean="0"/>
              <a:t>17/01/2017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FDFD6781-074D-43F9-AC2A-E426617AF1F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487354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FAED1-E794-4CCB-A5A4-F26722E5FB27}" type="datetimeFigureOut">
              <a:rPr lang="en-GB" smtClean="0"/>
              <a:t>17/01/2017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FDFD6781-074D-43F9-AC2A-E426617AF1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4218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FAED1-E794-4CCB-A5A4-F26722E5FB27}" type="datetimeFigureOut">
              <a:rPr lang="en-GB" smtClean="0"/>
              <a:t>17/01/2017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FDFD6781-074D-43F9-AC2A-E426617AF1F6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80897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FAED1-E794-4CCB-A5A4-F26722E5FB27}" type="datetimeFigureOut">
              <a:rPr lang="en-GB" smtClean="0"/>
              <a:t>17/01/2017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FDFD6781-074D-43F9-AC2A-E426617AF1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09705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FAED1-E794-4CCB-A5A4-F26722E5FB27}" type="datetimeFigureOut">
              <a:rPr lang="en-GB" smtClean="0"/>
              <a:t>17/01/2017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D6781-074D-43F9-AC2A-E426617AF1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580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FAED1-E794-4CCB-A5A4-F26722E5FB27}" type="datetimeFigureOut">
              <a:rPr lang="en-GB" smtClean="0"/>
              <a:t>17/01/2017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D6781-074D-43F9-AC2A-E426617AF1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1494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BFAED1-E794-4CCB-A5A4-F26722E5FB27}" type="datetimeFigureOut">
              <a:rPr lang="en-GB" smtClean="0"/>
              <a:t>17/01/2017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FDFD6781-074D-43F9-AC2A-E426617AF1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9390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  <p:sldLayoutId id="2147483792" r:id="rId12"/>
    <p:sldLayoutId id="2147483793" r:id="rId13"/>
    <p:sldLayoutId id="2147483794" r:id="rId14"/>
    <p:sldLayoutId id="2147483795" r:id="rId15"/>
    <p:sldLayoutId id="214748379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Reliable Software in Resource Constrained Embedded Systems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Jaymie Phillips</a:t>
            </a:r>
          </a:p>
        </p:txBody>
      </p:sp>
    </p:spTree>
    <p:extLst>
      <p:ext uri="{BB962C8B-B14F-4D97-AF65-F5344CB8AC3E}">
        <p14:creationId xmlns:p14="http://schemas.microsoft.com/office/powerpoint/2010/main" val="31409927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System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Mainframe</a:t>
            </a:r>
            <a:r>
              <a:rPr lang="en-GB" sz="1200" dirty="0"/>
              <a:t>[1]</a:t>
            </a:r>
          </a:p>
          <a:p>
            <a:endParaRPr lang="en-GB" dirty="0"/>
          </a:p>
          <a:p>
            <a:r>
              <a:rPr lang="en-GB" dirty="0"/>
              <a:t>Supercomputer</a:t>
            </a:r>
          </a:p>
          <a:p>
            <a:endParaRPr lang="en-GB" dirty="0"/>
          </a:p>
          <a:p>
            <a:r>
              <a:rPr lang="en-GB" dirty="0"/>
              <a:t>Personal Workstation</a:t>
            </a:r>
          </a:p>
          <a:p>
            <a:endParaRPr lang="en-GB" dirty="0"/>
          </a:p>
          <a:p>
            <a:r>
              <a:rPr lang="en-GB" dirty="0"/>
              <a:t>Embedded </a:t>
            </a:r>
            <a:r>
              <a:rPr lang="en-GB" sz="1100" dirty="0"/>
              <a:t>[4]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6" name="Picture 2" descr="Image result for mainfram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1941" y="1239929"/>
            <a:ext cx="2059005" cy="1770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supercompute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65736" y="1381144"/>
            <a:ext cx="26670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Image result for compute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3042" y="3370521"/>
            <a:ext cx="2416802" cy="1956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Image result for cellnovo insulin pump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98278" y="3664542"/>
            <a:ext cx="1905000" cy="2505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25086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Embedded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“An embedded system is a computerised system that is purpose-built for its application”</a:t>
            </a:r>
            <a:r>
              <a:rPr lang="en-GB" sz="1200" dirty="0"/>
              <a:t>[4]</a:t>
            </a:r>
          </a:p>
          <a:p>
            <a:endParaRPr lang="en-GB" sz="1200" dirty="0"/>
          </a:p>
          <a:p>
            <a:r>
              <a:rPr lang="en-GB" dirty="0"/>
              <a:t>Tailored – no excess functionality</a:t>
            </a:r>
          </a:p>
          <a:p>
            <a:endParaRPr lang="en-GB" dirty="0"/>
          </a:p>
          <a:p>
            <a:r>
              <a:rPr lang="en-GB" dirty="0"/>
              <a:t>Finite Resources</a:t>
            </a:r>
          </a:p>
          <a:p>
            <a:endParaRPr lang="en-GB" dirty="0"/>
          </a:p>
          <a:p>
            <a:r>
              <a:rPr lang="en-GB" dirty="0"/>
              <a:t>Often more expensive to implement and produce</a:t>
            </a:r>
          </a:p>
        </p:txBody>
      </p:sp>
    </p:spTree>
    <p:extLst>
      <p:ext uri="{BB962C8B-B14F-4D97-AF65-F5344CB8AC3E}">
        <p14:creationId xmlns:p14="http://schemas.microsoft.com/office/powerpoint/2010/main" val="15098599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System Resources 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Memory</a:t>
            </a:r>
          </a:p>
          <a:p>
            <a:endParaRPr lang="en-GB" dirty="0"/>
          </a:p>
          <a:p>
            <a:r>
              <a:rPr lang="en-GB" dirty="0"/>
              <a:t>Storage</a:t>
            </a:r>
          </a:p>
          <a:p>
            <a:endParaRPr lang="en-GB" dirty="0"/>
          </a:p>
          <a:p>
            <a:r>
              <a:rPr lang="en-GB" dirty="0"/>
              <a:t>Processing Power</a:t>
            </a:r>
          </a:p>
          <a:p>
            <a:endParaRPr lang="en-GB" dirty="0"/>
          </a:p>
          <a:p>
            <a:r>
              <a:rPr lang="en-GB" dirty="0"/>
              <a:t>Peripherals*</a:t>
            </a:r>
          </a:p>
        </p:txBody>
      </p:sp>
    </p:spTree>
    <p:extLst>
      <p:ext uri="{BB962C8B-B14F-4D97-AF65-F5344CB8AC3E}">
        <p14:creationId xmlns:p14="http://schemas.microsoft.com/office/powerpoint/2010/main" val="7767971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Embedded Software Development Tools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ASM – Typically fewer instructions than workstations (RISC vs CISC)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 – Ported to almost every computer system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ADA – SPARK subset for Safety critical applications </a:t>
            </a:r>
            <a:r>
              <a:rPr lang="en-GB" sz="1200" dirty="0"/>
              <a:t>[5]</a:t>
            </a:r>
          </a:p>
          <a:p>
            <a:endParaRPr lang="en-GB" dirty="0"/>
          </a:p>
          <a:p>
            <a:r>
              <a:rPr lang="en-GB" dirty="0"/>
              <a:t>Lack of high level language support</a:t>
            </a:r>
          </a:p>
          <a:p>
            <a:endParaRPr lang="en-GB" dirty="0"/>
          </a:p>
          <a:p>
            <a:r>
              <a:rPr lang="en-GB" dirty="0"/>
              <a:t>ARM-DS5 / MPLAB / KEIL / GCC / </a:t>
            </a:r>
            <a:r>
              <a:rPr lang="en-GB" dirty="0" err="1"/>
              <a:t>CoIDE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95115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Bug ?! That’s a Bird… </a:t>
            </a:r>
            <a:r>
              <a:rPr lang="en-GB" dirty="0" err="1"/>
              <a:t>er</a:t>
            </a:r>
            <a:r>
              <a:rPr lang="en-GB" dirty="0"/>
              <a:t>.. Normal type. </a:t>
            </a:r>
          </a:p>
        </p:txBody>
      </p:sp>
      <p:pic>
        <p:nvPicPr>
          <p:cNvPr id="1026" name="Picture 2" descr="Image result for missingno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89650" y="2951162"/>
            <a:ext cx="19145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2589212" y="2133600"/>
            <a:ext cx="8915400" cy="3777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One of the most notorious software errors of the 90’s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Simple oversight in the developer’s memory allocation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Compound error value not copied back</a:t>
            </a:r>
          </a:p>
          <a:p>
            <a:endParaRPr lang="en-GB" dirty="0"/>
          </a:p>
        </p:txBody>
      </p:sp>
      <p:pic>
        <p:nvPicPr>
          <p:cNvPr id="2054" name="Picture 6" descr="Image result for missingno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5614" y="2830286"/>
            <a:ext cx="2905757" cy="198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1905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-4.07407E-6 L 0.37917 -0.0018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958" y="-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Bug Classification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Memory Leak</a:t>
            </a:r>
          </a:p>
          <a:p>
            <a:r>
              <a:rPr lang="en-GB" dirty="0"/>
              <a:t>Memory Allocation Errors</a:t>
            </a:r>
          </a:p>
          <a:p>
            <a:r>
              <a:rPr lang="en-GB" dirty="0"/>
              <a:t>Variable Scope errors</a:t>
            </a:r>
          </a:p>
          <a:p>
            <a:r>
              <a:rPr lang="en-GB" dirty="0"/>
              <a:t>Buffer overflow / buffer underflow</a:t>
            </a:r>
          </a:p>
          <a:p>
            <a:r>
              <a:rPr lang="en-GB" dirty="0"/>
              <a:t>Type mismatch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With great power comes great responsibility !!</a:t>
            </a:r>
          </a:p>
          <a:p>
            <a:pPr marL="0" indent="0">
              <a:buNone/>
            </a:pPr>
            <a:r>
              <a:rPr lang="en-GB" sz="1200" dirty="0"/>
              <a:t>[6][7]</a:t>
            </a:r>
          </a:p>
        </p:txBody>
      </p:sp>
    </p:spTree>
    <p:extLst>
      <p:ext uri="{BB962C8B-B14F-4D97-AF65-F5344CB8AC3E}">
        <p14:creationId xmlns:p14="http://schemas.microsoft.com/office/powerpoint/2010/main" val="19589849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Embedded System Design 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Program memory usage</a:t>
            </a:r>
          </a:p>
          <a:p>
            <a:endParaRPr lang="en-GB" dirty="0"/>
          </a:p>
          <a:p>
            <a:r>
              <a:rPr lang="en-GB" dirty="0"/>
              <a:t>Heap and stack memory allocation</a:t>
            </a:r>
          </a:p>
          <a:p>
            <a:endParaRPr lang="en-GB" dirty="0"/>
          </a:p>
          <a:p>
            <a:r>
              <a:rPr lang="en-GB" dirty="0"/>
              <a:t>Instruction width 8-bit to 64-bit*</a:t>
            </a:r>
          </a:p>
          <a:p>
            <a:endParaRPr lang="en-GB" dirty="0"/>
          </a:p>
          <a:p>
            <a:r>
              <a:rPr lang="en-GB" dirty="0"/>
              <a:t>Power considerations</a:t>
            </a:r>
          </a:p>
          <a:p>
            <a:endParaRPr lang="en-GB" dirty="0"/>
          </a:p>
          <a:p>
            <a:r>
              <a:rPr lang="en-GB" dirty="0"/>
              <a:t>Timing Constraints </a:t>
            </a:r>
            <a:r>
              <a:rPr lang="en-GB" sz="1200" dirty="0"/>
              <a:t>[8]</a:t>
            </a:r>
          </a:p>
        </p:txBody>
      </p:sp>
    </p:spTree>
    <p:extLst>
      <p:ext uri="{BB962C8B-B14F-4D97-AF65-F5344CB8AC3E}">
        <p14:creationId xmlns:p14="http://schemas.microsoft.com/office/powerpoint/2010/main" val="12481784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Current Practices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Formal Notation – Prior to implementation</a:t>
            </a:r>
          </a:p>
          <a:p>
            <a:r>
              <a:rPr lang="en-GB" dirty="0"/>
              <a:t>Static Testing - Post Implementation</a:t>
            </a:r>
          </a:p>
          <a:p>
            <a:r>
              <a:rPr lang="en-GB" dirty="0"/>
              <a:t>Dynamic Testing – Post Implementation</a:t>
            </a:r>
          </a:p>
          <a:p>
            <a:endParaRPr lang="en-GB" dirty="0"/>
          </a:p>
          <a:p>
            <a:r>
              <a:rPr lang="en-GB" dirty="0"/>
              <a:t>Verilog hardware standards</a:t>
            </a:r>
          </a:p>
          <a:p>
            <a:r>
              <a:rPr lang="en-GB" dirty="0"/>
              <a:t>MISRA Software standards</a:t>
            </a:r>
          </a:p>
          <a:p>
            <a:r>
              <a:rPr lang="en-GB" dirty="0"/>
              <a:t>IEC 62304/ISO9001</a:t>
            </a:r>
          </a:p>
        </p:txBody>
      </p:sp>
    </p:spTree>
    <p:extLst>
      <p:ext uri="{BB962C8B-B14F-4D97-AF65-F5344CB8AC3E}">
        <p14:creationId xmlns:p14="http://schemas.microsoft.com/office/powerpoint/2010/main" val="8647784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Reliability &amp; Predictability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Timing – Important for safety-critical applications (RTOS dependant)</a:t>
            </a:r>
          </a:p>
          <a:p>
            <a:endParaRPr lang="en-GB" dirty="0"/>
          </a:p>
          <a:p>
            <a:r>
              <a:rPr lang="en-GB" dirty="0"/>
              <a:t>Predictable Failure Modes – Don’t just die or restart</a:t>
            </a:r>
          </a:p>
          <a:p>
            <a:endParaRPr lang="en-GB" dirty="0"/>
          </a:p>
          <a:p>
            <a:r>
              <a:rPr lang="en-GB" dirty="0"/>
              <a:t>Recovery Avenues – log failures attempt to fix in runtime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74889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Lindt, </a:t>
            </a:r>
            <a:r>
              <a:rPr lang="en-GB" dirty="0" err="1"/>
              <a:t>Valgrind</a:t>
            </a:r>
            <a:r>
              <a:rPr lang="en-GB" dirty="0"/>
              <a:t> &amp; Electric Fence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Static code analysis tools –They are your friends, not to make you feel bad about your work.</a:t>
            </a:r>
          </a:p>
          <a:p>
            <a:r>
              <a:rPr lang="en-GB" dirty="0"/>
              <a:t>Even simple programs have flaws</a:t>
            </a:r>
          </a:p>
          <a:p>
            <a:r>
              <a:rPr lang="en-GB" dirty="0"/>
              <a:t>PCLINT – Expensive</a:t>
            </a:r>
          </a:p>
          <a:p>
            <a:r>
              <a:rPr lang="en-GB" dirty="0"/>
              <a:t>VALGRIND – Allows for some dynamic testing (so many features)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12660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Simple Static Analysis Output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87448" y="2655168"/>
            <a:ext cx="4686300" cy="226695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3748" y="2243968"/>
            <a:ext cx="6080052" cy="3514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94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Extended Splint Example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263 Lines of  C (C99)</a:t>
            </a:r>
          </a:p>
          <a:p>
            <a:endParaRPr lang="en-GB" dirty="0"/>
          </a:p>
          <a:p>
            <a:r>
              <a:rPr lang="en-GB" dirty="0"/>
              <a:t>8 Functions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4507" y="1873195"/>
            <a:ext cx="6181725" cy="4256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40605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Current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Add-In for development environment to show instruction metrics</a:t>
            </a:r>
          </a:p>
          <a:p>
            <a:endParaRPr lang="en-GB" dirty="0"/>
          </a:p>
          <a:p>
            <a:r>
              <a:rPr lang="en-GB" dirty="0"/>
              <a:t>Embedded software for monitoring bio-potentials</a:t>
            </a:r>
          </a:p>
          <a:p>
            <a:endParaRPr lang="en-GB" dirty="0"/>
          </a:p>
          <a:p>
            <a:r>
              <a:rPr lang="en-GB" dirty="0"/>
              <a:t>Impact of software on power consumption</a:t>
            </a:r>
          </a:p>
        </p:txBody>
      </p:sp>
    </p:spTree>
    <p:extLst>
      <p:ext uri="{BB962C8B-B14F-4D97-AF65-F5344CB8AC3E}">
        <p14:creationId xmlns:p14="http://schemas.microsoft.com/office/powerpoint/2010/main" val="6236597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Takeaway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ALWAYS READ THE DATASHEET (RTM)</a:t>
            </a:r>
          </a:p>
          <a:p>
            <a:endParaRPr lang="en-GB" dirty="0"/>
          </a:p>
          <a:p>
            <a:r>
              <a:rPr lang="en-GB" dirty="0"/>
              <a:t>Seriously, read the datasheet</a:t>
            </a:r>
          </a:p>
          <a:p>
            <a:endParaRPr lang="en-GB" dirty="0"/>
          </a:p>
          <a:p>
            <a:r>
              <a:rPr lang="en-GB" dirty="0"/>
              <a:t>Errors can occur anywhere</a:t>
            </a:r>
          </a:p>
          <a:p>
            <a:endParaRPr lang="en-GB" dirty="0"/>
          </a:p>
          <a:p>
            <a:r>
              <a:rPr lang="en-GB" dirty="0"/>
              <a:t>Hardware is not your friend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67218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Stephens, David. What On Earth is a mainframe. </a:t>
            </a:r>
            <a:r>
              <a:rPr lang="en-GB" dirty="0" err="1"/>
              <a:t>s.l.</a:t>
            </a:r>
            <a:r>
              <a:rPr lang="en-GB" dirty="0"/>
              <a:t> : </a:t>
            </a:r>
            <a:r>
              <a:rPr lang="en-GB" dirty="0" err="1"/>
              <a:t>LuLu</a:t>
            </a:r>
            <a:r>
              <a:rPr lang="en-GB" dirty="0"/>
              <a:t>, 2008. pp. 9-11.</a:t>
            </a:r>
          </a:p>
          <a:p>
            <a:r>
              <a:rPr lang="en-GB" dirty="0"/>
              <a:t>Ltd., ARM. What is the difference between a von Neumann architecture and a Harvard architecture. [Electronic Document] </a:t>
            </a:r>
            <a:r>
              <a:rPr lang="en-GB" dirty="0" err="1"/>
              <a:t>s.l.</a:t>
            </a:r>
            <a:r>
              <a:rPr lang="en-GB" dirty="0"/>
              <a:t> : ARM Ltd, 2011.</a:t>
            </a:r>
          </a:p>
          <a:p>
            <a:r>
              <a:rPr lang="en-GB" dirty="0"/>
              <a:t> LU, </a:t>
            </a:r>
            <a:r>
              <a:rPr lang="en-GB" dirty="0" err="1"/>
              <a:t>ChenYang</a:t>
            </a:r>
            <a:r>
              <a:rPr lang="en-GB" dirty="0"/>
              <a:t>. DSP - Microprocessor Architectures. 2012.</a:t>
            </a:r>
          </a:p>
          <a:p>
            <a:r>
              <a:rPr lang="en-GB" dirty="0"/>
              <a:t> White, </a:t>
            </a:r>
            <a:r>
              <a:rPr lang="en-GB" dirty="0" err="1"/>
              <a:t>Elecia</a:t>
            </a:r>
            <a:r>
              <a:rPr lang="en-GB" dirty="0"/>
              <a:t>. Making Embedded Systems: Design Patterns for Great Software. </a:t>
            </a:r>
            <a:r>
              <a:rPr lang="en-GB" dirty="0" err="1"/>
              <a:t>s.l.</a:t>
            </a:r>
            <a:r>
              <a:rPr lang="en-GB" dirty="0"/>
              <a:t> : O'Reilly, 2011. pp. 1-4.</a:t>
            </a:r>
          </a:p>
          <a:p>
            <a:r>
              <a:rPr lang="en-GB" dirty="0"/>
              <a:t> Jain, </a:t>
            </a:r>
            <a:r>
              <a:rPr lang="en-GB" dirty="0" err="1"/>
              <a:t>Gitu</a:t>
            </a:r>
            <a:r>
              <a:rPr lang="en-GB" dirty="0"/>
              <a:t>. Real World Multicore Embedded Systems: Chapter 9. Programming Languages. </a:t>
            </a:r>
            <a:r>
              <a:rPr lang="en-GB" dirty="0" err="1"/>
              <a:t>s.l.</a:t>
            </a:r>
            <a:r>
              <a:rPr lang="en-GB" dirty="0"/>
              <a:t> : Elsevier, 2013. pp. 9-13.</a:t>
            </a:r>
          </a:p>
          <a:p>
            <a:r>
              <a:rPr lang="en-GB" dirty="0"/>
              <a:t> Farrell, </a:t>
            </a:r>
            <a:r>
              <a:rPr lang="en-GB" dirty="0" err="1"/>
              <a:t>Pter</a:t>
            </a:r>
            <a:r>
              <a:rPr lang="en-GB" dirty="0"/>
              <a:t>. Manage Software Testing. </a:t>
            </a:r>
            <a:r>
              <a:rPr lang="en-GB" dirty="0" err="1"/>
              <a:t>s.l.</a:t>
            </a:r>
            <a:r>
              <a:rPr lang="en-GB" dirty="0"/>
              <a:t> : CRC. pp. 454-458.</a:t>
            </a:r>
          </a:p>
          <a:p>
            <a:r>
              <a:rPr lang="en-GB" dirty="0"/>
              <a:t> </a:t>
            </a:r>
            <a:r>
              <a:rPr lang="en-GB" dirty="0" err="1"/>
              <a:t>Beizer</a:t>
            </a:r>
            <a:r>
              <a:rPr lang="en-GB" dirty="0"/>
              <a:t>, Boris. Black box </a:t>
            </a:r>
            <a:r>
              <a:rPr lang="en-GB" dirty="0" err="1"/>
              <a:t>Testng</a:t>
            </a:r>
            <a:r>
              <a:rPr lang="en-GB" dirty="0"/>
              <a:t>. </a:t>
            </a:r>
            <a:r>
              <a:rPr lang="en-GB" dirty="0" err="1"/>
              <a:t>s.l.</a:t>
            </a:r>
            <a:r>
              <a:rPr lang="en-GB" dirty="0"/>
              <a:t> : Wiley, 1995. pp. 15-22.</a:t>
            </a:r>
          </a:p>
          <a:p>
            <a:r>
              <a:rPr lang="en-GB" dirty="0"/>
              <a:t> Embedded Processor Design Challenges: Systems, Architectures, </a:t>
            </a:r>
            <a:r>
              <a:rPr lang="en-GB" dirty="0" err="1"/>
              <a:t>Modeling</a:t>
            </a:r>
            <a:r>
              <a:rPr lang="en-GB" dirty="0"/>
              <a:t>, and Simulation - SAMOS. </a:t>
            </a:r>
            <a:r>
              <a:rPr lang="en-GB" dirty="0" err="1"/>
              <a:t>s.l.</a:t>
            </a:r>
            <a:r>
              <a:rPr lang="en-GB" dirty="0"/>
              <a:t> : Springer, 2002. pp. 7-11.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5167236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5102</TotalTime>
  <Words>568</Words>
  <Application>Microsoft Office PowerPoint</Application>
  <PresentationFormat>Widescreen</PresentationFormat>
  <Paragraphs>117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Century Gothic</vt:lpstr>
      <vt:lpstr>Wingdings 3</vt:lpstr>
      <vt:lpstr>Wisp</vt:lpstr>
      <vt:lpstr>Reliable Software in Resource Constrained Embedded Systems</vt:lpstr>
      <vt:lpstr>System Types</vt:lpstr>
      <vt:lpstr>Embedded Systems</vt:lpstr>
      <vt:lpstr>What are System Resources ?</vt:lpstr>
      <vt:lpstr>Embedded Software Development Tools</vt:lpstr>
      <vt:lpstr>Bug ?! That’s a Bird… er.. Normal type. </vt:lpstr>
      <vt:lpstr>Bug Classification</vt:lpstr>
      <vt:lpstr>Embedded System Design Challenges</vt:lpstr>
      <vt:lpstr>Current Practices</vt:lpstr>
      <vt:lpstr>Reliability &amp; Predictability</vt:lpstr>
      <vt:lpstr>Lindt, Valgrind &amp; Electric Fence</vt:lpstr>
      <vt:lpstr>Simple Static Analysis Output</vt:lpstr>
      <vt:lpstr>Extended Splint Example</vt:lpstr>
      <vt:lpstr>Current Research</vt:lpstr>
      <vt:lpstr>Takeaway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Software Development in Resource Constrained Embedded Systems</dc:title>
  <dc:creator>Jaymie phillips</dc:creator>
  <cp:lastModifiedBy>Jaymie phillips</cp:lastModifiedBy>
  <cp:revision>98</cp:revision>
  <dcterms:created xsi:type="dcterms:W3CDTF">2017-01-11T20:07:50Z</dcterms:created>
  <dcterms:modified xsi:type="dcterms:W3CDTF">2017-01-18T12:49:17Z</dcterms:modified>
</cp:coreProperties>
</file>