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8" autoAdjust="0"/>
    <p:restoredTop sz="81771" autoAdjust="0"/>
  </p:normalViewPr>
  <p:slideViewPr>
    <p:cSldViewPr snapToGrid="0">
      <p:cViewPr varScale="1">
        <p:scale>
          <a:sx n="51" d="100"/>
          <a:sy n="51" d="100"/>
        </p:scale>
        <p:origin x="11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8" Type="http://schemas.openxmlformats.org/officeDocument/2006/relationships/hyperlink" Target="https://ico.org.uk/for-organisations/data-protection-and-the-eu/data-protection-and-the-eu-in-detail/the-uk-gdpr/" TargetMode="External"/><Relationship Id="rId3" Type="http://schemas.openxmlformats.org/officeDocument/2006/relationships/hyperlink" Target="https://crumdalespecialty.com/how-is-telehealth-changing-healthcare-quality-costs/" TargetMode="External"/><Relationship Id="rId7" Type="http://schemas.openxmlformats.org/officeDocument/2006/relationships/hyperlink" Target="https://doi.org/10.1016/j.fhj.2024.100021" TargetMode="External"/><Relationship Id="rId2" Type="http://schemas.openxmlformats.org/officeDocument/2006/relationships/hyperlink" Target="https://www.chislehurstpartnership.nhs.uk/health-information/nhs-app-frequently-asked-questions/" TargetMode="External"/><Relationship Id="rId1" Type="http://schemas.openxmlformats.org/officeDocument/2006/relationships/hyperlink" Target="https://doi.org/10.7861/fhj.2022-0013" TargetMode="External"/><Relationship Id="rId6" Type="http://schemas.openxmlformats.org/officeDocument/2006/relationships/hyperlink" Target="https://www.england.nhs.uk/about/what-we-do/" TargetMode="External"/><Relationship Id="rId11" Type="http://schemas.openxmlformats.org/officeDocument/2006/relationships/hyperlink" Target="https://www.statista.com/statistics/1618310/median-wait-time-for-elective-treatment-in-nhs-england/" TargetMode="External"/><Relationship Id="rId5" Type="http://schemas.openxmlformats.org/officeDocument/2006/relationships/hyperlink" Target="https://digital.nhs.uk/services/fhir-uk-core" TargetMode="External"/><Relationship Id="rId10" Type="http://schemas.openxmlformats.org/officeDocument/2006/relationships/hyperlink" Target="https://www.nhs.uk/nhs-app/nhs-app-help-and-support/getting-started-with-the-nhs-app/" TargetMode="External"/><Relationship Id="rId4" Type="http://schemas.openxmlformats.org/officeDocument/2006/relationships/hyperlink" Target="https://digital.nhs.uk/developer/guides-and-documentation/introduction-to-healthcare-technology/the-healthcare-ecosystem" TargetMode="External"/><Relationship Id="rId9" Type="http://schemas.openxmlformats.org/officeDocument/2006/relationships/hyperlink" Target="https://www.nhs.uk/nhs-services/gps/"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8" Type="http://schemas.openxmlformats.org/officeDocument/2006/relationships/hyperlink" Target="https://ico.org.uk/for-organisations/data-protection-and-the-eu/data-protection-and-the-eu-in-detail/the-uk-gdpr/" TargetMode="External"/><Relationship Id="rId3" Type="http://schemas.openxmlformats.org/officeDocument/2006/relationships/hyperlink" Target="https://crumdalespecialty.com/how-is-telehealth-changing-healthcare-quality-costs/" TargetMode="External"/><Relationship Id="rId7" Type="http://schemas.openxmlformats.org/officeDocument/2006/relationships/hyperlink" Target="https://doi.org/10.1016/j.fhj.2024.100021" TargetMode="External"/><Relationship Id="rId2" Type="http://schemas.openxmlformats.org/officeDocument/2006/relationships/hyperlink" Target="https://www.chislehurstpartnership.nhs.uk/health-information/nhs-app-frequently-asked-questions/" TargetMode="External"/><Relationship Id="rId1" Type="http://schemas.openxmlformats.org/officeDocument/2006/relationships/hyperlink" Target="https://doi.org/10.7861/fhj.2022-0013" TargetMode="External"/><Relationship Id="rId6" Type="http://schemas.openxmlformats.org/officeDocument/2006/relationships/hyperlink" Target="https://www.england.nhs.uk/about/what-we-do/" TargetMode="External"/><Relationship Id="rId11" Type="http://schemas.openxmlformats.org/officeDocument/2006/relationships/hyperlink" Target="https://www.statista.com/statistics/1618310/median-wait-time-for-elective-treatment-in-nhs-england/" TargetMode="External"/><Relationship Id="rId5" Type="http://schemas.openxmlformats.org/officeDocument/2006/relationships/hyperlink" Target="https://digital.nhs.uk/services/fhir-uk-core" TargetMode="External"/><Relationship Id="rId10" Type="http://schemas.openxmlformats.org/officeDocument/2006/relationships/hyperlink" Target="https://www.nhs.uk/nhs-app/nhs-app-help-and-support/getting-started-with-the-nhs-app/" TargetMode="External"/><Relationship Id="rId4" Type="http://schemas.openxmlformats.org/officeDocument/2006/relationships/hyperlink" Target="https://digital.nhs.uk/developer/guides-and-documentation/introduction-to-healthcare-technology/the-healthcare-ecosystem" TargetMode="External"/><Relationship Id="rId9" Type="http://schemas.openxmlformats.org/officeDocument/2006/relationships/hyperlink" Target="https://www.nhs.uk/nhs-services/gps/" TargetMode="Externa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0F61D7-4E69-404A-9AFE-7D7238F9C653}" type="doc">
      <dgm:prSet loTypeId="urn:microsoft.com/office/officeart/2018/2/layout/IconLabelList" loCatId="icon" qsTypeId="urn:microsoft.com/office/officeart/2005/8/quickstyle/simple1" qsCatId="simple" csTypeId="urn:microsoft.com/office/officeart/2005/8/colors/colorful4" csCatId="colorful" phldr="1"/>
      <dgm:spPr/>
      <dgm:t>
        <a:bodyPr/>
        <a:lstStyle/>
        <a:p>
          <a:endParaRPr lang="en-US"/>
        </a:p>
      </dgm:t>
    </dgm:pt>
    <dgm:pt modelId="{DE8C5869-6637-4CD3-93D9-4A9172CC5B4A}">
      <dgm:prSet custT="1"/>
      <dgm:spPr/>
      <dgm:t>
        <a:bodyPr/>
        <a:lstStyle/>
        <a:p>
          <a:pPr>
            <a:lnSpc>
              <a:spcPct val="100000"/>
            </a:lnSpc>
          </a:pPr>
          <a:r>
            <a:rPr lang="en-GB" sz="1800" dirty="0">
              <a:latin typeface="Times New Roman" panose="02020603050405020304" pitchFamily="18" charset="0"/>
              <a:cs typeface="Times New Roman" panose="02020603050405020304" pitchFamily="18" charset="0"/>
            </a:rPr>
            <a:t>Minimisation of energy consumption and development costs</a:t>
          </a:r>
          <a:endParaRPr lang="en-US" sz="1800" dirty="0">
            <a:latin typeface="Times New Roman" panose="02020603050405020304" pitchFamily="18" charset="0"/>
            <a:cs typeface="Times New Roman" panose="02020603050405020304" pitchFamily="18" charset="0"/>
          </a:endParaRPr>
        </a:p>
      </dgm:t>
    </dgm:pt>
    <dgm:pt modelId="{C6FE24C4-EDF6-4C5C-83FC-0B9C192CC441}" type="parTrans" cxnId="{89171DD8-81CA-46CB-95A3-A509178D551C}">
      <dgm:prSet/>
      <dgm:spPr/>
      <dgm:t>
        <a:bodyPr/>
        <a:lstStyle/>
        <a:p>
          <a:endParaRPr lang="en-US"/>
        </a:p>
      </dgm:t>
    </dgm:pt>
    <dgm:pt modelId="{E5B10FE5-9FD4-45E3-816C-119B4E6E736F}" type="sibTrans" cxnId="{89171DD8-81CA-46CB-95A3-A509178D551C}">
      <dgm:prSet/>
      <dgm:spPr/>
      <dgm:t>
        <a:bodyPr/>
        <a:lstStyle/>
        <a:p>
          <a:endParaRPr lang="en-US"/>
        </a:p>
      </dgm:t>
    </dgm:pt>
    <dgm:pt modelId="{1B68B841-BF08-41E6-B9A3-FEC7E4DD0A72}">
      <dgm:prSet custT="1"/>
      <dgm:spPr/>
      <dgm:t>
        <a:bodyPr/>
        <a:lstStyle/>
        <a:p>
          <a:pPr>
            <a:lnSpc>
              <a:spcPct val="100000"/>
            </a:lnSpc>
          </a:pPr>
          <a:r>
            <a:rPr lang="en-GB" sz="1800">
              <a:latin typeface="Times New Roman" panose="02020603050405020304" pitchFamily="18" charset="0"/>
              <a:cs typeface="Times New Roman" panose="02020603050405020304" pitchFamily="18" charset="0"/>
            </a:rPr>
            <a:t>Frees up capacity level (Crumdalespecialty.com, 2025)</a:t>
          </a:r>
          <a:endParaRPr lang="en-US" sz="1800">
            <a:latin typeface="Times New Roman" panose="02020603050405020304" pitchFamily="18" charset="0"/>
            <a:cs typeface="Times New Roman" panose="02020603050405020304" pitchFamily="18" charset="0"/>
          </a:endParaRPr>
        </a:p>
      </dgm:t>
    </dgm:pt>
    <dgm:pt modelId="{213EB85E-A6D8-46C5-AAE9-F39DF406E3DD}" type="parTrans" cxnId="{06C2DB46-F3ED-4500-9888-1989183F210B}">
      <dgm:prSet/>
      <dgm:spPr/>
      <dgm:t>
        <a:bodyPr/>
        <a:lstStyle/>
        <a:p>
          <a:endParaRPr lang="en-US"/>
        </a:p>
      </dgm:t>
    </dgm:pt>
    <dgm:pt modelId="{AE84AFEC-809A-4B86-92A8-710D59E7EB14}" type="sibTrans" cxnId="{06C2DB46-F3ED-4500-9888-1989183F210B}">
      <dgm:prSet/>
      <dgm:spPr/>
      <dgm:t>
        <a:bodyPr/>
        <a:lstStyle/>
        <a:p>
          <a:endParaRPr lang="en-US"/>
        </a:p>
      </dgm:t>
    </dgm:pt>
    <dgm:pt modelId="{CC95CAB9-995E-4B56-BF22-59E7ADDCE14C}">
      <dgm:prSet custT="1"/>
      <dgm:spPr/>
      <dgm:t>
        <a:bodyPr/>
        <a:lstStyle/>
        <a:p>
          <a:pPr>
            <a:lnSpc>
              <a:spcPct val="100000"/>
            </a:lnSpc>
          </a:pPr>
          <a:r>
            <a:rPr lang="en-GB" sz="1800" dirty="0">
              <a:latin typeface="Times New Roman" panose="02020603050405020304" pitchFamily="18" charset="0"/>
              <a:cs typeface="Times New Roman" panose="02020603050405020304" pitchFamily="18" charset="0"/>
            </a:rPr>
            <a:t>Shortens waiting list and unnecessary emergency visits</a:t>
          </a:r>
          <a:endParaRPr lang="en-US" sz="1800" dirty="0">
            <a:latin typeface="Times New Roman" panose="02020603050405020304" pitchFamily="18" charset="0"/>
            <a:cs typeface="Times New Roman" panose="02020603050405020304" pitchFamily="18" charset="0"/>
          </a:endParaRPr>
        </a:p>
      </dgm:t>
    </dgm:pt>
    <dgm:pt modelId="{8E58F893-2202-404D-8DBA-DEF34BB64978}" type="parTrans" cxnId="{F7213F15-A607-4147-9B40-F80D3407600F}">
      <dgm:prSet/>
      <dgm:spPr/>
      <dgm:t>
        <a:bodyPr/>
        <a:lstStyle/>
        <a:p>
          <a:endParaRPr lang="en-US"/>
        </a:p>
      </dgm:t>
    </dgm:pt>
    <dgm:pt modelId="{0BBD42E8-6DAB-4277-830E-BD8FD84F6E3F}" type="sibTrans" cxnId="{F7213F15-A607-4147-9B40-F80D3407600F}">
      <dgm:prSet/>
      <dgm:spPr/>
      <dgm:t>
        <a:bodyPr/>
        <a:lstStyle/>
        <a:p>
          <a:endParaRPr lang="en-US"/>
        </a:p>
      </dgm:t>
    </dgm:pt>
    <dgm:pt modelId="{E6C29B0B-E8E2-498F-9E46-E1B254F41600}" type="pres">
      <dgm:prSet presAssocID="{7F0F61D7-4E69-404A-9AFE-7D7238F9C653}" presName="root" presStyleCnt="0">
        <dgm:presLayoutVars>
          <dgm:dir/>
          <dgm:resizeHandles val="exact"/>
        </dgm:presLayoutVars>
      </dgm:prSet>
      <dgm:spPr/>
    </dgm:pt>
    <dgm:pt modelId="{499E2AEB-9CF9-48D0-8ED2-B2EFED490A41}" type="pres">
      <dgm:prSet presAssocID="{DE8C5869-6637-4CD3-93D9-4A9172CC5B4A}" presName="compNode" presStyleCnt="0"/>
      <dgm:spPr/>
    </dgm:pt>
    <dgm:pt modelId="{48DEA348-5FAB-48D8-BC7F-35971C896E78}" type="pres">
      <dgm:prSet presAssocID="{DE8C5869-6637-4CD3-93D9-4A9172CC5B4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B76614E1-B99C-490A-9F96-210A5B94DFF3}" type="pres">
      <dgm:prSet presAssocID="{DE8C5869-6637-4CD3-93D9-4A9172CC5B4A}" presName="spaceRect" presStyleCnt="0"/>
      <dgm:spPr/>
    </dgm:pt>
    <dgm:pt modelId="{93E5AD93-0090-4C68-BEAC-6FF61F2497E7}" type="pres">
      <dgm:prSet presAssocID="{DE8C5869-6637-4CD3-93D9-4A9172CC5B4A}" presName="textRect" presStyleLbl="revTx" presStyleIdx="0" presStyleCnt="3">
        <dgm:presLayoutVars>
          <dgm:chMax val="1"/>
          <dgm:chPref val="1"/>
        </dgm:presLayoutVars>
      </dgm:prSet>
      <dgm:spPr/>
    </dgm:pt>
    <dgm:pt modelId="{A24C921A-4D08-4D45-B054-88DBD4AD8C8E}" type="pres">
      <dgm:prSet presAssocID="{E5B10FE5-9FD4-45E3-816C-119B4E6E736F}" presName="sibTrans" presStyleCnt="0"/>
      <dgm:spPr/>
    </dgm:pt>
    <dgm:pt modelId="{0DB0DE6F-4EBA-467F-9124-97C4FF20B997}" type="pres">
      <dgm:prSet presAssocID="{1B68B841-BF08-41E6-B9A3-FEC7E4DD0A72}" presName="compNode" presStyleCnt="0"/>
      <dgm:spPr/>
    </dgm:pt>
    <dgm:pt modelId="{FCCB4413-9CA1-4F20-B1CC-CEFDCB554B71}" type="pres">
      <dgm:prSet presAssocID="{1B68B841-BF08-41E6-B9A3-FEC7E4DD0A7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ading"/>
        </a:ext>
      </dgm:extLst>
    </dgm:pt>
    <dgm:pt modelId="{3FEE7158-45F4-40B7-AE17-FC4217B54310}" type="pres">
      <dgm:prSet presAssocID="{1B68B841-BF08-41E6-B9A3-FEC7E4DD0A72}" presName="spaceRect" presStyleCnt="0"/>
      <dgm:spPr/>
    </dgm:pt>
    <dgm:pt modelId="{E54B8570-5247-48FC-ACD0-D9A38F46311D}" type="pres">
      <dgm:prSet presAssocID="{1B68B841-BF08-41E6-B9A3-FEC7E4DD0A72}" presName="textRect" presStyleLbl="revTx" presStyleIdx="1" presStyleCnt="3">
        <dgm:presLayoutVars>
          <dgm:chMax val="1"/>
          <dgm:chPref val="1"/>
        </dgm:presLayoutVars>
      </dgm:prSet>
      <dgm:spPr/>
    </dgm:pt>
    <dgm:pt modelId="{B94B2C98-D12D-4722-BF1C-E85EC03F1F18}" type="pres">
      <dgm:prSet presAssocID="{AE84AFEC-809A-4B86-92A8-710D59E7EB14}" presName="sibTrans" presStyleCnt="0"/>
      <dgm:spPr/>
    </dgm:pt>
    <dgm:pt modelId="{85457D89-5E5B-4546-99F7-F8576D9531D8}" type="pres">
      <dgm:prSet presAssocID="{CC95CAB9-995E-4B56-BF22-59E7ADDCE14C}" presName="compNode" presStyleCnt="0"/>
      <dgm:spPr/>
    </dgm:pt>
    <dgm:pt modelId="{8290A3B0-12BD-47E3-BF0C-6CF450FF7D7F}" type="pres">
      <dgm:prSet presAssocID="{CC95CAB9-995E-4B56-BF22-59E7ADDCE1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4D5B9156-B15E-4456-AD7D-962E6CCF1947}" type="pres">
      <dgm:prSet presAssocID="{CC95CAB9-995E-4B56-BF22-59E7ADDCE14C}" presName="spaceRect" presStyleCnt="0"/>
      <dgm:spPr/>
    </dgm:pt>
    <dgm:pt modelId="{78F998FC-70C9-451D-94F0-1BD2A422366E}" type="pres">
      <dgm:prSet presAssocID="{CC95CAB9-995E-4B56-BF22-59E7ADDCE14C}" presName="textRect" presStyleLbl="revTx" presStyleIdx="2" presStyleCnt="3">
        <dgm:presLayoutVars>
          <dgm:chMax val="1"/>
          <dgm:chPref val="1"/>
        </dgm:presLayoutVars>
      </dgm:prSet>
      <dgm:spPr/>
    </dgm:pt>
  </dgm:ptLst>
  <dgm:cxnLst>
    <dgm:cxn modelId="{F7213F15-A607-4147-9B40-F80D3407600F}" srcId="{7F0F61D7-4E69-404A-9AFE-7D7238F9C653}" destId="{CC95CAB9-995E-4B56-BF22-59E7ADDCE14C}" srcOrd="2" destOrd="0" parTransId="{8E58F893-2202-404D-8DBA-DEF34BB64978}" sibTransId="{0BBD42E8-6DAB-4277-830E-BD8FD84F6E3F}"/>
    <dgm:cxn modelId="{7BB40A3F-C941-4B09-B1BB-BB42F7CEEB60}" type="presOf" srcId="{DE8C5869-6637-4CD3-93D9-4A9172CC5B4A}" destId="{93E5AD93-0090-4C68-BEAC-6FF61F2497E7}" srcOrd="0" destOrd="0" presId="urn:microsoft.com/office/officeart/2018/2/layout/IconLabelList"/>
    <dgm:cxn modelId="{06C2DB46-F3ED-4500-9888-1989183F210B}" srcId="{7F0F61D7-4E69-404A-9AFE-7D7238F9C653}" destId="{1B68B841-BF08-41E6-B9A3-FEC7E4DD0A72}" srcOrd="1" destOrd="0" parTransId="{213EB85E-A6D8-46C5-AAE9-F39DF406E3DD}" sibTransId="{AE84AFEC-809A-4B86-92A8-710D59E7EB14}"/>
    <dgm:cxn modelId="{3AD3E856-669C-429A-AD33-AA58F9665120}" type="presOf" srcId="{7F0F61D7-4E69-404A-9AFE-7D7238F9C653}" destId="{E6C29B0B-E8E2-498F-9E46-E1B254F41600}" srcOrd="0" destOrd="0" presId="urn:microsoft.com/office/officeart/2018/2/layout/IconLabelList"/>
    <dgm:cxn modelId="{9C9B06CC-76C1-4607-8FD9-F952022E5A2D}" type="presOf" srcId="{CC95CAB9-995E-4B56-BF22-59E7ADDCE14C}" destId="{78F998FC-70C9-451D-94F0-1BD2A422366E}" srcOrd="0" destOrd="0" presId="urn:microsoft.com/office/officeart/2018/2/layout/IconLabelList"/>
    <dgm:cxn modelId="{89171DD8-81CA-46CB-95A3-A509178D551C}" srcId="{7F0F61D7-4E69-404A-9AFE-7D7238F9C653}" destId="{DE8C5869-6637-4CD3-93D9-4A9172CC5B4A}" srcOrd="0" destOrd="0" parTransId="{C6FE24C4-EDF6-4C5C-83FC-0B9C192CC441}" sibTransId="{E5B10FE5-9FD4-45E3-816C-119B4E6E736F}"/>
    <dgm:cxn modelId="{0E2853E2-EA04-4863-8513-F8058D215B47}" type="presOf" srcId="{1B68B841-BF08-41E6-B9A3-FEC7E4DD0A72}" destId="{E54B8570-5247-48FC-ACD0-D9A38F46311D}" srcOrd="0" destOrd="0" presId="urn:microsoft.com/office/officeart/2018/2/layout/IconLabelList"/>
    <dgm:cxn modelId="{88D33FAB-E4EF-4F2D-9F2A-93C2A7FD831D}" type="presParOf" srcId="{E6C29B0B-E8E2-498F-9E46-E1B254F41600}" destId="{499E2AEB-9CF9-48D0-8ED2-B2EFED490A41}" srcOrd="0" destOrd="0" presId="urn:microsoft.com/office/officeart/2018/2/layout/IconLabelList"/>
    <dgm:cxn modelId="{8A75ACB4-C0F9-4563-96F1-C89D56E59884}" type="presParOf" srcId="{499E2AEB-9CF9-48D0-8ED2-B2EFED490A41}" destId="{48DEA348-5FAB-48D8-BC7F-35971C896E78}" srcOrd="0" destOrd="0" presId="urn:microsoft.com/office/officeart/2018/2/layout/IconLabelList"/>
    <dgm:cxn modelId="{7B08F659-277B-40EE-9B5F-0CB9E869A236}" type="presParOf" srcId="{499E2AEB-9CF9-48D0-8ED2-B2EFED490A41}" destId="{B76614E1-B99C-490A-9F96-210A5B94DFF3}" srcOrd="1" destOrd="0" presId="urn:microsoft.com/office/officeart/2018/2/layout/IconLabelList"/>
    <dgm:cxn modelId="{D5EB79D4-F4CD-44CD-BA34-289F84F3D2AC}" type="presParOf" srcId="{499E2AEB-9CF9-48D0-8ED2-B2EFED490A41}" destId="{93E5AD93-0090-4C68-BEAC-6FF61F2497E7}" srcOrd="2" destOrd="0" presId="urn:microsoft.com/office/officeart/2018/2/layout/IconLabelList"/>
    <dgm:cxn modelId="{63201BEC-65FB-498F-ABB3-AC8BE252EEE7}" type="presParOf" srcId="{E6C29B0B-E8E2-498F-9E46-E1B254F41600}" destId="{A24C921A-4D08-4D45-B054-88DBD4AD8C8E}" srcOrd="1" destOrd="0" presId="urn:microsoft.com/office/officeart/2018/2/layout/IconLabelList"/>
    <dgm:cxn modelId="{949BB3CD-70C8-40F6-8B72-FD64DEFF8B10}" type="presParOf" srcId="{E6C29B0B-E8E2-498F-9E46-E1B254F41600}" destId="{0DB0DE6F-4EBA-467F-9124-97C4FF20B997}" srcOrd="2" destOrd="0" presId="urn:microsoft.com/office/officeart/2018/2/layout/IconLabelList"/>
    <dgm:cxn modelId="{52D6A86E-FF35-4D88-AE97-B290363D83AE}" type="presParOf" srcId="{0DB0DE6F-4EBA-467F-9124-97C4FF20B997}" destId="{FCCB4413-9CA1-4F20-B1CC-CEFDCB554B71}" srcOrd="0" destOrd="0" presId="urn:microsoft.com/office/officeart/2018/2/layout/IconLabelList"/>
    <dgm:cxn modelId="{9F23B1BD-5BC5-47F2-AEAA-66EC5E2FDF19}" type="presParOf" srcId="{0DB0DE6F-4EBA-467F-9124-97C4FF20B997}" destId="{3FEE7158-45F4-40B7-AE17-FC4217B54310}" srcOrd="1" destOrd="0" presId="urn:microsoft.com/office/officeart/2018/2/layout/IconLabelList"/>
    <dgm:cxn modelId="{F2B2B04B-8CA0-4151-890F-010993A66A54}" type="presParOf" srcId="{0DB0DE6F-4EBA-467F-9124-97C4FF20B997}" destId="{E54B8570-5247-48FC-ACD0-D9A38F46311D}" srcOrd="2" destOrd="0" presId="urn:microsoft.com/office/officeart/2018/2/layout/IconLabelList"/>
    <dgm:cxn modelId="{3ECBFCBC-D37F-47C3-92C1-945B8E7BC2A0}" type="presParOf" srcId="{E6C29B0B-E8E2-498F-9E46-E1B254F41600}" destId="{B94B2C98-D12D-4722-BF1C-E85EC03F1F18}" srcOrd="3" destOrd="0" presId="urn:microsoft.com/office/officeart/2018/2/layout/IconLabelList"/>
    <dgm:cxn modelId="{A3F5BAE1-720C-4E35-BF0D-DCA99F904081}" type="presParOf" srcId="{E6C29B0B-E8E2-498F-9E46-E1B254F41600}" destId="{85457D89-5E5B-4546-99F7-F8576D9531D8}" srcOrd="4" destOrd="0" presId="urn:microsoft.com/office/officeart/2018/2/layout/IconLabelList"/>
    <dgm:cxn modelId="{B8E426B0-4AB2-4E37-9C67-1D189E031E93}" type="presParOf" srcId="{85457D89-5E5B-4546-99F7-F8576D9531D8}" destId="{8290A3B0-12BD-47E3-BF0C-6CF450FF7D7F}" srcOrd="0" destOrd="0" presId="urn:microsoft.com/office/officeart/2018/2/layout/IconLabelList"/>
    <dgm:cxn modelId="{C6F051A4-1278-4FD6-BEA7-E5E06831097B}" type="presParOf" srcId="{85457D89-5E5B-4546-99F7-F8576D9531D8}" destId="{4D5B9156-B15E-4456-AD7D-962E6CCF1947}" srcOrd="1" destOrd="0" presId="urn:microsoft.com/office/officeart/2018/2/layout/IconLabelList"/>
    <dgm:cxn modelId="{568E8711-4E5B-48AF-9D82-58A7265EC8B9}" type="presParOf" srcId="{85457D89-5E5B-4546-99F7-F8576D9531D8}" destId="{78F998FC-70C9-451D-94F0-1BD2A422366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38C24-C416-44AD-BFC3-1C9BF90600B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B16472-7992-455C-AD41-509CA4594321}">
      <dgm:prSet/>
      <dgm:spPr/>
      <dgm:t>
        <a:bodyPr/>
        <a:lstStyle/>
        <a:p>
          <a:pPr>
            <a:defRPr cap="all"/>
          </a:pPr>
          <a:r>
            <a:rPr lang="en-GB">
              <a:latin typeface="Times New Roman" panose="02020603050405020304" pitchFamily="18" charset="0"/>
              <a:cs typeface="Times New Roman" panose="02020603050405020304" pitchFamily="18" charset="0"/>
            </a:rPr>
            <a:t>Patient care access is the main challenge</a:t>
          </a:r>
          <a:endParaRPr lang="en-US">
            <a:latin typeface="Times New Roman" panose="02020603050405020304" pitchFamily="18" charset="0"/>
            <a:cs typeface="Times New Roman" panose="02020603050405020304" pitchFamily="18" charset="0"/>
          </a:endParaRPr>
        </a:p>
      </dgm:t>
    </dgm:pt>
    <dgm:pt modelId="{D419EE42-CABE-4213-AD90-C967F0BEDE00}" type="parTrans" cxnId="{A76B7682-E675-44F2-A02C-CF841E0C8449}">
      <dgm:prSet/>
      <dgm:spPr/>
      <dgm:t>
        <a:bodyPr/>
        <a:lstStyle/>
        <a:p>
          <a:endParaRPr lang="en-US"/>
        </a:p>
      </dgm:t>
    </dgm:pt>
    <dgm:pt modelId="{5237088F-F4A4-43DA-8603-8A94B21CD82C}" type="sibTrans" cxnId="{A76B7682-E675-44F2-A02C-CF841E0C8449}">
      <dgm:prSet/>
      <dgm:spPr/>
      <dgm:t>
        <a:bodyPr/>
        <a:lstStyle/>
        <a:p>
          <a:endParaRPr lang="en-US"/>
        </a:p>
      </dgm:t>
    </dgm:pt>
    <dgm:pt modelId="{171F011D-388C-4464-8844-7A3164DCE9C8}">
      <dgm:prSet/>
      <dgm:spPr/>
      <dgm:t>
        <a:bodyPr/>
        <a:lstStyle/>
        <a:p>
          <a:pPr>
            <a:defRPr cap="all"/>
          </a:pPr>
          <a:r>
            <a:rPr lang="en-GB" dirty="0">
              <a:latin typeface="Times New Roman" panose="02020603050405020304" pitchFamily="18" charset="0"/>
              <a:cs typeface="Times New Roman" panose="02020603050405020304" pitchFamily="18" charset="0"/>
            </a:rPr>
            <a:t>The NHS application provides a comprehensive solution</a:t>
          </a:r>
          <a:endParaRPr lang="en-US" dirty="0">
            <a:latin typeface="Times New Roman" panose="02020603050405020304" pitchFamily="18" charset="0"/>
            <a:cs typeface="Times New Roman" panose="02020603050405020304" pitchFamily="18" charset="0"/>
          </a:endParaRPr>
        </a:p>
      </dgm:t>
    </dgm:pt>
    <dgm:pt modelId="{D0F8E1AB-8FCB-4A5B-B85E-8342B1900D22}" type="parTrans" cxnId="{C894BC8E-29D2-41CC-B90A-565F9A585878}">
      <dgm:prSet/>
      <dgm:spPr/>
      <dgm:t>
        <a:bodyPr/>
        <a:lstStyle/>
        <a:p>
          <a:endParaRPr lang="en-US"/>
        </a:p>
      </dgm:t>
    </dgm:pt>
    <dgm:pt modelId="{512D6D30-575E-46B0-BD1B-97B979AC0155}" type="sibTrans" cxnId="{C894BC8E-29D2-41CC-B90A-565F9A585878}">
      <dgm:prSet/>
      <dgm:spPr/>
      <dgm:t>
        <a:bodyPr/>
        <a:lstStyle/>
        <a:p>
          <a:endParaRPr lang="en-US"/>
        </a:p>
      </dgm:t>
    </dgm:pt>
    <dgm:pt modelId="{860852CD-3E51-43B0-A5B7-E15B36C387E7}">
      <dgm:prSet/>
      <dgm:spPr/>
      <dgm:t>
        <a:bodyPr/>
        <a:lstStyle/>
        <a:p>
          <a:pPr>
            <a:defRPr cap="all"/>
          </a:pPr>
          <a:r>
            <a:rPr lang="en-GB">
              <a:latin typeface="Times New Roman" panose="02020603050405020304" pitchFamily="18" charset="0"/>
              <a:cs typeface="Times New Roman" panose="02020603050405020304" pitchFamily="18" charset="0"/>
            </a:rPr>
            <a:t>Reduced waiting time and usage of resources</a:t>
          </a:r>
          <a:endParaRPr lang="en-US">
            <a:latin typeface="Times New Roman" panose="02020603050405020304" pitchFamily="18" charset="0"/>
            <a:cs typeface="Times New Roman" panose="02020603050405020304" pitchFamily="18" charset="0"/>
          </a:endParaRPr>
        </a:p>
      </dgm:t>
    </dgm:pt>
    <dgm:pt modelId="{110FB457-3753-48B6-AEDF-5CA4EA1E77FE}" type="parTrans" cxnId="{A36363D4-9A9E-4ADB-A45A-6BC83725BD62}">
      <dgm:prSet/>
      <dgm:spPr/>
      <dgm:t>
        <a:bodyPr/>
        <a:lstStyle/>
        <a:p>
          <a:endParaRPr lang="en-US"/>
        </a:p>
      </dgm:t>
    </dgm:pt>
    <dgm:pt modelId="{AB28CCEF-CF51-45AE-A408-48D10B15B981}" type="sibTrans" cxnId="{A36363D4-9A9E-4ADB-A45A-6BC83725BD62}">
      <dgm:prSet/>
      <dgm:spPr/>
      <dgm:t>
        <a:bodyPr/>
        <a:lstStyle/>
        <a:p>
          <a:endParaRPr lang="en-US"/>
        </a:p>
      </dgm:t>
    </dgm:pt>
    <dgm:pt modelId="{443AA878-5095-4CA5-A4A3-7AFDAF2FB65D}">
      <dgm:prSet/>
      <dgm:spPr/>
      <dgm:t>
        <a:bodyPr/>
        <a:lstStyle/>
        <a:p>
          <a:pPr>
            <a:defRPr cap="all"/>
          </a:pPr>
          <a:r>
            <a:rPr lang="en-GB" dirty="0">
              <a:latin typeface="Times New Roman" panose="02020603050405020304" pitchFamily="18" charset="0"/>
              <a:cs typeface="Times New Roman" panose="02020603050405020304" pitchFamily="18" charset="0"/>
            </a:rPr>
            <a:t>Digital innovation, such as a fitness watch can be used</a:t>
          </a:r>
          <a:endParaRPr lang="en-US" dirty="0">
            <a:latin typeface="Times New Roman" panose="02020603050405020304" pitchFamily="18" charset="0"/>
            <a:cs typeface="Times New Roman" panose="02020603050405020304" pitchFamily="18" charset="0"/>
          </a:endParaRPr>
        </a:p>
      </dgm:t>
    </dgm:pt>
    <dgm:pt modelId="{713D9D04-802C-4D86-AC2B-BC6D8739BCA1}" type="parTrans" cxnId="{95A82846-5525-4D37-865A-F0A521459335}">
      <dgm:prSet/>
      <dgm:spPr/>
      <dgm:t>
        <a:bodyPr/>
        <a:lstStyle/>
        <a:p>
          <a:endParaRPr lang="en-US"/>
        </a:p>
      </dgm:t>
    </dgm:pt>
    <dgm:pt modelId="{C55478DF-4623-4526-9BB1-C05D86AB1298}" type="sibTrans" cxnId="{95A82846-5525-4D37-865A-F0A521459335}">
      <dgm:prSet/>
      <dgm:spPr/>
      <dgm:t>
        <a:bodyPr/>
        <a:lstStyle/>
        <a:p>
          <a:endParaRPr lang="en-US"/>
        </a:p>
      </dgm:t>
    </dgm:pt>
    <dgm:pt modelId="{3CE4BC67-3C03-4D1A-A243-B098DA42BC3E}" type="pres">
      <dgm:prSet presAssocID="{DBB38C24-C416-44AD-BFC3-1C9BF90600B0}" presName="root" presStyleCnt="0">
        <dgm:presLayoutVars>
          <dgm:dir/>
          <dgm:resizeHandles val="exact"/>
        </dgm:presLayoutVars>
      </dgm:prSet>
      <dgm:spPr/>
    </dgm:pt>
    <dgm:pt modelId="{48BB1749-960A-4E2D-840C-3196FB173A01}" type="pres">
      <dgm:prSet presAssocID="{06B16472-7992-455C-AD41-509CA4594321}" presName="compNode" presStyleCnt="0"/>
      <dgm:spPr/>
    </dgm:pt>
    <dgm:pt modelId="{8FD10594-7430-48EE-B1F9-2340AD9293BD}" type="pres">
      <dgm:prSet presAssocID="{06B16472-7992-455C-AD41-509CA4594321}" presName="iconBgRect" presStyleLbl="bgShp" presStyleIdx="0" presStyleCnt="4"/>
      <dgm:spPr/>
    </dgm:pt>
    <dgm:pt modelId="{80A0146E-7F63-4D11-8A50-115FB4C53A3E}" type="pres">
      <dgm:prSet presAssocID="{06B16472-7992-455C-AD41-509CA45943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2588EECA-24E5-4871-88DC-E0382B9E003A}" type="pres">
      <dgm:prSet presAssocID="{06B16472-7992-455C-AD41-509CA4594321}" presName="spaceRect" presStyleCnt="0"/>
      <dgm:spPr/>
    </dgm:pt>
    <dgm:pt modelId="{9BA6AC0F-69F7-4E51-AEAB-7ACFBCD8CBD9}" type="pres">
      <dgm:prSet presAssocID="{06B16472-7992-455C-AD41-509CA4594321}" presName="textRect" presStyleLbl="revTx" presStyleIdx="0" presStyleCnt="4">
        <dgm:presLayoutVars>
          <dgm:chMax val="1"/>
          <dgm:chPref val="1"/>
        </dgm:presLayoutVars>
      </dgm:prSet>
      <dgm:spPr/>
    </dgm:pt>
    <dgm:pt modelId="{BB7C4F33-8AE0-457A-B6BC-A785F504A867}" type="pres">
      <dgm:prSet presAssocID="{5237088F-F4A4-43DA-8603-8A94B21CD82C}" presName="sibTrans" presStyleCnt="0"/>
      <dgm:spPr/>
    </dgm:pt>
    <dgm:pt modelId="{D8DD1B33-63E4-429A-9582-6C30876E81A2}" type="pres">
      <dgm:prSet presAssocID="{171F011D-388C-4464-8844-7A3164DCE9C8}" presName="compNode" presStyleCnt="0"/>
      <dgm:spPr/>
    </dgm:pt>
    <dgm:pt modelId="{97D9FE48-A91A-4C89-B838-A814B9DC41C1}" type="pres">
      <dgm:prSet presAssocID="{171F011D-388C-4464-8844-7A3164DCE9C8}" presName="iconBgRect" presStyleLbl="bgShp" presStyleIdx="1" presStyleCnt="4"/>
      <dgm:spPr/>
    </dgm:pt>
    <dgm:pt modelId="{BBC8D54C-7272-495D-B076-12F66C03C0E0}" type="pres">
      <dgm:prSet presAssocID="{171F011D-388C-4464-8844-7A3164DCE9C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C53C6D83-B9FE-4A34-BF65-9892B1CEDBDF}" type="pres">
      <dgm:prSet presAssocID="{171F011D-388C-4464-8844-7A3164DCE9C8}" presName="spaceRect" presStyleCnt="0"/>
      <dgm:spPr/>
    </dgm:pt>
    <dgm:pt modelId="{7EED06BF-3072-47F3-9A61-4104F9869F71}" type="pres">
      <dgm:prSet presAssocID="{171F011D-388C-4464-8844-7A3164DCE9C8}" presName="textRect" presStyleLbl="revTx" presStyleIdx="1" presStyleCnt="4">
        <dgm:presLayoutVars>
          <dgm:chMax val="1"/>
          <dgm:chPref val="1"/>
        </dgm:presLayoutVars>
      </dgm:prSet>
      <dgm:spPr/>
    </dgm:pt>
    <dgm:pt modelId="{DE7817A5-76F3-4D16-876F-94A69CD96D12}" type="pres">
      <dgm:prSet presAssocID="{512D6D30-575E-46B0-BD1B-97B979AC0155}" presName="sibTrans" presStyleCnt="0"/>
      <dgm:spPr/>
    </dgm:pt>
    <dgm:pt modelId="{77720976-281B-4664-B373-3FEF54F37FE5}" type="pres">
      <dgm:prSet presAssocID="{860852CD-3E51-43B0-A5B7-E15B36C387E7}" presName="compNode" presStyleCnt="0"/>
      <dgm:spPr/>
    </dgm:pt>
    <dgm:pt modelId="{B35EE4E1-5426-4A48-B2A6-4A352015BB06}" type="pres">
      <dgm:prSet presAssocID="{860852CD-3E51-43B0-A5B7-E15B36C387E7}" presName="iconBgRect" presStyleLbl="bgShp" presStyleIdx="2" presStyleCnt="4"/>
      <dgm:spPr/>
    </dgm:pt>
    <dgm:pt modelId="{A3AD82FF-D7CF-46F5-BE59-808B8A825771}" type="pres">
      <dgm:prSet presAssocID="{860852CD-3E51-43B0-A5B7-E15B36C387E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AC21FD0-4C95-46B6-AC53-94DEE062C462}" type="pres">
      <dgm:prSet presAssocID="{860852CD-3E51-43B0-A5B7-E15B36C387E7}" presName="spaceRect" presStyleCnt="0"/>
      <dgm:spPr/>
    </dgm:pt>
    <dgm:pt modelId="{B76FC044-51C6-4071-B274-A9CF0E256EE7}" type="pres">
      <dgm:prSet presAssocID="{860852CD-3E51-43B0-A5B7-E15B36C387E7}" presName="textRect" presStyleLbl="revTx" presStyleIdx="2" presStyleCnt="4">
        <dgm:presLayoutVars>
          <dgm:chMax val="1"/>
          <dgm:chPref val="1"/>
        </dgm:presLayoutVars>
      </dgm:prSet>
      <dgm:spPr/>
    </dgm:pt>
    <dgm:pt modelId="{1BD2186C-9076-46C0-8B16-21DDA1A38B02}" type="pres">
      <dgm:prSet presAssocID="{AB28CCEF-CF51-45AE-A408-48D10B15B981}" presName="sibTrans" presStyleCnt="0"/>
      <dgm:spPr/>
    </dgm:pt>
    <dgm:pt modelId="{DE7FD047-A729-45A3-AC9F-BE13EDD18A82}" type="pres">
      <dgm:prSet presAssocID="{443AA878-5095-4CA5-A4A3-7AFDAF2FB65D}" presName="compNode" presStyleCnt="0"/>
      <dgm:spPr/>
    </dgm:pt>
    <dgm:pt modelId="{19A99C0A-FE96-486F-BCAC-52E5C51AE7C6}" type="pres">
      <dgm:prSet presAssocID="{443AA878-5095-4CA5-A4A3-7AFDAF2FB65D}" presName="iconBgRect" presStyleLbl="bgShp" presStyleIdx="3" presStyleCnt="4"/>
      <dgm:spPr/>
    </dgm:pt>
    <dgm:pt modelId="{B9FCEAEB-2A98-4B85-8B43-AD21DD760EF5}" type="pres">
      <dgm:prSet presAssocID="{443AA878-5095-4CA5-A4A3-7AFDAF2FB65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umbbell"/>
        </a:ext>
      </dgm:extLst>
    </dgm:pt>
    <dgm:pt modelId="{963200DD-87A0-4439-BE12-35213BEA19D3}" type="pres">
      <dgm:prSet presAssocID="{443AA878-5095-4CA5-A4A3-7AFDAF2FB65D}" presName="spaceRect" presStyleCnt="0"/>
      <dgm:spPr/>
    </dgm:pt>
    <dgm:pt modelId="{0FA0B8B0-59D3-4F64-90A1-B121CC9D72B6}" type="pres">
      <dgm:prSet presAssocID="{443AA878-5095-4CA5-A4A3-7AFDAF2FB65D}" presName="textRect" presStyleLbl="revTx" presStyleIdx="3" presStyleCnt="4">
        <dgm:presLayoutVars>
          <dgm:chMax val="1"/>
          <dgm:chPref val="1"/>
        </dgm:presLayoutVars>
      </dgm:prSet>
      <dgm:spPr/>
    </dgm:pt>
  </dgm:ptLst>
  <dgm:cxnLst>
    <dgm:cxn modelId="{FF1AA708-E908-4B09-B33E-592F4F289B6E}" type="presOf" srcId="{DBB38C24-C416-44AD-BFC3-1C9BF90600B0}" destId="{3CE4BC67-3C03-4D1A-A243-B098DA42BC3E}" srcOrd="0" destOrd="0" presId="urn:microsoft.com/office/officeart/2018/5/layout/IconCircleLabelList"/>
    <dgm:cxn modelId="{CA49442B-25F0-45E2-A92A-40177F1F967B}" type="presOf" srcId="{06B16472-7992-455C-AD41-509CA4594321}" destId="{9BA6AC0F-69F7-4E51-AEAB-7ACFBCD8CBD9}" srcOrd="0" destOrd="0" presId="urn:microsoft.com/office/officeart/2018/5/layout/IconCircleLabelList"/>
    <dgm:cxn modelId="{95A82846-5525-4D37-865A-F0A521459335}" srcId="{DBB38C24-C416-44AD-BFC3-1C9BF90600B0}" destId="{443AA878-5095-4CA5-A4A3-7AFDAF2FB65D}" srcOrd="3" destOrd="0" parTransId="{713D9D04-802C-4D86-AC2B-BC6D8739BCA1}" sibTransId="{C55478DF-4623-4526-9BB1-C05D86AB1298}"/>
    <dgm:cxn modelId="{DACDF753-5D64-40E4-BF17-79BAB309C0D6}" type="presOf" srcId="{860852CD-3E51-43B0-A5B7-E15B36C387E7}" destId="{B76FC044-51C6-4071-B274-A9CF0E256EE7}" srcOrd="0" destOrd="0" presId="urn:microsoft.com/office/officeart/2018/5/layout/IconCircleLabelList"/>
    <dgm:cxn modelId="{9BA20882-6787-4538-A538-3EF78BA13D0B}" type="presOf" srcId="{443AA878-5095-4CA5-A4A3-7AFDAF2FB65D}" destId="{0FA0B8B0-59D3-4F64-90A1-B121CC9D72B6}" srcOrd="0" destOrd="0" presId="urn:microsoft.com/office/officeart/2018/5/layout/IconCircleLabelList"/>
    <dgm:cxn modelId="{A76B7682-E675-44F2-A02C-CF841E0C8449}" srcId="{DBB38C24-C416-44AD-BFC3-1C9BF90600B0}" destId="{06B16472-7992-455C-AD41-509CA4594321}" srcOrd="0" destOrd="0" parTransId="{D419EE42-CABE-4213-AD90-C967F0BEDE00}" sibTransId="{5237088F-F4A4-43DA-8603-8A94B21CD82C}"/>
    <dgm:cxn modelId="{C894BC8E-29D2-41CC-B90A-565F9A585878}" srcId="{DBB38C24-C416-44AD-BFC3-1C9BF90600B0}" destId="{171F011D-388C-4464-8844-7A3164DCE9C8}" srcOrd="1" destOrd="0" parTransId="{D0F8E1AB-8FCB-4A5B-B85E-8342B1900D22}" sibTransId="{512D6D30-575E-46B0-BD1B-97B979AC0155}"/>
    <dgm:cxn modelId="{AFF458AC-08CA-438F-8E6E-FAA0AD253610}" type="presOf" srcId="{171F011D-388C-4464-8844-7A3164DCE9C8}" destId="{7EED06BF-3072-47F3-9A61-4104F9869F71}" srcOrd="0" destOrd="0" presId="urn:microsoft.com/office/officeart/2018/5/layout/IconCircleLabelList"/>
    <dgm:cxn modelId="{A36363D4-9A9E-4ADB-A45A-6BC83725BD62}" srcId="{DBB38C24-C416-44AD-BFC3-1C9BF90600B0}" destId="{860852CD-3E51-43B0-A5B7-E15B36C387E7}" srcOrd="2" destOrd="0" parTransId="{110FB457-3753-48B6-AEDF-5CA4EA1E77FE}" sibTransId="{AB28CCEF-CF51-45AE-A408-48D10B15B981}"/>
    <dgm:cxn modelId="{5A26F3AB-14D8-461D-B09E-16DE6645694A}" type="presParOf" srcId="{3CE4BC67-3C03-4D1A-A243-B098DA42BC3E}" destId="{48BB1749-960A-4E2D-840C-3196FB173A01}" srcOrd="0" destOrd="0" presId="urn:microsoft.com/office/officeart/2018/5/layout/IconCircleLabelList"/>
    <dgm:cxn modelId="{426F578F-C044-41A7-B4AA-5B5DFC889A90}" type="presParOf" srcId="{48BB1749-960A-4E2D-840C-3196FB173A01}" destId="{8FD10594-7430-48EE-B1F9-2340AD9293BD}" srcOrd="0" destOrd="0" presId="urn:microsoft.com/office/officeart/2018/5/layout/IconCircleLabelList"/>
    <dgm:cxn modelId="{9A4428F5-4F9E-47A5-B673-6CFE01C351D5}" type="presParOf" srcId="{48BB1749-960A-4E2D-840C-3196FB173A01}" destId="{80A0146E-7F63-4D11-8A50-115FB4C53A3E}" srcOrd="1" destOrd="0" presId="urn:microsoft.com/office/officeart/2018/5/layout/IconCircleLabelList"/>
    <dgm:cxn modelId="{D18AD83C-004B-4687-A87B-F00A737338D0}" type="presParOf" srcId="{48BB1749-960A-4E2D-840C-3196FB173A01}" destId="{2588EECA-24E5-4871-88DC-E0382B9E003A}" srcOrd="2" destOrd="0" presId="urn:microsoft.com/office/officeart/2018/5/layout/IconCircleLabelList"/>
    <dgm:cxn modelId="{A83AA0F0-81FD-4FC2-BA67-6FC7C8F36E7B}" type="presParOf" srcId="{48BB1749-960A-4E2D-840C-3196FB173A01}" destId="{9BA6AC0F-69F7-4E51-AEAB-7ACFBCD8CBD9}" srcOrd="3" destOrd="0" presId="urn:microsoft.com/office/officeart/2018/5/layout/IconCircleLabelList"/>
    <dgm:cxn modelId="{4E4A23ED-2610-454B-9DCB-33D977B341CD}" type="presParOf" srcId="{3CE4BC67-3C03-4D1A-A243-B098DA42BC3E}" destId="{BB7C4F33-8AE0-457A-B6BC-A785F504A867}" srcOrd="1" destOrd="0" presId="urn:microsoft.com/office/officeart/2018/5/layout/IconCircleLabelList"/>
    <dgm:cxn modelId="{D2A4C919-7FAD-4782-8C8E-EAEC0A938E90}" type="presParOf" srcId="{3CE4BC67-3C03-4D1A-A243-B098DA42BC3E}" destId="{D8DD1B33-63E4-429A-9582-6C30876E81A2}" srcOrd="2" destOrd="0" presId="urn:microsoft.com/office/officeart/2018/5/layout/IconCircleLabelList"/>
    <dgm:cxn modelId="{EAB0C8D7-B59F-4F9A-BF38-B13019D21B90}" type="presParOf" srcId="{D8DD1B33-63E4-429A-9582-6C30876E81A2}" destId="{97D9FE48-A91A-4C89-B838-A814B9DC41C1}" srcOrd="0" destOrd="0" presId="urn:microsoft.com/office/officeart/2018/5/layout/IconCircleLabelList"/>
    <dgm:cxn modelId="{6B35C7A3-23CE-45F0-A9BE-A26E15194EA9}" type="presParOf" srcId="{D8DD1B33-63E4-429A-9582-6C30876E81A2}" destId="{BBC8D54C-7272-495D-B076-12F66C03C0E0}" srcOrd="1" destOrd="0" presId="urn:microsoft.com/office/officeart/2018/5/layout/IconCircleLabelList"/>
    <dgm:cxn modelId="{9DC80444-231C-4CF8-B2C9-54148E689A96}" type="presParOf" srcId="{D8DD1B33-63E4-429A-9582-6C30876E81A2}" destId="{C53C6D83-B9FE-4A34-BF65-9892B1CEDBDF}" srcOrd="2" destOrd="0" presId="urn:microsoft.com/office/officeart/2018/5/layout/IconCircleLabelList"/>
    <dgm:cxn modelId="{0C616ADA-15EB-4EDD-B080-9F88510AD9B3}" type="presParOf" srcId="{D8DD1B33-63E4-429A-9582-6C30876E81A2}" destId="{7EED06BF-3072-47F3-9A61-4104F9869F71}" srcOrd="3" destOrd="0" presId="urn:microsoft.com/office/officeart/2018/5/layout/IconCircleLabelList"/>
    <dgm:cxn modelId="{D86F9070-1270-4461-9B15-A0E710F1E372}" type="presParOf" srcId="{3CE4BC67-3C03-4D1A-A243-B098DA42BC3E}" destId="{DE7817A5-76F3-4D16-876F-94A69CD96D12}" srcOrd="3" destOrd="0" presId="urn:microsoft.com/office/officeart/2018/5/layout/IconCircleLabelList"/>
    <dgm:cxn modelId="{79541F87-D359-4A85-B1B7-8C109C5DA7BE}" type="presParOf" srcId="{3CE4BC67-3C03-4D1A-A243-B098DA42BC3E}" destId="{77720976-281B-4664-B373-3FEF54F37FE5}" srcOrd="4" destOrd="0" presId="urn:microsoft.com/office/officeart/2018/5/layout/IconCircleLabelList"/>
    <dgm:cxn modelId="{BDEB10BB-FF49-4DE1-914C-F5696567FB8B}" type="presParOf" srcId="{77720976-281B-4664-B373-3FEF54F37FE5}" destId="{B35EE4E1-5426-4A48-B2A6-4A352015BB06}" srcOrd="0" destOrd="0" presId="urn:microsoft.com/office/officeart/2018/5/layout/IconCircleLabelList"/>
    <dgm:cxn modelId="{4ADBEAC8-3203-4873-86DD-797F1DE82212}" type="presParOf" srcId="{77720976-281B-4664-B373-3FEF54F37FE5}" destId="{A3AD82FF-D7CF-46F5-BE59-808B8A825771}" srcOrd="1" destOrd="0" presId="urn:microsoft.com/office/officeart/2018/5/layout/IconCircleLabelList"/>
    <dgm:cxn modelId="{38F4C3FF-B52E-4AF7-8341-96A0A134FE48}" type="presParOf" srcId="{77720976-281B-4664-B373-3FEF54F37FE5}" destId="{1AC21FD0-4C95-46B6-AC53-94DEE062C462}" srcOrd="2" destOrd="0" presId="urn:microsoft.com/office/officeart/2018/5/layout/IconCircleLabelList"/>
    <dgm:cxn modelId="{4E773B77-50ED-4890-9D50-17FC2BDEC6BD}" type="presParOf" srcId="{77720976-281B-4664-B373-3FEF54F37FE5}" destId="{B76FC044-51C6-4071-B274-A9CF0E256EE7}" srcOrd="3" destOrd="0" presId="urn:microsoft.com/office/officeart/2018/5/layout/IconCircleLabelList"/>
    <dgm:cxn modelId="{A76FAF8B-55F9-4FAE-BC4B-560BC7CACC5C}" type="presParOf" srcId="{3CE4BC67-3C03-4D1A-A243-B098DA42BC3E}" destId="{1BD2186C-9076-46C0-8B16-21DDA1A38B02}" srcOrd="5" destOrd="0" presId="urn:microsoft.com/office/officeart/2018/5/layout/IconCircleLabelList"/>
    <dgm:cxn modelId="{9682E366-A227-4FD7-9F17-02D33364D6BA}" type="presParOf" srcId="{3CE4BC67-3C03-4D1A-A243-B098DA42BC3E}" destId="{DE7FD047-A729-45A3-AC9F-BE13EDD18A82}" srcOrd="6" destOrd="0" presId="urn:microsoft.com/office/officeart/2018/5/layout/IconCircleLabelList"/>
    <dgm:cxn modelId="{AD8D778D-2891-45BB-B686-CF193289C6EF}" type="presParOf" srcId="{DE7FD047-A729-45A3-AC9F-BE13EDD18A82}" destId="{19A99C0A-FE96-486F-BCAC-52E5C51AE7C6}" srcOrd="0" destOrd="0" presId="urn:microsoft.com/office/officeart/2018/5/layout/IconCircleLabelList"/>
    <dgm:cxn modelId="{3F3E0EFF-0049-4F55-B411-8C3A2F1B9B3B}" type="presParOf" srcId="{DE7FD047-A729-45A3-AC9F-BE13EDD18A82}" destId="{B9FCEAEB-2A98-4B85-8B43-AD21DD760EF5}" srcOrd="1" destOrd="0" presId="urn:microsoft.com/office/officeart/2018/5/layout/IconCircleLabelList"/>
    <dgm:cxn modelId="{514A2073-CBC6-4856-987C-4A8A2C62ABAD}" type="presParOf" srcId="{DE7FD047-A729-45A3-AC9F-BE13EDD18A82}" destId="{963200DD-87A0-4439-BE12-35213BEA19D3}" srcOrd="2" destOrd="0" presId="urn:microsoft.com/office/officeart/2018/5/layout/IconCircleLabelList"/>
    <dgm:cxn modelId="{002CFDD9-8C26-4E26-B73E-BE426E4DBE2A}" type="presParOf" srcId="{DE7FD047-A729-45A3-AC9F-BE13EDD18A82}" destId="{0FA0B8B0-59D3-4F64-90A1-B121CC9D72B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B762BC-A0BA-4214-B6AF-6A5303029C6A}" type="doc">
      <dgm:prSet loTypeId="urn:microsoft.com/office/officeart/2005/8/layout/default" loCatId="list" qsTypeId="urn:microsoft.com/office/officeart/2005/8/quickstyle/simple5" qsCatId="simple" csTypeId="urn:microsoft.com/office/officeart/2005/8/colors/colorful4" csCatId="colorful"/>
      <dgm:spPr/>
      <dgm:t>
        <a:bodyPr/>
        <a:lstStyle/>
        <a:p>
          <a:endParaRPr lang="en-US"/>
        </a:p>
      </dgm:t>
    </dgm:pt>
    <dgm:pt modelId="{1779F886-8662-49EA-B3E2-701EBD795555}">
      <dgm:prSet/>
      <dgm:spPr/>
      <dgm:t>
        <a:bodyPr/>
        <a:lstStyle/>
        <a:p>
          <a:r>
            <a:rPr lang="en-GB" dirty="0">
              <a:latin typeface="Times New Roman" panose="02020603050405020304" pitchFamily="18" charset="0"/>
              <a:cs typeface="Times New Roman" panose="02020603050405020304" pitchFamily="18" charset="0"/>
            </a:rPr>
            <a:t>Arora, A. and Arora, A., (2022). Generative adversarial networks and synthetic patient data: current challenges and future perspectives. </a:t>
          </a:r>
          <a:r>
            <a:rPr lang="en-GB" i="1" dirty="0">
              <a:latin typeface="Times New Roman" panose="02020603050405020304" pitchFamily="18" charset="0"/>
              <a:cs typeface="Times New Roman" panose="02020603050405020304" pitchFamily="18" charset="0"/>
            </a:rPr>
            <a:t>Future healthcare journal</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9</a:t>
          </a:r>
          <a:r>
            <a:rPr lang="en-GB" dirty="0">
              <a:latin typeface="Times New Roman" panose="02020603050405020304" pitchFamily="18" charset="0"/>
              <a:cs typeface="Times New Roman" panose="02020603050405020304" pitchFamily="18" charset="0"/>
            </a:rPr>
            <a:t>(2), pp.190-193. DOI: </a:t>
          </a:r>
          <a:r>
            <a:rPr lang="en-GB" u="sng" dirty="0">
              <a:latin typeface="Times New Roman" panose="02020603050405020304" pitchFamily="18" charset="0"/>
              <a:cs typeface="Times New Roman" panose="02020603050405020304" pitchFamily="18" charset="0"/>
              <a:hlinkClick xmlns:r="http://schemas.openxmlformats.org/officeDocument/2006/relationships" r:id="rId1"/>
            </a:rPr>
            <a:t>https://doi.org/10.7861/fhj.2022-0013</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C20C02AA-32EC-49B3-8C02-F9F18A86A3B5}" type="parTrans" cxnId="{C72792AC-5078-42F6-82BB-865B12088E20}">
      <dgm:prSet/>
      <dgm:spPr/>
      <dgm:t>
        <a:bodyPr/>
        <a:lstStyle/>
        <a:p>
          <a:endParaRPr lang="en-US"/>
        </a:p>
      </dgm:t>
    </dgm:pt>
    <dgm:pt modelId="{5B6FF256-7BFE-47B4-8A6F-772C6759B3F3}" type="sibTrans" cxnId="{C72792AC-5078-42F6-82BB-865B12088E20}">
      <dgm:prSet/>
      <dgm:spPr/>
      <dgm:t>
        <a:bodyPr/>
        <a:lstStyle/>
        <a:p>
          <a:endParaRPr lang="en-US"/>
        </a:p>
      </dgm:t>
    </dgm:pt>
    <dgm:pt modelId="{9EC9E9D3-9850-4B66-9F28-2F89DF1FB3EB}">
      <dgm:prSet/>
      <dgm:spPr/>
      <dgm:t>
        <a:bodyPr/>
        <a:lstStyle/>
        <a:p>
          <a:r>
            <a:rPr lang="en-GB">
              <a:latin typeface="Times New Roman" panose="02020603050405020304" pitchFamily="18" charset="0"/>
              <a:cs typeface="Times New Roman" panose="02020603050405020304" pitchFamily="18" charset="0"/>
            </a:rPr>
            <a:t>Chislehurstpartnership.nhs.uk, (2025). </a:t>
          </a:r>
          <a:r>
            <a:rPr lang="en-GB" i="1">
              <a:latin typeface="Times New Roman" panose="02020603050405020304" pitchFamily="18" charset="0"/>
              <a:cs typeface="Times New Roman" panose="02020603050405020304" pitchFamily="18" charset="0"/>
            </a:rPr>
            <a:t>NHS App: Frequently Asked Questions</a:t>
          </a:r>
          <a:r>
            <a:rPr lang="en-GB">
              <a:latin typeface="Times New Roman" panose="02020603050405020304" pitchFamily="18" charset="0"/>
              <a:cs typeface="Times New Roman" panose="02020603050405020304" pitchFamily="18" charset="0"/>
            </a:rPr>
            <a:t>, Available at: </a:t>
          </a:r>
          <a:r>
            <a:rPr lang="en-GB">
              <a:latin typeface="Times New Roman" panose="02020603050405020304" pitchFamily="18" charset="0"/>
              <a:cs typeface="Times New Roman" panose="02020603050405020304" pitchFamily="18" charset="0"/>
              <a:hlinkClick xmlns:r="http://schemas.openxmlformats.org/officeDocument/2006/relationships" r:id="rId2"/>
            </a:rPr>
            <a:t>https://www.chislehurstpartnership.nhs.uk/health-information/nhs-app-frequently-asked-questions/</a:t>
          </a:r>
          <a:r>
            <a:rPr lang="en-GB">
              <a:latin typeface="Times New Roman" panose="02020603050405020304" pitchFamily="18" charset="0"/>
              <a:cs typeface="Times New Roman" panose="02020603050405020304" pitchFamily="18" charset="0"/>
            </a:rPr>
            <a:t>. [Accessed 7 September 2025]</a:t>
          </a:r>
          <a:endParaRPr lang="en-US">
            <a:latin typeface="Times New Roman" panose="02020603050405020304" pitchFamily="18" charset="0"/>
            <a:cs typeface="Times New Roman" panose="02020603050405020304" pitchFamily="18" charset="0"/>
          </a:endParaRPr>
        </a:p>
      </dgm:t>
    </dgm:pt>
    <dgm:pt modelId="{02502983-4BFF-4F53-B60B-E6205ACAC6F3}" type="parTrans" cxnId="{F4DB0596-AE26-44D2-AD5F-A5A7298A90CE}">
      <dgm:prSet/>
      <dgm:spPr/>
      <dgm:t>
        <a:bodyPr/>
        <a:lstStyle/>
        <a:p>
          <a:endParaRPr lang="en-US"/>
        </a:p>
      </dgm:t>
    </dgm:pt>
    <dgm:pt modelId="{D508E269-52B3-4ED9-8A0A-5F3CE3EDB47B}" type="sibTrans" cxnId="{F4DB0596-AE26-44D2-AD5F-A5A7298A90CE}">
      <dgm:prSet/>
      <dgm:spPr/>
      <dgm:t>
        <a:bodyPr/>
        <a:lstStyle/>
        <a:p>
          <a:endParaRPr lang="en-US"/>
        </a:p>
      </dgm:t>
    </dgm:pt>
    <dgm:pt modelId="{700F4E31-DE55-4CBF-819F-3135E4ADEA01}">
      <dgm:prSet/>
      <dgm:spPr/>
      <dgm:t>
        <a:bodyPr/>
        <a:lstStyle/>
        <a:p>
          <a:r>
            <a:rPr lang="en-GB">
              <a:latin typeface="Times New Roman" panose="02020603050405020304" pitchFamily="18" charset="0"/>
              <a:cs typeface="Times New Roman" panose="02020603050405020304" pitchFamily="18" charset="0"/>
            </a:rPr>
            <a:t>Crumdalespecialty.com, (2025). </a:t>
          </a:r>
          <a:r>
            <a:rPr lang="en-GB" i="1">
              <a:latin typeface="Times New Roman" panose="02020603050405020304" pitchFamily="18" charset="0"/>
              <a:cs typeface="Times New Roman" panose="02020603050405020304" pitchFamily="18" charset="0"/>
            </a:rPr>
            <a:t>How is Telehealth Changing Healthcare Quality &amp; Costs?, </a:t>
          </a:r>
          <a:r>
            <a:rPr lang="en-GB">
              <a:latin typeface="Times New Roman" panose="02020603050405020304" pitchFamily="18" charset="0"/>
              <a:cs typeface="Times New Roman" panose="02020603050405020304" pitchFamily="18" charset="0"/>
            </a:rPr>
            <a:t>Available at: </a:t>
          </a:r>
          <a:r>
            <a:rPr lang="en-GB">
              <a:latin typeface="Times New Roman" panose="02020603050405020304" pitchFamily="18" charset="0"/>
              <a:cs typeface="Times New Roman" panose="02020603050405020304" pitchFamily="18" charset="0"/>
              <a:hlinkClick xmlns:r="http://schemas.openxmlformats.org/officeDocument/2006/relationships" r:id="rId3"/>
            </a:rPr>
            <a:t>https://crumdalespecialty.com/how-is-telehealth-changing-healthcare-quality-costs/</a:t>
          </a:r>
          <a:r>
            <a:rPr lang="en-GB">
              <a:latin typeface="Times New Roman" panose="02020603050405020304" pitchFamily="18" charset="0"/>
              <a:cs typeface="Times New Roman" panose="02020603050405020304" pitchFamily="18" charset="0"/>
            </a:rPr>
            <a:t> [Accessed 9 September 2025]</a:t>
          </a:r>
          <a:endParaRPr lang="en-US">
            <a:latin typeface="Times New Roman" panose="02020603050405020304" pitchFamily="18" charset="0"/>
            <a:cs typeface="Times New Roman" panose="02020603050405020304" pitchFamily="18" charset="0"/>
          </a:endParaRPr>
        </a:p>
      </dgm:t>
    </dgm:pt>
    <dgm:pt modelId="{EE765D67-7588-4536-BE62-1A7CA712D0F8}" type="parTrans" cxnId="{2A89ADBB-370E-489E-8E9B-FC9BD56E3770}">
      <dgm:prSet/>
      <dgm:spPr/>
      <dgm:t>
        <a:bodyPr/>
        <a:lstStyle/>
        <a:p>
          <a:endParaRPr lang="en-US"/>
        </a:p>
      </dgm:t>
    </dgm:pt>
    <dgm:pt modelId="{CBA93A6C-3D79-4DF1-898B-B9AC4BAC6313}" type="sibTrans" cxnId="{2A89ADBB-370E-489E-8E9B-FC9BD56E3770}">
      <dgm:prSet/>
      <dgm:spPr/>
      <dgm:t>
        <a:bodyPr/>
        <a:lstStyle/>
        <a:p>
          <a:endParaRPr lang="en-US"/>
        </a:p>
      </dgm:t>
    </dgm:pt>
    <dgm:pt modelId="{9310017E-6A70-4502-9080-AB642C500CAD}">
      <dgm:prSet/>
      <dgm:spPr/>
      <dgm:t>
        <a:bodyPr/>
        <a:lstStyle/>
        <a:p>
          <a:r>
            <a:rPr lang="en-GB">
              <a:latin typeface="Times New Roman" panose="02020603050405020304" pitchFamily="18" charset="0"/>
              <a:cs typeface="Times New Roman" panose="02020603050405020304" pitchFamily="18" charset="0"/>
            </a:rPr>
            <a:t>Digital.nhs.uk, (2025a). </a:t>
          </a:r>
          <a:r>
            <a:rPr lang="en-GB" i="1">
              <a:latin typeface="Times New Roman" panose="02020603050405020304" pitchFamily="18" charset="0"/>
              <a:cs typeface="Times New Roman" panose="02020603050405020304" pitchFamily="18" charset="0"/>
            </a:rPr>
            <a:t>The Healthcare ecosystem. </a:t>
          </a:r>
          <a:r>
            <a:rPr lang="en-GB">
              <a:latin typeface="Times New Roman" panose="02020603050405020304" pitchFamily="18" charset="0"/>
              <a:cs typeface="Times New Roman" panose="02020603050405020304" pitchFamily="18" charset="0"/>
            </a:rPr>
            <a:t>Available at: </a:t>
          </a:r>
          <a:r>
            <a:rPr lang="en-GB" u="sng">
              <a:latin typeface="Times New Roman" panose="02020603050405020304" pitchFamily="18" charset="0"/>
              <a:cs typeface="Times New Roman" panose="02020603050405020304" pitchFamily="18" charset="0"/>
              <a:hlinkClick xmlns:r="http://schemas.openxmlformats.org/officeDocument/2006/relationships" r:id="rId4"/>
            </a:rPr>
            <a:t>https://digital.nhs.uk/developer/guides-and-documentation/introduction-to-healthcare-technology/the-healthcare-ecosystem</a:t>
          </a:r>
          <a:r>
            <a:rPr lang="en-GB">
              <a:latin typeface="Times New Roman" panose="02020603050405020304" pitchFamily="18" charset="0"/>
              <a:cs typeface="Times New Roman" panose="02020603050405020304" pitchFamily="18" charset="0"/>
            </a:rPr>
            <a:t>. [Accessed 7 September 2025]</a:t>
          </a:r>
          <a:endParaRPr lang="en-US">
            <a:latin typeface="Times New Roman" panose="02020603050405020304" pitchFamily="18" charset="0"/>
            <a:cs typeface="Times New Roman" panose="02020603050405020304" pitchFamily="18" charset="0"/>
          </a:endParaRPr>
        </a:p>
      </dgm:t>
    </dgm:pt>
    <dgm:pt modelId="{8D12E0C6-2957-4831-ABE7-EDA5525CED03}" type="parTrans" cxnId="{C8947869-8017-44E9-A53E-1C378C27DAB8}">
      <dgm:prSet/>
      <dgm:spPr/>
      <dgm:t>
        <a:bodyPr/>
        <a:lstStyle/>
        <a:p>
          <a:endParaRPr lang="en-US"/>
        </a:p>
      </dgm:t>
    </dgm:pt>
    <dgm:pt modelId="{21ADAA71-C120-4A03-A91C-2FBCE3AE58D0}" type="sibTrans" cxnId="{C8947869-8017-44E9-A53E-1C378C27DAB8}">
      <dgm:prSet/>
      <dgm:spPr/>
      <dgm:t>
        <a:bodyPr/>
        <a:lstStyle/>
        <a:p>
          <a:endParaRPr lang="en-US"/>
        </a:p>
      </dgm:t>
    </dgm:pt>
    <dgm:pt modelId="{063F3832-FA2D-44DF-970B-D285F41095CE}">
      <dgm:prSet/>
      <dgm:spPr/>
      <dgm:t>
        <a:bodyPr/>
        <a:lstStyle/>
        <a:p>
          <a:r>
            <a:rPr lang="en-GB">
              <a:latin typeface="Times New Roman" panose="02020603050405020304" pitchFamily="18" charset="0"/>
              <a:cs typeface="Times New Roman" panose="02020603050405020304" pitchFamily="18" charset="0"/>
            </a:rPr>
            <a:t>Digital.nhs.uk, (2025b). </a:t>
          </a:r>
          <a:r>
            <a:rPr lang="en-GB" i="1">
              <a:latin typeface="Times New Roman" panose="02020603050405020304" pitchFamily="18" charset="0"/>
              <a:cs typeface="Times New Roman" panose="02020603050405020304" pitchFamily="18" charset="0"/>
            </a:rPr>
            <a:t>FHIR UK Core. </a:t>
          </a:r>
          <a:r>
            <a:rPr lang="en-GB">
              <a:latin typeface="Times New Roman" panose="02020603050405020304" pitchFamily="18" charset="0"/>
              <a:cs typeface="Times New Roman" panose="02020603050405020304" pitchFamily="18" charset="0"/>
            </a:rPr>
            <a:t>Available at: </a:t>
          </a:r>
          <a:r>
            <a:rPr lang="en-GB" u="sng">
              <a:latin typeface="Times New Roman" panose="02020603050405020304" pitchFamily="18" charset="0"/>
              <a:cs typeface="Times New Roman" panose="02020603050405020304" pitchFamily="18" charset="0"/>
              <a:hlinkClick xmlns:r="http://schemas.openxmlformats.org/officeDocument/2006/relationships" r:id="rId5"/>
            </a:rPr>
            <a:t>https://digital.nhs.uk/services/fhir-uk-core</a:t>
          </a:r>
          <a:r>
            <a:rPr lang="en-GB">
              <a:latin typeface="Times New Roman" panose="02020603050405020304" pitchFamily="18" charset="0"/>
              <a:cs typeface="Times New Roman" panose="02020603050405020304" pitchFamily="18" charset="0"/>
            </a:rPr>
            <a:t>. [Accessed 8 September 2025]</a:t>
          </a:r>
          <a:endParaRPr lang="en-US">
            <a:latin typeface="Times New Roman" panose="02020603050405020304" pitchFamily="18" charset="0"/>
            <a:cs typeface="Times New Roman" panose="02020603050405020304" pitchFamily="18" charset="0"/>
          </a:endParaRPr>
        </a:p>
      </dgm:t>
    </dgm:pt>
    <dgm:pt modelId="{C6037831-3232-42D7-98EF-9ABB0AD2D309}" type="parTrans" cxnId="{CD44A8DA-B2F0-4A31-A03B-4CEC1A539765}">
      <dgm:prSet/>
      <dgm:spPr/>
      <dgm:t>
        <a:bodyPr/>
        <a:lstStyle/>
        <a:p>
          <a:endParaRPr lang="en-US"/>
        </a:p>
      </dgm:t>
    </dgm:pt>
    <dgm:pt modelId="{633C0AB1-BE49-4E18-9E12-7662D9326DA3}" type="sibTrans" cxnId="{CD44A8DA-B2F0-4A31-A03B-4CEC1A539765}">
      <dgm:prSet/>
      <dgm:spPr/>
      <dgm:t>
        <a:bodyPr/>
        <a:lstStyle/>
        <a:p>
          <a:endParaRPr lang="en-US"/>
        </a:p>
      </dgm:t>
    </dgm:pt>
    <dgm:pt modelId="{93E28936-2320-4FB9-82B1-0F2347D97901}">
      <dgm:prSet/>
      <dgm:spPr/>
      <dgm:t>
        <a:bodyPr/>
        <a:lstStyle/>
        <a:p>
          <a:r>
            <a:rPr lang="en-GB">
              <a:latin typeface="Times New Roman" panose="02020603050405020304" pitchFamily="18" charset="0"/>
              <a:cs typeface="Times New Roman" panose="02020603050405020304" pitchFamily="18" charset="0"/>
            </a:rPr>
            <a:t>England.nhs.uk, (2025a). </a:t>
          </a:r>
          <a:r>
            <a:rPr lang="en-GB" i="1">
              <a:latin typeface="Times New Roman" panose="02020603050405020304" pitchFamily="18" charset="0"/>
              <a:cs typeface="Times New Roman" panose="02020603050405020304" pitchFamily="18" charset="0"/>
            </a:rPr>
            <a:t>News – NHS App begins public rollout. </a:t>
          </a:r>
          <a:r>
            <a:rPr lang="en-GB">
              <a:latin typeface="Times New Roman" panose="02020603050405020304" pitchFamily="18" charset="0"/>
              <a:cs typeface="Times New Roman" panose="02020603050405020304" pitchFamily="18" charset="0"/>
            </a:rPr>
            <a:t>Available at: https://www.england.nhs.uk/2019/01/nhs-app-begins-public-rollout/. [Accessed 9 September 2025]</a:t>
          </a:r>
          <a:endParaRPr lang="en-US">
            <a:latin typeface="Times New Roman" panose="02020603050405020304" pitchFamily="18" charset="0"/>
            <a:cs typeface="Times New Roman" panose="02020603050405020304" pitchFamily="18" charset="0"/>
          </a:endParaRPr>
        </a:p>
      </dgm:t>
    </dgm:pt>
    <dgm:pt modelId="{9C0FC477-7C9A-448E-BEF0-2C1A523A50DB}" type="parTrans" cxnId="{66864100-0C9E-47C1-B7F3-BB873E9AF7D9}">
      <dgm:prSet/>
      <dgm:spPr/>
      <dgm:t>
        <a:bodyPr/>
        <a:lstStyle/>
        <a:p>
          <a:endParaRPr lang="en-US"/>
        </a:p>
      </dgm:t>
    </dgm:pt>
    <dgm:pt modelId="{95C88D48-558C-4247-A53B-EB4AD63F0F84}" type="sibTrans" cxnId="{66864100-0C9E-47C1-B7F3-BB873E9AF7D9}">
      <dgm:prSet/>
      <dgm:spPr/>
      <dgm:t>
        <a:bodyPr/>
        <a:lstStyle/>
        <a:p>
          <a:endParaRPr lang="en-US"/>
        </a:p>
      </dgm:t>
    </dgm:pt>
    <dgm:pt modelId="{4B9C7553-5BB8-465A-8A11-C7067D3E7CEC}">
      <dgm:prSet/>
      <dgm:spPr/>
      <dgm:t>
        <a:bodyPr/>
        <a:lstStyle/>
        <a:p>
          <a:r>
            <a:rPr lang="en-GB">
              <a:latin typeface="Times New Roman" panose="02020603050405020304" pitchFamily="18" charset="0"/>
              <a:cs typeface="Times New Roman" panose="02020603050405020304" pitchFamily="18" charset="0"/>
            </a:rPr>
            <a:t>England.nhs.uk, (2025b). </a:t>
          </a:r>
          <a:r>
            <a:rPr lang="en-GB" i="1">
              <a:latin typeface="Times New Roman" panose="02020603050405020304" pitchFamily="18" charset="0"/>
              <a:cs typeface="Times New Roman" panose="02020603050405020304" pitchFamily="18" charset="0"/>
            </a:rPr>
            <a:t>What we do. </a:t>
          </a:r>
          <a:r>
            <a:rPr lang="en-GB">
              <a:latin typeface="Times New Roman" panose="02020603050405020304" pitchFamily="18" charset="0"/>
              <a:cs typeface="Times New Roman" panose="02020603050405020304" pitchFamily="18" charset="0"/>
            </a:rPr>
            <a:t>Available at: </a:t>
          </a:r>
          <a:r>
            <a:rPr lang="en-GB" u="sng">
              <a:latin typeface="Times New Roman" panose="02020603050405020304" pitchFamily="18" charset="0"/>
              <a:cs typeface="Times New Roman" panose="02020603050405020304" pitchFamily="18" charset="0"/>
              <a:hlinkClick xmlns:r="http://schemas.openxmlformats.org/officeDocument/2006/relationships" r:id="rId6"/>
            </a:rPr>
            <a:t>https://www.england.nhs.uk/about/what-we-do/</a:t>
          </a:r>
          <a:r>
            <a:rPr lang="en-GB">
              <a:latin typeface="Times New Roman" panose="02020603050405020304" pitchFamily="18" charset="0"/>
              <a:cs typeface="Times New Roman" panose="02020603050405020304" pitchFamily="18" charset="0"/>
            </a:rPr>
            <a:t>. [Accessed 8 September 2025]</a:t>
          </a:r>
          <a:endParaRPr lang="en-US">
            <a:latin typeface="Times New Roman" panose="02020603050405020304" pitchFamily="18" charset="0"/>
            <a:cs typeface="Times New Roman" panose="02020603050405020304" pitchFamily="18" charset="0"/>
          </a:endParaRPr>
        </a:p>
      </dgm:t>
    </dgm:pt>
    <dgm:pt modelId="{7C8CDA5B-2FC5-4B97-A7F9-AA465E5B626D}" type="parTrans" cxnId="{DCB65BF4-E74F-4DD8-BD71-378D09192BCA}">
      <dgm:prSet/>
      <dgm:spPr/>
      <dgm:t>
        <a:bodyPr/>
        <a:lstStyle/>
        <a:p>
          <a:endParaRPr lang="en-US"/>
        </a:p>
      </dgm:t>
    </dgm:pt>
    <dgm:pt modelId="{E6CB0757-A7A6-4376-AFD5-584B08C81C2F}" type="sibTrans" cxnId="{DCB65BF4-E74F-4DD8-BD71-378D09192BCA}">
      <dgm:prSet/>
      <dgm:spPr/>
      <dgm:t>
        <a:bodyPr/>
        <a:lstStyle/>
        <a:p>
          <a:endParaRPr lang="en-US"/>
        </a:p>
      </dgm:t>
    </dgm:pt>
    <dgm:pt modelId="{0DC6365D-3523-412B-8FD3-95B7CAA4AFF3}">
      <dgm:prSet/>
      <dgm:spPr/>
      <dgm:t>
        <a:bodyPr/>
        <a:lstStyle/>
        <a:p>
          <a:r>
            <a:rPr lang="en-GB">
              <a:latin typeface="Times New Roman" panose="02020603050405020304" pitchFamily="18" charset="0"/>
              <a:cs typeface="Times New Roman" panose="02020603050405020304" pitchFamily="18" charset="0"/>
            </a:rPr>
            <a:t>Ferris, T.G., (2024). Unit cost and hope: increased NHS resilience through tech-enabled transformation. </a:t>
          </a:r>
          <a:r>
            <a:rPr lang="en-GB" i="1">
              <a:latin typeface="Times New Roman" panose="02020603050405020304" pitchFamily="18" charset="0"/>
              <a:cs typeface="Times New Roman" panose="02020603050405020304" pitchFamily="18" charset="0"/>
            </a:rPr>
            <a:t>Future Healthcare Journal</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11</a:t>
          </a:r>
          <a:r>
            <a:rPr lang="en-GB">
              <a:latin typeface="Times New Roman" panose="02020603050405020304" pitchFamily="18" charset="0"/>
              <a:cs typeface="Times New Roman" panose="02020603050405020304" pitchFamily="18" charset="0"/>
            </a:rPr>
            <a:t>(1), p.100021. DOI: </a:t>
          </a:r>
          <a:r>
            <a:rPr lang="en-GB">
              <a:latin typeface="Times New Roman" panose="02020603050405020304" pitchFamily="18" charset="0"/>
              <a:cs typeface="Times New Roman" panose="02020603050405020304" pitchFamily="18" charset="0"/>
              <a:hlinkClick xmlns:r="http://schemas.openxmlformats.org/officeDocument/2006/relationships" r:id="rId7"/>
            </a:rPr>
            <a:t>https://doi.org/10.1016/j.fhj.2024.100021</a:t>
          </a:r>
          <a:r>
            <a:rPr lang="en-GB">
              <a:latin typeface="Times New Roman" panose="02020603050405020304" pitchFamily="18" charset="0"/>
              <a:cs typeface="Times New Roman" panose="02020603050405020304" pitchFamily="18" charset="0"/>
            </a:rPr>
            <a:t> </a:t>
          </a:r>
          <a:endParaRPr lang="en-US">
            <a:latin typeface="Times New Roman" panose="02020603050405020304" pitchFamily="18" charset="0"/>
            <a:cs typeface="Times New Roman" panose="02020603050405020304" pitchFamily="18" charset="0"/>
          </a:endParaRPr>
        </a:p>
      </dgm:t>
    </dgm:pt>
    <dgm:pt modelId="{2971453A-7D18-433F-BB25-7177E7D94B43}" type="parTrans" cxnId="{825330FC-46C6-489B-86C6-E38BC0923CC8}">
      <dgm:prSet/>
      <dgm:spPr/>
      <dgm:t>
        <a:bodyPr/>
        <a:lstStyle/>
        <a:p>
          <a:endParaRPr lang="en-US"/>
        </a:p>
      </dgm:t>
    </dgm:pt>
    <dgm:pt modelId="{27344653-BC5B-4CB6-ABCF-8DC48A47BCF7}" type="sibTrans" cxnId="{825330FC-46C6-489B-86C6-E38BC0923CC8}">
      <dgm:prSet/>
      <dgm:spPr/>
      <dgm:t>
        <a:bodyPr/>
        <a:lstStyle/>
        <a:p>
          <a:endParaRPr lang="en-US"/>
        </a:p>
      </dgm:t>
    </dgm:pt>
    <dgm:pt modelId="{B2D66F86-6877-43EC-995B-033CD8C64F51}">
      <dgm:prSet/>
      <dgm:spPr/>
      <dgm:t>
        <a:bodyPr/>
        <a:lstStyle/>
        <a:p>
          <a:r>
            <a:rPr lang="en-GB">
              <a:latin typeface="Times New Roman" panose="02020603050405020304" pitchFamily="18" charset="0"/>
              <a:cs typeface="Times New Roman" panose="02020603050405020304" pitchFamily="18" charset="0"/>
            </a:rPr>
            <a:t>Hantsiow.icb.nhs.uk, (2025). </a:t>
          </a:r>
          <a:r>
            <a:rPr lang="en-GB" i="1">
              <a:latin typeface="Times New Roman" panose="02020603050405020304" pitchFamily="18" charset="0"/>
              <a:cs typeface="Times New Roman" panose="02020603050405020304" pitchFamily="18" charset="0"/>
            </a:rPr>
            <a:t>Top five reasons to use the NHS App, </a:t>
          </a:r>
          <a:r>
            <a:rPr lang="en-GB">
              <a:latin typeface="Times New Roman" panose="02020603050405020304" pitchFamily="18" charset="0"/>
              <a:cs typeface="Times New Roman" panose="02020603050405020304" pitchFamily="18" charset="0"/>
            </a:rPr>
            <a:t>Available at: https://www.hantsiow.icb.nhs.uk/news/top-five-reasons-use-nhs-app#\ [Accessed 9 September 2025]</a:t>
          </a:r>
          <a:endParaRPr lang="en-US">
            <a:latin typeface="Times New Roman" panose="02020603050405020304" pitchFamily="18" charset="0"/>
            <a:cs typeface="Times New Roman" panose="02020603050405020304" pitchFamily="18" charset="0"/>
          </a:endParaRPr>
        </a:p>
      </dgm:t>
    </dgm:pt>
    <dgm:pt modelId="{562C63CE-0AD0-4485-BDF7-A0FB6CF8DF25}" type="parTrans" cxnId="{44C083A0-EFEA-4B8B-A4DD-C50F0BEE9089}">
      <dgm:prSet/>
      <dgm:spPr/>
      <dgm:t>
        <a:bodyPr/>
        <a:lstStyle/>
        <a:p>
          <a:endParaRPr lang="en-US"/>
        </a:p>
      </dgm:t>
    </dgm:pt>
    <dgm:pt modelId="{9E367BD7-C22E-440B-A8C8-A1955B39131F}" type="sibTrans" cxnId="{44C083A0-EFEA-4B8B-A4DD-C50F0BEE9089}">
      <dgm:prSet/>
      <dgm:spPr/>
      <dgm:t>
        <a:bodyPr/>
        <a:lstStyle/>
        <a:p>
          <a:endParaRPr lang="en-US"/>
        </a:p>
      </dgm:t>
    </dgm:pt>
    <dgm:pt modelId="{A1255933-9A91-4378-AF19-9F8234313892}">
      <dgm:prSet/>
      <dgm:spPr/>
      <dgm:t>
        <a:bodyPr/>
        <a:lstStyle/>
        <a:p>
          <a:r>
            <a:rPr lang="en-GB">
              <a:latin typeface="Times New Roman" panose="02020603050405020304" pitchFamily="18" charset="0"/>
              <a:cs typeface="Times New Roman" panose="02020603050405020304" pitchFamily="18" charset="0"/>
            </a:rPr>
            <a:t>Health.org.uk, (2023). </a:t>
          </a:r>
          <a:r>
            <a:rPr lang="en-GB" i="1">
              <a:latin typeface="Times New Roman" panose="02020603050405020304" pitchFamily="18" charset="0"/>
              <a:cs typeface="Times New Roman" panose="02020603050405020304" pitchFamily="18" charset="0"/>
            </a:rPr>
            <a:t>Nine major challenges facing health and care in England, </a:t>
          </a:r>
          <a:r>
            <a:rPr lang="en-GB">
              <a:latin typeface="Times New Roman" panose="02020603050405020304" pitchFamily="18" charset="0"/>
              <a:cs typeface="Times New Roman" panose="02020603050405020304" pitchFamily="18" charset="0"/>
            </a:rPr>
            <a:t>Available at: https://www.health.org.uk/reports-and-analysis/briefings/nine-major-challenges-facing-health-and-care-in-england [Accessed 9 September 2025]</a:t>
          </a:r>
          <a:endParaRPr lang="en-US">
            <a:latin typeface="Times New Roman" panose="02020603050405020304" pitchFamily="18" charset="0"/>
            <a:cs typeface="Times New Roman" panose="02020603050405020304" pitchFamily="18" charset="0"/>
          </a:endParaRPr>
        </a:p>
      </dgm:t>
    </dgm:pt>
    <dgm:pt modelId="{3BD2D794-FD51-4A77-B7C2-A506F49AF132}" type="parTrans" cxnId="{DC1FA6F4-5FDE-4A74-8060-A142A40B5847}">
      <dgm:prSet/>
      <dgm:spPr/>
      <dgm:t>
        <a:bodyPr/>
        <a:lstStyle/>
        <a:p>
          <a:endParaRPr lang="en-US"/>
        </a:p>
      </dgm:t>
    </dgm:pt>
    <dgm:pt modelId="{6DCDBA99-60A2-43C6-B32D-5FF7C0061AF0}" type="sibTrans" cxnId="{DC1FA6F4-5FDE-4A74-8060-A142A40B5847}">
      <dgm:prSet/>
      <dgm:spPr/>
      <dgm:t>
        <a:bodyPr/>
        <a:lstStyle/>
        <a:p>
          <a:endParaRPr lang="en-US"/>
        </a:p>
      </dgm:t>
    </dgm:pt>
    <dgm:pt modelId="{22D6F551-1D0F-44B1-99E4-5E694E5A56DA}">
      <dgm:prSet/>
      <dgm:spPr/>
      <dgm:t>
        <a:bodyPr/>
        <a:lstStyle/>
        <a:p>
          <a:r>
            <a:rPr lang="en-GB">
              <a:latin typeface="Times New Roman" panose="02020603050405020304" pitchFamily="18" charset="0"/>
              <a:cs typeface="Times New Roman" panose="02020603050405020304" pitchFamily="18" charset="0"/>
            </a:rPr>
            <a:t>Ico.org.uk, (2025). </a:t>
          </a:r>
          <a:r>
            <a:rPr lang="en-GB" i="1">
              <a:latin typeface="Times New Roman" panose="02020603050405020304" pitchFamily="18" charset="0"/>
              <a:cs typeface="Times New Roman" panose="02020603050405020304" pitchFamily="18" charset="0"/>
            </a:rPr>
            <a:t>The UK GDPR | ICO. </a:t>
          </a:r>
          <a:r>
            <a:rPr lang="en-GB">
              <a:latin typeface="Times New Roman" panose="02020603050405020304" pitchFamily="18" charset="0"/>
              <a:cs typeface="Times New Roman" panose="02020603050405020304" pitchFamily="18" charset="0"/>
            </a:rPr>
            <a:t>Available at: </a:t>
          </a:r>
          <a:r>
            <a:rPr lang="en-GB" u="sng">
              <a:latin typeface="Times New Roman" panose="02020603050405020304" pitchFamily="18" charset="0"/>
              <a:cs typeface="Times New Roman" panose="02020603050405020304" pitchFamily="18" charset="0"/>
              <a:hlinkClick xmlns:r="http://schemas.openxmlformats.org/officeDocument/2006/relationships" r:id="rId8"/>
            </a:rPr>
            <a:t>https://ico.org.uk/for-organisations/data-protection-and-the-eu/data-protection-and-the-eu-in-detail/the-uk-gdpr/</a:t>
          </a:r>
          <a:r>
            <a:rPr lang="en-GB">
              <a:latin typeface="Times New Roman" panose="02020603050405020304" pitchFamily="18" charset="0"/>
              <a:cs typeface="Times New Roman" panose="02020603050405020304" pitchFamily="18" charset="0"/>
            </a:rPr>
            <a:t>. [Accessed 9 September 2025]</a:t>
          </a:r>
          <a:endParaRPr lang="en-US">
            <a:latin typeface="Times New Roman" panose="02020603050405020304" pitchFamily="18" charset="0"/>
            <a:cs typeface="Times New Roman" panose="02020603050405020304" pitchFamily="18" charset="0"/>
          </a:endParaRPr>
        </a:p>
      </dgm:t>
    </dgm:pt>
    <dgm:pt modelId="{FADBBE38-BC72-422D-BA0A-1F2327596F22}" type="parTrans" cxnId="{DFBDC2D0-B964-4533-96FD-404119DB94B1}">
      <dgm:prSet/>
      <dgm:spPr/>
      <dgm:t>
        <a:bodyPr/>
        <a:lstStyle/>
        <a:p>
          <a:endParaRPr lang="en-US"/>
        </a:p>
      </dgm:t>
    </dgm:pt>
    <dgm:pt modelId="{2DB1899A-95B3-4A0C-94BB-6FDF867D2414}" type="sibTrans" cxnId="{DFBDC2D0-B964-4533-96FD-404119DB94B1}">
      <dgm:prSet/>
      <dgm:spPr/>
      <dgm:t>
        <a:bodyPr/>
        <a:lstStyle/>
        <a:p>
          <a:endParaRPr lang="en-US"/>
        </a:p>
      </dgm:t>
    </dgm:pt>
    <dgm:pt modelId="{D57B0259-1BD4-4A17-BEA9-1FDBAD8BA386}">
      <dgm:prSet/>
      <dgm:spPr/>
      <dgm:t>
        <a:bodyPr/>
        <a:lstStyle/>
        <a:p>
          <a:r>
            <a:rPr lang="en-GB">
              <a:latin typeface="Times New Roman" panose="02020603050405020304" pitchFamily="18" charset="0"/>
              <a:cs typeface="Times New Roman" panose="02020603050405020304" pitchFamily="18" charset="0"/>
            </a:rPr>
            <a:t>Nhs.uk, (2025a). </a:t>
          </a:r>
          <a:r>
            <a:rPr lang="en-GB" i="1">
              <a:latin typeface="Times New Roman" panose="02020603050405020304" pitchFamily="18" charset="0"/>
              <a:cs typeface="Times New Roman" panose="02020603050405020304" pitchFamily="18" charset="0"/>
            </a:rPr>
            <a:t>Gps. </a:t>
          </a:r>
          <a:r>
            <a:rPr lang="en-GB">
              <a:latin typeface="Times New Roman" panose="02020603050405020304" pitchFamily="18" charset="0"/>
              <a:cs typeface="Times New Roman" panose="02020603050405020304" pitchFamily="18" charset="0"/>
            </a:rPr>
            <a:t>Available at: </a:t>
          </a:r>
          <a:r>
            <a:rPr lang="en-GB" u="sng">
              <a:latin typeface="Times New Roman" panose="02020603050405020304" pitchFamily="18" charset="0"/>
              <a:cs typeface="Times New Roman" panose="02020603050405020304" pitchFamily="18" charset="0"/>
              <a:hlinkClick xmlns:r="http://schemas.openxmlformats.org/officeDocument/2006/relationships" r:id="rId9"/>
            </a:rPr>
            <a:t>https://www.nhs.uk/nhs-services/gps/</a:t>
          </a:r>
          <a:r>
            <a:rPr lang="en-GB">
              <a:latin typeface="Times New Roman" panose="02020603050405020304" pitchFamily="18" charset="0"/>
              <a:cs typeface="Times New Roman" panose="02020603050405020304" pitchFamily="18" charset="0"/>
            </a:rPr>
            <a:t>. [Accessed 7 September 2025]</a:t>
          </a:r>
          <a:endParaRPr lang="en-US">
            <a:latin typeface="Times New Roman" panose="02020603050405020304" pitchFamily="18" charset="0"/>
            <a:cs typeface="Times New Roman" panose="02020603050405020304" pitchFamily="18" charset="0"/>
          </a:endParaRPr>
        </a:p>
      </dgm:t>
    </dgm:pt>
    <dgm:pt modelId="{09A72957-9294-4682-9A9B-A5E1FF39B800}" type="parTrans" cxnId="{B3328750-47AE-433D-9C3C-3158F927D738}">
      <dgm:prSet/>
      <dgm:spPr/>
      <dgm:t>
        <a:bodyPr/>
        <a:lstStyle/>
        <a:p>
          <a:endParaRPr lang="en-US"/>
        </a:p>
      </dgm:t>
    </dgm:pt>
    <dgm:pt modelId="{6E7DA56F-A073-44B3-A0F7-74E5AFA91EFA}" type="sibTrans" cxnId="{B3328750-47AE-433D-9C3C-3158F927D738}">
      <dgm:prSet/>
      <dgm:spPr/>
      <dgm:t>
        <a:bodyPr/>
        <a:lstStyle/>
        <a:p>
          <a:endParaRPr lang="en-US"/>
        </a:p>
      </dgm:t>
    </dgm:pt>
    <dgm:pt modelId="{2A31B2A4-6DBB-4FEA-9A1A-D51DD1E4A982}">
      <dgm:prSet/>
      <dgm:spPr/>
      <dgm:t>
        <a:bodyPr/>
        <a:lstStyle/>
        <a:p>
          <a:r>
            <a:rPr lang="en-GB">
              <a:latin typeface="Times New Roman" panose="02020603050405020304" pitchFamily="18" charset="0"/>
              <a:cs typeface="Times New Roman" panose="02020603050405020304" pitchFamily="18" charset="0"/>
            </a:rPr>
            <a:t>Nhs.uk, (2025b). </a:t>
          </a:r>
          <a:r>
            <a:rPr lang="en-GB" i="1">
              <a:latin typeface="Times New Roman" panose="02020603050405020304" pitchFamily="18" charset="0"/>
              <a:cs typeface="Times New Roman" panose="02020603050405020304" pitchFamily="18" charset="0"/>
            </a:rPr>
            <a:t>Get started with the NHS App. </a:t>
          </a:r>
          <a:r>
            <a:rPr lang="en-GB">
              <a:latin typeface="Times New Roman" panose="02020603050405020304" pitchFamily="18" charset="0"/>
              <a:cs typeface="Times New Roman" panose="02020603050405020304" pitchFamily="18" charset="0"/>
            </a:rPr>
            <a:t>Available at: </a:t>
          </a:r>
          <a:r>
            <a:rPr lang="en-GB" u="sng">
              <a:latin typeface="Times New Roman" panose="02020603050405020304" pitchFamily="18" charset="0"/>
              <a:cs typeface="Times New Roman" panose="02020603050405020304" pitchFamily="18" charset="0"/>
              <a:hlinkClick xmlns:r="http://schemas.openxmlformats.org/officeDocument/2006/relationships" r:id="rId10"/>
            </a:rPr>
            <a:t>https://www.nhs.uk/nhs-app/nhs-app-help-and-support/getting-started-with-the-nhs-app/</a:t>
          </a:r>
          <a:r>
            <a:rPr lang="en-GB">
              <a:latin typeface="Times New Roman" panose="02020603050405020304" pitchFamily="18" charset="0"/>
              <a:cs typeface="Times New Roman" panose="02020603050405020304" pitchFamily="18" charset="0"/>
            </a:rPr>
            <a:t>. [Accessed 7 September 2025]</a:t>
          </a:r>
          <a:endParaRPr lang="en-US">
            <a:latin typeface="Times New Roman" panose="02020603050405020304" pitchFamily="18" charset="0"/>
            <a:cs typeface="Times New Roman" panose="02020603050405020304" pitchFamily="18" charset="0"/>
          </a:endParaRPr>
        </a:p>
      </dgm:t>
    </dgm:pt>
    <dgm:pt modelId="{415813CC-D395-45B6-A0E4-8CF34AA8155E}" type="parTrans" cxnId="{97908BA1-7E41-468F-9DA0-D35598730641}">
      <dgm:prSet/>
      <dgm:spPr/>
      <dgm:t>
        <a:bodyPr/>
        <a:lstStyle/>
        <a:p>
          <a:endParaRPr lang="en-US"/>
        </a:p>
      </dgm:t>
    </dgm:pt>
    <dgm:pt modelId="{58D45682-2EDF-438D-9F0E-9D4677643D9B}" type="sibTrans" cxnId="{97908BA1-7E41-468F-9DA0-D35598730641}">
      <dgm:prSet/>
      <dgm:spPr/>
      <dgm:t>
        <a:bodyPr/>
        <a:lstStyle/>
        <a:p>
          <a:endParaRPr lang="en-US"/>
        </a:p>
      </dgm:t>
    </dgm:pt>
    <dgm:pt modelId="{EFB036E9-5585-4C8E-8096-0CC32050136D}">
      <dgm:prSet/>
      <dgm:spPr/>
      <dgm:t>
        <a:bodyPr/>
        <a:lstStyle/>
        <a:p>
          <a:r>
            <a:rPr lang="en-GB">
              <a:latin typeface="Times New Roman" panose="02020603050405020304" pitchFamily="18" charset="0"/>
              <a:cs typeface="Times New Roman" panose="02020603050405020304" pitchFamily="18" charset="0"/>
            </a:rPr>
            <a:t>Reidy, C., Papoutsi, C., Kc, S., Gudgin, B., Laverty, A.A., Greaves, F. and Powell, J., (2025). Qualitative evaluation of the implementation and national roll-out of the NHS App in England. </a:t>
          </a:r>
          <a:r>
            <a:rPr lang="en-GB" i="1">
              <a:latin typeface="Times New Roman" panose="02020603050405020304" pitchFamily="18" charset="0"/>
              <a:cs typeface="Times New Roman" panose="02020603050405020304" pitchFamily="18" charset="0"/>
            </a:rPr>
            <a:t>BMC medicine</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23</a:t>
          </a:r>
          <a:r>
            <a:rPr lang="en-GB">
              <a:latin typeface="Times New Roman" panose="02020603050405020304" pitchFamily="18" charset="0"/>
              <a:cs typeface="Times New Roman" panose="02020603050405020304" pitchFamily="18" charset="0"/>
            </a:rPr>
            <a:t>(1), p.20.DOI: https://doi.org/10.1186/s12916-024-03842-w </a:t>
          </a:r>
          <a:endParaRPr lang="en-US">
            <a:latin typeface="Times New Roman" panose="02020603050405020304" pitchFamily="18" charset="0"/>
            <a:cs typeface="Times New Roman" panose="02020603050405020304" pitchFamily="18" charset="0"/>
          </a:endParaRPr>
        </a:p>
      </dgm:t>
    </dgm:pt>
    <dgm:pt modelId="{7784E26C-83B6-48CA-BE36-5F3ADCC43CBE}" type="parTrans" cxnId="{F663E2A2-46C4-47CE-A3B1-408B10E7A1D8}">
      <dgm:prSet/>
      <dgm:spPr/>
      <dgm:t>
        <a:bodyPr/>
        <a:lstStyle/>
        <a:p>
          <a:endParaRPr lang="en-US"/>
        </a:p>
      </dgm:t>
    </dgm:pt>
    <dgm:pt modelId="{8F7308AA-E05B-452F-A02F-57E340EBD72E}" type="sibTrans" cxnId="{F663E2A2-46C4-47CE-A3B1-408B10E7A1D8}">
      <dgm:prSet/>
      <dgm:spPr/>
      <dgm:t>
        <a:bodyPr/>
        <a:lstStyle/>
        <a:p>
          <a:endParaRPr lang="en-US"/>
        </a:p>
      </dgm:t>
    </dgm:pt>
    <dgm:pt modelId="{14EEEF9B-BDF3-4E4D-8DC1-50324E93CF81}">
      <dgm:prSet/>
      <dgm:spPr/>
      <dgm:t>
        <a:bodyPr/>
        <a:lstStyle/>
        <a:p>
          <a:r>
            <a:rPr lang="en-GB" dirty="0">
              <a:latin typeface="Times New Roman" panose="02020603050405020304" pitchFamily="18" charset="0"/>
              <a:cs typeface="Times New Roman" panose="02020603050405020304" pitchFamily="18" charset="0"/>
            </a:rPr>
            <a:t>Statista.com, (2025). </a:t>
          </a:r>
          <a:r>
            <a:rPr lang="en-GB" i="1" dirty="0">
              <a:latin typeface="Times New Roman" panose="02020603050405020304" pitchFamily="18" charset="0"/>
              <a:cs typeface="Times New Roman" panose="02020603050405020304" pitchFamily="18" charset="0"/>
            </a:rPr>
            <a:t>Median wait time for elective (non-urgent) treatment in NHS England from August 2007 to April 2025,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xmlns:r="http://schemas.openxmlformats.org/officeDocument/2006/relationships" r:id="rId11"/>
            </a:rPr>
            <a:t>https://www.statista.com/statistics/1618310/median-wait-time-for-elective-treatment-in-nhs-england/</a:t>
          </a:r>
          <a:r>
            <a:rPr lang="en-GB" dirty="0">
              <a:latin typeface="Times New Roman" panose="02020603050405020304" pitchFamily="18" charset="0"/>
              <a:cs typeface="Times New Roman" panose="02020603050405020304" pitchFamily="18" charset="0"/>
            </a:rPr>
            <a:t> [Accessed 8 September 2025]</a:t>
          </a:r>
          <a:endParaRPr lang="en-US" dirty="0">
            <a:latin typeface="Times New Roman" panose="02020603050405020304" pitchFamily="18" charset="0"/>
            <a:cs typeface="Times New Roman" panose="02020603050405020304" pitchFamily="18" charset="0"/>
          </a:endParaRPr>
        </a:p>
      </dgm:t>
    </dgm:pt>
    <dgm:pt modelId="{BA3D442F-399D-4D49-82B1-AB1F189916AE}" type="parTrans" cxnId="{2D19D1A2-A6DE-4098-965E-EEF1EA3C8927}">
      <dgm:prSet/>
      <dgm:spPr/>
      <dgm:t>
        <a:bodyPr/>
        <a:lstStyle/>
        <a:p>
          <a:endParaRPr lang="en-US"/>
        </a:p>
      </dgm:t>
    </dgm:pt>
    <dgm:pt modelId="{BEBA2275-BA1E-40B2-922E-19280F0408BD}" type="sibTrans" cxnId="{2D19D1A2-A6DE-4098-965E-EEF1EA3C8927}">
      <dgm:prSet/>
      <dgm:spPr/>
      <dgm:t>
        <a:bodyPr/>
        <a:lstStyle/>
        <a:p>
          <a:endParaRPr lang="en-US"/>
        </a:p>
      </dgm:t>
    </dgm:pt>
    <dgm:pt modelId="{CA83BA45-6F91-469C-BB01-D87E8BF9D42A}" type="pres">
      <dgm:prSet presAssocID="{16B762BC-A0BA-4214-B6AF-6A5303029C6A}" presName="diagram" presStyleCnt="0">
        <dgm:presLayoutVars>
          <dgm:dir/>
          <dgm:resizeHandles val="exact"/>
        </dgm:presLayoutVars>
      </dgm:prSet>
      <dgm:spPr/>
    </dgm:pt>
    <dgm:pt modelId="{8DBF207C-6BAA-4DFF-A37C-B00051EBA96C}" type="pres">
      <dgm:prSet presAssocID="{1779F886-8662-49EA-B3E2-701EBD795555}" presName="node" presStyleLbl="node1" presStyleIdx="0" presStyleCnt="15">
        <dgm:presLayoutVars>
          <dgm:bulletEnabled val="1"/>
        </dgm:presLayoutVars>
      </dgm:prSet>
      <dgm:spPr/>
    </dgm:pt>
    <dgm:pt modelId="{AD7910CD-AC7C-45FC-9BE8-A26FC2D1B266}" type="pres">
      <dgm:prSet presAssocID="{5B6FF256-7BFE-47B4-8A6F-772C6759B3F3}" presName="sibTrans" presStyleCnt="0"/>
      <dgm:spPr/>
    </dgm:pt>
    <dgm:pt modelId="{22D74FD6-647D-41C5-A34A-727F9808B88D}" type="pres">
      <dgm:prSet presAssocID="{9EC9E9D3-9850-4B66-9F28-2F89DF1FB3EB}" presName="node" presStyleLbl="node1" presStyleIdx="1" presStyleCnt="15">
        <dgm:presLayoutVars>
          <dgm:bulletEnabled val="1"/>
        </dgm:presLayoutVars>
      </dgm:prSet>
      <dgm:spPr/>
    </dgm:pt>
    <dgm:pt modelId="{34B65664-BACF-4401-9CB7-AFF7595DB90B}" type="pres">
      <dgm:prSet presAssocID="{D508E269-52B3-4ED9-8A0A-5F3CE3EDB47B}" presName="sibTrans" presStyleCnt="0"/>
      <dgm:spPr/>
    </dgm:pt>
    <dgm:pt modelId="{F94E6A7B-7605-40E0-93B6-F7322052836B}" type="pres">
      <dgm:prSet presAssocID="{700F4E31-DE55-4CBF-819F-3135E4ADEA01}" presName="node" presStyleLbl="node1" presStyleIdx="2" presStyleCnt="15">
        <dgm:presLayoutVars>
          <dgm:bulletEnabled val="1"/>
        </dgm:presLayoutVars>
      </dgm:prSet>
      <dgm:spPr/>
    </dgm:pt>
    <dgm:pt modelId="{096D2EBF-B93B-4574-933A-3E7B8426047E}" type="pres">
      <dgm:prSet presAssocID="{CBA93A6C-3D79-4DF1-898B-B9AC4BAC6313}" presName="sibTrans" presStyleCnt="0"/>
      <dgm:spPr/>
    </dgm:pt>
    <dgm:pt modelId="{AD01D001-F380-4B15-93E3-08AB57D9D980}" type="pres">
      <dgm:prSet presAssocID="{9310017E-6A70-4502-9080-AB642C500CAD}" presName="node" presStyleLbl="node1" presStyleIdx="3" presStyleCnt="15">
        <dgm:presLayoutVars>
          <dgm:bulletEnabled val="1"/>
        </dgm:presLayoutVars>
      </dgm:prSet>
      <dgm:spPr/>
    </dgm:pt>
    <dgm:pt modelId="{E8EE5269-5A6F-43AC-AD12-8EC94830A3F5}" type="pres">
      <dgm:prSet presAssocID="{21ADAA71-C120-4A03-A91C-2FBCE3AE58D0}" presName="sibTrans" presStyleCnt="0"/>
      <dgm:spPr/>
    </dgm:pt>
    <dgm:pt modelId="{CDEC1BB4-4EE4-47A0-8330-0E763A820891}" type="pres">
      <dgm:prSet presAssocID="{063F3832-FA2D-44DF-970B-D285F41095CE}" presName="node" presStyleLbl="node1" presStyleIdx="4" presStyleCnt="15">
        <dgm:presLayoutVars>
          <dgm:bulletEnabled val="1"/>
        </dgm:presLayoutVars>
      </dgm:prSet>
      <dgm:spPr/>
    </dgm:pt>
    <dgm:pt modelId="{C3D1B851-BDDA-4A81-9785-1349822D7D23}" type="pres">
      <dgm:prSet presAssocID="{633C0AB1-BE49-4E18-9E12-7662D9326DA3}" presName="sibTrans" presStyleCnt="0"/>
      <dgm:spPr/>
    </dgm:pt>
    <dgm:pt modelId="{92453335-E473-4D87-9DBF-BAC220B5E8AA}" type="pres">
      <dgm:prSet presAssocID="{93E28936-2320-4FB9-82B1-0F2347D97901}" presName="node" presStyleLbl="node1" presStyleIdx="5" presStyleCnt="15">
        <dgm:presLayoutVars>
          <dgm:bulletEnabled val="1"/>
        </dgm:presLayoutVars>
      </dgm:prSet>
      <dgm:spPr/>
    </dgm:pt>
    <dgm:pt modelId="{D956F011-FA14-40A1-90E1-F16660132144}" type="pres">
      <dgm:prSet presAssocID="{95C88D48-558C-4247-A53B-EB4AD63F0F84}" presName="sibTrans" presStyleCnt="0"/>
      <dgm:spPr/>
    </dgm:pt>
    <dgm:pt modelId="{8A4F9A2E-62F6-4A91-B202-0292BCB01583}" type="pres">
      <dgm:prSet presAssocID="{4B9C7553-5BB8-465A-8A11-C7067D3E7CEC}" presName="node" presStyleLbl="node1" presStyleIdx="6" presStyleCnt="15">
        <dgm:presLayoutVars>
          <dgm:bulletEnabled val="1"/>
        </dgm:presLayoutVars>
      </dgm:prSet>
      <dgm:spPr/>
    </dgm:pt>
    <dgm:pt modelId="{CB9C5AD4-C8EB-4FA3-B093-181AD0FC0C45}" type="pres">
      <dgm:prSet presAssocID="{E6CB0757-A7A6-4376-AFD5-584B08C81C2F}" presName="sibTrans" presStyleCnt="0"/>
      <dgm:spPr/>
    </dgm:pt>
    <dgm:pt modelId="{023972F7-8740-4B9F-A599-28A01AA3B9E3}" type="pres">
      <dgm:prSet presAssocID="{0DC6365D-3523-412B-8FD3-95B7CAA4AFF3}" presName="node" presStyleLbl="node1" presStyleIdx="7" presStyleCnt="15">
        <dgm:presLayoutVars>
          <dgm:bulletEnabled val="1"/>
        </dgm:presLayoutVars>
      </dgm:prSet>
      <dgm:spPr/>
    </dgm:pt>
    <dgm:pt modelId="{CD307DE4-7B9B-4E9E-90FB-2B22824B8D4C}" type="pres">
      <dgm:prSet presAssocID="{27344653-BC5B-4CB6-ABCF-8DC48A47BCF7}" presName="sibTrans" presStyleCnt="0"/>
      <dgm:spPr/>
    </dgm:pt>
    <dgm:pt modelId="{B3E5F943-06FB-4A6C-B420-F04156C33160}" type="pres">
      <dgm:prSet presAssocID="{B2D66F86-6877-43EC-995B-033CD8C64F51}" presName="node" presStyleLbl="node1" presStyleIdx="8" presStyleCnt="15">
        <dgm:presLayoutVars>
          <dgm:bulletEnabled val="1"/>
        </dgm:presLayoutVars>
      </dgm:prSet>
      <dgm:spPr/>
    </dgm:pt>
    <dgm:pt modelId="{307CC4B6-7A2B-4B1B-B15B-B540BACEBA79}" type="pres">
      <dgm:prSet presAssocID="{9E367BD7-C22E-440B-A8C8-A1955B39131F}" presName="sibTrans" presStyleCnt="0"/>
      <dgm:spPr/>
    </dgm:pt>
    <dgm:pt modelId="{9EDEE2B3-40B3-4AE6-A67B-DC00985DB40A}" type="pres">
      <dgm:prSet presAssocID="{A1255933-9A91-4378-AF19-9F8234313892}" presName="node" presStyleLbl="node1" presStyleIdx="9" presStyleCnt="15">
        <dgm:presLayoutVars>
          <dgm:bulletEnabled val="1"/>
        </dgm:presLayoutVars>
      </dgm:prSet>
      <dgm:spPr/>
    </dgm:pt>
    <dgm:pt modelId="{5BB3F559-3182-4F51-8D72-5E3C4609C849}" type="pres">
      <dgm:prSet presAssocID="{6DCDBA99-60A2-43C6-B32D-5FF7C0061AF0}" presName="sibTrans" presStyleCnt="0"/>
      <dgm:spPr/>
    </dgm:pt>
    <dgm:pt modelId="{CCDE25F5-C82A-463E-99ED-D6AE0A559A6E}" type="pres">
      <dgm:prSet presAssocID="{22D6F551-1D0F-44B1-99E4-5E694E5A56DA}" presName="node" presStyleLbl="node1" presStyleIdx="10" presStyleCnt="15">
        <dgm:presLayoutVars>
          <dgm:bulletEnabled val="1"/>
        </dgm:presLayoutVars>
      </dgm:prSet>
      <dgm:spPr/>
    </dgm:pt>
    <dgm:pt modelId="{A9C3DED4-ABCE-4C66-8818-B4191FB9CFE8}" type="pres">
      <dgm:prSet presAssocID="{2DB1899A-95B3-4A0C-94BB-6FDF867D2414}" presName="sibTrans" presStyleCnt="0"/>
      <dgm:spPr/>
    </dgm:pt>
    <dgm:pt modelId="{0AF53EBC-85B8-4969-8AC5-D2D3F31BA9B5}" type="pres">
      <dgm:prSet presAssocID="{D57B0259-1BD4-4A17-BEA9-1FDBAD8BA386}" presName="node" presStyleLbl="node1" presStyleIdx="11" presStyleCnt="15">
        <dgm:presLayoutVars>
          <dgm:bulletEnabled val="1"/>
        </dgm:presLayoutVars>
      </dgm:prSet>
      <dgm:spPr/>
    </dgm:pt>
    <dgm:pt modelId="{D0EEE8E7-05EE-4048-BACE-587180DFE59E}" type="pres">
      <dgm:prSet presAssocID="{6E7DA56F-A073-44B3-A0F7-74E5AFA91EFA}" presName="sibTrans" presStyleCnt="0"/>
      <dgm:spPr/>
    </dgm:pt>
    <dgm:pt modelId="{8D77E7B5-B392-460A-8A6A-314637869BD2}" type="pres">
      <dgm:prSet presAssocID="{2A31B2A4-6DBB-4FEA-9A1A-D51DD1E4A982}" presName="node" presStyleLbl="node1" presStyleIdx="12" presStyleCnt="15">
        <dgm:presLayoutVars>
          <dgm:bulletEnabled val="1"/>
        </dgm:presLayoutVars>
      </dgm:prSet>
      <dgm:spPr/>
    </dgm:pt>
    <dgm:pt modelId="{9F48B56D-DCDA-42F9-9AF2-7EE1BC09FC00}" type="pres">
      <dgm:prSet presAssocID="{58D45682-2EDF-438D-9F0E-9D4677643D9B}" presName="sibTrans" presStyleCnt="0"/>
      <dgm:spPr/>
    </dgm:pt>
    <dgm:pt modelId="{97A5CFC7-FBE1-442C-A4AE-AA4029758BFF}" type="pres">
      <dgm:prSet presAssocID="{EFB036E9-5585-4C8E-8096-0CC32050136D}" presName="node" presStyleLbl="node1" presStyleIdx="13" presStyleCnt="15">
        <dgm:presLayoutVars>
          <dgm:bulletEnabled val="1"/>
        </dgm:presLayoutVars>
      </dgm:prSet>
      <dgm:spPr/>
    </dgm:pt>
    <dgm:pt modelId="{57D5A202-6E1F-47BB-8AE9-51B06EB48FD5}" type="pres">
      <dgm:prSet presAssocID="{8F7308AA-E05B-452F-A02F-57E340EBD72E}" presName="sibTrans" presStyleCnt="0"/>
      <dgm:spPr/>
    </dgm:pt>
    <dgm:pt modelId="{D07E3A54-FE2E-4BD8-BAC3-03C9F39751E3}" type="pres">
      <dgm:prSet presAssocID="{14EEEF9B-BDF3-4E4D-8DC1-50324E93CF81}" presName="node" presStyleLbl="node1" presStyleIdx="14" presStyleCnt="15">
        <dgm:presLayoutVars>
          <dgm:bulletEnabled val="1"/>
        </dgm:presLayoutVars>
      </dgm:prSet>
      <dgm:spPr/>
    </dgm:pt>
  </dgm:ptLst>
  <dgm:cxnLst>
    <dgm:cxn modelId="{66864100-0C9E-47C1-B7F3-BB873E9AF7D9}" srcId="{16B762BC-A0BA-4214-B6AF-6A5303029C6A}" destId="{93E28936-2320-4FB9-82B1-0F2347D97901}" srcOrd="5" destOrd="0" parTransId="{9C0FC477-7C9A-448E-BEF0-2C1A523A50DB}" sibTransId="{95C88D48-558C-4247-A53B-EB4AD63F0F84}"/>
    <dgm:cxn modelId="{9FBCE801-08C8-4CC4-98AF-AFD01A58BBB0}" type="presOf" srcId="{4B9C7553-5BB8-465A-8A11-C7067D3E7CEC}" destId="{8A4F9A2E-62F6-4A91-B202-0292BCB01583}" srcOrd="0" destOrd="0" presId="urn:microsoft.com/office/officeart/2005/8/layout/default"/>
    <dgm:cxn modelId="{B7F22016-8C29-4D9D-BB51-89D76F6EA846}" type="presOf" srcId="{1779F886-8662-49EA-B3E2-701EBD795555}" destId="{8DBF207C-6BAA-4DFF-A37C-B00051EBA96C}" srcOrd="0" destOrd="0" presId="urn:microsoft.com/office/officeart/2005/8/layout/default"/>
    <dgm:cxn modelId="{E48DCE1B-DFB9-4A9E-9CA3-C809AF00844B}" type="presOf" srcId="{16B762BC-A0BA-4214-B6AF-6A5303029C6A}" destId="{CA83BA45-6F91-469C-BB01-D87E8BF9D42A}" srcOrd="0" destOrd="0" presId="urn:microsoft.com/office/officeart/2005/8/layout/default"/>
    <dgm:cxn modelId="{A9A4271C-555B-417E-AEDE-9B7B7C250729}" type="presOf" srcId="{9310017E-6A70-4502-9080-AB642C500CAD}" destId="{AD01D001-F380-4B15-93E3-08AB57D9D980}" srcOrd="0" destOrd="0" presId="urn:microsoft.com/office/officeart/2005/8/layout/default"/>
    <dgm:cxn modelId="{8E959923-A23E-451F-A436-25FC4C1BD597}" type="presOf" srcId="{0DC6365D-3523-412B-8FD3-95B7CAA4AFF3}" destId="{023972F7-8740-4B9F-A599-28A01AA3B9E3}" srcOrd="0" destOrd="0" presId="urn:microsoft.com/office/officeart/2005/8/layout/default"/>
    <dgm:cxn modelId="{DC44B641-7CD6-4383-BA5A-492E7F7F318D}" type="presOf" srcId="{063F3832-FA2D-44DF-970B-D285F41095CE}" destId="{CDEC1BB4-4EE4-47A0-8330-0E763A820891}" srcOrd="0" destOrd="0" presId="urn:microsoft.com/office/officeart/2005/8/layout/default"/>
    <dgm:cxn modelId="{155F0743-13C5-4A2B-BE4D-CF550251FA20}" type="presOf" srcId="{14EEEF9B-BDF3-4E4D-8DC1-50324E93CF81}" destId="{D07E3A54-FE2E-4BD8-BAC3-03C9F39751E3}" srcOrd="0" destOrd="0" presId="urn:microsoft.com/office/officeart/2005/8/layout/default"/>
    <dgm:cxn modelId="{C8947869-8017-44E9-A53E-1C378C27DAB8}" srcId="{16B762BC-A0BA-4214-B6AF-6A5303029C6A}" destId="{9310017E-6A70-4502-9080-AB642C500CAD}" srcOrd="3" destOrd="0" parTransId="{8D12E0C6-2957-4831-ABE7-EDA5525CED03}" sibTransId="{21ADAA71-C120-4A03-A91C-2FBCE3AE58D0}"/>
    <dgm:cxn modelId="{B3328750-47AE-433D-9C3C-3158F927D738}" srcId="{16B762BC-A0BA-4214-B6AF-6A5303029C6A}" destId="{D57B0259-1BD4-4A17-BEA9-1FDBAD8BA386}" srcOrd="11" destOrd="0" parTransId="{09A72957-9294-4682-9A9B-A5E1FF39B800}" sibTransId="{6E7DA56F-A073-44B3-A0F7-74E5AFA91EFA}"/>
    <dgm:cxn modelId="{F4DB0596-AE26-44D2-AD5F-A5A7298A90CE}" srcId="{16B762BC-A0BA-4214-B6AF-6A5303029C6A}" destId="{9EC9E9D3-9850-4B66-9F28-2F89DF1FB3EB}" srcOrd="1" destOrd="0" parTransId="{02502983-4BFF-4F53-B60B-E6205ACAC6F3}" sibTransId="{D508E269-52B3-4ED9-8A0A-5F3CE3EDB47B}"/>
    <dgm:cxn modelId="{44C083A0-EFEA-4B8B-A4DD-C50F0BEE9089}" srcId="{16B762BC-A0BA-4214-B6AF-6A5303029C6A}" destId="{B2D66F86-6877-43EC-995B-033CD8C64F51}" srcOrd="8" destOrd="0" parTransId="{562C63CE-0AD0-4485-BDF7-A0FB6CF8DF25}" sibTransId="{9E367BD7-C22E-440B-A8C8-A1955B39131F}"/>
    <dgm:cxn modelId="{97908BA1-7E41-468F-9DA0-D35598730641}" srcId="{16B762BC-A0BA-4214-B6AF-6A5303029C6A}" destId="{2A31B2A4-6DBB-4FEA-9A1A-D51DD1E4A982}" srcOrd="12" destOrd="0" parTransId="{415813CC-D395-45B6-A0E4-8CF34AA8155E}" sibTransId="{58D45682-2EDF-438D-9F0E-9D4677643D9B}"/>
    <dgm:cxn modelId="{2D19D1A2-A6DE-4098-965E-EEF1EA3C8927}" srcId="{16B762BC-A0BA-4214-B6AF-6A5303029C6A}" destId="{14EEEF9B-BDF3-4E4D-8DC1-50324E93CF81}" srcOrd="14" destOrd="0" parTransId="{BA3D442F-399D-4D49-82B1-AB1F189916AE}" sibTransId="{BEBA2275-BA1E-40B2-922E-19280F0408BD}"/>
    <dgm:cxn modelId="{F663E2A2-46C4-47CE-A3B1-408B10E7A1D8}" srcId="{16B762BC-A0BA-4214-B6AF-6A5303029C6A}" destId="{EFB036E9-5585-4C8E-8096-0CC32050136D}" srcOrd="13" destOrd="0" parTransId="{7784E26C-83B6-48CA-BE36-5F3ADCC43CBE}" sibTransId="{8F7308AA-E05B-452F-A02F-57E340EBD72E}"/>
    <dgm:cxn modelId="{3ACD20AC-1E70-4103-A252-CD7436573EF2}" type="presOf" srcId="{2A31B2A4-6DBB-4FEA-9A1A-D51DD1E4A982}" destId="{8D77E7B5-B392-460A-8A6A-314637869BD2}" srcOrd="0" destOrd="0" presId="urn:microsoft.com/office/officeart/2005/8/layout/default"/>
    <dgm:cxn modelId="{C72792AC-5078-42F6-82BB-865B12088E20}" srcId="{16B762BC-A0BA-4214-B6AF-6A5303029C6A}" destId="{1779F886-8662-49EA-B3E2-701EBD795555}" srcOrd="0" destOrd="0" parTransId="{C20C02AA-32EC-49B3-8C02-F9F18A86A3B5}" sibTransId="{5B6FF256-7BFE-47B4-8A6F-772C6759B3F3}"/>
    <dgm:cxn modelId="{2A89ADBB-370E-489E-8E9B-FC9BD56E3770}" srcId="{16B762BC-A0BA-4214-B6AF-6A5303029C6A}" destId="{700F4E31-DE55-4CBF-819F-3135E4ADEA01}" srcOrd="2" destOrd="0" parTransId="{EE765D67-7588-4536-BE62-1A7CA712D0F8}" sibTransId="{CBA93A6C-3D79-4DF1-898B-B9AC4BAC6313}"/>
    <dgm:cxn modelId="{B25ECFBE-A715-4D10-80BD-749089CABBEA}" type="presOf" srcId="{700F4E31-DE55-4CBF-819F-3135E4ADEA01}" destId="{F94E6A7B-7605-40E0-93B6-F7322052836B}" srcOrd="0" destOrd="0" presId="urn:microsoft.com/office/officeart/2005/8/layout/default"/>
    <dgm:cxn modelId="{CEE908BF-BD58-4C52-8A11-C21B612E9EF9}" type="presOf" srcId="{22D6F551-1D0F-44B1-99E4-5E694E5A56DA}" destId="{CCDE25F5-C82A-463E-99ED-D6AE0A559A6E}" srcOrd="0" destOrd="0" presId="urn:microsoft.com/office/officeart/2005/8/layout/default"/>
    <dgm:cxn modelId="{528620C2-146F-48A3-9B14-67175A122E53}" type="presOf" srcId="{D57B0259-1BD4-4A17-BEA9-1FDBAD8BA386}" destId="{0AF53EBC-85B8-4969-8AC5-D2D3F31BA9B5}" srcOrd="0" destOrd="0" presId="urn:microsoft.com/office/officeart/2005/8/layout/default"/>
    <dgm:cxn modelId="{DFBDC2D0-B964-4533-96FD-404119DB94B1}" srcId="{16B762BC-A0BA-4214-B6AF-6A5303029C6A}" destId="{22D6F551-1D0F-44B1-99E4-5E694E5A56DA}" srcOrd="10" destOrd="0" parTransId="{FADBBE38-BC72-422D-BA0A-1F2327596F22}" sibTransId="{2DB1899A-95B3-4A0C-94BB-6FDF867D2414}"/>
    <dgm:cxn modelId="{CD44A8DA-B2F0-4A31-A03B-4CEC1A539765}" srcId="{16B762BC-A0BA-4214-B6AF-6A5303029C6A}" destId="{063F3832-FA2D-44DF-970B-D285F41095CE}" srcOrd="4" destOrd="0" parTransId="{C6037831-3232-42D7-98EF-9ABB0AD2D309}" sibTransId="{633C0AB1-BE49-4E18-9E12-7662D9326DA3}"/>
    <dgm:cxn modelId="{228475E4-D2A2-4C4D-AFD3-676918FCA56B}" type="presOf" srcId="{B2D66F86-6877-43EC-995B-033CD8C64F51}" destId="{B3E5F943-06FB-4A6C-B420-F04156C33160}" srcOrd="0" destOrd="0" presId="urn:microsoft.com/office/officeart/2005/8/layout/default"/>
    <dgm:cxn modelId="{693332E7-C51B-4655-833F-CC7B925116C8}" type="presOf" srcId="{9EC9E9D3-9850-4B66-9F28-2F89DF1FB3EB}" destId="{22D74FD6-647D-41C5-A34A-727F9808B88D}" srcOrd="0" destOrd="0" presId="urn:microsoft.com/office/officeart/2005/8/layout/default"/>
    <dgm:cxn modelId="{1DBC74E7-278D-43B1-8E03-0F203A46B606}" type="presOf" srcId="{93E28936-2320-4FB9-82B1-0F2347D97901}" destId="{92453335-E473-4D87-9DBF-BAC220B5E8AA}" srcOrd="0" destOrd="0" presId="urn:microsoft.com/office/officeart/2005/8/layout/default"/>
    <dgm:cxn modelId="{33F168EB-6C1A-4487-9CA5-00BCC170959A}" type="presOf" srcId="{EFB036E9-5585-4C8E-8096-0CC32050136D}" destId="{97A5CFC7-FBE1-442C-A4AE-AA4029758BFF}" srcOrd="0" destOrd="0" presId="urn:microsoft.com/office/officeart/2005/8/layout/default"/>
    <dgm:cxn modelId="{8537EBEF-6DE7-462F-923B-8E8567AA9B9D}" type="presOf" srcId="{A1255933-9A91-4378-AF19-9F8234313892}" destId="{9EDEE2B3-40B3-4AE6-A67B-DC00985DB40A}" srcOrd="0" destOrd="0" presId="urn:microsoft.com/office/officeart/2005/8/layout/default"/>
    <dgm:cxn modelId="{DCB65BF4-E74F-4DD8-BD71-378D09192BCA}" srcId="{16B762BC-A0BA-4214-B6AF-6A5303029C6A}" destId="{4B9C7553-5BB8-465A-8A11-C7067D3E7CEC}" srcOrd="6" destOrd="0" parTransId="{7C8CDA5B-2FC5-4B97-A7F9-AA465E5B626D}" sibTransId="{E6CB0757-A7A6-4376-AFD5-584B08C81C2F}"/>
    <dgm:cxn modelId="{DC1FA6F4-5FDE-4A74-8060-A142A40B5847}" srcId="{16B762BC-A0BA-4214-B6AF-6A5303029C6A}" destId="{A1255933-9A91-4378-AF19-9F8234313892}" srcOrd="9" destOrd="0" parTransId="{3BD2D794-FD51-4A77-B7C2-A506F49AF132}" sibTransId="{6DCDBA99-60A2-43C6-B32D-5FF7C0061AF0}"/>
    <dgm:cxn modelId="{825330FC-46C6-489B-86C6-E38BC0923CC8}" srcId="{16B762BC-A0BA-4214-B6AF-6A5303029C6A}" destId="{0DC6365D-3523-412B-8FD3-95B7CAA4AFF3}" srcOrd="7" destOrd="0" parTransId="{2971453A-7D18-433F-BB25-7177E7D94B43}" sibTransId="{27344653-BC5B-4CB6-ABCF-8DC48A47BCF7}"/>
    <dgm:cxn modelId="{4DCA4D61-8238-4326-B1EB-7C0454C9E4A8}" type="presParOf" srcId="{CA83BA45-6F91-469C-BB01-D87E8BF9D42A}" destId="{8DBF207C-6BAA-4DFF-A37C-B00051EBA96C}" srcOrd="0" destOrd="0" presId="urn:microsoft.com/office/officeart/2005/8/layout/default"/>
    <dgm:cxn modelId="{B0268378-D0B4-42BB-A38D-4922F59BE4E0}" type="presParOf" srcId="{CA83BA45-6F91-469C-BB01-D87E8BF9D42A}" destId="{AD7910CD-AC7C-45FC-9BE8-A26FC2D1B266}" srcOrd="1" destOrd="0" presId="urn:microsoft.com/office/officeart/2005/8/layout/default"/>
    <dgm:cxn modelId="{16F1A9C2-D5D3-4117-9CBA-EDBF8FC9679F}" type="presParOf" srcId="{CA83BA45-6F91-469C-BB01-D87E8BF9D42A}" destId="{22D74FD6-647D-41C5-A34A-727F9808B88D}" srcOrd="2" destOrd="0" presId="urn:microsoft.com/office/officeart/2005/8/layout/default"/>
    <dgm:cxn modelId="{FCF29D73-BF1C-4914-8B16-B4165B704728}" type="presParOf" srcId="{CA83BA45-6F91-469C-BB01-D87E8BF9D42A}" destId="{34B65664-BACF-4401-9CB7-AFF7595DB90B}" srcOrd="3" destOrd="0" presId="urn:microsoft.com/office/officeart/2005/8/layout/default"/>
    <dgm:cxn modelId="{47F9D381-574A-492F-A2A6-148E9DB8A3AB}" type="presParOf" srcId="{CA83BA45-6F91-469C-BB01-D87E8BF9D42A}" destId="{F94E6A7B-7605-40E0-93B6-F7322052836B}" srcOrd="4" destOrd="0" presId="urn:microsoft.com/office/officeart/2005/8/layout/default"/>
    <dgm:cxn modelId="{907E43A8-E7AC-456A-BE38-5630F8FE7072}" type="presParOf" srcId="{CA83BA45-6F91-469C-BB01-D87E8BF9D42A}" destId="{096D2EBF-B93B-4574-933A-3E7B8426047E}" srcOrd="5" destOrd="0" presId="urn:microsoft.com/office/officeart/2005/8/layout/default"/>
    <dgm:cxn modelId="{AD647BE8-E712-44B2-905C-9316987EAFB4}" type="presParOf" srcId="{CA83BA45-6F91-469C-BB01-D87E8BF9D42A}" destId="{AD01D001-F380-4B15-93E3-08AB57D9D980}" srcOrd="6" destOrd="0" presId="urn:microsoft.com/office/officeart/2005/8/layout/default"/>
    <dgm:cxn modelId="{F7EEF774-97DB-484B-8389-7AAB3BD8A4A5}" type="presParOf" srcId="{CA83BA45-6F91-469C-BB01-D87E8BF9D42A}" destId="{E8EE5269-5A6F-43AC-AD12-8EC94830A3F5}" srcOrd="7" destOrd="0" presId="urn:microsoft.com/office/officeart/2005/8/layout/default"/>
    <dgm:cxn modelId="{1470735A-59B2-4C0C-9D6B-65F213CDFCB1}" type="presParOf" srcId="{CA83BA45-6F91-469C-BB01-D87E8BF9D42A}" destId="{CDEC1BB4-4EE4-47A0-8330-0E763A820891}" srcOrd="8" destOrd="0" presId="urn:microsoft.com/office/officeart/2005/8/layout/default"/>
    <dgm:cxn modelId="{778BE3A5-20AD-42C8-9019-83C0AC2C2D22}" type="presParOf" srcId="{CA83BA45-6F91-469C-BB01-D87E8BF9D42A}" destId="{C3D1B851-BDDA-4A81-9785-1349822D7D23}" srcOrd="9" destOrd="0" presId="urn:microsoft.com/office/officeart/2005/8/layout/default"/>
    <dgm:cxn modelId="{D6296A03-906F-4253-B881-CD59468198D9}" type="presParOf" srcId="{CA83BA45-6F91-469C-BB01-D87E8BF9D42A}" destId="{92453335-E473-4D87-9DBF-BAC220B5E8AA}" srcOrd="10" destOrd="0" presId="urn:microsoft.com/office/officeart/2005/8/layout/default"/>
    <dgm:cxn modelId="{4365C1AB-5AAD-40A5-A507-F4272CC83140}" type="presParOf" srcId="{CA83BA45-6F91-469C-BB01-D87E8BF9D42A}" destId="{D956F011-FA14-40A1-90E1-F16660132144}" srcOrd="11" destOrd="0" presId="urn:microsoft.com/office/officeart/2005/8/layout/default"/>
    <dgm:cxn modelId="{BFB7CFFC-1444-463D-8201-6E8127C3BED5}" type="presParOf" srcId="{CA83BA45-6F91-469C-BB01-D87E8BF9D42A}" destId="{8A4F9A2E-62F6-4A91-B202-0292BCB01583}" srcOrd="12" destOrd="0" presId="urn:microsoft.com/office/officeart/2005/8/layout/default"/>
    <dgm:cxn modelId="{EB25960D-B6BD-4AC1-BB0F-BCAC94E02001}" type="presParOf" srcId="{CA83BA45-6F91-469C-BB01-D87E8BF9D42A}" destId="{CB9C5AD4-C8EB-4FA3-B093-181AD0FC0C45}" srcOrd="13" destOrd="0" presId="urn:microsoft.com/office/officeart/2005/8/layout/default"/>
    <dgm:cxn modelId="{EB1F6A1A-4CC8-445B-BDFD-C702E8754A59}" type="presParOf" srcId="{CA83BA45-6F91-469C-BB01-D87E8BF9D42A}" destId="{023972F7-8740-4B9F-A599-28A01AA3B9E3}" srcOrd="14" destOrd="0" presId="urn:microsoft.com/office/officeart/2005/8/layout/default"/>
    <dgm:cxn modelId="{85B9CFBC-4154-4D0A-81FE-9CDA4B734841}" type="presParOf" srcId="{CA83BA45-6F91-469C-BB01-D87E8BF9D42A}" destId="{CD307DE4-7B9B-4E9E-90FB-2B22824B8D4C}" srcOrd="15" destOrd="0" presId="urn:microsoft.com/office/officeart/2005/8/layout/default"/>
    <dgm:cxn modelId="{24E78688-F940-408E-8525-7038B9A62C05}" type="presParOf" srcId="{CA83BA45-6F91-469C-BB01-D87E8BF9D42A}" destId="{B3E5F943-06FB-4A6C-B420-F04156C33160}" srcOrd="16" destOrd="0" presId="urn:microsoft.com/office/officeart/2005/8/layout/default"/>
    <dgm:cxn modelId="{6324EDFF-A354-40C4-BC3A-53BC711B2AF0}" type="presParOf" srcId="{CA83BA45-6F91-469C-BB01-D87E8BF9D42A}" destId="{307CC4B6-7A2B-4B1B-B15B-B540BACEBA79}" srcOrd="17" destOrd="0" presId="urn:microsoft.com/office/officeart/2005/8/layout/default"/>
    <dgm:cxn modelId="{917314D5-0CB3-4B6B-83F1-E36011D157D8}" type="presParOf" srcId="{CA83BA45-6F91-469C-BB01-D87E8BF9D42A}" destId="{9EDEE2B3-40B3-4AE6-A67B-DC00985DB40A}" srcOrd="18" destOrd="0" presId="urn:microsoft.com/office/officeart/2005/8/layout/default"/>
    <dgm:cxn modelId="{749DE112-4337-457B-B5B4-079398F334C4}" type="presParOf" srcId="{CA83BA45-6F91-469C-BB01-D87E8BF9D42A}" destId="{5BB3F559-3182-4F51-8D72-5E3C4609C849}" srcOrd="19" destOrd="0" presId="urn:microsoft.com/office/officeart/2005/8/layout/default"/>
    <dgm:cxn modelId="{BEA16534-C849-4DE8-80DA-1D1E19303E8F}" type="presParOf" srcId="{CA83BA45-6F91-469C-BB01-D87E8BF9D42A}" destId="{CCDE25F5-C82A-463E-99ED-D6AE0A559A6E}" srcOrd="20" destOrd="0" presId="urn:microsoft.com/office/officeart/2005/8/layout/default"/>
    <dgm:cxn modelId="{8993EFB3-0696-4111-9446-DA310A68CAFD}" type="presParOf" srcId="{CA83BA45-6F91-469C-BB01-D87E8BF9D42A}" destId="{A9C3DED4-ABCE-4C66-8818-B4191FB9CFE8}" srcOrd="21" destOrd="0" presId="urn:microsoft.com/office/officeart/2005/8/layout/default"/>
    <dgm:cxn modelId="{E149948B-F017-43E9-B7B8-5779D265D1D2}" type="presParOf" srcId="{CA83BA45-6F91-469C-BB01-D87E8BF9D42A}" destId="{0AF53EBC-85B8-4969-8AC5-D2D3F31BA9B5}" srcOrd="22" destOrd="0" presId="urn:microsoft.com/office/officeart/2005/8/layout/default"/>
    <dgm:cxn modelId="{FC27824A-4014-4574-9CEF-085E0338D77B}" type="presParOf" srcId="{CA83BA45-6F91-469C-BB01-D87E8BF9D42A}" destId="{D0EEE8E7-05EE-4048-BACE-587180DFE59E}" srcOrd="23" destOrd="0" presId="urn:microsoft.com/office/officeart/2005/8/layout/default"/>
    <dgm:cxn modelId="{7EA60F8C-4BFC-48CE-9239-2ECC4FB184E9}" type="presParOf" srcId="{CA83BA45-6F91-469C-BB01-D87E8BF9D42A}" destId="{8D77E7B5-B392-460A-8A6A-314637869BD2}" srcOrd="24" destOrd="0" presId="urn:microsoft.com/office/officeart/2005/8/layout/default"/>
    <dgm:cxn modelId="{E0EFF3F6-82B7-49AA-AC45-3C4E24300137}" type="presParOf" srcId="{CA83BA45-6F91-469C-BB01-D87E8BF9D42A}" destId="{9F48B56D-DCDA-42F9-9AF2-7EE1BC09FC00}" srcOrd="25" destOrd="0" presId="urn:microsoft.com/office/officeart/2005/8/layout/default"/>
    <dgm:cxn modelId="{F7B394D6-5E2B-47B8-9C2E-D5DDB434E0CC}" type="presParOf" srcId="{CA83BA45-6F91-469C-BB01-D87E8BF9D42A}" destId="{97A5CFC7-FBE1-442C-A4AE-AA4029758BFF}" srcOrd="26" destOrd="0" presId="urn:microsoft.com/office/officeart/2005/8/layout/default"/>
    <dgm:cxn modelId="{160E62B9-BE56-4C86-B05B-F935EB882C76}" type="presParOf" srcId="{CA83BA45-6F91-469C-BB01-D87E8BF9D42A}" destId="{57D5A202-6E1F-47BB-8AE9-51B06EB48FD5}" srcOrd="27" destOrd="0" presId="urn:microsoft.com/office/officeart/2005/8/layout/default"/>
    <dgm:cxn modelId="{E8D4795D-BB9B-47C0-A58C-40AE6C4F861E}" type="presParOf" srcId="{CA83BA45-6F91-469C-BB01-D87E8BF9D42A}" destId="{D07E3A54-FE2E-4BD8-BAC3-03C9F39751E3}" srcOrd="2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EA348-5FAB-48D8-BC7F-35971C896E78}">
      <dsp:nvSpPr>
        <dsp:cNvPr id="0" name=""/>
        <dsp:cNvSpPr/>
      </dsp:nvSpPr>
      <dsp:spPr>
        <a:xfrm>
          <a:off x="1167993" y="368141"/>
          <a:ext cx="1292537" cy="12925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E5AD93-0090-4C68-BEAC-6FF61F2497E7}">
      <dsp:nvSpPr>
        <dsp:cNvPr id="0" name=""/>
        <dsp:cNvSpPr/>
      </dsp:nvSpPr>
      <dsp:spPr>
        <a:xfrm>
          <a:off x="378109" y="2031760"/>
          <a:ext cx="2872305"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Minimisation of energy consumption and development costs</a:t>
          </a:r>
          <a:endParaRPr lang="en-US" sz="1800" kern="1200" dirty="0">
            <a:latin typeface="Times New Roman" panose="02020603050405020304" pitchFamily="18" charset="0"/>
            <a:cs typeface="Times New Roman" panose="02020603050405020304" pitchFamily="18" charset="0"/>
          </a:endParaRPr>
        </a:p>
      </dsp:txBody>
      <dsp:txXfrm>
        <a:off x="378109" y="2031760"/>
        <a:ext cx="2872305" cy="810000"/>
      </dsp:txXfrm>
    </dsp:sp>
    <dsp:sp modelId="{FCCB4413-9CA1-4F20-B1CC-CEFDCB554B71}">
      <dsp:nvSpPr>
        <dsp:cNvPr id="0" name=""/>
        <dsp:cNvSpPr/>
      </dsp:nvSpPr>
      <dsp:spPr>
        <a:xfrm>
          <a:off x="4542951" y="368141"/>
          <a:ext cx="1292537" cy="12925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4B8570-5247-48FC-ACD0-D9A38F46311D}">
      <dsp:nvSpPr>
        <dsp:cNvPr id="0" name=""/>
        <dsp:cNvSpPr/>
      </dsp:nvSpPr>
      <dsp:spPr>
        <a:xfrm>
          <a:off x="3753067" y="2031760"/>
          <a:ext cx="2872305"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Frees up capacity level (Crumdalespecialty.com, 2025)</a:t>
          </a:r>
          <a:endParaRPr lang="en-US" sz="1800" kern="1200">
            <a:latin typeface="Times New Roman" panose="02020603050405020304" pitchFamily="18" charset="0"/>
            <a:cs typeface="Times New Roman" panose="02020603050405020304" pitchFamily="18" charset="0"/>
          </a:endParaRPr>
        </a:p>
      </dsp:txBody>
      <dsp:txXfrm>
        <a:off x="3753067" y="2031760"/>
        <a:ext cx="2872305" cy="810000"/>
      </dsp:txXfrm>
    </dsp:sp>
    <dsp:sp modelId="{8290A3B0-12BD-47E3-BF0C-6CF450FF7D7F}">
      <dsp:nvSpPr>
        <dsp:cNvPr id="0" name=""/>
        <dsp:cNvSpPr/>
      </dsp:nvSpPr>
      <dsp:spPr>
        <a:xfrm>
          <a:off x="7917909" y="368141"/>
          <a:ext cx="1292537" cy="12925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998FC-70C9-451D-94F0-1BD2A422366E}">
      <dsp:nvSpPr>
        <dsp:cNvPr id="0" name=""/>
        <dsp:cNvSpPr/>
      </dsp:nvSpPr>
      <dsp:spPr>
        <a:xfrm>
          <a:off x="7128025" y="2031760"/>
          <a:ext cx="2872305"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Shortens waiting list and unnecessary emergency visits</a:t>
          </a:r>
          <a:endParaRPr lang="en-US" sz="1800" kern="1200" dirty="0">
            <a:latin typeface="Times New Roman" panose="02020603050405020304" pitchFamily="18" charset="0"/>
            <a:cs typeface="Times New Roman" panose="02020603050405020304" pitchFamily="18" charset="0"/>
          </a:endParaRPr>
        </a:p>
      </dsp:txBody>
      <dsp:txXfrm>
        <a:off x="7128025" y="2031760"/>
        <a:ext cx="2872305"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10594-7430-48EE-B1F9-2340AD9293BD}">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A0146E-7F63-4D11-8A50-115FB4C53A3E}">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A6AC0F-69F7-4E51-AEAB-7ACFBCD8CBD9}">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latin typeface="Times New Roman" panose="02020603050405020304" pitchFamily="18" charset="0"/>
              <a:cs typeface="Times New Roman" panose="02020603050405020304" pitchFamily="18" charset="0"/>
            </a:rPr>
            <a:t>Patient care access is the main challenge</a:t>
          </a:r>
          <a:endParaRPr lang="en-US" sz="1300" kern="1200">
            <a:latin typeface="Times New Roman" panose="02020603050405020304" pitchFamily="18" charset="0"/>
            <a:cs typeface="Times New Roman" panose="02020603050405020304" pitchFamily="18" charset="0"/>
          </a:endParaRPr>
        </a:p>
      </dsp:txBody>
      <dsp:txXfrm>
        <a:off x="569079" y="2644614"/>
        <a:ext cx="2072362" cy="720000"/>
      </dsp:txXfrm>
    </dsp:sp>
    <dsp:sp modelId="{97D9FE48-A91A-4C89-B838-A814B9DC41C1}">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C8D54C-7272-495D-B076-12F66C03C0E0}">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ED06BF-3072-47F3-9A61-4104F9869F71}">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Times New Roman" panose="02020603050405020304" pitchFamily="18" charset="0"/>
              <a:cs typeface="Times New Roman" panose="02020603050405020304" pitchFamily="18" charset="0"/>
            </a:rPr>
            <a:t>The NHS application provides a comprehensive solution</a:t>
          </a:r>
          <a:endParaRPr lang="en-US" sz="1300" kern="1200" dirty="0">
            <a:latin typeface="Times New Roman" panose="02020603050405020304" pitchFamily="18" charset="0"/>
            <a:cs typeface="Times New Roman" panose="02020603050405020304" pitchFamily="18" charset="0"/>
          </a:endParaRPr>
        </a:p>
      </dsp:txBody>
      <dsp:txXfrm>
        <a:off x="3004105" y="2644614"/>
        <a:ext cx="2072362" cy="720000"/>
      </dsp:txXfrm>
    </dsp:sp>
    <dsp:sp modelId="{B35EE4E1-5426-4A48-B2A6-4A352015BB06}">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AD82FF-D7CF-46F5-BE59-808B8A825771}">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6FC044-51C6-4071-B274-A9CF0E256EE7}">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latin typeface="Times New Roman" panose="02020603050405020304" pitchFamily="18" charset="0"/>
              <a:cs typeface="Times New Roman" panose="02020603050405020304" pitchFamily="18" charset="0"/>
            </a:rPr>
            <a:t>Reduced waiting time and usage of resources</a:t>
          </a:r>
          <a:endParaRPr lang="en-US" sz="1300" kern="1200">
            <a:latin typeface="Times New Roman" panose="02020603050405020304" pitchFamily="18" charset="0"/>
            <a:cs typeface="Times New Roman" panose="02020603050405020304" pitchFamily="18" charset="0"/>
          </a:endParaRPr>
        </a:p>
      </dsp:txBody>
      <dsp:txXfrm>
        <a:off x="5439131" y="2644614"/>
        <a:ext cx="2072362" cy="720000"/>
      </dsp:txXfrm>
    </dsp:sp>
    <dsp:sp modelId="{19A99C0A-FE96-486F-BCAC-52E5C51AE7C6}">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CEAEB-2A98-4B85-8B43-AD21DD760EF5}">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0B8B0-59D3-4F64-90A1-B121CC9D72B6}">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Times New Roman" panose="02020603050405020304" pitchFamily="18" charset="0"/>
              <a:cs typeface="Times New Roman" panose="02020603050405020304" pitchFamily="18" charset="0"/>
            </a:rPr>
            <a:t>Digital innovation, such as a fitness watch can be used</a:t>
          </a:r>
          <a:endParaRPr lang="en-US" sz="1300" kern="1200" dirty="0">
            <a:latin typeface="Times New Roman" panose="02020603050405020304" pitchFamily="18" charset="0"/>
            <a:cs typeface="Times New Roman" panose="02020603050405020304" pitchFamily="18" charset="0"/>
          </a:endParaRPr>
        </a:p>
      </dsp:txBody>
      <dsp:txXfrm>
        <a:off x="7874157" y="2644614"/>
        <a:ext cx="2072362"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F207C-6BAA-4DFF-A37C-B00051EBA96C}">
      <dsp:nvSpPr>
        <dsp:cNvPr id="0" name=""/>
        <dsp:cNvSpPr/>
      </dsp:nvSpPr>
      <dsp:spPr>
        <a:xfrm>
          <a:off x="3594" y="229666"/>
          <a:ext cx="1946002" cy="1167601"/>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Times New Roman" panose="02020603050405020304" pitchFamily="18" charset="0"/>
              <a:cs typeface="Times New Roman" panose="02020603050405020304" pitchFamily="18" charset="0"/>
            </a:rPr>
            <a:t>Arora, A. and Arora, A., (2022). Generative adversarial networks and synthetic patient data: current challenges and future perspectives. </a:t>
          </a:r>
          <a:r>
            <a:rPr lang="en-GB" sz="700" i="1" kern="1200" dirty="0">
              <a:latin typeface="Times New Roman" panose="02020603050405020304" pitchFamily="18" charset="0"/>
              <a:cs typeface="Times New Roman" panose="02020603050405020304" pitchFamily="18" charset="0"/>
            </a:rPr>
            <a:t>Future healthcare journal</a:t>
          </a:r>
          <a:r>
            <a:rPr lang="en-GB" sz="700" kern="1200" dirty="0">
              <a:latin typeface="Times New Roman" panose="02020603050405020304" pitchFamily="18" charset="0"/>
              <a:cs typeface="Times New Roman" panose="02020603050405020304" pitchFamily="18" charset="0"/>
            </a:rPr>
            <a:t>, </a:t>
          </a:r>
          <a:r>
            <a:rPr lang="en-GB" sz="700" i="1" kern="1200" dirty="0">
              <a:latin typeface="Times New Roman" panose="02020603050405020304" pitchFamily="18" charset="0"/>
              <a:cs typeface="Times New Roman" panose="02020603050405020304" pitchFamily="18" charset="0"/>
            </a:rPr>
            <a:t>9</a:t>
          </a:r>
          <a:r>
            <a:rPr lang="en-GB" sz="700" kern="1200" dirty="0">
              <a:latin typeface="Times New Roman" panose="02020603050405020304" pitchFamily="18" charset="0"/>
              <a:cs typeface="Times New Roman" panose="02020603050405020304" pitchFamily="18" charset="0"/>
            </a:rPr>
            <a:t>(2), pp.190-193. DOI: </a:t>
          </a:r>
          <a:r>
            <a:rPr lang="en-GB" sz="700" u="sng" kern="1200" dirty="0">
              <a:latin typeface="Times New Roman" panose="02020603050405020304" pitchFamily="18" charset="0"/>
              <a:cs typeface="Times New Roman" panose="02020603050405020304" pitchFamily="18" charset="0"/>
              <a:hlinkClick xmlns:r="http://schemas.openxmlformats.org/officeDocument/2006/relationships" r:id="rId1"/>
            </a:rPr>
            <a:t>https://doi.org/10.7861/fhj.2022-0013</a:t>
          </a:r>
          <a:r>
            <a:rPr lang="en-GB" sz="700" kern="1200" dirty="0">
              <a:latin typeface="Times New Roman" panose="02020603050405020304" pitchFamily="18" charset="0"/>
              <a:cs typeface="Times New Roman" panose="02020603050405020304" pitchFamily="18" charset="0"/>
            </a:rPr>
            <a:t> </a:t>
          </a:r>
          <a:endParaRPr lang="en-US" sz="700" kern="1200" dirty="0">
            <a:latin typeface="Times New Roman" panose="02020603050405020304" pitchFamily="18" charset="0"/>
            <a:cs typeface="Times New Roman" panose="02020603050405020304" pitchFamily="18" charset="0"/>
          </a:endParaRPr>
        </a:p>
      </dsp:txBody>
      <dsp:txXfrm>
        <a:off x="3594" y="229666"/>
        <a:ext cx="1946002" cy="1167601"/>
      </dsp:txXfrm>
    </dsp:sp>
    <dsp:sp modelId="{22D74FD6-647D-41C5-A34A-727F9808B88D}">
      <dsp:nvSpPr>
        <dsp:cNvPr id="0" name=""/>
        <dsp:cNvSpPr/>
      </dsp:nvSpPr>
      <dsp:spPr>
        <a:xfrm>
          <a:off x="2144196" y="229666"/>
          <a:ext cx="1946002" cy="1167601"/>
        </a:xfrm>
        <a:prstGeom prst="rect">
          <a:avLst/>
        </a:prstGeom>
        <a:gradFill rotWithShape="0">
          <a:gsLst>
            <a:gs pos="0">
              <a:schemeClr val="accent4">
                <a:hueOff val="471424"/>
                <a:satOff val="-2086"/>
                <a:lumOff val="-350"/>
                <a:alphaOff val="0"/>
                <a:satMod val="103000"/>
                <a:lumMod val="102000"/>
                <a:tint val="94000"/>
              </a:schemeClr>
            </a:gs>
            <a:gs pos="50000">
              <a:schemeClr val="accent4">
                <a:hueOff val="471424"/>
                <a:satOff val="-2086"/>
                <a:lumOff val="-350"/>
                <a:alphaOff val="0"/>
                <a:satMod val="110000"/>
                <a:lumMod val="100000"/>
                <a:shade val="100000"/>
              </a:schemeClr>
            </a:gs>
            <a:gs pos="100000">
              <a:schemeClr val="accent4">
                <a:hueOff val="471424"/>
                <a:satOff val="-2086"/>
                <a:lumOff val="-35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Chislehurstpartnership.nhs.uk, (2025). </a:t>
          </a:r>
          <a:r>
            <a:rPr lang="en-GB" sz="700" i="1" kern="1200">
              <a:latin typeface="Times New Roman" panose="02020603050405020304" pitchFamily="18" charset="0"/>
              <a:cs typeface="Times New Roman" panose="02020603050405020304" pitchFamily="18" charset="0"/>
            </a:rPr>
            <a:t>NHS App: Frequently Asked Questions</a:t>
          </a:r>
          <a:r>
            <a:rPr lang="en-GB" sz="700" kern="1200">
              <a:latin typeface="Times New Roman" panose="02020603050405020304" pitchFamily="18" charset="0"/>
              <a:cs typeface="Times New Roman" panose="02020603050405020304" pitchFamily="18" charset="0"/>
            </a:rPr>
            <a:t>, Available at: </a:t>
          </a:r>
          <a:r>
            <a:rPr lang="en-GB" sz="700" kern="1200">
              <a:latin typeface="Times New Roman" panose="02020603050405020304" pitchFamily="18" charset="0"/>
              <a:cs typeface="Times New Roman" panose="02020603050405020304" pitchFamily="18" charset="0"/>
              <a:hlinkClick xmlns:r="http://schemas.openxmlformats.org/officeDocument/2006/relationships" r:id="rId2"/>
            </a:rPr>
            <a:t>https://www.chislehurstpartnership.nhs.uk/health-information/nhs-app-frequently-asked-questions/</a:t>
          </a:r>
          <a:r>
            <a:rPr lang="en-GB" sz="700" kern="1200">
              <a:latin typeface="Times New Roman" panose="02020603050405020304" pitchFamily="18" charset="0"/>
              <a:cs typeface="Times New Roman" panose="02020603050405020304" pitchFamily="18" charset="0"/>
            </a:rPr>
            <a:t>. [Accessed 7 September 2025]</a:t>
          </a:r>
          <a:endParaRPr lang="en-US" sz="700" kern="1200">
            <a:latin typeface="Times New Roman" panose="02020603050405020304" pitchFamily="18" charset="0"/>
            <a:cs typeface="Times New Roman" panose="02020603050405020304" pitchFamily="18" charset="0"/>
          </a:endParaRPr>
        </a:p>
      </dsp:txBody>
      <dsp:txXfrm>
        <a:off x="2144196" y="229666"/>
        <a:ext cx="1946002" cy="1167601"/>
      </dsp:txXfrm>
    </dsp:sp>
    <dsp:sp modelId="{F94E6A7B-7605-40E0-93B6-F7322052836B}">
      <dsp:nvSpPr>
        <dsp:cNvPr id="0" name=""/>
        <dsp:cNvSpPr/>
      </dsp:nvSpPr>
      <dsp:spPr>
        <a:xfrm>
          <a:off x="4284798" y="229666"/>
          <a:ext cx="1946002" cy="1167601"/>
        </a:xfrm>
        <a:prstGeom prst="rect">
          <a:avLst/>
        </a:prstGeom>
        <a:gradFill rotWithShape="0">
          <a:gsLst>
            <a:gs pos="0">
              <a:schemeClr val="accent4">
                <a:hueOff val="942848"/>
                <a:satOff val="-4172"/>
                <a:lumOff val="-700"/>
                <a:alphaOff val="0"/>
                <a:satMod val="103000"/>
                <a:lumMod val="102000"/>
                <a:tint val="94000"/>
              </a:schemeClr>
            </a:gs>
            <a:gs pos="50000">
              <a:schemeClr val="accent4">
                <a:hueOff val="942848"/>
                <a:satOff val="-4172"/>
                <a:lumOff val="-700"/>
                <a:alphaOff val="0"/>
                <a:satMod val="110000"/>
                <a:lumMod val="100000"/>
                <a:shade val="100000"/>
              </a:schemeClr>
            </a:gs>
            <a:gs pos="100000">
              <a:schemeClr val="accent4">
                <a:hueOff val="942848"/>
                <a:satOff val="-4172"/>
                <a:lumOff val="-70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Crumdalespecialty.com, (2025). </a:t>
          </a:r>
          <a:r>
            <a:rPr lang="en-GB" sz="700" i="1" kern="1200">
              <a:latin typeface="Times New Roman" panose="02020603050405020304" pitchFamily="18" charset="0"/>
              <a:cs typeface="Times New Roman" panose="02020603050405020304" pitchFamily="18" charset="0"/>
            </a:rPr>
            <a:t>How is Telehealth Changing Healthcare Quality &amp; Costs?, </a:t>
          </a:r>
          <a:r>
            <a:rPr lang="en-GB" sz="700" kern="1200">
              <a:latin typeface="Times New Roman" panose="02020603050405020304" pitchFamily="18" charset="0"/>
              <a:cs typeface="Times New Roman" panose="02020603050405020304" pitchFamily="18" charset="0"/>
            </a:rPr>
            <a:t>Available at: </a:t>
          </a:r>
          <a:r>
            <a:rPr lang="en-GB" sz="700" kern="1200">
              <a:latin typeface="Times New Roman" panose="02020603050405020304" pitchFamily="18" charset="0"/>
              <a:cs typeface="Times New Roman" panose="02020603050405020304" pitchFamily="18" charset="0"/>
              <a:hlinkClick xmlns:r="http://schemas.openxmlformats.org/officeDocument/2006/relationships" r:id="rId3"/>
            </a:rPr>
            <a:t>https://crumdalespecialty.com/how-is-telehealth-changing-healthcare-quality-costs/</a:t>
          </a:r>
          <a:r>
            <a:rPr lang="en-GB" sz="700" kern="1200">
              <a:latin typeface="Times New Roman" panose="02020603050405020304" pitchFamily="18" charset="0"/>
              <a:cs typeface="Times New Roman" panose="02020603050405020304" pitchFamily="18" charset="0"/>
            </a:rPr>
            <a:t> [Accessed 9 September 2025]</a:t>
          </a:r>
          <a:endParaRPr lang="en-US" sz="700" kern="1200">
            <a:latin typeface="Times New Roman" panose="02020603050405020304" pitchFamily="18" charset="0"/>
            <a:cs typeface="Times New Roman" panose="02020603050405020304" pitchFamily="18" charset="0"/>
          </a:endParaRPr>
        </a:p>
      </dsp:txBody>
      <dsp:txXfrm>
        <a:off x="4284798" y="229666"/>
        <a:ext cx="1946002" cy="1167601"/>
      </dsp:txXfrm>
    </dsp:sp>
    <dsp:sp modelId="{AD01D001-F380-4B15-93E3-08AB57D9D980}">
      <dsp:nvSpPr>
        <dsp:cNvPr id="0" name=""/>
        <dsp:cNvSpPr/>
      </dsp:nvSpPr>
      <dsp:spPr>
        <a:xfrm>
          <a:off x="6425401" y="229666"/>
          <a:ext cx="1946002" cy="1167601"/>
        </a:xfrm>
        <a:prstGeom prst="rect">
          <a:avLst/>
        </a:prstGeom>
        <a:gradFill rotWithShape="0">
          <a:gsLst>
            <a:gs pos="0">
              <a:schemeClr val="accent4">
                <a:hueOff val="1414272"/>
                <a:satOff val="-6258"/>
                <a:lumOff val="-1051"/>
                <a:alphaOff val="0"/>
                <a:satMod val="103000"/>
                <a:lumMod val="102000"/>
                <a:tint val="94000"/>
              </a:schemeClr>
            </a:gs>
            <a:gs pos="50000">
              <a:schemeClr val="accent4">
                <a:hueOff val="1414272"/>
                <a:satOff val="-6258"/>
                <a:lumOff val="-1051"/>
                <a:alphaOff val="0"/>
                <a:satMod val="110000"/>
                <a:lumMod val="100000"/>
                <a:shade val="100000"/>
              </a:schemeClr>
            </a:gs>
            <a:gs pos="100000">
              <a:schemeClr val="accent4">
                <a:hueOff val="1414272"/>
                <a:satOff val="-6258"/>
                <a:lumOff val="-10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Digital.nhs.uk, (2025a). </a:t>
          </a:r>
          <a:r>
            <a:rPr lang="en-GB" sz="700" i="1" kern="1200">
              <a:latin typeface="Times New Roman" panose="02020603050405020304" pitchFamily="18" charset="0"/>
              <a:cs typeface="Times New Roman" panose="02020603050405020304" pitchFamily="18" charset="0"/>
            </a:rPr>
            <a:t>The Healthcare ecosystem. </a:t>
          </a:r>
          <a:r>
            <a:rPr lang="en-GB" sz="700" kern="1200">
              <a:latin typeface="Times New Roman" panose="02020603050405020304" pitchFamily="18" charset="0"/>
              <a:cs typeface="Times New Roman" panose="02020603050405020304" pitchFamily="18" charset="0"/>
            </a:rPr>
            <a:t>Available at: </a:t>
          </a:r>
          <a:r>
            <a:rPr lang="en-GB" sz="700" u="sng" kern="1200">
              <a:latin typeface="Times New Roman" panose="02020603050405020304" pitchFamily="18" charset="0"/>
              <a:cs typeface="Times New Roman" panose="02020603050405020304" pitchFamily="18" charset="0"/>
              <a:hlinkClick xmlns:r="http://schemas.openxmlformats.org/officeDocument/2006/relationships" r:id="rId4"/>
            </a:rPr>
            <a:t>https://digital.nhs.uk/developer/guides-and-documentation/introduction-to-healthcare-technology/the-healthcare-ecosystem</a:t>
          </a:r>
          <a:r>
            <a:rPr lang="en-GB" sz="700" kern="1200">
              <a:latin typeface="Times New Roman" panose="02020603050405020304" pitchFamily="18" charset="0"/>
              <a:cs typeface="Times New Roman" panose="02020603050405020304" pitchFamily="18" charset="0"/>
            </a:rPr>
            <a:t>. [Accessed 7 September 2025]</a:t>
          </a:r>
          <a:endParaRPr lang="en-US" sz="700" kern="1200">
            <a:latin typeface="Times New Roman" panose="02020603050405020304" pitchFamily="18" charset="0"/>
            <a:cs typeface="Times New Roman" panose="02020603050405020304" pitchFamily="18" charset="0"/>
          </a:endParaRPr>
        </a:p>
      </dsp:txBody>
      <dsp:txXfrm>
        <a:off x="6425401" y="229666"/>
        <a:ext cx="1946002" cy="1167601"/>
      </dsp:txXfrm>
    </dsp:sp>
    <dsp:sp modelId="{CDEC1BB4-4EE4-47A0-8330-0E763A820891}">
      <dsp:nvSpPr>
        <dsp:cNvPr id="0" name=""/>
        <dsp:cNvSpPr/>
      </dsp:nvSpPr>
      <dsp:spPr>
        <a:xfrm>
          <a:off x="8566003" y="229666"/>
          <a:ext cx="1946002" cy="1167601"/>
        </a:xfrm>
        <a:prstGeom prst="rect">
          <a:avLst/>
        </a:prstGeom>
        <a:gradFill rotWithShape="0">
          <a:gsLst>
            <a:gs pos="0">
              <a:schemeClr val="accent4">
                <a:hueOff val="1885696"/>
                <a:satOff val="-8343"/>
                <a:lumOff val="-1401"/>
                <a:alphaOff val="0"/>
                <a:satMod val="103000"/>
                <a:lumMod val="102000"/>
                <a:tint val="94000"/>
              </a:schemeClr>
            </a:gs>
            <a:gs pos="50000">
              <a:schemeClr val="accent4">
                <a:hueOff val="1885696"/>
                <a:satOff val="-8343"/>
                <a:lumOff val="-1401"/>
                <a:alphaOff val="0"/>
                <a:satMod val="110000"/>
                <a:lumMod val="100000"/>
                <a:shade val="100000"/>
              </a:schemeClr>
            </a:gs>
            <a:gs pos="100000">
              <a:schemeClr val="accent4">
                <a:hueOff val="1885696"/>
                <a:satOff val="-8343"/>
                <a:lumOff val="-140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Digital.nhs.uk, (2025b). </a:t>
          </a:r>
          <a:r>
            <a:rPr lang="en-GB" sz="700" i="1" kern="1200">
              <a:latin typeface="Times New Roman" panose="02020603050405020304" pitchFamily="18" charset="0"/>
              <a:cs typeface="Times New Roman" panose="02020603050405020304" pitchFamily="18" charset="0"/>
            </a:rPr>
            <a:t>FHIR UK Core. </a:t>
          </a:r>
          <a:r>
            <a:rPr lang="en-GB" sz="700" kern="1200">
              <a:latin typeface="Times New Roman" panose="02020603050405020304" pitchFamily="18" charset="0"/>
              <a:cs typeface="Times New Roman" panose="02020603050405020304" pitchFamily="18" charset="0"/>
            </a:rPr>
            <a:t>Available at: </a:t>
          </a:r>
          <a:r>
            <a:rPr lang="en-GB" sz="700" u="sng" kern="1200">
              <a:latin typeface="Times New Roman" panose="02020603050405020304" pitchFamily="18" charset="0"/>
              <a:cs typeface="Times New Roman" panose="02020603050405020304" pitchFamily="18" charset="0"/>
              <a:hlinkClick xmlns:r="http://schemas.openxmlformats.org/officeDocument/2006/relationships" r:id="rId5"/>
            </a:rPr>
            <a:t>https://digital.nhs.uk/services/fhir-uk-core</a:t>
          </a:r>
          <a:r>
            <a:rPr lang="en-GB" sz="700" kern="1200">
              <a:latin typeface="Times New Roman" panose="02020603050405020304" pitchFamily="18" charset="0"/>
              <a:cs typeface="Times New Roman" panose="02020603050405020304" pitchFamily="18" charset="0"/>
            </a:rPr>
            <a:t>. [Accessed 8 September 2025]</a:t>
          </a:r>
          <a:endParaRPr lang="en-US" sz="700" kern="1200">
            <a:latin typeface="Times New Roman" panose="02020603050405020304" pitchFamily="18" charset="0"/>
            <a:cs typeface="Times New Roman" panose="02020603050405020304" pitchFamily="18" charset="0"/>
          </a:endParaRPr>
        </a:p>
      </dsp:txBody>
      <dsp:txXfrm>
        <a:off x="8566003" y="229666"/>
        <a:ext cx="1946002" cy="1167601"/>
      </dsp:txXfrm>
    </dsp:sp>
    <dsp:sp modelId="{92453335-E473-4D87-9DBF-BAC220B5E8AA}">
      <dsp:nvSpPr>
        <dsp:cNvPr id="0" name=""/>
        <dsp:cNvSpPr/>
      </dsp:nvSpPr>
      <dsp:spPr>
        <a:xfrm>
          <a:off x="3594" y="1591868"/>
          <a:ext cx="1946002" cy="1167601"/>
        </a:xfrm>
        <a:prstGeom prst="rect">
          <a:avLst/>
        </a:prstGeom>
        <a:gradFill rotWithShape="0">
          <a:gsLst>
            <a:gs pos="0">
              <a:schemeClr val="accent4">
                <a:hueOff val="2357120"/>
                <a:satOff val="-10429"/>
                <a:lumOff val="-1751"/>
                <a:alphaOff val="0"/>
                <a:satMod val="103000"/>
                <a:lumMod val="102000"/>
                <a:tint val="94000"/>
              </a:schemeClr>
            </a:gs>
            <a:gs pos="50000">
              <a:schemeClr val="accent4">
                <a:hueOff val="2357120"/>
                <a:satOff val="-10429"/>
                <a:lumOff val="-1751"/>
                <a:alphaOff val="0"/>
                <a:satMod val="110000"/>
                <a:lumMod val="100000"/>
                <a:shade val="100000"/>
              </a:schemeClr>
            </a:gs>
            <a:gs pos="100000">
              <a:schemeClr val="accent4">
                <a:hueOff val="2357120"/>
                <a:satOff val="-10429"/>
                <a:lumOff val="-17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England.nhs.uk, (2025a). </a:t>
          </a:r>
          <a:r>
            <a:rPr lang="en-GB" sz="700" i="1" kern="1200">
              <a:latin typeface="Times New Roman" panose="02020603050405020304" pitchFamily="18" charset="0"/>
              <a:cs typeface="Times New Roman" panose="02020603050405020304" pitchFamily="18" charset="0"/>
            </a:rPr>
            <a:t>News – NHS App begins public rollout. </a:t>
          </a:r>
          <a:r>
            <a:rPr lang="en-GB" sz="700" kern="1200">
              <a:latin typeface="Times New Roman" panose="02020603050405020304" pitchFamily="18" charset="0"/>
              <a:cs typeface="Times New Roman" panose="02020603050405020304" pitchFamily="18" charset="0"/>
            </a:rPr>
            <a:t>Available at: https://www.england.nhs.uk/2019/01/nhs-app-begins-public-rollout/. [Accessed 9 September 2025]</a:t>
          </a:r>
          <a:endParaRPr lang="en-US" sz="700" kern="1200">
            <a:latin typeface="Times New Roman" panose="02020603050405020304" pitchFamily="18" charset="0"/>
            <a:cs typeface="Times New Roman" panose="02020603050405020304" pitchFamily="18" charset="0"/>
          </a:endParaRPr>
        </a:p>
      </dsp:txBody>
      <dsp:txXfrm>
        <a:off x="3594" y="1591868"/>
        <a:ext cx="1946002" cy="1167601"/>
      </dsp:txXfrm>
    </dsp:sp>
    <dsp:sp modelId="{8A4F9A2E-62F6-4A91-B202-0292BCB01583}">
      <dsp:nvSpPr>
        <dsp:cNvPr id="0" name=""/>
        <dsp:cNvSpPr/>
      </dsp:nvSpPr>
      <dsp:spPr>
        <a:xfrm>
          <a:off x="2144196" y="1591868"/>
          <a:ext cx="1946002" cy="1167601"/>
        </a:xfrm>
        <a:prstGeom prst="rect">
          <a:avLst/>
        </a:prstGeom>
        <a:gradFill rotWithShape="0">
          <a:gsLst>
            <a:gs pos="0">
              <a:schemeClr val="accent4">
                <a:hueOff val="2828544"/>
                <a:satOff val="-12515"/>
                <a:lumOff val="-2101"/>
                <a:alphaOff val="0"/>
                <a:satMod val="103000"/>
                <a:lumMod val="102000"/>
                <a:tint val="94000"/>
              </a:schemeClr>
            </a:gs>
            <a:gs pos="50000">
              <a:schemeClr val="accent4">
                <a:hueOff val="2828544"/>
                <a:satOff val="-12515"/>
                <a:lumOff val="-2101"/>
                <a:alphaOff val="0"/>
                <a:satMod val="110000"/>
                <a:lumMod val="100000"/>
                <a:shade val="100000"/>
              </a:schemeClr>
            </a:gs>
            <a:gs pos="100000">
              <a:schemeClr val="accent4">
                <a:hueOff val="2828544"/>
                <a:satOff val="-12515"/>
                <a:lumOff val="-210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England.nhs.uk, (2025b). </a:t>
          </a:r>
          <a:r>
            <a:rPr lang="en-GB" sz="700" i="1" kern="1200">
              <a:latin typeface="Times New Roman" panose="02020603050405020304" pitchFamily="18" charset="0"/>
              <a:cs typeface="Times New Roman" panose="02020603050405020304" pitchFamily="18" charset="0"/>
            </a:rPr>
            <a:t>What we do. </a:t>
          </a:r>
          <a:r>
            <a:rPr lang="en-GB" sz="700" kern="1200">
              <a:latin typeface="Times New Roman" panose="02020603050405020304" pitchFamily="18" charset="0"/>
              <a:cs typeface="Times New Roman" panose="02020603050405020304" pitchFamily="18" charset="0"/>
            </a:rPr>
            <a:t>Available at: </a:t>
          </a:r>
          <a:r>
            <a:rPr lang="en-GB" sz="700" u="sng" kern="1200">
              <a:latin typeface="Times New Roman" panose="02020603050405020304" pitchFamily="18" charset="0"/>
              <a:cs typeface="Times New Roman" panose="02020603050405020304" pitchFamily="18" charset="0"/>
              <a:hlinkClick xmlns:r="http://schemas.openxmlformats.org/officeDocument/2006/relationships" r:id="rId6"/>
            </a:rPr>
            <a:t>https://www.england.nhs.uk/about/what-we-do/</a:t>
          </a:r>
          <a:r>
            <a:rPr lang="en-GB" sz="700" kern="1200">
              <a:latin typeface="Times New Roman" panose="02020603050405020304" pitchFamily="18" charset="0"/>
              <a:cs typeface="Times New Roman" panose="02020603050405020304" pitchFamily="18" charset="0"/>
            </a:rPr>
            <a:t>. [Accessed 8 September 2025]</a:t>
          </a:r>
          <a:endParaRPr lang="en-US" sz="700" kern="1200">
            <a:latin typeface="Times New Roman" panose="02020603050405020304" pitchFamily="18" charset="0"/>
            <a:cs typeface="Times New Roman" panose="02020603050405020304" pitchFamily="18" charset="0"/>
          </a:endParaRPr>
        </a:p>
      </dsp:txBody>
      <dsp:txXfrm>
        <a:off x="2144196" y="1591868"/>
        <a:ext cx="1946002" cy="1167601"/>
      </dsp:txXfrm>
    </dsp:sp>
    <dsp:sp modelId="{023972F7-8740-4B9F-A599-28A01AA3B9E3}">
      <dsp:nvSpPr>
        <dsp:cNvPr id="0" name=""/>
        <dsp:cNvSpPr/>
      </dsp:nvSpPr>
      <dsp:spPr>
        <a:xfrm>
          <a:off x="4284798" y="1591868"/>
          <a:ext cx="1946002" cy="1167601"/>
        </a:xfrm>
        <a:prstGeom prst="rect">
          <a:avLst/>
        </a:prstGeom>
        <a:gradFill rotWithShape="0">
          <a:gsLst>
            <a:gs pos="0">
              <a:schemeClr val="accent4">
                <a:hueOff val="3299968"/>
                <a:satOff val="-14601"/>
                <a:lumOff val="-2452"/>
                <a:alphaOff val="0"/>
                <a:satMod val="103000"/>
                <a:lumMod val="102000"/>
                <a:tint val="94000"/>
              </a:schemeClr>
            </a:gs>
            <a:gs pos="50000">
              <a:schemeClr val="accent4">
                <a:hueOff val="3299968"/>
                <a:satOff val="-14601"/>
                <a:lumOff val="-2452"/>
                <a:alphaOff val="0"/>
                <a:satMod val="110000"/>
                <a:lumMod val="100000"/>
                <a:shade val="100000"/>
              </a:schemeClr>
            </a:gs>
            <a:gs pos="100000">
              <a:schemeClr val="accent4">
                <a:hueOff val="3299968"/>
                <a:satOff val="-14601"/>
                <a:lumOff val="-24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Ferris, T.G., (2024). Unit cost and hope: increased NHS resilience through tech-enabled transformation. </a:t>
          </a:r>
          <a:r>
            <a:rPr lang="en-GB" sz="700" i="1" kern="1200">
              <a:latin typeface="Times New Roman" panose="02020603050405020304" pitchFamily="18" charset="0"/>
              <a:cs typeface="Times New Roman" panose="02020603050405020304" pitchFamily="18" charset="0"/>
            </a:rPr>
            <a:t>Future Healthcare Journal</a:t>
          </a:r>
          <a:r>
            <a:rPr lang="en-GB" sz="700" kern="1200">
              <a:latin typeface="Times New Roman" panose="02020603050405020304" pitchFamily="18" charset="0"/>
              <a:cs typeface="Times New Roman" panose="02020603050405020304" pitchFamily="18" charset="0"/>
            </a:rPr>
            <a:t>, </a:t>
          </a:r>
          <a:r>
            <a:rPr lang="en-GB" sz="700" i="1" kern="1200">
              <a:latin typeface="Times New Roman" panose="02020603050405020304" pitchFamily="18" charset="0"/>
              <a:cs typeface="Times New Roman" panose="02020603050405020304" pitchFamily="18" charset="0"/>
            </a:rPr>
            <a:t>11</a:t>
          </a:r>
          <a:r>
            <a:rPr lang="en-GB" sz="700" kern="1200">
              <a:latin typeface="Times New Roman" panose="02020603050405020304" pitchFamily="18" charset="0"/>
              <a:cs typeface="Times New Roman" panose="02020603050405020304" pitchFamily="18" charset="0"/>
            </a:rPr>
            <a:t>(1), p.100021. DOI: </a:t>
          </a:r>
          <a:r>
            <a:rPr lang="en-GB" sz="700" kern="1200">
              <a:latin typeface="Times New Roman" panose="02020603050405020304" pitchFamily="18" charset="0"/>
              <a:cs typeface="Times New Roman" panose="02020603050405020304" pitchFamily="18" charset="0"/>
              <a:hlinkClick xmlns:r="http://schemas.openxmlformats.org/officeDocument/2006/relationships" r:id="rId7"/>
            </a:rPr>
            <a:t>https://doi.org/10.1016/j.fhj.2024.100021</a:t>
          </a:r>
          <a:r>
            <a:rPr lang="en-GB" sz="700" kern="1200">
              <a:latin typeface="Times New Roman" panose="02020603050405020304" pitchFamily="18" charset="0"/>
              <a:cs typeface="Times New Roman" panose="02020603050405020304" pitchFamily="18" charset="0"/>
            </a:rPr>
            <a:t> </a:t>
          </a:r>
          <a:endParaRPr lang="en-US" sz="700" kern="1200">
            <a:latin typeface="Times New Roman" panose="02020603050405020304" pitchFamily="18" charset="0"/>
            <a:cs typeface="Times New Roman" panose="02020603050405020304" pitchFamily="18" charset="0"/>
          </a:endParaRPr>
        </a:p>
      </dsp:txBody>
      <dsp:txXfrm>
        <a:off x="4284798" y="1591868"/>
        <a:ext cx="1946002" cy="1167601"/>
      </dsp:txXfrm>
    </dsp:sp>
    <dsp:sp modelId="{B3E5F943-06FB-4A6C-B420-F04156C33160}">
      <dsp:nvSpPr>
        <dsp:cNvPr id="0" name=""/>
        <dsp:cNvSpPr/>
      </dsp:nvSpPr>
      <dsp:spPr>
        <a:xfrm>
          <a:off x="6425401" y="1591868"/>
          <a:ext cx="1946002" cy="1167601"/>
        </a:xfrm>
        <a:prstGeom prst="rect">
          <a:avLst/>
        </a:prstGeom>
        <a:gradFill rotWithShape="0">
          <a:gsLst>
            <a:gs pos="0">
              <a:schemeClr val="accent4">
                <a:hueOff val="3771393"/>
                <a:satOff val="-16687"/>
                <a:lumOff val="-2802"/>
                <a:alphaOff val="0"/>
                <a:satMod val="103000"/>
                <a:lumMod val="102000"/>
                <a:tint val="94000"/>
              </a:schemeClr>
            </a:gs>
            <a:gs pos="50000">
              <a:schemeClr val="accent4">
                <a:hueOff val="3771393"/>
                <a:satOff val="-16687"/>
                <a:lumOff val="-2802"/>
                <a:alphaOff val="0"/>
                <a:satMod val="110000"/>
                <a:lumMod val="100000"/>
                <a:shade val="100000"/>
              </a:schemeClr>
            </a:gs>
            <a:gs pos="100000">
              <a:schemeClr val="accent4">
                <a:hueOff val="3771393"/>
                <a:satOff val="-16687"/>
                <a:lumOff val="-28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Hantsiow.icb.nhs.uk, (2025). </a:t>
          </a:r>
          <a:r>
            <a:rPr lang="en-GB" sz="700" i="1" kern="1200">
              <a:latin typeface="Times New Roman" panose="02020603050405020304" pitchFamily="18" charset="0"/>
              <a:cs typeface="Times New Roman" panose="02020603050405020304" pitchFamily="18" charset="0"/>
            </a:rPr>
            <a:t>Top five reasons to use the NHS App, </a:t>
          </a:r>
          <a:r>
            <a:rPr lang="en-GB" sz="700" kern="1200">
              <a:latin typeface="Times New Roman" panose="02020603050405020304" pitchFamily="18" charset="0"/>
              <a:cs typeface="Times New Roman" panose="02020603050405020304" pitchFamily="18" charset="0"/>
            </a:rPr>
            <a:t>Available at: https://www.hantsiow.icb.nhs.uk/news/top-five-reasons-use-nhs-app#\ [Accessed 9 September 2025]</a:t>
          </a:r>
          <a:endParaRPr lang="en-US" sz="700" kern="1200">
            <a:latin typeface="Times New Roman" panose="02020603050405020304" pitchFamily="18" charset="0"/>
            <a:cs typeface="Times New Roman" panose="02020603050405020304" pitchFamily="18" charset="0"/>
          </a:endParaRPr>
        </a:p>
      </dsp:txBody>
      <dsp:txXfrm>
        <a:off x="6425401" y="1591868"/>
        <a:ext cx="1946002" cy="1167601"/>
      </dsp:txXfrm>
    </dsp:sp>
    <dsp:sp modelId="{9EDEE2B3-40B3-4AE6-A67B-DC00985DB40A}">
      <dsp:nvSpPr>
        <dsp:cNvPr id="0" name=""/>
        <dsp:cNvSpPr/>
      </dsp:nvSpPr>
      <dsp:spPr>
        <a:xfrm>
          <a:off x="8566003" y="1591868"/>
          <a:ext cx="1946002" cy="1167601"/>
        </a:xfrm>
        <a:prstGeom prst="rect">
          <a:avLst/>
        </a:prstGeom>
        <a:gradFill rotWithShape="0">
          <a:gsLst>
            <a:gs pos="0">
              <a:schemeClr val="accent4">
                <a:hueOff val="4242816"/>
                <a:satOff val="-18773"/>
                <a:lumOff val="-3152"/>
                <a:alphaOff val="0"/>
                <a:satMod val="103000"/>
                <a:lumMod val="102000"/>
                <a:tint val="94000"/>
              </a:schemeClr>
            </a:gs>
            <a:gs pos="50000">
              <a:schemeClr val="accent4">
                <a:hueOff val="4242816"/>
                <a:satOff val="-18773"/>
                <a:lumOff val="-3152"/>
                <a:alphaOff val="0"/>
                <a:satMod val="110000"/>
                <a:lumMod val="100000"/>
                <a:shade val="100000"/>
              </a:schemeClr>
            </a:gs>
            <a:gs pos="100000">
              <a:schemeClr val="accent4">
                <a:hueOff val="4242816"/>
                <a:satOff val="-18773"/>
                <a:lumOff val="-31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Health.org.uk, (2023). </a:t>
          </a:r>
          <a:r>
            <a:rPr lang="en-GB" sz="700" i="1" kern="1200">
              <a:latin typeface="Times New Roman" panose="02020603050405020304" pitchFamily="18" charset="0"/>
              <a:cs typeface="Times New Roman" panose="02020603050405020304" pitchFamily="18" charset="0"/>
            </a:rPr>
            <a:t>Nine major challenges facing health and care in England, </a:t>
          </a:r>
          <a:r>
            <a:rPr lang="en-GB" sz="700" kern="1200">
              <a:latin typeface="Times New Roman" panose="02020603050405020304" pitchFamily="18" charset="0"/>
              <a:cs typeface="Times New Roman" panose="02020603050405020304" pitchFamily="18" charset="0"/>
            </a:rPr>
            <a:t>Available at: https://www.health.org.uk/reports-and-analysis/briefings/nine-major-challenges-facing-health-and-care-in-england [Accessed 9 September 2025]</a:t>
          </a:r>
          <a:endParaRPr lang="en-US" sz="700" kern="1200">
            <a:latin typeface="Times New Roman" panose="02020603050405020304" pitchFamily="18" charset="0"/>
            <a:cs typeface="Times New Roman" panose="02020603050405020304" pitchFamily="18" charset="0"/>
          </a:endParaRPr>
        </a:p>
      </dsp:txBody>
      <dsp:txXfrm>
        <a:off x="8566003" y="1591868"/>
        <a:ext cx="1946002" cy="1167601"/>
      </dsp:txXfrm>
    </dsp:sp>
    <dsp:sp modelId="{CCDE25F5-C82A-463E-99ED-D6AE0A559A6E}">
      <dsp:nvSpPr>
        <dsp:cNvPr id="0" name=""/>
        <dsp:cNvSpPr/>
      </dsp:nvSpPr>
      <dsp:spPr>
        <a:xfrm>
          <a:off x="3594" y="2954069"/>
          <a:ext cx="1946002" cy="1167601"/>
        </a:xfrm>
        <a:prstGeom prst="rect">
          <a:avLst/>
        </a:prstGeom>
        <a:gradFill rotWithShape="0">
          <a:gsLst>
            <a:gs pos="0">
              <a:schemeClr val="accent4">
                <a:hueOff val="4714241"/>
                <a:satOff val="-20859"/>
                <a:lumOff val="-3502"/>
                <a:alphaOff val="0"/>
                <a:satMod val="103000"/>
                <a:lumMod val="102000"/>
                <a:tint val="94000"/>
              </a:schemeClr>
            </a:gs>
            <a:gs pos="50000">
              <a:schemeClr val="accent4">
                <a:hueOff val="4714241"/>
                <a:satOff val="-20859"/>
                <a:lumOff val="-3502"/>
                <a:alphaOff val="0"/>
                <a:satMod val="110000"/>
                <a:lumMod val="100000"/>
                <a:shade val="100000"/>
              </a:schemeClr>
            </a:gs>
            <a:gs pos="100000">
              <a:schemeClr val="accent4">
                <a:hueOff val="4714241"/>
                <a:satOff val="-20859"/>
                <a:lumOff val="-35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Ico.org.uk, (2025). </a:t>
          </a:r>
          <a:r>
            <a:rPr lang="en-GB" sz="700" i="1" kern="1200">
              <a:latin typeface="Times New Roman" panose="02020603050405020304" pitchFamily="18" charset="0"/>
              <a:cs typeface="Times New Roman" panose="02020603050405020304" pitchFamily="18" charset="0"/>
            </a:rPr>
            <a:t>The UK GDPR | ICO. </a:t>
          </a:r>
          <a:r>
            <a:rPr lang="en-GB" sz="700" kern="1200">
              <a:latin typeface="Times New Roman" panose="02020603050405020304" pitchFamily="18" charset="0"/>
              <a:cs typeface="Times New Roman" panose="02020603050405020304" pitchFamily="18" charset="0"/>
            </a:rPr>
            <a:t>Available at: </a:t>
          </a:r>
          <a:r>
            <a:rPr lang="en-GB" sz="700" u="sng" kern="1200">
              <a:latin typeface="Times New Roman" panose="02020603050405020304" pitchFamily="18" charset="0"/>
              <a:cs typeface="Times New Roman" panose="02020603050405020304" pitchFamily="18" charset="0"/>
              <a:hlinkClick xmlns:r="http://schemas.openxmlformats.org/officeDocument/2006/relationships" r:id="rId8"/>
            </a:rPr>
            <a:t>https://ico.org.uk/for-organisations/data-protection-and-the-eu/data-protection-and-the-eu-in-detail/the-uk-gdpr/</a:t>
          </a:r>
          <a:r>
            <a:rPr lang="en-GB" sz="700" kern="1200">
              <a:latin typeface="Times New Roman" panose="02020603050405020304" pitchFamily="18" charset="0"/>
              <a:cs typeface="Times New Roman" panose="02020603050405020304" pitchFamily="18" charset="0"/>
            </a:rPr>
            <a:t>. [Accessed 9 September 2025]</a:t>
          </a:r>
          <a:endParaRPr lang="en-US" sz="700" kern="1200">
            <a:latin typeface="Times New Roman" panose="02020603050405020304" pitchFamily="18" charset="0"/>
            <a:cs typeface="Times New Roman" panose="02020603050405020304" pitchFamily="18" charset="0"/>
          </a:endParaRPr>
        </a:p>
      </dsp:txBody>
      <dsp:txXfrm>
        <a:off x="3594" y="2954069"/>
        <a:ext cx="1946002" cy="1167601"/>
      </dsp:txXfrm>
    </dsp:sp>
    <dsp:sp modelId="{0AF53EBC-85B8-4969-8AC5-D2D3F31BA9B5}">
      <dsp:nvSpPr>
        <dsp:cNvPr id="0" name=""/>
        <dsp:cNvSpPr/>
      </dsp:nvSpPr>
      <dsp:spPr>
        <a:xfrm>
          <a:off x="2144196" y="2954069"/>
          <a:ext cx="1946002" cy="1167601"/>
        </a:xfrm>
        <a:prstGeom prst="rect">
          <a:avLst/>
        </a:prstGeom>
        <a:gradFill rotWithShape="0">
          <a:gsLst>
            <a:gs pos="0">
              <a:schemeClr val="accent4">
                <a:hueOff val="5185665"/>
                <a:satOff val="-22944"/>
                <a:lumOff val="-3852"/>
                <a:alphaOff val="0"/>
                <a:satMod val="103000"/>
                <a:lumMod val="102000"/>
                <a:tint val="94000"/>
              </a:schemeClr>
            </a:gs>
            <a:gs pos="50000">
              <a:schemeClr val="accent4">
                <a:hueOff val="5185665"/>
                <a:satOff val="-22944"/>
                <a:lumOff val="-3852"/>
                <a:alphaOff val="0"/>
                <a:satMod val="110000"/>
                <a:lumMod val="100000"/>
                <a:shade val="100000"/>
              </a:schemeClr>
            </a:gs>
            <a:gs pos="100000">
              <a:schemeClr val="accent4">
                <a:hueOff val="5185665"/>
                <a:satOff val="-22944"/>
                <a:lumOff val="-38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Nhs.uk, (2025a). </a:t>
          </a:r>
          <a:r>
            <a:rPr lang="en-GB" sz="700" i="1" kern="1200">
              <a:latin typeface="Times New Roman" panose="02020603050405020304" pitchFamily="18" charset="0"/>
              <a:cs typeface="Times New Roman" panose="02020603050405020304" pitchFamily="18" charset="0"/>
            </a:rPr>
            <a:t>Gps. </a:t>
          </a:r>
          <a:r>
            <a:rPr lang="en-GB" sz="700" kern="1200">
              <a:latin typeface="Times New Roman" panose="02020603050405020304" pitchFamily="18" charset="0"/>
              <a:cs typeface="Times New Roman" panose="02020603050405020304" pitchFamily="18" charset="0"/>
            </a:rPr>
            <a:t>Available at: </a:t>
          </a:r>
          <a:r>
            <a:rPr lang="en-GB" sz="700" u="sng" kern="1200">
              <a:latin typeface="Times New Roman" panose="02020603050405020304" pitchFamily="18" charset="0"/>
              <a:cs typeface="Times New Roman" panose="02020603050405020304" pitchFamily="18" charset="0"/>
              <a:hlinkClick xmlns:r="http://schemas.openxmlformats.org/officeDocument/2006/relationships" r:id="rId9"/>
            </a:rPr>
            <a:t>https://www.nhs.uk/nhs-services/gps/</a:t>
          </a:r>
          <a:r>
            <a:rPr lang="en-GB" sz="700" kern="1200">
              <a:latin typeface="Times New Roman" panose="02020603050405020304" pitchFamily="18" charset="0"/>
              <a:cs typeface="Times New Roman" panose="02020603050405020304" pitchFamily="18" charset="0"/>
            </a:rPr>
            <a:t>. [Accessed 7 September 2025]</a:t>
          </a:r>
          <a:endParaRPr lang="en-US" sz="700" kern="1200">
            <a:latin typeface="Times New Roman" panose="02020603050405020304" pitchFamily="18" charset="0"/>
            <a:cs typeface="Times New Roman" panose="02020603050405020304" pitchFamily="18" charset="0"/>
          </a:endParaRPr>
        </a:p>
      </dsp:txBody>
      <dsp:txXfrm>
        <a:off x="2144196" y="2954069"/>
        <a:ext cx="1946002" cy="1167601"/>
      </dsp:txXfrm>
    </dsp:sp>
    <dsp:sp modelId="{8D77E7B5-B392-460A-8A6A-314637869BD2}">
      <dsp:nvSpPr>
        <dsp:cNvPr id="0" name=""/>
        <dsp:cNvSpPr/>
      </dsp:nvSpPr>
      <dsp:spPr>
        <a:xfrm>
          <a:off x="4284798" y="2954069"/>
          <a:ext cx="1946002" cy="1167601"/>
        </a:xfrm>
        <a:prstGeom prst="rect">
          <a:avLst/>
        </a:prstGeom>
        <a:gradFill rotWithShape="0">
          <a:gsLst>
            <a:gs pos="0">
              <a:schemeClr val="accent4">
                <a:hueOff val="5657089"/>
                <a:satOff val="-25030"/>
                <a:lumOff val="-4203"/>
                <a:alphaOff val="0"/>
                <a:satMod val="103000"/>
                <a:lumMod val="102000"/>
                <a:tint val="94000"/>
              </a:schemeClr>
            </a:gs>
            <a:gs pos="50000">
              <a:schemeClr val="accent4">
                <a:hueOff val="5657089"/>
                <a:satOff val="-25030"/>
                <a:lumOff val="-4203"/>
                <a:alphaOff val="0"/>
                <a:satMod val="110000"/>
                <a:lumMod val="100000"/>
                <a:shade val="100000"/>
              </a:schemeClr>
            </a:gs>
            <a:gs pos="100000">
              <a:schemeClr val="accent4">
                <a:hueOff val="5657089"/>
                <a:satOff val="-25030"/>
                <a:lumOff val="-42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Nhs.uk, (2025b). </a:t>
          </a:r>
          <a:r>
            <a:rPr lang="en-GB" sz="700" i="1" kern="1200">
              <a:latin typeface="Times New Roman" panose="02020603050405020304" pitchFamily="18" charset="0"/>
              <a:cs typeface="Times New Roman" panose="02020603050405020304" pitchFamily="18" charset="0"/>
            </a:rPr>
            <a:t>Get started with the NHS App. </a:t>
          </a:r>
          <a:r>
            <a:rPr lang="en-GB" sz="700" kern="1200">
              <a:latin typeface="Times New Roman" panose="02020603050405020304" pitchFamily="18" charset="0"/>
              <a:cs typeface="Times New Roman" panose="02020603050405020304" pitchFamily="18" charset="0"/>
            </a:rPr>
            <a:t>Available at: </a:t>
          </a:r>
          <a:r>
            <a:rPr lang="en-GB" sz="700" u="sng" kern="1200">
              <a:latin typeface="Times New Roman" panose="02020603050405020304" pitchFamily="18" charset="0"/>
              <a:cs typeface="Times New Roman" panose="02020603050405020304" pitchFamily="18" charset="0"/>
              <a:hlinkClick xmlns:r="http://schemas.openxmlformats.org/officeDocument/2006/relationships" r:id="rId10"/>
            </a:rPr>
            <a:t>https://www.nhs.uk/nhs-app/nhs-app-help-and-support/getting-started-with-the-nhs-app/</a:t>
          </a:r>
          <a:r>
            <a:rPr lang="en-GB" sz="700" kern="1200">
              <a:latin typeface="Times New Roman" panose="02020603050405020304" pitchFamily="18" charset="0"/>
              <a:cs typeface="Times New Roman" panose="02020603050405020304" pitchFamily="18" charset="0"/>
            </a:rPr>
            <a:t>. [Accessed 7 September 2025]</a:t>
          </a:r>
          <a:endParaRPr lang="en-US" sz="700" kern="1200">
            <a:latin typeface="Times New Roman" panose="02020603050405020304" pitchFamily="18" charset="0"/>
            <a:cs typeface="Times New Roman" panose="02020603050405020304" pitchFamily="18" charset="0"/>
          </a:endParaRPr>
        </a:p>
      </dsp:txBody>
      <dsp:txXfrm>
        <a:off x="4284798" y="2954069"/>
        <a:ext cx="1946002" cy="1167601"/>
      </dsp:txXfrm>
    </dsp:sp>
    <dsp:sp modelId="{97A5CFC7-FBE1-442C-A4AE-AA4029758BFF}">
      <dsp:nvSpPr>
        <dsp:cNvPr id="0" name=""/>
        <dsp:cNvSpPr/>
      </dsp:nvSpPr>
      <dsp:spPr>
        <a:xfrm>
          <a:off x="6425401" y="2954069"/>
          <a:ext cx="1946002" cy="1167601"/>
        </a:xfrm>
        <a:prstGeom prst="rect">
          <a:avLst/>
        </a:prstGeom>
        <a:gradFill rotWithShape="0">
          <a:gsLst>
            <a:gs pos="0">
              <a:schemeClr val="accent4">
                <a:hueOff val="6128513"/>
                <a:satOff val="-27116"/>
                <a:lumOff val="-4553"/>
                <a:alphaOff val="0"/>
                <a:satMod val="103000"/>
                <a:lumMod val="102000"/>
                <a:tint val="94000"/>
              </a:schemeClr>
            </a:gs>
            <a:gs pos="50000">
              <a:schemeClr val="accent4">
                <a:hueOff val="6128513"/>
                <a:satOff val="-27116"/>
                <a:lumOff val="-4553"/>
                <a:alphaOff val="0"/>
                <a:satMod val="110000"/>
                <a:lumMod val="100000"/>
                <a:shade val="100000"/>
              </a:schemeClr>
            </a:gs>
            <a:gs pos="100000">
              <a:schemeClr val="accent4">
                <a:hueOff val="6128513"/>
                <a:satOff val="-27116"/>
                <a:lumOff val="-455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Times New Roman" panose="02020603050405020304" pitchFamily="18" charset="0"/>
              <a:cs typeface="Times New Roman" panose="02020603050405020304" pitchFamily="18" charset="0"/>
            </a:rPr>
            <a:t>Reidy, C., Papoutsi, C., Kc, S., Gudgin, B., Laverty, A.A., Greaves, F. and Powell, J., (2025). Qualitative evaluation of the implementation and national roll-out of the NHS App in England. </a:t>
          </a:r>
          <a:r>
            <a:rPr lang="en-GB" sz="700" i="1" kern="1200">
              <a:latin typeface="Times New Roman" panose="02020603050405020304" pitchFamily="18" charset="0"/>
              <a:cs typeface="Times New Roman" panose="02020603050405020304" pitchFamily="18" charset="0"/>
            </a:rPr>
            <a:t>BMC medicine</a:t>
          </a:r>
          <a:r>
            <a:rPr lang="en-GB" sz="700" kern="1200">
              <a:latin typeface="Times New Roman" panose="02020603050405020304" pitchFamily="18" charset="0"/>
              <a:cs typeface="Times New Roman" panose="02020603050405020304" pitchFamily="18" charset="0"/>
            </a:rPr>
            <a:t>, </a:t>
          </a:r>
          <a:r>
            <a:rPr lang="en-GB" sz="700" i="1" kern="1200">
              <a:latin typeface="Times New Roman" panose="02020603050405020304" pitchFamily="18" charset="0"/>
              <a:cs typeface="Times New Roman" panose="02020603050405020304" pitchFamily="18" charset="0"/>
            </a:rPr>
            <a:t>23</a:t>
          </a:r>
          <a:r>
            <a:rPr lang="en-GB" sz="700" kern="1200">
              <a:latin typeface="Times New Roman" panose="02020603050405020304" pitchFamily="18" charset="0"/>
              <a:cs typeface="Times New Roman" panose="02020603050405020304" pitchFamily="18" charset="0"/>
            </a:rPr>
            <a:t>(1), p.20.DOI: https://doi.org/10.1186/s12916-024-03842-w </a:t>
          </a:r>
          <a:endParaRPr lang="en-US" sz="700" kern="1200">
            <a:latin typeface="Times New Roman" panose="02020603050405020304" pitchFamily="18" charset="0"/>
            <a:cs typeface="Times New Roman" panose="02020603050405020304" pitchFamily="18" charset="0"/>
          </a:endParaRPr>
        </a:p>
      </dsp:txBody>
      <dsp:txXfrm>
        <a:off x="6425401" y="2954069"/>
        <a:ext cx="1946002" cy="1167601"/>
      </dsp:txXfrm>
    </dsp:sp>
    <dsp:sp modelId="{D07E3A54-FE2E-4BD8-BAC3-03C9F39751E3}">
      <dsp:nvSpPr>
        <dsp:cNvPr id="0" name=""/>
        <dsp:cNvSpPr/>
      </dsp:nvSpPr>
      <dsp:spPr>
        <a:xfrm>
          <a:off x="8566003" y="2954069"/>
          <a:ext cx="1946002" cy="1167601"/>
        </a:xfrm>
        <a:prstGeom prst="rect">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Times New Roman" panose="02020603050405020304" pitchFamily="18" charset="0"/>
              <a:cs typeface="Times New Roman" panose="02020603050405020304" pitchFamily="18" charset="0"/>
            </a:rPr>
            <a:t>Statista.com, (2025). </a:t>
          </a:r>
          <a:r>
            <a:rPr lang="en-GB" sz="700" i="1" kern="1200" dirty="0">
              <a:latin typeface="Times New Roman" panose="02020603050405020304" pitchFamily="18" charset="0"/>
              <a:cs typeface="Times New Roman" panose="02020603050405020304" pitchFamily="18" charset="0"/>
            </a:rPr>
            <a:t>Median wait time for elective (non-urgent) treatment in NHS England from August 2007 to April 2025, </a:t>
          </a:r>
          <a:r>
            <a:rPr lang="en-GB" sz="700" kern="1200" dirty="0">
              <a:latin typeface="Times New Roman" panose="02020603050405020304" pitchFamily="18" charset="0"/>
              <a:cs typeface="Times New Roman" panose="02020603050405020304" pitchFamily="18" charset="0"/>
            </a:rPr>
            <a:t>Available at: </a:t>
          </a:r>
          <a:r>
            <a:rPr lang="en-GB" sz="700" kern="1200" dirty="0">
              <a:latin typeface="Times New Roman" panose="02020603050405020304" pitchFamily="18" charset="0"/>
              <a:cs typeface="Times New Roman" panose="02020603050405020304" pitchFamily="18" charset="0"/>
              <a:hlinkClick xmlns:r="http://schemas.openxmlformats.org/officeDocument/2006/relationships" r:id="rId11"/>
            </a:rPr>
            <a:t>https://www.statista.com/statistics/1618310/median-wait-time-for-elective-treatment-in-nhs-england/</a:t>
          </a:r>
          <a:r>
            <a:rPr lang="en-GB" sz="700" kern="1200" dirty="0">
              <a:latin typeface="Times New Roman" panose="02020603050405020304" pitchFamily="18" charset="0"/>
              <a:cs typeface="Times New Roman" panose="02020603050405020304" pitchFamily="18" charset="0"/>
            </a:rPr>
            <a:t> [Accessed 8 September 2025]</a:t>
          </a:r>
          <a:endParaRPr lang="en-US" sz="700" kern="1200" dirty="0">
            <a:latin typeface="Times New Roman" panose="02020603050405020304" pitchFamily="18" charset="0"/>
            <a:cs typeface="Times New Roman" panose="02020603050405020304" pitchFamily="18" charset="0"/>
          </a:endParaRPr>
        </a:p>
      </dsp:txBody>
      <dsp:txXfrm>
        <a:off x="8566003" y="2954069"/>
        <a:ext cx="1946002" cy="116760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8C2828-89AF-4A28-8BF0-3B584DC35EFE}" type="datetimeFigureOut">
              <a:rPr lang="en-US" smtClean="0"/>
              <a:t>9/24/2025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12CC0D-3009-4658-8AA9-7E4398F3CCC7}" type="slidenum">
              <a:rPr lang="en-US" smtClean="0"/>
              <a:t>‹#›</a:t>
            </a:fld>
            <a:endParaRPr lang="en-US"/>
          </a:p>
        </p:txBody>
      </p:sp>
    </p:spTree>
    <p:extLst>
      <p:ext uri="{BB962C8B-B14F-4D97-AF65-F5344CB8AC3E}">
        <p14:creationId xmlns:p14="http://schemas.microsoft.com/office/powerpoint/2010/main" val="1758322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the current scenario, there is a lack of affordable and equitable patient care accessibility within the UK healthcare system. The minority communities in the UK are ineligible to acquire certain patient care, which is required for their health and life expectancy. This is because of staff shortages (55%), waiting times in hospital care (69%) and an absence of public spending on the National Health Service (NHS) (50%) (Health.org.uk, 2023). The individuals who are seeking medical attention have to wait a significant amount of time for proper treatment, which leads to unmet care needs in society. This presentation will discuss this specific issue in the context of the UK’s healthcare system, followed by a viable call to action to mitigate the same.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2</a:t>
            </a:fld>
            <a:endParaRPr lang="en-US"/>
          </a:p>
        </p:txBody>
      </p:sp>
    </p:spTree>
    <p:extLst>
      <p:ext uri="{BB962C8B-B14F-4D97-AF65-F5344CB8AC3E}">
        <p14:creationId xmlns:p14="http://schemas.microsoft.com/office/powerpoint/2010/main" val="948843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long waiting period for patients has led to deterioration in health, increased stress and frustration and higher healthcare costs. The median wait time for emergency treatment in the UK is 70 minutes. For non-urgent treatments, the median time for waiting was 13.3 weeks as of the data (Statista.com, 2025). A significant number of individuals are not capable of acquiring proper health care because of financial instability or lack of insurance. This is why most people are unable to survive for a long time in the UK, especially in rural areas.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3</a:t>
            </a:fld>
            <a:endParaRPr lang="en-US"/>
          </a:p>
        </p:txBody>
      </p:sp>
    </p:spTree>
    <p:extLst>
      <p:ext uri="{BB962C8B-B14F-4D97-AF65-F5344CB8AC3E}">
        <p14:creationId xmlns:p14="http://schemas.microsoft.com/office/powerpoint/2010/main" val="2712464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NHS has incorporated digital innovation in its services by developing an AI-powered healthcare app. The AI-driven NHS app was launched in 2018 to facilitate accessibility to patients with healthcare services through digital devices. The NHS application provides individuals with the ability to manage appointments, consult with their GP (General Physician), and even make decisions about donating organs. The application also assists the individuals in ordering repeat prescriptions and receiving messages regarding the GP consultation (Hantsiow.icb.nhs.uk, 2025). The application provides empowerment to the patients in taking control of their health and decreases the strain on the GP procedures. The patients can get access to these services through the application or the website of the NHS. This AI-driven app is considered to provide individuals with instant online access to information and care. This helps in decreasing the need to visit or call the GP and empowers the users to take greater control of both their mental and physical well-being (Nhs.uk, 2025a). The NHS application simplifies managing and accessing healthcare by putting valuable information and services at the fingertips of the needy. It has been regarded as a crucial resource for any individual who wants to take an active role in their life and acquire timely support and information from the NHS.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4</a:t>
            </a:fld>
            <a:endParaRPr lang="en-US"/>
          </a:p>
        </p:txBody>
      </p:sp>
    </p:spTree>
    <p:extLst>
      <p:ext uri="{BB962C8B-B14F-4D97-AF65-F5344CB8AC3E}">
        <p14:creationId xmlns:p14="http://schemas.microsoft.com/office/powerpoint/2010/main" val="3590622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NHS application will directly solve the challenge of patient care access and affordability through creative and effective measures. The NHS application is free of cost as it is an application available on the Google Play Store. The only probable charges are for prescription fees, and those too are affordable for the GPs (Chislehurstpartnership.nhs.uk, 2025). The NHS application reduces patient wait times by enabling certain useful features. This includes virtual consultations, digital prescription management and direct accessibility to the medical records. The NHS application provides transparency on the waiting times, and this allows the patient to track their progression and decrease anxiety. This is done while streamlining the administrative work for the staff, which improves overall productivity and throughput within the healthcare sector (Digital.nhs.uk, 2025a). The application also provides digital appointment management, where individuals can manage their appointments digitally. This would assist in reducing missed appointments, which is a major factor that contributes to the waiting lists. Thus, these are some of the resolutions that the application provides to individuals facing the issue of patient care access.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5</a:t>
            </a:fld>
            <a:endParaRPr lang="en-US"/>
          </a:p>
        </p:txBody>
      </p:sp>
    </p:spTree>
    <p:extLst>
      <p:ext uri="{BB962C8B-B14F-4D97-AF65-F5344CB8AC3E}">
        <p14:creationId xmlns:p14="http://schemas.microsoft.com/office/powerpoint/2010/main" val="1457680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By managing the daily tasks and monitoring, the application permits the healthcare workers to focus on complicated cases and provide appropriate patient care. They can do this because of optimisation in their workload, and it also helps in improving job satisfaction. These are some of the methods through which the workforce and employees are also relieved from excessive burden and stress because of the application. The NHS app enhances workforce efficiency by streamlining the interactions between patients with GPs and administrators (England.nhs.uk, 2025b). This also assists the employees and the staff with remote work by permitting the healthcare professional to access and update patient information. It can be done by them from distinct locations, which enables efficient patient care and provides them with a better work-life balance.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6</a:t>
            </a:fld>
            <a:endParaRPr lang="en-US"/>
          </a:p>
        </p:txBody>
      </p:sp>
    </p:spTree>
    <p:extLst>
      <p:ext uri="{BB962C8B-B14F-4D97-AF65-F5344CB8AC3E}">
        <p14:creationId xmlns:p14="http://schemas.microsoft.com/office/powerpoint/2010/main" val="490913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patients who have information about their health through the application could have more informed conversations. It would be done with the care teams or the GPs, who lead to a much better level of diagnoses and adherence to the treatment procedures. The NHS application would improve the service delivery through minimisation of energy utilisation and decreased development costs. By enabling the significant patients in handling the routine tasks through digital means, the application frees up the level of capacity. This is done in fields of hospitals and GP surgeries, and shortens the lists for waiting, along with decreasing the need for unnecessary emergency visits.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7</a:t>
            </a:fld>
            <a:endParaRPr lang="en-US"/>
          </a:p>
        </p:txBody>
      </p:sp>
    </p:spTree>
    <p:extLst>
      <p:ext uri="{BB962C8B-B14F-4D97-AF65-F5344CB8AC3E}">
        <p14:creationId xmlns:p14="http://schemas.microsoft.com/office/powerpoint/2010/main" val="2892448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also permits the patients to access a digitalised barcode for their respective prescriptions for reducing errors and streamlining. The NHS application improves the management of medication through the reminders on the application. The application is empowering patients by allocating appropriate health information and connecting them to the local healthcare services (Nhs.uk, 2025b). This assists in fostering a more proactive role in one's own healthcare. The application sends a reminder for the renewal of prescriptions and allocates a digital barcode that assists in reducing errors in medication. It also makes sure that the pharmacies can efficiently source the appropriate medications. These are some of the benefits that the patients can acquire from this application, which in turn can improve their well-being.</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8</a:t>
            </a:fld>
            <a:endParaRPr lang="en-US"/>
          </a:p>
        </p:txBody>
      </p:sp>
    </p:spTree>
    <p:extLst>
      <p:ext uri="{BB962C8B-B14F-4D97-AF65-F5344CB8AC3E}">
        <p14:creationId xmlns:p14="http://schemas.microsoft.com/office/powerpoint/2010/main" val="291553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NHS application faces significant integration challenges because of the complexity of implementing with diverse general practice systems. This leads to certain inconsistencies in user experience and feature availability for the patients. The NHS application functions as the gateway to many general practice systems and associated infrastructures (Arora and Arora, 2022). This variability in implementation with various systems could lead to system-facing or fragmented information for the users. The challenges regarding digital inclusion mean that some of the patients struggle to use the application, which creates a barrier to the widespread benefits and adoption. The NHS faces issues in their application, such as software glitches and unexpected crashes. On this note, strategic measures need to be undertaken to eradicate these issues and ensure that the application is a success within the UK.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9</a:t>
            </a:fld>
            <a:endParaRPr lang="en-US"/>
          </a:p>
        </p:txBody>
      </p:sp>
    </p:spTree>
    <p:extLst>
      <p:ext uri="{BB962C8B-B14F-4D97-AF65-F5344CB8AC3E}">
        <p14:creationId xmlns:p14="http://schemas.microsoft.com/office/powerpoint/2010/main" val="4052446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It is important to integrate secure APIs (Application Programming Interfaces) and significant middleware. This helps in connecting the NHS application to different external data sources and the current systems of the NHS. Adherence to the FHIR or HL7 to ensure consistency, seamless integration and future scalability is important (Digital.nhs.uk, 2025b). The NHS application shall ensure compliance with the significant regulations, such as GDPR, for safeguarding sensitive information about the patients and sustaining trust amongst the patients (Ico.org.uk, 2025). It is also important to implement robust security initiatives into all solutions for preventing data breaches, especially when implementing different systems. Digital literacy and user support are also important. It is important to provide ongoing training and support to the staff and patients to improve their digital literacy and use the NHS application comfortably. The user interface shall have a friendly design, and the application should continue to refine its UI and overall user experience. It is important to design the application and its significant infrastructure with the option of scalability in mind for accommodating an increasing user base and any type of future expansions.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10</a:t>
            </a:fld>
            <a:endParaRPr lang="en-US"/>
          </a:p>
        </p:txBody>
      </p:sp>
    </p:spTree>
    <p:extLst>
      <p:ext uri="{BB962C8B-B14F-4D97-AF65-F5344CB8AC3E}">
        <p14:creationId xmlns:p14="http://schemas.microsoft.com/office/powerpoint/2010/main" val="1991493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From the entire presentation, it has been seen that the main challenge is inadequate patient care access and its affordability. The NHS application is one of the subsequent contrabands that help individuals who are being neglected by patient care. This application helps both GPs, hospitals and the patients in reducing the waiting times and decreases the use of crucial resources for future applications.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612CC0D-3009-4658-8AA9-7E4398F3CCC7}" type="slidenum">
              <a:rPr lang="en-US" smtClean="0"/>
              <a:t>11</a:t>
            </a:fld>
            <a:endParaRPr lang="en-US"/>
          </a:p>
        </p:txBody>
      </p:sp>
    </p:spTree>
    <p:extLst>
      <p:ext uri="{BB962C8B-B14F-4D97-AF65-F5344CB8AC3E}">
        <p14:creationId xmlns:p14="http://schemas.microsoft.com/office/powerpoint/2010/main" val="6695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4D8A3-86DF-F271-2BF0-ADF31E19A2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CC30DB6-20D8-AD4C-5B54-75568D7739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F8C6C98-79FF-51D5-204C-07F427FED9BF}"/>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5" name="Footer Placeholder 4">
            <a:extLst>
              <a:ext uri="{FF2B5EF4-FFF2-40B4-BE49-F238E27FC236}">
                <a16:creationId xmlns:a16="http://schemas.microsoft.com/office/drawing/2014/main" id="{C6F77C8D-C994-2E91-0921-1F33F65E0F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5CC41D-55FD-C5D4-7DB4-3B1336D018B6}"/>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2698580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B97EA-59C1-CD8B-3556-3F951BAB6DF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3BAD69-EF1F-5599-4DBC-6761227062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350804-59B6-4257-DEE3-CD4C28DE0300}"/>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5" name="Footer Placeholder 4">
            <a:extLst>
              <a:ext uri="{FF2B5EF4-FFF2-40B4-BE49-F238E27FC236}">
                <a16:creationId xmlns:a16="http://schemas.microsoft.com/office/drawing/2014/main" id="{3B3C2B5D-79E9-BCCF-5E62-8F5213D3DB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3F557A-2030-6F50-C9C4-A172F925C75C}"/>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1356467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D1A86-A8A7-ADC9-4E55-3480D16A62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2795412-7F20-8293-6708-3CB076EBF1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A32B68-F290-84B5-CF88-92167533170C}"/>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5" name="Footer Placeholder 4">
            <a:extLst>
              <a:ext uri="{FF2B5EF4-FFF2-40B4-BE49-F238E27FC236}">
                <a16:creationId xmlns:a16="http://schemas.microsoft.com/office/drawing/2014/main" id="{A57D4168-3D20-4E0E-E692-D5B8A76249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80E6DD-DA11-E0CE-7586-51D415C660C0}"/>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3368750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1C1BC-972E-ECAF-8427-D2F3F14734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0B63595-46AF-85C1-F62C-71E1FD6692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D45BC9E-2435-9812-DB5F-9D2982F649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90812C-1237-513E-A032-F17025E1D143}"/>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6" name="Footer Placeholder 5">
            <a:extLst>
              <a:ext uri="{FF2B5EF4-FFF2-40B4-BE49-F238E27FC236}">
                <a16:creationId xmlns:a16="http://schemas.microsoft.com/office/drawing/2014/main" id="{BD0DBDB2-7A4C-E9EF-0AF9-A60D48EF9D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CE4166-1DB2-706B-47FA-50247D1C79AD}"/>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3821426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81F4F-56C8-DC08-E50F-C40324C8A22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FB195E7-75C8-1D9A-EA03-BD5BD4418D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D9F101-988A-5698-B21E-29734D0117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BCF579A-3E7E-4882-EF3D-BAB025196D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4497CE-4BB1-F378-ECE1-AB6711F1F6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1A58036-832B-3FF6-FA7B-ADA2FA280B47}"/>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8" name="Footer Placeholder 7">
            <a:extLst>
              <a:ext uri="{FF2B5EF4-FFF2-40B4-BE49-F238E27FC236}">
                <a16:creationId xmlns:a16="http://schemas.microsoft.com/office/drawing/2014/main" id="{A68BC2A6-0F82-4DDD-B1D8-6E4A1BD56F0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16E445A-B80E-A3E0-598D-8F5F066568E5}"/>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2445933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5FB3B-C60E-C69D-83B3-808272FFA19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9F3AF02-50AB-50EC-7318-1B36BD8695E6}"/>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4" name="Footer Placeholder 3">
            <a:extLst>
              <a:ext uri="{FF2B5EF4-FFF2-40B4-BE49-F238E27FC236}">
                <a16:creationId xmlns:a16="http://schemas.microsoft.com/office/drawing/2014/main" id="{CA58AFA6-F5AD-DCDC-16F8-5A6DD9B8AA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AACD92C-100E-D1BA-1ECD-4B93794B8C12}"/>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1122349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9225CD-C44A-3C18-F76F-33DC5F8160C7}"/>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3" name="Footer Placeholder 2">
            <a:extLst>
              <a:ext uri="{FF2B5EF4-FFF2-40B4-BE49-F238E27FC236}">
                <a16:creationId xmlns:a16="http://schemas.microsoft.com/office/drawing/2014/main" id="{27E80C99-0B9F-CE69-4FD0-ED44C5B3528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AD3FEF-9F52-5F7D-17CB-1E7FBE0144DC}"/>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3552629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FE4A2-5FC9-282D-650D-FDB43E2074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E7EB26-95E3-6BAB-2952-7D70A8E420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1417888-DF85-8A24-CFD1-CA4860D79E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29213B-17DD-92DD-11EB-846BB4760F4F}"/>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6" name="Footer Placeholder 5">
            <a:extLst>
              <a:ext uri="{FF2B5EF4-FFF2-40B4-BE49-F238E27FC236}">
                <a16:creationId xmlns:a16="http://schemas.microsoft.com/office/drawing/2014/main" id="{6DE3FA6B-43E6-ECF6-E139-484EBB829D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3470AE-BBD7-8AE7-831E-6937A68BBE83}"/>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449492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BAB72-AEBF-A658-AE06-54D3F79C11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3D92551-75A7-1D87-C1AF-4D6A75D580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27B55EF-570F-0A76-0EF8-603AF2F566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63792-4664-7B5A-A5CD-84FA4B224393}"/>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6" name="Footer Placeholder 5">
            <a:extLst>
              <a:ext uri="{FF2B5EF4-FFF2-40B4-BE49-F238E27FC236}">
                <a16:creationId xmlns:a16="http://schemas.microsoft.com/office/drawing/2014/main" id="{FF5839B8-FA26-8033-6183-9089C6B5FA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2A66B3-59AD-9B49-510D-1E937D33B9DC}"/>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2609557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03BA-3DF3-407D-37E8-CEC45EC2F8B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9F96D91-CCD7-4925-314F-3CD27BF062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FF3B26-13FB-C55B-E980-870CB6DC3AAF}"/>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5" name="Footer Placeholder 4">
            <a:extLst>
              <a:ext uri="{FF2B5EF4-FFF2-40B4-BE49-F238E27FC236}">
                <a16:creationId xmlns:a16="http://schemas.microsoft.com/office/drawing/2014/main" id="{40560D53-BE52-F666-AA5D-BB7831A756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363011-1B05-89B3-909A-66DEAAD9531E}"/>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1460690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9AB904-F193-11C0-D55C-C59D204C2B4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C9BA914-D3D2-9253-D5D9-B6026658FB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06DB8-D0DD-DFEF-19A4-77C067BE5614}"/>
              </a:ext>
            </a:extLst>
          </p:cNvPr>
          <p:cNvSpPr>
            <a:spLocks noGrp="1"/>
          </p:cNvSpPr>
          <p:nvPr>
            <p:ph type="dt" sz="half" idx="10"/>
          </p:nvPr>
        </p:nvSpPr>
        <p:spPr/>
        <p:txBody>
          <a:bodyPr/>
          <a:lstStyle/>
          <a:p>
            <a:fld id="{C9261044-12B4-458C-AD27-EF75CB7DD78B}" type="datetimeFigureOut">
              <a:rPr lang="en-US" smtClean="0"/>
              <a:t>9/24/2025</a:t>
            </a:fld>
            <a:endParaRPr lang="en-US"/>
          </a:p>
        </p:txBody>
      </p:sp>
      <p:sp>
        <p:nvSpPr>
          <p:cNvPr id="5" name="Footer Placeholder 4">
            <a:extLst>
              <a:ext uri="{FF2B5EF4-FFF2-40B4-BE49-F238E27FC236}">
                <a16:creationId xmlns:a16="http://schemas.microsoft.com/office/drawing/2014/main" id="{B89DF75E-6C7D-6C48-E348-2FCC651527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99D64E-3DF4-263D-0AD2-CEAD009C07B4}"/>
              </a:ext>
            </a:extLst>
          </p:cNvPr>
          <p:cNvSpPr>
            <a:spLocks noGrp="1"/>
          </p:cNvSpPr>
          <p:nvPr>
            <p:ph type="sldNum" sz="quarter" idx="12"/>
          </p:nvPr>
        </p:nvSpPr>
        <p:spPr/>
        <p:txBody>
          <a:bodyPr/>
          <a:lstStyle/>
          <a:p>
            <a:fld id="{794ADEFC-EF6C-4252-A348-EEBE793E9D95}" type="slidenum">
              <a:rPr lang="en-US" smtClean="0"/>
              <a:t>‹#›</a:t>
            </a:fld>
            <a:endParaRPr lang="en-US"/>
          </a:p>
        </p:txBody>
      </p:sp>
    </p:spTree>
    <p:extLst>
      <p:ext uri="{BB962C8B-B14F-4D97-AF65-F5344CB8AC3E}">
        <p14:creationId xmlns:p14="http://schemas.microsoft.com/office/powerpoint/2010/main" val="1073063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57E141-8F43-1517-30B6-D5EBF1E1CE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89BE710-F624-CF5C-E366-022C0FE5B5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0484A50-D4BC-F6DB-02BC-6658F5230C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261044-12B4-458C-AD27-EF75CB7DD78B}" type="datetimeFigureOut">
              <a:rPr lang="en-US" smtClean="0"/>
              <a:t>9/24/2025</a:t>
            </a:fld>
            <a:endParaRPr lang="en-US"/>
          </a:p>
        </p:txBody>
      </p:sp>
      <p:sp>
        <p:nvSpPr>
          <p:cNvPr id="5" name="Footer Placeholder 4">
            <a:extLst>
              <a:ext uri="{FF2B5EF4-FFF2-40B4-BE49-F238E27FC236}">
                <a16:creationId xmlns:a16="http://schemas.microsoft.com/office/drawing/2014/main" id="{47CE12C3-2F7D-26F7-84E6-C56C3FB7CE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E31C5D6-0170-DF3E-1E5C-C56E9EFF75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4ADEFC-EF6C-4252-A348-EEBE793E9D95}" type="slidenum">
              <a:rPr lang="en-US" smtClean="0"/>
              <a:t>‹#›</a:t>
            </a:fld>
            <a:endParaRPr lang="en-US"/>
          </a:p>
        </p:txBody>
      </p:sp>
    </p:spTree>
    <p:extLst>
      <p:ext uri="{BB962C8B-B14F-4D97-AF65-F5344CB8AC3E}">
        <p14:creationId xmlns:p14="http://schemas.microsoft.com/office/powerpoint/2010/main" val="2030824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0A446-E078-165C-0403-00D35FA2D809}"/>
              </a:ext>
            </a:extLst>
          </p:cNvPr>
          <p:cNvSpPr>
            <a:spLocks noGrp="1"/>
          </p:cNvSpPr>
          <p:nvPr>
            <p:ph type="ctrTitle"/>
          </p:nvPr>
        </p:nvSpPr>
        <p:spPr>
          <a:xfrm>
            <a:off x="643468" y="643467"/>
            <a:ext cx="4620584" cy="4567137"/>
          </a:xfrm>
        </p:spPr>
        <p:txBody>
          <a:bodyPr>
            <a:normAutofit/>
          </a:bodyPr>
          <a:lstStyle/>
          <a:p>
            <a:pPr algn="l"/>
            <a:r>
              <a:rPr lang="en-US" sz="3400" b="1">
                <a:latin typeface="Times New Roman" panose="02020603050405020304" pitchFamily="18" charset="0"/>
                <a:cs typeface="Times New Roman" panose="02020603050405020304" pitchFamily="18" charset="0"/>
              </a:rPr>
              <a:t>DIGITAL TRANSFORMATION IN THE HEALTH AND CARE PROFESSIONS</a:t>
            </a:r>
          </a:p>
        </p:txBody>
      </p:sp>
      <p:sp>
        <p:nvSpPr>
          <p:cNvPr id="3" name="Subtitle 2">
            <a:extLst>
              <a:ext uri="{FF2B5EF4-FFF2-40B4-BE49-F238E27FC236}">
                <a16:creationId xmlns:a16="http://schemas.microsoft.com/office/drawing/2014/main" id="{F2FB91CE-2E17-7091-A97C-12BC69ECA583}"/>
              </a:ext>
            </a:extLst>
          </p:cNvPr>
          <p:cNvSpPr>
            <a:spLocks noGrp="1"/>
          </p:cNvSpPr>
          <p:nvPr>
            <p:ph type="subTitle" idx="1"/>
          </p:nvPr>
        </p:nvSpPr>
        <p:spPr>
          <a:xfrm>
            <a:off x="643467" y="5277684"/>
            <a:ext cx="4620584" cy="775494"/>
          </a:xfrm>
        </p:spPr>
        <p:txBody>
          <a:bodyPr>
            <a:normAutofit fontScale="62500" lnSpcReduction="20000"/>
          </a:bodyPr>
          <a:lstStyle/>
          <a:p>
            <a:pPr algn="l"/>
            <a:r>
              <a:rPr lang="en-US" sz="2000" b="1" dirty="0">
                <a:latin typeface="Times New Roman" panose="02020603050405020304" pitchFamily="18" charset="0"/>
                <a:cs typeface="Times New Roman" panose="02020603050405020304" pitchFamily="18" charset="0"/>
              </a:rPr>
              <a:t>MODULE CODE: BMHP6026</a:t>
            </a:r>
          </a:p>
          <a:p>
            <a:pPr algn="l"/>
            <a:r>
              <a:rPr lang="en-US" sz="2000" b="1" dirty="0">
                <a:latin typeface="Times New Roman" panose="02020603050405020304" pitchFamily="18" charset="0"/>
                <a:cs typeface="Times New Roman" panose="02020603050405020304" pitchFamily="18" charset="0"/>
              </a:rPr>
              <a:t>STUDENT NAME: Maricela Moraru</a:t>
            </a:r>
          </a:p>
          <a:p>
            <a:pPr algn="l"/>
            <a:r>
              <a:rPr lang="en-US" sz="2000" b="1" dirty="0">
                <a:latin typeface="Times New Roman" panose="02020603050405020304" pitchFamily="18" charset="0"/>
                <a:cs typeface="Times New Roman" panose="02020603050405020304" pitchFamily="18" charset="0"/>
              </a:rPr>
              <a:t>Student ID: 2238835</a:t>
            </a:r>
          </a:p>
        </p:txBody>
      </p:sp>
      <p:pic>
        <p:nvPicPr>
          <p:cNvPr id="5" name="Picture 4">
            <a:extLst>
              <a:ext uri="{FF2B5EF4-FFF2-40B4-BE49-F238E27FC236}">
                <a16:creationId xmlns:a16="http://schemas.microsoft.com/office/drawing/2014/main" id="{8C8453FA-472F-217D-1E70-2B49812D9D51}"/>
              </a:ext>
            </a:extLst>
          </p:cNvPr>
          <p:cNvPicPr>
            <a:picLocks noChangeAspect="1"/>
          </p:cNvPicPr>
          <p:nvPr/>
        </p:nvPicPr>
        <p:blipFill>
          <a:blip r:embed="rId2"/>
          <a:srcRect l="27003" r="2387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1028" name="Picture 4">
            <a:extLst>
              <a:ext uri="{FF2B5EF4-FFF2-40B4-BE49-F238E27FC236}">
                <a16:creationId xmlns:a16="http://schemas.microsoft.com/office/drawing/2014/main" id="{B6BFD23D-6FE9-FCFA-DE40-D2A48F786F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420" y="1276565"/>
            <a:ext cx="4070523" cy="16504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845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8"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1005F9-55B7-D35B-241C-9AECC2869A62}"/>
              </a:ext>
            </a:extLst>
          </p:cNvPr>
          <p:cNvSpPr>
            <a:spLocks noGrp="1"/>
          </p:cNvSpPr>
          <p:nvPr>
            <p:ph type="title"/>
          </p:nvPr>
        </p:nvSpPr>
        <p:spPr>
          <a:xfrm>
            <a:off x="841247" y="978619"/>
            <a:ext cx="3410712" cy="1106424"/>
          </a:xfrm>
        </p:spPr>
        <p:txBody>
          <a:bodyPr>
            <a:normAutofit/>
          </a:bodyPr>
          <a:lstStyle/>
          <a:p>
            <a:r>
              <a:rPr lang="en-GB" sz="2400" b="1" dirty="0">
                <a:latin typeface="Times New Roman" panose="02020603050405020304" pitchFamily="18" charset="0"/>
                <a:cs typeface="Times New Roman" panose="02020603050405020304" pitchFamily="18" charset="0"/>
              </a:rPr>
              <a:t>INTRODUCTION: IDENTIFYING THE PROBLEM</a:t>
            </a:r>
            <a:endParaRPr lang="en-US" sz="2400" dirty="0">
              <a:latin typeface="Times New Roman" panose="02020603050405020304" pitchFamily="18" charset="0"/>
              <a:cs typeface="Times New Roman" panose="02020603050405020304" pitchFamily="18" charset="0"/>
            </a:endParaRPr>
          </a:p>
        </p:txBody>
      </p:sp>
      <p:sp>
        <p:nvSpPr>
          <p:cNvPr id="1035"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7F95D9E-32CF-EAB8-1BC7-E1B9AD7F75F0}"/>
              </a:ext>
            </a:extLst>
          </p:cNvPr>
          <p:cNvSpPr>
            <a:spLocks noGrp="1"/>
          </p:cNvSpPr>
          <p:nvPr>
            <p:ph idx="1"/>
          </p:nvPr>
        </p:nvSpPr>
        <p:spPr>
          <a:xfrm>
            <a:off x="841247" y="2359152"/>
            <a:ext cx="3410712" cy="3425043"/>
          </a:xfrm>
        </p:spPr>
        <p:txBody>
          <a:bodyPr>
            <a:normAutofit/>
          </a:bodyPr>
          <a:lstStyle/>
          <a:p>
            <a:pPr lvl="0"/>
            <a:r>
              <a:rPr lang="en-GB" sz="1700">
                <a:latin typeface="Times New Roman" panose="02020603050405020304" pitchFamily="18" charset="0"/>
                <a:cs typeface="Times New Roman" panose="02020603050405020304" pitchFamily="18" charset="0"/>
              </a:rPr>
              <a:t>Lack of affordable and equitable patient care</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Staff shortages (55%) and long waiting hours in hospitals and care homes (69%)</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Most of the people in the UK expressed dissatisfaction</a:t>
            </a:r>
            <a:endParaRPr lang="en-US" sz="1700">
              <a:latin typeface="Times New Roman" panose="02020603050405020304" pitchFamily="18" charset="0"/>
              <a:cs typeface="Times New Roman" panose="02020603050405020304" pitchFamily="18" charset="0"/>
            </a:endParaRPr>
          </a:p>
          <a:p>
            <a:endParaRPr lang="en-US" sz="1700">
              <a:latin typeface="Times New Roman" panose="02020603050405020304" pitchFamily="18" charset="0"/>
              <a:cs typeface="Times New Roman" panose="02020603050405020304" pitchFamily="18" charset="0"/>
            </a:endParaRPr>
          </a:p>
        </p:txBody>
      </p:sp>
      <p:pic>
        <p:nvPicPr>
          <p:cNvPr id="1026" name="Picture 2" descr="C:\Users\user\Desktop\6a01543429fb37970c02942f8c8326200c-800wi.png"/>
          <p:cNvPicPr>
            <a:picLocks noChangeAspect="1" noChangeArrowheads="1"/>
          </p:cNvPicPr>
          <p:nvPr/>
        </p:nvPicPr>
        <p:blipFill>
          <a:blip r:embed="rId3">
            <a:extLst>
              <a:ext uri="{28A0092B-C50C-407E-A947-70E740481C1C}">
                <a14:useLocalDpi xmlns:a14="http://schemas.microsoft.com/office/drawing/2010/main" val="0"/>
              </a:ext>
            </a:extLst>
          </a:blip>
          <a:srcRect t="449" r="-1" b="-1"/>
          <a:stretch>
            <a:fillRect/>
          </a:stretch>
        </p:blipFill>
        <p:spPr bwMode="auto">
          <a:xfrm>
            <a:off x="5124450" y="634382"/>
            <a:ext cx="6657213" cy="54951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6708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A7674C-B9A1-393A-061B-7193911FA6DE}"/>
              </a:ext>
            </a:extLst>
          </p:cNvPr>
          <p:cNvSpPr>
            <a:spLocks noGrp="1"/>
          </p:cNvSpPr>
          <p:nvPr>
            <p:ph type="title"/>
          </p:nvPr>
        </p:nvSpPr>
        <p:spPr>
          <a:xfrm>
            <a:off x="1051560" y="586822"/>
            <a:ext cx="3657600" cy="1645920"/>
          </a:xfrm>
        </p:spPr>
        <p:txBody>
          <a:bodyPr>
            <a:normAutofit/>
          </a:bodyPr>
          <a:lstStyle/>
          <a:p>
            <a:pPr algn="ctr"/>
            <a:r>
              <a:rPr lang="en-GB" sz="2700" b="1" dirty="0">
                <a:latin typeface="Times New Roman" panose="02020603050405020304" pitchFamily="18" charset="0"/>
                <a:cs typeface="Times New Roman" panose="02020603050405020304" pitchFamily="18" charset="0"/>
              </a:rPr>
              <a:t>INTRODUCTION: IDENTIFYING THE PROBLEM (CONTD.)</a:t>
            </a:r>
            <a:endParaRPr lang="en-US" sz="2700"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FB54AD5-7301-B3F6-5B54-B0421DB414BA}"/>
              </a:ext>
            </a:extLst>
          </p:cNvPr>
          <p:cNvSpPr>
            <a:spLocks noGrp="1"/>
          </p:cNvSpPr>
          <p:nvPr>
            <p:ph idx="1"/>
          </p:nvPr>
        </p:nvSpPr>
        <p:spPr>
          <a:xfrm>
            <a:off x="5250106" y="586822"/>
            <a:ext cx="6106742" cy="1645920"/>
          </a:xfrm>
        </p:spPr>
        <p:txBody>
          <a:bodyPr anchor="ctr">
            <a:normAutofit/>
          </a:bodyPr>
          <a:lstStyle/>
          <a:p>
            <a:pPr lvl="0" algn="just"/>
            <a:r>
              <a:rPr lang="en-GB" sz="1800" dirty="0">
                <a:latin typeface="Times New Roman" panose="02020603050405020304" pitchFamily="18" charset="0"/>
                <a:cs typeface="Times New Roman" panose="02020603050405020304" pitchFamily="18" charset="0"/>
              </a:rPr>
              <a:t>The median wait time is 70 minutes for emergencies</a:t>
            </a:r>
            <a:endParaRPr lang="en-US"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For non-urgent scenarios, it is 13.3 weeks (Statista.com, 2025)</a:t>
            </a:r>
            <a:endParaRPr lang="en-US"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Huge waiting hours have affected the health of UK citizens</a:t>
            </a:r>
            <a:endParaRPr lang="en-US" sz="1800" dirty="0">
              <a:latin typeface="Times New Roman" panose="02020603050405020304" pitchFamily="18" charset="0"/>
              <a:cs typeface="Times New Roman" panose="02020603050405020304" pitchFamily="18" charset="0"/>
            </a:endParaRPr>
          </a:p>
        </p:txBody>
      </p:sp>
      <p:pic>
        <p:nvPicPr>
          <p:cNvPr id="4" name="Picture 2" descr="C:\Users\user\Desktop\8813.jpeg">
            <a:extLst>
              <a:ext uri="{FF2B5EF4-FFF2-40B4-BE49-F238E27FC236}">
                <a16:creationId xmlns:a16="http://schemas.microsoft.com/office/drawing/2014/main" id="{A0B20E94-E3F8-8719-59BC-9063D259F8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3721" y="2729397"/>
            <a:ext cx="4889633" cy="348386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FA5D691-00EF-AC86-9268-0BDBF2AFD94C}"/>
              </a:ext>
            </a:extLst>
          </p:cNvPr>
          <p:cNvPicPr>
            <a:picLocks noChangeAspect="1"/>
          </p:cNvPicPr>
          <p:nvPr/>
        </p:nvPicPr>
        <p:blipFill>
          <a:blip r:embed="rId4"/>
          <a:stretch>
            <a:fillRect/>
          </a:stretch>
        </p:blipFill>
        <p:spPr>
          <a:xfrm>
            <a:off x="6480704" y="2729397"/>
            <a:ext cx="4959236" cy="348386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32318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2F682-AECA-D9C6-9893-A8BF4AA1448F}"/>
              </a:ext>
            </a:extLst>
          </p:cNvPr>
          <p:cNvSpPr>
            <a:spLocks noGrp="1"/>
          </p:cNvSpPr>
          <p:nvPr>
            <p:ph type="title"/>
          </p:nvPr>
        </p:nvSpPr>
        <p:spPr>
          <a:xfrm>
            <a:off x="793662" y="386930"/>
            <a:ext cx="10066122" cy="1298448"/>
          </a:xfrm>
        </p:spPr>
        <p:txBody>
          <a:bodyPr anchor="b">
            <a:normAutofit/>
          </a:bodyPr>
          <a:lstStyle/>
          <a:p>
            <a:r>
              <a:rPr lang="en-GB" b="1">
                <a:latin typeface="Times New Roman" panose="02020603050405020304" pitchFamily="18" charset="0"/>
                <a:cs typeface="Times New Roman" panose="02020603050405020304" pitchFamily="18" charset="0"/>
              </a:rPr>
              <a:t>INTRODUCING DIGITAL INNOVATION AS THE SOLUTION</a:t>
            </a:r>
            <a:endParaRPr lang="en-US">
              <a:latin typeface="Times New Roman" panose="02020603050405020304" pitchFamily="18" charset="0"/>
              <a:cs typeface="Times New Roman" panose="02020603050405020304" pitchFamily="18" charset="0"/>
            </a:endParaRPr>
          </a:p>
        </p:txBody>
      </p:sp>
      <p:sp>
        <p:nvSpPr>
          <p:cNvPr id="3081" name="Rectangle 30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63CA83-A6CF-E963-B600-53B98DACCC47}"/>
              </a:ext>
            </a:extLst>
          </p:cNvPr>
          <p:cNvSpPr>
            <a:spLocks noGrp="1"/>
          </p:cNvSpPr>
          <p:nvPr>
            <p:ph idx="1"/>
          </p:nvPr>
        </p:nvSpPr>
        <p:spPr>
          <a:xfrm>
            <a:off x="793661" y="2599509"/>
            <a:ext cx="4530898" cy="3639450"/>
          </a:xfrm>
        </p:spPr>
        <p:txBody>
          <a:bodyPr anchor="ctr">
            <a:normAutofit/>
          </a:bodyPr>
          <a:lstStyle/>
          <a:p>
            <a:pPr lvl="0"/>
            <a:r>
              <a:rPr lang="en-GB" sz="2000" dirty="0">
                <a:latin typeface="Times New Roman" panose="02020603050405020304" pitchFamily="18" charset="0"/>
                <a:cs typeface="Times New Roman" panose="02020603050405020304" pitchFamily="18" charset="0"/>
              </a:rPr>
              <a:t>The innovation for tackling this issue is the AI-powered NHS application</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The application was launched in 2018 (England.nhs.uk, 2025a)</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Assists in ordering repeat prescriptions and receiving messages from the GP surgery (Hantsiow.icb.nhs.uk, 2025)</a:t>
            </a:r>
          </a:p>
          <a:p>
            <a:pPr lvl="0"/>
            <a:r>
              <a:rPr lang="en-US" sz="2000" dirty="0">
                <a:latin typeface="Times New Roman" panose="02020603050405020304" pitchFamily="18" charset="0"/>
                <a:cs typeface="Times New Roman" panose="02020603050405020304" pitchFamily="18" charset="0"/>
              </a:rPr>
              <a:t>Provide individuals with instant access to information and care</a:t>
            </a:r>
          </a:p>
          <a:p>
            <a:endParaRPr lang="en-US" sz="2000" dirty="0">
              <a:latin typeface="Times New Roman" panose="02020603050405020304" pitchFamily="18" charset="0"/>
              <a:cs typeface="Times New Roman" panose="02020603050405020304" pitchFamily="18" charset="0"/>
            </a:endParaRPr>
          </a:p>
        </p:txBody>
      </p:sp>
      <p:pic>
        <p:nvPicPr>
          <p:cNvPr id="3074" name="Picture 2" descr="C:\Users\user\Desktop\NHS-App.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10508" y="2484255"/>
            <a:ext cx="4952325" cy="37142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0023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6737D9-36A7-9A04-75C7-9E0EF4BD318D}"/>
              </a:ext>
            </a:extLst>
          </p:cNvPr>
          <p:cNvSpPr>
            <a:spLocks noGrp="1"/>
          </p:cNvSpPr>
          <p:nvPr>
            <p:ph type="title"/>
          </p:nvPr>
        </p:nvSpPr>
        <p:spPr>
          <a:xfrm>
            <a:off x="1115568" y="548640"/>
            <a:ext cx="10168128" cy="1179576"/>
          </a:xfrm>
        </p:spPr>
        <p:txBody>
          <a:bodyPr>
            <a:normAutofit/>
          </a:bodyPr>
          <a:lstStyle/>
          <a:p>
            <a:pPr algn="ctr"/>
            <a:r>
              <a:rPr lang="en-GB" sz="3700" b="1" dirty="0">
                <a:latin typeface="Times New Roman" panose="02020603050405020304" pitchFamily="18" charset="0"/>
                <a:cs typeface="Times New Roman" panose="02020603050405020304" pitchFamily="18" charset="0"/>
              </a:rPr>
              <a:t>INTRODUCING THE DIGITAL INNOVATION AS THE SOLUTION (CONTD.)</a:t>
            </a:r>
            <a:endParaRPr lang="en-US" sz="3700"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C:\Users\user\Desktop\NHS_APP_Home.jpg">
            <a:extLst>
              <a:ext uri="{FF2B5EF4-FFF2-40B4-BE49-F238E27FC236}">
                <a16:creationId xmlns:a16="http://schemas.microsoft.com/office/drawing/2014/main" id="{DE93D0AA-0B43-E310-F4E0-5E98F7E90D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7914"/>
          <a:stretch>
            <a:fillRect/>
          </a:stretch>
        </p:blipFill>
        <p:spPr bwMode="auto">
          <a:xfrm>
            <a:off x="908304" y="2478024"/>
            <a:ext cx="6009855" cy="36941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E1A7500-531C-7356-260E-ADC657D1DAA8}"/>
              </a:ext>
            </a:extLst>
          </p:cNvPr>
          <p:cNvSpPr>
            <a:spLocks noGrp="1"/>
          </p:cNvSpPr>
          <p:nvPr>
            <p:ph idx="1"/>
          </p:nvPr>
        </p:nvSpPr>
        <p:spPr>
          <a:xfrm>
            <a:off x="7411453" y="2478024"/>
            <a:ext cx="3872243" cy="3694176"/>
          </a:xfrm>
        </p:spPr>
        <p:txBody>
          <a:bodyPr anchor="ctr">
            <a:normAutofit/>
          </a:bodyPr>
          <a:lstStyle/>
          <a:p>
            <a:pPr lvl="0"/>
            <a:r>
              <a:rPr lang="en-GB" sz="1800" dirty="0">
                <a:latin typeface="Times New Roman" panose="02020603050405020304" pitchFamily="18" charset="0"/>
                <a:cs typeface="Times New Roman" panose="02020603050405020304" pitchFamily="18" charset="0"/>
              </a:rPr>
              <a:t>Solve the challenge of patient care access and affordability</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The NHS application is free of cost</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Virtual consultations, digital prescription management and direct accessibility to the medical records</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7087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953ED-A692-07FE-B118-DB096B317327}"/>
              </a:ext>
            </a:extLst>
          </p:cNvPr>
          <p:cNvSpPr>
            <a:spLocks noGrp="1"/>
          </p:cNvSpPr>
          <p:nvPr>
            <p:ph type="title"/>
          </p:nvPr>
        </p:nvSpPr>
        <p:spPr>
          <a:xfrm>
            <a:off x="645064" y="525982"/>
            <a:ext cx="4282983" cy="1200361"/>
          </a:xfrm>
        </p:spPr>
        <p:txBody>
          <a:bodyPr anchor="b">
            <a:normAutofit/>
          </a:bodyPr>
          <a:lstStyle/>
          <a:p>
            <a:pPr algn="ctr"/>
            <a:r>
              <a:rPr lang="en-GB" sz="2500" b="1" dirty="0">
                <a:latin typeface="Times New Roman" panose="02020603050405020304" pitchFamily="18" charset="0"/>
                <a:cs typeface="Times New Roman" panose="02020603050405020304" pitchFamily="18" charset="0"/>
              </a:rPr>
              <a:t>BREAKDOWN OF BENEFITS (FOR WORKFORCE)</a:t>
            </a:r>
            <a:endParaRPr lang="en-US" sz="2500" dirty="0">
              <a:latin typeface="Times New Roman" panose="02020603050405020304" pitchFamily="18" charset="0"/>
              <a:cs typeface="Times New Roman" panose="02020603050405020304" pitchFamily="18" charset="0"/>
            </a:endParaRPr>
          </a:p>
        </p:txBody>
      </p:sp>
      <p:sp>
        <p:nvSpPr>
          <p:cNvPr id="6160" name="Rectangle 615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D0BBF7-9E80-8907-8AF4-48EDB6EF7449}"/>
              </a:ext>
            </a:extLst>
          </p:cNvPr>
          <p:cNvSpPr>
            <a:spLocks noGrp="1"/>
          </p:cNvSpPr>
          <p:nvPr>
            <p:ph idx="1"/>
          </p:nvPr>
        </p:nvSpPr>
        <p:spPr>
          <a:xfrm>
            <a:off x="645066" y="2031101"/>
            <a:ext cx="4282984" cy="3511943"/>
          </a:xfrm>
        </p:spPr>
        <p:txBody>
          <a:bodyPr anchor="ctr">
            <a:normAutofit/>
          </a:bodyPr>
          <a:lstStyle/>
          <a:p>
            <a:pPr lvl="0"/>
            <a:r>
              <a:rPr lang="en-GB" sz="1800" dirty="0">
                <a:latin typeface="Times New Roman" panose="02020603050405020304" pitchFamily="18" charset="0"/>
                <a:cs typeface="Times New Roman" panose="02020603050405020304" pitchFamily="18" charset="0"/>
              </a:rPr>
              <a:t>Improve workforce efficiency</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Access to health information and booking of online appointments.</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Provides the opportunity for remote work (Ferris, 2024)</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sp>
        <p:nvSpPr>
          <p:cNvPr id="6162" name="Rectangle 616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4" name="Rectangle 616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16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C:\Users\user\Desktop\What-the-NHS-App-can-do-graphic.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892518"/>
            <a:ext cx="5628018" cy="48400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2568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36830-E5DD-96D3-6466-15AFC2534407}"/>
              </a:ext>
            </a:extLst>
          </p:cNvPr>
          <p:cNvSpPr>
            <a:spLocks noGrp="1"/>
          </p:cNvSpPr>
          <p:nvPr>
            <p:ph type="title"/>
          </p:nvPr>
        </p:nvSpPr>
        <p:spPr>
          <a:xfrm>
            <a:off x="1043631" y="809898"/>
            <a:ext cx="10173010" cy="1554480"/>
          </a:xfrm>
        </p:spPr>
        <p:txBody>
          <a:bodyPr anchor="ctr">
            <a:normAutofit/>
          </a:bodyPr>
          <a:lstStyle/>
          <a:p>
            <a:pPr algn="ctr"/>
            <a:r>
              <a:rPr lang="en-GB" sz="4800" b="1" dirty="0">
                <a:latin typeface="Times New Roman" panose="02020603050405020304" pitchFamily="18" charset="0"/>
                <a:cs typeface="Times New Roman" panose="02020603050405020304" pitchFamily="18" charset="0"/>
              </a:rPr>
              <a:t>BREAKDOWN OF BENEFITS (FOR SERVICE DELIVERY)</a:t>
            </a:r>
            <a:endParaRPr lang="en-US" sz="4800" dirty="0">
              <a:latin typeface="Times New Roman" panose="02020603050405020304" pitchFamily="18" charset="0"/>
              <a:cs typeface="Times New Roman" panose="02020603050405020304" pitchFamily="18"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47C1E3C-9024-4129-86FE-635714065BAF}"/>
              </a:ext>
            </a:extLst>
          </p:cNvPr>
          <p:cNvGraphicFramePr>
            <a:graphicFrameLocks noGrp="1"/>
          </p:cNvGraphicFramePr>
          <p:nvPr>
            <p:ph idx="1"/>
            <p:extLst>
              <p:ext uri="{D42A27DB-BD31-4B8C-83A1-F6EECF244321}">
                <p14:modId xmlns:p14="http://schemas.microsoft.com/office/powerpoint/2010/main" val="423025150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1913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87102-2F45-B282-3FD7-41C18F5A7D10}"/>
              </a:ext>
            </a:extLst>
          </p:cNvPr>
          <p:cNvSpPr>
            <a:spLocks noGrp="1"/>
          </p:cNvSpPr>
          <p:nvPr>
            <p:ph type="title"/>
          </p:nvPr>
        </p:nvSpPr>
        <p:spPr>
          <a:xfrm>
            <a:off x="640080" y="325369"/>
            <a:ext cx="4368602" cy="1956841"/>
          </a:xfrm>
        </p:spPr>
        <p:txBody>
          <a:bodyPr anchor="b">
            <a:normAutofit/>
          </a:bodyPr>
          <a:lstStyle/>
          <a:p>
            <a:r>
              <a:rPr lang="en-GB" sz="3800" b="1">
                <a:latin typeface="Times New Roman" panose="02020603050405020304" pitchFamily="18" charset="0"/>
                <a:cs typeface="Times New Roman" panose="02020603050405020304" pitchFamily="18" charset="0"/>
              </a:rPr>
              <a:t>BREAKDOWN OF BENEFITS (FOR PATIENTS)</a:t>
            </a:r>
            <a:endParaRPr lang="en-US" sz="3800">
              <a:latin typeface="Times New Roman" panose="02020603050405020304" pitchFamily="18" charset="0"/>
              <a:cs typeface="Times New Roman" panose="02020603050405020304" pitchFamily="18" charset="0"/>
            </a:endParaRP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43C5A1-2959-20F0-5921-E2D5E5098A70}"/>
              </a:ext>
            </a:extLst>
          </p:cNvPr>
          <p:cNvSpPr>
            <a:spLocks noGrp="1"/>
          </p:cNvSpPr>
          <p:nvPr>
            <p:ph idx="1"/>
          </p:nvPr>
        </p:nvSpPr>
        <p:spPr>
          <a:xfrm>
            <a:off x="640080" y="2872899"/>
            <a:ext cx="4243589" cy="3320668"/>
          </a:xfrm>
        </p:spPr>
        <p:txBody>
          <a:bodyPr>
            <a:normAutofit/>
          </a:bodyPr>
          <a:lstStyle/>
          <a:p>
            <a:pPr lvl="0"/>
            <a:r>
              <a:rPr lang="en-GB" sz="2200">
                <a:latin typeface="Times New Roman" panose="02020603050405020304" pitchFamily="18" charset="0"/>
                <a:cs typeface="Times New Roman" panose="02020603050405020304" pitchFamily="18" charset="0"/>
              </a:rPr>
              <a:t>Management of medication, patient’s records and online medical consultations</a:t>
            </a:r>
            <a:endParaRPr lang="en-US" sz="2200">
              <a:latin typeface="Times New Roman" panose="02020603050405020304" pitchFamily="18" charset="0"/>
              <a:cs typeface="Times New Roman" panose="02020603050405020304" pitchFamily="18" charset="0"/>
            </a:endParaRPr>
          </a:p>
          <a:p>
            <a:pPr lvl="0"/>
            <a:r>
              <a:rPr lang="en-GB" sz="2200">
                <a:latin typeface="Times New Roman" panose="02020603050405020304" pitchFamily="18" charset="0"/>
                <a:cs typeface="Times New Roman" panose="02020603050405020304" pitchFamily="18" charset="0"/>
              </a:rPr>
              <a:t>The application provides health information</a:t>
            </a:r>
            <a:endParaRPr lang="en-US" sz="2200">
              <a:latin typeface="Times New Roman" panose="02020603050405020304" pitchFamily="18" charset="0"/>
              <a:cs typeface="Times New Roman" panose="02020603050405020304" pitchFamily="18" charset="0"/>
            </a:endParaRPr>
          </a:p>
          <a:p>
            <a:pPr lvl="0"/>
            <a:r>
              <a:rPr lang="en-GB" sz="2200">
                <a:latin typeface="Times New Roman" panose="02020603050405020304" pitchFamily="18" charset="0"/>
                <a:cs typeface="Times New Roman" panose="02020603050405020304" pitchFamily="18" charset="0"/>
              </a:rPr>
              <a:t>Fosters an initiative-taking role</a:t>
            </a:r>
            <a:endParaRPr lang="en-US" sz="2200">
              <a:latin typeface="Times New Roman" panose="02020603050405020304" pitchFamily="18" charset="0"/>
              <a:cs typeface="Times New Roman" panose="02020603050405020304" pitchFamily="18" charset="0"/>
            </a:endParaRPr>
          </a:p>
          <a:p>
            <a:pPr lvl="0"/>
            <a:r>
              <a:rPr lang="en-GB" sz="2200">
                <a:latin typeface="Times New Roman" panose="02020603050405020304" pitchFamily="18" charset="0"/>
                <a:cs typeface="Times New Roman" panose="02020603050405020304" pitchFamily="18" charset="0"/>
              </a:rPr>
              <a:t>Access to digitalised barcodes (Reidy </a:t>
            </a:r>
            <a:r>
              <a:rPr lang="en-GB" sz="2200" i="1">
                <a:latin typeface="Times New Roman" panose="02020603050405020304" pitchFamily="18" charset="0"/>
                <a:cs typeface="Times New Roman" panose="02020603050405020304" pitchFamily="18" charset="0"/>
              </a:rPr>
              <a:t>et al.,</a:t>
            </a:r>
            <a:r>
              <a:rPr lang="en-GB" sz="2200">
                <a:latin typeface="Times New Roman" panose="02020603050405020304" pitchFamily="18" charset="0"/>
                <a:cs typeface="Times New Roman" panose="02020603050405020304" pitchFamily="18" charset="0"/>
              </a:rPr>
              <a:t> 2025)</a:t>
            </a:r>
            <a:endParaRPr lang="en-US" sz="2200">
              <a:latin typeface="Times New Roman" panose="02020603050405020304" pitchFamily="18" charset="0"/>
              <a:cs typeface="Times New Roman" panose="02020603050405020304" pitchFamily="18" charset="0"/>
            </a:endParaRPr>
          </a:p>
          <a:p>
            <a:endParaRPr lang="en-US" sz="2200">
              <a:latin typeface="Times New Roman" panose="02020603050405020304" pitchFamily="18" charset="0"/>
              <a:cs typeface="Times New Roman" panose="02020603050405020304" pitchFamily="18" charset="0"/>
            </a:endParaRPr>
          </a:p>
        </p:txBody>
      </p:sp>
      <p:pic>
        <p:nvPicPr>
          <p:cNvPr id="3074" name="Picture 2" descr="Clinicians should listen to patients more when diagnosing diseases, experts  say | UK Healthcare News">
            <a:extLst>
              <a:ext uri="{FF2B5EF4-FFF2-40B4-BE49-F238E27FC236}">
                <a16:creationId xmlns:a16="http://schemas.microsoft.com/office/drawing/2014/main" id="{90F4F6FC-A815-F929-54D9-298BE3E18A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662" r="12130"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24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Paying doctors bonuses for better health outcomes makes sense in theory.  But it doesn't work. | Vox">
            <a:extLst>
              <a:ext uri="{FF2B5EF4-FFF2-40B4-BE49-F238E27FC236}">
                <a16:creationId xmlns:a16="http://schemas.microsoft.com/office/drawing/2014/main" id="{95D0806E-CCE1-3724-B646-DE9996409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884" r="-1"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FF457D-FACC-EE49-D8DD-B2EFE6FAF624}"/>
              </a:ext>
            </a:extLst>
          </p:cNvPr>
          <p:cNvSpPr>
            <a:spLocks noGrp="1"/>
          </p:cNvSpPr>
          <p:nvPr>
            <p:ph type="title"/>
          </p:nvPr>
        </p:nvSpPr>
        <p:spPr>
          <a:xfrm>
            <a:off x="7531610" y="365125"/>
            <a:ext cx="3822189" cy="1899912"/>
          </a:xfrm>
        </p:spPr>
        <p:txBody>
          <a:bodyPr>
            <a:normAutofit/>
          </a:bodyPr>
          <a:lstStyle/>
          <a:p>
            <a:r>
              <a:rPr lang="en-GB" sz="3400" b="1">
                <a:latin typeface="Times New Roman" panose="02020603050405020304" pitchFamily="18" charset="0"/>
                <a:cs typeface="Times New Roman" panose="02020603050405020304" pitchFamily="18" charset="0"/>
              </a:rPr>
              <a:t>POTENTIAL CHALLENGES AND SOLUTIONS</a:t>
            </a:r>
            <a:endParaRPr lang="en-US" sz="34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FE823E5-5742-663A-0A63-571AE51C26D8}"/>
              </a:ext>
            </a:extLst>
          </p:cNvPr>
          <p:cNvSpPr>
            <a:spLocks noGrp="1"/>
          </p:cNvSpPr>
          <p:nvPr>
            <p:ph idx="1"/>
          </p:nvPr>
        </p:nvSpPr>
        <p:spPr>
          <a:xfrm>
            <a:off x="7531610" y="2434201"/>
            <a:ext cx="3822189" cy="3742762"/>
          </a:xfrm>
        </p:spPr>
        <p:txBody>
          <a:bodyPr>
            <a:normAutofit/>
          </a:bodyPr>
          <a:lstStyle/>
          <a:p>
            <a:pPr lvl="0"/>
            <a:r>
              <a:rPr lang="en-GB" sz="2000" dirty="0">
                <a:latin typeface="Times New Roman" panose="02020603050405020304" pitchFamily="18" charset="0"/>
                <a:cs typeface="Times New Roman" panose="02020603050405020304" pitchFamily="18" charset="0"/>
              </a:rPr>
              <a:t>Challenges regarding complex integration and organisational capability (Reidy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2025)</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Digital inclusion gaps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Shifting landscape and evolving applications</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0281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4FCA5-9F56-C1B1-55E0-FFCA7D7576A9}"/>
              </a:ext>
            </a:extLst>
          </p:cNvPr>
          <p:cNvSpPr>
            <a:spLocks noGrp="1"/>
          </p:cNvSpPr>
          <p:nvPr>
            <p:ph type="title"/>
          </p:nvPr>
        </p:nvSpPr>
        <p:spPr>
          <a:xfrm>
            <a:off x="795528" y="386930"/>
            <a:ext cx="10141799" cy="1300554"/>
          </a:xfrm>
        </p:spPr>
        <p:txBody>
          <a:bodyPr anchor="b">
            <a:normAutofit/>
          </a:bodyPr>
          <a:lstStyle/>
          <a:p>
            <a:r>
              <a:rPr lang="en-GB" b="1" dirty="0">
                <a:latin typeface="Times New Roman" panose="02020603050405020304" pitchFamily="18" charset="0"/>
                <a:cs typeface="Times New Roman" panose="02020603050405020304" pitchFamily="18" charset="0"/>
              </a:rPr>
              <a:t>POTENTIAL CHALLENGES AND SOLUTIONS (CONTD.)</a:t>
            </a:r>
            <a:endParaRPr lang="en-US">
              <a:latin typeface="Times New Roman" panose="02020603050405020304" pitchFamily="18" charset="0"/>
              <a:cs typeface="Times New Roman" panose="02020603050405020304" pitchFamily="18" charset="0"/>
            </a:endParaRPr>
          </a:p>
        </p:txBody>
      </p:sp>
      <p:sp>
        <p:nvSpPr>
          <p:cNvPr id="8205" name="Rectangle 8204">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Rectangle 82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8" name="Picture 6" descr="NHS APIs | Thoughts To Inspir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295" y="3029889"/>
            <a:ext cx="5150277" cy="27038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62219E1-D7EF-8B0B-2C29-9F1C4866EEFE}"/>
              </a:ext>
            </a:extLst>
          </p:cNvPr>
          <p:cNvSpPr>
            <a:spLocks noGrp="1"/>
          </p:cNvSpPr>
          <p:nvPr>
            <p:ph idx="1"/>
          </p:nvPr>
        </p:nvSpPr>
        <p:spPr>
          <a:xfrm>
            <a:off x="6406429" y="2599509"/>
            <a:ext cx="4530898" cy="3639450"/>
          </a:xfrm>
        </p:spPr>
        <p:txBody>
          <a:bodyPr anchor="ctr">
            <a:normAutofit/>
          </a:bodyPr>
          <a:lstStyle/>
          <a:p>
            <a:pPr lvl="0"/>
            <a:r>
              <a:rPr lang="en-GB" sz="2000">
                <a:latin typeface="Times New Roman" panose="02020603050405020304" pitchFamily="18" charset="0"/>
                <a:cs typeface="Times New Roman" panose="02020603050405020304" pitchFamily="18" charset="0"/>
              </a:rPr>
              <a:t>Using APIs and interoperable standards for integration</a:t>
            </a:r>
            <a:endParaRPr lang="en-US" sz="2000">
              <a:latin typeface="Times New Roman" panose="02020603050405020304" pitchFamily="18" charset="0"/>
              <a:cs typeface="Times New Roman" panose="02020603050405020304" pitchFamily="18" charset="0"/>
            </a:endParaRPr>
          </a:p>
          <a:p>
            <a:pPr lvl="0"/>
            <a:r>
              <a:rPr lang="en-GB" sz="2000">
                <a:latin typeface="Times New Roman" panose="02020603050405020304" pitchFamily="18" charset="0"/>
                <a:cs typeface="Times New Roman" panose="02020603050405020304" pitchFamily="18" charset="0"/>
              </a:rPr>
              <a:t>Provide digital literacy and user support</a:t>
            </a:r>
            <a:endParaRPr lang="en-US" sz="2000">
              <a:latin typeface="Times New Roman" panose="02020603050405020304" pitchFamily="18" charset="0"/>
              <a:cs typeface="Times New Roman" panose="02020603050405020304" pitchFamily="18" charset="0"/>
            </a:endParaRPr>
          </a:p>
          <a:p>
            <a:pPr lvl="0"/>
            <a:r>
              <a:rPr lang="en-GB" sz="2000">
                <a:latin typeface="Times New Roman" panose="02020603050405020304" pitchFamily="18" charset="0"/>
                <a:cs typeface="Times New Roman" panose="02020603050405020304" pitchFamily="18" charset="0"/>
              </a:rPr>
              <a:t>Initiate data protection and security</a:t>
            </a:r>
            <a:endParaRPr lang="en-US" sz="2000">
              <a:latin typeface="Times New Roman" panose="02020603050405020304" pitchFamily="18" charset="0"/>
              <a:cs typeface="Times New Roman" panose="02020603050405020304" pitchFamily="18" charset="0"/>
            </a:endParaRPr>
          </a:p>
          <a:p>
            <a:pPr lvl="0"/>
            <a:r>
              <a:rPr lang="en-GB" sz="2000">
                <a:latin typeface="Times New Roman" panose="02020603050405020304" pitchFamily="18" charset="0"/>
                <a:cs typeface="Times New Roman" panose="02020603050405020304" pitchFamily="18" charset="0"/>
              </a:rPr>
              <a:t>Consideration of future proofing and scalability</a:t>
            </a:r>
            <a:endParaRPr lang="en-US" sz="2000">
              <a:latin typeface="Times New Roman" panose="02020603050405020304" pitchFamily="18" charset="0"/>
              <a:cs typeface="Times New Roman" panose="02020603050405020304" pitchFamily="18" charset="0"/>
            </a:endParaRPr>
          </a:p>
          <a:p>
            <a:endParaRPr lang="en-US" sz="2000">
              <a:latin typeface="Times New Roman" panose="02020603050405020304" pitchFamily="18" charset="0"/>
              <a:cs typeface="Times New Roman" panose="02020603050405020304" pitchFamily="18" charset="0"/>
            </a:endParaRPr>
          </a:p>
        </p:txBody>
      </p:sp>
      <p:sp>
        <p:nvSpPr>
          <p:cNvPr id="8209" name="Rectangle 8208">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3346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6794B-41FF-6EA3-98D0-5B1134DF5251}"/>
              </a:ext>
            </a:extLst>
          </p:cNvPr>
          <p:cNvSpPr>
            <a:spLocks noGrp="1"/>
          </p:cNvSpPr>
          <p:nvPr>
            <p:ph type="title"/>
          </p:nvPr>
        </p:nvSpPr>
        <p:spPr>
          <a:xfrm>
            <a:off x="838200" y="459863"/>
            <a:ext cx="10515600" cy="1004594"/>
          </a:xfrm>
        </p:spPr>
        <p:txBody>
          <a:bodyPr>
            <a:normAutofit/>
          </a:bodyPr>
          <a:lstStyle/>
          <a:p>
            <a:pPr algn="ctr"/>
            <a:r>
              <a:rPr lang="en-GB" b="1">
                <a:solidFill>
                  <a:srgbClr val="FFFFFF"/>
                </a:solidFill>
                <a:latin typeface="Times New Roman" panose="02020603050405020304" pitchFamily="18" charset="0"/>
                <a:cs typeface="Times New Roman" panose="02020603050405020304" pitchFamily="18" charset="0"/>
              </a:rPr>
              <a:t>CONCLUSION AND CALL TO ACTION</a:t>
            </a:r>
            <a:endParaRPr lang="en-US">
              <a:solidFill>
                <a:srgbClr val="FFFFFF"/>
              </a:solidFill>
              <a:latin typeface="Times New Roman" panose="02020603050405020304" pitchFamily="18"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9D78201-CBED-AA9E-FF73-BD432323E71C}"/>
              </a:ext>
            </a:extLst>
          </p:cNvPr>
          <p:cNvGraphicFramePr>
            <a:graphicFrameLocks noGrp="1"/>
          </p:cNvGraphicFramePr>
          <p:nvPr>
            <p:ph idx="1"/>
            <p:extLst>
              <p:ext uri="{D42A27DB-BD31-4B8C-83A1-F6EECF244321}">
                <p14:modId xmlns:p14="http://schemas.microsoft.com/office/powerpoint/2010/main" val="1369863055"/>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6763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e and green swirls of light&#10;&#10;AI-generated content may be incorrect.">
            <a:extLst>
              <a:ext uri="{FF2B5EF4-FFF2-40B4-BE49-F238E27FC236}">
                <a16:creationId xmlns:a16="http://schemas.microsoft.com/office/drawing/2014/main" id="{0DC51CD4-74C0-8257-CF69-21AD32E48499}"/>
              </a:ext>
            </a:extLst>
          </p:cNvPr>
          <p:cNvPicPr>
            <a:picLocks noChangeAspect="1"/>
          </p:cNvPicPr>
          <p:nvPr/>
        </p:nvPicPr>
        <p:blipFill>
          <a:blip r:embed="rId2">
            <a:duotone>
              <a:schemeClr val="bg2">
                <a:shade val="45000"/>
                <a:satMod val="135000"/>
              </a:schemeClr>
              <a:prstClr val="white"/>
            </a:duotone>
          </a:blip>
          <a:srcRect b="625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9A0EF-EA53-31FD-0524-2817EADC7E1C}"/>
              </a:ext>
            </a:extLst>
          </p:cNvPr>
          <p:cNvSpPr>
            <a:spLocks noGrp="1"/>
          </p:cNvSpPr>
          <p:nvPr>
            <p:ph type="title"/>
          </p:nvPr>
        </p:nvSpPr>
        <p:spPr>
          <a:xfrm>
            <a:off x="838200" y="365125"/>
            <a:ext cx="10515600" cy="1325563"/>
          </a:xfrm>
        </p:spPr>
        <p:txBody>
          <a:bodyPr>
            <a:normAutofit/>
          </a:bodyPr>
          <a:lstStyle/>
          <a:p>
            <a:pPr algn="ctr"/>
            <a:r>
              <a:rPr lang="en-GB" b="1" dirty="0">
                <a:latin typeface="Times New Roman" panose="02020603050405020304" pitchFamily="18" charset="0"/>
                <a:cs typeface="Times New Roman" panose="02020603050405020304" pitchFamily="18" charset="0"/>
              </a:rPr>
              <a:t>REFERENCE LIST</a:t>
            </a:r>
            <a:endParaRPr lang="en-US"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6FBB8CED-660A-D3C4-4952-D425490B8D9F}"/>
              </a:ext>
            </a:extLst>
          </p:cNvPr>
          <p:cNvGraphicFramePr>
            <a:graphicFrameLocks noGrp="1"/>
          </p:cNvGraphicFramePr>
          <p:nvPr>
            <p:ph idx="1"/>
            <p:extLst>
              <p:ext uri="{D42A27DB-BD31-4B8C-83A1-F6EECF244321}">
                <p14:modId xmlns:p14="http://schemas.microsoft.com/office/powerpoint/2010/main" val="9049030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96414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TotalTime>
  <Words>2540</Words>
  <Application>Microsoft Office PowerPoint</Application>
  <PresentationFormat>Widescreen</PresentationFormat>
  <Paragraphs>84</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DIGITAL TRANSFORMATION IN THE HEALTH AND CARE PROFESSIONS</vt:lpstr>
      <vt:lpstr>INTRODUCTION: IDENTIFYING THE PROBLEM</vt:lpstr>
      <vt:lpstr>INTRODUCTION: IDENTIFYING THE PROBLEM (CONTD.)</vt:lpstr>
      <vt:lpstr>INTRODUCING DIGITAL INNOVATION AS THE SOLUTION</vt:lpstr>
      <vt:lpstr>INTRODUCING THE DIGITAL INNOVATION AS THE SOLUTION (CONTD.)</vt:lpstr>
      <vt:lpstr>BREAKDOWN OF BENEFITS (FOR WORKFORCE)</vt:lpstr>
      <vt:lpstr>BREAKDOWN OF BENEFITS (FOR SERVICE DELIVERY)</vt:lpstr>
      <vt:lpstr>BREAKDOWN OF BENEFITS (FOR PATIENTS)</vt:lpstr>
      <vt:lpstr>POTENTIAL CHALLENGES AND SOLUTIONS</vt:lpstr>
      <vt:lpstr>POTENTIAL CHALLENGES AND SOLUTIONS (CONTD.)</vt:lpstr>
      <vt:lpstr>CONCLUSION AND CALL TO ACTION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_user_ _user_</dc:creator>
  <cp:lastModifiedBy>A As</cp:lastModifiedBy>
  <cp:revision>6</cp:revision>
  <dcterms:created xsi:type="dcterms:W3CDTF">2025-09-10T08:36:06Z</dcterms:created>
  <dcterms:modified xsi:type="dcterms:W3CDTF">2025-09-24T09:34:19Z</dcterms:modified>
</cp:coreProperties>
</file>