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1" r:id="rId6"/>
    <p:sldId id="262" r:id="rId7"/>
    <p:sldId id="270" r:id="rId8"/>
    <p:sldId id="260" r:id="rId9"/>
    <p:sldId id="264" r:id="rId10"/>
    <p:sldId id="265" r:id="rId11"/>
    <p:sldId id="266" r:id="rId12"/>
    <p:sldId id="269" r:id="rId13"/>
    <p:sldId id="267" r:id="rId14"/>
    <p:sldId id="263" r:id="rId15"/>
    <p:sldId id="268" r:id="rId16"/>
    <p:sldId id="271" r:id="rId17"/>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660"/>
  </p:normalViewPr>
  <p:slideViewPr>
    <p:cSldViewPr snapToGrid="0">
      <p:cViewPr varScale="1">
        <p:scale>
          <a:sx n="165" d="100"/>
          <a:sy n="165" d="100"/>
        </p:scale>
        <p:origin x="13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258A53-7819-479C-95C6-DE68448736A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D9BB3EF-3FFC-4BD6-ACF3-D5B2B30D9C75}">
      <dgm:prSet/>
      <dgm:spPr/>
      <dgm:t>
        <a:bodyPr/>
        <a:lstStyle/>
        <a:p>
          <a:r>
            <a:rPr lang="en-GB" b="0" i="0"/>
            <a:t>‘Online grooming is where someone befriends a child online and builds up their trust with the intention of exploiting them and causing them harm’. (Childnet, 2021)</a:t>
          </a:r>
          <a:endParaRPr lang="en-US"/>
        </a:p>
      </dgm:t>
    </dgm:pt>
    <dgm:pt modelId="{9FAEFBC2-3481-4079-AFF8-9D221C2C9DD4}" type="parTrans" cxnId="{6CCB8360-6A90-4209-ABF3-4177EC3B0251}">
      <dgm:prSet/>
      <dgm:spPr/>
      <dgm:t>
        <a:bodyPr/>
        <a:lstStyle/>
        <a:p>
          <a:endParaRPr lang="en-US"/>
        </a:p>
      </dgm:t>
    </dgm:pt>
    <dgm:pt modelId="{36CC92AE-8744-4238-96D2-6F2FF445217A}" type="sibTrans" cxnId="{6CCB8360-6A90-4209-ABF3-4177EC3B0251}">
      <dgm:prSet/>
      <dgm:spPr/>
      <dgm:t>
        <a:bodyPr/>
        <a:lstStyle/>
        <a:p>
          <a:endParaRPr lang="en-US"/>
        </a:p>
      </dgm:t>
    </dgm:pt>
    <dgm:pt modelId="{7CADECF8-9BED-4D19-9B83-0A5FB205C1D3}">
      <dgm:prSet/>
      <dgm:spPr/>
      <dgm:t>
        <a:bodyPr/>
        <a:lstStyle/>
        <a:p>
          <a:r>
            <a:rPr lang="en-GB" dirty="0"/>
            <a:t>Online grooming can include sexual abuse, where the perpetrator manipulates the adolescent to obtain sexual images and videos. </a:t>
          </a:r>
          <a:endParaRPr lang="en-US" dirty="0"/>
        </a:p>
      </dgm:t>
    </dgm:pt>
    <dgm:pt modelId="{BFB97CA1-E337-4121-B28A-43C58B0E24AA}" type="parTrans" cxnId="{987A837E-1F2C-4168-90E3-87DDBC06CB41}">
      <dgm:prSet/>
      <dgm:spPr/>
      <dgm:t>
        <a:bodyPr/>
        <a:lstStyle/>
        <a:p>
          <a:endParaRPr lang="en-US"/>
        </a:p>
      </dgm:t>
    </dgm:pt>
    <dgm:pt modelId="{8A10EACB-284A-4E75-BD56-36F8046027EE}" type="sibTrans" cxnId="{987A837E-1F2C-4168-90E3-87DDBC06CB41}">
      <dgm:prSet/>
      <dgm:spPr/>
      <dgm:t>
        <a:bodyPr/>
        <a:lstStyle/>
        <a:p>
          <a:endParaRPr lang="en-US"/>
        </a:p>
      </dgm:t>
    </dgm:pt>
    <dgm:pt modelId="{B6865B4B-8130-473E-97B9-47D2580591E9}">
      <dgm:prSet/>
      <dgm:spPr/>
      <dgm:t>
        <a:bodyPr/>
        <a:lstStyle/>
        <a:p>
          <a:r>
            <a:rPr lang="en-GB" dirty="0"/>
            <a:t>(Childnet,2021) </a:t>
          </a:r>
        </a:p>
        <a:p>
          <a:endParaRPr lang="en-US" dirty="0"/>
        </a:p>
      </dgm:t>
    </dgm:pt>
    <dgm:pt modelId="{587B8369-9C93-433C-AB80-71D27C396C87}" type="parTrans" cxnId="{1F586D0C-ED21-46E3-BD7E-8759FBE890D6}">
      <dgm:prSet/>
      <dgm:spPr/>
      <dgm:t>
        <a:bodyPr/>
        <a:lstStyle/>
        <a:p>
          <a:endParaRPr lang="en-US"/>
        </a:p>
      </dgm:t>
    </dgm:pt>
    <dgm:pt modelId="{061296C9-9291-42FB-9613-79A50B65B282}" type="sibTrans" cxnId="{1F586D0C-ED21-46E3-BD7E-8759FBE890D6}">
      <dgm:prSet/>
      <dgm:spPr/>
      <dgm:t>
        <a:bodyPr/>
        <a:lstStyle/>
        <a:p>
          <a:endParaRPr lang="en-US"/>
        </a:p>
      </dgm:t>
    </dgm:pt>
    <dgm:pt modelId="{08E64AC8-D5F6-4406-B8D5-2A6F0F3E0ABC}">
      <dgm:prSet/>
      <dgm:spPr/>
      <dgm:t>
        <a:bodyPr/>
        <a:lstStyle/>
        <a:p>
          <a:endParaRPr lang="en-US" dirty="0"/>
        </a:p>
      </dgm:t>
    </dgm:pt>
    <dgm:pt modelId="{78E8A0FB-8042-4C0A-9302-D3C56B38CB61}" type="parTrans" cxnId="{1ACBC60D-0EC3-47E3-A00A-6DAF63DED3F5}">
      <dgm:prSet/>
      <dgm:spPr/>
      <dgm:t>
        <a:bodyPr/>
        <a:lstStyle/>
        <a:p>
          <a:endParaRPr lang="en-US"/>
        </a:p>
      </dgm:t>
    </dgm:pt>
    <dgm:pt modelId="{77472C03-EB7D-4796-B6F3-CCD835E6F45D}" type="sibTrans" cxnId="{1ACBC60D-0EC3-47E3-A00A-6DAF63DED3F5}">
      <dgm:prSet/>
      <dgm:spPr/>
      <dgm:t>
        <a:bodyPr/>
        <a:lstStyle/>
        <a:p>
          <a:endParaRPr lang="en-US"/>
        </a:p>
      </dgm:t>
    </dgm:pt>
    <dgm:pt modelId="{83D6ECC0-7F7E-4DED-99F3-5F0CF8FB6C42}" type="pres">
      <dgm:prSet presAssocID="{63258A53-7819-479C-95C6-DE68448736AD}" presName="vert0" presStyleCnt="0">
        <dgm:presLayoutVars>
          <dgm:dir/>
          <dgm:animOne val="branch"/>
          <dgm:animLvl val="lvl"/>
        </dgm:presLayoutVars>
      </dgm:prSet>
      <dgm:spPr/>
    </dgm:pt>
    <dgm:pt modelId="{893A2E83-46DC-4874-B7AF-BE8EE1C7FF0E}" type="pres">
      <dgm:prSet presAssocID="{BD9BB3EF-3FFC-4BD6-ACF3-D5B2B30D9C75}" presName="thickLine" presStyleLbl="alignNode1" presStyleIdx="0" presStyleCnt="4"/>
      <dgm:spPr/>
    </dgm:pt>
    <dgm:pt modelId="{3FD62F3C-C16E-4189-A3BE-CCC27012F343}" type="pres">
      <dgm:prSet presAssocID="{BD9BB3EF-3FFC-4BD6-ACF3-D5B2B30D9C75}" presName="horz1" presStyleCnt="0"/>
      <dgm:spPr/>
    </dgm:pt>
    <dgm:pt modelId="{B342BF8F-D17F-4B90-BA59-A2249C2EFD5B}" type="pres">
      <dgm:prSet presAssocID="{BD9BB3EF-3FFC-4BD6-ACF3-D5B2B30D9C75}" presName="tx1" presStyleLbl="revTx" presStyleIdx="0" presStyleCnt="4"/>
      <dgm:spPr/>
    </dgm:pt>
    <dgm:pt modelId="{BE6384C1-EE24-4DC2-9286-A5F0005C89E6}" type="pres">
      <dgm:prSet presAssocID="{BD9BB3EF-3FFC-4BD6-ACF3-D5B2B30D9C75}" presName="vert1" presStyleCnt="0"/>
      <dgm:spPr/>
    </dgm:pt>
    <dgm:pt modelId="{7C73F52D-E6CB-44B3-BD1F-8F80811E5AC6}" type="pres">
      <dgm:prSet presAssocID="{7CADECF8-9BED-4D19-9B83-0A5FB205C1D3}" presName="thickLine" presStyleLbl="alignNode1" presStyleIdx="1" presStyleCnt="4"/>
      <dgm:spPr/>
    </dgm:pt>
    <dgm:pt modelId="{45C30FF8-50A2-4B57-8A48-58A7C0D2B1BE}" type="pres">
      <dgm:prSet presAssocID="{7CADECF8-9BED-4D19-9B83-0A5FB205C1D3}" presName="horz1" presStyleCnt="0"/>
      <dgm:spPr/>
    </dgm:pt>
    <dgm:pt modelId="{2ADEC99F-25A7-48A5-A82B-F566E20163E0}" type="pres">
      <dgm:prSet presAssocID="{7CADECF8-9BED-4D19-9B83-0A5FB205C1D3}" presName="tx1" presStyleLbl="revTx" presStyleIdx="1" presStyleCnt="4"/>
      <dgm:spPr/>
    </dgm:pt>
    <dgm:pt modelId="{F8491CCF-DF9D-4AED-8F11-27A363DE7973}" type="pres">
      <dgm:prSet presAssocID="{7CADECF8-9BED-4D19-9B83-0A5FB205C1D3}" presName="vert1" presStyleCnt="0"/>
      <dgm:spPr/>
    </dgm:pt>
    <dgm:pt modelId="{DB25BA89-3235-44FF-A593-C0CD07E1E999}" type="pres">
      <dgm:prSet presAssocID="{B6865B4B-8130-473E-97B9-47D2580591E9}" presName="thickLine" presStyleLbl="alignNode1" presStyleIdx="2" presStyleCnt="4"/>
      <dgm:spPr/>
    </dgm:pt>
    <dgm:pt modelId="{1B11B7E6-50BE-4361-882D-37E6F72F456B}" type="pres">
      <dgm:prSet presAssocID="{B6865B4B-8130-473E-97B9-47D2580591E9}" presName="horz1" presStyleCnt="0"/>
      <dgm:spPr/>
    </dgm:pt>
    <dgm:pt modelId="{8395059F-D439-45D2-8AE3-AA3083CD9FF6}" type="pres">
      <dgm:prSet presAssocID="{B6865B4B-8130-473E-97B9-47D2580591E9}" presName="tx1" presStyleLbl="revTx" presStyleIdx="2" presStyleCnt="4"/>
      <dgm:spPr/>
    </dgm:pt>
    <dgm:pt modelId="{9CEA77DE-CE46-4547-955E-EE29B518CA21}" type="pres">
      <dgm:prSet presAssocID="{B6865B4B-8130-473E-97B9-47D2580591E9}" presName="vert1" presStyleCnt="0"/>
      <dgm:spPr/>
    </dgm:pt>
    <dgm:pt modelId="{EA0D1F04-A962-42A0-A429-199BB40A110E}" type="pres">
      <dgm:prSet presAssocID="{08E64AC8-D5F6-4406-B8D5-2A6F0F3E0ABC}" presName="thickLine" presStyleLbl="alignNode1" presStyleIdx="3" presStyleCnt="4"/>
      <dgm:spPr/>
    </dgm:pt>
    <dgm:pt modelId="{8D4000D8-3C22-43DC-9951-14AB068A359F}" type="pres">
      <dgm:prSet presAssocID="{08E64AC8-D5F6-4406-B8D5-2A6F0F3E0ABC}" presName="horz1" presStyleCnt="0"/>
      <dgm:spPr/>
    </dgm:pt>
    <dgm:pt modelId="{64460FB7-6403-4027-8C80-D8BA90046804}" type="pres">
      <dgm:prSet presAssocID="{08E64AC8-D5F6-4406-B8D5-2A6F0F3E0ABC}" presName="tx1" presStyleLbl="revTx" presStyleIdx="3" presStyleCnt="4"/>
      <dgm:spPr/>
    </dgm:pt>
    <dgm:pt modelId="{DE370627-90DD-48FB-9B4C-8174D61D77DC}" type="pres">
      <dgm:prSet presAssocID="{08E64AC8-D5F6-4406-B8D5-2A6F0F3E0ABC}" presName="vert1" presStyleCnt="0"/>
      <dgm:spPr/>
    </dgm:pt>
  </dgm:ptLst>
  <dgm:cxnLst>
    <dgm:cxn modelId="{1F586D0C-ED21-46E3-BD7E-8759FBE890D6}" srcId="{63258A53-7819-479C-95C6-DE68448736AD}" destId="{B6865B4B-8130-473E-97B9-47D2580591E9}" srcOrd="2" destOrd="0" parTransId="{587B8369-9C93-433C-AB80-71D27C396C87}" sibTransId="{061296C9-9291-42FB-9613-79A50B65B282}"/>
    <dgm:cxn modelId="{1ACBC60D-0EC3-47E3-A00A-6DAF63DED3F5}" srcId="{63258A53-7819-479C-95C6-DE68448736AD}" destId="{08E64AC8-D5F6-4406-B8D5-2A6F0F3E0ABC}" srcOrd="3" destOrd="0" parTransId="{78E8A0FB-8042-4C0A-9302-D3C56B38CB61}" sibTransId="{77472C03-EB7D-4796-B6F3-CCD835E6F45D}"/>
    <dgm:cxn modelId="{6CCB8360-6A90-4209-ABF3-4177EC3B0251}" srcId="{63258A53-7819-479C-95C6-DE68448736AD}" destId="{BD9BB3EF-3FFC-4BD6-ACF3-D5B2B30D9C75}" srcOrd="0" destOrd="0" parTransId="{9FAEFBC2-3481-4079-AFF8-9D221C2C9DD4}" sibTransId="{36CC92AE-8744-4238-96D2-6F2FF445217A}"/>
    <dgm:cxn modelId="{49994F70-B4A3-462E-87BB-5E2C7D8CAE67}" type="presOf" srcId="{7CADECF8-9BED-4D19-9B83-0A5FB205C1D3}" destId="{2ADEC99F-25A7-48A5-A82B-F566E20163E0}" srcOrd="0" destOrd="0" presId="urn:microsoft.com/office/officeart/2008/layout/LinedList"/>
    <dgm:cxn modelId="{9ECC737E-EEA2-4482-889D-5785D4FD6875}" type="presOf" srcId="{63258A53-7819-479C-95C6-DE68448736AD}" destId="{83D6ECC0-7F7E-4DED-99F3-5F0CF8FB6C42}" srcOrd="0" destOrd="0" presId="urn:microsoft.com/office/officeart/2008/layout/LinedList"/>
    <dgm:cxn modelId="{987A837E-1F2C-4168-90E3-87DDBC06CB41}" srcId="{63258A53-7819-479C-95C6-DE68448736AD}" destId="{7CADECF8-9BED-4D19-9B83-0A5FB205C1D3}" srcOrd="1" destOrd="0" parTransId="{BFB97CA1-E337-4121-B28A-43C58B0E24AA}" sibTransId="{8A10EACB-284A-4E75-BD56-36F8046027EE}"/>
    <dgm:cxn modelId="{5C37B9AD-4F66-421F-B1CA-220B22C8900B}" type="presOf" srcId="{08E64AC8-D5F6-4406-B8D5-2A6F0F3E0ABC}" destId="{64460FB7-6403-4027-8C80-D8BA90046804}" srcOrd="0" destOrd="0" presId="urn:microsoft.com/office/officeart/2008/layout/LinedList"/>
    <dgm:cxn modelId="{7AD51DD4-900A-4683-9B59-26DC85B0E421}" type="presOf" srcId="{BD9BB3EF-3FFC-4BD6-ACF3-D5B2B30D9C75}" destId="{B342BF8F-D17F-4B90-BA59-A2249C2EFD5B}" srcOrd="0" destOrd="0" presId="urn:microsoft.com/office/officeart/2008/layout/LinedList"/>
    <dgm:cxn modelId="{E46494FE-62CE-4DAD-9A21-EB7CDEF838F3}" type="presOf" srcId="{B6865B4B-8130-473E-97B9-47D2580591E9}" destId="{8395059F-D439-45D2-8AE3-AA3083CD9FF6}" srcOrd="0" destOrd="0" presId="urn:microsoft.com/office/officeart/2008/layout/LinedList"/>
    <dgm:cxn modelId="{929C989C-085C-44A6-9F8B-AFA51F8FE5D5}" type="presParOf" srcId="{83D6ECC0-7F7E-4DED-99F3-5F0CF8FB6C42}" destId="{893A2E83-46DC-4874-B7AF-BE8EE1C7FF0E}" srcOrd="0" destOrd="0" presId="urn:microsoft.com/office/officeart/2008/layout/LinedList"/>
    <dgm:cxn modelId="{383DA3C9-9C71-4883-AE1A-75AC253F519D}" type="presParOf" srcId="{83D6ECC0-7F7E-4DED-99F3-5F0CF8FB6C42}" destId="{3FD62F3C-C16E-4189-A3BE-CCC27012F343}" srcOrd="1" destOrd="0" presId="urn:microsoft.com/office/officeart/2008/layout/LinedList"/>
    <dgm:cxn modelId="{E769A455-AD66-4C82-996D-1F1FDE89DD72}" type="presParOf" srcId="{3FD62F3C-C16E-4189-A3BE-CCC27012F343}" destId="{B342BF8F-D17F-4B90-BA59-A2249C2EFD5B}" srcOrd="0" destOrd="0" presId="urn:microsoft.com/office/officeart/2008/layout/LinedList"/>
    <dgm:cxn modelId="{8B3ADB23-E081-430B-B938-6BA023BFDBB7}" type="presParOf" srcId="{3FD62F3C-C16E-4189-A3BE-CCC27012F343}" destId="{BE6384C1-EE24-4DC2-9286-A5F0005C89E6}" srcOrd="1" destOrd="0" presId="urn:microsoft.com/office/officeart/2008/layout/LinedList"/>
    <dgm:cxn modelId="{C42BDA97-E4C2-48B0-B058-AA2E6874EB9D}" type="presParOf" srcId="{83D6ECC0-7F7E-4DED-99F3-5F0CF8FB6C42}" destId="{7C73F52D-E6CB-44B3-BD1F-8F80811E5AC6}" srcOrd="2" destOrd="0" presId="urn:microsoft.com/office/officeart/2008/layout/LinedList"/>
    <dgm:cxn modelId="{4640DD35-2ADC-402A-AC6B-72566622727B}" type="presParOf" srcId="{83D6ECC0-7F7E-4DED-99F3-5F0CF8FB6C42}" destId="{45C30FF8-50A2-4B57-8A48-58A7C0D2B1BE}" srcOrd="3" destOrd="0" presId="urn:microsoft.com/office/officeart/2008/layout/LinedList"/>
    <dgm:cxn modelId="{0E2C1802-698E-408C-BF1A-AFDA217DEB7C}" type="presParOf" srcId="{45C30FF8-50A2-4B57-8A48-58A7C0D2B1BE}" destId="{2ADEC99F-25A7-48A5-A82B-F566E20163E0}" srcOrd="0" destOrd="0" presId="urn:microsoft.com/office/officeart/2008/layout/LinedList"/>
    <dgm:cxn modelId="{51D78905-066F-479D-8B88-C5414ADE230E}" type="presParOf" srcId="{45C30FF8-50A2-4B57-8A48-58A7C0D2B1BE}" destId="{F8491CCF-DF9D-4AED-8F11-27A363DE7973}" srcOrd="1" destOrd="0" presId="urn:microsoft.com/office/officeart/2008/layout/LinedList"/>
    <dgm:cxn modelId="{37A9D8A9-8146-4831-8389-F32B97443205}" type="presParOf" srcId="{83D6ECC0-7F7E-4DED-99F3-5F0CF8FB6C42}" destId="{DB25BA89-3235-44FF-A593-C0CD07E1E999}" srcOrd="4" destOrd="0" presId="urn:microsoft.com/office/officeart/2008/layout/LinedList"/>
    <dgm:cxn modelId="{6D2728D1-18F9-44F2-AB2E-6FCD3A97F2D8}" type="presParOf" srcId="{83D6ECC0-7F7E-4DED-99F3-5F0CF8FB6C42}" destId="{1B11B7E6-50BE-4361-882D-37E6F72F456B}" srcOrd="5" destOrd="0" presId="urn:microsoft.com/office/officeart/2008/layout/LinedList"/>
    <dgm:cxn modelId="{4E206792-3158-40B8-B5BD-B582EFF22D91}" type="presParOf" srcId="{1B11B7E6-50BE-4361-882D-37E6F72F456B}" destId="{8395059F-D439-45D2-8AE3-AA3083CD9FF6}" srcOrd="0" destOrd="0" presId="urn:microsoft.com/office/officeart/2008/layout/LinedList"/>
    <dgm:cxn modelId="{D85DE61A-291B-40E3-8061-BF5705679E6C}" type="presParOf" srcId="{1B11B7E6-50BE-4361-882D-37E6F72F456B}" destId="{9CEA77DE-CE46-4547-955E-EE29B518CA21}" srcOrd="1" destOrd="0" presId="urn:microsoft.com/office/officeart/2008/layout/LinedList"/>
    <dgm:cxn modelId="{07E74B08-F15C-4136-BFE9-658CC311510C}" type="presParOf" srcId="{83D6ECC0-7F7E-4DED-99F3-5F0CF8FB6C42}" destId="{EA0D1F04-A962-42A0-A429-199BB40A110E}" srcOrd="6" destOrd="0" presId="urn:microsoft.com/office/officeart/2008/layout/LinedList"/>
    <dgm:cxn modelId="{7C4CB96C-0C59-4E09-A9CA-2EB4EAB42FED}" type="presParOf" srcId="{83D6ECC0-7F7E-4DED-99F3-5F0CF8FB6C42}" destId="{8D4000D8-3C22-43DC-9951-14AB068A359F}" srcOrd="7" destOrd="0" presId="urn:microsoft.com/office/officeart/2008/layout/LinedList"/>
    <dgm:cxn modelId="{B26E1AE1-5C0D-46B7-AAB9-598267AA16A7}" type="presParOf" srcId="{8D4000D8-3C22-43DC-9951-14AB068A359F}" destId="{64460FB7-6403-4027-8C80-D8BA90046804}" srcOrd="0" destOrd="0" presId="urn:microsoft.com/office/officeart/2008/layout/LinedList"/>
    <dgm:cxn modelId="{AF87BCF3-01C1-4B75-ABBF-8873C450501F}" type="presParOf" srcId="{8D4000D8-3C22-43DC-9951-14AB068A359F}" destId="{DE370627-90DD-48FB-9B4C-8174D61D77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AFF1F0-6EC7-4D77-8EC4-3300694CB373}" type="doc">
      <dgm:prSet loTypeId="urn:microsoft.com/office/officeart/2016/7/layout/RoundedRectangleTimeline" loCatId="process" qsTypeId="urn:microsoft.com/office/officeart/2005/8/quickstyle/simple4" qsCatId="simple" csTypeId="urn:microsoft.com/office/officeart/2005/8/colors/accent1_2" csCatId="accent1" phldr="1"/>
      <dgm:spPr/>
      <dgm:t>
        <a:bodyPr/>
        <a:lstStyle/>
        <a:p>
          <a:endParaRPr lang="en-US"/>
        </a:p>
      </dgm:t>
    </dgm:pt>
    <dgm:pt modelId="{12FAD57B-4715-4D50-88D5-32E4BE8E4C5D}">
      <dgm:prSet/>
      <dgm:spPr/>
      <dgm:t>
        <a:bodyPr/>
        <a:lstStyle/>
        <a:p>
          <a:r>
            <a:rPr lang="en-US"/>
            <a:t>2004</a:t>
          </a:r>
        </a:p>
      </dgm:t>
    </dgm:pt>
    <dgm:pt modelId="{34D81E30-DF64-4957-851D-770F6A0D0786}" type="parTrans" cxnId="{559B3E49-539B-48D1-89DD-F274707DBC38}">
      <dgm:prSet/>
      <dgm:spPr/>
      <dgm:t>
        <a:bodyPr/>
        <a:lstStyle/>
        <a:p>
          <a:endParaRPr lang="en-US"/>
        </a:p>
      </dgm:t>
    </dgm:pt>
    <dgm:pt modelId="{EBE3A51E-7E3F-43F0-81D0-D4B39B2CE58B}" type="sibTrans" cxnId="{559B3E49-539B-48D1-89DD-F274707DBC38}">
      <dgm:prSet/>
      <dgm:spPr/>
      <dgm:t>
        <a:bodyPr/>
        <a:lstStyle/>
        <a:p>
          <a:endParaRPr lang="en-US"/>
        </a:p>
      </dgm:t>
    </dgm:pt>
    <dgm:pt modelId="{69F435DB-89FB-4E19-90EE-74FFEF4CC0D1}">
      <dgm:prSet/>
      <dgm:spPr/>
      <dgm:t>
        <a:bodyPr/>
        <a:lstStyle/>
        <a:p>
          <a:r>
            <a:rPr lang="en-US"/>
            <a:t>Facebook launching in 2004</a:t>
          </a:r>
        </a:p>
      </dgm:t>
    </dgm:pt>
    <dgm:pt modelId="{62E84358-1B41-4564-A1DE-26B3246F7059}" type="parTrans" cxnId="{AF0148B2-60AB-4560-BFDC-CC70C970549C}">
      <dgm:prSet/>
      <dgm:spPr/>
      <dgm:t>
        <a:bodyPr/>
        <a:lstStyle/>
        <a:p>
          <a:endParaRPr lang="en-US"/>
        </a:p>
      </dgm:t>
    </dgm:pt>
    <dgm:pt modelId="{46F309F6-62F2-4E75-84CF-2BF74CD7A5F0}" type="sibTrans" cxnId="{AF0148B2-60AB-4560-BFDC-CC70C970549C}">
      <dgm:prSet/>
      <dgm:spPr/>
      <dgm:t>
        <a:bodyPr/>
        <a:lstStyle/>
        <a:p>
          <a:endParaRPr lang="en-US"/>
        </a:p>
      </dgm:t>
    </dgm:pt>
    <dgm:pt modelId="{BA011828-1FCE-4566-B315-0CC0CD3A8868}">
      <dgm:prSet/>
      <dgm:spPr/>
      <dgm:t>
        <a:bodyPr/>
        <a:lstStyle/>
        <a:p>
          <a:r>
            <a:rPr lang="en-US"/>
            <a:t>2005</a:t>
          </a:r>
        </a:p>
      </dgm:t>
    </dgm:pt>
    <dgm:pt modelId="{3EE83CEF-A108-4D6C-8D97-D51DCFDA2EDF}" type="parTrans" cxnId="{976E3987-8701-408E-9677-A2609BC21D0E}">
      <dgm:prSet/>
      <dgm:spPr/>
      <dgm:t>
        <a:bodyPr/>
        <a:lstStyle/>
        <a:p>
          <a:endParaRPr lang="en-US"/>
        </a:p>
      </dgm:t>
    </dgm:pt>
    <dgm:pt modelId="{75AAFA90-A539-4706-9B0A-30A072E30422}" type="sibTrans" cxnId="{976E3987-8701-408E-9677-A2609BC21D0E}">
      <dgm:prSet/>
      <dgm:spPr/>
      <dgm:t>
        <a:bodyPr/>
        <a:lstStyle/>
        <a:p>
          <a:endParaRPr lang="en-US"/>
        </a:p>
      </dgm:t>
    </dgm:pt>
    <dgm:pt modelId="{E4B0D311-37B9-4878-AAF2-FDAEB9492070}">
      <dgm:prSet/>
      <dgm:spPr/>
      <dgm:t>
        <a:bodyPr/>
        <a:lstStyle/>
        <a:p>
          <a:r>
            <a:rPr lang="en-US" dirty="0"/>
            <a:t>the average child in the UK spent 7.1 hours online each week in 2005</a:t>
          </a:r>
        </a:p>
      </dgm:t>
    </dgm:pt>
    <dgm:pt modelId="{B04C9E31-16CB-4964-AC9E-B6FDA9D08B17}" type="parTrans" cxnId="{11855F07-0B86-4BC9-B66A-0CBED626CA80}">
      <dgm:prSet/>
      <dgm:spPr/>
      <dgm:t>
        <a:bodyPr/>
        <a:lstStyle/>
        <a:p>
          <a:endParaRPr lang="en-US"/>
        </a:p>
      </dgm:t>
    </dgm:pt>
    <dgm:pt modelId="{EDAE71D2-6851-4C04-81FC-01553371CAB6}" type="sibTrans" cxnId="{11855F07-0B86-4BC9-B66A-0CBED626CA80}">
      <dgm:prSet/>
      <dgm:spPr/>
      <dgm:t>
        <a:bodyPr/>
        <a:lstStyle/>
        <a:p>
          <a:endParaRPr lang="en-US"/>
        </a:p>
      </dgm:t>
    </dgm:pt>
    <dgm:pt modelId="{04D58899-F9C9-41F6-ABE4-99205D013399}">
      <dgm:prSet/>
      <dgm:spPr/>
      <dgm:t>
        <a:bodyPr/>
        <a:lstStyle/>
        <a:p>
          <a:r>
            <a:rPr lang="en-US"/>
            <a:t>2007</a:t>
          </a:r>
        </a:p>
      </dgm:t>
    </dgm:pt>
    <dgm:pt modelId="{E6A5E4BA-23FE-4AD2-BF19-26D00BBCFB19}" type="parTrans" cxnId="{02008339-FE49-4512-B61B-770896DD3E60}">
      <dgm:prSet/>
      <dgm:spPr/>
      <dgm:t>
        <a:bodyPr/>
        <a:lstStyle/>
        <a:p>
          <a:endParaRPr lang="en-US"/>
        </a:p>
      </dgm:t>
    </dgm:pt>
    <dgm:pt modelId="{88E8FBDA-2CE5-4B26-A1EE-DF3D450C38C0}" type="sibTrans" cxnId="{02008339-FE49-4512-B61B-770896DD3E60}">
      <dgm:prSet/>
      <dgm:spPr/>
      <dgm:t>
        <a:bodyPr/>
        <a:lstStyle/>
        <a:p>
          <a:endParaRPr lang="en-US"/>
        </a:p>
      </dgm:t>
    </dgm:pt>
    <dgm:pt modelId="{FDCE8F3F-F233-4A27-A907-46847ACCE282}">
      <dgm:prSet/>
      <dgm:spPr/>
      <dgm:t>
        <a:bodyPr/>
        <a:lstStyle/>
        <a:p>
          <a:r>
            <a:rPr lang="en-US"/>
            <a:t>This rose in 2007 by 13.8 hours each week, with young people setting up their own profile on social networking sites.</a:t>
          </a:r>
        </a:p>
      </dgm:t>
    </dgm:pt>
    <dgm:pt modelId="{1C7DCF24-029D-4DFA-BD1B-422C9DF728DB}" type="parTrans" cxnId="{330327AF-7BB9-4ECC-A0E2-5622F1882E05}">
      <dgm:prSet/>
      <dgm:spPr/>
      <dgm:t>
        <a:bodyPr/>
        <a:lstStyle/>
        <a:p>
          <a:endParaRPr lang="en-US"/>
        </a:p>
      </dgm:t>
    </dgm:pt>
    <dgm:pt modelId="{7CA4FC58-7D52-41A4-93AE-193BCE08E1B2}" type="sibTrans" cxnId="{330327AF-7BB9-4ECC-A0E2-5622F1882E05}">
      <dgm:prSet/>
      <dgm:spPr/>
      <dgm:t>
        <a:bodyPr/>
        <a:lstStyle/>
        <a:p>
          <a:endParaRPr lang="en-US"/>
        </a:p>
      </dgm:t>
    </dgm:pt>
    <dgm:pt modelId="{5F3ACE63-EE4C-4E28-9E93-4085DEA215DF}">
      <dgm:prSet/>
      <dgm:spPr/>
      <dgm:t>
        <a:bodyPr/>
        <a:lstStyle/>
        <a:p>
          <a:r>
            <a:rPr lang="en-US"/>
            <a:t>2010</a:t>
          </a:r>
        </a:p>
      </dgm:t>
    </dgm:pt>
    <dgm:pt modelId="{29957C3E-95E4-4DB3-8EC0-068FBCD5523C}" type="parTrans" cxnId="{1C13128D-F9F8-4D81-A977-12B23C0CD571}">
      <dgm:prSet/>
      <dgm:spPr/>
      <dgm:t>
        <a:bodyPr/>
        <a:lstStyle/>
        <a:p>
          <a:endParaRPr lang="en-US"/>
        </a:p>
      </dgm:t>
    </dgm:pt>
    <dgm:pt modelId="{F2442212-7861-4EC7-832C-A93942B68032}" type="sibTrans" cxnId="{1C13128D-F9F8-4D81-A977-12B23C0CD571}">
      <dgm:prSet/>
      <dgm:spPr/>
      <dgm:t>
        <a:bodyPr/>
        <a:lstStyle/>
        <a:p>
          <a:endParaRPr lang="en-US"/>
        </a:p>
      </dgm:t>
    </dgm:pt>
    <dgm:pt modelId="{D09A49E6-FF7B-45B5-85B5-1A7CB78AEB28}">
      <dgm:prSet/>
      <dgm:spPr/>
      <dgm:t>
        <a:bodyPr/>
        <a:lstStyle/>
        <a:p>
          <a:r>
            <a:rPr lang="en-US" dirty="0"/>
            <a:t>The UK Parliament in 2010 recorded 850,000 child abuse images, arresting over 800 individuals harming children (Child Exploitation and Online Protection Centre (CEOP), 2010)</a:t>
          </a:r>
        </a:p>
      </dgm:t>
    </dgm:pt>
    <dgm:pt modelId="{AB2F6B15-683E-4E49-95BA-1B114E0E378D}" type="parTrans" cxnId="{A58A3438-5F11-4D52-89D7-8C315C7DC76F}">
      <dgm:prSet/>
      <dgm:spPr/>
      <dgm:t>
        <a:bodyPr/>
        <a:lstStyle/>
        <a:p>
          <a:endParaRPr lang="en-US"/>
        </a:p>
      </dgm:t>
    </dgm:pt>
    <dgm:pt modelId="{F6152DA7-3CF7-40BD-BFB3-9AC4C0B0B5C7}" type="sibTrans" cxnId="{A58A3438-5F11-4D52-89D7-8C315C7DC76F}">
      <dgm:prSet/>
      <dgm:spPr/>
      <dgm:t>
        <a:bodyPr/>
        <a:lstStyle/>
        <a:p>
          <a:endParaRPr lang="en-US"/>
        </a:p>
      </dgm:t>
    </dgm:pt>
    <dgm:pt modelId="{9A405B28-2FE9-4706-A186-EA73676E79B0}">
      <dgm:prSet/>
      <dgm:spPr/>
      <dgm:t>
        <a:bodyPr/>
        <a:lstStyle/>
        <a:p>
          <a:r>
            <a:rPr lang="en-US"/>
            <a:t>Currently</a:t>
          </a:r>
        </a:p>
      </dgm:t>
    </dgm:pt>
    <dgm:pt modelId="{637B3522-8D27-472E-9447-69EFB262F14D}" type="parTrans" cxnId="{06D81504-660D-4853-86C7-242E5A449818}">
      <dgm:prSet/>
      <dgm:spPr/>
      <dgm:t>
        <a:bodyPr/>
        <a:lstStyle/>
        <a:p>
          <a:endParaRPr lang="en-US"/>
        </a:p>
      </dgm:t>
    </dgm:pt>
    <dgm:pt modelId="{99A03BB0-B6D2-46CC-BEFD-02FE64DD5F3F}" type="sibTrans" cxnId="{06D81504-660D-4853-86C7-242E5A449818}">
      <dgm:prSet/>
      <dgm:spPr/>
      <dgm:t>
        <a:bodyPr/>
        <a:lstStyle/>
        <a:p>
          <a:endParaRPr lang="en-US"/>
        </a:p>
      </dgm:t>
    </dgm:pt>
    <dgm:pt modelId="{892D5B76-4386-47D9-96CA-DF0F076FF8A7}">
      <dgm:prSet/>
      <dgm:spPr/>
      <dgm:t>
        <a:bodyPr/>
        <a:lstStyle/>
        <a:p>
          <a:r>
            <a:rPr lang="en-US" dirty="0"/>
            <a:t>online grooming crimes have risen by more than 80% in four years (NSPCC, 2022)</a:t>
          </a:r>
        </a:p>
      </dgm:t>
    </dgm:pt>
    <dgm:pt modelId="{C7777563-0F99-416E-A34F-CD7858173323}" type="parTrans" cxnId="{DC80E735-1964-4CBF-8E66-D1975DA03AC7}">
      <dgm:prSet/>
      <dgm:spPr/>
      <dgm:t>
        <a:bodyPr/>
        <a:lstStyle/>
        <a:p>
          <a:endParaRPr lang="en-US"/>
        </a:p>
      </dgm:t>
    </dgm:pt>
    <dgm:pt modelId="{0AA9362E-2410-4348-A907-8AF73721EB8B}" type="sibTrans" cxnId="{DC80E735-1964-4CBF-8E66-D1975DA03AC7}">
      <dgm:prSet/>
      <dgm:spPr/>
      <dgm:t>
        <a:bodyPr/>
        <a:lstStyle/>
        <a:p>
          <a:endParaRPr lang="en-US"/>
        </a:p>
      </dgm:t>
    </dgm:pt>
    <dgm:pt modelId="{D8EBEB26-8F33-48AA-BF55-385F845D45DC}" type="pres">
      <dgm:prSet presAssocID="{19AFF1F0-6EC7-4D77-8EC4-3300694CB373}" presName="Name0" presStyleCnt="0">
        <dgm:presLayoutVars>
          <dgm:chMax/>
          <dgm:chPref/>
          <dgm:animLvl val="lvl"/>
        </dgm:presLayoutVars>
      </dgm:prSet>
      <dgm:spPr/>
    </dgm:pt>
    <dgm:pt modelId="{1AA66C82-2AF7-4A17-B617-DC3E922FE2E0}" type="pres">
      <dgm:prSet presAssocID="{12FAD57B-4715-4D50-88D5-32E4BE8E4C5D}" presName="composite1" presStyleCnt="0"/>
      <dgm:spPr/>
    </dgm:pt>
    <dgm:pt modelId="{C9A287E5-6F6A-44CA-8FD6-78F737D6D041}" type="pres">
      <dgm:prSet presAssocID="{12FAD57B-4715-4D50-88D5-32E4BE8E4C5D}" presName="parent1" presStyleLbl="alignNode1" presStyleIdx="0" presStyleCnt="5">
        <dgm:presLayoutVars>
          <dgm:chMax val="1"/>
          <dgm:chPref val="1"/>
          <dgm:bulletEnabled val="1"/>
        </dgm:presLayoutVars>
      </dgm:prSet>
      <dgm:spPr/>
    </dgm:pt>
    <dgm:pt modelId="{96B05A55-A708-49E7-AEB0-582A28E3A89D}" type="pres">
      <dgm:prSet presAssocID="{12FAD57B-4715-4D50-88D5-32E4BE8E4C5D}" presName="Childtext1" presStyleLbl="revTx" presStyleIdx="0" presStyleCnt="5">
        <dgm:presLayoutVars>
          <dgm:bulletEnabled val="1"/>
        </dgm:presLayoutVars>
      </dgm:prSet>
      <dgm:spPr/>
    </dgm:pt>
    <dgm:pt modelId="{B85344EC-4460-4487-B1C4-0DBB7A71F1D3}" type="pres">
      <dgm:prSet presAssocID="{12FAD57B-4715-4D50-88D5-32E4BE8E4C5D}" presName="ConnectLine1" presStyleLbl="sibTrans1D1" presStyleIdx="0" presStyleCnt="5"/>
      <dgm:spPr>
        <a:noFill/>
        <a:ln w="6350" cap="flat" cmpd="sng" algn="ctr">
          <a:solidFill>
            <a:schemeClr val="accent1">
              <a:hueOff val="0"/>
              <a:satOff val="0"/>
              <a:lumOff val="0"/>
              <a:alphaOff val="0"/>
            </a:schemeClr>
          </a:solidFill>
          <a:prstDash val="dash"/>
          <a:miter lim="800000"/>
        </a:ln>
        <a:effectLst/>
      </dgm:spPr>
    </dgm:pt>
    <dgm:pt modelId="{8CC9F418-3676-43EF-B99F-41953D738868}" type="pres">
      <dgm:prSet presAssocID="{12FAD57B-4715-4D50-88D5-32E4BE8E4C5D}" presName="ConnectLineEnd1" presStyleLbl="lnNode1" presStyleIdx="0" presStyleCnt="5"/>
      <dgm:spPr/>
    </dgm:pt>
    <dgm:pt modelId="{682527B6-2B36-44C3-8D24-A880DF9DCA35}" type="pres">
      <dgm:prSet presAssocID="{12FAD57B-4715-4D50-88D5-32E4BE8E4C5D}" presName="EmptyPane1" presStyleCnt="0"/>
      <dgm:spPr/>
    </dgm:pt>
    <dgm:pt modelId="{D3D42703-95D2-48F1-8877-0220B262F0D5}" type="pres">
      <dgm:prSet presAssocID="{EBE3A51E-7E3F-43F0-81D0-D4B39B2CE58B}" presName="spaceBetweenRectangles1" presStyleCnt="0"/>
      <dgm:spPr/>
    </dgm:pt>
    <dgm:pt modelId="{9717B006-C6A6-478F-9CDE-75749CB899E9}" type="pres">
      <dgm:prSet presAssocID="{BA011828-1FCE-4566-B315-0CC0CD3A8868}" presName="composite1" presStyleCnt="0"/>
      <dgm:spPr/>
    </dgm:pt>
    <dgm:pt modelId="{1A706A21-838E-453F-BA50-FF25BB8ED157}" type="pres">
      <dgm:prSet presAssocID="{BA011828-1FCE-4566-B315-0CC0CD3A8868}" presName="parent1" presStyleLbl="alignNode1" presStyleIdx="1" presStyleCnt="5">
        <dgm:presLayoutVars>
          <dgm:chMax val="1"/>
          <dgm:chPref val="1"/>
          <dgm:bulletEnabled val="1"/>
        </dgm:presLayoutVars>
      </dgm:prSet>
      <dgm:spPr/>
    </dgm:pt>
    <dgm:pt modelId="{1A294546-887F-44F9-9C32-5D0C6362334B}" type="pres">
      <dgm:prSet presAssocID="{BA011828-1FCE-4566-B315-0CC0CD3A8868}" presName="Childtext1" presStyleLbl="revTx" presStyleIdx="1" presStyleCnt="5">
        <dgm:presLayoutVars>
          <dgm:bulletEnabled val="1"/>
        </dgm:presLayoutVars>
      </dgm:prSet>
      <dgm:spPr/>
    </dgm:pt>
    <dgm:pt modelId="{C82A27CE-430D-458D-A537-DAF66F3B3B6C}" type="pres">
      <dgm:prSet presAssocID="{BA011828-1FCE-4566-B315-0CC0CD3A8868}" presName="ConnectLine1" presStyleLbl="sibTrans1D1" presStyleIdx="1" presStyleCnt="5"/>
      <dgm:spPr>
        <a:noFill/>
        <a:ln w="6350" cap="flat" cmpd="sng" algn="ctr">
          <a:solidFill>
            <a:schemeClr val="accent1">
              <a:hueOff val="0"/>
              <a:satOff val="0"/>
              <a:lumOff val="0"/>
              <a:alphaOff val="0"/>
            </a:schemeClr>
          </a:solidFill>
          <a:prstDash val="dash"/>
          <a:miter lim="800000"/>
        </a:ln>
        <a:effectLst/>
      </dgm:spPr>
    </dgm:pt>
    <dgm:pt modelId="{96A2CD7F-8D53-4C1D-A3A3-D88B36D68633}" type="pres">
      <dgm:prSet presAssocID="{BA011828-1FCE-4566-B315-0CC0CD3A8868}" presName="ConnectLineEnd1" presStyleLbl="lnNode1" presStyleIdx="1" presStyleCnt="5"/>
      <dgm:spPr/>
    </dgm:pt>
    <dgm:pt modelId="{4BE4E2F3-8F20-4FBA-8DBE-A10E93C5D5B8}" type="pres">
      <dgm:prSet presAssocID="{BA011828-1FCE-4566-B315-0CC0CD3A8868}" presName="EmptyPane1" presStyleCnt="0"/>
      <dgm:spPr/>
    </dgm:pt>
    <dgm:pt modelId="{E162B787-9CF4-4482-AA3C-CE9940535EDC}" type="pres">
      <dgm:prSet presAssocID="{75AAFA90-A539-4706-9B0A-30A072E30422}" presName="spaceBetweenRectangles1" presStyleCnt="0"/>
      <dgm:spPr/>
    </dgm:pt>
    <dgm:pt modelId="{C91714D8-06BD-4F9E-AAC3-514358ED9EDB}" type="pres">
      <dgm:prSet presAssocID="{04D58899-F9C9-41F6-ABE4-99205D013399}" presName="composite1" presStyleCnt="0"/>
      <dgm:spPr/>
    </dgm:pt>
    <dgm:pt modelId="{78A96930-B321-4023-B9A3-EFAE8E8B5C1E}" type="pres">
      <dgm:prSet presAssocID="{04D58899-F9C9-41F6-ABE4-99205D013399}" presName="parent1" presStyleLbl="alignNode1" presStyleIdx="2" presStyleCnt="5">
        <dgm:presLayoutVars>
          <dgm:chMax val="1"/>
          <dgm:chPref val="1"/>
          <dgm:bulletEnabled val="1"/>
        </dgm:presLayoutVars>
      </dgm:prSet>
      <dgm:spPr/>
    </dgm:pt>
    <dgm:pt modelId="{A2A1D8B1-6F96-4F13-A7A5-E7472F277861}" type="pres">
      <dgm:prSet presAssocID="{04D58899-F9C9-41F6-ABE4-99205D013399}" presName="Childtext1" presStyleLbl="revTx" presStyleIdx="2" presStyleCnt="5">
        <dgm:presLayoutVars>
          <dgm:bulletEnabled val="1"/>
        </dgm:presLayoutVars>
      </dgm:prSet>
      <dgm:spPr/>
    </dgm:pt>
    <dgm:pt modelId="{7F9EF68C-C2CE-4BFE-8AA8-A67766E7734F}" type="pres">
      <dgm:prSet presAssocID="{04D58899-F9C9-41F6-ABE4-99205D013399}" presName="ConnectLine1" presStyleLbl="sibTrans1D1" presStyleIdx="2" presStyleCnt="5"/>
      <dgm:spPr>
        <a:noFill/>
        <a:ln w="6350" cap="flat" cmpd="sng" algn="ctr">
          <a:solidFill>
            <a:schemeClr val="accent1">
              <a:hueOff val="0"/>
              <a:satOff val="0"/>
              <a:lumOff val="0"/>
              <a:alphaOff val="0"/>
            </a:schemeClr>
          </a:solidFill>
          <a:prstDash val="dash"/>
          <a:miter lim="800000"/>
        </a:ln>
        <a:effectLst/>
      </dgm:spPr>
    </dgm:pt>
    <dgm:pt modelId="{F119B016-9403-4050-9A0E-595A079CBCB9}" type="pres">
      <dgm:prSet presAssocID="{04D58899-F9C9-41F6-ABE4-99205D013399}" presName="ConnectLineEnd1" presStyleLbl="lnNode1" presStyleIdx="2" presStyleCnt="5"/>
      <dgm:spPr/>
    </dgm:pt>
    <dgm:pt modelId="{238395C0-7060-4E2A-BEE1-D68460C3A097}" type="pres">
      <dgm:prSet presAssocID="{04D58899-F9C9-41F6-ABE4-99205D013399}" presName="EmptyPane1" presStyleCnt="0"/>
      <dgm:spPr/>
    </dgm:pt>
    <dgm:pt modelId="{51EE046C-03BA-4CA1-86F5-254D3B63FB37}" type="pres">
      <dgm:prSet presAssocID="{88E8FBDA-2CE5-4B26-A1EE-DF3D450C38C0}" presName="spaceBetweenRectangles1" presStyleCnt="0"/>
      <dgm:spPr/>
    </dgm:pt>
    <dgm:pt modelId="{400E12EA-5B1F-4862-8216-28C8F9C4FAFF}" type="pres">
      <dgm:prSet presAssocID="{5F3ACE63-EE4C-4E28-9E93-4085DEA215DF}" presName="composite1" presStyleCnt="0"/>
      <dgm:spPr/>
    </dgm:pt>
    <dgm:pt modelId="{CA0644BE-53F3-4089-8A01-5CCE13F0636B}" type="pres">
      <dgm:prSet presAssocID="{5F3ACE63-EE4C-4E28-9E93-4085DEA215DF}" presName="parent1" presStyleLbl="alignNode1" presStyleIdx="3" presStyleCnt="5">
        <dgm:presLayoutVars>
          <dgm:chMax val="1"/>
          <dgm:chPref val="1"/>
          <dgm:bulletEnabled val="1"/>
        </dgm:presLayoutVars>
      </dgm:prSet>
      <dgm:spPr/>
    </dgm:pt>
    <dgm:pt modelId="{C9305785-AF56-4F3A-B21E-4DFACC8C66DA}" type="pres">
      <dgm:prSet presAssocID="{5F3ACE63-EE4C-4E28-9E93-4085DEA215DF}" presName="Childtext1" presStyleLbl="revTx" presStyleIdx="3" presStyleCnt="5">
        <dgm:presLayoutVars>
          <dgm:bulletEnabled val="1"/>
        </dgm:presLayoutVars>
      </dgm:prSet>
      <dgm:spPr/>
    </dgm:pt>
    <dgm:pt modelId="{254C6BFB-2BE8-4D86-BC2A-FDF33A375A1E}" type="pres">
      <dgm:prSet presAssocID="{5F3ACE63-EE4C-4E28-9E93-4085DEA215DF}" presName="ConnectLine1" presStyleLbl="sibTrans1D1" presStyleIdx="3" presStyleCnt="5"/>
      <dgm:spPr>
        <a:noFill/>
        <a:ln w="6350" cap="flat" cmpd="sng" algn="ctr">
          <a:solidFill>
            <a:schemeClr val="accent1">
              <a:hueOff val="0"/>
              <a:satOff val="0"/>
              <a:lumOff val="0"/>
              <a:alphaOff val="0"/>
            </a:schemeClr>
          </a:solidFill>
          <a:prstDash val="dash"/>
          <a:miter lim="800000"/>
        </a:ln>
        <a:effectLst/>
      </dgm:spPr>
    </dgm:pt>
    <dgm:pt modelId="{41FCC95E-750B-4B16-BD11-1F2EDF85DA03}" type="pres">
      <dgm:prSet presAssocID="{5F3ACE63-EE4C-4E28-9E93-4085DEA215DF}" presName="ConnectLineEnd1" presStyleLbl="lnNode1" presStyleIdx="3" presStyleCnt="5"/>
      <dgm:spPr/>
    </dgm:pt>
    <dgm:pt modelId="{F0D0F19A-64E5-4434-B539-2DDBB2045B44}" type="pres">
      <dgm:prSet presAssocID="{5F3ACE63-EE4C-4E28-9E93-4085DEA215DF}" presName="EmptyPane1" presStyleCnt="0"/>
      <dgm:spPr/>
    </dgm:pt>
    <dgm:pt modelId="{ECF6F26E-C063-4903-AB24-91D8E0EEC066}" type="pres">
      <dgm:prSet presAssocID="{F2442212-7861-4EC7-832C-A93942B68032}" presName="spaceBetweenRectangles1" presStyleCnt="0"/>
      <dgm:spPr/>
    </dgm:pt>
    <dgm:pt modelId="{14E6FB5E-DE60-4AB8-B525-697EBFAEC2D1}" type="pres">
      <dgm:prSet presAssocID="{9A405B28-2FE9-4706-A186-EA73676E79B0}" presName="composite1" presStyleCnt="0"/>
      <dgm:spPr/>
    </dgm:pt>
    <dgm:pt modelId="{9C8A353B-CF2D-4669-A135-FE11BD2249CD}" type="pres">
      <dgm:prSet presAssocID="{9A405B28-2FE9-4706-A186-EA73676E79B0}" presName="parent1" presStyleLbl="alignNode1" presStyleIdx="4" presStyleCnt="5">
        <dgm:presLayoutVars>
          <dgm:chMax val="1"/>
          <dgm:chPref val="1"/>
          <dgm:bulletEnabled val="1"/>
        </dgm:presLayoutVars>
      </dgm:prSet>
      <dgm:spPr/>
    </dgm:pt>
    <dgm:pt modelId="{D5225510-686D-400C-A4F4-A75A03DD30DF}" type="pres">
      <dgm:prSet presAssocID="{9A405B28-2FE9-4706-A186-EA73676E79B0}" presName="Childtext1" presStyleLbl="revTx" presStyleIdx="4" presStyleCnt="5">
        <dgm:presLayoutVars>
          <dgm:bulletEnabled val="1"/>
        </dgm:presLayoutVars>
      </dgm:prSet>
      <dgm:spPr/>
    </dgm:pt>
    <dgm:pt modelId="{7111CE5C-6729-458D-8ABD-A9291678C96E}" type="pres">
      <dgm:prSet presAssocID="{9A405B28-2FE9-4706-A186-EA73676E79B0}" presName="ConnectLine1" presStyleLbl="sibTrans1D1" presStyleIdx="4" presStyleCnt="5"/>
      <dgm:spPr>
        <a:noFill/>
        <a:ln w="6350" cap="flat" cmpd="sng" algn="ctr">
          <a:solidFill>
            <a:schemeClr val="accent1">
              <a:hueOff val="0"/>
              <a:satOff val="0"/>
              <a:lumOff val="0"/>
              <a:alphaOff val="0"/>
            </a:schemeClr>
          </a:solidFill>
          <a:prstDash val="dash"/>
          <a:miter lim="800000"/>
        </a:ln>
        <a:effectLst/>
      </dgm:spPr>
    </dgm:pt>
    <dgm:pt modelId="{D439CA4F-5987-4F62-AD34-9DB623D489F7}" type="pres">
      <dgm:prSet presAssocID="{9A405B28-2FE9-4706-A186-EA73676E79B0}" presName="ConnectLineEnd1" presStyleLbl="lnNode1" presStyleIdx="4" presStyleCnt="5"/>
      <dgm:spPr/>
    </dgm:pt>
    <dgm:pt modelId="{96965CF7-3AE0-43D7-A910-6DCFC36EDDB9}" type="pres">
      <dgm:prSet presAssocID="{9A405B28-2FE9-4706-A186-EA73676E79B0}" presName="EmptyPane1" presStyleCnt="0"/>
      <dgm:spPr/>
    </dgm:pt>
  </dgm:ptLst>
  <dgm:cxnLst>
    <dgm:cxn modelId="{6BDAB302-5B07-48C6-A1F1-73ADBD58AEAB}" type="presOf" srcId="{5F3ACE63-EE4C-4E28-9E93-4085DEA215DF}" destId="{CA0644BE-53F3-4089-8A01-5CCE13F0636B}" srcOrd="0" destOrd="0" presId="urn:microsoft.com/office/officeart/2016/7/layout/RoundedRectangleTimeline"/>
    <dgm:cxn modelId="{06D81504-660D-4853-86C7-242E5A449818}" srcId="{19AFF1F0-6EC7-4D77-8EC4-3300694CB373}" destId="{9A405B28-2FE9-4706-A186-EA73676E79B0}" srcOrd="4" destOrd="0" parTransId="{637B3522-8D27-472E-9447-69EFB262F14D}" sibTransId="{99A03BB0-B6D2-46CC-BEFD-02FE64DD5F3F}"/>
    <dgm:cxn modelId="{11855F07-0B86-4BC9-B66A-0CBED626CA80}" srcId="{BA011828-1FCE-4566-B315-0CC0CD3A8868}" destId="{E4B0D311-37B9-4878-AAF2-FDAEB9492070}" srcOrd="0" destOrd="0" parTransId="{B04C9E31-16CB-4964-AC9E-B6FDA9D08B17}" sibTransId="{EDAE71D2-6851-4C04-81FC-01553371CAB6}"/>
    <dgm:cxn modelId="{E8DCDF29-A9C0-4975-BDE5-5F4756F5512B}" type="presOf" srcId="{12FAD57B-4715-4D50-88D5-32E4BE8E4C5D}" destId="{C9A287E5-6F6A-44CA-8FD6-78F737D6D041}" srcOrd="0" destOrd="0" presId="urn:microsoft.com/office/officeart/2016/7/layout/RoundedRectangleTimeline"/>
    <dgm:cxn modelId="{3F6B0D2F-7BBD-4F1A-B612-1DD35A8D48BF}" type="presOf" srcId="{E4B0D311-37B9-4878-AAF2-FDAEB9492070}" destId="{1A294546-887F-44F9-9C32-5D0C6362334B}" srcOrd="0" destOrd="0" presId="urn:microsoft.com/office/officeart/2016/7/layout/RoundedRectangleTimeline"/>
    <dgm:cxn modelId="{5A3B7D31-06E0-48A2-BF75-243A7D7C666C}" type="presOf" srcId="{04D58899-F9C9-41F6-ABE4-99205D013399}" destId="{78A96930-B321-4023-B9A3-EFAE8E8B5C1E}" srcOrd="0" destOrd="0" presId="urn:microsoft.com/office/officeart/2016/7/layout/RoundedRectangleTimeline"/>
    <dgm:cxn modelId="{DC80E735-1964-4CBF-8E66-D1975DA03AC7}" srcId="{9A405B28-2FE9-4706-A186-EA73676E79B0}" destId="{892D5B76-4386-47D9-96CA-DF0F076FF8A7}" srcOrd="0" destOrd="0" parTransId="{C7777563-0F99-416E-A34F-CD7858173323}" sibTransId="{0AA9362E-2410-4348-A907-8AF73721EB8B}"/>
    <dgm:cxn modelId="{A58A3438-5F11-4D52-89D7-8C315C7DC76F}" srcId="{5F3ACE63-EE4C-4E28-9E93-4085DEA215DF}" destId="{D09A49E6-FF7B-45B5-85B5-1A7CB78AEB28}" srcOrd="0" destOrd="0" parTransId="{AB2F6B15-683E-4E49-95BA-1B114E0E378D}" sibTransId="{F6152DA7-3CF7-40BD-BFB3-9AC4C0B0B5C7}"/>
    <dgm:cxn modelId="{02008339-FE49-4512-B61B-770896DD3E60}" srcId="{19AFF1F0-6EC7-4D77-8EC4-3300694CB373}" destId="{04D58899-F9C9-41F6-ABE4-99205D013399}" srcOrd="2" destOrd="0" parTransId="{E6A5E4BA-23FE-4AD2-BF19-26D00BBCFB19}" sibTransId="{88E8FBDA-2CE5-4B26-A1EE-DF3D450C38C0}"/>
    <dgm:cxn modelId="{5C529D3E-4308-4F37-B41D-957325A1554D}" type="presOf" srcId="{69F435DB-89FB-4E19-90EE-74FFEF4CC0D1}" destId="{96B05A55-A708-49E7-AEB0-582A28E3A89D}" srcOrd="0" destOrd="0" presId="urn:microsoft.com/office/officeart/2016/7/layout/RoundedRectangleTimeline"/>
    <dgm:cxn modelId="{559B3E49-539B-48D1-89DD-F274707DBC38}" srcId="{19AFF1F0-6EC7-4D77-8EC4-3300694CB373}" destId="{12FAD57B-4715-4D50-88D5-32E4BE8E4C5D}" srcOrd="0" destOrd="0" parTransId="{34D81E30-DF64-4957-851D-770F6A0D0786}" sibTransId="{EBE3A51E-7E3F-43F0-81D0-D4B39B2CE58B}"/>
    <dgm:cxn modelId="{9D17987F-4824-4623-BF55-EA079DBA6CE5}" type="presOf" srcId="{19AFF1F0-6EC7-4D77-8EC4-3300694CB373}" destId="{D8EBEB26-8F33-48AA-BF55-385F845D45DC}" srcOrd="0" destOrd="0" presId="urn:microsoft.com/office/officeart/2016/7/layout/RoundedRectangleTimeline"/>
    <dgm:cxn modelId="{41E06A83-C6F0-40A1-ABBB-32A9BE1DCFC9}" type="presOf" srcId="{FDCE8F3F-F233-4A27-A907-46847ACCE282}" destId="{A2A1D8B1-6F96-4F13-A7A5-E7472F277861}" srcOrd="0" destOrd="0" presId="urn:microsoft.com/office/officeart/2016/7/layout/RoundedRectangleTimeline"/>
    <dgm:cxn modelId="{976E3987-8701-408E-9677-A2609BC21D0E}" srcId="{19AFF1F0-6EC7-4D77-8EC4-3300694CB373}" destId="{BA011828-1FCE-4566-B315-0CC0CD3A8868}" srcOrd="1" destOrd="0" parTransId="{3EE83CEF-A108-4D6C-8D97-D51DCFDA2EDF}" sibTransId="{75AAFA90-A539-4706-9B0A-30A072E30422}"/>
    <dgm:cxn modelId="{1C13128D-F9F8-4D81-A977-12B23C0CD571}" srcId="{19AFF1F0-6EC7-4D77-8EC4-3300694CB373}" destId="{5F3ACE63-EE4C-4E28-9E93-4085DEA215DF}" srcOrd="3" destOrd="0" parTransId="{29957C3E-95E4-4DB3-8EC0-068FBCD5523C}" sibTransId="{F2442212-7861-4EC7-832C-A93942B68032}"/>
    <dgm:cxn modelId="{0E4B939B-E750-4451-85BF-774AEAA6568A}" type="presOf" srcId="{892D5B76-4386-47D9-96CA-DF0F076FF8A7}" destId="{D5225510-686D-400C-A4F4-A75A03DD30DF}" srcOrd="0" destOrd="0" presId="urn:microsoft.com/office/officeart/2016/7/layout/RoundedRectangleTimeline"/>
    <dgm:cxn modelId="{330327AF-7BB9-4ECC-A0E2-5622F1882E05}" srcId="{04D58899-F9C9-41F6-ABE4-99205D013399}" destId="{FDCE8F3F-F233-4A27-A907-46847ACCE282}" srcOrd="0" destOrd="0" parTransId="{1C7DCF24-029D-4DFA-BD1B-422C9DF728DB}" sibTransId="{7CA4FC58-7D52-41A4-93AE-193BCE08E1B2}"/>
    <dgm:cxn modelId="{AF0148B2-60AB-4560-BFDC-CC70C970549C}" srcId="{12FAD57B-4715-4D50-88D5-32E4BE8E4C5D}" destId="{69F435DB-89FB-4E19-90EE-74FFEF4CC0D1}" srcOrd="0" destOrd="0" parTransId="{62E84358-1B41-4564-A1DE-26B3246F7059}" sibTransId="{46F309F6-62F2-4E75-84CF-2BF74CD7A5F0}"/>
    <dgm:cxn modelId="{354243B6-9CAA-49BE-BFE9-76A290570B84}" type="presOf" srcId="{9A405B28-2FE9-4706-A186-EA73676E79B0}" destId="{9C8A353B-CF2D-4669-A135-FE11BD2249CD}" srcOrd="0" destOrd="0" presId="urn:microsoft.com/office/officeart/2016/7/layout/RoundedRectangleTimeline"/>
    <dgm:cxn modelId="{67C38EF3-D049-4F9C-BCA7-6A8657D9D669}" type="presOf" srcId="{BA011828-1FCE-4566-B315-0CC0CD3A8868}" destId="{1A706A21-838E-453F-BA50-FF25BB8ED157}" srcOrd="0" destOrd="0" presId="urn:microsoft.com/office/officeart/2016/7/layout/RoundedRectangleTimeline"/>
    <dgm:cxn modelId="{F4B5DAF6-454F-46B7-B4EF-357F0C8480C2}" type="presOf" srcId="{D09A49E6-FF7B-45B5-85B5-1A7CB78AEB28}" destId="{C9305785-AF56-4F3A-B21E-4DFACC8C66DA}" srcOrd="0" destOrd="0" presId="urn:microsoft.com/office/officeart/2016/7/layout/RoundedRectangleTimeline"/>
    <dgm:cxn modelId="{3BDB68D4-8CF9-491A-89B1-AF13B08E1AAB}" type="presParOf" srcId="{D8EBEB26-8F33-48AA-BF55-385F845D45DC}" destId="{1AA66C82-2AF7-4A17-B617-DC3E922FE2E0}" srcOrd="0" destOrd="0" presId="urn:microsoft.com/office/officeart/2016/7/layout/RoundedRectangleTimeline"/>
    <dgm:cxn modelId="{B7A99F1C-F205-4AFE-A484-A34BAC8800B6}" type="presParOf" srcId="{1AA66C82-2AF7-4A17-B617-DC3E922FE2E0}" destId="{C9A287E5-6F6A-44CA-8FD6-78F737D6D041}" srcOrd="0" destOrd="0" presId="urn:microsoft.com/office/officeart/2016/7/layout/RoundedRectangleTimeline"/>
    <dgm:cxn modelId="{646E8400-B47F-47EC-A42B-2019F21ADE78}" type="presParOf" srcId="{1AA66C82-2AF7-4A17-B617-DC3E922FE2E0}" destId="{96B05A55-A708-49E7-AEB0-582A28E3A89D}" srcOrd="1" destOrd="0" presId="urn:microsoft.com/office/officeart/2016/7/layout/RoundedRectangleTimeline"/>
    <dgm:cxn modelId="{20F2236B-6C11-44A6-A954-A261B68E1B05}" type="presParOf" srcId="{1AA66C82-2AF7-4A17-B617-DC3E922FE2E0}" destId="{B85344EC-4460-4487-B1C4-0DBB7A71F1D3}" srcOrd="2" destOrd="0" presId="urn:microsoft.com/office/officeart/2016/7/layout/RoundedRectangleTimeline"/>
    <dgm:cxn modelId="{05EDC012-FA5F-4EBB-9CFD-7E3984F46F18}" type="presParOf" srcId="{1AA66C82-2AF7-4A17-B617-DC3E922FE2E0}" destId="{8CC9F418-3676-43EF-B99F-41953D738868}" srcOrd="3" destOrd="0" presId="urn:microsoft.com/office/officeart/2016/7/layout/RoundedRectangleTimeline"/>
    <dgm:cxn modelId="{5D580684-B5B4-4AD8-B345-ED71A7E50F3B}" type="presParOf" srcId="{1AA66C82-2AF7-4A17-B617-DC3E922FE2E0}" destId="{682527B6-2B36-44C3-8D24-A880DF9DCA35}" srcOrd="4" destOrd="0" presId="urn:microsoft.com/office/officeart/2016/7/layout/RoundedRectangleTimeline"/>
    <dgm:cxn modelId="{FCCDB6FC-10E4-4C59-A4D0-7EE975B675C7}" type="presParOf" srcId="{D8EBEB26-8F33-48AA-BF55-385F845D45DC}" destId="{D3D42703-95D2-48F1-8877-0220B262F0D5}" srcOrd="1" destOrd="0" presId="urn:microsoft.com/office/officeart/2016/7/layout/RoundedRectangleTimeline"/>
    <dgm:cxn modelId="{F041E134-755A-4C3A-8277-E3B6D93FBADC}" type="presParOf" srcId="{D8EBEB26-8F33-48AA-BF55-385F845D45DC}" destId="{9717B006-C6A6-478F-9CDE-75749CB899E9}" srcOrd="2" destOrd="0" presId="urn:microsoft.com/office/officeart/2016/7/layout/RoundedRectangleTimeline"/>
    <dgm:cxn modelId="{1CA94D31-B3AB-4239-8A17-602E57CC7188}" type="presParOf" srcId="{9717B006-C6A6-478F-9CDE-75749CB899E9}" destId="{1A706A21-838E-453F-BA50-FF25BB8ED157}" srcOrd="0" destOrd="0" presId="urn:microsoft.com/office/officeart/2016/7/layout/RoundedRectangleTimeline"/>
    <dgm:cxn modelId="{473E75AA-B5FA-43B4-847D-04002FAB0AD4}" type="presParOf" srcId="{9717B006-C6A6-478F-9CDE-75749CB899E9}" destId="{1A294546-887F-44F9-9C32-5D0C6362334B}" srcOrd="1" destOrd="0" presId="urn:microsoft.com/office/officeart/2016/7/layout/RoundedRectangleTimeline"/>
    <dgm:cxn modelId="{A6A313A0-A499-4EE2-9BA3-941450073D34}" type="presParOf" srcId="{9717B006-C6A6-478F-9CDE-75749CB899E9}" destId="{C82A27CE-430D-458D-A537-DAF66F3B3B6C}" srcOrd="2" destOrd="0" presId="urn:microsoft.com/office/officeart/2016/7/layout/RoundedRectangleTimeline"/>
    <dgm:cxn modelId="{D9B5097A-F088-4D27-BECD-6D87E0AA68F5}" type="presParOf" srcId="{9717B006-C6A6-478F-9CDE-75749CB899E9}" destId="{96A2CD7F-8D53-4C1D-A3A3-D88B36D68633}" srcOrd="3" destOrd="0" presId="urn:microsoft.com/office/officeart/2016/7/layout/RoundedRectangleTimeline"/>
    <dgm:cxn modelId="{2FEEB492-689E-4748-84B3-D02EC64C1B5E}" type="presParOf" srcId="{9717B006-C6A6-478F-9CDE-75749CB899E9}" destId="{4BE4E2F3-8F20-4FBA-8DBE-A10E93C5D5B8}" srcOrd="4" destOrd="0" presId="urn:microsoft.com/office/officeart/2016/7/layout/RoundedRectangleTimeline"/>
    <dgm:cxn modelId="{02171831-6923-4EDC-96AB-4EC3C1838CCC}" type="presParOf" srcId="{D8EBEB26-8F33-48AA-BF55-385F845D45DC}" destId="{E162B787-9CF4-4482-AA3C-CE9940535EDC}" srcOrd="3" destOrd="0" presId="urn:microsoft.com/office/officeart/2016/7/layout/RoundedRectangleTimeline"/>
    <dgm:cxn modelId="{A9666FF8-C1F9-4D25-B6F5-1167489D6579}" type="presParOf" srcId="{D8EBEB26-8F33-48AA-BF55-385F845D45DC}" destId="{C91714D8-06BD-4F9E-AAC3-514358ED9EDB}" srcOrd="4" destOrd="0" presId="urn:microsoft.com/office/officeart/2016/7/layout/RoundedRectangleTimeline"/>
    <dgm:cxn modelId="{62FD2A03-4B10-4D8B-B4FF-C7121AB3E565}" type="presParOf" srcId="{C91714D8-06BD-4F9E-AAC3-514358ED9EDB}" destId="{78A96930-B321-4023-B9A3-EFAE8E8B5C1E}" srcOrd="0" destOrd="0" presId="urn:microsoft.com/office/officeart/2016/7/layout/RoundedRectangleTimeline"/>
    <dgm:cxn modelId="{2B4C558A-B4D5-480A-AF85-D9FE7DC790A9}" type="presParOf" srcId="{C91714D8-06BD-4F9E-AAC3-514358ED9EDB}" destId="{A2A1D8B1-6F96-4F13-A7A5-E7472F277861}" srcOrd="1" destOrd="0" presId="urn:microsoft.com/office/officeart/2016/7/layout/RoundedRectangleTimeline"/>
    <dgm:cxn modelId="{26DFC787-2FC2-4D93-9C54-91362BBF8F6C}" type="presParOf" srcId="{C91714D8-06BD-4F9E-AAC3-514358ED9EDB}" destId="{7F9EF68C-C2CE-4BFE-8AA8-A67766E7734F}" srcOrd="2" destOrd="0" presId="urn:microsoft.com/office/officeart/2016/7/layout/RoundedRectangleTimeline"/>
    <dgm:cxn modelId="{BABECA91-934D-477C-A1A2-173C97D14395}" type="presParOf" srcId="{C91714D8-06BD-4F9E-AAC3-514358ED9EDB}" destId="{F119B016-9403-4050-9A0E-595A079CBCB9}" srcOrd="3" destOrd="0" presId="urn:microsoft.com/office/officeart/2016/7/layout/RoundedRectangleTimeline"/>
    <dgm:cxn modelId="{E209B61E-A6A6-4158-94CB-68A1C8ACB0A0}" type="presParOf" srcId="{C91714D8-06BD-4F9E-AAC3-514358ED9EDB}" destId="{238395C0-7060-4E2A-BEE1-D68460C3A097}" srcOrd="4" destOrd="0" presId="urn:microsoft.com/office/officeart/2016/7/layout/RoundedRectangleTimeline"/>
    <dgm:cxn modelId="{FF81607C-096F-4FEB-8350-4DEB457A41BA}" type="presParOf" srcId="{D8EBEB26-8F33-48AA-BF55-385F845D45DC}" destId="{51EE046C-03BA-4CA1-86F5-254D3B63FB37}" srcOrd="5" destOrd="0" presId="urn:microsoft.com/office/officeart/2016/7/layout/RoundedRectangleTimeline"/>
    <dgm:cxn modelId="{2D8728F3-9279-4130-8A11-4042D94E159D}" type="presParOf" srcId="{D8EBEB26-8F33-48AA-BF55-385F845D45DC}" destId="{400E12EA-5B1F-4862-8216-28C8F9C4FAFF}" srcOrd="6" destOrd="0" presId="urn:microsoft.com/office/officeart/2016/7/layout/RoundedRectangleTimeline"/>
    <dgm:cxn modelId="{0C72F0F6-0B29-4FDB-9550-7893AC6CF7A4}" type="presParOf" srcId="{400E12EA-5B1F-4862-8216-28C8F9C4FAFF}" destId="{CA0644BE-53F3-4089-8A01-5CCE13F0636B}" srcOrd="0" destOrd="0" presId="urn:microsoft.com/office/officeart/2016/7/layout/RoundedRectangleTimeline"/>
    <dgm:cxn modelId="{01BEDBD6-D83E-4855-8999-4B3C4C35EE51}" type="presParOf" srcId="{400E12EA-5B1F-4862-8216-28C8F9C4FAFF}" destId="{C9305785-AF56-4F3A-B21E-4DFACC8C66DA}" srcOrd="1" destOrd="0" presId="urn:microsoft.com/office/officeart/2016/7/layout/RoundedRectangleTimeline"/>
    <dgm:cxn modelId="{C2FF3B1B-6473-4F2F-B8E7-05F5E8DA02FF}" type="presParOf" srcId="{400E12EA-5B1F-4862-8216-28C8F9C4FAFF}" destId="{254C6BFB-2BE8-4D86-BC2A-FDF33A375A1E}" srcOrd="2" destOrd="0" presId="urn:microsoft.com/office/officeart/2016/7/layout/RoundedRectangleTimeline"/>
    <dgm:cxn modelId="{A988000B-7997-42F3-9D91-941E43E7F3F9}" type="presParOf" srcId="{400E12EA-5B1F-4862-8216-28C8F9C4FAFF}" destId="{41FCC95E-750B-4B16-BD11-1F2EDF85DA03}" srcOrd="3" destOrd="0" presId="urn:microsoft.com/office/officeart/2016/7/layout/RoundedRectangleTimeline"/>
    <dgm:cxn modelId="{8F105230-3C93-43EE-8280-DEA281839B63}" type="presParOf" srcId="{400E12EA-5B1F-4862-8216-28C8F9C4FAFF}" destId="{F0D0F19A-64E5-4434-B539-2DDBB2045B44}" srcOrd="4" destOrd="0" presId="urn:microsoft.com/office/officeart/2016/7/layout/RoundedRectangleTimeline"/>
    <dgm:cxn modelId="{C760A12C-C4A3-49E5-A7E6-41BC4D53D2F8}" type="presParOf" srcId="{D8EBEB26-8F33-48AA-BF55-385F845D45DC}" destId="{ECF6F26E-C063-4903-AB24-91D8E0EEC066}" srcOrd="7" destOrd="0" presId="urn:microsoft.com/office/officeart/2016/7/layout/RoundedRectangleTimeline"/>
    <dgm:cxn modelId="{62C233B2-B0DB-45D9-8371-D693DAEFB265}" type="presParOf" srcId="{D8EBEB26-8F33-48AA-BF55-385F845D45DC}" destId="{14E6FB5E-DE60-4AB8-B525-697EBFAEC2D1}" srcOrd="8" destOrd="0" presId="urn:microsoft.com/office/officeart/2016/7/layout/RoundedRectangleTimeline"/>
    <dgm:cxn modelId="{88FC0BAF-2F76-4EE8-8CBC-C0E5092372C7}" type="presParOf" srcId="{14E6FB5E-DE60-4AB8-B525-697EBFAEC2D1}" destId="{9C8A353B-CF2D-4669-A135-FE11BD2249CD}" srcOrd="0" destOrd="0" presId="urn:microsoft.com/office/officeart/2016/7/layout/RoundedRectangleTimeline"/>
    <dgm:cxn modelId="{67FBA34C-BE1D-4BE1-81E2-ACD1FFE78CEA}" type="presParOf" srcId="{14E6FB5E-DE60-4AB8-B525-697EBFAEC2D1}" destId="{D5225510-686D-400C-A4F4-A75A03DD30DF}" srcOrd="1" destOrd="0" presId="urn:microsoft.com/office/officeart/2016/7/layout/RoundedRectangleTimeline"/>
    <dgm:cxn modelId="{E6250016-E14B-42D1-AEE0-9420B022541D}" type="presParOf" srcId="{14E6FB5E-DE60-4AB8-B525-697EBFAEC2D1}" destId="{7111CE5C-6729-458D-8ABD-A9291678C96E}" srcOrd="2" destOrd="0" presId="urn:microsoft.com/office/officeart/2016/7/layout/RoundedRectangleTimeline"/>
    <dgm:cxn modelId="{C7536676-DDA1-4AEC-8840-F31FFB023189}" type="presParOf" srcId="{14E6FB5E-DE60-4AB8-B525-697EBFAEC2D1}" destId="{D439CA4F-5987-4F62-AD34-9DB623D489F7}" srcOrd="3" destOrd="0" presId="urn:microsoft.com/office/officeart/2016/7/layout/RoundedRectangleTimeline"/>
    <dgm:cxn modelId="{2F664E71-9468-45A4-A0E2-4D2247C42BA3}" type="presParOf" srcId="{14E6FB5E-DE60-4AB8-B525-697EBFAEC2D1}" destId="{96965CF7-3AE0-43D7-A910-6DCFC36EDDB9}"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624207-60A9-4899-B6C5-E59505A46AB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676CF56-3984-466B-A1DE-C657290FF016}">
      <dgm:prSet/>
      <dgm:spPr/>
      <dgm:t>
        <a:bodyPr/>
        <a:lstStyle/>
        <a:p>
          <a:pPr>
            <a:lnSpc>
              <a:spcPct val="100000"/>
            </a:lnSpc>
            <a:defRPr cap="all"/>
          </a:pPr>
          <a:r>
            <a:rPr lang="en-GB" dirty="0"/>
            <a:t>Educate- Charities go into schools discussing the dangers of communicating with strangers online, many charities have websites, however if a child is not familiar with charities, they are unable to receive support. Charities such as Child net provide organised bookings with schools</a:t>
          </a:r>
          <a:endParaRPr lang="en-US" dirty="0"/>
        </a:p>
      </dgm:t>
    </dgm:pt>
    <dgm:pt modelId="{2FCC3EF9-604A-4B9F-B93B-2BBADEC2CE06}" type="parTrans" cxnId="{A04CD6BB-C332-4A81-9595-FA37B1B3DF31}">
      <dgm:prSet/>
      <dgm:spPr/>
      <dgm:t>
        <a:bodyPr/>
        <a:lstStyle/>
        <a:p>
          <a:endParaRPr lang="en-US"/>
        </a:p>
      </dgm:t>
    </dgm:pt>
    <dgm:pt modelId="{B5774389-4CE9-4717-A327-BBD1233EEE9C}" type="sibTrans" cxnId="{A04CD6BB-C332-4A81-9595-FA37B1B3DF31}">
      <dgm:prSet/>
      <dgm:spPr/>
      <dgm:t>
        <a:bodyPr/>
        <a:lstStyle/>
        <a:p>
          <a:endParaRPr lang="en-US"/>
        </a:p>
      </dgm:t>
    </dgm:pt>
    <dgm:pt modelId="{94FD29E3-679C-46CB-9F4C-6FE6FDE532EC}">
      <dgm:prSet/>
      <dgm:spPr/>
      <dgm:t>
        <a:bodyPr/>
        <a:lstStyle/>
        <a:p>
          <a:pPr>
            <a:lnSpc>
              <a:spcPct val="100000"/>
            </a:lnSpc>
            <a:defRPr cap="all"/>
          </a:pPr>
          <a:r>
            <a:rPr lang="en-GB" dirty="0"/>
            <a:t>Make all students aware of E- Safety, not only within education but at the home. Welsh Government do this by embedding digital resilience in the Welsh curriculum, however there are always new ways on how to stay safe online</a:t>
          </a:r>
          <a:endParaRPr lang="en-US" dirty="0"/>
        </a:p>
      </dgm:t>
    </dgm:pt>
    <dgm:pt modelId="{67095C1C-97C8-4D1F-A57D-2F070FE16CE8}" type="parTrans" cxnId="{E16A581D-2F2B-4816-8EF0-5259D34F2C6C}">
      <dgm:prSet/>
      <dgm:spPr/>
      <dgm:t>
        <a:bodyPr/>
        <a:lstStyle/>
        <a:p>
          <a:endParaRPr lang="en-US"/>
        </a:p>
      </dgm:t>
    </dgm:pt>
    <dgm:pt modelId="{8579CFE6-6812-499C-82C6-0D56B0E1AE43}" type="sibTrans" cxnId="{E16A581D-2F2B-4816-8EF0-5259D34F2C6C}">
      <dgm:prSet/>
      <dgm:spPr/>
      <dgm:t>
        <a:bodyPr/>
        <a:lstStyle/>
        <a:p>
          <a:endParaRPr lang="en-US"/>
        </a:p>
      </dgm:t>
    </dgm:pt>
    <dgm:pt modelId="{76800EC1-A037-4CD9-8FCD-E88D260DD0D2}">
      <dgm:prSet/>
      <dgm:spPr/>
      <dgm:t>
        <a:bodyPr/>
        <a:lstStyle/>
        <a:p>
          <a:pPr>
            <a:lnSpc>
              <a:spcPct val="100000"/>
            </a:lnSpc>
            <a:defRPr cap="all"/>
          </a:pPr>
          <a:r>
            <a:rPr lang="en-GB" dirty="0"/>
            <a:t>Educate in the home. Provide online support via social media networks- easily accessible to children and young people.</a:t>
          </a:r>
          <a:endParaRPr lang="en-US" dirty="0"/>
        </a:p>
      </dgm:t>
    </dgm:pt>
    <dgm:pt modelId="{6BC50BC5-735A-48F5-99AC-49CDF0E4B937}" type="parTrans" cxnId="{C56F4166-3EE6-4BF0-810B-06C8B774B397}">
      <dgm:prSet/>
      <dgm:spPr/>
      <dgm:t>
        <a:bodyPr/>
        <a:lstStyle/>
        <a:p>
          <a:endParaRPr lang="en-US"/>
        </a:p>
      </dgm:t>
    </dgm:pt>
    <dgm:pt modelId="{EEB4E13B-F8B2-4B8C-B53C-61B1F85F1749}" type="sibTrans" cxnId="{C56F4166-3EE6-4BF0-810B-06C8B774B397}">
      <dgm:prSet/>
      <dgm:spPr/>
      <dgm:t>
        <a:bodyPr/>
        <a:lstStyle/>
        <a:p>
          <a:endParaRPr lang="en-US"/>
        </a:p>
      </dgm:t>
    </dgm:pt>
    <dgm:pt modelId="{B5387AFF-A6FB-429A-AAA9-29A686EF3E03}" type="pres">
      <dgm:prSet presAssocID="{82624207-60A9-4899-B6C5-E59505A46ABC}" presName="root" presStyleCnt="0">
        <dgm:presLayoutVars>
          <dgm:dir/>
          <dgm:resizeHandles val="exact"/>
        </dgm:presLayoutVars>
      </dgm:prSet>
      <dgm:spPr/>
    </dgm:pt>
    <dgm:pt modelId="{9285C56A-C2E9-4D6A-9230-5701A457A597}" type="pres">
      <dgm:prSet presAssocID="{6676CF56-3984-466B-A1DE-C657290FF016}" presName="compNode" presStyleCnt="0"/>
      <dgm:spPr/>
    </dgm:pt>
    <dgm:pt modelId="{79E35F7B-5565-4A56-8227-5A080450F96C}" type="pres">
      <dgm:prSet presAssocID="{6676CF56-3984-466B-A1DE-C657290FF016}" presName="iconBgRect" presStyleLbl="bgShp" presStyleIdx="0" presStyleCnt="3" custLinFactNeighborX="843" custLinFactNeighborY="-417"/>
      <dgm:spPr/>
    </dgm:pt>
    <dgm:pt modelId="{27C58B88-B350-4DE9-8545-B7AF313478AE}" type="pres">
      <dgm:prSet presAssocID="{6676CF56-3984-466B-A1DE-C657290FF0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4A022734-7207-466C-89BC-3EB39A533C89}" type="pres">
      <dgm:prSet presAssocID="{6676CF56-3984-466B-A1DE-C657290FF016}" presName="spaceRect" presStyleCnt="0"/>
      <dgm:spPr/>
    </dgm:pt>
    <dgm:pt modelId="{932A7A31-8EC1-4578-9518-8F39C86F3E44}" type="pres">
      <dgm:prSet presAssocID="{6676CF56-3984-466B-A1DE-C657290FF016}" presName="textRect" presStyleLbl="revTx" presStyleIdx="0" presStyleCnt="3">
        <dgm:presLayoutVars>
          <dgm:chMax val="1"/>
          <dgm:chPref val="1"/>
        </dgm:presLayoutVars>
      </dgm:prSet>
      <dgm:spPr/>
    </dgm:pt>
    <dgm:pt modelId="{5C50D912-4FAE-49A5-951B-6D6808C33A17}" type="pres">
      <dgm:prSet presAssocID="{B5774389-4CE9-4717-A327-BBD1233EEE9C}" presName="sibTrans" presStyleCnt="0"/>
      <dgm:spPr/>
    </dgm:pt>
    <dgm:pt modelId="{B1FF17B5-5192-4A34-BA61-A660698590D7}" type="pres">
      <dgm:prSet presAssocID="{94FD29E3-679C-46CB-9F4C-6FE6FDE532EC}" presName="compNode" presStyleCnt="0"/>
      <dgm:spPr/>
    </dgm:pt>
    <dgm:pt modelId="{B3D8F59F-7296-4741-BE1A-5F54513499AD}" type="pres">
      <dgm:prSet presAssocID="{94FD29E3-679C-46CB-9F4C-6FE6FDE532EC}" presName="iconBgRect" presStyleLbl="bgShp" presStyleIdx="1" presStyleCnt="3"/>
      <dgm:spPr/>
    </dgm:pt>
    <dgm:pt modelId="{2E0F8783-A5DB-4D5A-B184-823DFCED1CCA}" type="pres">
      <dgm:prSet presAssocID="{94FD29E3-679C-46CB-9F4C-6FE6FDE532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D27CD66E-A362-44D1-9947-42C56D0D73FD}" type="pres">
      <dgm:prSet presAssocID="{94FD29E3-679C-46CB-9F4C-6FE6FDE532EC}" presName="spaceRect" presStyleCnt="0"/>
      <dgm:spPr/>
    </dgm:pt>
    <dgm:pt modelId="{ACE1B8B0-9FB5-4500-80F5-18D087FCDCF0}" type="pres">
      <dgm:prSet presAssocID="{94FD29E3-679C-46CB-9F4C-6FE6FDE532EC}" presName="textRect" presStyleLbl="revTx" presStyleIdx="1" presStyleCnt="3">
        <dgm:presLayoutVars>
          <dgm:chMax val="1"/>
          <dgm:chPref val="1"/>
        </dgm:presLayoutVars>
      </dgm:prSet>
      <dgm:spPr/>
    </dgm:pt>
    <dgm:pt modelId="{798DAA51-6FFB-4B5E-AF4C-D291CC00BCF4}" type="pres">
      <dgm:prSet presAssocID="{8579CFE6-6812-499C-82C6-0D56B0E1AE43}" presName="sibTrans" presStyleCnt="0"/>
      <dgm:spPr/>
    </dgm:pt>
    <dgm:pt modelId="{49361C1B-AC2A-493C-BCBC-B0C0104CB091}" type="pres">
      <dgm:prSet presAssocID="{76800EC1-A037-4CD9-8FCD-E88D260DD0D2}" presName="compNode" presStyleCnt="0"/>
      <dgm:spPr/>
    </dgm:pt>
    <dgm:pt modelId="{874E91E5-7717-4764-AFE1-19E34CFD0054}" type="pres">
      <dgm:prSet presAssocID="{76800EC1-A037-4CD9-8FCD-E88D260DD0D2}" presName="iconBgRect" presStyleLbl="bgShp" presStyleIdx="2" presStyleCnt="3"/>
      <dgm:spPr/>
    </dgm:pt>
    <dgm:pt modelId="{7C895A34-A60C-49C6-A1AB-F3AA9E58A9AD}" type="pres">
      <dgm:prSet presAssocID="{76800EC1-A037-4CD9-8FCD-E88D260DD0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8DAA7846-FE12-4764-8383-B7D0A6FCC60F}" type="pres">
      <dgm:prSet presAssocID="{76800EC1-A037-4CD9-8FCD-E88D260DD0D2}" presName="spaceRect" presStyleCnt="0"/>
      <dgm:spPr/>
    </dgm:pt>
    <dgm:pt modelId="{FC0E6E81-0696-4840-BE5C-081C93974162}" type="pres">
      <dgm:prSet presAssocID="{76800EC1-A037-4CD9-8FCD-E88D260DD0D2}" presName="textRect" presStyleLbl="revTx" presStyleIdx="2" presStyleCnt="3">
        <dgm:presLayoutVars>
          <dgm:chMax val="1"/>
          <dgm:chPref val="1"/>
        </dgm:presLayoutVars>
      </dgm:prSet>
      <dgm:spPr/>
    </dgm:pt>
  </dgm:ptLst>
  <dgm:cxnLst>
    <dgm:cxn modelId="{E16A581D-2F2B-4816-8EF0-5259D34F2C6C}" srcId="{82624207-60A9-4899-B6C5-E59505A46ABC}" destId="{94FD29E3-679C-46CB-9F4C-6FE6FDE532EC}" srcOrd="1" destOrd="0" parTransId="{67095C1C-97C8-4D1F-A57D-2F070FE16CE8}" sibTransId="{8579CFE6-6812-499C-82C6-0D56B0E1AE43}"/>
    <dgm:cxn modelId="{82456436-6FF9-47BE-87C6-AC84096FBDC6}" type="presOf" srcId="{76800EC1-A037-4CD9-8FCD-E88D260DD0D2}" destId="{FC0E6E81-0696-4840-BE5C-081C93974162}" srcOrd="0" destOrd="0" presId="urn:microsoft.com/office/officeart/2018/5/layout/IconCircleLabelList"/>
    <dgm:cxn modelId="{C56F4166-3EE6-4BF0-810B-06C8B774B397}" srcId="{82624207-60A9-4899-B6C5-E59505A46ABC}" destId="{76800EC1-A037-4CD9-8FCD-E88D260DD0D2}" srcOrd="2" destOrd="0" parTransId="{6BC50BC5-735A-48F5-99AC-49CDF0E4B937}" sibTransId="{EEB4E13B-F8B2-4B8C-B53C-61B1F85F1749}"/>
    <dgm:cxn modelId="{418F0E75-37CC-4ACB-A42C-12CA498F9B6F}" type="presOf" srcId="{82624207-60A9-4899-B6C5-E59505A46ABC}" destId="{B5387AFF-A6FB-429A-AAA9-29A686EF3E03}" srcOrd="0" destOrd="0" presId="urn:microsoft.com/office/officeart/2018/5/layout/IconCircleLabelList"/>
    <dgm:cxn modelId="{1D01767F-8316-420E-A781-DC7EEC132721}" type="presOf" srcId="{94FD29E3-679C-46CB-9F4C-6FE6FDE532EC}" destId="{ACE1B8B0-9FB5-4500-80F5-18D087FCDCF0}" srcOrd="0" destOrd="0" presId="urn:microsoft.com/office/officeart/2018/5/layout/IconCircleLabelList"/>
    <dgm:cxn modelId="{4A7EAA91-5A69-4056-A128-FABC9B800881}" type="presOf" srcId="{6676CF56-3984-466B-A1DE-C657290FF016}" destId="{932A7A31-8EC1-4578-9518-8F39C86F3E44}" srcOrd="0" destOrd="0" presId="urn:microsoft.com/office/officeart/2018/5/layout/IconCircleLabelList"/>
    <dgm:cxn modelId="{A04CD6BB-C332-4A81-9595-FA37B1B3DF31}" srcId="{82624207-60A9-4899-B6C5-E59505A46ABC}" destId="{6676CF56-3984-466B-A1DE-C657290FF016}" srcOrd="0" destOrd="0" parTransId="{2FCC3EF9-604A-4B9F-B93B-2BBADEC2CE06}" sibTransId="{B5774389-4CE9-4717-A327-BBD1233EEE9C}"/>
    <dgm:cxn modelId="{9CDFFF87-F9E4-4FC6-9B71-F6BB7486116D}" type="presParOf" srcId="{B5387AFF-A6FB-429A-AAA9-29A686EF3E03}" destId="{9285C56A-C2E9-4D6A-9230-5701A457A597}" srcOrd="0" destOrd="0" presId="urn:microsoft.com/office/officeart/2018/5/layout/IconCircleLabelList"/>
    <dgm:cxn modelId="{C20ABD83-305E-4C61-AE9E-383A393E7829}" type="presParOf" srcId="{9285C56A-C2E9-4D6A-9230-5701A457A597}" destId="{79E35F7B-5565-4A56-8227-5A080450F96C}" srcOrd="0" destOrd="0" presId="urn:microsoft.com/office/officeart/2018/5/layout/IconCircleLabelList"/>
    <dgm:cxn modelId="{FAD4B81A-DE12-4EF4-AD79-0895B3670D2C}" type="presParOf" srcId="{9285C56A-C2E9-4D6A-9230-5701A457A597}" destId="{27C58B88-B350-4DE9-8545-B7AF313478AE}" srcOrd="1" destOrd="0" presId="urn:microsoft.com/office/officeart/2018/5/layout/IconCircleLabelList"/>
    <dgm:cxn modelId="{115D3E1E-3B80-4898-A34E-77135E594B56}" type="presParOf" srcId="{9285C56A-C2E9-4D6A-9230-5701A457A597}" destId="{4A022734-7207-466C-89BC-3EB39A533C89}" srcOrd="2" destOrd="0" presId="urn:microsoft.com/office/officeart/2018/5/layout/IconCircleLabelList"/>
    <dgm:cxn modelId="{BDBD5D4C-6F5A-4585-9622-E823B6BF28EB}" type="presParOf" srcId="{9285C56A-C2E9-4D6A-9230-5701A457A597}" destId="{932A7A31-8EC1-4578-9518-8F39C86F3E44}" srcOrd="3" destOrd="0" presId="urn:microsoft.com/office/officeart/2018/5/layout/IconCircleLabelList"/>
    <dgm:cxn modelId="{56C9DF97-2AD4-46A1-B5C8-E46CC427E935}" type="presParOf" srcId="{B5387AFF-A6FB-429A-AAA9-29A686EF3E03}" destId="{5C50D912-4FAE-49A5-951B-6D6808C33A17}" srcOrd="1" destOrd="0" presId="urn:microsoft.com/office/officeart/2018/5/layout/IconCircleLabelList"/>
    <dgm:cxn modelId="{38E95D8E-9312-4641-95D2-F6563012CD53}" type="presParOf" srcId="{B5387AFF-A6FB-429A-AAA9-29A686EF3E03}" destId="{B1FF17B5-5192-4A34-BA61-A660698590D7}" srcOrd="2" destOrd="0" presId="urn:microsoft.com/office/officeart/2018/5/layout/IconCircleLabelList"/>
    <dgm:cxn modelId="{2B6A0922-98B0-46B0-BEFC-15E3090ABA2F}" type="presParOf" srcId="{B1FF17B5-5192-4A34-BA61-A660698590D7}" destId="{B3D8F59F-7296-4741-BE1A-5F54513499AD}" srcOrd="0" destOrd="0" presId="urn:microsoft.com/office/officeart/2018/5/layout/IconCircleLabelList"/>
    <dgm:cxn modelId="{46F27332-DA95-4704-9D7B-A287FAE4DFF8}" type="presParOf" srcId="{B1FF17B5-5192-4A34-BA61-A660698590D7}" destId="{2E0F8783-A5DB-4D5A-B184-823DFCED1CCA}" srcOrd="1" destOrd="0" presId="urn:microsoft.com/office/officeart/2018/5/layout/IconCircleLabelList"/>
    <dgm:cxn modelId="{D419AFAD-AF09-4ADA-B16E-7D388EC1346D}" type="presParOf" srcId="{B1FF17B5-5192-4A34-BA61-A660698590D7}" destId="{D27CD66E-A362-44D1-9947-42C56D0D73FD}" srcOrd="2" destOrd="0" presId="urn:microsoft.com/office/officeart/2018/5/layout/IconCircleLabelList"/>
    <dgm:cxn modelId="{9B2FC26E-698C-4927-8085-456E1AC31310}" type="presParOf" srcId="{B1FF17B5-5192-4A34-BA61-A660698590D7}" destId="{ACE1B8B0-9FB5-4500-80F5-18D087FCDCF0}" srcOrd="3" destOrd="0" presId="urn:microsoft.com/office/officeart/2018/5/layout/IconCircleLabelList"/>
    <dgm:cxn modelId="{5A94368D-F55C-429B-8553-39D6CFBE0CDC}" type="presParOf" srcId="{B5387AFF-A6FB-429A-AAA9-29A686EF3E03}" destId="{798DAA51-6FFB-4B5E-AF4C-D291CC00BCF4}" srcOrd="3" destOrd="0" presId="urn:microsoft.com/office/officeart/2018/5/layout/IconCircleLabelList"/>
    <dgm:cxn modelId="{B99C5EA6-ED65-4355-A313-5191EAB7CCA2}" type="presParOf" srcId="{B5387AFF-A6FB-429A-AAA9-29A686EF3E03}" destId="{49361C1B-AC2A-493C-BCBC-B0C0104CB091}" srcOrd="4" destOrd="0" presId="urn:microsoft.com/office/officeart/2018/5/layout/IconCircleLabelList"/>
    <dgm:cxn modelId="{C2E3F165-0857-40FD-8A5C-035A61C66976}" type="presParOf" srcId="{49361C1B-AC2A-493C-BCBC-B0C0104CB091}" destId="{874E91E5-7717-4764-AFE1-19E34CFD0054}" srcOrd="0" destOrd="0" presId="urn:microsoft.com/office/officeart/2018/5/layout/IconCircleLabelList"/>
    <dgm:cxn modelId="{87A2138E-006D-4BC9-A727-4BF329CD9E73}" type="presParOf" srcId="{49361C1B-AC2A-493C-BCBC-B0C0104CB091}" destId="{7C895A34-A60C-49C6-A1AB-F3AA9E58A9AD}" srcOrd="1" destOrd="0" presId="urn:microsoft.com/office/officeart/2018/5/layout/IconCircleLabelList"/>
    <dgm:cxn modelId="{C7216C69-2E41-428B-88ED-1FA706B003D6}" type="presParOf" srcId="{49361C1B-AC2A-493C-BCBC-B0C0104CB091}" destId="{8DAA7846-FE12-4764-8383-B7D0A6FCC60F}" srcOrd="2" destOrd="0" presId="urn:microsoft.com/office/officeart/2018/5/layout/IconCircleLabelList"/>
    <dgm:cxn modelId="{EB7E51A3-CC98-49F9-B9B9-BBF4618F5260}" type="presParOf" srcId="{49361C1B-AC2A-493C-BCBC-B0C0104CB091}" destId="{FC0E6E81-0696-4840-BE5C-081C9397416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25DFE8-3B55-43F8-9E6D-E47927A7C394}"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B4BE979A-94AD-46A1-90DA-02CCD1C41134}">
      <dgm:prSet/>
      <dgm:spPr/>
      <dgm:t>
        <a:bodyPr/>
        <a:lstStyle/>
        <a:p>
          <a:r>
            <a:rPr lang="en-GB" dirty="0"/>
            <a:t>Longer prison sentence- longer reflection and rehabilitation- sexual communications with a child law Act 2017- offence is a two-year maximum prison sentence- this can also lead services costs increasing, as with a short sentence it may lead to repeated crimes.</a:t>
          </a:r>
        </a:p>
        <a:p>
          <a:endParaRPr lang="en-US" dirty="0"/>
        </a:p>
      </dgm:t>
    </dgm:pt>
    <dgm:pt modelId="{AD2DF3EE-CB35-4707-9A9F-2E8B670F18CC}" type="parTrans" cxnId="{C95B83D0-203A-4FE5-A32B-1A83ABBD8CDD}">
      <dgm:prSet/>
      <dgm:spPr/>
      <dgm:t>
        <a:bodyPr/>
        <a:lstStyle/>
        <a:p>
          <a:endParaRPr lang="en-US"/>
        </a:p>
      </dgm:t>
    </dgm:pt>
    <dgm:pt modelId="{5855C47B-41E4-40DD-9646-556A4551A5C2}" type="sibTrans" cxnId="{C95B83D0-203A-4FE5-A32B-1A83ABBD8CDD}">
      <dgm:prSet/>
      <dgm:spPr/>
      <dgm:t>
        <a:bodyPr/>
        <a:lstStyle/>
        <a:p>
          <a:endParaRPr lang="en-US"/>
        </a:p>
      </dgm:t>
    </dgm:pt>
    <dgm:pt modelId="{324FF024-3875-413E-9917-8A0CEDA103D4}">
      <dgm:prSet/>
      <dgm:spPr/>
      <dgm:t>
        <a:bodyPr/>
        <a:lstStyle/>
        <a:p>
          <a:r>
            <a:rPr lang="en-GB"/>
            <a:t>Authorities also delivering presentations in schools, using published cases as examples of ways children can be groomed online. </a:t>
          </a:r>
          <a:endParaRPr lang="en-US"/>
        </a:p>
      </dgm:t>
    </dgm:pt>
    <dgm:pt modelId="{E1E5BDE7-4DBC-494A-837D-E05B5B1D307B}" type="parTrans" cxnId="{29D713E3-E649-41EF-86F5-3C6FB0750B91}">
      <dgm:prSet/>
      <dgm:spPr/>
      <dgm:t>
        <a:bodyPr/>
        <a:lstStyle/>
        <a:p>
          <a:endParaRPr lang="en-US"/>
        </a:p>
      </dgm:t>
    </dgm:pt>
    <dgm:pt modelId="{0C3D1409-1063-422F-894F-71FE94880563}" type="sibTrans" cxnId="{29D713E3-E649-41EF-86F5-3C6FB0750B91}">
      <dgm:prSet/>
      <dgm:spPr/>
      <dgm:t>
        <a:bodyPr/>
        <a:lstStyle/>
        <a:p>
          <a:endParaRPr lang="en-US"/>
        </a:p>
      </dgm:t>
    </dgm:pt>
    <dgm:pt modelId="{23B9A815-5545-495C-AB67-DF35FDA31D3E}" type="pres">
      <dgm:prSet presAssocID="{EE25DFE8-3B55-43F8-9E6D-E47927A7C394}" presName="hierChild1" presStyleCnt="0">
        <dgm:presLayoutVars>
          <dgm:chPref val="1"/>
          <dgm:dir/>
          <dgm:animOne val="branch"/>
          <dgm:animLvl val="lvl"/>
          <dgm:resizeHandles/>
        </dgm:presLayoutVars>
      </dgm:prSet>
      <dgm:spPr/>
    </dgm:pt>
    <dgm:pt modelId="{2F1C74DB-96D3-4901-A81D-9C80A2AB42D4}" type="pres">
      <dgm:prSet presAssocID="{B4BE979A-94AD-46A1-90DA-02CCD1C41134}" presName="hierRoot1" presStyleCnt="0"/>
      <dgm:spPr/>
    </dgm:pt>
    <dgm:pt modelId="{2947098C-A47C-4007-A432-66DB0A855A79}" type="pres">
      <dgm:prSet presAssocID="{B4BE979A-94AD-46A1-90DA-02CCD1C41134}" presName="composite" presStyleCnt="0"/>
      <dgm:spPr/>
    </dgm:pt>
    <dgm:pt modelId="{B5516057-629D-4EA7-86AC-16E9FC5C2BC5}" type="pres">
      <dgm:prSet presAssocID="{B4BE979A-94AD-46A1-90DA-02CCD1C41134}" presName="background" presStyleLbl="node0" presStyleIdx="0" presStyleCnt="2"/>
      <dgm:spPr/>
    </dgm:pt>
    <dgm:pt modelId="{7317514E-4354-43C2-B891-C0DB9F72D3E4}" type="pres">
      <dgm:prSet presAssocID="{B4BE979A-94AD-46A1-90DA-02CCD1C41134}" presName="text" presStyleLbl="fgAcc0" presStyleIdx="0" presStyleCnt="2">
        <dgm:presLayoutVars>
          <dgm:chPref val="3"/>
        </dgm:presLayoutVars>
      </dgm:prSet>
      <dgm:spPr/>
    </dgm:pt>
    <dgm:pt modelId="{690CD100-2667-4E94-9C13-C0742D966133}" type="pres">
      <dgm:prSet presAssocID="{B4BE979A-94AD-46A1-90DA-02CCD1C41134}" presName="hierChild2" presStyleCnt="0"/>
      <dgm:spPr/>
    </dgm:pt>
    <dgm:pt modelId="{DEACC6D5-6ECD-450A-AB43-9E4D90AB5ECB}" type="pres">
      <dgm:prSet presAssocID="{324FF024-3875-413E-9917-8A0CEDA103D4}" presName="hierRoot1" presStyleCnt="0"/>
      <dgm:spPr/>
    </dgm:pt>
    <dgm:pt modelId="{5C25869E-6734-4EF9-AB1C-AF29A0864E3A}" type="pres">
      <dgm:prSet presAssocID="{324FF024-3875-413E-9917-8A0CEDA103D4}" presName="composite" presStyleCnt="0"/>
      <dgm:spPr/>
    </dgm:pt>
    <dgm:pt modelId="{D27270AB-7BB2-488E-AE20-D72D3EA7B565}" type="pres">
      <dgm:prSet presAssocID="{324FF024-3875-413E-9917-8A0CEDA103D4}" presName="background" presStyleLbl="node0" presStyleIdx="1" presStyleCnt="2"/>
      <dgm:spPr/>
    </dgm:pt>
    <dgm:pt modelId="{C625A4C4-C26A-4898-9E19-8004036E9FA9}" type="pres">
      <dgm:prSet presAssocID="{324FF024-3875-413E-9917-8A0CEDA103D4}" presName="text" presStyleLbl="fgAcc0" presStyleIdx="1" presStyleCnt="2">
        <dgm:presLayoutVars>
          <dgm:chPref val="3"/>
        </dgm:presLayoutVars>
      </dgm:prSet>
      <dgm:spPr/>
    </dgm:pt>
    <dgm:pt modelId="{E9B98A8A-E02C-49CB-AD84-F568BE789552}" type="pres">
      <dgm:prSet presAssocID="{324FF024-3875-413E-9917-8A0CEDA103D4}" presName="hierChild2" presStyleCnt="0"/>
      <dgm:spPr/>
    </dgm:pt>
  </dgm:ptLst>
  <dgm:cxnLst>
    <dgm:cxn modelId="{1D6EBC0B-4135-4B0A-8A14-7E0DAD09BE3C}" type="presOf" srcId="{B4BE979A-94AD-46A1-90DA-02CCD1C41134}" destId="{7317514E-4354-43C2-B891-C0DB9F72D3E4}" srcOrd="0" destOrd="0" presId="urn:microsoft.com/office/officeart/2005/8/layout/hierarchy1"/>
    <dgm:cxn modelId="{D884192E-5C6F-4C43-BB5B-973FA965BE6A}" type="presOf" srcId="{EE25DFE8-3B55-43F8-9E6D-E47927A7C394}" destId="{23B9A815-5545-495C-AB67-DF35FDA31D3E}" srcOrd="0" destOrd="0" presId="urn:microsoft.com/office/officeart/2005/8/layout/hierarchy1"/>
    <dgm:cxn modelId="{00EB3033-E6A4-4628-BC02-E50D78ECD0C2}" type="presOf" srcId="{324FF024-3875-413E-9917-8A0CEDA103D4}" destId="{C625A4C4-C26A-4898-9E19-8004036E9FA9}" srcOrd="0" destOrd="0" presId="urn:microsoft.com/office/officeart/2005/8/layout/hierarchy1"/>
    <dgm:cxn modelId="{C95B83D0-203A-4FE5-A32B-1A83ABBD8CDD}" srcId="{EE25DFE8-3B55-43F8-9E6D-E47927A7C394}" destId="{B4BE979A-94AD-46A1-90DA-02CCD1C41134}" srcOrd="0" destOrd="0" parTransId="{AD2DF3EE-CB35-4707-9A9F-2E8B670F18CC}" sibTransId="{5855C47B-41E4-40DD-9646-556A4551A5C2}"/>
    <dgm:cxn modelId="{29D713E3-E649-41EF-86F5-3C6FB0750B91}" srcId="{EE25DFE8-3B55-43F8-9E6D-E47927A7C394}" destId="{324FF024-3875-413E-9917-8A0CEDA103D4}" srcOrd="1" destOrd="0" parTransId="{E1E5BDE7-4DBC-494A-837D-E05B5B1D307B}" sibTransId="{0C3D1409-1063-422F-894F-71FE94880563}"/>
    <dgm:cxn modelId="{B52ABD9B-F8B9-42E5-84B8-7B0ECAD43EFA}" type="presParOf" srcId="{23B9A815-5545-495C-AB67-DF35FDA31D3E}" destId="{2F1C74DB-96D3-4901-A81D-9C80A2AB42D4}" srcOrd="0" destOrd="0" presId="urn:microsoft.com/office/officeart/2005/8/layout/hierarchy1"/>
    <dgm:cxn modelId="{E9F7D031-07BB-4A84-8266-5E107A8EA95D}" type="presParOf" srcId="{2F1C74DB-96D3-4901-A81D-9C80A2AB42D4}" destId="{2947098C-A47C-4007-A432-66DB0A855A79}" srcOrd="0" destOrd="0" presId="urn:microsoft.com/office/officeart/2005/8/layout/hierarchy1"/>
    <dgm:cxn modelId="{D8C5545C-7F97-40E5-97DB-E0C141D49469}" type="presParOf" srcId="{2947098C-A47C-4007-A432-66DB0A855A79}" destId="{B5516057-629D-4EA7-86AC-16E9FC5C2BC5}" srcOrd="0" destOrd="0" presId="urn:microsoft.com/office/officeart/2005/8/layout/hierarchy1"/>
    <dgm:cxn modelId="{B4460A48-5CC2-431C-BAFB-31FB00677DB1}" type="presParOf" srcId="{2947098C-A47C-4007-A432-66DB0A855A79}" destId="{7317514E-4354-43C2-B891-C0DB9F72D3E4}" srcOrd="1" destOrd="0" presId="urn:microsoft.com/office/officeart/2005/8/layout/hierarchy1"/>
    <dgm:cxn modelId="{D0DF180F-14B1-40BA-A14E-6A3B53C99D91}" type="presParOf" srcId="{2F1C74DB-96D3-4901-A81D-9C80A2AB42D4}" destId="{690CD100-2667-4E94-9C13-C0742D966133}" srcOrd="1" destOrd="0" presId="urn:microsoft.com/office/officeart/2005/8/layout/hierarchy1"/>
    <dgm:cxn modelId="{CDF262A2-A8A9-4FA3-8E07-9CFCD158D8F1}" type="presParOf" srcId="{23B9A815-5545-495C-AB67-DF35FDA31D3E}" destId="{DEACC6D5-6ECD-450A-AB43-9E4D90AB5ECB}" srcOrd="1" destOrd="0" presId="urn:microsoft.com/office/officeart/2005/8/layout/hierarchy1"/>
    <dgm:cxn modelId="{0DA0D075-8F8B-4C9C-A486-5C196B4EDB73}" type="presParOf" srcId="{DEACC6D5-6ECD-450A-AB43-9E4D90AB5ECB}" destId="{5C25869E-6734-4EF9-AB1C-AF29A0864E3A}" srcOrd="0" destOrd="0" presId="urn:microsoft.com/office/officeart/2005/8/layout/hierarchy1"/>
    <dgm:cxn modelId="{ED49AC0E-81E2-41DD-9418-D43E1616DA46}" type="presParOf" srcId="{5C25869E-6734-4EF9-AB1C-AF29A0864E3A}" destId="{D27270AB-7BB2-488E-AE20-D72D3EA7B565}" srcOrd="0" destOrd="0" presId="urn:microsoft.com/office/officeart/2005/8/layout/hierarchy1"/>
    <dgm:cxn modelId="{28B1AFCF-16EB-4AB7-9F8B-C0E80C81E472}" type="presParOf" srcId="{5C25869E-6734-4EF9-AB1C-AF29A0864E3A}" destId="{C625A4C4-C26A-4898-9E19-8004036E9FA9}" srcOrd="1" destOrd="0" presId="urn:microsoft.com/office/officeart/2005/8/layout/hierarchy1"/>
    <dgm:cxn modelId="{8C82D7DD-5C0D-470F-A4E4-773210E63FCD}" type="presParOf" srcId="{DEACC6D5-6ECD-450A-AB43-9E4D90AB5ECB}" destId="{E9B98A8A-E02C-49CB-AD84-F568BE7895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7FECE7-12B5-42AE-AFA1-D64B7589D2C6}"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CFF68701-6F6E-47FB-81E5-CD3C9CED9B19}">
      <dgm:prSet/>
      <dgm:spPr/>
      <dgm:t>
        <a:bodyPr/>
        <a:lstStyle/>
        <a:p>
          <a:r>
            <a:rPr lang="en-GB"/>
            <a:t>‘Provide high quality services to protect children and adults from harm’</a:t>
          </a:r>
          <a:endParaRPr lang="en-US"/>
        </a:p>
      </dgm:t>
    </dgm:pt>
    <dgm:pt modelId="{44339A62-3C20-4CD9-9FE0-FFB7FD79E29C}" type="parTrans" cxnId="{DADC58E3-D64C-4D19-9FB8-89BD375652CF}">
      <dgm:prSet/>
      <dgm:spPr/>
      <dgm:t>
        <a:bodyPr/>
        <a:lstStyle/>
        <a:p>
          <a:endParaRPr lang="en-US"/>
        </a:p>
      </dgm:t>
    </dgm:pt>
    <dgm:pt modelId="{43B39852-71FC-44F1-8CCF-9715CC6A3BD4}" type="sibTrans" cxnId="{DADC58E3-D64C-4D19-9FB8-89BD375652CF}">
      <dgm:prSet/>
      <dgm:spPr/>
      <dgm:t>
        <a:bodyPr/>
        <a:lstStyle/>
        <a:p>
          <a:endParaRPr lang="en-US"/>
        </a:p>
      </dgm:t>
    </dgm:pt>
    <dgm:pt modelId="{62F68999-F536-486C-897B-D80324AB5DEC}">
      <dgm:prSet/>
      <dgm:spPr/>
      <dgm:t>
        <a:bodyPr/>
        <a:lstStyle/>
        <a:p>
          <a:r>
            <a:rPr lang="en-GB"/>
            <a:t>Safeguard  children </a:t>
          </a:r>
          <a:endParaRPr lang="en-US"/>
        </a:p>
      </dgm:t>
    </dgm:pt>
    <dgm:pt modelId="{FEBB1609-9216-49A8-8378-5A0A5735E657}" type="parTrans" cxnId="{F843C675-D408-4083-98F6-9690F26DCDF3}">
      <dgm:prSet/>
      <dgm:spPr/>
      <dgm:t>
        <a:bodyPr/>
        <a:lstStyle/>
        <a:p>
          <a:endParaRPr lang="en-US"/>
        </a:p>
      </dgm:t>
    </dgm:pt>
    <dgm:pt modelId="{65C2C5E2-17CE-4D88-BE43-343351251DE5}" type="sibTrans" cxnId="{F843C675-D408-4083-98F6-9690F26DCDF3}">
      <dgm:prSet/>
      <dgm:spPr/>
      <dgm:t>
        <a:bodyPr/>
        <a:lstStyle/>
        <a:p>
          <a:endParaRPr lang="en-US"/>
        </a:p>
      </dgm:t>
    </dgm:pt>
    <dgm:pt modelId="{CDC6F632-4096-4FB6-86FF-58CDB18996DF}">
      <dgm:prSet/>
      <dgm:spPr/>
      <dgm:t>
        <a:bodyPr/>
        <a:lstStyle/>
        <a:p>
          <a:r>
            <a:rPr lang="en-GB"/>
            <a:t>To make service improvements to avoid service costs increasing</a:t>
          </a:r>
          <a:endParaRPr lang="en-US"/>
        </a:p>
      </dgm:t>
    </dgm:pt>
    <dgm:pt modelId="{E1DED141-4580-467A-8882-EB3A7C83C393}" type="parTrans" cxnId="{0D92D7AE-4564-4CF0-A7DC-404C02360A35}">
      <dgm:prSet/>
      <dgm:spPr/>
      <dgm:t>
        <a:bodyPr/>
        <a:lstStyle/>
        <a:p>
          <a:endParaRPr lang="en-US"/>
        </a:p>
      </dgm:t>
    </dgm:pt>
    <dgm:pt modelId="{FB3FEB3A-9BE7-4783-B5D5-1D3A889DCD9D}" type="sibTrans" cxnId="{0D92D7AE-4564-4CF0-A7DC-404C02360A35}">
      <dgm:prSet/>
      <dgm:spPr/>
      <dgm:t>
        <a:bodyPr/>
        <a:lstStyle/>
        <a:p>
          <a:endParaRPr lang="en-US"/>
        </a:p>
      </dgm:t>
    </dgm:pt>
    <dgm:pt modelId="{57B7FDE8-DBD6-49D9-B633-C6C13DA1B3E5}">
      <dgm:prSet/>
      <dgm:spPr/>
      <dgm:t>
        <a:bodyPr/>
        <a:lstStyle/>
        <a:p>
          <a:r>
            <a:rPr lang="en-GB"/>
            <a:t>To ensure services are sustainable </a:t>
          </a:r>
          <a:endParaRPr lang="en-US"/>
        </a:p>
      </dgm:t>
    </dgm:pt>
    <dgm:pt modelId="{61C61F67-E8EE-4B5F-B5FA-DCB8FD756376}" type="parTrans" cxnId="{A1CFC1AE-7229-4174-A1E9-D7E1B7FC5C94}">
      <dgm:prSet/>
      <dgm:spPr/>
      <dgm:t>
        <a:bodyPr/>
        <a:lstStyle/>
        <a:p>
          <a:endParaRPr lang="en-US"/>
        </a:p>
      </dgm:t>
    </dgm:pt>
    <dgm:pt modelId="{10210746-F25E-49E4-9DC9-E67BBF82AE6C}" type="sibTrans" cxnId="{A1CFC1AE-7229-4174-A1E9-D7E1B7FC5C94}">
      <dgm:prSet/>
      <dgm:spPr/>
      <dgm:t>
        <a:bodyPr/>
        <a:lstStyle/>
        <a:p>
          <a:endParaRPr lang="en-US"/>
        </a:p>
      </dgm:t>
    </dgm:pt>
    <dgm:pt modelId="{C77954F8-E250-4FB0-AE5D-C50F8A5A1ECA}" type="pres">
      <dgm:prSet presAssocID="{C97FECE7-12B5-42AE-AFA1-D64B7589D2C6}" presName="matrix" presStyleCnt="0">
        <dgm:presLayoutVars>
          <dgm:chMax val="1"/>
          <dgm:dir/>
          <dgm:resizeHandles val="exact"/>
        </dgm:presLayoutVars>
      </dgm:prSet>
      <dgm:spPr/>
    </dgm:pt>
    <dgm:pt modelId="{CBE40EB0-0BA2-4BCC-A208-F164113669B9}" type="pres">
      <dgm:prSet presAssocID="{C97FECE7-12B5-42AE-AFA1-D64B7589D2C6}" presName="diamond" presStyleLbl="bgShp" presStyleIdx="0" presStyleCnt="1"/>
      <dgm:spPr/>
    </dgm:pt>
    <dgm:pt modelId="{57B9EF99-23D1-4AC0-B4A3-917DC4BDD6F7}" type="pres">
      <dgm:prSet presAssocID="{C97FECE7-12B5-42AE-AFA1-D64B7589D2C6}" presName="quad1" presStyleLbl="node1" presStyleIdx="0" presStyleCnt="4">
        <dgm:presLayoutVars>
          <dgm:chMax val="0"/>
          <dgm:chPref val="0"/>
          <dgm:bulletEnabled val="1"/>
        </dgm:presLayoutVars>
      </dgm:prSet>
      <dgm:spPr/>
    </dgm:pt>
    <dgm:pt modelId="{023292B6-66E9-441B-8A77-CB7B46555203}" type="pres">
      <dgm:prSet presAssocID="{C97FECE7-12B5-42AE-AFA1-D64B7589D2C6}" presName="quad2" presStyleLbl="node1" presStyleIdx="1" presStyleCnt="4">
        <dgm:presLayoutVars>
          <dgm:chMax val="0"/>
          <dgm:chPref val="0"/>
          <dgm:bulletEnabled val="1"/>
        </dgm:presLayoutVars>
      </dgm:prSet>
      <dgm:spPr/>
    </dgm:pt>
    <dgm:pt modelId="{7E06CE0A-7E04-477A-B2C8-96FBDCE8FF06}" type="pres">
      <dgm:prSet presAssocID="{C97FECE7-12B5-42AE-AFA1-D64B7589D2C6}" presName="quad3" presStyleLbl="node1" presStyleIdx="2" presStyleCnt="4">
        <dgm:presLayoutVars>
          <dgm:chMax val="0"/>
          <dgm:chPref val="0"/>
          <dgm:bulletEnabled val="1"/>
        </dgm:presLayoutVars>
      </dgm:prSet>
      <dgm:spPr/>
    </dgm:pt>
    <dgm:pt modelId="{B8E6E141-C9B5-41CD-9FBA-3F72A8D5A908}" type="pres">
      <dgm:prSet presAssocID="{C97FECE7-12B5-42AE-AFA1-D64B7589D2C6}" presName="quad4" presStyleLbl="node1" presStyleIdx="3" presStyleCnt="4">
        <dgm:presLayoutVars>
          <dgm:chMax val="0"/>
          <dgm:chPref val="0"/>
          <dgm:bulletEnabled val="1"/>
        </dgm:presLayoutVars>
      </dgm:prSet>
      <dgm:spPr/>
    </dgm:pt>
  </dgm:ptLst>
  <dgm:cxnLst>
    <dgm:cxn modelId="{62676528-61C7-464C-B797-8DD177E0D117}" type="presOf" srcId="{C97FECE7-12B5-42AE-AFA1-D64B7589D2C6}" destId="{C77954F8-E250-4FB0-AE5D-C50F8A5A1ECA}" srcOrd="0" destOrd="0" presId="urn:microsoft.com/office/officeart/2005/8/layout/matrix3"/>
    <dgm:cxn modelId="{792DB836-EFC0-4728-9C3B-EF84FF66491D}" type="presOf" srcId="{CDC6F632-4096-4FB6-86FF-58CDB18996DF}" destId="{7E06CE0A-7E04-477A-B2C8-96FBDCE8FF06}" srcOrd="0" destOrd="0" presId="urn:microsoft.com/office/officeart/2005/8/layout/matrix3"/>
    <dgm:cxn modelId="{09B9C066-F5DC-474C-85C3-F182B59570B9}" type="presOf" srcId="{57B7FDE8-DBD6-49D9-B633-C6C13DA1B3E5}" destId="{B8E6E141-C9B5-41CD-9FBA-3F72A8D5A908}" srcOrd="0" destOrd="0" presId="urn:microsoft.com/office/officeart/2005/8/layout/matrix3"/>
    <dgm:cxn modelId="{F843C675-D408-4083-98F6-9690F26DCDF3}" srcId="{C97FECE7-12B5-42AE-AFA1-D64B7589D2C6}" destId="{62F68999-F536-486C-897B-D80324AB5DEC}" srcOrd="1" destOrd="0" parTransId="{FEBB1609-9216-49A8-8378-5A0A5735E657}" sibTransId="{65C2C5E2-17CE-4D88-BE43-343351251DE5}"/>
    <dgm:cxn modelId="{B6055BA0-E65D-4C95-A1B1-DA20586D2289}" type="presOf" srcId="{CFF68701-6F6E-47FB-81E5-CD3C9CED9B19}" destId="{57B9EF99-23D1-4AC0-B4A3-917DC4BDD6F7}" srcOrd="0" destOrd="0" presId="urn:microsoft.com/office/officeart/2005/8/layout/matrix3"/>
    <dgm:cxn modelId="{A1CFC1AE-7229-4174-A1E9-D7E1B7FC5C94}" srcId="{C97FECE7-12B5-42AE-AFA1-D64B7589D2C6}" destId="{57B7FDE8-DBD6-49D9-B633-C6C13DA1B3E5}" srcOrd="3" destOrd="0" parTransId="{61C61F67-E8EE-4B5F-B5FA-DCB8FD756376}" sibTransId="{10210746-F25E-49E4-9DC9-E67BBF82AE6C}"/>
    <dgm:cxn modelId="{0D92D7AE-4564-4CF0-A7DC-404C02360A35}" srcId="{C97FECE7-12B5-42AE-AFA1-D64B7589D2C6}" destId="{CDC6F632-4096-4FB6-86FF-58CDB18996DF}" srcOrd="2" destOrd="0" parTransId="{E1DED141-4580-467A-8882-EB3A7C83C393}" sibTransId="{FB3FEB3A-9BE7-4783-B5D5-1D3A889DCD9D}"/>
    <dgm:cxn modelId="{DADC58E3-D64C-4D19-9FB8-89BD375652CF}" srcId="{C97FECE7-12B5-42AE-AFA1-D64B7589D2C6}" destId="{CFF68701-6F6E-47FB-81E5-CD3C9CED9B19}" srcOrd="0" destOrd="0" parTransId="{44339A62-3C20-4CD9-9FE0-FFB7FD79E29C}" sibTransId="{43B39852-71FC-44F1-8CCF-9715CC6A3BD4}"/>
    <dgm:cxn modelId="{60D124F6-EBE1-4051-BF17-955C21EF09F8}" type="presOf" srcId="{62F68999-F536-486C-897B-D80324AB5DEC}" destId="{023292B6-66E9-441B-8A77-CB7B46555203}" srcOrd="0" destOrd="0" presId="urn:microsoft.com/office/officeart/2005/8/layout/matrix3"/>
    <dgm:cxn modelId="{EB690A16-A66F-480F-8B57-928D3933E579}" type="presParOf" srcId="{C77954F8-E250-4FB0-AE5D-C50F8A5A1ECA}" destId="{CBE40EB0-0BA2-4BCC-A208-F164113669B9}" srcOrd="0" destOrd="0" presId="urn:microsoft.com/office/officeart/2005/8/layout/matrix3"/>
    <dgm:cxn modelId="{1DA0D219-5B59-42D1-A229-A87BD8130972}" type="presParOf" srcId="{C77954F8-E250-4FB0-AE5D-C50F8A5A1ECA}" destId="{57B9EF99-23D1-4AC0-B4A3-917DC4BDD6F7}" srcOrd="1" destOrd="0" presId="urn:microsoft.com/office/officeart/2005/8/layout/matrix3"/>
    <dgm:cxn modelId="{438ED596-2365-4DF7-8271-BEBAAEEE0757}" type="presParOf" srcId="{C77954F8-E250-4FB0-AE5D-C50F8A5A1ECA}" destId="{023292B6-66E9-441B-8A77-CB7B46555203}" srcOrd="2" destOrd="0" presId="urn:microsoft.com/office/officeart/2005/8/layout/matrix3"/>
    <dgm:cxn modelId="{8BF6C899-D5FA-4722-8593-DA082494E88F}" type="presParOf" srcId="{C77954F8-E250-4FB0-AE5D-C50F8A5A1ECA}" destId="{7E06CE0A-7E04-477A-B2C8-96FBDCE8FF06}" srcOrd="3" destOrd="0" presId="urn:microsoft.com/office/officeart/2005/8/layout/matrix3"/>
    <dgm:cxn modelId="{620812DC-D204-4EA9-AE3B-29D74AB9B454}" type="presParOf" srcId="{C77954F8-E250-4FB0-AE5D-C50F8A5A1ECA}" destId="{B8E6E141-C9B5-41CD-9FBA-3F72A8D5A90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A2E83-46DC-4874-B7AF-BE8EE1C7FF0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2BF8F-D17F-4B90-BA59-A2249C2EFD5B}">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‘Online grooming is where someone befriends a child online and builds up their trust with the intention of exploiting them and causing them harm’. (Childnet, 2021)</a:t>
          </a:r>
          <a:endParaRPr lang="en-US" sz="2300" kern="1200"/>
        </a:p>
      </dsp:txBody>
      <dsp:txXfrm>
        <a:off x="0" y="0"/>
        <a:ext cx="10515600" cy="1087834"/>
      </dsp:txXfrm>
    </dsp:sp>
    <dsp:sp modelId="{7C73F52D-E6CB-44B3-BD1F-8F80811E5AC6}">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DEC99F-25A7-48A5-A82B-F566E20163E0}">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Online grooming can include sexual abuse, where the perpetrator manipulates the adolescent to obtain sexual images and videos. </a:t>
          </a:r>
          <a:endParaRPr lang="en-US" sz="2300" kern="1200" dirty="0"/>
        </a:p>
      </dsp:txBody>
      <dsp:txXfrm>
        <a:off x="0" y="1087834"/>
        <a:ext cx="10515600" cy="1087834"/>
      </dsp:txXfrm>
    </dsp:sp>
    <dsp:sp modelId="{DB25BA89-3235-44FF-A593-C0CD07E1E999}">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95059F-D439-45D2-8AE3-AA3083CD9FF6}">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(Childnet,2021) </a:t>
          </a:r>
        </a:p>
        <a:p>
          <a:pPr marL="0" lvl="0" indent="0" algn="l" defTabSz="1022350">
            <a:lnSpc>
              <a:spcPct val="90000"/>
            </a:lnSpc>
            <a:spcBef>
              <a:spcPct val="0"/>
            </a:spcBef>
            <a:spcAft>
              <a:spcPct val="35000"/>
            </a:spcAft>
            <a:buNone/>
          </a:pPr>
          <a:endParaRPr lang="en-US" sz="2300" kern="1200" dirty="0"/>
        </a:p>
      </dsp:txBody>
      <dsp:txXfrm>
        <a:off x="0" y="2175669"/>
        <a:ext cx="10515600" cy="1087834"/>
      </dsp:txXfrm>
    </dsp:sp>
    <dsp:sp modelId="{EA0D1F04-A962-42A0-A429-199BB40A110E}">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460FB7-6403-4027-8C80-D8BA90046804}">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US" sz="2300" kern="1200" dirty="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287E5-6F6A-44CA-8FD6-78F737D6D041}">
      <dsp:nvSpPr>
        <dsp:cNvPr id="0" name=""/>
        <dsp:cNvSpPr/>
      </dsp:nvSpPr>
      <dsp:spPr>
        <a:xfrm rot="16200000">
          <a:off x="709099" y="2139054"/>
          <a:ext cx="545392" cy="1175810"/>
        </a:xfrm>
        <a:prstGeom prst="round2Same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2004</a:t>
          </a:r>
        </a:p>
      </dsp:txBody>
      <dsp:txXfrm rot="5400000">
        <a:off x="420514" y="2480887"/>
        <a:ext cx="1149186" cy="492144"/>
      </dsp:txXfrm>
    </dsp:sp>
    <dsp:sp modelId="{96B05A55-A708-49E7-AEB0-582A28E3A89D}">
      <dsp:nvSpPr>
        <dsp:cNvPr id="0" name=""/>
        <dsp:cNvSpPr/>
      </dsp:nvSpPr>
      <dsp:spPr>
        <a:xfrm>
          <a:off x="1953" y="0"/>
          <a:ext cx="1959684" cy="1908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a:t>Facebook launching in 2004</a:t>
          </a:r>
        </a:p>
      </dsp:txBody>
      <dsp:txXfrm>
        <a:off x="1953" y="0"/>
        <a:ext cx="1959684" cy="1908872"/>
      </dsp:txXfrm>
    </dsp:sp>
    <dsp:sp modelId="{B85344EC-4460-4487-B1C4-0DBB7A71F1D3}">
      <dsp:nvSpPr>
        <dsp:cNvPr id="0" name=""/>
        <dsp:cNvSpPr/>
      </dsp:nvSpPr>
      <dsp:spPr>
        <a:xfrm>
          <a:off x="981795" y="2017950"/>
          <a:ext cx="0" cy="436313"/>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CC9F418-3676-43EF-B99F-41953D738868}">
      <dsp:nvSpPr>
        <dsp:cNvPr id="0" name=""/>
        <dsp:cNvSpPr/>
      </dsp:nvSpPr>
      <dsp:spPr>
        <a:xfrm>
          <a:off x="927256" y="1908872"/>
          <a:ext cx="109078" cy="10907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706A21-838E-453F-BA50-FF25BB8ED157}">
      <dsp:nvSpPr>
        <dsp:cNvPr id="0" name=""/>
        <dsp:cNvSpPr/>
      </dsp:nvSpPr>
      <dsp:spPr>
        <a:xfrm>
          <a:off x="1569700" y="2454263"/>
          <a:ext cx="1175810" cy="54539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2005</a:t>
          </a:r>
        </a:p>
      </dsp:txBody>
      <dsp:txXfrm>
        <a:off x="1569700" y="2454263"/>
        <a:ext cx="1175810" cy="545392"/>
      </dsp:txXfrm>
    </dsp:sp>
    <dsp:sp modelId="{1A294546-887F-44F9-9C32-5D0C6362334B}">
      <dsp:nvSpPr>
        <dsp:cNvPr id="0" name=""/>
        <dsp:cNvSpPr/>
      </dsp:nvSpPr>
      <dsp:spPr>
        <a:xfrm>
          <a:off x="1177763" y="3545048"/>
          <a:ext cx="1959684" cy="1908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dirty="0"/>
            <a:t>the average child in the UK spent 7.1 hours online each week in 2005</a:t>
          </a:r>
        </a:p>
      </dsp:txBody>
      <dsp:txXfrm>
        <a:off x="1177763" y="3545048"/>
        <a:ext cx="1959684" cy="1908872"/>
      </dsp:txXfrm>
    </dsp:sp>
    <dsp:sp modelId="{C82A27CE-430D-458D-A537-DAF66F3B3B6C}">
      <dsp:nvSpPr>
        <dsp:cNvPr id="0" name=""/>
        <dsp:cNvSpPr/>
      </dsp:nvSpPr>
      <dsp:spPr>
        <a:xfrm>
          <a:off x="2157605" y="2999655"/>
          <a:ext cx="0" cy="436313"/>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6A2CD7F-8D53-4C1D-A3A3-D88B36D68633}">
      <dsp:nvSpPr>
        <dsp:cNvPr id="0" name=""/>
        <dsp:cNvSpPr/>
      </dsp:nvSpPr>
      <dsp:spPr>
        <a:xfrm>
          <a:off x="2103066" y="3435969"/>
          <a:ext cx="109078" cy="10907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A96930-B321-4023-B9A3-EFAE8E8B5C1E}">
      <dsp:nvSpPr>
        <dsp:cNvPr id="0" name=""/>
        <dsp:cNvSpPr/>
      </dsp:nvSpPr>
      <dsp:spPr>
        <a:xfrm>
          <a:off x="2745511" y="2454263"/>
          <a:ext cx="1175810" cy="54539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2007</a:t>
          </a:r>
        </a:p>
      </dsp:txBody>
      <dsp:txXfrm>
        <a:off x="2745511" y="2454263"/>
        <a:ext cx="1175810" cy="545392"/>
      </dsp:txXfrm>
    </dsp:sp>
    <dsp:sp modelId="{A2A1D8B1-6F96-4F13-A7A5-E7472F277861}">
      <dsp:nvSpPr>
        <dsp:cNvPr id="0" name=""/>
        <dsp:cNvSpPr/>
      </dsp:nvSpPr>
      <dsp:spPr>
        <a:xfrm>
          <a:off x="2353574" y="0"/>
          <a:ext cx="1959684" cy="1908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a:t>This rose in 2007 by 13.8 hours each week, with young people setting up their own profile on social networking sites.</a:t>
          </a:r>
        </a:p>
      </dsp:txBody>
      <dsp:txXfrm>
        <a:off x="2353574" y="0"/>
        <a:ext cx="1959684" cy="1908872"/>
      </dsp:txXfrm>
    </dsp:sp>
    <dsp:sp modelId="{7F9EF68C-C2CE-4BFE-8AA8-A67766E7734F}">
      <dsp:nvSpPr>
        <dsp:cNvPr id="0" name=""/>
        <dsp:cNvSpPr/>
      </dsp:nvSpPr>
      <dsp:spPr>
        <a:xfrm>
          <a:off x="3333416" y="2017950"/>
          <a:ext cx="0" cy="436313"/>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119B016-9403-4050-9A0E-595A079CBCB9}">
      <dsp:nvSpPr>
        <dsp:cNvPr id="0" name=""/>
        <dsp:cNvSpPr/>
      </dsp:nvSpPr>
      <dsp:spPr>
        <a:xfrm>
          <a:off x="3278877" y="1908872"/>
          <a:ext cx="109078" cy="10907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A0644BE-53F3-4089-8A01-5CCE13F0636B}">
      <dsp:nvSpPr>
        <dsp:cNvPr id="0" name=""/>
        <dsp:cNvSpPr/>
      </dsp:nvSpPr>
      <dsp:spPr>
        <a:xfrm>
          <a:off x="3921321" y="2454263"/>
          <a:ext cx="1175810" cy="54539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2010</a:t>
          </a:r>
        </a:p>
      </dsp:txBody>
      <dsp:txXfrm>
        <a:off x="3921321" y="2454263"/>
        <a:ext cx="1175810" cy="545392"/>
      </dsp:txXfrm>
    </dsp:sp>
    <dsp:sp modelId="{C9305785-AF56-4F3A-B21E-4DFACC8C66DA}">
      <dsp:nvSpPr>
        <dsp:cNvPr id="0" name=""/>
        <dsp:cNvSpPr/>
      </dsp:nvSpPr>
      <dsp:spPr>
        <a:xfrm>
          <a:off x="3529384" y="3545048"/>
          <a:ext cx="1959684" cy="1908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06680" rIns="0" bIns="0" numCol="1" spcCol="1270" anchor="t" anchorCtr="1">
          <a:noAutofit/>
        </a:bodyPr>
        <a:lstStyle/>
        <a:p>
          <a:pPr marL="0" lvl="0" indent="0" algn="ctr" defTabSz="622300">
            <a:lnSpc>
              <a:spcPct val="90000"/>
            </a:lnSpc>
            <a:spcBef>
              <a:spcPct val="0"/>
            </a:spcBef>
            <a:spcAft>
              <a:spcPct val="35000"/>
            </a:spcAft>
            <a:buNone/>
          </a:pPr>
          <a:r>
            <a:rPr lang="en-US" sz="1400" kern="1200" dirty="0"/>
            <a:t>The UK Parliament in 2010 recorded 850,000 child abuse images, arresting over 800 individuals harming children (Child Exploitation and Online Protection Centre (CEOP), 2010)</a:t>
          </a:r>
        </a:p>
      </dsp:txBody>
      <dsp:txXfrm>
        <a:off x="3529384" y="3545048"/>
        <a:ext cx="1959684" cy="1908872"/>
      </dsp:txXfrm>
    </dsp:sp>
    <dsp:sp modelId="{254C6BFB-2BE8-4D86-BC2A-FDF33A375A1E}">
      <dsp:nvSpPr>
        <dsp:cNvPr id="0" name=""/>
        <dsp:cNvSpPr/>
      </dsp:nvSpPr>
      <dsp:spPr>
        <a:xfrm>
          <a:off x="4509227" y="2999655"/>
          <a:ext cx="0" cy="436313"/>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41FCC95E-750B-4B16-BD11-1F2EDF85DA03}">
      <dsp:nvSpPr>
        <dsp:cNvPr id="0" name=""/>
        <dsp:cNvSpPr/>
      </dsp:nvSpPr>
      <dsp:spPr>
        <a:xfrm>
          <a:off x="4454687" y="3435969"/>
          <a:ext cx="109078" cy="10907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C8A353B-CF2D-4669-A135-FE11BD2249CD}">
      <dsp:nvSpPr>
        <dsp:cNvPr id="0" name=""/>
        <dsp:cNvSpPr/>
      </dsp:nvSpPr>
      <dsp:spPr>
        <a:xfrm rot="5400000">
          <a:off x="5412341" y="2139054"/>
          <a:ext cx="545392" cy="1175810"/>
        </a:xfrm>
        <a:prstGeom prst="round2Same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1">
          <a:noAutofit/>
        </a:bodyPr>
        <a:lstStyle/>
        <a:p>
          <a:pPr marL="0" lvl="0" indent="0" algn="ctr" defTabSz="711200">
            <a:lnSpc>
              <a:spcPct val="90000"/>
            </a:lnSpc>
            <a:spcBef>
              <a:spcPct val="0"/>
            </a:spcBef>
            <a:spcAft>
              <a:spcPct val="35000"/>
            </a:spcAft>
            <a:buNone/>
          </a:pPr>
          <a:r>
            <a:rPr lang="en-US" sz="1600" kern="1200"/>
            <a:t>Currently</a:t>
          </a:r>
        </a:p>
      </dsp:txBody>
      <dsp:txXfrm rot="-5400000">
        <a:off x="5097132" y="2480887"/>
        <a:ext cx="1149186" cy="492144"/>
      </dsp:txXfrm>
    </dsp:sp>
    <dsp:sp modelId="{D5225510-686D-400C-A4F4-A75A03DD30DF}">
      <dsp:nvSpPr>
        <dsp:cNvPr id="0" name=""/>
        <dsp:cNvSpPr/>
      </dsp:nvSpPr>
      <dsp:spPr>
        <a:xfrm>
          <a:off x="4705195" y="0"/>
          <a:ext cx="1959684" cy="1908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06680" numCol="1" spcCol="1270" anchor="b" anchorCtr="1">
          <a:noAutofit/>
        </a:bodyPr>
        <a:lstStyle/>
        <a:p>
          <a:pPr marL="0" lvl="0" indent="0" algn="ctr" defTabSz="622300">
            <a:lnSpc>
              <a:spcPct val="90000"/>
            </a:lnSpc>
            <a:spcBef>
              <a:spcPct val="0"/>
            </a:spcBef>
            <a:spcAft>
              <a:spcPct val="35000"/>
            </a:spcAft>
            <a:buNone/>
          </a:pPr>
          <a:r>
            <a:rPr lang="en-US" sz="1400" kern="1200" dirty="0"/>
            <a:t>online grooming crimes have risen by more than 80% in four years (NSPCC, 2022)</a:t>
          </a:r>
        </a:p>
      </dsp:txBody>
      <dsp:txXfrm>
        <a:off x="4705195" y="0"/>
        <a:ext cx="1959684" cy="1908872"/>
      </dsp:txXfrm>
    </dsp:sp>
    <dsp:sp modelId="{7111CE5C-6729-458D-8ABD-A9291678C96E}">
      <dsp:nvSpPr>
        <dsp:cNvPr id="0" name=""/>
        <dsp:cNvSpPr/>
      </dsp:nvSpPr>
      <dsp:spPr>
        <a:xfrm>
          <a:off x="5685037" y="2017950"/>
          <a:ext cx="0" cy="436313"/>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439CA4F-5987-4F62-AD34-9DB623D489F7}">
      <dsp:nvSpPr>
        <dsp:cNvPr id="0" name=""/>
        <dsp:cNvSpPr/>
      </dsp:nvSpPr>
      <dsp:spPr>
        <a:xfrm>
          <a:off x="5630498" y="1908872"/>
          <a:ext cx="109078" cy="10907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l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35F7B-5565-4A56-8227-5A080450F96C}">
      <dsp:nvSpPr>
        <dsp:cNvPr id="0" name=""/>
        <dsp:cNvSpPr/>
      </dsp:nvSpPr>
      <dsp:spPr>
        <a:xfrm>
          <a:off x="726098" y="299584"/>
          <a:ext cx="2058750" cy="20587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C58B88-B350-4DE9-8545-B7AF313478AE}">
      <dsp:nvSpPr>
        <dsp:cNvPr id="0" name=""/>
        <dsp:cNvSpPr/>
      </dsp:nvSpPr>
      <dsp:spPr>
        <a:xfrm>
          <a:off x="1147493" y="746919"/>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2A7A31-8EC1-4578-9518-8F39C86F3E44}">
      <dsp:nvSpPr>
        <dsp:cNvPr id="0" name=""/>
        <dsp:cNvSpPr/>
      </dsp:nvSpPr>
      <dsp:spPr>
        <a:xfrm>
          <a:off x="50618" y="3008169"/>
          <a:ext cx="3375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Educate- Charities go into schools discussing the dangers of communicating with strangers online, many charities have websites, however if a child is not familiar with charities, they are unable to receive support. Charities such as Child net provide organised bookings with schools</a:t>
          </a:r>
          <a:endParaRPr lang="en-US" sz="1100" kern="1200" dirty="0"/>
        </a:p>
      </dsp:txBody>
      <dsp:txXfrm>
        <a:off x="50618" y="3008169"/>
        <a:ext cx="3375000" cy="1035000"/>
      </dsp:txXfrm>
    </dsp:sp>
    <dsp:sp modelId="{B3D8F59F-7296-4741-BE1A-5F54513499AD}">
      <dsp:nvSpPr>
        <dsp:cNvPr id="0" name=""/>
        <dsp:cNvSpPr/>
      </dsp:nvSpPr>
      <dsp:spPr>
        <a:xfrm>
          <a:off x="4674368" y="308168"/>
          <a:ext cx="2058750" cy="20587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0F8783-A5DB-4D5A-B184-823DFCED1CCA}">
      <dsp:nvSpPr>
        <dsp:cNvPr id="0" name=""/>
        <dsp:cNvSpPr/>
      </dsp:nvSpPr>
      <dsp:spPr>
        <a:xfrm>
          <a:off x="5113118" y="746919"/>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E1B8B0-9FB5-4500-80F5-18D087FCDCF0}">
      <dsp:nvSpPr>
        <dsp:cNvPr id="0" name=""/>
        <dsp:cNvSpPr/>
      </dsp:nvSpPr>
      <dsp:spPr>
        <a:xfrm>
          <a:off x="4016243" y="3008169"/>
          <a:ext cx="3375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Make all students aware of E- Safety, not only within education but at the home. Welsh Government do this by embedding digital resilience in the Welsh curriculum, however there are always new ways on how to stay safe online</a:t>
          </a:r>
          <a:endParaRPr lang="en-US" sz="1100" kern="1200" dirty="0"/>
        </a:p>
      </dsp:txBody>
      <dsp:txXfrm>
        <a:off x="4016243" y="3008169"/>
        <a:ext cx="3375000" cy="1035000"/>
      </dsp:txXfrm>
    </dsp:sp>
    <dsp:sp modelId="{874E91E5-7717-4764-AFE1-19E34CFD0054}">
      <dsp:nvSpPr>
        <dsp:cNvPr id="0" name=""/>
        <dsp:cNvSpPr/>
      </dsp:nvSpPr>
      <dsp:spPr>
        <a:xfrm>
          <a:off x="8639993" y="308168"/>
          <a:ext cx="2058750" cy="20587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895A34-A60C-49C6-A1AB-F3AA9E58A9AD}">
      <dsp:nvSpPr>
        <dsp:cNvPr id="0" name=""/>
        <dsp:cNvSpPr/>
      </dsp:nvSpPr>
      <dsp:spPr>
        <a:xfrm>
          <a:off x="9078743" y="746919"/>
          <a:ext cx="1181250" cy="118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0E6E81-0696-4840-BE5C-081C93974162}">
      <dsp:nvSpPr>
        <dsp:cNvPr id="0" name=""/>
        <dsp:cNvSpPr/>
      </dsp:nvSpPr>
      <dsp:spPr>
        <a:xfrm>
          <a:off x="7981868" y="3008169"/>
          <a:ext cx="3375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Educate in the home. Provide online support via social media networks- easily accessible to children and young people.</a:t>
          </a:r>
          <a:endParaRPr lang="en-US" sz="1100" kern="1200" dirty="0"/>
        </a:p>
      </dsp:txBody>
      <dsp:txXfrm>
        <a:off x="7981868" y="3008169"/>
        <a:ext cx="3375000" cy="103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16057-629D-4EA7-86AC-16E9FC5C2BC5}">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17514E-4354-43C2-B891-C0DB9F72D3E4}">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Longer prison sentence- longer reflection and rehabilitation- sexual communications with a child law Act 2017- offence is a two-year maximum prison sentence- this can also lead services costs increasing, as with a short sentence it may lead to repeated crimes.</a:t>
          </a:r>
        </a:p>
        <a:p>
          <a:pPr marL="0" lvl="0" indent="0" algn="ctr" defTabSz="844550">
            <a:lnSpc>
              <a:spcPct val="90000"/>
            </a:lnSpc>
            <a:spcBef>
              <a:spcPct val="0"/>
            </a:spcBef>
            <a:spcAft>
              <a:spcPct val="35000"/>
            </a:spcAft>
            <a:buNone/>
          </a:pPr>
          <a:endParaRPr lang="en-US" sz="1900" kern="1200" dirty="0"/>
        </a:p>
      </dsp:txBody>
      <dsp:txXfrm>
        <a:off x="696297" y="538547"/>
        <a:ext cx="4171627" cy="2590157"/>
      </dsp:txXfrm>
    </dsp:sp>
    <dsp:sp modelId="{D27270AB-7BB2-488E-AE20-D72D3EA7B565}">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25A4C4-C26A-4898-9E19-8004036E9FA9}">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Authorities also delivering presentations in schools, using published cases as examples of ways children can be groomed online. </a:t>
          </a:r>
          <a:endParaRPr lang="en-US" sz="1900" kern="1200"/>
        </a:p>
      </dsp:txBody>
      <dsp:txXfrm>
        <a:off x="5991936" y="538547"/>
        <a:ext cx="4171627" cy="259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40EB0-0BA2-4BCC-A208-F164113669B9}">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9EF99-23D1-4AC0-B4A3-917DC4BDD6F7}">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‘Provide high quality services to protect children and adults from harm’</a:t>
          </a:r>
          <a:endParaRPr lang="en-US" sz="2100" kern="1200"/>
        </a:p>
      </dsp:txBody>
      <dsp:txXfrm>
        <a:off x="1007221" y="627745"/>
        <a:ext cx="1937228" cy="1937228"/>
      </dsp:txXfrm>
    </dsp:sp>
    <dsp:sp modelId="{023292B6-66E9-441B-8A77-CB7B46555203}">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Safeguard  children </a:t>
          </a:r>
          <a:endParaRPr lang="en-US" sz="2100" kern="1200"/>
        </a:p>
      </dsp:txBody>
      <dsp:txXfrm>
        <a:off x="3319190" y="627745"/>
        <a:ext cx="1937228" cy="1937228"/>
      </dsp:txXfrm>
    </dsp:sp>
    <dsp:sp modelId="{7E06CE0A-7E04-477A-B2C8-96FBDCE8FF06}">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To make service improvements to avoid service costs increasing</a:t>
          </a:r>
          <a:endParaRPr lang="en-US" sz="2100" kern="1200"/>
        </a:p>
      </dsp:txBody>
      <dsp:txXfrm>
        <a:off x="1007221" y="2939714"/>
        <a:ext cx="1937228" cy="1937228"/>
      </dsp:txXfrm>
    </dsp:sp>
    <dsp:sp modelId="{B8E6E141-C9B5-41CD-9FBA-3F72A8D5A908}">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To ensure services are sustainable </a:t>
          </a:r>
          <a:endParaRPr lang="en-US" sz="2100" kern="1200"/>
        </a:p>
      </dsp:txBody>
      <dsp:txXfrm>
        <a:off x="3319190" y="2939714"/>
        <a:ext cx="1937228" cy="193722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B6F9-15A6-9AA6-9AEC-C68F73B549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182A4A2-ABB4-CCF4-9CF3-5810961A3C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6B21D6-4C32-45C8-ADB6-3763AEBFB56A}"/>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5" name="Footer Placeholder 4">
            <a:extLst>
              <a:ext uri="{FF2B5EF4-FFF2-40B4-BE49-F238E27FC236}">
                <a16:creationId xmlns:a16="http://schemas.microsoft.com/office/drawing/2014/main" id="{8F84AD82-4070-5D7C-C5C8-52A81528D8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640E33-AF73-5C4A-C19C-7DB0135982EE}"/>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1388261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28B4D-62E6-F58F-8AE6-7C7BC6EF6D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01D3BA-2036-32D4-9A64-744DADC3B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41F67F-2C18-56C6-4601-0F0B0F0F741F}"/>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5" name="Footer Placeholder 4">
            <a:extLst>
              <a:ext uri="{FF2B5EF4-FFF2-40B4-BE49-F238E27FC236}">
                <a16:creationId xmlns:a16="http://schemas.microsoft.com/office/drawing/2014/main" id="{E0632B0B-B7D3-4F6E-8842-F4A7EF72FC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F6DFA-A8BD-3060-3E3E-E2B2898176B5}"/>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4272632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DCA0-3F94-167B-C50B-3012E423AC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1D3513-B161-A9F0-72A5-6F24EC614F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65C015-9B5D-3194-D2B8-7597B18496A3}"/>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5" name="Footer Placeholder 4">
            <a:extLst>
              <a:ext uri="{FF2B5EF4-FFF2-40B4-BE49-F238E27FC236}">
                <a16:creationId xmlns:a16="http://schemas.microsoft.com/office/drawing/2014/main" id="{1CD4B9E2-6E8C-DFFD-8823-29B0834428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D4F058-5C0F-8E98-7692-9594B4B56C15}"/>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3748034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0BFB0-6D84-AA53-17F5-810BB84046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7FB927-112B-1EC3-E50C-41F493AFE4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3A7FBE-9DE2-A918-E93A-464D8FD829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A83CC7-39EE-124B-9FA2-56D32486B614}"/>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6" name="Footer Placeholder 5">
            <a:extLst>
              <a:ext uri="{FF2B5EF4-FFF2-40B4-BE49-F238E27FC236}">
                <a16:creationId xmlns:a16="http://schemas.microsoft.com/office/drawing/2014/main" id="{2CBD53AE-0F28-8858-952B-9774C9EE76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7EE613-B4AF-DADB-B699-DEFEE2A08110}"/>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3677273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1F769-3B62-81E0-118D-CD5F1A6FBA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5D7DC-AF1A-A027-2C88-0147652247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1C973C-7D58-6773-85E5-23917A12BE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B85908-12EC-17AB-A4FF-26F4B0F82C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52F8CD-C0B2-A761-4368-47E2D40851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DE1357-88E4-A3CF-12B0-061E1C828AD8}"/>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8" name="Footer Placeholder 7">
            <a:extLst>
              <a:ext uri="{FF2B5EF4-FFF2-40B4-BE49-F238E27FC236}">
                <a16:creationId xmlns:a16="http://schemas.microsoft.com/office/drawing/2014/main" id="{24D5D5CF-35E5-1481-6C23-5AEB640029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81E368-299D-DCA4-4FDD-F26B55931390}"/>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2149380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518F3-7DAF-5881-6DB3-771197202A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1BA6DB-F65A-3945-A3B7-CC4994F77920}"/>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4" name="Footer Placeholder 3">
            <a:extLst>
              <a:ext uri="{FF2B5EF4-FFF2-40B4-BE49-F238E27FC236}">
                <a16:creationId xmlns:a16="http://schemas.microsoft.com/office/drawing/2014/main" id="{3703B4F1-7B43-89E3-29EC-F8E1EA20A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595B24-B8A4-FCA5-3D55-9866B2C01322}"/>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732647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B12765-5720-9D3A-C324-56B2EF8F909A}"/>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3" name="Footer Placeholder 2">
            <a:extLst>
              <a:ext uri="{FF2B5EF4-FFF2-40B4-BE49-F238E27FC236}">
                <a16:creationId xmlns:a16="http://schemas.microsoft.com/office/drawing/2014/main" id="{C101D8AE-A328-3CC0-43B7-74D3353364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949CED-9D99-DDE0-E817-32C89968EB9E}"/>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838471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CBFFF-DEE6-3E71-2F24-34464DB5C0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9D4EBD-2F48-8AB2-19C3-5C155356C0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517F6F-267E-EB09-FCB1-E149016BAD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D5795D-56D3-B7A5-1EBB-3BA6624EB76B}"/>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6" name="Footer Placeholder 5">
            <a:extLst>
              <a:ext uri="{FF2B5EF4-FFF2-40B4-BE49-F238E27FC236}">
                <a16:creationId xmlns:a16="http://schemas.microsoft.com/office/drawing/2014/main" id="{CF7CA104-4BAA-99CB-C41F-F515B36C93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1D38F5-997A-1ACD-FF43-3110D827A6B7}"/>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2787032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78CAD-EF2A-1BF6-4027-93BF789658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AC2FDB-1001-2FC5-A807-E8047C15BE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CB35D6-7341-07A4-B374-C6729307AB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F9A768-18E0-BDF3-767F-3EF3E170AFA8}"/>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6" name="Footer Placeholder 5">
            <a:extLst>
              <a:ext uri="{FF2B5EF4-FFF2-40B4-BE49-F238E27FC236}">
                <a16:creationId xmlns:a16="http://schemas.microsoft.com/office/drawing/2014/main" id="{13DAA1E4-FB1D-4087-ACF8-BF9F088A27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5742C6-C815-EDD5-17F6-9C1B55B3DA66}"/>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3800286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020B-FADA-7E7E-5CCE-521A4BDA1D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A6D58-DE5A-4C50-46B1-8B71C56BF6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D64042-6D5F-5E75-90FC-F414E889DA29}"/>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5" name="Footer Placeholder 4">
            <a:extLst>
              <a:ext uri="{FF2B5EF4-FFF2-40B4-BE49-F238E27FC236}">
                <a16:creationId xmlns:a16="http://schemas.microsoft.com/office/drawing/2014/main" id="{9FB21615-51DD-266F-4126-098CDA081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F215B2-C15F-EDE2-BC5B-B6525D9A707E}"/>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500407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76AC14-34D5-9F71-8E1A-30D552DC8C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67190B-47D5-72AA-6AD7-D1ED1B9E4C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77AAD-8583-9877-07DE-6617E7CE9A2C}"/>
              </a:ext>
            </a:extLst>
          </p:cNvPr>
          <p:cNvSpPr>
            <a:spLocks noGrp="1"/>
          </p:cNvSpPr>
          <p:nvPr>
            <p:ph type="dt" sz="half" idx="10"/>
          </p:nvPr>
        </p:nvSpPr>
        <p:spPr/>
        <p:txBody>
          <a:bodyPr/>
          <a:lstStyle/>
          <a:p>
            <a:fld id="{37FBCE68-545A-48E6-B08E-950CC9D54A43}" type="datetimeFigureOut">
              <a:rPr lang="en-GB" smtClean="0"/>
              <a:t>06/12/2022</a:t>
            </a:fld>
            <a:endParaRPr lang="en-GB"/>
          </a:p>
        </p:txBody>
      </p:sp>
      <p:sp>
        <p:nvSpPr>
          <p:cNvPr id="5" name="Footer Placeholder 4">
            <a:extLst>
              <a:ext uri="{FF2B5EF4-FFF2-40B4-BE49-F238E27FC236}">
                <a16:creationId xmlns:a16="http://schemas.microsoft.com/office/drawing/2014/main" id="{4AD1DAA9-F9E3-641F-852D-9B26E7990F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9581F8-EEBB-5D97-CA9A-FFD0590A82CC}"/>
              </a:ext>
            </a:extLst>
          </p:cNvPr>
          <p:cNvSpPr>
            <a:spLocks noGrp="1"/>
          </p:cNvSpPr>
          <p:nvPr>
            <p:ph type="sldNum" sz="quarter" idx="12"/>
          </p:nvPr>
        </p:nvSpPr>
        <p:spPr/>
        <p:txBody>
          <a:bodyPr/>
          <a:lstStyle/>
          <a:p>
            <a:fld id="{E9AEAADD-3310-405E-9A8F-48A38AB17E27}" type="slidenum">
              <a:rPr lang="en-GB" smtClean="0"/>
              <a:t>‹#›</a:t>
            </a:fld>
            <a:endParaRPr lang="en-GB"/>
          </a:p>
        </p:txBody>
      </p:sp>
    </p:spTree>
    <p:extLst>
      <p:ext uri="{BB962C8B-B14F-4D97-AF65-F5344CB8AC3E}">
        <p14:creationId xmlns:p14="http://schemas.microsoft.com/office/powerpoint/2010/main" val="4232491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DB568C-6F8E-9FF7-DA14-5FCF38FBFD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BE34D8-ACBA-D620-7B3B-A1FDEFC4F5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C1413-0A0C-37B0-A828-121B25458E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FBCE68-545A-48E6-B08E-950CC9D54A43}" type="datetimeFigureOut">
              <a:rPr lang="en-GB" smtClean="0"/>
              <a:t>06/12/2022</a:t>
            </a:fld>
            <a:endParaRPr lang="en-GB"/>
          </a:p>
        </p:txBody>
      </p:sp>
      <p:sp>
        <p:nvSpPr>
          <p:cNvPr id="5" name="Footer Placeholder 4">
            <a:extLst>
              <a:ext uri="{FF2B5EF4-FFF2-40B4-BE49-F238E27FC236}">
                <a16:creationId xmlns:a16="http://schemas.microsoft.com/office/drawing/2014/main" id="{79BCAC1A-0DBB-88C1-825C-57F6604F2C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0D953C-1FD8-6B34-02C2-77EE36F017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AEAADD-3310-405E-9A8F-48A38AB17E27}" type="slidenum">
              <a:rPr lang="en-GB" smtClean="0"/>
              <a:t>‹#›</a:t>
            </a:fld>
            <a:endParaRPr lang="en-GB"/>
          </a:p>
        </p:txBody>
      </p:sp>
    </p:spTree>
    <p:extLst>
      <p:ext uri="{BB962C8B-B14F-4D97-AF65-F5344CB8AC3E}">
        <p14:creationId xmlns:p14="http://schemas.microsoft.com/office/powerpoint/2010/main" val="34896762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55A25B2E-A80D-5A0B-BD0D-1BC22FC1BE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85739"/>
            <a:ext cx="11430000" cy="59055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D6AE8DE-30C9-0229-DCDF-272EC1744810}"/>
              </a:ext>
            </a:extLst>
          </p:cNvPr>
          <p:cNvSpPr>
            <a:spLocks noGrp="1"/>
          </p:cNvSpPr>
          <p:nvPr>
            <p:ph type="ctrTitle"/>
          </p:nvPr>
        </p:nvSpPr>
        <p:spPr>
          <a:xfrm>
            <a:off x="6796846" y="926048"/>
            <a:ext cx="3871154" cy="2583915"/>
          </a:xfrm>
        </p:spPr>
        <p:txBody>
          <a:bodyPr/>
          <a:lstStyle/>
          <a:p>
            <a:r>
              <a:rPr lang="en-GB" dirty="0">
                <a:solidFill>
                  <a:schemeClr val="bg1"/>
                </a:solidFill>
              </a:rPr>
              <a:t>Online Child Grooming</a:t>
            </a:r>
          </a:p>
        </p:txBody>
      </p:sp>
      <p:sp>
        <p:nvSpPr>
          <p:cNvPr id="3" name="Subtitle 2">
            <a:extLst>
              <a:ext uri="{FF2B5EF4-FFF2-40B4-BE49-F238E27FC236}">
                <a16:creationId xmlns:a16="http://schemas.microsoft.com/office/drawing/2014/main" id="{4705CBDE-891B-BB25-764C-72BF9CDEF8B6}"/>
              </a:ext>
            </a:extLst>
          </p:cNvPr>
          <p:cNvSpPr>
            <a:spLocks noGrp="1"/>
          </p:cNvSpPr>
          <p:nvPr>
            <p:ph type="subTitle" idx="1"/>
          </p:nvPr>
        </p:nvSpPr>
        <p:spPr>
          <a:xfrm>
            <a:off x="4232255" y="3619511"/>
            <a:ext cx="9144000" cy="1655762"/>
          </a:xfrm>
        </p:spPr>
        <p:txBody>
          <a:bodyPr/>
          <a:lstStyle/>
          <a:p>
            <a:r>
              <a:rPr lang="en-GB" dirty="0">
                <a:solidFill>
                  <a:schemeClr val="bg1"/>
                </a:solidFill>
              </a:rPr>
              <a:t>Courtney Elkins</a:t>
            </a:r>
          </a:p>
        </p:txBody>
      </p:sp>
    </p:spTree>
    <p:extLst>
      <p:ext uri="{BB962C8B-B14F-4D97-AF65-F5344CB8AC3E}">
        <p14:creationId xmlns:p14="http://schemas.microsoft.com/office/powerpoint/2010/main" val="2909260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8ACB-F93F-877C-203F-E02A03E751F1}"/>
              </a:ext>
            </a:extLst>
          </p:cNvPr>
          <p:cNvSpPr>
            <a:spLocks noGrp="1"/>
          </p:cNvSpPr>
          <p:nvPr>
            <p:ph type="title"/>
          </p:nvPr>
        </p:nvSpPr>
        <p:spPr/>
        <p:txBody>
          <a:bodyPr/>
          <a:lstStyle/>
          <a:p>
            <a:r>
              <a:rPr lang="en-GB" dirty="0"/>
              <a:t>What is Online grooming?</a:t>
            </a:r>
          </a:p>
        </p:txBody>
      </p:sp>
      <p:graphicFrame>
        <p:nvGraphicFramePr>
          <p:cNvPr id="7" name="Content Placeholder 2">
            <a:extLst>
              <a:ext uri="{FF2B5EF4-FFF2-40B4-BE49-F238E27FC236}">
                <a16:creationId xmlns:a16="http://schemas.microsoft.com/office/drawing/2014/main" id="{F0E81FFA-8E8E-0A40-9C70-FCE8E96E491F}"/>
              </a:ext>
            </a:extLst>
          </p:cNvPr>
          <p:cNvGraphicFramePr>
            <a:graphicFrameLocks noGrp="1"/>
          </p:cNvGraphicFramePr>
          <p:nvPr>
            <p:ph idx="1"/>
            <p:extLst>
              <p:ext uri="{D42A27DB-BD31-4B8C-83A1-F6EECF244321}">
                <p14:modId xmlns:p14="http://schemas.microsoft.com/office/powerpoint/2010/main" val="1228400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9991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69CE2-7D74-9599-E082-C15060FFEBFE}"/>
              </a:ext>
            </a:extLst>
          </p:cNvPr>
          <p:cNvSpPr>
            <a:spLocks noGrp="1"/>
          </p:cNvSpPr>
          <p:nvPr>
            <p:ph type="title"/>
          </p:nvPr>
        </p:nvSpPr>
        <p:spPr>
          <a:xfrm>
            <a:off x="1043631" y="809898"/>
            <a:ext cx="9942716" cy="1554480"/>
          </a:xfrm>
        </p:spPr>
        <p:txBody>
          <a:bodyPr anchor="ctr">
            <a:normAutofit/>
          </a:bodyPr>
          <a:lstStyle/>
          <a:p>
            <a:r>
              <a:rPr lang="en-GB" sz="4800"/>
              <a:t> Platforms used for online grooming </a:t>
            </a:r>
          </a:p>
        </p:txBody>
      </p:sp>
      <p:sp>
        <p:nvSpPr>
          <p:cNvPr id="3" name="Content Placeholder 2">
            <a:extLst>
              <a:ext uri="{FF2B5EF4-FFF2-40B4-BE49-F238E27FC236}">
                <a16:creationId xmlns:a16="http://schemas.microsoft.com/office/drawing/2014/main" id="{99E84199-A9B0-4484-1578-E497B770C860}"/>
              </a:ext>
            </a:extLst>
          </p:cNvPr>
          <p:cNvSpPr>
            <a:spLocks noGrp="1"/>
          </p:cNvSpPr>
          <p:nvPr>
            <p:ph idx="1"/>
          </p:nvPr>
        </p:nvSpPr>
        <p:spPr>
          <a:xfrm>
            <a:off x="1045028" y="3017522"/>
            <a:ext cx="9941319" cy="3124658"/>
          </a:xfrm>
        </p:spPr>
        <p:txBody>
          <a:bodyPr anchor="ctr">
            <a:normAutofit/>
          </a:bodyPr>
          <a:lstStyle/>
          <a:p>
            <a:r>
              <a:rPr lang="en-GB" sz="2000" dirty="0"/>
              <a:t>Social media platforms.</a:t>
            </a:r>
          </a:p>
          <a:p>
            <a:r>
              <a:rPr lang="en-GB" sz="2000" dirty="0"/>
              <a:t>Gaming sites.</a:t>
            </a:r>
          </a:p>
          <a:p>
            <a:r>
              <a:rPr lang="en-GB" sz="2000" dirty="0"/>
              <a:t>Live streaming.</a:t>
            </a:r>
          </a:p>
          <a:p>
            <a:r>
              <a:rPr lang="en-GB" sz="2000" dirty="0"/>
              <a:t>Chat rooms. </a:t>
            </a:r>
          </a:p>
          <a:p>
            <a:pPr marL="0" indent="0">
              <a:buNone/>
            </a:pPr>
            <a:r>
              <a:rPr lang="en-GB" sz="2000" dirty="0"/>
              <a:t>(Childline, 2022)</a:t>
            </a:r>
          </a:p>
          <a:p>
            <a:pPr marL="0" indent="0">
              <a:buNone/>
            </a:pPr>
            <a:r>
              <a:rPr lang="en-GB" sz="2000" dirty="0"/>
              <a:t>Facebook owned apps (Instagram, Facebook, WhatsApp) were used in 51% cases of online grooming- with Instagram being 37% of online grooming cases recorded. (NSPCC, 2020)</a:t>
            </a:r>
          </a:p>
          <a:p>
            <a:pPr marL="0" indent="0">
              <a:buNone/>
            </a:pPr>
            <a:endParaRPr lang="en-GB" sz="20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8914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FA6AA-3627-40DE-F0C4-59E6976EA542}"/>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Background of social media and online grooming</a:t>
            </a:r>
          </a:p>
        </p:txBody>
      </p:sp>
      <p:graphicFrame>
        <p:nvGraphicFramePr>
          <p:cNvPr id="5" name="Content Placeholder 2">
            <a:extLst>
              <a:ext uri="{FF2B5EF4-FFF2-40B4-BE49-F238E27FC236}">
                <a16:creationId xmlns:a16="http://schemas.microsoft.com/office/drawing/2014/main" id="{19BCE40E-CEBA-52D5-3925-8B1072A08D9A}"/>
              </a:ext>
            </a:extLst>
          </p:cNvPr>
          <p:cNvGraphicFramePr>
            <a:graphicFrameLocks noGrp="1"/>
          </p:cNvGraphicFramePr>
          <p:nvPr>
            <p:ph idx="1"/>
            <p:extLst>
              <p:ext uri="{D42A27DB-BD31-4B8C-83A1-F6EECF244321}">
                <p14:modId xmlns:p14="http://schemas.microsoft.com/office/powerpoint/2010/main" val="39003087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4309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Newspaper">
            <a:extLst>
              <a:ext uri="{FF2B5EF4-FFF2-40B4-BE49-F238E27FC236}">
                <a16:creationId xmlns:a16="http://schemas.microsoft.com/office/drawing/2014/main" id="{281C0BB6-7EF4-5E05-4C23-6CC4F22844A6}"/>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7B4AB-C18E-751D-AEA9-045ACFF4E6D8}"/>
              </a:ext>
            </a:extLst>
          </p:cNvPr>
          <p:cNvSpPr>
            <a:spLocks noGrp="1"/>
          </p:cNvSpPr>
          <p:nvPr>
            <p:ph type="title"/>
          </p:nvPr>
        </p:nvSpPr>
        <p:spPr>
          <a:xfrm>
            <a:off x="7531610" y="365125"/>
            <a:ext cx="3822189" cy="1899912"/>
          </a:xfrm>
        </p:spPr>
        <p:txBody>
          <a:bodyPr>
            <a:normAutofit/>
          </a:bodyPr>
          <a:lstStyle/>
          <a:p>
            <a:r>
              <a:rPr lang="en-GB" sz="3100"/>
              <a:t>How online grooming is reported in the media </a:t>
            </a:r>
          </a:p>
        </p:txBody>
      </p:sp>
      <p:sp>
        <p:nvSpPr>
          <p:cNvPr id="3" name="Content Placeholder 2">
            <a:extLst>
              <a:ext uri="{FF2B5EF4-FFF2-40B4-BE49-F238E27FC236}">
                <a16:creationId xmlns:a16="http://schemas.microsoft.com/office/drawing/2014/main" id="{76566D93-1494-C9D9-DCCA-3CA9C22D30B1}"/>
              </a:ext>
            </a:extLst>
          </p:cNvPr>
          <p:cNvSpPr>
            <a:spLocks noGrp="1"/>
          </p:cNvSpPr>
          <p:nvPr>
            <p:ph idx="1"/>
          </p:nvPr>
        </p:nvSpPr>
        <p:spPr>
          <a:xfrm>
            <a:off x="7531610" y="2434201"/>
            <a:ext cx="3822189" cy="3742762"/>
          </a:xfrm>
        </p:spPr>
        <p:txBody>
          <a:bodyPr>
            <a:normAutofit/>
          </a:bodyPr>
          <a:lstStyle/>
          <a:p>
            <a:r>
              <a:rPr lang="en-GB" sz="2000" dirty="0"/>
              <a:t>Online News reports. </a:t>
            </a:r>
          </a:p>
          <a:p>
            <a:r>
              <a:rPr lang="en-GB" sz="2000" dirty="0"/>
              <a:t>Newspapers. </a:t>
            </a:r>
          </a:p>
          <a:p>
            <a:r>
              <a:rPr lang="en-GB" sz="2000" dirty="0"/>
              <a:t>Spread on social media pages to raise awareness.</a:t>
            </a:r>
          </a:p>
          <a:p>
            <a:r>
              <a:rPr lang="en-GB" sz="2000" dirty="0"/>
              <a:t> Outlining the importance is difficult- Protection of child, many online grooming cases go un-noticed. </a:t>
            </a:r>
          </a:p>
        </p:txBody>
      </p:sp>
    </p:spTree>
    <p:extLst>
      <p:ext uri="{BB962C8B-B14F-4D97-AF65-F5344CB8AC3E}">
        <p14:creationId xmlns:p14="http://schemas.microsoft.com/office/powerpoint/2010/main" val="1409515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9A79EE-25A2-48DA-6158-D5DA0CFFF67D}"/>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2800" kern="1200">
                <a:solidFill>
                  <a:srgbClr val="FFFFFF"/>
                </a:solidFill>
                <a:latin typeface="+mj-lt"/>
                <a:ea typeface="+mj-ea"/>
                <a:cs typeface="+mj-cs"/>
              </a:rPr>
              <a:t>What charities and organisations do in order to prevent online grooming crimes </a:t>
            </a:r>
          </a:p>
        </p:txBody>
      </p:sp>
      <p:pic>
        <p:nvPicPr>
          <p:cNvPr id="5" name="Content Placeholder 4">
            <a:extLst>
              <a:ext uri="{FF2B5EF4-FFF2-40B4-BE49-F238E27FC236}">
                <a16:creationId xmlns:a16="http://schemas.microsoft.com/office/drawing/2014/main" id="{CF667743-B694-C7E0-B135-1E3DFEA15A2A}"/>
              </a:ext>
            </a:extLst>
          </p:cNvPr>
          <p:cNvPicPr>
            <a:picLocks noChangeAspect="1"/>
          </p:cNvPicPr>
          <p:nvPr/>
        </p:nvPicPr>
        <p:blipFill>
          <a:blip r:embed="rId2"/>
          <a:stretch>
            <a:fillRect/>
          </a:stretch>
        </p:blipFill>
        <p:spPr>
          <a:xfrm>
            <a:off x="429264" y="321734"/>
            <a:ext cx="3574313" cy="2010551"/>
          </a:xfrm>
          <a:prstGeom prst="rect">
            <a:avLst/>
          </a:prstGeom>
        </p:spPr>
      </p:pic>
      <p:pic>
        <p:nvPicPr>
          <p:cNvPr id="9" name="Picture 8">
            <a:extLst>
              <a:ext uri="{FF2B5EF4-FFF2-40B4-BE49-F238E27FC236}">
                <a16:creationId xmlns:a16="http://schemas.microsoft.com/office/drawing/2014/main" id="{B08CFBF8-63FD-46C6-99E6-52B2C5A0FA7E}"/>
              </a:ext>
            </a:extLst>
          </p:cNvPr>
          <p:cNvPicPr>
            <a:picLocks noChangeAspect="1"/>
          </p:cNvPicPr>
          <p:nvPr/>
        </p:nvPicPr>
        <p:blipFill rotWithShape="1">
          <a:blip r:embed="rId3"/>
          <a:srcRect l="23357" t="28285" r="25375" b="13525"/>
          <a:stretch/>
        </p:blipFill>
        <p:spPr>
          <a:xfrm>
            <a:off x="637901" y="2422097"/>
            <a:ext cx="3154227" cy="2013804"/>
          </a:xfrm>
          <a:prstGeom prst="rect">
            <a:avLst/>
          </a:prstGeom>
        </p:spPr>
      </p:pic>
      <p:pic>
        <p:nvPicPr>
          <p:cNvPr id="13" name="Picture 12">
            <a:extLst>
              <a:ext uri="{FF2B5EF4-FFF2-40B4-BE49-F238E27FC236}">
                <a16:creationId xmlns:a16="http://schemas.microsoft.com/office/drawing/2014/main" id="{C3579B4F-71CC-B7AE-7C15-08B35A6D41F0}"/>
              </a:ext>
            </a:extLst>
          </p:cNvPr>
          <p:cNvPicPr>
            <a:picLocks noChangeAspect="1"/>
          </p:cNvPicPr>
          <p:nvPr/>
        </p:nvPicPr>
        <p:blipFill rotWithShape="1">
          <a:blip r:embed="rId4"/>
          <a:srcRect l="6875" t="6286" r="22964" b="857"/>
          <a:stretch/>
        </p:blipFill>
        <p:spPr>
          <a:xfrm>
            <a:off x="4202549" y="965349"/>
            <a:ext cx="3793472" cy="2824088"/>
          </a:xfrm>
          <a:prstGeom prst="rect">
            <a:avLst/>
          </a:prstGeom>
        </p:spPr>
      </p:pic>
      <p:pic>
        <p:nvPicPr>
          <p:cNvPr id="7" name="Picture 6">
            <a:extLst>
              <a:ext uri="{FF2B5EF4-FFF2-40B4-BE49-F238E27FC236}">
                <a16:creationId xmlns:a16="http://schemas.microsoft.com/office/drawing/2014/main" id="{F9B093BA-62D1-DCC1-5EE5-F40D0809FC3E}"/>
              </a:ext>
            </a:extLst>
          </p:cNvPr>
          <p:cNvPicPr>
            <a:picLocks noChangeAspect="1"/>
          </p:cNvPicPr>
          <p:nvPr/>
        </p:nvPicPr>
        <p:blipFill rotWithShape="1">
          <a:blip r:embed="rId5"/>
          <a:srcRect l="22876" t="15904" r="24517" b="30000"/>
          <a:stretch/>
        </p:blipFill>
        <p:spPr>
          <a:xfrm>
            <a:off x="8086176" y="1278977"/>
            <a:ext cx="3797984" cy="2196833"/>
          </a:xfrm>
          <a:prstGeom prst="rect">
            <a:avLst/>
          </a:prstGeom>
        </p:spPr>
      </p:pic>
      <p:cxnSp>
        <p:nvCxnSpPr>
          <p:cNvPr id="20" name="Straight Connector 1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5A725B58-2D88-9552-9505-6C201CD87140}"/>
              </a:ext>
            </a:extLst>
          </p:cNvPr>
          <p:cNvPicPr>
            <a:picLocks noChangeAspect="1"/>
          </p:cNvPicPr>
          <p:nvPr/>
        </p:nvPicPr>
        <p:blipFill rotWithShape="1">
          <a:blip r:embed="rId6"/>
          <a:srcRect l="20431" t="8709" r="4935" b="1370"/>
          <a:stretch/>
        </p:blipFill>
        <p:spPr>
          <a:xfrm>
            <a:off x="731683" y="4525715"/>
            <a:ext cx="2966662" cy="2010551"/>
          </a:xfrm>
          <a:prstGeom prst="rect">
            <a:avLst/>
          </a:prstGeom>
        </p:spPr>
      </p:pic>
      <p:sp>
        <p:nvSpPr>
          <p:cNvPr id="3" name="TextBox 2">
            <a:extLst>
              <a:ext uri="{FF2B5EF4-FFF2-40B4-BE49-F238E27FC236}">
                <a16:creationId xmlns:a16="http://schemas.microsoft.com/office/drawing/2014/main" id="{711840D1-9524-CF0B-C43F-92C24F09EE88}"/>
              </a:ext>
            </a:extLst>
          </p:cNvPr>
          <p:cNvSpPr txBox="1"/>
          <p:nvPr/>
        </p:nvSpPr>
        <p:spPr>
          <a:xfrm>
            <a:off x="7749251" y="3789437"/>
            <a:ext cx="1747777" cy="646331"/>
          </a:xfrm>
          <a:prstGeom prst="rect">
            <a:avLst/>
          </a:prstGeom>
          <a:noFill/>
        </p:spPr>
        <p:txBody>
          <a:bodyPr wrap="square" rtlCol="0">
            <a:spAutoFit/>
          </a:bodyPr>
          <a:lstStyle/>
          <a:p>
            <a:r>
              <a:rPr lang="en-GB" dirty="0"/>
              <a:t>(Childline, 2022)</a:t>
            </a:r>
          </a:p>
          <a:p>
            <a:r>
              <a:rPr lang="en-GB" dirty="0"/>
              <a:t>(</a:t>
            </a:r>
            <a:r>
              <a:rPr lang="en-GB" dirty="0" err="1"/>
              <a:t>Childnet</a:t>
            </a:r>
            <a:r>
              <a:rPr lang="en-GB" dirty="0"/>
              <a:t>, 2021)</a:t>
            </a:r>
          </a:p>
        </p:txBody>
      </p:sp>
    </p:spTree>
    <p:extLst>
      <p:ext uri="{BB962C8B-B14F-4D97-AF65-F5344CB8AC3E}">
        <p14:creationId xmlns:p14="http://schemas.microsoft.com/office/powerpoint/2010/main" val="670484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61F3F79E-EC6E-0930-8EED-674E07C5F188}"/>
              </a:ext>
            </a:extLst>
          </p:cNvPr>
          <p:cNvSpPr/>
          <p:nvPr/>
        </p:nvSpPr>
        <p:spPr>
          <a:xfrm>
            <a:off x="2997843" y="2430685"/>
            <a:ext cx="4774557" cy="16662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822C70-0D7E-C48B-855F-8328F0EDAE70}"/>
              </a:ext>
            </a:extLst>
          </p:cNvPr>
          <p:cNvSpPr>
            <a:spLocks noGrp="1"/>
          </p:cNvSpPr>
          <p:nvPr>
            <p:ph type="title"/>
          </p:nvPr>
        </p:nvSpPr>
        <p:spPr>
          <a:xfrm>
            <a:off x="3362446" y="2865517"/>
            <a:ext cx="4636625" cy="879154"/>
          </a:xfrm>
        </p:spPr>
        <p:txBody>
          <a:bodyPr>
            <a:normAutofit fontScale="90000"/>
          </a:bodyPr>
          <a:lstStyle/>
          <a:p>
            <a:r>
              <a:rPr lang="en-GB" dirty="0">
                <a:solidFill>
                  <a:schemeClr val="bg1"/>
                </a:solidFill>
              </a:rPr>
              <a:t>Welsh Government </a:t>
            </a:r>
            <a:br>
              <a:rPr lang="en-GB" dirty="0">
                <a:solidFill>
                  <a:schemeClr val="bg1"/>
                </a:solidFill>
              </a:rPr>
            </a:br>
            <a:r>
              <a:rPr lang="en-GB" dirty="0">
                <a:solidFill>
                  <a:schemeClr val="bg1"/>
                </a:solidFill>
              </a:rPr>
              <a:t>          Response</a:t>
            </a:r>
          </a:p>
        </p:txBody>
      </p:sp>
      <p:cxnSp>
        <p:nvCxnSpPr>
          <p:cNvPr id="5" name="Straight Arrow Connector 4">
            <a:extLst>
              <a:ext uri="{FF2B5EF4-FFF2-40B4-BE49-F238E27FC236}">
                <a16:creationId xmlns:a16="http://schemas.microsoft.com/office/drawing/2014/main" id="{37746183-815A-F8C1-48BF-655649F91379}"/>
              </a:ext>
            </a:extLst>
          </p:cNvPr>
          <p:cNvCxnSpPr/>
          <p:nvPr/>
        </p:nvCxnSpPr>
        <p:spPr>
          <a:xfrm flipV="1">
            <a:off x="7037408" y="1817225"/>
            <a:ext cx="775503" cy="9438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122AC48-0265-A303-8A44-86195317D3AD}"/>
              </a:ext>
            </a:extLst>
          </p:cNvPr>
          <p:cNvSpPr txBox="1"/>
          <p:nvPr/>
        </p:nvSpPr>
        <p:spPr>
          <a:xfrm>
            <a:off x="8073342" y="1041722"/>
            <a:ext cx="1672542" cy="1754326"/>
          </a:xfrm>
          <a:prstGeom prst="rect">
            <a:avLst/>
          </a:prstGeom>
          <a:noFill/>
        </p:spPr>
        <p:txBody>
          <a:bodyPr wrap="square" rtlCol="0">
            <a:spAutoFit/>
          </a:bodyPr>
          <a:lstStyle/>
          <a:p>
            <a:r>
              <a:rPr lang="en-GB" dirty="0"/>
              <a:t>Provides an action plan to increase digital resilience in education- 2017.</a:t>
            </a:r>
          </a:p>
        </p:txBody>
      </p:sp>
      <p:cxnSp>
        <p:nvCxnSpPr>
          <p:cNvPr id="8" name="Straight Arrow Connector 7">
            <a:extLst>
              <a:ext uri="{FF2B5EF4-FFF2-40B4-BE49-F238E27FC236}">
                <a16:creationId xmlns:a16="http://schemas.microsoft.com/office/drawing/2014/main" id="{5C07FDE6-CB3F-86A7-F2F9-2322A5F25230}"/>
              </a:ext>
            </a:extLst>
          </p:cNvPr>
          <p:cNvCxnSpPr/>
          <p:nvPr/>
        </p:nvCxnSpPr>
        <p:spPr>
          <a:xfrm>
            <a:off x="6383438" y="3796496"/>
            <a:ext cx="1035934" cy="931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BAED219-B451-E94D-33C3-503E59A39A6A}"/>
              </a:ext>
            </a:extLst>
          </p:cNvPr>
          <p:cNvSpPr txBox="1"/>
          <p:nvPr/>
        </p:nvSpPr>
        <p:spPr>
          <a:xfrm>
            <a:off x="7616142" y="4728258"/>
            <a:ext cx="2083443" cy="1477328"/>
          </a:xfrm>
          <a:prstGeom prst="rect">
            <a:avLst/>
          </a:prstGeom>
          <a:noFill/>
        </p:spPr>
        <p:txBody>
          <a:bodyPr wrap="square" rtlCol="0">
            <a:spAutoFit/>
          </a:bodyPr>
          <a:lstStyle/>
          <a:p>
            <a:r>
              <a:rPr lang="en-GB" dirty="0"/>
              <a:t>Promotes the safe and positive use of technology to children and young people.</a:t>
            </a:r>
          </a:p>
        </p:txBody>
      </p:sp>
      <p:cxnSp>
        <p:nvCxnSpPr>
          <p:cNvPr id="11" name="Straight Arrow Connector 10">
            <a:extLst>
              <a:ext uri="{FF2B5EF4-FFF2-40B4-BE49-F238E27FC236}">
                <a16:creationId xmlns:a16="http://schemas.microsoft.com/office/drawing/2014/main" id="{B3130C2D-9692-2A35-45E1-2076897FA47C}"/>
              </a:ext>
            </a:extLst>
          </p:cNvPr>
          <p:cNvCxnSpPr/>
          <p:nvPr/>
        </p:nvCxnSpPr>
        <p:spPr>
          <a:xfrm flipH="1">
            <a:off x="3362446" y="3796496"/>
            <a:ext cx="1417898" cy="11979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F423B31-44FB-1874-EB0D-CBFEDB49E59F}"/>
              </a:ext>
            </a:extLst>
          </p:cNvPr>
          <p:cNvSpPr txBox="1"/>
          <p:nvPr/>
        </p:nvSpPr>
        <p:spPr>
          <a:xfrm>
            <a:off x="648182" y="4328932"/>
            <a:ext cx="2540643" cy="2031325"/>
          </a:xfrm>
          <a:prstGeom prst="rect">
            <a:avLst/>
          </a:prstGeom>
          <a:noFill/>
        </p:spPr>
        <p:txBody>
          <a:bodyPr wrap="square" rtlCol="0">
            <a:spAutoFit/>
          </a:bodyPr>
          <a:lstStyle/>
          <a:p>
            <a:r>
              <a:rPr lang="en-GB" dirty="0"/>
              <a:t>In 2018, the EU General data protection (GDPR) APPLIED TO ALL ORGANISATIONS PROCESSING PERSONAL DATA ABOUT EUROPEAN CITISENS. </a:t>
            </a:r>
          </a:p>
        </p:txBody>
      </p:sp>
      <p:cxnSp>
        <p:nvCxnSpPr>
          <p:cNvPr id="14" name="Straight Arrow Connector 13">
            <a:extLst>
              <a:ext uri="{FF2B5EF4-FFF2-40B4-BE49-F238E27FC236}">
                <a16:creationId xmlns:a16="http://schemas.microsoft.com/office/drawing/2014/main" id="{A82D51DE-E317-C40C-8637-4D2FB4230E58}"/>
              </a:ext>
            </a:extLst>
          </p:cNvPr>
          <p:cNvCxnSpPr/>
          <p:nvPr/>
        </p:nvCxnSpPr>
        <p:spPr>
          <a:xfrm flipH="1" flipV="1">
            <a:off x="2899458" y="1817225"/>
            <a:ext cx="659757" cy="9438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E6FF978-C7F9-844F-B4FA-E5FFA3DB0C3D}"/>
              </a:ext>
            </a:extLst>
          </p:cNvPr>
          <p:cNvSpPr txBox="1"/>
          <p:nvPr/>
        </p:nvSpPr>
        <p:spPr>
          <a:xfrm>
            <a:off x="1516284" y="700268"/>
            <a:ext cx="1909822" cy="923330"/>
          </a:xfrm>
          <a:prstGeom prst="rect">
            <a:avLst/>
          </a:prstGeom>
          <a:noFill/>
        </p:spPr>
        <p:txBody>
          <a:bodyPr wrap="square" rtlCol="0">
            <a:spAutoFit/>
          </a:bodyPr>
          <a:lstStyle/>
          <a:p>
            <a:r>
              <a:rPr lang="en-GB" dirty="0"/>
              <a:t>Digital resilience embedded in the Welsh curriculum.</a:t>
            </a:r>
          </a:p>
        </p:txBody>
      </p:sp>
      <p:sp>
        <p:nvSpPr>
          <p:cNvPr id="3" name="TextBox 2">
            <a:extLst>
              <a:ext uri="{FF2B5EF4-FFF2-40B4-BE49-F238E27FC236}">
                <a16:creationId xmlns:a16="http://schemas.microsoft.com/office/drawing/2014/main" id="{F5218559-9B04-59A8-D1C0-31421BB84701}"/>
              </a:ext>
            </a:extLst>
          </p:cNvPr>
          <p:cNvSpPr txBox="1"/>
          <p:nvPr/>
        </p:nvSpPr>
        <p:spPr>
          <a:xfrm>
            <a:off x="10114345" y="5898592"/>
            <a:ext cx="1429473" cy="923330"/>
          </a:xfrm>
          <a:prstGeom prst="rect">
            <a:avLst/>
          </a:prstGeom>
          <a:noFill/>
        </p:spPr>
        <p:txBody>
          <a:bodyPr wrap="square" rtlCol="0">
            <a:spAutoFit/>
          </a:bodyPr>
          <a:lstStyle/>
          <a:p>
            <a:r>
              <a:rPr lang="en-GB" dirty="0"/>
              <a:t>(Welsh Government,2022)</a:t>
            </a:r>
          </a:p>
        </p:txBody>
      </p:sp>
    </p:spTree>
    <p:extLst>
      <p:ext uri="{BB962C8B-B14F-4D97-AF65-F5344CB8AC3E}">
        <p14:creationId xmlns:p14="http://schemas.microsoft.com/office/powerpoint/2010/main" val="975788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7A8B9D-D04D-3B96-29BF-45EDAF57DAC7}"/>
              </a:ext>
            </a:extLst>
          </p:cNvPr>
          <p:cNvSpPr>
            <a:spLocks noGrp="1"/>
          </p:cNvSpPr>
          <p:nvPr>
            <p:ph type="title"/>
          </p:nvPr>
        </p:nvSpPr>
        <p:spPr>
          <a:xfrm>
            <a:off x="391378" y="320675"/>
            <a:ext cx="11407487" cy="1325563"/>
          </a:xfrm>
        </p:spPr>
        <p:txBody>
          <a:bodyPr>
            <a:normAutofit/>
          </a:bodyPr>
          <a:lstStyle/>
          <a:p>
            <a:r>
              <a:rPr lang="en-GB" sz="5400">
                <a:solidFill>
                  <a:schemeClr val="bg1"/>
                </a:solidFill>
              </a:rPr>
              <a:t>Further recommendations for education</a:t>
            </a:r>
          </a:p>
        </p:txBody>
      </p:sp>
      <p:graphicFrame>
        <p:nvGraphicFramePr>
          <p:cNvPr id="17" name="Content Placeholder 2">
            <a:extLst>
              <a:ext uri="{FF2B5EF4-FFF2-40B4-BE49-F238E27FC236}">
                <a16:creationId xmlns:a16="http://schemas.microsoft.com/office/drawing/2014/main" id="{6A54A783-46C2-2259-0EA0-DD3D45C6589E}"/>
              </a:ext>
            </a:extLst>
          </p:cNvPr>
          <p:cNvGraphicFramePr>
            <a:graphicFrameLocks noGrp="1"/>
          </p:cNvGraphicFramePr>
          <p:nvPr>
            <p:ph idx="1"/>
            <p:extLst>
              <p:ext uri="{D42A27DB-BD31-4B8C-83A1-F6EECF244321}">
                <p14:modId xmlns:p14="http://schemas.microsoft.com/office/powerpoint/2010/main" val="2866319248"/>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988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3FCFC1C-3F70-D246-CD7A-910A60D27E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71700" y="3265"/>
            <a:ext cx="626364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59E41C-A384-38DB-7A1C-5807CD760BFB}"/>
              </a:ext>
            </a:extLst>
          </p:cNvPr>
          <p:cNvSpPr txBox="1"/>
          <p:nvPr/>
        </p:nvSpPr>
        <p:spPr>
          <a:xfrm>
            <a:off x="5303520" y="1319349"/>
            <a:ext cx="2595154" cy="369332"/>
          </a:xfrm>
          <a:prstGeom prst="rect">
            <a:avLst/>
          </a:prstGeom>
          <a:noFill/>
        </p:spPr>
        <p:txBody>
          <a:bodyPr wrap="square" rtlCol="0">
            <a:spAutoFit/>
          </a:bodyPr>
          <a:lstStyle/>
          <a:p>
            <a:r>
              <a:rPr lang="en-GB" dirty="0"/>
              <a:t>P-People</a:t>
            </a:r>
          </a:p>
        </p:txBody>
      </p:sp>
      <p:sp>
        <p:nvSpPr>
          <p:cNvPr id="5" name="TextBox 4">
            <a:extLst>
              <a:ext uri="{FF2B5EF4-FFF2-40B4-BE49-F238E27FC236}">
                <a16:creationId xmlns:a16="http://schemas.microsoft.com/office/drawing/2014/main" id="{3113B400-37FC-BF57-937C-ECDF2343404C}"/>
              </a:ext>
            </a:extLst>
          </p:cNvPr>
          <p:cNvSpPr txBox="1"/>
          <p:nvPr/>
        </p:nvSpPr>
        <p:spPr>
          <a:xfrm>
            <a:off x="5303520" y="1841863"/>
            <a:ext cx="1985555" cy="369332"/>
          </a:xfrm>
          <a:prstGeom prst="rect">
            <a:avLst/>
          </a:prstGeom>
          <a:noFill/>
        </p:spPr>
        <p:txBody>
          <a:bodyPr wrap="square" rtlCol="0">
            <a:spAutoFit/>
          </a:bodyPr>
          <a:lstStyle/>
          <a:p>
            <a:r>
              <a:rPr lang="en-GB" dirty="0"/>
              <a:t>H-Hours</a:t>
            </a:r>
          </a:p>
        </p:txBody>
      </p:sp>
      <p:sp>
        <p:nvSpPr>
          <p:cNvPr id="6" name="TextBox 5">
            <a:extLst>
              <a:ext uri="{FF2B5EF4-FFF2-40B4-BE49-F238E27FC236}">
                <a16:creationId xmlns:a16="http://schemas.microsoft.com/office/drawing/2014/main" id="{D71FCF22-7002-1B70-635A-724A451752B3}"/>
              </a:ext>
            </a:extLst>
          </p:cNvPr>
          <p:cNvSpPr txBox="1"/>
          <p:nvPr/>
        </p:nvSpPr>
        <p:spPr>
          <a:xfrm>
            <a:off x="5316583" y="2508069"/>
            <a:ext cx="1515291" cy="369332"/>
          </a:xfrm>
          <a:prstGeom prst="rect">
            <a:avLst/>
          </a:prstGeom>
          <a:noFill/>
        </p:spPr>
        <p:txBody>
          <a:bodyPr wrap="square" rtlCol="0">
            <a:spAutoFit/>
          </a:bodyPr>
          <a:lstStyle/>
          <a:p>
            <a:r>
              <a:rPr lang="en-GB" dirty="0"/>
              <a:t>O-Online</a:t>
            </a:r>
          </a:p>
        </p:txBody>
      </p:sp>
      <p:sp>
        <p:nvSpPr>
          <p:cNvPr id="7" name="TextBox 6">
            <a:extLst>
              <a:ext uri="{FF2B5EF4-FFF2-40B4-BE49-F238E27FC236}">
                <a16:creationId xmlns:a16="http://schemas.microsoft.com/office/drawing/2014/main" id="{01E7FD72-B0F1-25BF-E72B-CC3904AEF0BC}"/>
              </a:ext>
            </a:extLst>
          </p:cNvPr>
          <p:cNvSpPr txBox="1"/>
          <p:nvPr/>
        </p:nvSpPr>
        <p:spPr>
          <a:xfrm>
            <a:off x="5316583" y="3187338"/>
            <a:ext cx="1417320" cy="369332"/>
          </a:xfrm>
          <a:prstGeom prst="rect">
            <a:avLst/>
          </a:prstGeom>
          <a:noFill/>
        </p:spPr>
        <p:txBody>
          <a:bodyPr wrap="square" rtlCol="0">
            <a:spAutoFit/>
          </a:bodyPr>
          <a:lstStyle/>
          <a:p>
            <a:r>
              <a:rPr lang="en-GB" dirty="0"/>
              <a:t>N-No</a:t>
            </a:r>
          </a:p>
        </p:txBody>
      </p:sp>
      <p:sp>
        <p:nvSpPr>
          <p:cNvPr id="8" name="TextBox 7">
            <a:extLst>
              <a:ext uri="{FF2B5EF4-FFF2-40B4-BE49-F238E27FC236}">
                <a16:creationId xmlns:a16="http://schemas.microsoft.com/office/drawing/2014/main" id="{47F7B284-7367-A048-10FB-7E9FA268FBE0}"/>
              </a:ext>
            </a:extLst>
          </p:cNvPr>
          <p:cNvSpPr txBox="1"/>
          <p:nvPr/>
        </p:nvSpPr>
        <p:spPr>
          <a:xfrm>
            <a:off x="5331823" y="3847013"/>
            <a:ext cx="1254034" cy="369332"/>
          </a:xfrm>
          <a:prstGeom prst="rect">
            <a:avLst/>
          </a:prstGeom>
          <a:noFill/>
        </p:spPr>
        <p:txBody>
          <a:bodyPr wrap="square" rtlCol="0">
            <a:spAutoFit/>
          </a:bodyPr>
          <a:lstStyle/>
          <a:p>
            <a:r>
              <a:rPr lang="en-GB" dirty="0"/>
              <a:t>E- E Safety</a:t>
            </a:r>
          </a:p>
        </p:txBody>
      </p:sp>
    </p:spTree>
    <p:extLst>
      <p:ext uri="{BB962C8B-B14F-4D97-AF65-F5344CB8AC3E}">
        <p14:creationId xmlns:p14="http://schemas.microsoft.com/office/powerpoint/2010/main" val="2363012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E76F0-F1D9-35D2-5415-2178DA375410}"/>
              </a:ext>
            </a:extLst>
          </p:cNvPr>
          <p:cNvSpPr>
            <a:spLocks noGrp="1"/>
          </p:cNvSpPr>
          <p:nvPr>
            <p:ph type="title"/>
          </p:nvPr>
        </p:nvSpPr>
        <p:spPr/>
        <p:txBody>
          <a:bodyPr>
            <a:normAutofit/>
          </a:bodyPr>
          <a:lstStyle/>
          <a:p>
            <a:r>
              <a:rPr lang="en-GB" dirty="0"/>
              <a:t>Future recommendations to safeguard children  </a:t>
            </a:r>
          </a:p>
        </p:txBody>
      </p:sp>
      <p:sp>
        <p:nvSpPr>
          <p:cNvPr id="3" name="Content Placeholder 2">
            <a:extLst>
              <a:ext uri="{FF2B5EF4-FFF2-40B4-BE49-F238E27FC236}">
                <a16:creationId xmlns:a16="http://schemas.microsoft.com/office/drawing/2014/main" id="{1D791408-EB13-596F-0BF9-CACC6C2B5CD1}"/>
              </a:ext>
            </a:extLst>
          </p:cNvPr>
          <p:cNvSpPr>
            <a:spLocks noGrp="1"/>
          </p:cNvSpPr>
          <p:nvPr>
            <p:ph idx="1"/>
          </p:nvPr>
        </p:nvSpPr>
        <p:spPr/>
        <p:txBody>
          <a:bodyPr/>
          <a:lstStyle/>
          <a:p>
            <a:r>
              <a:rPr lang="en-GB" dirty="0"/>
              <a:t>Social media scanning forms of ID to set up an account.</a:t>
            </a:r>
          </a:p>
          <a:p>
            <a:endParaRPr lang="en-GB" dirty="0"/>
          </a:p>
        </p:txBody>
      </p:sp>
      <p:pic>
        <p:nvPicPr>
          <p:cNvPr id="5" name="Picture 4">
            <a:extLst>
              <a:ext uri="{FF2B5EF4-FFF2-40B4-BE49-F238E27FC236}">
                <a16:creationId xmlns:a16="http://schemas.microsoft.com/office/drawing/2014/main" id="{CF27BDB8-1673-06A9-4923-B46A087D7697}"/>
              </a:ext>
            </a:extLst>
          </p:cNvPr>
          <p:cNvPicPr>
            <a:picLocks noChangeAspect="1"/>
          </p:cNvPicPr>
          <p:nvPr/>
        </p:nvPicPr>
        <p:blipFill rotWithShape="1">
          <a:blip r:embed="rId2"/>
          <a:srcRect l="16768" t="9930" r="41232" b="11525"/>
          <a:stretch/>
        </p:blipFill>
        <p:spPr>
          <a:xfrm>
            <a:off x="692331" y="2398803"/>
            <a:ext cx="2798521" cy="2943906"/>
          </a:xfrm>
          <a:prstGeom prst="rect">
            <a:avLst/>
          </a:prstGeom>
        </p:spPr>
      </p:pic>
      <p:sp>
        <p:nvSpPr>
          <p:cNvPr id="6" name="TextBox 5">
            <a:extLst>
              <a:ext uri="{FF2B5EF4-FFF2-40B4-BE49-F238E27FC236}">
                <a16:creationId xmlns:a16="http://schemas.microsoft.com/office/drawing/2014/main" id="{80783B48-97E8-8ACB-68B6-9DEF93B29A78}"/>
              </a:ext>
            </a:extLst>
          </p:cNvPr>
          <p:cNvSpPr txBox="1"/>
          <p:nvPr/>
        </p:nvSpPr>
        <p:spPr>
          <a:xfrm>
            <a:off x="1235185" y="5681492"/>
            <a:ext cx="1593668" cy="369332"/>
          </a:xfrm>
          <a:prstGeom prst="rect">
            <a:avLst/>
          </a:prstGeom>
          <a:noFill/>
        </p:spPr>
        <p:txBody>
          <a:bodyPr wrap="square" rtlCol="0">
            <a:spAutoFit/>
          </a:bodyPr>
          <a:lstStyle/>
          <a:p>
            <a:r>
              <a:rPr lang="en-GB" dirty="0"/>
              <a:t>(</a:t>
            </a:r>
            <a:r>
              <a:rPr lang="en-GB" dirty="0" err="1"/>
              <a:t>Criddle</a:t>
            </a:r>
            <a:r>
              <a:rPr lang="en-GB" dirty="0"/>
              <a:t>, 2021)</a:t>
            </a:r>
          </a:p>
        </p:txBody>
      </p:sp>
      <p:sp>
        <p:nvSpPr>
          <p:cNvPr id="9" name="TextBox 8">
            <a:extLst>
              <a:ext uri="{FF2B5EF4-FFF2-40B4-BE49-F238E27FC236}">
                <a16:creationId xmlns:a16="http://schemas.microsoft.com/office/drawing/2014/main" id="{58F2636F-EB46-FD86-E76D-EFFFC3C85D4C}"/>
              </a:ext>
            </a:extLst>
          </p:cNvPr>
          <p:cNvSpPr txBox="1"/>
          <p:nvPr/>
        </p:nvSpPr>
        <p:spPr>
          <a:xfrm>
            <a:off x="4456253" y="2390701"/>
            <a:ext cx="4004841" cy="369332"/>
          </a:xfrm>
          <a:prstGeom prst="rect">
            <a:avLst/>
          </a:prstGeom>
          <a:noFill/>
        </p:spPr>
        <p:txBody>
          <a:bodyPr wrap="square" rtlCol="0">
            <a:spAutoFit/>
          </a:bodyPr>
          <a:lstStyle/>
          <a:p>
            <a:r>
              <a:rPr lang="en-GB" dirty="0"/>
              <a:t>Vigilant monitoring at home. </a:t>
            </a:r>
          </a:p>
        </p:txBody>
      </p:sp>
      <p:sp>
        <p:nvSpPr>
          <p:cNvPr id="11" name="TextBox 10">
            <a:extLst>
              <a:ext uri="{FF2B5EF4-FFF2-40B4-BE49-F238E27FC236}">
                <a16:creationId xmlns:a16="http://schemas.microsoft.com/office/drawing/2014/main" id="{F61289D9-D708-1907-747C-5A6047E8B668}"/>
              </a:ext>
            </a:extLst>
          </p:cNvPr>
          <p:cNvSpPr txBox="1"/>
          <p:nvPr/>
        </p:nvSpPr>
        <p:spPr>
          <a:xfrm>
            <a:off x="7957596" y="3020433"/>
            <a:ext cx="3298784" cy="1200329"/>
          </a:xfrm>
          <a:prstGeom prst="rect">
            <a:avLst/>
          </a:prstGeom>
          <a:noFill/>
        </p:spPr>
        <p:txBody>
          <a:bodyPr wrap="square" rtlCol="0">
            <a:spAutoFit/>
          </a:bodyPr>
          <a:lstStyle/>
          <a:p>
            <a:r>
              <a:rPr lang="en-GB" dirty="0"/>
              <a:t>Becoming more aware of the signs of a child being online groomed to prevent greater harm.</a:t>
            </a:r>
          </a:p>
        </p:txBody>
      </p:sp>
      <p:sp>
        <p:nvSpPr>
          <p:cNvPr id="12" name="TextBox 11">
            <a:extLst>
              <a:ext uri="{FF2B5EF4-FFF2-40B4-BE49-F238E27FC236}">
                <a16:creationId xmlns:a16="http://schemas.microsoft.com/office/drawing/2014/main" id="{808D0990-B2BF-A781-BBD4-1FDD701937A6}"/>
              </a:ext>
            </a:extLst>
          </p:cNvPr>
          <p:cNvSpPr txBox="1"/>
          <p:nvPr/>
        </p:nvSpPr>
        <p:spPr>
          <a:xfrm>
            <a:off x="4041493" y="4481163"/>
            <a:ext cx="4109013" cy="1200329"/>
          </a:xfrm>
          <a:prstGeom prst="rect">
            <a:avLst/>
          </a:prstGeom>
          <a:noFill/>
        </p:spPr>
        <p:txBody>
          <a:bodyPr wrap="square" rtlCol="0">
            <a:spAutoFit/>
          </a:bodyPr>
          <a:lstStyle/>
          <a:p>
            <a:r>
              <a:rPr lang="en-GB" dirty="0"/>
              <a:t>Provide a balanced approach about the internet, as it is a way for the new generation to communicate and stay socially included.</a:t>
            </a:r>
          </a:p>
        </p:txBody>
      </p:sp>
      <p:cxnSp>
        <p:nvCxnSpPr>
          <p:cNvPr id="14" name="Straight Arrow Connector 13">
            <a:extLst>
              <a:ext uri="{FF2B5EF4-FFF2-40B4-BE49-F238E27FC236}">
                <a16:creationId xmlns:a16="http://schemas.microsoft.com/office/drawing/2014/main" id="{8CE64765-6423-5804-2B53-0125773BDC45}"/>
              </a:ext>
            </a:extLst>
          </p:cNvPr>
          <p:cNvCxnSpPr/>
          <p:nvPr/>
        </p:nvCxnSpPr>
        <p:spPr>
          <a:xfrm>
            <a:off x="7413585" y="2621666"/>
            <a:ext cx="1307939" cy="3414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2BD7B47-6632-4248-C413-49AFEB71D771}"/>
              </a:ext>
            </a:extLst>
          </p:cNvPr>
          <p:cNvCxnSpPr>
            <a:cxnSpLocks/>
          </p:cNvCxnSpPr>
          <p:nvPr/>
        </p:nvCxnSpPr>
        <p:spPr>
          <a:xfrm flipH="1">
            <a:off x="6722542" y="3797886"/>
            <a:ext cx="1137634" cy="60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788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D5DE8-2AD8-B27A-5579-2836B4DE60E4}"/>
              </a:ext>
            </a:extLst>
          </p:cNvPr>
          <p:cNvSpPr>
            <a:spLocks noGrp="1"/>
          </p:cNvSpPr>
          <p:nvPr>
            <p:ph type="title"/>
          </p:nvPr>
        </p:nvSpPr>
        <p:spPr>
          <a:xfrm>
            <a:off x="1043631" y="809898"/>
            <a:ext cx="10173010" cy="1554480"/>
          </a:xfrm>
        </p:spPr>
        <p:txBody>
          <a:bodyPr anchor="ctr">
            <a:normAutofit/>
          </a:bodyPr>
          <a:lstStyle/>
          <a:p>
            <a:r>
              <a:rPr lang="en-GB" sz="4800"/>
              <a:t>Future recommendations for authorities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3" name="Content Placeholder 2">
            <a:extLst>
              <a:ext uri="{FF2B5EF4-FFF2-40B4-BE49-F238E27FC236}">
                <a16:creationId xmlns:a16="http://schemas.microsoft.com/office/drawing/2014/main" id="{C4C126C2-37EB-78D0-C59D-10C409CF05CD}"/>
              </a:ext>
            </a:extLst>
          </p:cNvPr>
          <p:cNvGraphicFramePr>
            <a:graphicFrameLocks noGrp="1"/>
          </p:cNvGraphicFramePr>
          <p:nvPr>
            <p:ph idx="1"/>
            <p:extLst>
              <p:ext uri="{D42A27DB-BD31-4B8C-83A1-F6EECF244321}">
                <p14:modId xmlns:p14="http://schemas.microsoft.com/office/powerpoint/2010/main" val="3023800916"/>
              </p:ext>
            </p:extLst>
          </p:nvPr>
        </p:nvGraphicFramePr>
        <p:xfrm>
          <a:off x="731525" y="2744980"/>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4A19EE46-AA26-0109-BEF1-6014F5AAB15E}"/>
              </a:ext>
            </a:extLst>
          </p:cNvPr>
          <p:cNvSpPr txBox="1"/>
          <p:nvPr/>
        </p:nvSpPr>
        <p:spPr>
          <a:xfrm>
            <a:off x="1823013" y="6048103"/>
            <a:ext cx="3385595" cy="369332"/>
          </a:xfrm>
          <a:prstGeom prst="rect">
            <a:avLst/>
          </a:prstGeom>
          <a:noFill/>
        </p:spPr>
        <p:txBody>
          <a:bodyPr wrap="square" rtlCol="0">
            <a:spAutoFit/>
          </a:bodyPr>
          <a:lstStyle/>
          <a:p>
            <a:r>
              <a:rPr lang="en-GB" dirty="0"/>
              <a:t>(Gov, Ministry of Justice, 2017)</a:t>
            </a:r>
          </a:p>
        </p:txBody>
      </p:sp>
    </p:spTree>
    <p:extLst>
      <p:ext uri="{BB962C8B-B14F-4D97-AF65-F5344CB8AC3E}">
        <p14:creationId xmlns:p14="http://schemas.microsoft.com/office/powerpoint/2010/main" val="2616648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E43DC68B-54DD-4053-BE4D-615259684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08E079E-A52C-7150-C855-FBC898EC0186}"/>
              </a:ext>
            </a:extLst>
          </p:cNvPr>
          <p:cNvSpPr txBox="1"/>
          <p:nvPr/>
        </p:nvSpPr>
        <p:spPr>
          <a:xfrm>
            <a:off x="8136331" y="540167"/>
            <a:ext cx="2824070" cy="213586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kern="1200" dirty="0">
                <a:solidFill>
                  <a:srgbClr val="C00000"/>
                </a:solidFill>
                <a:latin typeface="+mj-lt"/>
                <a:ea typeface="+mj-ea"/>
                <a:cs typeface="+mj-cs"/>
              </a:rPr>
              <a:t>THE THREE P’S </a:t>
            </a:r>
          </a:p>
        </p:txBody>
      </p:sp>
      <p:sp>
        <p:nvSpPr>
          <p:cNvPr id="23" name="Rectangle 22">
            <a:extLst>
              <a:ext uri="{FF2B5EF4-FFF2-40B4-BE49-F238E27FC236}">
                <a16:creationId xmlns:a16="http://schemas.microsoft.com/office/drawing/2014/main" id="{36F31C88-3DEF-4EA8-AE3A-49441413F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713232"/>
            <a:ext cx="422899" cy="5404104"/>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5" name="Picture 4">
            <a:extLst>
              <a:ext uri="{FF2B5EF4-FFF2-40B4-BE49-F238E27FC236}">
                <a16:creationId xmlns:a16="http://schemas.microsoft.com/office/drawing/2014/main" id="{A66C044F-2B55-DA50-CDD3-C9DD722284BC}"/>
              </a:ext>
            </a:extLst>
          </p:cNvPr>
          <p:cNvPicPr>
            <a:picLocks noChangeAspect="1"/>
          </p:cNvPicPr>
          <p:nvPr/>
        </p:nvPicPr>
        <p:blipFill rotWithShape="1">
          <a:blip r:embed="rId2"/>
          <a:srcRect l="30536" t="30286" r="30732" b="24381"/>
          <a:stretch/>
        </p:blipFill>
        <p:spPr>
          <a:xfrm>
            <a:off x="413005" y="1245566"/>
            <a:ext cx="7400808" cy="4872434"/>
          </a:xfrm>
          <a:prstGeom prst="rect">
            <a:avLst/>
          </a:prstGeom>
        </p:spPr>
      </p:pic>
      <p:sp>
        <p:nvSpPr>
          <p:cNvPr id="7" name="TextBox 6">
            <a:extLst>
              <a:ext uri="{FF2B5EF4-FFF2-40B4-BE49-F238E27FC236}">
                <a16:creationId xmlns:a16="http://schemas.microsoft.com/office/drawing/2014/main" id="{D77EAB44-42E0-41E1-18B7-3B874CD1356A}"/>
              </a:ext>
            </a:extLst>
          </p:cNvPr>
          <p:cNvSpPr txBox="1"/>
          <p:nvPr/>
        </p:nvSpPr>
        <p:spPr>
          <a:xfrm>
            <a:off x="8136331" y="2880452"/>
            <a:ext cx="2824070" cy="3095445"/>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500" dirty="0">
                <a:solidFill>
                  <a:srgbClr val="C00000"/>
                </a:solidFill>
              </a:rPr>
              <a:t>PROTECT, PREVENT, PROVIDE:</a:t>
            </a:r>
          </a:p>
          <a:p>
            <a:pPr indent="-228600">
              <a:lnSpc>
                <a:spcPct val="90000"/>
              </a:lnSpc>
              <a:spcAft>
                <a:spcPts val="600"/>
              </a:spcAft>
              <a:buFont typeface="Arial" panose="020B0604020202020204" pitchFamily="34" charset="0"/>
              <a:buChar char="•"/>
            </a:pPr>
            <a:endParaRPr lang="en-US" sz="1500" dirty="0">
              <a:solidFill>
                <a:srgbClr val="C00000"/>
              </a:solidFill>
            </a:endParaRPr>
          </a:p>
          <a:p>
            <a:pPr indent="-228600">
              <a:lnSpc>
                <a:spcPct val="90000"/>
              </a:lnSpc>
              <a:spcAft>
                <a:spcPts val="600"/>
              </a:spcAft>
              <a:buFont typeface="Arial" panose="020B0604020202020204" pitchFamily="34" charset="0"/>
              <a:buChar char="•"/>
            </a:pPr>
            <a:r>
              <a:rPr lang="en-US" sz="1500" dirty="0">
                <a:solidFill>
                  <a:srgbClr val="C00000"/>
                </a:solidFill>
              </a:rPr>
              <a:t>Protect Children and young people.</a:t>
            </a:r>
            <a:br>
              <a:rPr lang="en-US" sz="1500" dirty="0">
                <a:solidFill>
                  <a:srgbClr val="C00000"/>
                </a:solidFill>
              </a:rPr>
            </a:br>
            <a:r>
              <a:rPr lang="en-US" sz="1500" dirty="0">
                <a:solidFill>
                  <a:srgbClr val="C00000"/>
                </a:solidFill>
              </a:rPr>
              <a:t>      Prevent adolescent online grooming crimes.</a:t>
            </a:r>
          </a:p>
          <a:p>
            <a:pPr indent="-228600">
              <a:lnSpc>
                <a:spcPct val="90000"/>
              </a:lnSpc>
              <a:spcAft>
                <a:spcPts val="600"/>
              </a:spcAft>
              <a:buFont typeface="Arial" panose="020B0604020202020204" pitchFamily="34" charset="0"/>
              <a:buChar char="•"/>
            </a:pPr>
            <a:r>
              <a:rPr lang="en-US" sz="1500" dirty="0">
                <a:solidFill>
                  <a:srgbClr val="C00000"/>
                </a:solidFill>
              </a:rPr>
              <a:t>Provide support to those  who have faced online grooming, listen and take responsibility for the rise of this crime.</a:t>
            </a:r>
          </a:p>
        </p:txBody>
      </p:sp>
      <p:cxnSp>
        <p:nvCxnSpPr>
          <p:cNvPr id="25" name="Straight Connector 24">
            <a:extLst>
              <a:ext uri="{FF2B5EF4-FFF2-40B4-BE49-F238E27FC236}">
                <a16:creationId xmlns:a16="http://schemas.microsoft.com/office/drawing/2014/main" id="{F085D7B9-E066-4923-8CB7-294BF30629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EACA08E-D537-41C6-96A5-5900E05D3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9C4E257-8F5C-BBF9-CA00-D821AD2E3E9F}"/>
              </a:ext>
            </a:extLst>
          </p:cNvPr>
          <p:cNvSpPr txBox="1"/>
          <p:nvPr/>
        </p:nvSpPr>
        <p:spPr>
          <a:xfrm>
            <a:off x="489857" y="6348549"/>
            <a:ext cx="5924006" cy="369332"/>
          </a:xfrm>
          <a:prstGeom prst="rect">
            <a:avLst/>
          </a:prstGeom>
          <a:noFill/>
        </p:spPr>
        <p:txBody>
          <a:bodyPr wrap="square" rtlCol="0">
            <a:spAutoFit/>
          </a:bodyPr>
          <a:lstStyle/>
          <a:p>
            <a:r>
              <a:rPr lang="en-GB" dirty="0"/>
              <a:t>(NSPCC, 2022)</a:t>
            </a:r>
          </a:p>
        </p:txBody>
      </p:sp>
    </p:spTree>
    <p:extLst>
      <p:ext uri="{BB962C8B-B14F-4D97-AF65-F5344CB8AC3E}">
        <p14:creationId xmlns:p14="http://schemas.microsoft.com/office/powerpoint/2010/main" val="2752431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6FCDC-154F-61C2-FF2D-9AB18DEEA7ED}"/>
              </a:ext>
            </a:extLst>
          </p:cNvPr>
          <p:cNvSpPr>
            <a:spLocks noGrp="1"/>
          </p:cNvSpPr>
          <p:nvPr>
            <p:ph type="title"/>
          </p:nvPr>
        </p:nvSpPr>
        <p:spPr>
          <a:xfrm>
            <a:off x="6940295" y="1396289"/>
            <a:ext cx="4668257" cy="1325563"/>
          </a:xfrm>
        </p:spPr>
        <p:txBody>
          <a:bodyPr>
            <a:normAutofit/>
          </a:bodyPr>
          <a:lstStyle/>
          <a:p>
            <a:r>
              <a:rPr lang="en-GB" sz="2800"/>
              <a:t>Future recommendations to support wellbeing of children facing online grooming </a:t>
            </a:r>
          </a:p>
        </p:txBody>
      </p:sp>
      <p:sp>
        <p:nvSpPr>
          <p:cNvPr id="65" name="Freeform: Shape 58">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0">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7" name="Oval 62">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847BF99-DCD7-7E0F-1301-49B7AE124C0F}"/>
              </a:ext>
            </a:extLst>
          </p:cNvPr>
          <p:cNvPicPr>
            <a:picLocks noChangeAspect="1"/>
          </p:cNvPicPr>
          <p:nvPr/>
        </p:nvPicPr>
        <p:blipFill rotWithShape="1">
          <a:blip r:embed="rId2"/>
          <a:srcRect l="17932" r="25817" b="-2"/>
          <a:stretch/>
        </p:blipFill>
        <p:spPr>
          <a:xfrm>
            <a:off x="3559122" y="2643714"/>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1" name="Picture 10">
            <a:extLst>
              <a:ext uri="{FF2B5EF4-FFF2-40B4-BE49-F238E27FC236}">
                <a16:creationId xmlns:a16="http://schemas.microsoft.com/office/drawing/2014/main" id="{84299CBF-AD17-5156-4450-D03EA18B4582}"/>
              </a:ext>
            </a:extLst>
          </p:cNvPr>
          <p:cNvPicPr>
            <a:picLocks noChangeAspect="1"/>
          </p:cNvPicPr>
          <p:nvPr/>
        </p:nvPicPr>
        <p:blipFill rotWithShape="1">
          <a:blip r:embed="rId3"/>
          <a:srcRect l="27890" r="6140" b="2"/>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7" name="Picture 6">
            <a:extLst>
              <a:ext uri="{FF2B5EF4-FFF2-40B4-BE49-F238E27FC236}">
                <a16:creationId xmlns:a16="http://schemas.microsoft.com/office/drawing/2014/main" id="{EFF7697D-59F6-7CC2-33C4-F11573E652E7}"/>
              </a:ext>
            </a:extLst>
          </p:cNvPr>
          <p:cNvPicPr>
            <a:picLocks noChangeAspect="1"/>
          </p:cNvPicPr>
          <p:nvPr/>
        </p:nvPicPr>
        <p:blipFill rotWithShape="1">
          <a:blip r:embed="rId4"/>
          <a:srcRect l="23386" r="14360"/>
          <a:stretch/>
        </p:blipFill>
        <p:spPr>
          <a:xfrm>
            <a:off x="86843" y="4007241"/>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Content Placeholder 2">
            <a:extLst>
              <a:ext uri="{FF2B5EF4-FFF2-40B4-BE49-F238E27FC236}">
                <a16:creationId xmlns:a16="http://schemas.microsoft.com/office/drawing/2014/main" id="{CFCB4172-1229-7824-86CA-97C35D694143}"/>
              </a:ext>
            </a:extLst>
          </p:cNvPr>
          <p:cNvSpPr>
            <a:spLocks noGrp="1"/>
          </p:cNvSpPr>
          <p:nvPr>
            <p:ph idx="1"/>
          </p:nvPr>
        </p:nvSpPr>
        <p:spPr>
          <a:xfrm>
            <a:off x="6940296" y="2871982"/>
            <a:ext cx="4668256" cy="3181684"/>
          </a:xfrm>
        </p:spPr>
        <p:txBody>
          <a:bodyPr anchor="t">
            <a:normAutofit/>
          </a:bodyPr>
          <a:lstStyle/>
          <a:p>
            <a:r>
              <a:rPr lang="en-GB" sz="1800" dirty="0"/>
              <a:t>Prevent stigmatising- </a:t>
            </a:r>
          </a:p>
          <a:p>
            <a:pPr marL="0" indent="0">
              <a:buNone/>
            </a:pPr>
            <a:endParaRPr lang="en-GB" sz="1800" dirty="0"/>
          </a:p>
          <a:p>
            <a:r>
              <a:rPr lang="en-GB" sz="1800" dirty="0"/>
              <a:t> Significant advertisement of support- uneducated on support around may lead to long-term poor mental health. </a:t>
            </a:r>
          </a:p>
          <a:p>
            <a:r>
              <a:rPr lang="en-GB" sz="1800" dirty="0"/>
              <a:t>Childhood trauma linked to risk of adult crime (University of Edinburgh, 2022)</a:t>
            </a:r>
          </a:p>
        </p:txBody>
      </p:sp>
      <p:sp>
        <p:nvSpPr>
          <p:cNvPr id="4" name="TextBox 3">
            <a:extLst>
              <a:ext uri="{FF2B5EF4-FFF2-40B4-BE49-F238E27FC236}">
                <a16:creationId xmlns:a16="http://schemas.microsoft.com/office/drawing/2014/main" id="{DA487B69-E274-944D-273A-A4B4CAE59FC7}"/>
              </a:ext>
            </a:extLst>
          </p:cNvPr>
          <p:cNvSpPr txBox="1"/>
          <p:nvPr/>
        </p:nvSpPr>
        <p:spPr>
          <a:xfrm>
            <a:off x="4209908" y="286879"/>
            <a:ext cx="1487347" cy="369332"/>
          </a:xfrm>
          <a:prstGeom prst="rect">
            <a:avLst/>
          </a:prstGeom>
          <a:noFill/>
        </p:spPr>
        <p:txBody>
          <a:bodyPr wrap="square" rtlCol="0">
            <a:spAutoFit/>
          </a:bodyPr>
          <a:lstStyle/>
          <a:p>
            <a:r>
              <a:rPr lang="en-GB" dirty="0"/>
              <a:t>(</a:t>
            </a:r>
            <a:r>
              <a:rPr lang="en-GB" dirty="0" err="1"/>
              <a:t>Nspcc</a:t>
            </a:r>
            <a:r>
              <a:rPr lang="en-GB" dirty="0"/>
              <a:t>, 2021)</a:t>
            </a:r>
          </a:p>
        </p:txBody>
      </p:sp>
      <p:sp>
        <p:nvSpPr>
          <p:cNvPr id="5" name="TextBox 4">
            <a:extLst>
              <a:ext uri="{FF2B5EF4-FFF2-40B4-BE49-F238E27FC236}">
                <a16:creationId xmlns:a16="http://schemas.microsoft.com/office/drawing/2014/main" id="{5FE3F86B-1E44-9B79-9D1B-577BB69D2E5B}"/>
              </a:ext>
            </a:extLst>
          </p:cNvPr>
          <p:cNvSpPr txBox="1"/>
          <p:nvPr/>
        </p:nvSpPr>
        <p:spPr>
          <a:xfrm>
            <a:off x="5422132" y="5614772"/>
            <a:ext cx="1390837" cy="369332"/>
          </a:xfrm>
          <a:prstGeom prst="rect">
            <a:avLst/>
          </a:prstGeom>
          <a:noFill/>
        </p:spPr>
        <p:txBody>
          <a:bodyPr wrap="square" rtlCol="0">
            <a:spAutoFit/>
          </a:bodyPr>
          <a:lstStyle/>
          <a:p>
            <a:r>
              <a:rPr lang="en-GB" dirty="0"/>
              <a:t>(Hub., 2021)</a:t>
            </a:r>
          </a:p>
        </p:txBody>
      </p:sp>
      <p:sp>
        <p:nvSpPr>
          <p:cNvPr id="6" name="TextBox 5">
            <a:extLst>
              <a:ext uri="{FF2B5EF4-FFF2-40B4-BE49-F238E27FC236}">
                <a16:creationId xmlns:a16="http://schemas.microsoft.com/office/drawing/2014/main" id="{A164CB7D-409D-CC82-C855-06CFE2679E53}"/>
              </a:ext>
            </a:extLst>
          </p:cNvPr>
          <p:cNvSpPr txBox="1"/>
          <p:nvPr/>
        </p:nvSpPr>
        <p:spPr>
          <a:xfrm>
            <a:off x="3559122" y="6053666"/>
            <a:ext cx="2592822" cy="646331"/>
          </a:xfrm>
          <a:prstGeom prst="rect">
            <a:avLst/>
          </a:prstGeom>
          <a:noFill/>
        </p:spPr>
        <p:txBody>
          <a:bodyPr wrap="square" rtlCol="0">
            <a:spAutoFit/>
          </a:bodyPr>
          <a:lstStyle/>
          <a:p>
            <a:r>
              <a:rPr lang="en-GB" dirty="0"/>
              <a:t>(Internet watch foundation (IWF), 2021)</a:t>
            </a:r>
          </a:p>
        </p:txBody>
      </p:sp>
    </p:spTree>
    <p:extLst>
      <p:ext uri="{BB962C8B-B14F-4D97-AF65-F5344CB8AC3E}">
        <p14:creationId xmlns:p14="http://schemas.microsoft.com/office/powerpoint/2010/main" val="190397216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26A479-2338-B901-C3BA-F0DFF148A501}"/>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Western bay</a:t>
            </a:r>
          </a:p>
        </p:txBody>
      </p:sp>
      <p:graphicFrame>
        <p:nvGraphicFramePr>
          <p:cNvPr id="5" name="Content Placeholder 2">
            <a:extLst>
              <a:ext uri="{FF2B5EF4-FFF2-40B4-BE49-F238E27FC236}">
                <a16:creationId xmlns:a16="http://schemas.microsoft.com/office/drawing/2014/main" id="{98BFC45C-08DC-B418-7B98-787681356923}"/>
              </a:ext>
            </a:extLst>
          </p:cNvPr>
          <p:cNvGraphicFramePr>
            <a:graphicFrameLocks noGrp="1"/>
          </p:cNvGraphicFramePr>
          <p:nvPr>
            <p:ph idx="1"/>
            <p:extLst>
              <p:ext uri="{D42A27DB-BD31-4B8C-83A1-F6EECF244321}">
                <p14:modId xmlns:p14="http://schemas.microsoft.com/office/powerpoint/2010/main" val="33010644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6559016-581F-EB2E-7257-F5F021AA8255}"/>
              </a:ext>
            </a:extLst>
          </p:cNvPr>
          <p:cNvSpPr txBox="1"/>
          <p:nvPr/>
        </p:nvSpPr>
        <p:spPr>
          <a:xfrm>
            <a:off x="9387160" y="6026695"/>
            <a:ext cx="2720050" cy="651897"/>
          </a:xfrm>
          <a:prstGeom prst="rect">
            <a:avLst/>
          </a:prstGeom>
          <a:noFill/>
        </p:spPr>
        <p:txBody>
          <a:bodyPr wrap="square" rtlCol="0">
            <a:spAutoFit/>
          </a:bodyPr>
          <a:lstStyle/>
          <a:p>
            <a:r>
              <a:rPr lang="en-GB" dirty="0"/>
              <a:t>(Western Bay, about the partnership,2022)</a:t>
            </a:r>
          </a:p>
        </p:txBody>
      </p:sp>
    </p:spTree>
    <p:extLst>
      <p:ext uri="{BB962C8B-B14F-4D97-AF65-F5344CB8AC3E}">
        <p14:creationId xmlns:p14="http://schemas.microsoft.com/office/powerpoint/2010/main" val="4059914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ack chains">
            <a:extLst>
              <a:ext uri="{FF2B5EF4-FFF2-40B4-BE49-F238E27FC236}">
                <a16:creationId xmlns:a16="http://schemas.microsoft.com/office/drawing/2014/main" id="{802395DC-2487-7492-E054-E317742D8D1C}"/>
              </a:ext>
            </a:extLst>
          </p:cNvPr>
          <p:cNvPicPr>
            <a:picLocks noChangeAspect="1"/>
          </p:cNvPicPr>
          <p:nvPr/>
        </p:nvPicPr>
        <p:blipFill rotWithShape="1">
          <a:blip r:embed="rId2">
            <a:alphaModFix amt="50000"/>
          </a:blip>
          <a:srcRect t="13570" b="10926"/>
          <a:stretch/>
        </p:blipFill>
        <p:spPr>
          <a:xfrm>
            <a:off x="20" y="1"/>
            <a:ext cx="12191980" cy="6857999"/>
          </a:xfrm>
          <a:prstGeom prst="rect">
            <a:avLst/>
          </a:prstGeom>
        </p:spPr>
      </p:pic>
      <p:sp>
        <p:nvSpPr>
          <p:cNvPr id="2" name="Title 1">
            <a:extLst>
              <a:ext uri="{FF2B5EF4-FFF2-40B4-BE49-F238E27FC236}">
                <a16:creationId xmlns:a16="http://schemas.microsoft.com/office/drawing/2014/main" id="{C1260E54-CD0B-091A-8779-6FAD0DFE8C27}"/>
              </a:ext>
            </a:extLst>
          </p:cNvPr>
          <p:cNvSpPr>
            <a:spLocks noGrp="1"/>
          </p:cNvSpPr>
          <p:nvPr>
            <p:ph type="ctrTitle"/>
          </p:nvPr>
        </p:nvSpPr>
        <p:spPr>
          <a:xfrm>
            <a:off x="1595846" y="1860413"/>
            <a:ext cx="9144000" cy="2900518"/>
          </a:xfrm>
        </p:spPr>
        <p:txBody>
          <a:bodyPr>
            <a:normAutofit/>
          </a:bodyPr>
          <a:lstStyle/>
          <a:p>
            <a:r>
              <a:rPr lang="en-GB" sz="4200" dirty="0">
                <a:solidFill>
                  <a:srgbClr val="FFFFFF"/>
                </a:solidFill>
              </a:rPr>
              <a:t>Every child is only a few messages away to be at risk of being online groomed, we need to break that chain.</a:t>
            </a:r>
            <a:br>
              <a:rPr lang="en-GB" sz="4200" dirty="0">
                <a:solidFill>
                  <a:srgbClr val="FFFFFF"/>
                </a:solidFill>
              </a:rPr>
            </a:br>
            <a:endParaRPr lang="en-GB" sz="4200" dirty="0">
              <a:solidFill>
                <a:srgbClr val="FFFFFF"/>
              </a:solidFill>
            </a:endParaRPr>
          </a:p>
        </p:txBody>
      </p:sp>
    </p:spTree>
    <p:extLst>
      <p:ext uri="{BB962C8B-B14F-4D97-AF65-F5344CB8AC3E}">
        <p14:creationId xmlns:p14="http://schemas.microsoft.com/office/powerpoint/2010/main" val="155695744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0731-FCF2-8B47-CF5D-69D2BFE9B9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D7515DA-A0A0-3C2D-854E-9AD7D23E1E63}"/>
              </a:ext>
            </a:extLst>
          </p:cNvPr>
          <p:cNvSpPr>
            <a:spLocks noGrp="1"/>
          </p:cNvSpPr>
          <p:nvPr>
            <p:ph idx="1"/>
          </p:nvPr>
        </p:nvSpPr>
        <p:spPr/>
        <p:txBody>
          <a:bodyPr>
            <a:normAutofit lnSpcReduction="10000"/>
          </a:bodyPr>
          <a:lstStyle/>
          <a:p>
            <a:r>
              <a:rPr lang="en-GB" sz="1050" i="1" dirty="0">
                <a:effectLst/>
              </a:rPr>
              <a:t>Online grooming</a:t>
            </a:r>
            <a:r>
              <a:rPr lang="en-GB" sz="1050" dirty="0">
                <a:effectLst/>
              </a:rPr>
              <a:t> (2021) </a:t>
            </a:r>
            <a:r>
              <a:rPr lang="en-GB" sz="1050" i="1" dirty="0" err="1">
                <a:effectLst/>
              </a:rPr>
              <a:t>Childnet</a:t>
            </a:r>
            <a:r>
              <a:rPr lang="en-GB" sz="1050" dirty="0">
                <a:effectLst/>
              </a:rPr>
              <a:t>. Available at: https://www.childnet.com/help-and-advice/online-grooming/ (Accessed: November 23, 2022). </a:t>
            </a:r>
          </a:p>
          <a:p>
            <a:r>
              <a:rPr lang="en-GB" sz="1050" i="1" dirty="0">
                <a:effectLst/>
              </a:rPr>
              <a:t>Online grooming</a:t>
            </a:r>
            <a:r>
              <a:rPr lang="en-GB" sz="1050" dirty="0">
                <a:effectLst/>
              </a:rPr>
              <a:t> (2022) </a:t>
            </a:r>
            <a:r>
              <a:rPr lang="en-GB" sz="1050" i="1" dirty="0">
                <a:effectLst/>
              </a:rPr>
              <a:t>Childline</a:t>
            </a:r>
            <a:r>
              <a:rPr lang="en-GB" sz="1050" dirty="0">
                <a:effectLst/>
              </a:rPr>
              <a:t>. Available at: https://www.childline.org.uk/info-advice/bullying-abuse-safety/online-mobile-safety/online-grooming (Accessed: November 23, 2022). </a:t>
            </a:r>
          </a:p>
          <a:p>
            <a:r>
              <a:rPr lang="en-GB" sz="1050" dirty="0" err="1">
                <a:effectLst/>
              </a:rPr>
              <a:t>Nspcc</a:t>
            </a:r>
            <a:r>
              <a:rPr lang="en-GB" sz="1050" dirty="0">
                <a:effectLst/>
              </a:rPr>
              <a:t> (2020) </a:t>
            </a:r>
            <a:r>
              <a:rPr lang="en-GB" sz="1050" i="1" dirty="0">
                <a:effectLst/>
              </a:rPr>
              <a:t>Instagram most recorded platform used in child grooming crimes during lockdown</a:t>
            </a:r>
            <a:r>
              <a:rPr lang="en-GB" sz="1050" dirty="0">
                <a:effectLst/>
              </a:rPr>
              <a:t>, </a:t>
            </a:r>
            <a:r>
              <a:rPr lang="en-GB" sz="1050" i="1" dirty="0">
                <a:effectLst/>
              </a:rPr>
              <a:t>NSPCC</a:t>
            </a:r>
            <a:r>
              <a:rPr lang="en-GB" sz="1050" dirty="0">
                <a:effectLst/>
              </a:rPr>
              <a:t>. Available at: https://www.nspcc.org.uk/about-us/news-opinion/2020/instagram-grooming-crimes-children-lockdown/ (Accessed: November 23, 2022). </a:t>
            </a:r>
          </a:p>
          <a:p>
            <a:r>
              <a:rPr lang="en-GB" sz="1050" i="1" dirty="0">
                <a:effectLst/>
              </a:rPr>
              <a:t>Child exploitation and online protection centre (CEOP) cm 7785 - gov.uk</a:t>
            </a:r>
            <a:r>
              <a:rPr lang="en-GB" sz="1050" dirty="0">
                <a:effectLst/>
              </a:rPr>
              <a:t> (2010). Available at: https://assets.publishing.service.gov.uk/government/uploads/system/uploads/attachment_data/file/228968/7785.pdf (Accessed: November 24, 2022). </a:t>
            </a:r>
          </a:p>
          <a:p>
            <a:r>
              <a:rPr lang="en-GB" sz="1050" dirty="0" err="1">
                <a:effectLst/>
              </a:rPr>
              <a:t>Nspcc</a:t>
            </a:r>
            <a:r>
              <a:rPr lang="en-GB" sz="1050" dirty="0">
                <a:effectLst/>
              </a:rPr>
              <a:t> (2022) </a:t>
            </a:r>
            <a:r>
              <a:rPr lang="en-GB" sz="1050" i="1" dirty="0">
                <a:effectLst/>
              </a:rPr>
              <a:t>Online grooming crimes have risen by more than 80% in four years</a:t>
            </a:r>
            <a:r>
              <a:rPr lang="en-GB" sz="1050" dirty="0">
                <a:effectLst/>
              </a:rPr>
              <a:t>, </a:t>
            </a:r>
            <a:r>
              <a:rPr lang="en-GB" sz="1050" i="1" dirty="0">
                <a:effectLst/>
              </a:rPr>
              <a:t>NSPCC</a:t>
            </a:r>
            <a:r>
              <a:rPr lang="en-GB" sz="1050" dirty="0">
                <a:effectLst/>
              </a:rPr>
              <a:t>. Available at: https://www.nspcc.org.uk/about-us/news-opinion/2022/online-grooming-crimes-rise/ (Accessed: November 24, 2022). </a:t>
            </a:r>
          </a:p>
          <a:p>
            <a:r>
              <a:rPr lang="en-GB" sz="1050" i="1" dirty="0">
                <a:effectLst/>
              </a:rPr>
              <a:t>Enhancing digital resilience in education: An action plan to protect children and Young People Online</a:t>
            </a:r>
            <a:r>
              <a:rPr lang="en-GB" sz="1050" dirty="0">
                <a:effectLst/>
              </a:rPr>
              <a:t> (2022) </a:t>
            </a:r>
            <a:r>
              <a:rPr lang="en-GB" sz="1050" i="1" dirty="0">
                <a:effectLst/>
              </a:rPr>
              <a:t>Hwb</a:t>
            </a:r>
            <a:r>
              <a:rPr lang="en-GB" sz="1050" dirty="0">
                <a:effectLst/>
              </a:rPr>
              <a:t>. Available at: https://hwb.gov.wales/zones/keeping-safe-online/enhancing-digital-resilience-in-education-an-action-plan-to-protect-children-and-young-people-online/ (Accessed: November 25, 2022). </a:t>
            </a:r>
          </a:p>
          <a:p>
            <a:r>
              <a:rPr lang="en-GB" sz="1050" dirty="0" err="1">
                <a:effectLst/>
              </a:rPr>
              <a:t>Criddle</a:t>
            </a:r>
            <a:r>
              <a:rPr lang="en-GB" sz="1050" dirty="0">
                <a:effectLst/>
              </a:rPr>
              <a:t>, C. (2021) </a:t>
            </a:r>
            <a:r>
              <a:rPr lang="en-GB" sz="1050" i="1" dirty="0" err="1">
                <a:effectLst/>
              </a:rPr>
              <a:t>Tiktok</a:t>
            </a:r>
            <a:r>
              <a:rPr lang="en-GB" sz="1050" i="1" dirty="0">
                <a:effectLst/>
              </a:rPr>
              <a:t>: All Under-16s' accounts made private</a:t>
            </a:r>
            <a:r>
              <a:rPr lang="en-GB" sz="1050" dirty="0">
                <a:effectLst/>
              </a:rPr>
              <a:t>, </a:t>
            </a:r>
            <a:r>
              <a:rPr lang="en-GB" sz="1050" i="1" dirty="0">
                <a:effectLst/>
              </a:rPr>
              <a:t>BBC News</a:t>
            </a:r>
            <a:r>
              <a:rPr lang="en-GB" sz="1050" dirty="0">
                <a:effectLst/>
              </a:rPr>
              <a:t>. BBC. Available at: https://www.bbc.co.uk/news/technology-55639920 (Accessed: November 26, 2022). </a:t>
            </a:r>
          </a:p>
          <a:p>
            <a:r>
              <a:rPr lang="en-GB" sz="1050" dirty="0">
                <a:effectLst/>
              </a:rPr>
              <a:t>Justice, </a:t>
            </a:r>
            <a:r>
              <a:rPr lang="en-GB" sz="1050" dirty="0" err="1">
                <a:effectLst/>
              </a:rPr>
              <a:t>M.of</a:t>
            </a:r>
            <a:r>
              <a:rPr lang="en-GB" sz="1050" dirty="0">
                <a:effectLst/>
              </a:rPr>
              <a:t> (2017) </a:t>
            </a:r>
            <a:r>
              <a:rPr lang="en-GB" sz="1050" i="1" dirty="0">
                <a:effectLst/>
              </a:rPr>
              <a:t>New crackdown on child groomers comes into force</a:t>
            </a:r>
            <a:r>
              <a:rPr lang="en-GB" sz="1050" dirty="0">
                <a:effectLst/>
              </a:rPr>
              <a:t>, </a:t>
            </a:r>
            <a:r>
              <a:rPr lang="en-GB" sz="1050" i="1" dirty="0">
                <a:effectLst/>
              </a:rPr>
              <a:t>GOV.UK</a:t>
            </a:r>
            <a:r>
              <a:rPr lang="en-GB" sz="1050" dirty="0">
                <a:effectLst/>
              </a:rPr>
              <a:t>. GOV.UK. Available at: https://www.gov.uk/government/news/new-crackdown-on-child-groomers-comes-into-force (Accessed: November 26, 2022). </a:t>
            </a:r>
          </a:p>
          <a:p>
            <a:r>
              <a:rPr lang="en-GB" sz="1050" i="1" dirty="0">
                <a:effectLst/>
              </a:rPr>
              <a:t>About the partnership</a:t>
            </a:r>
            <a:r>
              <a:rPr lang="en-GB" sz="1050" dirty="0">
                <a:effectLst/>
              </a:rPr>
              <a:t> (2022) </a:t>
            </a:r>
            <a:r>
              <a:rPr lang="en-GB" sz="1050" i="1" dirty="0">
                <a:effectLst/>
              </a:rPr>
              <a:t>Western Bay</a:t>
            </a:r>
            <a:r>
              <a:rPr lang="en-GB" sz="1050" dirty="0">
                <a:effectLst/>
              </a:rPr>
              <a:t>. Available at: http://www.westernbay.org.uk/about/ (Accessed: November 27, 2022). </a:t>
            </a:r>
          </a:p>
          <a:p>
            <a:r>
              <a:rPr lang="en-GB" sz="1050" dirty="0" err="1">
                <a:effectLst/>
              </a:rPr>
              <a:t>Nspcc</a:t>
            </a:r>
            <a:r>
              <a:rPr lang="en-GB" sz="1050" dirty="0">
                <a:effectLst/>
              </a:rPr>
              <a:t> (2021) </a:t>
            </a:r>
            <a:r>
              <a:rPr lang="en-GB" sz="1050" i="1" dirty="0">
                <a:effectLst/>
              </a:rPr>
              <a:t>New figures reveal four in five victims of online grooming crimes are girls</a:t>
            </a:r>
            <a:r>
              <a:rPr lang="en-GB" sz="1050" dirty="0">
                <a:effectLst/>
              </a:rPr>
              <a:t>, </a:t>
            </a:r>
            <a:r>
              <a:rPr lang="en-GB" sz="1050" i="1" dirty="0">
                <a:effectLst/>
              </a:rPr>
              <a:t>NSPCC</a:t>
            </a:r>
            <a:r>
              <a:rPr lang="en-GB" sz="1050" dirty="0">
                <a:effectLst/>
              </a:rPr>
              <a:t>. Available at: https://www.nspcc.org.uk/about-us/news-opinion/2021/online-grooming-crimes-girls/ (Accessed: December 5, 2022). </a:t>
            </a:r>
          </a:p>
          <a:p>
            <a:r>
              <a:rPr lang="en-GB" sz="1050" dirty="0">
                <a:effectLst/>
              </a:rPr>
              <a:t>Hub., S. (2021) </a:t>
            </a:r>
            <a:r>
              <a:rPr lang="en-GB" sz="1050" i="1" dirty="0">
                <a:effectLst/>
              </a:rPr>
              <a:t>Girls aged 11-13 'more at risk of online grooming than ever before'</a:t>
            </a:r>
            <a:r>
              <a:rPr lang="en-GB" sz="1050" dirty="0">
                <a:effectLst/>
              </a:rPr>
              <a:t>, </a:t>
            </a:r>
            <a:r>
              <a:rPr lang="en-GB" sz="1050" i="1" dirty="0">
                <a:effectLst/>
              </a:rPr>
              <a:t>Safeguarding Hub</a:t>
            </a:r>
            <a:r>
              <a:rPr lang="en-GB" sz="1050" dirty="0">
                <a:effectLst/>
              </a:rPr>
              <a:t>. Available at: https://safeguardinghub.co.uk/girls-aged-11-13-more-at-risk-of-online-grooming-than-ever-before/ (Accessed: November 28, 2022). </a:t>
            </a:r>
          </a:p>
          <a:p>
            <a:r>
              <a:rPr lang="en-GB" sz="1050" i="1" dirty="0">
                <a:effectLst/>
              </a:rPr>
              <a:t>Talk and gurls out loud 'self-generated' Child sexual abuse prevention campaign</a:t>
            </a:r>
            <a:r>
              <a:rPr lang="en-GB" sz="1050" dirty="0">
                <a:effectLst/>
              </a:rPr>
              <a:t> (2021) </a:t>
            </a:r>
            <a:r>
              <a:rPr lang="en-GB" sz="1050" i="1" dirty="0">
                <a:effectLst/>
              </a:rPr>
              <a:t>IWF</a:t>
            </a:r>
            <a:r>
              <a:rPr lang="en-GB" sz="1050" dirty="0">
                <a:effectLst/>
              </a:rPr>
              <a:t>. Available at: https://www.iwf.org.uk/about-us/our-campaigns/talk-and-gurls-out-loud-self-generated-child-sexual-abuse-prevention-campaign/ (Accessed: December 5, 2022). </a:t>
            </a:r>
          </a:p>
          <a:p>
            <a:endParaRPr lang="en-GB" sz="800" dirty="0">
              <a:effectLst/>
            </a:endParaRPr>
          </a:p>
          <a:p>
            <a:endParaRPr lang="en-GB" sz="800" dirty="0">
              <a:effectLst/>
            </a:endParaRPr>
          </a:p>
          <a:p>
            <a:endParaRPr lang="en-GB" sz="800" dirty="0">
              <a:effectLst/>
            </a:endParaRPr>
          </a:p>
          <a:p>
            <a:endParaRPr lang="en-GB" sz="800" dirty="0">
              <a:effectLst/>
            </a:endParaRPr>
          </a:p>
          <a:p>
            <a:endParaRPr lang="en-GB" sz="800" dirty="0">
              <a:effectLst/>
            </a:endParaRPr>
          </a:p>
          <a:p>
            <a:endParaRPr lang="en-GB" sz="800" dirty="0">
              <a:effectLst/>
            </a:endParaRPr>
          </a:p>
          <a:p>
            <a:pPr marL="0" indent="0">
              <a:buNone/>
            </a:pPr>
            <a:endParaRPr lang="en-GB" sz="800" dirty="0">
              <a:effectLst/>
            </a:endParaRPr>
          </a:p>
          <a:p>
            <a:endParaRPr lang="en-GB" sz="900" dirty="0">
              <a:effectLst/>
            </a:endParaRPr>
          </a:p>
          <a:p>
            <a:endParaRPr lang="en-GB" sz="1100" dirty="0">
              <a:effectLst/>
            </a:endParaRPr>
          </a:p>
          <a:p>
            <a:endParaRPr lang="en-GB" sz="1600" dirty="0">
              <a:effectLst/>
            </a:endParaRPr>
          </a:p>
          <a:p>
            <a:endParaRPr lang="en-GB" sz="1600" dirty="0">
              <a:effectLst/>
            </a:endParaRPr>
          </a:p>
          <a:p>
            <a:endParaRPr lang="en-GB" dirty="0">
              <a:effectLst/>
            </a:endParaRPr>
          </a:p>
          <a:p>
            <a:endParaRPr lang="en-GB" dirty="0"/>
          </a:p>
        </p:txBody>
      </p:sp>
    </p:spTree>
    <p:extLst>
      <p:ext uri="{BB962C8B-B14F-4D97-AF65-F5344CB8AC3E}">
        <p14:creationId xmlns:p14="http://schemas.microsoft.com/office/powerpoint/2010/main" val="373807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738</TotalTime>
  <Words>1323</Words>
  <Application>Microsoft Office PowerPoint</Application>
  <PresentationFormat>Widescreen</PresentationFormat>
  <Paragraphs>102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Helvetica Neue Medium</vt:lpstr>
      <vt:lpstr>Office Theme</vt:lpstr>
      <vt:lpstr>Online Child Grooming</vt:lpstr>
      <vt:lpstr>What is Online grooming?</vt:lpstr>
      <vt:lpstr> Platforms used for online grooming </vt:lpstr>
      <vt:lpstr>Background of social media and online grooming</vt:lpstr>
      <vt:lpstr>How online grooming is reported in the media </vt:lpstr>
      <vt:lpstr>What charities and organisations do in order to prevent online grooming crimes </vt:lpstr>
      <vt:lpstr>Welsh Government            Response</vt:lpstr>
      <vt:lpstr>Further recommendations for education</vt:lpstr>
      <vt:lpstr>PowerPoint Presentation</vt:lpstr>
      <vt:lpstr>Future recommendations to safeguard children  </vt:lpstr>
      <vt:lpstr>Future recommendations for authorities </vt:lpstr>
      <vt:lpstr>PowerPoint Presentation</vt:lpstr>
      <vt:lpstr>Future recommendations to support wellbeing of children facing online grooming </vt:lpstr>
      <vt:lpstr>Western bay</vt:lpstr>
      <vt:lpstr>Every child is only a few messages away to be at risk of being online groomed, we need to break that chain.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Online Child Grooming</dc:title>
  <dc:creator>John Jayne</dc:creator>
  <cp:lastModifiedBy>John Jayne</cp:lastModifiedBy>
  <cp:revision>5</cp:revision>
  <cp:lastPrinted>2022-12-05T16:27:34Z</cp:lastPrinted>
  <dcterms:created xsi:type="dcterms:W3CDTF">2022-12-04T14:13:53Z</dcterms:created>
  <dcterms:modified xsi:type="dcterms:W3CDTF">2022-12-06T12:43:48Z</dcterms:modified>
</cp:coreProperties>
</file>