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Default Extension="xx&amp;_nc_gid=EsCtIKzAfP3IUqzqiupoTw&amp;_nc_ss=7b2a8&amp;oh=00_AQAhd73fcRIzi7YwwpgZK2-f1pkH4eyfG3uBtzyHby7PBA&amp;oe=6A7E6DCF" ContentType="image/jpeg"/>
  <Default Extension="xx&amp;_nc_gid=OE3qF3fZuCji_ETPdryaGg&amp;_nc_ss=7b2a8&amp;oh=00_AQCcZ0Np_7Ma8NpqVnBy0qcKIOZ1Pnw5PgevuNai0i2Bgg&amp;oe=6A7E6505"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80" r:id="rId3"/>
    <p:sldId id="258" r:id="rId4"/>
    <p:sldId id="257" r:id="rId5"/>
    <p:sldId id="271" r:id="rId6"/>
    <p:sldId id="272" r:id="rId7"/>
    <p:sldId id="260" r:id="rId8"/>
    <p:sldId id="261" r:id="rId9"/>
    <p:sldId id="262" r:id="rId10"/>
    <p:sldId id="263" r:id="rId11"/>
    <p:sldId id="284" r:id="rId12"/>
    <p:sldId id="286" r:id="rId13"/>
    <p:sldId id="264" r:id="rId14"/>
    <p:sldId id="279" r:id="rId15"/>
    <p:sldId id="265" r:id="rId16"/>
    <p:sldId id="266" r:id="rId17"/>
    <p:sldId id="270" r:id="rId18"/>
    <p:sldId id="269" r:id="rId19"/>
    <p:sldId id="268" r:id="rId20"/>
    <p:sldId id="267" r:id="rId21"/>
    <p:sldId id="282" r:id="rId22"/>
    <p:sldId id="283" r:id="rId23"/>
    <p:sldId id="285" r:id="rId24"/>
    <p:sldId id="277" r:id="rId25"/>
    <p:sldId id="288" r:id="rId26"/>
    <p:sldId id="276" r:id="rId27"/>
    <p:sldId id="287" r:id="rId28"/>
    <p:sldId id="274" r:id="rId29"/>
    <p:sldId id="289"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809"/>
    <p:restoredTop sz="88610"/>
  </p:normalViewPr>
  <p:slideViewPr>
    <p:cSldViewPr snapToGrid="0">
      <p:cViewPr varScale="1">
        <p:scale>
          <a:sx n="80" d="100"/>
          <a:sy n="80" d="100"/>
        </p:scale>
        <p:origin x="208" y="1680"/>
      </p:cViewPr>
      <p:guideLst/>
    </p:cSldViewPr>
  </p:slideViewPr>
  <p:notesTextViewPr>
    <p:cViewPr>
      <p:scale>
        <a:sx n="110" d="100"/>
        <a:sy n="11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D4B9C1-806A-FF45-9CD0-C61AB6AE7CE3}" type="datetimeFigureOut">
              <a:rPr lang="en-GB" smtClean="0"/>
              <a:t>24/07/2026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6AA0F5-150D-284B-8CC8-42EC8E3BF4B5}" type="slidenum">
              <a:rPr lang="en-GB" smtClean="0"/>
              <a:t>‹#›</a:t>
            </a:fld>
            <a:endParaRPr lang="en-GB"/>
          </a:p>
        </p:txBody>
      </p:sp>
    </p:spTree>
    <p:extLst>
      <p:ext uri="{BB962C8B-B14F-4D97-AF65-F5344CB8AC3E}">
        <p14:creationId xmlns:p14="http://schemas.microsoft.com/office/powerpoint/2010/main" val="2540613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800" dirty="0"/>
          </a:p>
        </p:txBody>
      </p:sp>
      <p:sp>
        <p:nvSpPr>
          <p:cNvPr id="4" name="Slide Number Placeholder 3"/>
          <p:cNvSpPr>
            <a:spLocks noGrp="1"/>
          </p:cNvSpPr>
          <p:nvPr>
            <p:ph type="sldNum" sz="quarter" idx="5"/>
          </p:nvPr>
        </p:nvSpPr>
        <p:spPr/>
        <p:txBody>
          <a:bodyPr/>
          <a:lstStyle/>
          <a:p>
            <a:fld id="{FB6AA0F5-150D-284B-8CC8-42EC8E3BF4B5}" type="slidenum">
              <a:rPr lang="en-GB" smtClean="0"/>
              <a:t>1</a:t>
            </a:fld>
            <a:endParaRPr lang="en-GB"/>
          </a:p>
        </p:txBody>
      </p:sp>
    </p:spTree>
    <p:extLst>
      <p:ext uri="{BB962C8B-B14F-4D97-AF65-F5344CB8AC3E}">
        <p14:creationId xmlns:p14="http://schemas.microsoft.com/office/powerpoint/2010/main" val="479405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Aims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Keep staff happy and motivated.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Create a positive place to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Encourage employees to stay longer.</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Objectives </a:t>
            </a:r>
          </a:p>
          <a:p>
            <a:pPr marL="171450" indent="-171450">
              <a:buFont typeface="Arial" panose="020B0604020202020204" pitchFamily="34" charset="0"/>
              <a:buChar char="•"/>
            </a:pPr>
            <a:r>
              <a:rPr lang="en-GB" dirty="0"/>
              <a:t>Improve communication with staff.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Reduce staff turnover.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Offer fair pay and rewards.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Support wellbeing and work-life balance.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Provide training and career growth. </a:t>
            </a:r>
          </a:p>
          <a:p>
            <a:pPr marL="171450" indent="-171450">
              <a:buFont typeface="Arial" panose="020B0604020202020204" pitchFamily="34" charset="0"/>
              <a:buChar char="•"/>
            </a:pPr>
            <a:r>
              <a:rPr lang="en-GB" dirty="0"/>
              <a:t>Make employees feel valued. </a:t>
            </a:r>
          </a:p>
        </p:txBody>
      </p:sp>
      <p:sp>
        <p:nvSpPr>
          <p:cNvPr id="4" name="Slide Number Placeholder 3"/>
          <p:cNvSpPr>
            <a:spLocks noGrp="1"/>
          </p:cNvSpPr>
          <p:nvPr>
            <p:ph type="sldNum" sz="quarter" idx="5"/>
          </p:nvPr>
        </p:nvSpPr>
        <p:spPr/>
        <p:txBody>
          <a:bodyPr/>
          <a:lstStyle/>
          <a:p>
            <a:fld id="{FB6AA0F5-150D-284B-8CC8-42EC8E3BF4B5}" type="slidenum">
              <a:rPr lang="en-GB" smtClean="0"/>
              <a:t>3</a:t>
            </a:fld>
            <a:endParaRPr lang="en-GB"/>
          </a:p>
        </p:txBody>
      </p:sp>
    </p:spTree>
    <p:extLst>
      <p:ext uri="{BB962C8B-B14F-4D97-AF65-F5344CB8AC3E}">
        <p14:creationId xmlns:p14="http://schemas.microsoft.com/office/powerpoint/2010/main" val="2011308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latin typeface="Arial" panose="020B0604020202020204" pitchFamily="34" charset="0"/>
                <a:cs typeface="Arial" panose="020B0604020202020204" pitchFamily="34" charset="0"/>
              </a:rPr>
              <a:t>Morgans Hotel is a historic building originally built in 1902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latin typeface="Arial" panose="020B0604020202020204" pitchFamily="34" charset="0"/>
                <a:cs typeface="Arial" panose="020B0604020202020204" pitchFamily="34" charset="0"/>
              </a:rPr>
              <a:t>As the Swansea Harbour Trust Offices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latin typeface="Arial" panose="020B0604020202020204" pitchFamily="34" charset="0"/>
                <a:cs typeface="Arial" panose="020B0604020202020204" pitchFamily="34" charset="0"/>
              </a:rPr>
              <a:t>It was Swansea busy and successful port involved in global trade.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latin typeface="Arial" panose="020B0604020202020204" pitchFamily="34" charset="0"/>
                <a:cs typeface="Arial" panose="020B0604020202020204" pitchFamily="34" charset="0"/>
              </a:rPr>
              <a:t>Now Hotel has blends historic touch  with modern, offering comfortable stay for guest. Morgans Hotel has 52 rooms with </a:t>
            </a:r>
            <a:r>
              <a:rPr lang="en-GB" sz="1800" dirty="0" err="1">
                <a:latin typeface="Arial" panose="020B0604020202020204" pitchFamily="34" charset="0"/>
                <a:cs typeface="Arial" panose="020B0604020202020204" pitchFamily="34" charset="0"/>
              </a:rPr>
              <a:t>varities</a:t>
            </a:r>
            <a:r>
              <a:rPr lang="en-GB" sz="1800" dirty="0">
                <a:latin typeface="Arial" panose="020B0604020202020204" pitchFamily="34" charset="0"/>
                <a:cs typeface="Arial" panose="020B0604020202020204" pitchFamily="34" charset="0"/>
              </a:rPr>
              <a:t> of services.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latin typeface="Arial" panose="020B0604020202020204" pitchFamily="34" charset="0"/>
                <a:cs typeface="Arial" panose="020B0604020202020204" pitchFamily="34" charset="0"/>
              </a:rPr>
              <a:t>Morgans Hotel is partnered with </a:t>
            </a:r>
            <a:r>
              <a:rPr lang="en-GB" sz="1800" dirty="0" err="1">
                <a:latin typeface="Arial" panose="020B0604020202020204" pitchFamily="34" charset="0"/>
                <a:cs typeface="Arial" panose="020B0604020202020204" pitchFamily="34" charset="0"/>
              </a:rPr>
              <a:t>Swansea.com</a:t>
            </a:r>
            <a:r>
              <a:rPr lang="en-GB" sz="1800" dirty="0">
                <a:latin typeface="Arial" panose="020B0604020202020204" pitchFamily="34" charset="0"/>
                <a:cs typeface="Arial" panose="020B0604020202020204" pitchFamily="34" charset="0"/>
              </a:rPr>
              <a:t>, an investment company based in Swansea that manages a range of local businesses and supports in employment opportunities.</a:t>
            </a:r>
            <a:endParaRPr lang="en-GB" sz="1800" dirty="0"/>
          </a:p>
        </p:txBody>
      </p:sp>
      <p:sp>
        <p:nvSpPr>
          <p:cNvPr id="4" name="Slide Number Placeholder 3"/>
          <p:cNvSpPr>
            <a:spLocks noGrp="1"/>
          </p:cNvSpPr>
          <p:nvPr>
            <p:ph type="sldNum" sz="quarter" idx="5"/>
          </p:nvPr>
        </p:nvSpPr>
        <p:spPr/>
        <p:txBody>
          <a:bodyPr/>
          <a:lstStyle/>
          <a:p>
            <a:fld id="{FB6AA0F5-150D-284B-8CC8-42EC8E3BF4B5}" type="slidenum">
              <a:rPr lang="en-GB" smtClean="0"/>
              <a:t>4</a:t>
            </a:fld>
            <a:endParaRPr lang="en-GB"/>
          </a:p>
        </p:txBody>
      </p:sp>
    </p:spTree>
    <p:extLst>
      <p:ext uri="{BB962C8B-B14F-4D97-AF65-F5344CB8AC3E}">
        <p14:creationId xmlns:p14="http://schemas.microsoft.com/office/powerpoint/2010/main" val="1731569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biggest issue at Morgans Hotel is high staff turnover. </a:t>
            </a:r>
          </a:p>
          <a:p>
            <a:pPr marL="171450" indent="-171450">
              <a:buFont typeface="Arial" panose="020B0604020202020204" pitchFamily="34" charset="0"/>
              <a:buChar char="•"/>
            </a:pPr>
            <a:r>
              <a:rPr lang="en-GB" dirty="0"/>
              <a:t>Only </a:t>
            </a:r>
            <a:r>
              <a:rPr lang="en-GB" b="1" dirty="0"/>
              <a:t>30.61%</a:t>
            </a:r>
            <a:r>
              <a:rPr lang="en-GB" dirty="0"/>
              <a:t> of employees stay with the hotel long term.</a:t>
            </a:r>
          </a:p>
          <a:p>
            <a:pPr marL="171450" indent="-171450">
              <a:buFont typeface="Arial" panose="020B0604020202020204" pitchFamily="34" charset="0"/>
              <a:buChar char="•"/>
            </a:pPr>
            <a:r>
              <a:rPr lang="en-GB" dirty="0"/>
              <a:t>Staff leave for personal reasons like studying or childcare. </a:t>
            </a:r>
          </a:p>
          <a:p>
            <a:pPr marL="171450" indent="-171450">
              <a:buFont typeface="Arial" panose="020B0604020202020204" pitchFamily="34" charset="0"/>
              <a:buChar char="•"/>
            </a:pPr>
            <a:r>
              <a:rPr lang="en-GB" dirty="0"/>
              <a:t>They also leave because of work issues such as low pay, heavy workloads, poor communication, and better opportunities elsewhere.</a:t>
            </a:r>
          </a:p>
          <a:p>
            <a:pPr marL="171450" indent="-171450">
              <a:buFont typeface="Arial" panose="020B0604020202020204" pitchFamily="34" charset="0"/>
              <a:buChar char="•"/>
            </a:pPr>
            <a:r>
              <a:rPr lang="en-GB" dirty="0"/>
              <a:t>According to Thakre &amp; Shroff, (2016) citied in Nilesh Thakre, (2021) Workplaces can be a major cause of stress because employees often have too much work to do, difficult tasks, and tight deadlines. These pressures make workers feel stressed and under pressure.</a:t>
            </a:r>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5</a:t>
            </a:fld>
            <a:endParaRPr lang="en-GB"/>
          </a:p>
        </p:txBody>
      </p:sp>
    </p:spTree>
    <p:extLst>
      <p:ext uri="{BB962C8B-B14F-4D97-AF65-F5344CB8AC3E}">
        <p14:creationId xmlns:p14="http://schemas.microsoft.com/office/powerpoint/2010/main" val="2858338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employees are </a:t>
            </a:r>
            <a:r>
              <a:rPr lang="en-GB" b="1" dirty="0"/>
              <a:t>happy and engaged </a:t>
            </a:r>
            <a:r>
              <a:rPr lang="en-GB" dirty="0"/>
              <a:t>at work, they </a:t>
            </a:r>
            <a:r>
              <a:rPr lang="en-GB" b="1" dirty="0"/>
              <a:t>perform better</a:t>
            </a:r>
            <a:r>
              <a:rPr lang="en-GB" dirty="0"/>
              <a:t>, </a:t>
            </a:r>
            <a:r>
              <a:rPr lang="en-GB" b="1" dirty="0"/>
              <a:t>help the business succeed</a:t>
            </a:r>
            <a:r>
              <a:rPr lang="en-GB" dirty="0"/>
              <a:t>, miss work </a:t>
            </a:r>
            <a:r>
              <a:rPr lang="en-GB" b="1" dirty="0"/>
              <a:t>less</a:t>
            </a:r>
            <a:r>
              <a:rPr lang="en-GB" dirty="0"/>
              <a:t> often, </a:t>
            </a:r>
            <a:r>
              <a:rPr lang="en-GB" b="1" dirty="0"/>
              <a:t>stay</a:t>
            </a:r>
            <a:r>
              <a:rPr lang="en-GB" dirty="0"/>
              <a:t> in their </a:t>
            </a:r>
            <a:r>
              <a:rPr lang="en-GB" b="1" dirty="0"/>
              <a:t>jobs longer, </a:t>
            </a:r>
            <a:r>
              <a:rPr lang="en-GB" dirty="0"/>
              <a:t>and </a:t>
            </a:r>
            <a:r>
              <a:rPr lang="en-GB" b="1" dirty="0"/>
              <a:t>help create a safer workplace. </a:t>
            </a:r>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6</a:t>
            </a:fld>
            <a:endParaRPr lang="en-GB"/>
          </a:p>
        </p:txBody>
      </p:sp>
    </p:spTree>
    <p:extLst>
      <p:ext uri="{BB962C8B-B14F-4D97-AF65-F5344CB8AC3E}">
        <p14:creationId xmlns:p14="http://schemas.microsoft.com/office/powerpoint/2010/main" val="4014640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dirty="0"/>
              <a:t>Morgans Hotel's staff retention rate is 30.61%, so many employees do not stay long. </a:t>
            </a:r>
          </a:p>
          <a:p>
            <a:pPr marL="171450" indent="-171450">
              <a:buFont typeface="Arial" panose="020B0604020202020204" pitchFamily="34" charset="0"/>
              <a:buChar char="•"/>
            </a:pPr>
            <a:r>
              <a:rPr lang="en-GB" b="0" dirty="0"/>
              <a:t>Retention has fallen by 2.22% compared with last year. </a:t>
            </a:r>
          </a:p>
          <a:p>
            <a:pPr marL="171450" indent="-171450">
              <a:buFont typeface="Arial" panose="020B0604020202020204" pitchFamily="34" charset="0"/>
              <a:buChar char="•"/>
            </a:pPr>
            <a:r>
              <a:rPr lang="en-GB" b="0" dirty="0"/>
              <a:t>Although many employees were hired in August and October 2025, many also left during those months.</a:t>
            </a:r>
          </a:p>
          <a:p>
            <a:pPr marL="171450" indent="-171450">
              <a:buFont typeface="Arial" panose="020B0604020202020204" pitchFamily="34" charset="0"/>
              <a:buChar char="•"/>
            </a:pPr>
            <a:r>
              <a:rPr lang="en-GB" b="0" dirty="0"/>
              <a:t>The hotel's retention rate is well below the hospitality industry average of </a:t>
            </a:r>
            <a:r>
              <a:rPr lang="en-GB" b="1" dirty="0"/>
              <a:t>48%</a:t>
            </a:r>
            <a:r>
              <a:rPr lang="en-GB" dirty="0"/>
              <a:t>. </a:t>
            </a:r>
          </a:p>
        </p:txBody>
      </p:sp>
      <p:sp>
        <p:nvSpPr>
          <p:cNvPr id="4" name="Slide Number Placeholder 3"/>
          <p:cNvSpPr>
            <a:spLocks noGrp="1"/>
          </p:cNvSpPr>
          <p:nvPr>
            <p:ph type="sldNum" sz="quarter" idx="5"/>
          </p:nvPr>
        </p:nvSpPr>
        <p:spPr/>
        <p:txBody>
          <a:bodyPr/>
          <a:lstStyle/>
          <a:p>
            <a:fld id="{FB6AA0F5-150D-284B-8CC8-42EC8E3BF4B5}" type="slidenum">
              <a:rPr lang="en-GB" smtClean="0"/>
              <a:t>7</a:t>
            </a:fld>
            <a:endParaRPr lang="en-GB"/>
          </a:p>
        </p:txBody>
      </p:sp>
    </p:spTree>
    <p:extLst>
      <p:ext uri="{BB962C8B-B14F-4D97-AF65-F5344CB8AC3E}">
        <p14:creationId xmlns:p14="http://schemas.microsoft.com/office/powerpoint/2010/main" val="4038072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According to turnover HR Department at Morgans Hotels, 2026c) Morgans Hotels currently has a staff turnover rate of 62.39%, indicating a high level of employee.</a:t>
            </a:r>
          </a:p>
          <a:p>
            <a:pPr marL="171450" indent="-171450">
              <a:buFont typeface="Arial" panose="020B0604020202020204" pitchFamily="34" charset="0"/>
              <a:buChar char="•"/>
            </a:pPr>
            <a:r>
              <a:rPr lang="en-GB" b="0" dirty="0"/>
              <a:t>The first-year turnover rate is 52.94%, showing that many employees leave within their first year of employment. </a:t>
            </a:r>
          </a:p>
          <a:p>
            <a:pPr marL="171450" indent="-171450">
              <a:buFont typeface="Arial" panose="020B0604020202020204" pitchFamily="34" charset="0"/>
              <a:buChar char="•"/>
            </a:pPr>
            <a:r>
              <a:rPr lang="en-GB" b="0" dirty="0"/>
              <a:t>This may suggest to high workload, lack of training, limited career opportunities, or low job satisfaction. </a:t>
            </a:r>
          </a:p>
          <a:p>
            <a:pPr marL="171450" indent="-171450">
              <a:buFont typeface="Arial" panose="020B0604020202020204" pitchFamily="34" charset="0"/>
              <a:buChar char="•"/>
            </a:pPr>
            <a:r>
              <a:rPr lang="en-GB" b="0" dirty="0"/>
              <a:t>A positive sign was shown that no employees left during March or within the last 30 days, which could indicate improving staff retention. </a:t>
            </a:r>
          </a:p>
          <a:p>
            <a:pPr marL="171450" indent="-171450">
              <a:buFont typeface="Arial" panose="020B0604020202020204" pitchFamily="34" charset="0"/>
              <a:buChar char="•"/>
            </a:pPr>
            <a:r>
              <a:rPr lang="en-GB" b="0" dirty="0"/>
              <a:t>The Hotel is also continuing to recruit new employees.</a:t>
            </a:r>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8</a:t>
            </a:fld>
            <a:endParaRPr lang="en-GB"/>
          </a:p>
        </p:txBody>
      </p:sp>
    </p:spTree>
    <p:extLst>
      <p:ext uri="{BB962C8B-B14F-4D97-AF65-F5344CB8AC3E}">
        <p14:creationId xmlns:p14="http://schemas.microsoft.com/office/powerpoint/2010/main" val="3770075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chart shows staff turnover at Morgans Hotel during 2025, and it changed throughout the year. The highest number of staff left in May and November, while January and September had lower turnover, showing more stability in those months. more employees left, which may suggest the issues is workload, stress, pay, or job satisfaction, as well as some staff leaving for better opportunities elsewhere.</a:t>
            </a:r>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9</a:t>
            </a:fld>
            <a:endParaRPr lang="en-GB"/>
          </a:p>
        </p:txBody>
      </p:sp>
    </p:spTree>
    <p:extLst>
      <p:ext uri="{BB962C8B-B14F-4D97-AF65-F5344CB8AC3E}">
        <p14:creationId xmlns:p14="http://schemas.microsoft.com/office/powerpoint/2010/main" val="725379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Arial" panose="020B0604020202020204" pitchFamily="34" charset="0"/>
                <a:cs typeface="Arial" panose="020B0604020202020204" pitchFamily="34" charset="0"/>
              </a:rPr>
              <a:t>As the figures of Morgans Hotel, 2026c states that most of reason staff leaves for new jobs, moving location, resigning for personal choice and didn't fit in that role. The longest serving team member stayed in morgans hotel for 9 years that shows that strong commitment to the hotel.</a:t>
            </a:r>
          </a:p>
        </p:txBody>
      </p:sp>
      <p:sp>
        <p:nvSpPr>
          <p:cNvPr id="4" name="Slide Number Placeholder 3"/>
          <p:cNvSpPr>
            <a:spLocks noGrp="1"/>
          </p:cNvSpPr>
          <p:nvPr>
            <p:ph type="sldNum" sz="quarter" idx="5"/>
          </p:nvPr>
        </p:nvSpPr>
        <p:spPr/>
        <p:txBody>
          <a:bodyPr/>
          <a:lstStyle/>
          <a:p>
            <a:fld id="{FB6AA0F5-150D-284B-8CC8-42EC8E3BF4B5}" type="slidenum">
              <a:rPr lang="en-GB" smtClean="0"/>
              <a:t>10</a:t>
            </a:fld>
            <a:endParaRPr lang="en-GB"/>
          </a:p>
        </p:txBody>
      </p:sp>
    </p:spTree>
    <p:extLst>
      <p:ext uri="{BB962C8B-B14F-4D97-AF65-F5344CB8AC3E}">
        <p14:creationId xmlns:p14="http://schemas.microsoft.com/office/powerpoint/2010/main" val="35153573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Previous Employees review about the job, some positive and some negative. Like this one on corner says pros free lunch, plenty of hours and tips however they say no benefits and room advancement. </a:t>
            </a:r>
          </a:p>
        </p:txBody>
      </p:sp>
      <p:sp>
        <p:nvSpPr>
          <p:cNvPr id="4" name="Slide Number Placeholder 3"/>
          <p:cNvSpPr>
            <a:spLocks noGrp="1"/>
          </p:cNvSpPr>
          <p:nvPr>
            <p:ph type="sldNum" sz="quarter" idx="5"/>
          </p:nvPr>
        </p:nvSpPr>
        <p:spPr/>
        <p:txBody>
          <a:bodyPr/>
          <a:lstStyle/>
          <a:p>
            <a:fld id="{FB6AA0F5-150D-284B-8CC8-42EC8E3BF4B5}" type="slidenum">
              <a:rPr lang="en-GB" smtClean="0"/>
              <a:t>11</a:t>
            </a:fld>
            <a:endParaRPr lang="en-GB"/>
          </a:p>
        </p:txBody>
      </p:sp>
    </p:spTree>
    <p:extLst>
      <p:ext uri="{BB962C8B-B14F-4D97-AF65-F5344CB8AC3E}">
        <p14:creationId xmlns:p14="http://schemas.microsoft.com/office/powerpoint/2010/main" val="11567774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Employees in Morgans Hotel have benefits that is food, free parking or hotel stay discount. </a:t>
            </a:r>
          </a:p>
        </p:txBody>
      </p:sp>
      <p:sp>
        <p:nvSpPr>
          <p:cNvPr id="4" name="Slide Number Placeholder 3"/>
          <p:cNvSpPr>
            <a:spLocks noGrp="1"/>
          </p:cNvSpPr>
          <p:nvPr>
            <p:ph type="sldNum" sz="quarter" idx="5"/>
          </p:nvPr>
        </p:nvSpPr>
        <p:spPr/>
        <p:txBody>
          <a:bodyPr/>
          <a:lstStyle/>
          <a:p>
            <a:fld id="{FB6AA0F5-150D-284B-8CC8-42EC8E3BF4B5}" type="slidenum">
              <a:rPr lang="en-GB" smtClean="0"/>
              <a:t>12</a:t>
            </a:fld>
            <a:endParaRPr lang="en-GB"/>
          </a:p>
        </p:txBody>
      </p:sp>
    </p:spTree>
    <p:extLst>
      <p:ext uri="{BB962C8B-B14F-4D97-AF65-F5344CB8AC3E}">
        <p14:creationId xmlns:p14="http://schemas.microsoft.com/office/powerpoint/2010/main" val="252647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COVID-19 Impact on Hospitality</a:t>
            </a:r>
            <a:endParaRPr lang="en-GB" dirty="0"/>
          </a:p>
          <a:p>
            <a:pPr lvl="0"/>
            <a:r>
              <a:rPr lang="en-GB" dirty="0"/>
              <a:t>11.7 million hospitality jobs lost (Powell, Francis-Devine and Clark, 2021).</a:t>
            </a:r>
          </a:p>
          <a:p>
            <a:pPr lvl="0"/>
            <a:r>
              <a:rPr lang="en-GB" dirty="0"/>
              <a:t>100–200 million tourism jobs at risk (UN Tourism, 2025).</a:t>
            </a:r>
          </a:p>
          <a:p>
            <a:pPr lvl="0"/>
            <a:r>
              <a:rPr lang="en-GB" dirty="0"/>
              <a:t>780 million COVID-19 cases and 7.1 million deaths (WHO, 2025).</a:t>
            </a:r>
          </a:p>
          <a:p>
            <a:pPr lvl="0"/>
            <a:r>
              <a:rPr lang="en-GB" dirty="0"/>
              <a:t>Over 100 million jobs lost during the pandemic (Arun and D. </a:t>
            </a:r>
            <a:r>
              <a:rPr lang="en-GB" dirty="0" err="1"/>
              <a:t>Gunsaleen</a:t>
            </a:r>
            <a:r>
              <a:rPr lang="en-GB" dirty="0"/>
              <a:t>, 2025).</a:t>
            </a:r>
          </a:p>
          <a:p>
            <a:pPr lvl="0"/>
            <a:r>
              <a:rPr lang="en-GB" dirty="0"/>
              <a:t>Hotels faced staff shortages and recruitment problems.</a:t>
            </a:r>
          </a:p>
          <a:p>
            <a:pPr lvl="0"/>
            <a:r>
              <a:rPr lang="en-GB" dirty="0"/>
              <a:t>Many workers left hospitality and did not return.</a:t>
            </a:r>
          </a:p>
          <a:p>
            <a:pPr lvl="0"/>
            <a:r>
              <a:rPr lang="en-GB" dirty="0"/>
              <a:t>Employee expectations of jobs changed after COVID-19.</a:t>
            </a:r>
          </a:p>
          <a:p>
            <a:pPr marL="171450" indent="-171450">
              <a:buFont typeface="Arial" panose="020B0604020202020204" pitchFamily="34" charset="0"/>
              <a:buChar char="•"/>
            </a:pPr>
            <a:r>
              <a:rPr lang="en-GB" dirty="0"/>
              <a:t>Morgan's Hotel was closed to the public until January 2021 while accommodating key workers (Bannon, 2020).</a:t>
            </a:r>
          </a:p>
          <a:p>
            <a:pPr marL="171450" indent="-171450">
              <a:buFont typeface="Arial" panose="020B0604020202020204" pitchFamily="34" charset="0"/>
              <a:buChar char="•"/>
            </a:pPr>
            <a:r>
              <a:rPr lang="en-GB" dirty="0"/>
              <a:t>The pandemic disrupted hotel operations and continues to affect employee recruitment and retention across the hospitality industry.</a:t>
            </a:r>
          </a:p>
        </p:txBody>
      </p:sp>
      <p:sp>
        <p:nvSpPr>
          <p:cNvPr id="4" name="Slide Number Placeholder 3"/>
          <p:cNvSpPr>
            <a:spLocks noGrp="1"/>
          </p:cNvSpPr>
          <p:nvPr>
            <p:ph type="sldNum" sz="quarter" idx="5"/>
          </p:nvPr>
        </p:nvSpPr>
        <p:spPr/>
        <p:txBody>
          <a:bodyPr/>
          <a:lstStyle/>
          <a:p>
            <a:fld id="{FB6AA0F5-150D-284B-8CC8-42EC8E3BF4B5}" type="slidenum">
              <a:rPr lang="en-GB" smtClean="0"/>
              <a:t>13</a:t>
            </a:fld>
            <a:endParaRPr lang="en-GB"/>
          </a:p>
        </p:txBody>
      </p:sp>
    </p:spTree>
    <p:extLst>
      <p:ext uri="{BB962C8B-B14F-4D97-AF65-F5344CB8AC3E}">
        <p14:creationId xmlns:p14="http://schemas.microsoft.com/office/powerpoint/2010/main" val="40091634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Morgans Hotel social media posted jobs hiring in after covid due to shortages.  That has indirectly affected Morgans Hotel and Its staff. They also made announcement to keep the hotel close for staff and guest safely. However, I notice the hotel has recruiting employees in retention challenge since the pandemic.</a:t>
            </a:r>
          </a:p>
        </p:txBody>
      </p:sp>
      <p:sp>
        <p:nvSpPr>
          <p:cNvPr id="4" name="Slide Number Placeholder 3"/>
          <p:cNvSpPr>
            <a:spLocks noGrp="1"/>
          </p:cNvSpPr>
          <p:nvPr>
            <p:ph type="sldNum" sz="quarter" idx="5"/>
          </p:nvPr>
        </p:nvSpPr>
        <p:spPr/>
        <p:txBody>
          <a:bodyPr/>
          <a:lstStyle/>
          <a:p>
            <a:fld id="{FB6AA0F5-150D-284B-8CC8-42EC8E3BF4B5}" type="slidenum">
              <a:rPr lang="en-GB" smtClean="0"/>
              <a:t>14</a:t>
            </a:fld>
            <a:endParaRPr lang="en-GB"/>
          </a:p>
        </p:txBody>
      </p:sp>
    </p:spTree>
    <p:extLst>
      <p:ext uri="{BB962C8B-B14F-4D97-AF65-F5344CB8AC3E}">
        <p14:creationId xmlns:p14="http://schemas.microsoft.com/office/powerpoint/2010/main" val="3356643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Those are the post morgans hotel made after covid, that tell the amount of turnover had happened due to covid. </a:t>
            </a:r>
          </a:p>
        </p:txBody>
      </p:sp>
      <p:sp>
        <p:nvSpPr>
          <p:cNvPr id="4" name="Slide Number Placeholder 3"/>
          <p:cNvSpPr>
            <a:spLocks noGrp="1"/>
          </p:cNvSpPr>
          <p:nvPr>
            <p:ph type="sldNum" sz="quarter" idx="5"/>
          </p:nvPr>
        </p:nvSpPr>
        <p:spPr/>
        <p:txBody>
          <a:bodyPr/>
          <a:lstStyle/>
          <a:p>
            <a:fld id="{FB6AA0F5-150D-284B-8CC8-42EC8E3BF4B5}" type="slidenum">
              <a:rPr lang="en-GB" smtClean="0"/>
              <a:t>15</a:t>
            </a:fld>
            <a:endParaRPr lang="en-GB"/>
          </a:p>
        </p:txBody>
      </p:sp>
    </p:spTree>
    <p:extLst>
      <p:ext uri="{BB962C8B-B14F-4D97-AF65-F5344CB8AC3E}">
        <p14:creationId xmlns:p14="http://schemas.microsoft.com/office/powerpoint/2010/main" val="11413852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Morgans Hotel </a:t>
            </a:r>
            <a:r>
              <a:rPr lang="en-GB" b="1" dirty="0"/>
              <a:t>has several strengths</a:t>
            </a:r>
            <a:r>
              <a:rPr lang="en-GB" dirty="0"/>
              <a:t>, including a </a:t>
            </a:r>
            <a:r>
              <a:rPr lang="en-GB" b="1" dirty="0"/>
              <a:t>positive workplace culture</a:t>
            </a:r>
            <a:r>
              <a:rPr lang="en-GB" dirty="0"/>
              <a:t>, </a:t>
            </a:r>
            <a:r>
              <a:rPr lang="en-GB" b="1" dirty="0"/>
              <a:t>training opportunities</a:t>
            </a:r>
            <a:r>
              <a:rPr lang="en-GB" dirty="0"/>
              <a:t>, </a:t>
            </a:r>
            <a:r>
              <a:rPr lang="en-GB" b="1" dirty="0"/>
              <a:t>flexible working</a:t>
            </a:r>
            <a:r>
              <a:rPr lang="en-GB" dirty="0"/>
              <a:t>, and a </a:t>
            </a:r>
            <a:r>
              <a:rPr lang="en-GB" b="1" dirty="0"/>
              <a:t>strong reputation</a:t>
            </a:r>
            <a:r>
              <a:rPr lang="en-GB" dirty="0"/>
              <a:t>. However, it also </a:t>
            </a:r>
            <a:r>
              <a:rPr lang="en-GB" b="1" dirty="0"/>
              <a:t>faces challenges </a:t>
            </a:r>
            <a:r>
              <a:rPr lang="en-GB" dirty="0"/>
              <a:t>such as </a:t>
            </a:r>
            <a:r>
              <a:rPr lang="en-GB" b="1" dirty="0"/>
              <a:t>high staff turnover</a:t>
            </a:r>
            <a:r>
              <a:rPr lang="en-GB" dirty="0"/>
              <a:t>, </a:t>
            </a:r>
            <a:r>
              <a:rPr lang="en-GB" b="1" dirty="0"/>
              <a:t>lower pay</a:t>
            </a:r>
            <a:r>
              <a:rPr lang="en-GB" dirty="0"/>
              <a:t>, </a:t>
            </a:r>
            <a:r>
              <a:rPr lang="en-GB" b="1" dirty="0"/>
              <a:t>communication issues, and heavy workload</a:t>
            </a:r>
            <a:r>
              <a:rPr lang="en-GB" dirty="0"/>
              <a:t>s. </a:t>
            </a:r>
            <a:r>
              <a:rPr lang="en-GB" b="1" dirty="0"/>
              <a:t>By improving rewards, career development, employee wellbeing, and staff feedback</a:t>
            </a:r>
            <a:r>
              <a:rPr lang="en-GB" dirty="0"/>
              <a:t>, the hotel can </a:t>
            </a:r>
            <a:r>
              <a:rPr lang="en-GB" b="1" dirty="0"/>
              <a:t>create a more supportive workplace</a:t>
            </a:r>
            <a:r>
              <a:rPr lang="en-GB" dirty="0"/>
              <a:t>. It must also </a:t>
            </a:r>
            <a:r>
              <a:rPr lang="en-GB" b="1" dirty="0"/>
              <a:t>manage rising costs, competition, and the risk of losing employees to other employers</a:t>
            </a:r>
            <a:r>
              <a:rPr lang="en-GB" dirty="0"/>
              <a:t>.</a:t>
            </a:r>
          </a:p>
        </p:txBody>
      </p:sp>
      <p:sp>
        <p:nvSpPr>
          <p:cNvPr id="4" name="Slide Number Placeholder 3"/>
          <p:cNvSpPr>
            <a:spLocks noGrp="1"/>
          </p:cNvSpPr>
          <p:nvPr>
            <p:ph type="sldNum" sz="quarter" idx="5"/>
          </p:nvPr>
        </p:nvSpPr>
        <p:spPr/>
        <p:txBody>
          <a:bodyPr/>
          <a:lstStyle/>
          <a:p>
            <a:fld id="{FB6AA0F5-150D-284B-8CC8-42EC8E3BF4B5}" type="slidenum">
              <a:rPr lang="en-GB" smtClean="0"/>
              <a:t>16</a:t>
            </a:fld>
            <a:endParaRPr lang="en-GB"/>
          </a:p>
        </p:txBody>
      </p:sp>
    </p:spTree>
    <p:extLst>
      <p:ext uri="{BB962C8B-B14F-4D97-AF65-F5344CB8AC3E}">
        <p14:creationId xmlns:p14="http://schemas.microsoft.com/office/powerpoint/2010/main" val="1118249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Morgans Hotel is </a:t>
            </a:r>
            <a:r>
              <a:rPr lang="en-GB" b="1" dirty="0"/>
              <a:t>influenced by a range of external factors</a:t>
            </a:r>
            <a:r>
              <a:rPr lang="en-GB" dirty="0"/>
              <a:t> that affect </a:t>
            </a:r>
            <a:r>
              <a:rPr lang="en-GB" b="1" dirty="0"/>
              <a:t>both the business</a:t>
            </a:r>
            <a:r>
              <a:rPr lang="en-GB" dirty="0"/>
              <a:t> and its </a:t>
            </a:r>
            <a:r>
              <a:rPr lang="en-GB" b="1" dirty="0"/>
              <a:t>employees</a:t>
            </a:r>
            <a:r>
              <a:rPr lang="en-GB" dirty="0"/>
              <a:t>. </a:t>
            </a:r>
            <a:r>
              <a:rPr lang="en-GB" b="1" dirty="0"/>
              <a:t>Rising costs and changes to government policies</a:t>
            </a:r>
            <a:r>
              <a:rPr lang="en-GB" dirty="0"/>
              <a:t> can make it </a:t>
            </a:r>
            <a:r>
              <a:rPr lang="en-GB" b="1" dirty="0"/>
              <a:t>more expensive to run the hotel</a:t>
            </a:r>
            <a:r>
              <a:rPr lang="en-GB" dirty="0"/>
              <a:t>, while </a:t>
            </a:r>
            <a:r>
              <a:rPr lang="en-GB" b="1" dirty="0"/>
              <a:t>employees are looking for better support</a:t>
            </a:r>
            <a:r>
              <a:rPr lang="en-GB" dirty="0"/>
              <a:t>, </a:t>
            </a:r>
            <a:r>
              <a:rPr lang="en-GB" b="1" dirty="0"/>
              <a:t>career opportunities</a:t>
            </a:r>
            <a:r>
              <a:rPr lang="en-GB" dirty="0"/>
              <a:t>, and a </a:t>
            </a:r>
            <a:r>
              <a:rPr lang="en-GB" b="1" dirty="0"/>
              <a:t>healthier work-life balance</a:t>
            </a:r>
            <a:r>
              <a:rPr lang="en-GB" dirty="0"/>
              <a:t>. Using </a:t>
            </a:r>
            <a:r>
              <a:rPr lang="en-GB" b="1" dirty="0"/>
              <a:t>modern HR technology can improve the employee experience</a:t>
            </a:r>
            <a:r>
              <a:rPr lang="en-GB" dirty="0"/>
              <a:t>, and </a:t>
            </a:r>
            <a:r>
              <a:rPr lang="en-GB" b="1" dirty="0"/>
              <a:t>focusing on sustainability helps meet the expectations of both customers and staff</a:t>
            </a:r>
            <a:r>
              <a:rPr lang="en-GB" dirty="0"/>
              <a:t>. The hotel also needs to </a:t>
            </a:r>
            <a:r>
              <a:rPr lang="en-GB" b="1" dirty="0"/>
              <a:t>follow employment, health and safety, and equality laws to provide a safe and fair workplace.</a:t>
            </a:r>
          </a:p>
        </p:txBody>
      </p:sp>
      <p:sp>
        <p:nvSpPr>
          <p:cNvPr id="4" name="Slide Number Placeholder 3"/>
          <p:cNvSpPr>
            <a:spLocks noGrp="1"/>
          </p:cNvSpPr>
          <p:nvPr>
            <p:ph type="sldNum" sz="quarter" idx="5"/>
          </p:nvPr>
        </p:nvSpPr>
        <p:spPr/>
        <p:txBody>
          <a:bodyPr/>
          <a:lstStyle/>
          <a:p>
            <a:fld id="{FB6AA0F5-150D-284B-8CC8-42EC8E3BF4B5}" type="slidenum">
              <a:rPr lang="en-GB" smtClean="0"/>
              <a:t>17</a:t>
            </a:fld>
            <a:endParaRPr lang="en-GB"/>
          </a:p>
        </p:txBody>
      </p:sp>
    </p:spTree>
    <p:extLst>
      <p:ext uri="{BB962C8B-B14F-4D97-AF65-F5344CB8AC3E}">
        <p14:creationId xmlns:p14="http://schemas.microsoft.com/office/powerpoint/2010/main" val="3836831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Morgans Hotel pays between </a:t>
            </a:r>
            <a:r>
              <a:rPr lang="en-GB" b="1" dirty="0"/>
              <a:t>£12.21 and £12.25 per hour</a:t>
            </a:r>
            <a:r>
              <a:rPr lang="en-GB" dirty="0"/>
              <a:t>, which is below the </a:t>
            </a:r>
            <a:r>
              <a:rPr lang="en-GB" b="1" dirty="0"/>
              <a:t>National Living Wage of £12.71 per hour from April 2026</a:t>
            </a:r>
            <a:r>
              <a:rPr lang="en-GB" dirty="0"/>
              <a:t>. This makes it </a:t>
            </a:r>
            <a:r>
              <a:rPr lang="en-GB" b="1" dirty="0"/>
              <a:t>harder for the hotel to attract and retain employees, </a:t>
            </a:r>
            <a:r>
              <a:rPr lang="en-GB" dirty="0"/>
              <a:t>as </a:t>
            </a:r>
            <a:r>
              <a:rPr lang="en-GB" b="1" dirty="0"/>
              <a:t>many staff may choose to work for employers offering higher pay. </a:t>
            </a:r>
            <a:r>
              <a:rPr lang="en-GB" dirty="0"/>
              <a:t>As a result, lower wages can contribute to higher staff turnover and make employee retention more challenging.</a:t>
            </a:r>
          </a:p>
        </p:txBody>
      </p:sp>
      <p:sp>
        <p:nvSpPr>
          <p:cNvPr id="4" name="Slide Number Placeholder 3"/>
          <p:cNvSpPr>
            <a:spLocks noGrp="1"/>
          </p:cNvSpPr>
          <p:nvPr>
            <p:ph type="sldNum" sz="quarter" idx="5"/>
          </p:nvPr>
        </p:nvSpPr>
        <p:spPr/>
        <p:txBody>
          <a:bodyPr/>
          <a:lstStyle/>
          <a:p>
            <a:fld id="{FB6AA0F5-150D-284B-8CC8-42EC8E3BF4B5}" type="slidenum">
              <a:rPr lang="en-GB" smtClean="0"/>
              <a:t>18</a:t>
            </a:fld>
            <a:endParaRPr lang="en-GB"/>
          </a:p>
        </p:txBody>
      </p:sp>
    </p:spTree>
    <p:extLst>
      <p:ext uri="{BB962C8B-B14F-4D97-AF65-F5344CB8AC3E}">
        <p14:creationId xmlns:p14="http://schemas.microsoft.com/office/powerpoint/2010/main" val="21646489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stay when they feel valued and supported.</a:t>
            </a:r>
          </a:p>
          <a:p>
            <a:pPr lvl="0"/>
            <a:r>
              <a:rPr lang="en-GB" dirty="0"/>
              <a:t>Flexible working shifts </a:t>
            </a:r>
          </a:p>
          <a:p>
            <a:pPr lvl="0"/>
            <a:r>
              <a:rPr lang="en-GB" dirty="0"/>
              <a:t>Fair pay and rewards </a:t>
            </a:r>
          </a:p>
          <a:p>
            <a:pPr lvl="0"/>
            <a:r>
              <a:rPr lang="en-GB" dirty="0"/>
              <a:t>Training and learning opportunities </a:t>
            </a:r>
          </a:p>
          <a:p>
            <a:pPr lvl="0"/>
            <a:r>
              <a:rPr lang="en-GB" dirty="0"/>
              <a:t>Career progression </a:t>
            </a:r>
          </a:p>
          <a:p>
            <a:pPr lvl="0"/>
            <a:r>
              <a:rPr lang="en-GB" dirty="0"/>
              <a:t>Good management and trust </a:t>
            </a:r>
          </a:p>
          <a:p>
            <a:pPr lvl="0"/>
            <a:r>
              <a:rPr lang="en-GB" dirty="0"/>
              <a:t>Wellbeing and work-life balance </a:t>
            </a:r>
          </a:p>
          <a:p>
            <a:pPr lvl="0"/>
            <a:r>
              <a:rPr lang="en-GB" dirty="0"/>
              <a:t>Staff benefits, such as food discounts and bonuses </a:t>
            </a:r>
          </a:p>
          <a:p>
            <a:r>
              <a:rPr lang="en-GB" b="1" dirty="0"/>
              <a:t>Maude (2017) suggests that employees are more likely to stay because of supportive leadership, career growth, and a good work-life balance, rather than just workplace perks.</a:t>
            </a:r>
            <a:endParaRPr lang="en-GB" dirty="0"/>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19</a:t>
            </a:fld>
            <a:endParaRPr lang="en-GB"/>
          </a:p>
        </p:txBody>
      </p:sp>
    </p:spTree>
    <p:extLst>
      <p:ext uri="{BB962C8B-B14F-4D97-AF65-F5344CB8AC3E}">
        <p14:creationId xmlns:p14="http://schemas.microsoft.com/office/powerpoint/2010/main" val="2850587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Employee Retention Strategies </a:t>
            </a:r>
            <a:br>
              <a:rPr lang="en-GB" b="1" dirty="0"/>
            </a:br>
            <a:r>
              <a:rPr lang="en-GB" b="1" dirty="0"/>
              <a:t>Work-life balance:</a:t>
            </a:r>
            <a:r>
              <a:rPr lang="en-GB" dirty="0"/>
              <a:t> Flexible working helps reduce stress and improves employee retention. </a:t>
            </a:r>
          </a:p>
          <a:p>
            <a:pPr lvl="0"/>
            <a:r>
              <a:rPr lang="en-GB" b="1" dirty="0"/>
              <a:t>Salary and benefits:</a:t>
            </a:r>
            <a:r>
              <a:rPr lang="en-GB" dirty="0"/>
              <a:t> Fair pay, bonuses, and benefits make employees feel valued and reduce turnover.</a:t>
            </a:r>
            <a:br>
              <a:rPr lang="en-GB" dirty="0"/>
            </a:br>
            <a:r>
              <a:rPr lang="en-GB" i="1" dirty="0"/>
              <a:t>(Syal and Sharma, 2021)</a:t>
            </a:r>
            <a:endParaRPr lang="en-GB" dirty="0"/>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20</a:t>
            </a:fld>
            <a:endParaRPr lang="en-GB"/>
          </a:p>
        </p:txBody>
      </p:sp>
    </p:spTree>
    <p:extLst>
      <p:ext uri="{BB962C8B-B14F-4D97-AF65-F5344CB8AC3E}">
        <p14:creationId xmlns:p14="http://schemas.microsoft.com/office/powerpoint/2010/main" val="4021110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Morgans Hotel can improve employee retention by offering competitive pay and better employee benefits to attract and keep staff. Investing in employee wellbeing, providing regular training and career development opportunities, giving frequent feedback and performance reviews, and improving the onboarding process can help employees feel valued, supported, and more likely to stay with the company.</a:t>
            </a:r>
          </a:p>
        </p:txBody>
      </p:sp>
      <p:sp>
        <p:nvSpPr>
          <p:cNvPr id="4" name="Slide Number Placeholder 3"/>
          <p:cNvSpPr>
            <a:spLocks noGrp="1"/>
          </p:cNvSpPr>
          <p:nvPr>
            <p:ph type="sldNum" sz="quarter" idx="5"/>
          </p:nvPr>
        </p:nvSpPr>
        <p:spPr/>
        <p:txBody>
          <a:bodyPr/>
          <a:lstStyle/>
          <a:p>
            <a:fld id="{FB6AA0F5-150D-284B-8CC8-42EC8E3BF4B5}" type="slidenum">
              <a:rPr lang="en-GB" smtClean="0"/>
              <a:t>21</a:t>
            </a:fld>
            <a:endParaRPr lang="en-GB"/>
          </a:p>
        </p:txBody>
      </p:sp>
    </p:spTree>
    <p:extLst>
      <p:ext uri="{BB962C8B-B14F-4D97-AF65-F5344CB8AC3E}">
        <p14:creationId xmlns:p14="http://schemas.microsoft.com/office/powerpoint/2010/main" val="33802833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Maslow’s theory is about general human motivation. Morgans Hotel can apply it by meeting employees’ needs through fair pay, job security, teamwork, recognition, and career growth. This can improve employee motivation and encourage staff to stay </a:t>
            </a:r>
            <a:r>
              <a:rPr lang="en-GB" dirty="0">
                <a:latin typeface="Arial" panose="020B0604020202020204" pitchFamily="34" charset="0"/>
                <a:cs typeface="Arial" panose="020B0604020202020204" pitchFamily="34" charset="0"/>
              </a:rPr>
              <a:t>Shinde (2025)</a:t>
            </a:r>
            <a:r>
              <a:rPr lang="en-GB" dirty="0"/>
              <a:t>. </a:t>
            </a:r>
          </a:p>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22</a:t>
            </a:fld>
            <a:endParaRPr lang="en-GB"/>
          </a:p>
        </p:txBody>
      </p:sp>
    </p:spTree>
    <p:extLst>
      <p:ext uri="{BB962C8B-B14F-4D97-AF65-F5344CB8AC3E}">
        <p14:creationId xmlns:p14="http://schemas.microsoft.com/office/powerpoint/2010/main" val="21607724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 Morgans Hotel has a problem with high staff turnover because of issues like low pay, heavy workloads, and limited career opportunities. Improving employee satisfaction and creating a better working environment can help the hotel keep staff and improve customer service.</a:t>
            </a:r>
          </a:p>
          <a:p>
            <a:endParaRPr lang="en-GB" dirty="0"/>
          </a:p>
          <a:p>
            <a:r>
              <a:rPr lang="en-GB" dirty="0"/>
              <a:t>Recommendations: To improve staff retention, Morgans Hotel should increase pay, improve communication, reward employees, offer more training, and support work-life balance. These changes can help motivate staff and reduce employees leaving.</a:t>
            </a:r>
          </a:p>
        </p:txBody>
      </p:sp>
      <p:sp>
        <p:nvSpPr>
          <p:cNvPr id="4" name="Slide Number Placeholder 3"/>
          <p:cNvSpPr>
            <a:spLocks noGrp="1"/>
          </p:cNvSpPr>
          <p:nvPr>
            <p:ph type="sldNum" sz="quarter" idx="5"/>
          </p:nvPr>
        </p:nvSpPr>
        <p:spPr/>
        <p:txBody>
          <a:bodyPr/>
          <a:lstStyle/>
          <a:p>
            <a:fld id="{FB6AA0F5-150D-284B-8CC8-42EC8E3BF4B5}" type="slidenum">
              <a:rPr lang="en-GB" smtClean="0"/>
              <a:t>23</a:t>
            </a:fld>
            <a:endParaRPr lang="en-GB"/>
          </a:p>
        </p:txBody>
      </p:sp>
    </p:spTree>
    <p:extLst>
      <p:ext uri="{BB962C8B-B14F-4D97-AF65-F5344CB8AC3E}">
        <p14:creationId xmlns:p14="http://schemas.microsoft.com/office/powerpoint/2010/main" val="25447933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26</a:t>
            </a:fld>
            <a:endParaRPr lang="en-GB"/>
          </a:p>
        </p:txBody>
      </p:sp>
    </p:spTree>
    <p:extLst>
      <p:ext uri="{BB962C8B-B14F-4D97-AF65-F5344CB8AC3E}">
        <p14:creationId xmlns:p14="http://schemas.microsoft.com/office/powerpoint/2010/main" val="14689503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6AA0F5-150D-284B-8CC8-42EC8E3BF4B5}" type="slidenum">
              <a:rPr lang="en-GB" smtClean="0"/>
              <a:t>28</a:t>
            </a:fld>
            <a:endParaRPr lang="en-GB"/>
          </a:p>
        </p:txBody>
      </p:sp>
    </p:spTree>
    <p:extLst>
      <p:ext uri="{BB962C8B-B14F-4D97-AF65-F5344CB8AC3E}">
        <p14:creationId xmlns:p14="http://schemas.microsoft.com/office/powerpoint/2010/main" val="707840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chatgpt.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image" Target="../media/image30.xx&amp;_nc_gid=OE3qF3fZuCji_ETPdryaGg&amp;_nc_ss=7b2a8&amp;oh=00_AQCcZ0Np_7Ma8NpqVnBy0qcKIOZ1Pnw5PgevuNai0i2Bgg&amp;oe=6A7E6505"/><Relationship Id="rId3" Type="http://schemas.openxmlformats.org/officeDocument/2006/relationships/image" Target="../media/image20.jpeg"/><Relationship Id="rId7" Type="http://schemas.openxmlformats.org/officeDocument/2006/relationships/image" Target="../media/image24.png"/><Relationship Id="rId12"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23.png"/><Relationship Id="rId11" Type="http://schemas.openxmlformats.org/officeDocument/2006/relationships/image" Target="../media/image28.png"/><Relationship Id="rId5" Type="http://schemas.openxmlformats.org/officeDocument/2006/relationships/image" Target="../media/image22.xx&amp;_nc_gid=EsCtIKzAfP3IUqzqiupoTw&amp;_nc_ss=7b2a8&amp;oh=00_AQAhd73fcRIzi7YwwpgZK2-f1pkH4eyfG3uBtzyHby7PBA&amp;oe=6A7E6DCF"/><Relationship Id="rId10" Type="http://schemas.openxmlformats.org/officeDocument/2006/relationships/image" Target="../media/image27.png"/><Relationship Id="rId4" Type="http://schemas.openxmlformats.org/officeDocument/2006/relationships/image" Target="../media/image21.jpeg"/><Relationship Id="rId9"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organs Hotel">
            <a:extLst>
              <a:ext uri="{FF2B5EF4-FFF2-40B4-BE49-F238E27FC236}">
                <a16:creationId xmlns:a16="http://schemas.microsoft.com/office/drawing/2014/main" id="{B463D077-2B10-3008-143F-280211004906}"/>
              </a:ext>
            </a:extLst>
          </p:cNvPr>
          <p:cNvPicPr>
            <a:picLocks noChangeAspect="1"/>
          </p:cNvPicPr>
          <p:nvPr/>
        </p:nvPicPr>
        <p:blipFill>
          <a:blip r:embed="rId3"/>
          <a:srcRect l="9091" t="12212"/>
          <a:stretch>
            <a:fillRect/>
          </a:stretch>
        </p:blipFill>
        <p:spPr>
          <a:xfrm>
            <a:off x="1" y="10"/>
            <a:ext cx="12191999" cy="6857990"/>
          </a:xfrm>
          <a:prstGeom prst="rect">
            <a:avLst/>
          </a:prstGeom>
        </p:spPr>
      </p:pic>
      <p:sp>
        <p:nvSpPr>
          <p:cNvPr id="9" name="Isosceles Triangle 8">
            <a:extLst>
              <a:ext uri="{FF2B5EF4-FFF2-40B4-BE49-F238E27FC236}">
                <a16:creationId xmlns:a16="http://schemas.microsoft.com/office/drawing/2014/main" id="{3559A5F2-8BE0-4998-A1E4-1B145465A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Parallelogram 10">
            <a:extLst>
              <a:ext uri="{FF2B5EF4-FFF2-40B4-BE49-F238E27FC236}">
                <a16:creationId xmlns:a16="http://schemas.microsoft.com/office/drawing/2014/main" id="{3A6596D4-D53C-424F-9F16-CC8686C07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84541" y="0"/>
            <a:ext cx="7315200" cy="6858000"/>
          </a:xfrm>
          <a:prstGeom prst="parallelogram">
            <a:avLst>
              <a:gd name="adj" fmla="val 14937"/>
            </a:avLst>
          </a:prstGeom>
          <a:solidFill>
            <a:schemeClr val="tx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81BB890B-70D4-42FE-A599-6AEF1A42D9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842D646-B58C-43C8-8152-01BC782B7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9772CABD-4211-42AA-B349-D4002E52F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BBD91630-4DBA-4294-8016-FEB5C3B0C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67D1587-504D-41BC-9D48-B61257BFB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AF65EE1-B8C8-B711-6853-EBF9478B2215}"/>
              </a:ext>
            </a:extLst>
          </p:cNvPr>
          <p:cNvSpPr>
            <a:spLocks noGrp="1"/>
          </p:cNvSpPr>
          <p:nvPr>
            <p:ph type="ctrTitle"/>
          </p:nvPr>
        </p:nvSpPr>
        <p:spPr>
          <a:xfrm>
            <a:off x="4704200" y="1312282"/>
            <a:ext cx="4569803" cy="2369131"/>
          </a:xfrm>
        </p:spPr>
        <p:txBody>
          <a:bodyPr>
            <a:normAutofit/>
          </a:bodyPr>
          <a:lstStyle/>
          <a:p>
            <a:pPr>
              <a:lnSpc>
                <a:spcPct val="90000"/>
              </a:lnSpc>
            </a:pPr>
            <a:r>
              <a:rPr lang="en-GB" sz="4200" b="1" i="1" u="sng" dirty="0">
                <a:solidFill>
                  <a:schemeClr val="bg1"/>
                </a:solidFill>
                <a:latin typeface="Arial" panose="020B0604020202020204" pitchFamily="34" charset="0"/>
                <a:cs typeface="Arial" panose="020B0604020202020204" pitchFamily="34" charset="0"/>
              </a:rPr>
              <a:t>Consultancy: Staff Retention in Morgans Hotel</a:t>
            </a:r>
            <a:endParaRPr lang="en-GB" sz="4200" i="1" dirty="0">
              <a:solidFill>
                <a:schemeClr val="bg1"/>
              </a:solidFill>
            </a:endParaRPr>
          </a:p>
        </p:txBody>
      </p:sp>
      <p:sp>
        <p:nvSpPr>
          <p:cNvPr id="3" name="Subtitle 2">
            <a:extLst>
              <a:ext uri="{FF2B5EF4-FFF2-40B4-BE49-F238E27FC236}">
                <a16:creationId xmlns:a16="http://schemas.microsoft.com/office/drawing/2014/main" id="{86849456-BD26-5F7C-8758-89BC95334429}"/>
              </a:ext>
            </a:extLst>
          </p:cNvPr>
          <p:cNvSpPr>
            <a:spLocks noGrp="1"/>
          </p:cNvSpPr>
          <p:nvPr>
            <p:ph type="subTitle" idx="1"/>
          </p:nvPr>
        </p:nvSpPr>
        <p:spPr>
          <a:xfrm>
            <a:off x="4608438" y="3772959"/>
            <a:ext cx="4573037" cy="1999712"/>
          </a:xfrm>
        </p:spPr>
        <p:txBody>
          <a:bodyPr>
            <a:normAutofit fontScale="70000" lnSpcReduction="20000"/>
          </a:bodyPr>
          <a:lstStyle/>
          <a:p>
            <a:pPr>
              <a:lnSpc>
                <a:spcPct val="90000"/>
              </a:lnSpc>
            </a:pPr>
            <a:r>
              <a:rPr lang="en-GB" sz="3200" dirty="0">
                <a:solidFill>
                  <a:schemeClr val="bg1"/>
                </a:solidFill>
                <a:latin typeface="Arial" panose="020B0604020202020204" pitchFamily="34" charset="0"/>
                <a:cs typeface="Arial" panose="020B0604020202020204" pitchFamily="34" charset="0"/>
              </a:rPr>
              <a:t>Ayesha Amir</a:t>
            </a:r>
          </a:p>
          <a:p>
            <a:pPr>
              <a:lnSpc>
                <a:spcPct val="90000"/>
              </a:lnSpc>
            </a:pPr>
            <a:r>
              <a:rPr lang="en-GB" sz="3200" dirty="0">
                <a:solidFill>
                  <a:schemeClr val="bg1"/>
                </a:solidFill>
                <a:latin typeface="Arial" panose="020B0604020202020204" pitchFamily="34" charset="0"/>
                <a:cs typeface="Arial" panose="020B0604020202020204" pitchFamily="34" charset="0"/>
              </a:rPr>
              <a:t>2306141</a:t>
            </a:r>
          </a:p>
          <a:p>
            <a:pPr>
              <a:lnSpc>
                <a:spcPct val="90000"/>
              </a:lnSpc>
            </a:pPr>
            <a:r>
              <a:rPr lang="en-GB" sz="3200" dirty="0">
                <a:solidFill>
                  <a:schemeClr val="bg1"/>
                </a:solidFill>
                <a:latin typeface="Arial" panose="020B0604020202020204" pitchFamily="34" charset="0"/>
                <a:cs typeface="Arial" panose="020B0604020202020204" pitchFamily="34" charset="0"/>
              </a:rPr>
              <a:t>Specialist Placement: Consultancy</a:t>
            </a:r>
          </a:p>
          <a:p>
            <a:pPr>
              <a:lnSpc>
                <a:spcPct val="90000"/>
              </a:lnSpc>
            </a:pPr>
            <a:r>
              <a:rPr lang="en-GB" sz="3200" dirty="0">
                <a:solidFill>
                  <a:schemeClr val="bg1"/>
                </a:solidFill>
                <a:latin typeface="Arial" panose="020B0604020202020204" pitchFamily="34" charset="0"/>
                <a:cs typeface="Arial" panose="020B0604020202020204" pitchFamily="34" charset="0"/>
              </a:rPr>
              <a:t>BMGM 6005</a:t>
            </a:r>
          </a:p>
          <a:p>
            <a:pPr>
              <a:lnSpc>
                <a:spcPct val="90000"/>
              </a:lnSpc>
            </a:pPr>
            <a:r>
              <a:rPr lang="en-GB" sz="3200" dirty="0">
                <a:solidFill>
                  <a:schemeClr val="bg1"/>
                </a:solidFill>
                <a:latin typeface="Arial" panose="020B0604020202020204" pitchFamily="34" charset="0"/>
                <a:cs typeface="Arial" panose="020B0604020202020204" pitchFamily="34" charset="0"/>
              </a:rPr>
              <a:t>Jemma Smith</a:t>
            </a:r>
          </a:p>
          <a:p>
            <a:pPr>
              <a:lnSpc>
                <a:spcPct val="90000"/>
              </a:lnSpc>
            </a:pPr>
            <a:endParaRPr lang="en-GB" sz="700" dirty="0">
              <a:solidFill>
                <a:schemeClr val="bg1"/>
              </a:solidFill>
            </a:endParaRPr>
          </a:p>
        </p:txBody>
      </p:sp>
      <p:sp>
        <p:nvSpPr>
          <p:cNvPr id="23" name="Rectangle 27">
            <a:extLst>
              <a:ext uri="{FF2B5EF4-FFF2-40B4-BE49-F238E27FC236}">
                <a16:creationId xmlns:a16="http://schemas.microsoft.com/office/drawing/2014/main" id="{8765DD1A-F044-4DE7-8A9B-7C30DC85A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2FE2170D-72D6-48A8-8E9A-BFF3BF03D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01D19436-094D-463D-AFEA-870FDBD0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9A2DE6E0-967C-4C58-8558-EC08F1138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16146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4E57-153A-0886-92DE-779ED3AFEDBD}"/>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AI Declaration</a:t>
            </a:r>
          </a:p>
        </p:txBody>
      </p:sp>
      <p:sp>
        <p:nvSpPr>
          <p:cNvPr id="3" name="Content Placeholder 2">
            <a:extLst>
              <a:ext uri="{FF2B5EF4-FFF2-40B4-BE49-F238E27FC236}">
                <a16:creationId xmlns:a16="http://schemas.microsoft.com/office/drawing/2014/main" id="{002E9E16-DC5D-9FCD-C6AF-67AA0526823F}"/>
              </a:ext>
            </a:extLst>
          </p:cNvPr>
          <p:cNvSpPr>
            <a:spLocks noGrp="1"/>
          </p:cNvSpPr>
          <p:nvPr>
            <p:ph idx="1"/>
          </p:nvPr>
        </p:nvSpPr>
        <p:spPr>
          <a:xfrm>
            <a:off x="677334" y="1930400"/>
            <a:ext cx="8596668" cy="3880773"/>
          </a:xfrm>
        </p:spPr>
        <p:txBody>
          <a:bodyPr/>
          <a:lstStyle/>
          <a:p>
            <a:pPr marL="0" indent="0" hangingPunct="0">
              <a:buNone/>
            </a:pPr>
            <a:r>
              <a:rPr lang="en-GB" dirty="0"/>
              <a:t>I acknowledge the use of ChatGPT (</a:t>
            </a:r>
            <a:r>
              <a:rPr lang="en-GB" u="sng" dirty="0">
                <a:hlinkClick r:id="rId2"/>
              </a:rPr>
              <a:t>www.chatgpt.com</a:t>
            </a:r>
            <a:r>
              <a:rPr lang="en-GB" dirty="0"/>
              <a:t>) on 24 July 2026 to check my grammar and spelling, as well as to help me understand the assessment requirements in a simplified way to guide my research.</a:t>
            </a:r>
          </a:p>
          <a:p>
            <a:pPr marL="0" indent="0" hangingPunct="0">
              <a:buNone/>
            </a:pPr>
            <a:endParaRPr lang="en-GB" dirty="0"/>
          </a:p>
          <a:p>
            <a:pPr marL="0" indent="0" hangingPunct="0">
              <a:buNone/>
            </a:pPr>
            <a:r>
              <a:rPr lang="en-GB" dirty="0"/>
              <a:t>I used the following prompt(s):</a:t>
            </a:r>
          </a:p>
          <a:p>
            <a:pPr marL="0" indent="0" hangingPunct="0">
              <a:buNone/>
            </a:pPr>
            <a:endParaRPr lang="en-GB" dirty="0"/>
          </a:p>
          <a:p>
            <a:pPr lvl="0"/>
            <a:r>
              <a:rPr lang="en-GB" dirty="0"/>
              <a:t>Please check my text for grammar and spelling errors.</a:t>
            </a:r>
          </a:p>
          <a:p>
            <a:pPr lvl="0"/>
            <a:r>
              <a:rPr lang="en-GB" dirty="0"/>
              <a:t>Explain the main points of the assessment in simpler terms to aid my research.</a:t>
            </a:r>
          </a:p>
          <a:p>
            <a:pPr marL="0" indent="0" hangingPunct="0">
              <a:buNone/>
            </a:pPr>
            <a:endParaRPr lang="en-GB" dirty="0"/>
          </a:p>
          <a:p>
            <a:endParaRPr lang="en-GB" dirty="0"/>
          </a:p>
        </p:txBody>
      </p:sp>
    </p:spTree>
    <p:extLst>
      <p:ext uri="{BB962C8B-B14F-4D97-AF65-F5344CB8AC3E}">
        <p14:creationId xmlns:p14="http://schemas.microsoft.com/office/powerpoint/2010/main" val="3195766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EC9CC39-3E32-51F5-B70A-7640F4758B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78A977-408F-CC03-87F3-22EF8905EF66}"/>
              </a:ext>
            </a:extLst>
          </p:cNvPr>
          <p:cNvSpPr>
            <a:spLocks noGrp="1"/>
          </p:cNvSpPr>
          <p:nvPr>
            <p:ph type="title"/>
          </p:nvPr>
        </p:nvSpPr>
        <p:spPr>
          <a:xfrm>
            <a:off x="5509527" y="386427"/>
            <a:ext cx="3737268" cy="1320800"/>
          </a:xfrm>
        </p:spPr>
        <p:txBody>
          <a:bodyPr>
            <a:normAutofit/>
          </a:bodyPr>
          <a:lstStyle/>
          <a:p>
            <a:r>
              <a:rPr lang="en-GB" b="1" u="sng" dirty="0">
                <a:solidFill>
                  <a:schemeClr val="tx1"/>
                </a:solidFill>
                <a:latin typeface="Arial" panose="020B0604020202020204" pitchFamily="34" charset="0"/>
                <a:cs typeface="Arial" panose="020B0604020202020204" pitchFamily="34" charset="0"/>
              </a:rPr>
              <a:t>Aims And Objectives</a:t>
            </a:r>
            <a:endParaRPr lang="en-GB" dirty="0">
              <a:solidFill>
                <a:schemeClr val="tx1"/>
              </a:solidFill>
            </a:endParaRPr>
          </a:p>
        </p:txBody>
      </p:sp>
      <p:sp>
        <p:nvSpPr>
          <p:cNvPr id="3" name="Content Placeholder 2">
            <a:extLst>
              <a:ext uri="{FF2B5EF4-FFF2-40B4-BE49-F238E27FC236}">
                <a16:creationId xmlns:a16="http://schemas.microsoft.com/office/drawing/2014/main" id="{FBD82826-76AC-E820-D196-AA900295F80D}"/>
              </a:ext>
            </a:extLst>
          </p:cNvPr>
          <p:cNvSpPr>
            <a:spLocks noGrp="1"/>
          </p:cNvSpPr>
          <p:nvPr>
            <p:ph idx="1"/>
          </p:nvPr>
        </p:nvSpPr>
        <p:spPr>
          <a:xfrm>
            <a:off x="5234950" y="1785381"/>
            <a:ext cx="4315450" cy="3880773"/>
          </a:xfrm>
        </p:spPr>
        <p:txBody>
          <a:bodyPr>
            <a:noAutofit/>
          </a:bodyPr>
          <a:lstStyle/>
          <a:p>
            <a:pPr marL="0" indent="0" fontAlgn="t">
              <a:lnSpc>
                <a:spcPct val="90000"/>
              </a:lnSpc>
              <a:buNone/>
            </a:pPr>
            <a:r>
              <a:rPr lang="en-GB" sz="1400" b="1" u="sng" dirty="0">
                <a:solidFill>
                  <a:schemeClr val="tx1"/>
                </a:solidFill>
                <a:latin typeface="Arial" panose="020B0604020202020204" pitchFamily="34" charset="0"/>
                <a:cs typeface="Arial" panose="020B0604020202020204" pitchFamily="34" charset="0"/>
              </a:rPr>
              <a:t>Aims</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increase employee satisfaction and motivation</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create a more positive and supportive working environment</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improve staff retention at Morgans Hotel</a:t>
            </a:r>
          </a:p>
          <a:p>
            <a:pPr marL="0" indent="0" fontAlgn="t">
              <a:lnSpc>
                <a:spcPct val="90000"/>
              </a:lnSpc>
              <a:buNone/>
            </a:pPr>
            <a:r>
              <a:rPr lang="en-GB" sz="1400" b="1" u="sng" dirty="0">
                <a:solidFill>
                  <a:schemeClr val="tx1"/>
                </a:solidFill>
                <a:latin typeface="Arial" panose="020B0604020202020204" pitchFamily="34" charset="0"/>
                <a:cs typeface="Arial" panose="020B0604020202020204" pitchFamily="34" charset="0"/>
              </a:rPr>
              <a:t>Objectives</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improve communication between staff and management</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reduce the number of employees leaving the hotel</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offer fair pay and rewards to motivate staff</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support employee wellbeing and work-life balance</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provide better training and career opportunities</a:t>
            </a:r>
          </a:p>
          <a:p>
            <a:pPr fontAlgn="t">
              <a:lnSpc>
                <a:spcPct val="90000"/>
              </a:lnSpc>
            </a:pPr>
            <a:r>
              <a:rPr lang="en-GB" sz="1400" dirty="0">
                <a:solidFill>
                  <a:schemeClr val="tx1"/>
                </a:solidFill>
                <a:latin typeface="Arial" panose="020B0604020202020204" pitchFamily="34" charset="0"/>
                <a:cs typeface="Arial" panose="020B0604020202020204" pitchFamily="34" charset="0"/>
              </a:rPr>
              <a:t>To make employees feel valued and appreciated</a:t>
            </a:r>
            <a:endParaRPr lang="en-GB" sz="1400" dirty="0">
              <a:solidFill>
                <a:schemeClr val="tx1"/>
              </a:solidFill>
            </a:endParaRPr>
          </a:p>
        </p:txBody>
      </p:sp>
      <p:pic>
        <p:nvPicPr>
          <p:cNvPr id="7" name="Picture 6" descr="Luxury Hotel Suite in Swansea | Rajah of Sarawak">
            <a:extLst>
              <a:ext uri="{FF2B5EF4-FFF2-40B4-BE49-F238E27FC236}">
                <a16:creationId xmlns:a16="http://schemas.microsoft.com/office/drawing/2014/main" id="{20B64851-736D-B132-E624-1F6FC88A75D6}"/>
              </a:ext>
            </a:extLst>
          </p:cNvPr>
          <p:cNvPicPr>
            <a:picLocks noChangeAspect="1"/>
          </p:cNvPicPr>
          <p:nvPr/>
        </p:nvPicPr>
        <p:blipFill>
          <a:blip r:embed="rId3"/>
          <a:srcRect l="29038" r="21009"/>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11C28CAC-F7EF-D151-E0BC-A5709417BFD3}"/>
              </a:ext>
            </a:extLst>
          </p:cNvPr>
          <p:cNvSpPr txBox="1"/>
          <p:nvPr/>
        </p:nvSpPr>
        <p:spPr>
          <a:xfrm>
            <a:off x="0" y="6257836"/>
            <a:ext cx="3308873" cy="400110"/>
          </a:xfrm>
          <a:prstGeom prst="rect">
            <a:avLst/>
          </a:prstGeom>
          <a:noFill/>
        </p:spPr>
        <p:txBody>
          <a:bodyPr wrap="square">
            <a:spAutoFit/>
          </a:bodyPr>
          <a:lstStyle/>
          <a:p>
            <a:pPr>
              <a:spcAft>
                <a:spcPts val="600"/>
              </a:spcAft>
            </a:pPr>
            <a:r>
              <a:rPr lang="en-GB" sz="2000" dirty="0">
                <a:latin typeface="Arial" panose="020B0604020202020204" pitchFamily="34" charset="0"/>
                <a:cs typeface="Arial" panose="020B0604020202020204" pitchFamily="34" charset="0"/>
              </a:rPr>
              <a:t>(Morgans Hotel, 2026c)</a:t>
            </a:r>
          </a:p>
        </p:txBody>
      </p:sp>
    </p:spTree>
    <p:extLst>
      <p:ext uri="{BB962C8B-B14F-4D97-AF65-F5344CB8AC3E}">
        <p14:creationId xmlns:p14="http://schemas.microsoft.com/office/powerpoint/2010/main" val="352489816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9A8C5-1340-FC70-4E9F-A3BAABECF2A7}"/>
              </a:ext>
            </a:extLst>
          </p:cNvPr>
          <p:cNvSpPr>
            <a:spLocks noGrp="1"/>
          </p:cNvSpPr>
          <p:nvPr>
            <p:ph type="title"/>
          </p:nvPr>
        </p:nvSpPr>
        <p:spPr>
          <a:xfrm>
            <a:off x="1333502" y="609600"/>
            <a:ext cx="8596668" cy="1320800"/>
          </a:xfrm>
        </p:spPr>
        <p:txBody>
          <a:bodyPr>
            <a:normAutofit/>
          </a:bodyPr>
          <a:lstStyle/>
          <a:p>
            <a:pPr algn="ctr"/>
            <a:r>
              <a:rPr lang="en-GB" b="1" u="sng" dirty="0">
                <a:solidFill>
                  <a:schemeClr val="tx2"/>
                </a:solidFill>
                <a:latin typeface="Arial" panose="020B0604020202020204" pitchFamily="34" charset="0"/>
                <a:cs typeface="Arial" panose="020B0604020202020204" pitchFamily="34" charset="0"/>
              </a:rPr>
              <a:t>About Morgans Hotel</a:t>
            </a:r>
            <a:endParaRPr lang="en-GB" dirty="0"/>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03A73E05-32B0-D585-13D5-235AC0A235A0}"/>
              </a:ext>
            </a:extLst>
          </p:cNvPr>
          <p:cNvSpPr>
            <a:spLocks noGrp="1"/>
          </p:cNvSpPr>
          <p:nvPr>
            <p:ph idx="1"/>
          </p:nvPr>
        </p:nvSpPr>
        <p:spPr>
          <a:xfrm>
            <a:off x="5316222" y="1950720"/>
            <a:ext cx="6266178" cy="4146510"/>
          </a:xfrm>
        </p:spPr>
        <p:txBody>
          <a:bodyPr>
            <a:noAutofit/>
          </a:bodyPr>
          <a:lstStyle/>
          <a:p>
            <a:r>
              <a:rPr lang="en-GB" sz="2000" dirty="0">
                <a:solidFill>
                  <a:schemeClr val="tx1"/>
                </a:solidFill>
                <a:latin typeface="Arial" panose="020B0604020202020204" pitchFamily="34" charset="0"/>
                <a:cs typeface="Arial" panose="020B0604020202020204" pitchFamily="34" charset="0"/>
              </a:rPr>
              <a:t>Morgans Hotel is a </a:t>
            </a:r>
            <a:r>
              <a:rPr lang="en-GB" sz="2000" b="1" dirty="0">
                <a:solidFill>
                  <a:schemeClr val="tx1"/>
                </a:solidFill>
                <a:latin typeface="Arial" panose="020B0604020202020204" pitchFamily="34" charset="0"/>
                <a:cs typeface="Arial" panose="020B0604020202020204" pitchFamily="34" charset="0"/>
              </a:rPr>
              <a:t>historic building </a:t>
            </a:r>
            <a:r>
              <a:rPr lang="en-GB" sz="2000" dirty="0">
                <a:solidFill>
                  <a:schemeClr val="tx1"/>
                </a:solidFill>
                <a:latin typeface="Arial" panose="020B0604020202020204" pitchFamily="34" charset="0"/>
                <a:cs typeface="Arial" panose="020B0604020202020204" pitchFamily="34" charset="0"/>
              </a:rPr>
              <a:t>originally built in </a:t>
            </a:r>
            <a:r>
              <a:rPr lang="en-GB" sz="2000" b="1" dirty="0">
                <a:solidFill>
                  <a:schemeClr val="tx1"/>
                </a:solidFill>
                <a:latin typeface="Arial" panose="020B0604020202020204" pitchFamily="34" charset="0"/>
                <a:cs typeface="Arial" panose="020B0604020202020204" pitchFamily="34" charset="0"/>
              </a:rPr>
              <a:t>1902</a:t>
            </a:r>
            <a:r>
              <a:rPr lang="en-GB" sz="2000" dirty="0">
                <a:solidFill>
                  <a:schemeClr val="tx1"/>
                </a:solidFill>
                <a:latin typeface="Arial" panose="020B0604020202020204" pitchFamily="34" charset="0"/>
                <a:cs typeface="Arial" panose="020B0604020202020204" pitchFamily="34" charset="0"/>
              </a:rPr>
              <a:t> as the </a:t>
            </a:r>
            <a:r>
              <a:rPr lang="en-GB" sz="2000" b="1" dirty="0">
                <a:solidFill>
                  <a:schemeClr val="tx1"/>
                </a:solidFill>
                <a:latin typeface="Arial" panose="020B0604020202020204" pitchFamily="34" charset="0"/>
                <a:cs typeface="Arial" panose="020B0604020202020204" pitchFamily="34" charset="0"/>
              </a:rPr>
              <a:t>Swansea Harbour Trust Offices;</a:t>
            </a:r>
            <a:r>
              <a:rPr lang="en-GB" sz="2000" dirty="0">
                <a:solidFill>
                  <a:schemeClr val="tx1"/>
                </a:solidFill>
                <a:latin typeface="Arial" panose="020B0604020202020204" pitchFamily="34" charset="0"/>
                <a:cs typeface="Arial" panose="020B0604020202020204" pitchFamily="34" charset="0"/>
              </a:rPr>
              <a:t> Swansea was a </a:t>
            </a:r>
            <a:r>
              <a:rPr lang="en-GB" sz="2000" b="1" dirty="0">
                <a:solidFill>
                  <a:schemeClr val="tx1"/>
                </a:solidFill>
                <a:latin typeface="Arial" panose="020B0604020202020204" pitchFamily="34" charset="0"/>
                <a:cs typeface="Arial" panose="020B0604020202020204" pitchFamily="34" charset="0"/>
              </a:rPr>
              <a:t>busy and successful port involved in global trade</a:t>
            </a:r>
            <a:r>
              <a:rPr lang="en-GB" sz="2000" dirty="0">
                <a:solidFill>
                  <a:schemeClr val="tx1"/>
                </a:solidFill>
                <a:latin typeface="Arial" panose="020B0604020202020204" pitchFamily="34" charset="0"/>
                <a:cs typeface="Arial" panose="020B0604020202020204" pitchFamily="34" charset="0"/>
              </a:rPr>
              <a:t>. Now Morgans hotel blends its historic character with modern touches, offering comfortable accommodation in the centre of Swansea, Morgans Hotel has </a:t>
            </a:r>
            <a:r>
              <a:rPr lang="en-GB" sz="2000" b="1" dirty="0">
                <a:solidFill>
                  <a:schemeClr val="tx1"/>
                </a:solidFill>
                <a:latin typeface="Arial" panose="020B0604020202020204" pitchFamily="34" charset="0"/>
                <a:cs typeface="Arial" panose="020B0604020202020204" pitchFamily="34" charset="0"/>
              </a:rPr>
              <a:t>52 rooms </a:t>
            </a:r>
            <a:r>
              <a:rPr lang="en-GB" sz="2000" dirty="0">
                <a:solidFill>
                  <a:schemeClr val="tx1"/>
                </a:solidFill>
                <a:latin typeface="Arial" panose="020B0604020202020204" pitchFamily="34" charset="0"/>
                <a:cs typeface="Arial" panose="020B0604020202020204" pitchFamily="34" charset="0"/>
              </a:rPr>
              <a:t>and </a:t>
            </a:r>
            <a:r>
              <a:rPr lang="en-GB" sz="2000" b="1" dirty="0">
                <a:solidFill>
                  <a:schemeClr val="tx1"/>
                </a:solidFill>
                <a:latin typeface="Arial" panose="020B0604020202020204" pitchFamily="34" charset="0"/>
                <a:cs typeface="Arial" panose="020B0604020202020204" pitchFamily="34" charset="0"/>
              </a:rPr>
              <a:t>offers all types of service </a:t>
            </a:r>
            <a:r>
              <a:rPr lang="en-GB" sz="2000" dirty="0">
                <a:solidFill>
                  <a:schemeClr val="tx1"/>
                </a:solidFill>
                <a:latin typeface="Arial" panose="020B0604020202020204" pitchFamily="34" charset="0"/>
                <a:cs typeface="Arial" panose="020B0604020202020204" pitchFamily="34" charset="0"/>
              </a:rPr>
              <a:t>example room service, events and keeps the guest happy all time (Morgans Hotel, 2026a). Morgans Hotel is </a:t>
            </a:r>
            <a:r>
              <a:rPr lang="en-GB" sz="2000" b="1" dirty="0">
                <a:solidFill>
                  <a:schemeClr val="tx1"/>
                </a:solidFill>
                <a:latin typeface="Arial" panose="020B0604020202020204" pitchFamily="34" charset="0"/>
                <a:cs typeface="Arial" panose="020B0604020202020204" pitchFamily="34" charset="0"/>
              </a:rPr>
              <a:t>partnered with </a:t>
            </a:r>
            <a:r>
              <a:rPr lang="en-GB" sz="2000" b="1" dirty="0" err="1">
                <a:solidFill>
                  <a:schemeClr val="tx1"/>
                </a:solidFill>
                <a:latin typeface="Arial" panose="020B0604020202020204" pitchFamily="34" charset="0"/>
                <a:cs typeface="Arial" panose="020B0604020202020204" pitchFamily="34" charset="0"/>
              </a:rPr>
              <a:t>Swansea.com</a:t>
            </a:r>
            <a:r>
              <a:rPr lang="en-GB" sz="2000" dirty="0">
                <a:solidFill>
                  <a:schemeClr val="tx1"/>
                </a:solidFill>
                <a:latin typeface="Arial" panose="020B0604020202020204" pitchFamily="34" charset="0"/>
                <a:cs typeface="Arial" panose="020B0604020202020204" pitchFamily="34" charset="0"/>
              </a:rPr>
              <a:t>, an investment company based in Swansea that manages a range of </a:t>
            </a:r>
            <a:r>
              <a:rPr lang="en-GB" sz="2000" b="1" dirty="0">
                <a:solidFill>
                  <a:schemeClr val="tx1"/>
                </a:solidFill>
                <a:latin typeface="Arial" panose="020B0604020202020204" pitchFamily="34" charset="0"/>
                <a:cs typeface="Arial" panose="020B0604020202020204" pitchFamily="34" charset="0"/>
              </a:rPr>
              <a:t>local businesses and supports local employment opportunities </a:t>
            </a:r>
            <a:r>
              <a:rPr lang="en-GB" sz="2000" dirty="0">
                <a:solidFill>
                  <a:schemeClr val="tx1"/>
                </a:solidFill>
                <a:latin typeface="Arial" panose="020B0604020202020204" pitchFamily="34" charset="0"/>
                <a:cs typeface="Arial" panose="020B0604020202020204" pitchFamily="34" charset="0"/>
              </a:rPr>
              <a:t>(</a:t>
            </a:r>
            <a:r>
              <a:rPr lang="en-GB" sz="2000" dirty="0" err="1">
                <a:solidFill>
                  <a:schemeClr val="tx1"/>
                </a:solidFill>
                <a:latin typeface="Arial" panose="020B0604020202020204" pitchFamily="34" charset="0"/>
                <a:cs typeface="Arial" panose="020B0604020202020204" pitchFamily="34" charset="0"/>
              </a:rPr>
              <a:t>Swansea.com</a:t>
            </a:r>
            <a:r>
              <a:rPr lang="en-GB" sz="2000" dirty="0">
                <a:solidFill>
                  <a:schemeClr val="tx1"/>
                </a:solidFill>
                <a:latin typeface="Arial" panose="020B0604020202020204" pitchFamily="34" charset="0"/>
                <a:cs typeface="Arial" panose="020B0604020202020204" pitchFamily="34" charset="0"/>
              </a:rPr>
              <a:t>, 2026).</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Morgans Hotel Swansea">
            <a:extLst>
              <a:ext uri="{FF2B5EF4-FFF2-40B4-BE49-F238E27FC236}">
                <a16:creationId xmlns:a16="http://schemas.microsoft.com/office/drawing/2014/main" id="{E8D14519-5C76-172F-54DE-DB40569D5EDD}"/>
              </a:ext>
            </a:extLst>
          </p:cNvPr>
          <p:cNvPicPr>
            <a:picLocks noChangeAspect="1"/>
          </p:cNvPicPr>
          <p:nvPr/>
        </p:nvPicPr>
        <p:blipFill>
          <a:blip r:embed="rId3"/>
          <a:stretch>
            <a:fillRect/>
          </a:stretch>
        </p:blipFill>
        <p:spPr>
          <a:xfrm>
            <a:off x="842597" y="1623605"/>
            <a:ext cx="4473625" cy="4146511"/>
          </a:xfrm>
          <a:prstGeom prst="rect">
            <a:avLst/>
          </a:prstGeom>
        </p:spPr>
      </p:pic>
      <p:sp>
        <p:nvSpPr>
          <p:cNvPr id="6" name="TextBox 5">
            <a:extLst>
              <a:ext uri="{FF2B5EF4-FFF2-40B4-BE49-F238E27FC236}">
                <a16:creationId xmlns:a16="http://schemas.microsoft.com/office/drawing/2014/main" id="{A69A2CE5-4B49-7870-A8A8-8BA57D99D6B8}"/>
              </a:ext>
            </a:extLst>
          </p:cNvPr>
          <p:cNvSpPr txBox="1"/>
          <p:nvPr/>
        </p:nvSpPr>
        <p:spPr>
          <a:xfrm>
            <a:off x="842597" y="5750391"/>
            <a:ext cx="6106160"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(Morgans Hotel, 2026e). </a:t>
            </a:r>
            <a:endParaRPr lang="en-GB" dirty="0"/>
          </a:p>
        </p:txBody>
      </p:sp>
    </p:spTree>
    <p:extLst>
      <p:ext uri="{BB962C8B-B14F-4D97-AF65-F5344CB8AC3E}">
        <p14:creationId xmlns:p14="http://schemas.microsoft.com/office/powerpoint/2010/main" val="1285255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8C9EC-2FE6-79DF-5348-12977D23DE1E}"/>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Challenges Facing Morgans Hotel</a:t>
            </a:r>
            <a:endParaRPr lang="en-GB" b="1" u="sng" dirty="0">
              <a:solidFill>
                <a:schemeClr val="tx1"/>
              </a:solidFill>
            </a:endParaRPr>
          </a:p>
        </p:txBody>
      </p:sp>
      <p:sp>
        <p:nvSpPr>
          <p:cNvPr id="3" name="Content Placeholder 2">
            <a:extLst>
              <a:ext uri="{FF2B5EF4-FFF2-40B4-BE49-F238E27FC236}">
                <a16:creationId xmlns:a16="http://schemas.microsoft.com/office/drawing/2014/main" id="{DFAF9D1E-A104-5385-FA71-5645EB81E5EF}"/>
              </a:ext>
            </a:extLst>
          </p:cNvPr>
          <p:cNvSpPr>
            <a:spLocks noGrp="1"/>
          </p:cNvSpPr>
          <p:nvPr>
            <p:ph idx="1"/>
          </p:nvPr>
        </p:nvSpPr>
        <p:spPr>
          <a:xfrm>
            <a:off x="441731" y="1603949"/>
            <a:ext cx="6916999" cy="4663350"/>
          </a:xfrm>
        </p:spPr>
        <p:txBody>
          <a:bodyPr/>
          <a:lstStyle/>
          <a:p>
            <a:r>
              <a:rPr lang="en-GB" b="1" dirty="0">
                <a:latin typeface="Arial" panose="020B0604020202020204" pitchFamily="34" charset="0"/>
                <a:cs typeface="Arial" panose="020B0604020202020204" pitchFamily="34" charset="0"/>
              </a:rPr>
              <a:t>High staff turnover</a:t>
            </a:r>
            <a:r>
              <a:rPr lang="en-GB" dirty="0">
                <a:latin typeface="Arial" panose="020B0604020202020204" pitchFamily="34" charset="0"/>
                <a:cs typeface="Arial" panose="020B0604020202020204" pitchFamily="34" charset="0"/>
              </a:rPr>
              <a:t>: Only </a:t>
            </a:r>
            <a:r>
              <a:rPr lang="en-GB" b="1" dirty="0">
                <a:latin typeface="Arial" panose="020B0604020202020204" pitchFamily="34" charset="0"/>
                <a:cs typeface="Arial" panose="020B0604020202020204" pitchFamily="34" charset="0"/>
              </a:rPr>
              <a:t>30.61%</a:t>
            </a:r>
            <a:r>
              <a:rPr lang="en-GB" dirty="0">
                <a:latin typeface="Arial" panose="020B0604020202020204" pitchFamily="34" charset="0"/>
                <a:cs typeface="Arial" panose="020B0604020202020204" pitchFamily="34" charset="0"/>
              </a:rPr>
              <a:t> of employees stay long term (Morgans Hotel, 2026).</a:t>
            </a:r>
          </a:p>
          <a:p>
            <a:r>
              <a:rPr lang="en-GB" dirty="0">
                <a:latin typeface="Arial" panose="020B0604020202020204" pitchFamily="34" charset="0"/>
                <a:cs typeface="Arial" panose="020B0604020202020204" pitchFamily="34" charset="0"/>
              </a:rPr>
              <a:t> Reasons employees leave: Personal reason </a:t>
            </a:r>
            <a:r>
              <a:rPr lang="en-GB" b="1" dirty="0">
                <a:latin typeface="Arial" panose="020B0604020202020204" pitchFamily="34" charset="0"/>
                <a:cs typeface="Arial" panose="020B0604020202020204" pitchFamily="34" charset="0"/>
              </a:rPr>
              <a:t>study, childcare, travelling and workplace issues </a:t>
            </a:r>
            <a:r>
              <a:rPr lang="en-GB" dirty="0">
                <a:latin typeface="Arial" panose="020B0604020202020204" pitchFamily="34" charset="0"/>
                <a:cs typeface="Arial" panose="020B0604020202020204" pitchFamily="34" charset="0"/>
              </a:rPr>
              <a:t>(Morgans Hotel, 2026)</a:t>
            </a:r>
            <a:r>
              <a:rPr lang="en-GB" b="1"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Workplace challenges</a:t>
            </a:r>
            <a:r>
              <a:rPr lang="en-GB" b="1" dirty="0">
                <a:latin typeface="Arial" panose="020B0604020202020204" pitchFamily="34" charset="0"/>
                <a:cs typeface="Arial" panose="020B0604020202020204" pitchFamily="34" charset="0"/>
              </a:rPr>
              <a:t>: Low pay, heavy workload, poor communication</a:t>
            </a:r>
            <a:r>
              <a:rPr lang="en-GB" dirty="0">
                <a:latin typeface="Arial" panose="020B0604020202020204" pitchFamily="34" charset="0"/>
                <a:cs typeface="Arial" panose="020B0604020202020204" pitchFamily="34" charset="0"/>
              </a:rPr>
              <a:t> (not many in interaction or guidance), and </a:t>
            </a:r>
            <a:r>
              <a:rPr lang="en-GB" b="1" dirty="0">
                <a:latin typeface="Arial" panose="020B0604020202020204" pitchFamily="34" charset="0"/>
                <a:cs typeface="Arial" panose="020B0604020202020204" pitchFamily="34" charset="0"/>
              </a:rPr>
              <a:t>better opportunities </a:t>
            </a:r>
            <a:r>
              <a:rPr lang="en-GB" dirty="0">
                <a:latin typeface="Arial" panose="020B0604020202020204" pitchFamily="34" charset="0"/>
                <a:cs typeface="Arial" panose="020B0604020202020204" pitchFamily="34" charset="0"/>
              </a:rPr>
              <a:t>elsewhere (Morgans Hotel, 2026).</a:t>
            </a:r>
          </a:p>
        </p:txBody>
      </p:sp>
      <p:pic>
        <p:nvPicPr>
          <p:cNvPr id="8" name="Picture 7">
            <a:extLst>
              <a:ext uri="{FF2B5EF4-FFF2-40B4-BE49-F238E27FC236}">
                <a16:creationId xmlns:a16="http://schemas.microsoft.com/office/drawing/2014/main" id="{3C1BBFDD-8A49-0E7D-5A1C-E181785B8FC9}"/>
              </a:ext>
            </a:extLst>
          </p:cNvPr>
          <p:cNvPicPr>
            <a:picLocks noChangeAspect="1"/>
          </p:cNvPicPr>
          <p:nvPr/>
        </p:nvPicPr>
        <p:blipFill>
          <a:blip r:embed="rId3"/>
          <a:stretch>
            <a:fillRect/>
          </a:stretch>
        </p:blipFill>
        <p:spPr>
          <a:xfrm>
            <a:off x="7688138" y="3339566"/>
            <a:ext cx="4124911" cy="2743066"/>
          </a:xfrm>
          <a:prstGeom prst="rect">
            <a:avLst/>
          </a:prstGeom>
        </p:spPr>
      </p:pic>
      <p:sp>
        <p:nvSpPr>
          <p:cNvPr id="9" name="TextBox 8">
            <a:extLst>
              <a:ext uri="{FF2B5EF4-FFF2-40B4-BE49-F238E27FC236}">
                <a16:creationId xmlns:a16="http://schemas.microsoft.com/office/drawing/2014/main" id="{EF9E50BE-5C13-D075-4D1B-4531A031DA36}"/>
              </a:ext>
            </a:extLst>
          </p:cNvPr>
          <p:cNvSpPr txBox="1"/>
          <p:nvPr/>
        </p:nvSpPr>
        <p:spPr>
          <a:xfrm>
            <a:off x="9456286" y="6082632"/>
            <a:ext cx="2457724" cy="369332"/>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(Morgans Hotel, 2025)</a:t>
            </a:r>
          </a:p>
        </p:txBody>
      </p:sp>
      <p:pic>
        <p:nvPicPr>
          <p:cNvPr id="10" name="Picture 9" descr="Emergency Alert Symbol – Royalty-Free Vector | VectorStock">
            <a:extLst>
              <a:ext uri="{FF2B5EF4-FFF2-40B4-BE49-F238E27FC236}">
                <a16:creationId xmlns:a16="http://schemas.microsoft.com/office/drawing/2014/main" id="{3DB9F7AE-E19F-1EC7-2F4F-32578675AC47}"/>
              </a:ext>
            </a:extLst>
          </p:cNvPr>
          <p:cNvPicPr>
            <a:picLocks noChangeAspect="1"/>
          </p:cNvPicPr>
          <p:nvPr/>
        </p:nvPicPr>
        <p:blipFill>
          <a:blip r:embed="rId4"/>
          <a:srcRect t="6387" b="14457"/>
          <a:stretch>
            <a:fillRect/>
          </a:stretch>
        </p:blipFill>
        <p:spPr>
          <a:xfrm>
            <a:off x="7123127" y="1278013"/>
            <a:ext cx="2150875" cy="1838739"/>
          </a:xfrm>
          <a:prstGeom prst="rect">
            <a:avLst/>
          </a:prstGeom>
        </p:spPr>
      </p:pic>
      <p:sp>
        <p:nvSpPr>
          <p:cNvPr id="12" name="TextBox 11">
            <a:extLst>
              <a:ext uri="{FF2B5EF4-FFF2-40B4-BE49-F238E27FC236}">
                <a16:creationId xmlns:a16="http://schemas.microsoft.com/office/drawing/2014/main" id="{2A8B47BA-4EA1-E824-259D-3243DBB7779D}"/>
              </a:ext>
            </a:extLst>
          </p:cNvPr>
          <p:cNvSpPr txBox="1"/>
          <p:nvPr/>
        </p:nvSpPr>
        <p:spPr>
          <a:xfrm>
            <a:off x="7716938" y="3000051"/>
            <a:ext cx="1739348" cy="276999"/>
          </a:xfrm>
          <a:prstGeom prst="rect">
            <a:avLst/>
          </a:prstGeom>
          <a:noFill/>
        </p:spPr>
        <p:txBody>
          <a:bodyPr wrap="square">
            <a:spAutoFit/>
          </a:bodyPr>
          <a:lstStyle/>
          <a:p>
            <a:r>
              <a:rPr lang="en-GB" sz="1200" dirty="0">
                <a:effectLst/>
                <a:latin typeface="Arial" panose="020B0604020202020204" pitchFamily="34" charset="0"/>
              </a:rPr>
              <a:t>(</a:t>
            </a:r>
            <a:r>
              <a:rPr lang="en-GB" sz="1200" dirty="0" err="1">
                <a:effectLst/>
                <a:latin typeface="Arial" panose="020B0604020202020204" pitchFamily="34" charset="0"/>
              </a:rPr>
              <a:t>VectorStock</a:t>
            </a:r>
            <a:r>
              <a:rPr lang="en-GB" sz="1200" dirty="0">
                <a:effectLst/>
                <a:latin typeface="Arial" panose="020B0604020202020204" pitchFamily="34" charset="0"/>
              </a:rPr>
              <a:t>, 2025)</a:t>
            </a:r>
            <a:endParaRPr lang="en-GB" dirty="0"/>
          </a:p>
        </p:txBody>
      </p:sp>
      <p:sp>
        <p:nvSpPr>
          <p:cNvPr id="5" name="TextBox 4">
            <a:extLst>
              <a:ext uri="{FF2B5EF4-FFF2-40B4-BE49-F238E27FC236}">
                <a16:creationId xmlns:a16="http://schemas.microsoft.com/office/drawing/2014/main" id="{820F8ECF-8388-359E-508B-15CF0508224F}"/>
              </a:ext>
            </a:extLst>
          </p:cNvPr>
          <p:cNvSpPr txBox="1"/>
          <p:nvPr/>
        </p:nvSpPr>
        <p:spPr>
          <a:xfrm>
            <a:off x="441730" y="4238388"/>
            <a:ext cx="6916999" cy="203132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According to Thakre &amp; Shroff, (2016) citied in Nilesh Thakre, (2021 p.406) Workplaces can be </a:t>
            </a:r>
            <a:r>
              <a:rPr lang="en-GB" b="1" dirty="0">
                <a:latin typeface="Arial" panose="020B0604020202020204" pitchFamily="34" charset="0"/>
                <a:cs typeface="Arial" panose="020B0604020202020204" pitchFamily="34" charset="0"/>
              </a:rPr>
              <a:t>a major cause of stress</a:t>
            </a:r>
            <a:r>
              <a:rPr lang="en-GB" dirty="0">
                <a:latin typeface="Arial" panose="020B0604020202020204" pitchFamily="34" charset="0"/>
                <a:cs typeface="Arial" panose="020B0604020202020204" pitchFamily="34" charset="0"/>
              </a:rPr>
              <a:t> because employees often </a:t>
            </a:r>
            <a:r>
              <a:rPr lang="en-GB" b="1" dirty="0">
                <a:latin typeface="Arial" panose="020B0604020202020204" pitchFamily="34" charset="0"/>
                <a:cs typeface="Arial" panose="020B0604020202020204" pitchFamily="34" charset="0"/>
              </a:rPr>
              <a:t>have too much work to do, difficult tasks, and tight deadlines</a:t>
            </a:r>
            <a:r>
              <a:rPr lang="en-GB" dirty="0">
                <a:latin typeface="Arial" panose="020B0604020202020204" pitchFamily="34" charset="0"/>
                <a:cs typeface="Arial" panose="020B0604020202020204" pitchFamily="34" charset="0"/>
              </a:rPr>
              <a:t>. These </a:t>
            </a:r>
            <a:r>
              <a:rPr lang="en-GB" b="1" dirty="0">
                <a:latin typeface="Arial" panose="020B0604020202020204" pitchFamily="34" charset="0"/>
                <a:cs typeface="Arial" panose="020B0604020202020204" pitchFamily="34" charset="0"/>
              </a:rPr>
              <a:t>pressures make workers feel stressed and under pressure </a:t>
            </a:r>
            <a:r>
              <a:rPr lang="en-GB" dirty="0">
                <a:latin typeface="Arial" panose="020B0604020202020204" pitchFamily="34" charset="0"/>
                <a:cs typeface="Arial" panose="020B0604020202020204" pitchFamily="34" charset="0"/>
              </a:rPr>
              <a:t>(Thakre &amp; Shroff, 2016, cited in Khuong &amp; Linh, 2020 p.3280).</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1133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C147C-C23F-A42B-156C-6BF3EC39EDFE}"/>
              </a:ext>
            </a:extLst>
          </p:cNvPr>
          <p:cNvSpPr>
            <a:spLocks noGrp="1"/>
          </p:cNvSpPr>
          <p:nvPr>
            <p:ph type="title"/>
          </p:nvPr>
        </p:nvSpPr>
        <p:spPr>
          <a:xfrm>
            <a:off x="5536733" y="416138"/>
            <a:ext cx="3877090" cy="1605952"/>
          </a:xfrm>
        </p:spPr>
        <p:txBody>
          <a:bodyPr>
            <a:noAutofit/>
          </a:bodyPr>
          <a:lstStyle/>
          <a:p>
            <a:pPr>
              <a:lnSpc>
                <a:spcPct val="90000"/>
              </a:lnSpc>
            </a:pPr>
            <a:r>
              <a:rPr lang="en-GB" sz="2800" b="1" u="sng" dirty="0">
                <a:solidFill>
                  <a:schemeClr val="tx1"/>
                </a:solidFill>
                <a:latin typeface="Arial" panose="020B0604020202020204" pitchFamily="34" charset="0"/>
                <a:cs typeface="Arial" panose="020B0604020202020204" pitchFamily="34" charset="0"/>
              </a:rPr>
              <a:t>The Impact of Employee Behaviour on Employee Retention</a:t>
            </a:r>
          </a:p>
        </p:txBody>
      </p:sp>
      <p:sp>
        <p:nvSpPr>
          <p:cNvPr id="3" name="Content Placeholder 2">
            <a:extLst>
              <a:ext uri="{FF2B5EF4-FFF2-40B4-BE49-F238E27FC236}">
                <a16:creationId xmlns:a16="http://schemas.microsoft.com/office/drawing/2014/main" id="{F748774B-CF41-1B3F-439E-7557294EDD84}"/>
              </a:ext>
            </a:extLst>
          </p:cNvPr>
          <p:cNvSpPr>
            <a:spLocks noGrp="1"/>
          </p:cNvSpPr>
          <p:nvPr>
            <p:ph idx="1"/>
          </p:nvPr>
        </p:nvSpPr>
        <p:spPr>
          <a:xfrm>
            <a:off x="5209563" y="2160589"/>
            <a:ext cx="4204260" cy="4281912"/>
          </a:xfrm>
        </p:spPr>
        <p:txBody>
          <a:bodyPr>
            <a:normAutofit fontScale="92500" lnSpcReduction="20000"/>
          </a:bodyPr>
          <a:lstStyle/>
          <a:p>
            <a:r>
              <a:rPr lang="en-GB" dirty="0">
                <a:latin typeface="Arial" panose="020B0604020202020204" pitchFamily="34" charset="0"/>
                <a:cs typeface="Arial" panose="020B0604020202020204" pitchFamily="34" charset="0"/>
              </a:rPr>
              <a:t>According to Mohanraj et al., (2024, p.5) “Enhancing the employee experience brings </a:t>
            </a:r>
            <a:r>
              <a:rPr lang="en-GB" b="1" dirty="0">
                <a:latin typeface="Arial" panose="020B0604020202020204" pitchFamily="34" charset="0"/>
                <a:cs typeface="Arial" panose="020B0604020202020204" pitchFamily="34" charset="0"/>
              </a:rPr>
              <a:t>forth a cascade of advantages for businesses</a:t>
            </a:r>
            <a:r>
              <a:rPr lang="en-GB" dirty="0">
                <a:latin typeface="Arial" panose="020B0604020202020204" pitchFamily="34" charset="0"/>
                <a:cs typeface="Arial" panose="020B0604020202020204" pitchFamily="34" charset="0"/>
              </a:rPr>
              <a:t>. Engaging employees </a:t>
            </a:r>
            <a:r>
              <a:rPr lang="en-GB" b="1" dirty="0">
                <a:latin typeface="Arial" panose="020B0604020202020204" pitchFamily="34" charset="0"/>
                <a:cs typeface="Arial" panose="020B0604020202020204" pitchFamily="34" charset="0"/>
              </a:rPr>
              <a:t>not only boosts productivity</a:t>
            </a:r>
            <a:r>
              <a:rPr lang="en-GB" dirty="0">
                <a:latin typeface="Arial" panose="020B0604020202020204" pitchFamily="34" charset="0"/>
                <a:cs typeface="Arial" panose="020B0604020202020204" pitchFamily="34" charset="0"/>
              </a:rPr>
              <a:t> but also aids in increasing profitability while </a:t>
            </a:r>
            <a:r>
              <a:rPr lang="en-GB" b="1" dirty="0">
                <a:latin typeface="Arial" panose="020B0604020202020204" pitchFamily="34" charset="0"/>
                <a:cs typeface="Arial" panose="020B0604020202020204" pitchFamily="34" charset="0"/>
              </a:rPr>
              <a:t>curbing absences</a:t>
            </a:r>
            <a:r>
              <a:rPr lang="en-GB" dirty="0">
                <a:latin typeface="Arial" panose="020B0604020202020204" pitchFamily="34" charset="0"/>
                <a:cs typeface="Arial" panose="020B0604020202020204" pitchFamily="34" charset="0"/>
              </a:rPr>
              <a:t>. This heightened engagement leads </a:t>
            </a:r>
            <a:r>
              <a:rPr lang="en-GB" b="1" dirty="0">
                <a:latin typeface="Arial" panose="020B0604020202020204" pitchFamily="34" charset="0"/>
                <a:cs typeface="Arial" panose="020B0604020202020204" pitchFamily="34" charset="0"/>
              </a:rPr>
              <a:t>to greater retention rates</a:t>
            </a:r>
            <a:r>
              <a:rPr lang="en-GB" dirty="0">
                <a:latin typeface="Arial" panose="020B0604020202020204" pitchFamily="34" charset="0"/>
                <a:cs typeface="Arial" panose="020B0604020202020204" pitchFamily="34" charset="0"/>
              </a:rPr>
              <a:t> and ensures a </a:t>
            </a:r>
            <a:r>
              <a:rPr lang="en-GB" b="1" dirty="0">
                <a:latin typeface="Arial" panose="020B0604020202020204" pitchFamily="34" charset="0"/>
                <a:cs typeface="Arial" panose="020B0604020202020204" pitchFamily="34" charset="0"/>
              </a:rPr>
              <a:t>safer work environment.”</a:t>
            </a:r>
          </a:p>
          <a:p>
            <a:r>
              <a:rPr lang="en-GB" dirty="0">
                <a:latin typeface="Arial" panose="020B0604020202020204" pitchFamily="34" charset="0"/>
                <a:cs typeface="Arial" panose="020B0604020202020204" pitchFamily="34" charset="0"/>
              </a:rPr>
              <a:t>According to Robinson, (2023), Restaurant can </a:t>
            </a:r>
            <a:r>
              <a:rPr lang="en-GB" b="1" dirty="0">
                <a:latin typeface="Arial" panose="020B0604020202020204" pitchFamily="34" charset="0"/>
                <a:cs typeface="Arial" panose="020B0604020202020204" pitchFamily="34" charset="0"/>
              </a:rPr>
              <a:t>improve</a:t>
            </a:r>
            <a:r>
              <a:rPr lang="en-GB" dirty="0">
                <a:latin typeface="Arial" panose="020B0604020202020204" pitchFamily="34" charset="0"/>
                <a:cs typeface="Arial" panose="020B0604020202020204" pitchFamily="34" charset="0"/>
              </a:rPr>
              <a:t> staff retention by focusing on employees are being </a:t>
            </a:r>
            <a:r>
              <a:rPr lang="en-GB" b="1" dirty="0">
                <a:latin typeface="Arial" panose="020B0604020202020204" pitchFamily="34" charset="0"/>
                <a:cs typeface="Arial" panose="020B0604020202020204" pitchFamily="34" charset="0"/>
              </a:rPr>
              <a:t>feel valued, supportive and fairly treated. </a:t>
            </a:r>
            <a:r>
              <a:rPr lang="en-GB" dirty="0">
                <a:latin typeface="Arial" panose="020B0604020202020204" pitchFamily="34" charset="0"/>
                <a:cs typeface="Arial" panose="020B0604020202020204" pitchFamily="34" charset="0"/>
              </a:rPr>
              <a:t>Then </a:t>
            </a:r>
            <a:r>
              <a:rPr lang="en-GB" b="1" dirty="0">
                <a:latin typeface="Arial" panose="020B0604020202020204" pitchFamily="34" charset="0"/>
                <a:cs typeface="Arial" panose="020B0604020202020204" pitchFamily="34" charset="0"/>
              </a:rPr>
              <a:t>relying on solely on pay increases or unstable working conditions</a:t>
            </a:r>
            <a:r>
              <a:rPr lang="en-GB" dirty="0">
                <a:latin typeface="Arial" panose="020B0604020202020204" pitchFamily="34" charset="0"/>
                <a:cs typeface="Arial" panose="020B0604020202020204" pitchFamily="34" charset="0"/>
              </a:rPr>
              <a:t>. This is </a:t>
            </a:r>
            <a:r>
              <a:rPr lang="en-GB" b="1" dirty="0">
                <a:latin typeface="Arial" panose="020B0604020202020204" pitchFamily="34" charset="0"/>
                <a:cs typeface="Arial" panose="020B0604020202020204" pitchFamily="34" charset="0"/>
              </a:rPr>
              <a:t>one reason people leaves</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p>
        </p:txBody>
      </p:sp>
      <p:pic>
        <p:nvPicPr>
          <p:cNvPr id="4" name="Picture 3" descr="100+ Hotel Front Desk Worker Shaking Hands With Guest Stock Photos,  Pictures &amp; Royalty-Free Images - iStock">
            <a:extLst>
              <a:ext uri="{FF2B5EF4-FFF2-40B4-BE49-F238E27FC236}">
                <a16:creationId xmlns:a16="http://schemas.microsoft.com/office/drawing/2014/main" id="{DB0B9DB4-2C90-B4A3-2139-7CC30ED22C0C}"/>
              </a:ext>
            </a:extLst>
          </p:cNvPr>
          <p:cNvPicPr>
            <a:picLocks noChangeAspect="1"/>
          </p:cNvPicPr>
          <p:nvPr/>
        </p:nvPicPr>
        <p:blipFill>
          <a:blip r:embed="rId3"/>
          <a:srcRect l="10747" r="36742"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834A6ACC-C2DF-53AE-8B08-E44AECD598BE}"/>
              </a:ext>
            </a:extLst>
          </p:cNvPr>
          <p:cNvSpPr txBox="1"/>
          <p:nvPr/>
        </p:nvSpPr>
        <p:spPr>
          <a:xfrm>
            <a:off x="421298" y="6442502"/>
            <a:ext cx="6200078" cy="276999"/>
          </a:xfrm>
          <a:prstGeom prst="rect">
            <a:avLst/>
          </a:prstGeom>
          <a:noFill/>
        </p:spPr>
        <p:txBody>
          <a:bodyPr wrap="square">
            <a:spAutoFit/>
          </a:bodyPr>
          <a:lstStyle/>
          <a:p>
            <a:r>
              <a:rPr lang="en-GB" sz="1200" dirty="0">
                <a:solidFill>
                  <a:schemeClr val="bg1"/>
                </a:solidFill>
                <a:effectLst/>
                <a:latin typeface="Arial" panose="020B0604020202020204" pitchFamily="34" charset="0"/>
              </a:rPr>
              <a:t>(</a:t>
            </a:r>
            <a:r>
              <a:rPr lang="en-GB" sz="1200" dirty="0" err="1">
                <a:solidFill>
                  <a:schemeClr val="bg1"/>
                </a:solidFill>
                <a:effectLst/>
                <a:latin typeface="Arial" panose="020B0604020202020204" pitchFamily="34" charset="0"/>
              </a:rPr>
              <a:t>Typsy</a:t>
            </a:r>
            <a:r>
              <a:rPr lang="en-GB" sz="1200" dirty="0">
                <a:solidFill>
                  <a:schemeClr val="bg1"/>
                </a:solidFill>
                <a:effectLst/>
                <a:latin typeface="Arial" panose="020B0604020202020204" pitchFamily="34" charset="0"/>
              </a:rPr>
              <a:t>, 2026)</a:t>
            </a:r>
            <a:endParaRPr lang="en-GB" dirty="0">
              <a:solidFill>
                <a:schemeClr val="bg1"/>
              </a:solidFill>
            </a:endParaRPr>
          </a:p>
        </p:txBody>
      </p:sp>
    </p:spTree>
    <p:extLst>
      <p:ext uri="{BB962C8B-B14F-4D97-AF65-F5344CB8AC3E}">
        <p14:creationId xmlns:p14="http://schemas.microsoft.com/office/powerpoint/2010/main" val="293486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F5DA5E-0BA8-2A89-F5C8-04FBF39132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C4700C-AA78-9792-3C01-E641B08D224A}"/>
              </a:ext>
            </a:extLst>
          </p:cNvPr>
          <p:cNvSpPr>
            <a:spLocks noGrp="1"/>
          </p:cNvSpPr>
          <p:nvPr>
            <p:ph type="title"/>
          </p:nvPr>
        </p:nvSpPr>
        <p:spPr>
          <a:xfrm>
            <a:off x="677333" y="609600"/>
            <a:ext cx="3851123" cy="1320800"/>
          </a:xfrm>
        </p:spPr>
        <p:txBody>
          <a:bodyPr>
            <a:normAutofit/>
          </a:bodyPr>
          <a:lstStyle/>
          <a:p>
            <a:r>
              <a:rPr lang="en-US" b="1" u="sng" dirty="0">
                <a:solidFill>
                  <a:schemeClr val="tx1"/>
                </a:solidFill>
                <a:latin typeface="Arial" panose="020B0604020202020204" pitchFamily="34" charset="0"/>
                <a:cs typeface="Arial" panose="020B0604020202020204" pitchFamily="34" charset="0"/>
              </a:rPr>
              <a:t>Retention Rate</a:t>
            </a:r>
            <a:endParaRPr lang="en-GB" dirty="0">
              <a:solidFill>
                <a:schemeClr val="tx1"/>
              </a:solidFill>
            </a:endParaRPr>
          </a:p>
        </p:txBody>
      </p:sp>
      <p:sp>
        <p:nvSpPr>
          <p:cNvPr id="3" name="Content Placeholder 2">
            <a:extLst>
              <a:ext uri="{FF2B5EF4-FFF2-40B4-BE49-F238E27FC236}">
                <a16:creationId xmlns:a16="http://schemas.microsoft.com/office/drawing/2014/main" id="{0ABA7509-69BA-8E20-49CA-0FB43B2F7907}"/>
              </a:ext>
            </a:extLst>
          </p:cNvPr>
          <p:cNvSpPr>
            <a:spLocks noGrp="1"/>
          </p:cNvSpPr>
          <p:nvPr>
            <p:ph idx="1"/>
          </p:nvPr>
        </p:nvSpPr>
        <p:spPr>
          <a:xfrm>
            <a:off x="256032" y="1633929"/>
            <a:ext cx="5184860" cy="5095483"/>
          </a:xfrm>
        </p:spPr>
        <p:txBody>
          <a:bodyPr>
            <a:noAutofit/>
          </a:bodyPr>
          <a:lstStyle/>
          <a:p>
            <a:pPr>
              <a:lnSpc>
                <a:spcPct val="90000"/>
              </a:lnSpc>
            </a:pPr>
            <a:r>
              <a:rPr lang="en-GB" sz="2000" dirty="0">
                <a:latin typeface="Arial" panose="020B0604020202020204" pitchFamily="34" charset="0"/>
                <a:cs typeface="Arial" panose="020B0604020202020204" pitchFamily="34" charset="0"/>
              </a:rPr>
              <a:t>The HR Department at Morgans Hotel, (2026f) Staff retention is </a:t>
            </a:r>
            <a:r>
              <a:rPr lang="en-GB" sz="2000" b="1" dirty="0">
                <a:latin typeface="Arial" panose="020B0604020202020204" pitchFamily="34" charset="0"/>
                <a:cs typeface="Arial" panose="020B0604020202020204" pitchFamily="34" charset="0"/>
              </a:rPr>
              <a:t>30.61</a:t>
            </a:r>
            <a:r>
              <a:rPr lang="en-GB" sz="2000" dirty="0">
                <a:latin typeface="Arial" panose="020B0604020202020204" pitchFamily="34" charset="0"/>
                <a:cs typeface="Arial" panose="020B0604020202020204" pitchFamily="34" charset="0"/>
              </a:rPr>
              <a:t>%, showing many employees leave the company.</a:t>
            </a:r>
          </a:p>
          <a:p>
            <a:pPr>
              <a:lnSpc>
                <a:spcPct val="90000"/>
              </a:lnSpc>
            </a:pPr>
            <a:r>
              <a:rPr lang="en-GB" sz="2000" dirty="0">
                <a:latin typeface="Arial" panose="020B0604020202020204" pitchFamily="34" charset="0"/>
                <a:cs typeface="Arial" panose="020B0604020202020204" pitchFamily="34" charset="0"/>
              </a:rPr>
              <a:t>Retention </a:t>
            </a:r>
            <a:r>
              <a:rPr lang="en-GB" sz="2000" b="1" dirty="0">
                <a:latin typeface="Arial" panose="020B0604020202020204" pitchFamily="34" charset="0"/>
                <a:cs typeface="Arial" panose="020B0604020202020204" pitchFamily="34" charset="0"/>
              </a:rPr>
              <a:t>dropped</a:t>
            </a:r>
            <a:r>
              <a:rPr lang="en-GB" sz="2000" dirty="0">
                <a:latin typeface="Arial" panose="020B0604020202020204" pitchFamily="34" charset="0"/>
                <a:cs typeface="Arial" panose="020B0604020202020204" pitchFamily="34" charset="0"/>
              </a:rPr>
              <a:t> by </a:t>
            </a:r>
            <a:r>
              <a:rPr lang="en-GB" sz="2000" b="1" dirty="0">
                <a:latin typeface="Arial" panose="020B0604020202020204" pitchFamily="34" charset="0"/>
                <a:cs typeface="Arial" panose="020B0604020202020204" pitchFamily="34" charset="0"/>
              </a:rPr>
              <a:t>2.22</a:t>
            </a:r>
            <a:r>
              <a:rPr lang="en-GB" sz="2000" dirty="0">
                <a:latin typeface="Arial" panose="020B0604020202020204" pitchFamily="34" charset="0"/>
                <a:cs typeface="Arial" panose="020B0604020202020204" pitchFamily="34" charset="0"/>
              </a:rPr>
              <a:t>% from last year (Morgans Hotel, 2026f).</a:t>
            </a:r>
          </a:p>
          <a:p>
            <a:pPr>
              <a:lnSpc>
                <a:spcPct val="90000"/>
              </a:lnSpc>
            </a:pPr>
            <a:r>
              <a:rPr lang="en-GB" sz="2000" dirty="0">
                <a:latin typeface="Arial" panose="020B0604020202020204" pitchFamily="34" charset="0"/>
                <a:cs typeface="Arial" panose="020B0604020202020204" pitchFamily="34" charset="0"/>
              </a:rPr>
              <a:t>May staff were </a:t>
            </a:r>
            <a:r>
              <a:rPr lang="en-GB" sz="2000" b="1" dirty="0">
                <a:latin typeface="Arial" panose="020B0604020202020204" pitchFamily="34" charset="0"/>
                <a:cs typeface="Arial" panose="020B0604020202020204" pitchFamily="34" charset="0"/>
              </a:rPr>
              <a:t>hired in August and October 2025</a:t>
            </a:r>
            <a:r>
              <a:rPr lang="en-GB" sz="2000" dirty="0">
                <a:latin typeface="Arial" panose="020B0604020202020204" pitchFamily="34" charset="0"/>
                <a:cs typeface="Arial" panose="020B0604020202020204" pitchFamily="34" charset="0"/>
              </a:rPr>
              <a:t>, many also </a:t>
            </a:r>
            <a:r>
              <a:rPr lang="en-GB" sz="2000" b="1" dirty="0">
                <a:latin typeface="Arial" panose="020B0604020202020204" pitchFamily="34" charset="0"/>
                <a:cs typeface="Arial" panose="020B0604020202020204" pitchFamily="34" charset="0"/>
              </a:rPr>
              <a:t>left</a:t>
            </a:r>
            <a:r>
              <a:rPr lang="en-GB" sz="2000" dirty="0">
                <a:latin typeface="Arial" panose="020B0604020202020204" pitchFamily="34" charset="0"/>
                <a:cs typeface="Arial" panose="020B0604020202020204" pitchFamily="34" charset="0"/>
              </a:rPr>
              <a:t> during this period for </a:t>
            </a:r>
            <a:r>
              <a:rPr lang="en-GB" sz="2000" b="1" dirty="0">
                <a:latin typeface="Arial" panose="020B0604020202020204" pitchFamily="34" charset="0"/>
                <a:cs typeface="Arial" panose="020B0604020202020204" pitchFamily="34" charset="0"/>
              </a:rPr>
              <a:t>personal reasons </a:t>
            </a:r>
            <a:r>
              <a:rPr lang="en-GB" sz="2000" dirty="0">
                <a:latin typeface="Arial" panose="020B0604020202020204" pitchFamily="34" charset="0"/>
                <a:cs typeface="Arial" panose="020B0604020202020204" pitchFamily="34" charset="0"/>
              </a:rPr>
              <a:t>(Morgans Hotel, 2026f).</a:t>
            </a:r>
            <a:endParaRPr lang="en-GB" sz="2000" b="1" dirty="0">
              <a:latin typeface="Arial" panose="020B0604020202020204" pitchFamily="34" charset="0"/>
              <a:cs typeface="Arial" panose="020B0604020202020204" pitchFamily="34" charset="0"/>
            </a:endParaRPr>
          </a:p>
          <a:p>
            <a:pPr>
              <a:lnSpc>
                <a:spcPct val="90000"/>
              </a:lnSpc>
            </a:pPr>
            <a:r>
              <a:rPr lang="en-GB" sz="2000" dirty="0">
                <a:latin typeface="Arial" panose="020B0604020202020204" pitchFamily="34" charset="0"/>
                <a:cs typeface="Arial" panose="020B0604020202020204" pitchFamily="34" charset="0"/>
              </a:rPr>
              <a:t>Morgans Hotels' retention rate is much lower than the hospitality industry </a:t>
            </a:r>
            <a:r>
              <a:rPr lang="en-GB" sz="2000" b="1" dirty="0">
                <a:latin typeface="Arial" panose="020B0604020202020204" pitchFamily="34" charset="0"/>
                <a:cs typeface="Arial" panose="020B0604020202020204" pitchFamily="34" charset="0"/>
              </a:rPr>
              <a:t>average of 48% </a:t>
            </a:r>
            <a:r>
              <a:rPr lang="en-GB" sz="2000" dirty="0">
                <a:latin typeface="Arial" panose="020B0604020202020204" pitchFamily="34" charset="0"/>
                <a:cs typeface="Arial" panose="020B0604020202020204" pitchFamily="34" charset="0"/>
              </a:rPr>
              <a:t>(NatWest Mentor, 2026) Hospitality industry has a </a:t>
            </a:r>
            <a:r>
              <a:rPr lang="en-GB" sz="2000" b="1" dirty="0">
                <a:latin typeface="Arial" panose="020B0604020202020204" pitchFamily="34" charset="0"/>
                <a:cs typeface="Arial" panose="020B0604020202020204" pitchFamily="34" charset="0"/>
              </a:rPr>
              <a:t>52% staff turnover rate</a:t>
            </a:r>
            <a:r>
              <a:rPr lang="en-GB" sz="2000" dirty="0">
                <a:latin typeface="Arial" panose="020B0604020202020204" pitchFamily="34" charset="0"/>
                <a:cs typeface="Arial" panose="020B0604020202020204" pitchFamily="34" charset="0"/>
              </a:rPr>
              <a:t>, meaning the estimated employee retention rate is 48% (NatWest Mentor, 2026).</a:t>
            </a:r>
          </a:p>
        </p:txBody>
      </p:sp>
      <p:cxnSp>
        <p:nvCxnSpPr>
          <p:cNvPr id="17" name="Straight Connector 1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E441941A-98AD-FF8D-CFA6-938438F638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0892" y="1064606"/>
            <a:ext cx="6632300" cy="4600201"/>
          </a:xfrm>
          <a:prstGeom prst="rect">
            <a:avLst/>
          </a:prstGeom>
        </p:spPr>
      </p:pic>
      <p:sp>
        <p:nvSpPr>
          <p:cNvPr id="9" name="TextBox 8">
            <a:extLst>
              <a:ext uri="{FF2B5EF4-FFF2-40B4-BE49-F238E27FC236}">
                <a16:creationId xmlns:a16="http://schemas.microsoft.com/office/drawing/2014/main" id="{0E3008C6-5F26-084A-1876-321202C1020E}"/>
              </a:ext>
            </a:extLst>
          </p:cNvPr>
          <p:cNvSpPr txBox="1"/>
          <p:nvPr/>
        </p:nvSpPr>
        <p:spPr>
          <a:xfrm>
            <a:off x="9522364" y="5616422"/>
            <a:ext cx="2915604" cy="353943"/>
          </a:xfrm>
          <a:prstGeom prst="rect">
            <a:avLst/>
          </a:prstGeom>
          <a:noFill/>
        </p:spPr>
        <p:txBody>
          <a:bodyPr wrap="square">
            <a:spAutoFit/>
          </a:bodyPr>
          <a:lstStyle/>
          <a:p>
            <a:r>
              <a:rPr lang="en-GB" sz="1700" dirty="0">
                <a:latin typeface="Arial" panose="020B0604020202020204" pitchFamily="34" charset="0"/>
                <a:cs typeface="Arial" panose="020B0604020202020204" pitchFamily="34" charset="0"/>
              </a:rPr>
              <a:t>(Morgans Hotel, 2026f)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8495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E77AD1-5BC0-305E-EADB-4D45401ACFF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6CBCC10-5FD7-7E79-6798-3D4FA334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339A8-9F9B-9F79-0E83-F66D65B3B6D4}"/>
              </a:ext>
            </a:extLst>
          </p:cNvPr>
          <p:cNvSpPr>
            <a:spLocks noGrp="1"/>
          </p:cNvSpPr>
          <p:nvPr>
            <p:ph type="title"/>
          </p:nvPr>
        </p:nvSpPr>
        <p:spPr>
          <a:xfrm>
            <a:off x="1333502" y="609600"/>
            <a:ext cx="8596668" cy="1320800"/>
          </a:xfrm>
        </p:spPr>
        <p:txBody>
          <a:bodyPr>
            <a:normAutofit/>
          </a:bodyPr>
          <a:lstStyle/>
          <a:p>
            <a:pPr algn="ctr"/>
            <a:r>
              <a:rPr lang="en-GB" b="1" u="sng" dirty="0">
                <a:solidFill>
                  <a:schemeClr val="tx1"/>
                </a:solidFill>
                <a:latin typeface="Arial" panose="020B0604020202020204" pitchFamily="34" charset="0"/>
                <a:cs typeface="Arial" panose="020B0604020202020204" pitchFamily="34" charset="0"/>
              </a:rPr>
              <a:t>Turnover Rate</a:t>
            </a:r>
          </a:p>
        </p:txBody>
      </p:sp>
      <p:sp>
        <p:nvSpPr>
          <p:cNvPr id="10" name="Isosceles Triangle 9">
            <a:extLst>
              <a:ext uri="{FF2B5EF4-FFF2-40B4-BE49-F238E27FC236}">
                <a16:creationId xmlns:a16="http://schemas.microsoft.com/office/drawing/2014/main" id="{332F46C9-BD9F-89B2-5452-657B117AA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44AD110-D959-6C3D-5460-D4C14EF10517}"/>
              </a:ext>
            </a:extLst>
          </p:cNvPr>
          <p:cNvSpPr>
            <a:spLocks noGrp="1"/>
          </p:cNvSpPr>
          <p:nvPr>
            <p:ph idx="1"/>
          </p:nvPr>
        </p:nvSpPr>
        <p:spPr>
          <a:xfrm>
            <a:off x="6381351" y="1950697"/>
            <a:ext cx="5586282" cy="4120319"/>
          </a:xfrm>
        </p:spPr>
        <p:txBody>
          <a:bodyPr>
            <a:normAutofit/>
          </a:bodyPr>
          <a:lstStyle/>
          <a:p>
            <a:r>
              <a:rPr lang="en-GB" dirty="0">
                <a:solidFill>
                  <a:schemeClr val="tx1"/>
                </a:solidFill>
                <a:latin typeface="Arial" panose="020B0604020202020204" pitchFamily="34" charset="0"/>
                <a:cs typeface="Arial" panose="020B0604020202020204" pitchFamily="34" charset="0"/>
              </a:rPr>
              <a:t>The HR Department at Morgans Hotel, (2026f) </a:t>
            </a:r>
            <a:r>
              <a:rPr lang="en-GB" b="1" dirty="0">
                <a:solidFill>
                  <a:schemeClr val="tx1"/>
                </a:solidFill>
                <a:latin typeface="Arial" panose="020B0604020202020204" pitchFamily="34" charset="0"/>
                <a:cs typeface="Arial" panose="020B0604020202020204" pitchFamily="34" charset="0"/>
              </a:rPr>
              <a:t>Staff Turnover rate </a:t>
            </a:r>
            <a:r>
              <a:rPr lang="en-GB" dirty="0">
                <a:solidFill>
                  <a:schemeClr val="tx1"/>
                </a:solidFill>
                <a:latin typeface="Arial" panose="020B0604020202020204" pitchFamily="34" charset="0"/>
                <a:cs typeface="Arial" panose="020B0604020202020204" pitchFamily="34" charset="0"/>
              </a:rPr>
              <a:t>is </a:t>
            </a:r>
            <a:r>
              <a:rPr lang="en-GB" b="1" dirty="0">
                <a:solidFill>
                  <a:schemeClr val="tx1"/>
                </a:solidFill>
                <a:latin typeface="Arial" panose="020B0604020202020204" pitchFamily="34" charset="0"/>
                <a:cs typeface="Arial" panose="020B0604020202020204" pitchFamily="34" charset="0"/>
              </a:rPr>
              <a:t>62.39</a:t>
            </a:r>
            <a:r>
              <a:rPr lang="en-GB" dirty="0">
                <a:solidFill>
                  <a:schemeClr val="tx1"/>
                </a:solidFill>
                <a:latin typeface="Arial" panose="020B0604020202020204" pitchFamily="34" charset="0"/>
                <a:cs typeface="Arial" panose="020B0604020202020204" pitchFamily="34" charset="0"/>
              </a:rPr>
              <a:t>%, showing </a:t>
            </a:r>
            <a:r>
              <a:rPr lang="en-GB" b="1" dirty="0">
                <a:solidFill>
                  <a:schemeClr val="tx1"/>
                </a:solidFill>
                <a:latin typeface="Arial" panose="020B0604020202020204" pitchFamily="34" charset="0"/>
                <a:cs typeface="Arial" panose="020B0604020202020204" pitchFamily="34" charset="0"/>
              </a:rPr>
              <a:t>high staff losses</a:t>
            </a:r>
          </a:p>
          <a:p>
            <a:r>
              <a:rPr lang="en-GB" b="1" dirty="0">
                <a:solidFill>
                  <a:schemeClr val="tx1"/>
                </a:solidFill>
                <a:latin typeface="Arial" panose="020B0604020202020204" pitchFamily="34" charset="0"/>
                <a:cs typeface="Arial" panose="020B0604020202020204" pitchFamily="34" charset="0"/>
              </a:rPr>
              <a:t>First-year turnover </a:t>
            </a:r>
            <a:r>
              <a:rPr lang="en-GB" dirty="0">
                <a:solidFill>
                  <a:schemeClr val="tx1"/>
                </a:solidFill>
                <a:latin typeface="Arial" panose="020B0604020202020204" pitchFamily="34" charset="0"/>
                <a:cs typeface="Arial" panose="020B0604020202020204" pitchFamily="34" charset="0"/>
              </a:rPr>
              <a:t>is </a:t>
            </a:r>
            <a:r>
              <a:rPr lang="en-GB" b="1" dirty="0">
                <a:solidFill>
                  <a:schemeClr val="tx1"/>
                </a:solidFill>
                <a:latin typeface="Arial" panose="020B0604020202020204" pitchFamily="34" charset="0"/>
                <a:cs typeface="Arial" panose="020B0604020202020204" pitchFamily="34" charset="0"/>
              </a:rPr>
              <a:t>52.94</a:t>
            </a:r>
            <a:r>
              <a:rPr lang="en-GB" dirty="0">
                <a:solidFill>
                  <a:schemeClr val="tx1"/>
                </a:solidFill>
                <a:latin typeface="Arial" panose="020B0604020202020204" pitchFamily="34" charset="0"/>
                <a:cs typeface="Arial" panose="020B0604020202020204" pitchFamily="34" charset="0"/>
              </a:rPr>
              <a:t>%, meaning many </a:t>
            </a:r>
            <a:r>
              <a:rPr lang="en-GB" b="1" dirty="0">
                <a:solidFill>
                  <a:schemeClr val="tx1"/>
                </a:solidFill>
                <a:latin typeface="Arial" panose="020B0604020202020204" pitchFamily="34" charset="0"/>
                <a:cs typeface="Arial" panose="020B0604020202020204" pitchFamily="34" charset="0"/>
              </a:rPr>
              <a:t>leave within a year </a:t>
            </a:r>
            <a:r>
              <a:rPr lang="en-GB" dirty="0">
                <a:latin typeface="Arial" panose="020B0604020202020204" pitchFamily="34" charset="0"/>
                <a:cs typeface="Arial" panose="020B0604020202020204" pitchFamily="34" charset="0"/>
              </a:rPr>
              <a:t>(Morgans Hotel, 2026f).</a:t>
            </a:r>
            <a:endParaRPr lang="en-GB" b="1"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Possible causes include </a:t>
            </a:r>
            <a:r>
              <a:rPr lang="en-GB" b="1" dirty="0">
                <a:solidFill>
                  <a:schemeClr val="tx1"/>
                </a:solidFill>
                <a:latin typeface="Arial" panose="020B0604020202020204" pitchFamily="34" charset="0"/>
                <a:cs typeface="Arial" panose="020B0604020202020204" pitchFamily="34" charset="0"/>
              </a:rPr>
              <a:t>workload, training, or job satisfaction </a:t>
            </a:r>
            <a:r>
              <a:rPr lang="en-GB" dirty="0">
                <a:latin typeface="Arial" panose="020B0604020202020204" pitchFamily="34" charset="0"/>
                <a:cs typeface="Arial" panose="020B0604020202020204" pitchFamily="34" charset="0"/>
              </a:rPr>
              <a:t>(Morgans Hotel, 2026f).</a:t>
            </a:r>
            <a:endParaRPr lang="en-GB" b="1"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No staff left in </a:t>
            </a:r>
            <a:r>
              <a:rPr lang="en-GB" b="1" dirty="0">
                <a:solidFill>
                  <a:schemeClr val="tx1"/>
                </a:solidFill>
                <a:latin typeface="Arial" panose="020B0604020202020204" pitchFamily="34" charset="0"/>
                <a:cs typeface="Arial" panose="020B0604020202020204" pitchFamily="34" charset="0"/>
              </a:rPr>
              <a:t>March or the last 30 days </a:t>
            </a:r>
            <a:r>
              <a:rPr lang="en-GB" dirty="0">
                <a:latin typeface="Arial" panose="020B0604020202020204" pitchFamily="34" charset="0"/>
                <a:cs typeface="Arial" panose="020B0604020202020204" pitchFamily="34" charset="0"/>
              </a:rPr>
              <a:t>(Morgans Hotel, 2026f).</a:t>
            </a:r>
            <a:endParaRPr lang="en-GB" b="1"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Ongoing recruitment may </a:t>
            </a:r>
            <a:r>
              <a:rPr lang="en-GB" b="1" dirty="0">
                <a:solidFill>
                  <a:schemeClr val="tx1"/>
                </a:solidFill>
                <a:latin typeface="Arial" panose="020B0604020202020204" pitchFamily="34" charset="0"/>
                <a:cs typeface="Arial" panose="020B0604020202020204" pitchFamily="34" charset="0"/>
              </a:rPr>
              <a:t>suggest early improvement in retention</a:t>
            </a:r>
          </a:p>
        </p:txBody>
      </p:sp>
      <p:sp>
        <p:nvSpPr>
          <p:cNvPr id="12" name="Isosceles Triangle 11">
            <a:extLst>
              <a:ext uri="{FF2B5EF4-FFF2-40B4-BE49-F238E27FC236}">
                <a16:creationId xmlns:a16="http://schemas.microsoft.com/office/drawing/2014/main" id="{21B87590-A917-9D8E-B6B4-9EF79F4C5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5734B813-116A-4C31-0DD6-F11B7F6AC0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708" y="1518962"/>
            <a:ext cx="5532401" cy="4247799"/>
          </a:xfrm>
          <a:prstGeom prst="rect">
            <a:avLst/>
          </a:prstGeom>
        </p:spPr>
      </p:pic>
      <p:sp>
        <p:nvSpPr>
          <p:cNvPr id="5" name="TextBox 4">
            <a:extLst>
              <a:ext uri="{FF2B5EF4-FFF2-40B4-BE49-F238E27FC236}">
                <a16:creationId xmlns:a16="http://schemas.microsoft.com/office/drawing/2014/main" id="{4DA70B28-56DE-7832-3E4D-0AA478EE56BC}"/>
              </a:ext>
            </a:extLst>
          </p:cNvPr>
          <p:cNvSpPr txBox="1"/>
          <p:nvPr/>
        </p:nvSpPr>
        <p:spPr>
          <a:xfrm>
            <a:off x="678466" y="5489182"/>
            <a:ext cx="2543376" cy="353943"/>
          </a:xfrm>
          <a:prstGeom prst="rect">
            <a:avLst/>
          </a:prstGeom>
          <a:noFill/>
        </p:spPr>
        <p:txBody>
          <a:bodyPr wrap="square">
            <a:spAutoFit/>
          </a:bodyPr>
          <a:lstStyle/>
          <a:p>
            <a:r>
              <a:rPr lang="en-GB" sz="1700" dirty="0"/>
              <a:t>(Morgans Hotel, 2026f)</a:t>
            </a:r>
            <a:endParaRPr lang="en-GB" dirty="0"/>
          </a:p>
        </p:txBody>
      </p:sp>
    </p:spTree>
    <p:extLst>
      <p:ext uri="{BB962C8B-B14F-4D97-AF65-F5344CB8AC3E}">
        <p14:creationId xmlns:p14="http://schemas.microsoft.com/office/powerpoint/2010/main" val="4190514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747F2B-8477-09FD-B879-FB9D273E762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D3CA183-9922-6F8F-6656-59E91C281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767FB2-1307-0972-DC0D-25262781782F}"/>
              </a:ext>
            </a:extLst>
          </p:cNvPr>
          <p:cNvSpPr>
            <a:spLocks noGrp="1"/>
          </p:cNvSpPr>
          <p:nvPr>
            <p:ph type="title"/>
          </p:nvPr>
        </p:nvSpPr>
        <p:spPr>
          <a:xfrm>
            <a:off x="1102519" y="531045"/>
            <a:ext cx="9986962" cy="1320800"/>
          </a:xfrm>
        </p:spPr>
        <p:txBody>
          <a:bodyPr>
            <a:normAutofit/>
          </a:bodyPr>
          <a:lstStyle/>
          <a:p>
            <a:pPr algn="ctr"/>
            <a:r>
              <a:rPr lang="en-US" b="1" u="sng" dirty="0">
                <a:solidFill>
                  <a:schemeClr val="tx1"/>
                </a:solidFill>
                <a:latin typeface="Arial" panose="020B0604020202020204" pitchFamily="34" charset="0"/>
                <a:cs typeface="Arial" panose="020B0604020202020204" pitchFamily="34" charset="0"/>
              </a:rPr>
              <a:t>Monthly Staff Turnover at Morgan Hotel in 2025</a:t>
            </a:r>
            <a:endParaRPr lang="en-GB" b="1" u="sng" dirty="0">
              <a:solidFill>
                <a:schemeClr val="tx1"/>
              </a:solidFill>
            </a:endParaRPr>
          </a:p>
        </p:txBody>
      </p:sp>
      <p:sp>
        <p:nvSpPr>
          <p:cNvPr id="10" name="Isosceles Triangle 9">
            <a:extLst>
              <a:ext uri="{FF2B5EF4-FFF2-40B4-BE49-F238E27FC236}">
                <a16:creationId xmlns:a16="http://schemas.microsoft.com/office/drawing/2014/main" id="{3603F7E4-884A-22D0-EAE6-5AD9C947CE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9DCFCD8-3BFC-39E9-1BB3-757B5511C23D}"/>
              </a:ext>
            </a:extLst>
          </p:cNvPr>
          <p:cNvSpPr>
            <a:spLocks noGrp="1"/>
          </p:cNvSpPr>
          <p:nvPr>
            <p:ph idx="1"/>
          </p:nvPr>
        </p:nvSpPr>
        <p:spPr>
          <a:xfrm>
            <a:off x="5578949" y="2072813"/>
            <a:ext cx="6388684" cy="3880773"/>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Staff turnover at Morgans Hotel </a:t>
            </a:r>
            <a:r>
              <a:rPr lang="en-GB" sz="1600" b="1" dirty="0">
                <a:solidFill>
                  <a:schemeClr val="tx1"/>
                </a:solidFill>
                <a:latin typeface="Arial" panose="020B0604020202020204" pitchFamily="34" charset="0"/>
                <a:cs typeface="Arial" panose="020B0604020202020204" pitchFamily="34" charset="0"/>
              </a:rPr>
              <a:t>changed</a:t>
            </a:r>
            <a:r>
              <a:rPr lang="en-GB"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throughout 2025 </a:t>
            </a:r>
          </a:p>
          <a:p>
            <a:r>
              <a:rPr lang="en-GB" sz="1600" dirty="0">
                <a:solidFill>
                  <a:schemeClr val="tx1"/>
                </a:solidFill>
                <a:latin typeface="Arial" panose="020B0604020202020204" pitchFamily="34" charset="0"/>
                <a:cs typeface="Arial" panose="020B0604020202020204" pitchFamily="34" charset="0"/>
              </a:rPr>
              <a:t>The </a:t>
            </a:r>
            <a:r>
              <a:rPr lang="en-GB" sz="1600" b="1" dirty="0">
                <a:solidFill>
                  <a:schemeClr val="tx1"/>
                </a:solidFill>
                <a:latin typeface="Arial" panose="020B0604020202020204" pitchFamily="34" charset="0"/>
                <a:cs typeface="Arial" panose="020B0604020202020204" pitchFamily="34" charset="0"/>
              </a:rPr>
              <a:t>highest</a:t>
            </a:r>
            <a:r>
              <a:rPr lang="en-GB" sz="1600" dirty="0">
                <a:solidFill>
                  <a:schemeClr val="tx1"/>
                </a:solidFill>
                <a:latin typeface="Arial" panose="020B0604020202020204" pitchFamily="34" charset="0"/>
                <a:cs typeface="Arial" panose="020B0604020202020204" pitchFamily="34" charset="0"/>
              </a:rPr>
              <a:t> number of staff </a:t>
            </a:r>
            <a:r>
              <a:rPr lang="en-GB" sz="1600" b="1" dirty="0">
                <a:solidFill>
                  <a:schemeClr val="tx1"/>
                </a:solidFill>
                <a:latin typeface="Arial" panose="020B0604020202020204" pitchFamily="34" charset="0"/>
                <a:cs typeface="Arial" panose="020B0604020202020204" pitchFamily="34" charset="0"/>
              </a:rPr>
              <a:t>left in May and November </a:t>
            </a:r>
          </a:p>
          <a:p>
            <a:r>
              <a:rPr lang="en-GB" sz="1600" b="1" dirty="0">
                <a:solidFill>
                  <a:schemeClr val="tx1"/>
                </a:solidFill>
                <a:latin typeface="Arial" panose="020B0604020202020204" pitchFamily="34" charset="0"/>
                <a:cs typeface="Arial" panose="020B0604020202020204" pitchFamily="34" charset="0"/>
              </a:rPr>
              <a:t>Lower</a:t>
            </a:r>
            <a:r>
              <a:rPr lang="en-GB" sz="1600" dirty="0">
                <a:solidFill>
                  <a:schemeClr val="tx1"/>
                </a:solidFill>
                <a:latin typeface="Arial" panose="020B0604020202020204" pitchFamily="34" charset="0"/>
                <a:cs typeface="Arial" panose="020B0604020202020204" pitchFamily="34" charset="0"/>
              </a:rPr>
              <a:t> turnover was seen in </a:t>
            </a:r>
            <a:r>
              <a:rPr lang="en-GB" sz="1600" b="1" dirty="0">
                <a:solidFill>
                  <a:schemeClr val="tx1"/>
                </a:solidFill>
                <a:latin typeface="Arial" panose="020B0604020202020204" pitchFamily="34" charset="0"/>
                <a:cs typeface="Arial" panose="020B0604020202020204" pitchFamily="34" charset="0"/>
              </a:rPr>
              <a:t>January and September </a:t>
            </a:r>
          </a:p>
          <a:p>
            <a:r>
              <a:rPr lang="en-GB" sz="1600" dirty="0">
                <a:solidFill>
                  <a:schemeClr val="tx1"/>
                </a:solidFill>
                <a:latin typeface="Arial" panose="020B0604020202020204" pitchFamily="34" charset="0"/>
                <a:cs typeface="Arial" panose="020B0604020202020204" pitchFamily="34" charset="0"/>
              </a:rPr>
              <a:t>The hotel </a:t>
            </a:r>
            <a:r>
              <a:rPr lang="en-GB" sz="1600" b="1" dirty="0">
                <a:solidFill>
                  <a:schemeClr val="tx1"/>
                </a:solidFill>
                <a:latin typeface="Arial" panose="020B0604020202020204" pitchFamily="34" charset="0"/>
                <a:cs typeface="Arial" panose="020B0604020202020204" pitchFamily="34" charset="0"/>
              </a:rPr>
              <a:t>struggled to retain staff </a:t>
            </a:r>
            <a:r>
              <a:rPr lang="en-GB" sz="1600" dirty="0">
                <a:solidFill>
                  <a:schemeClr val="tx1"/>
                </a:solidFill>
                <a:latin typeface="Arial" panose="020B0604020202020204" pitchFamily="34" charset="0"/>
                <a:cs typeface="Arial" panose="020B0604020202020204" pitchFamily="34" charset="0"/>
              </a:rPr>
              <a:t>during </a:t>
            </a:r>
            <a:r>
              <a:rPr lang="en-GB" sz="1600" b="1" dirty="0">
                <a:solidFill>
                  <a:schemeClr val="tx1"/>
                </a:solidFill>
                <a:latin typeface="Arial" panose="020B0604020202020204" pitchFamily="34" charset="0"/>
                <a:cs typeface="Arial" panose="020B0604020202020204" pitchFamily="34" charset="0"/>
              </a:rPr>
              <a:t>busy</a:t>
            </a:r>
            <a:r>
              <a:rPr lang="en-GB" sz="1600" dirty="0">
                <a:solidFill>
                  <a:schemeClr val="tx1"/>
                </a:solidFill>
                <a:latin typeface="Arial" panose="020B0604020202020204" pitchFamily="34" charset="0"/>
                <a:cs typeface="Arial" panose="020B0604020202020204" pitchFamily="34" charset="0"/>
              </a:rPr>
              <a:t> periods </a:t>
            </a:r>
          </a:p>
          <a:p>
            <a:r>
              <a:rPr lang="en-GB" sz="1600" dirty="0">
                <a:solidFill>
                  <a:schemeClr val="tx1"/>
                </a:solidFill>
                <a:latin typeface="Arial" panose="020B0604020202020204" pitchFamily="34" charset="0"/>
                <a:cs typeface="Arial" panose="020B0604020202020204" pitchFamily="34" charset="0"/>
              </a:rPr>
              <a:t>This could be linked to </a:t>
            </a:r>
            <a:r>
              <a:rPr lang="en-GB" sz="1600" b="1" dirty="0">
                <a:solidFill>
                  <a:schemeClr val="tx1"/>
                </a:solidFill>
                <a:latin typeface="Arial" panose="020B0604020202020204" pitchFamily="34" charset="0"/>
                <a:cs typeface="Arial" panose="020B0604020202020204" pitchFamily="34" charset="0"/>
              </a:rPr>
              <a:t>workload, stress, pay, and job satisfaction </a:t>
            </a:r>
          </a:p>
          <a:p>
            <a:r>
              <a:rPr lang="en-GB" sz="1600" dirty="0">
                <a:solidFill>
                  <a:schemeClr val="tx1"/>
                </a:solidFill>
                <a:latin typeface="Arial" panose="020B0604020202020204" pitchFamily="34" charset="0"/>
                <a:cs typeface="Arial" panose="020B0604020202020204" pitchFamily="34" charset="0"/>
              </a:rPr>
              <a:t>It may </a:t>
            </a:r>
            <a:r>
              <a:rPr lang="en-GB" sz="1600" dirty="0">
                <a:latin typeface="Arial" panose="020B0604020202020204" pitchFamily="34" charset="0"/>
                <a:cs typeface="Arial" panose="020B0604020202020204" pitchFamily="34" charset="0"/>
              </a:rPr>
              <a:t>also </a:t>
            </a:r>
            <a:r>
              <a:rPr lang="en-GB" sz="1600" b="1" dirty="0">
                <a:latin typeface="Arial" panose="020B0604020202020204" pitchFamily="34" charset="0"/>
                <a:cs typeface="Arial" panose="020B0604020202020204" pitchFamily="34" charset="0"/>
              </a:rPr>
              <a:t>reflect staff leaving for better opportunities </a:t>
            </a:r>
            <a:r>
              <a:rPr lang="en-GB" sz="1600" dirty="0">
                <a:latin typeface="Arial" panose="020B0604020202020204" pitchFamily="34" charset="0"/>
                <a:cs typeface="Arial" panose="020B0604020202020204" pitchFamily="34" charset="0"/>
              </a:rPr>
              <a:t>elsewhere</a:t>
            </a:r>
          </a:p>
        </p:txBody>
      </p:sp>
      <p:sp>
        <p:nvSpPr>
          <p:cNvPr id="12" name="Isosceles Triangle 11">
            <a:extLst>
              <a:ext uri="{FF2B5EF4-FFF2-40B4-BE49-F238E27FC236}">
                <a16:creationId xmlns:a16="http://schemas.microsoft.com/office/drawing/2014/main" id="{177D1D39-5BAB-7626-383E-D8BC51E6D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481F8817-37C7-5D77-F1B9-641DBC10166A}"/>
              </a:ext>
            </a:extLst>
          </p:cNvPr>
          <p:cNvPicPr>
            <a:picLocks noChangeAspect="1"/>
          </p:cNvPicPr>
          <p:nvPr/>
        </p:nvPicPr>
        <p:blipFill>
          <a:blip r:embed="rId3">
            <a:extLst>
              <a:ext uri="{28A0092B-C50C-407E-A947-70E740481C1C}">
                <a14:useLocalDpi xmlns:a14="http://schemas.microsoft.com/office/drawing/2010/main" val="0"/>
              </a:ext>
            </a:extLst>
          </a:blip>
          <a:srcRect l="10823" r="-295"/>
          <a:stretch>
            <a:fillRect/>
          </a:stretch>
        </p:blipFill>
        <p:spPr>
          <a:xfrm>
            <a:off x="628650" y="1851845"/>
            <a:ext cx="4781550" cy="4351337"/>
          </a:xfrm>
          <a:prstGeom prst="rect">
            <a:avLst/>
          </a:prstGeom>
        </p:spPr>
      </p:pic>
      <p:sp>
        <p:nvSpPr>
          <p:cNvPr id="5" name="TextBox 4">
            <a:extLst>
              <a:ext uri="{FF2B5EF4-FFF2-40B4-BE49-F238E27FC236}">
                <a16:creationId xmlns:a16="http://schemas.microsoft.com/office/drawing/2014/main" id="{F143F293-2279-5B29-704C-C30672A78D4D}"/>
              </a:ext>
            </a:extLst>
          </p:cNvPr>
          <p:cNvSpPr txBox="1"/>
          <p:nvPr/>
        </p:nvSpPr>
        <p:spPr>
          <a:xfrm>
            <a:off x="628650" y="6197199"/>
            <a:ext cx="2543376" cy="353943"/>
          </a:xfrm>
          <a:prstGeom prst="rect">
            <a:avLst/>
          </a:prstGeom>
          <a:noFill/>
        </p:spPr>
        <p:txBody>
          <a:bodyPr wrap="square">
            <a:spAutoFit/>
          </a:bodyPr>
          <a:lstStyle/>
          <a:p>
            <a:r>
              <a:rPr lang="en-GB" sz="1700" dirty="0">
                <a:latin typeface="Arial" panose="020B0604020202020204" pitchFamily="34" charset="0"/>
                <a:cs typeface="Arial" panose="020B0604020202020204" pitchFamily="34" charset="0"/>
              </a:rPr>
              <a:t>(Morgans Hotels, 2026f)</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6D0645E-32F1-B22C-1307-34BE9BC142D7}"/>
              </a:ext>
            </a:extLst>
          </p:cNvPr>
          <p:cNvSpPr txBox="1"/>
          <p:nvPr/>
        </p:nvSpPr>
        <p:spPr>
          <a:xfrm>
            <a:off x="5466767" y="5006156"/>
            <a:ext cx="6276500" cy="1077218"/>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According to McAllister (2026), the company's </a:t>
            </a:r>
            <a:r>
              <a:rPr lang="en-GB" sz="1600" b="1" dirty="0">
                <a:latin typeface="Arial" panose="020B0604020202020204" pitchFamily="34" charset="0"/>
                <a:cs typeface="Arial" panose="020B0604020202020204" pitchFamily="34" charset="0"/>
              </a:rPr>
              <a:t>turnover increased </a:t>
            </a:r>
            <a:r>
              <a:rPr lang="en-GB" sz="1600" dirty="0">
                <a:latin typeface="Arial" panose="020B0604020202020204" pitchFamily="34" charset="0"/>
                <a:cs typeface="Arial" panose="020B0604020202020204" pitchFamily="34" charset="0"/>
              </a:rPr>
              <a:t>by </a:t>
            </a:r>
            <a:r>
              <a:rPr lang="en-GB" sz="1600" b="1" dirty="0">
                <a:latin typeface="Arial" panose="020B0604020202020204" pitchFamily="34" charset="0"/>
                <a:cs typeface="Arial" panose="020B0604020202020204" pitchFamily="34" charset="0"/>
              </a:rPr>
              <a:t>13%</a:t>
            </a:r>
            <a:r>
              <a:rPr lang="en-GB" sz="1600" dirty="0">
                <a:latin typeface="Arial" panose="020B0604020202020204" pitchFamily="34" charset="0"/>
                <a:cs typeface="Arial" panose="020B0604020202020204" pitchFamily="34" charset="0"/>
              </a:rPr>
              <a:t> to £22.5 million for the </a:t>
            </a:r>
            <a:r>
              <a:rPr lang="en-GB" sz="1600" b="1" dirty="0">
                <a:latin typeface="Arial" panose="020B0604020202020204" pitchFamily="34" charset="0"/>
                <a:cs typeface="Arial" panose="020B0604020202020204" pitchFamily="34" charset="0"/>
              </a:rPr>
              <a:t>year ending 31 July 2025</a:t>
            </a:r>
            <a:r>
              <a:rPr lang="en-GB" sz="1600" dirty="0">
                <a:latin typeface="Arial" panose="020B0604020202020204" pitchFamily="34" charset="0"/>
                <a:cs typeface="Arial" panose="020B0604020202020204" pitchFamily="34" charset="0"/>
              </a:rPr>
              <a:t>. This suggests that although the </a:t>
            </a:r>
            <a:r>
              <a:rPr lang="en-GB" sz="1600" b="1" dirty="0">
                <a:latin typeface="Arial" panose="020B0604020202020204" pitchFamily="34" charset="0"/>
                <a:cs typeface="Arial" panose="020B0604020202020204" pitchFamily="34" charset="0"/>
              </a:rPr>
              <a:t>hotel was growing financially</a:t>
            </a:r>
            <a:r>
              <a:rPr lang="en-GB" sz="1600" dirty="0">
                <a:latin typeface="Arial" panose="020B0604020202020204" pitchFamily="34" charset="0"/>
                <a:cs typeface="Arial" panose="020B0604020202020204" pitchFamily="34" charset="0"/>
              </a:rPr>
              <a:t>, it still </a:t>
            </a:r>
            <a:r>
              <a:rPr lang="en-GB" sz="1600" b="1" dirty="0">
                <a:latin typeface="Arial" panose="020B0604020202020204" pitchFamily="34" charset="0"/>
                <a:cs typeface="Arial" panose="020B0604020202020204" pitchFamily="34" charset="0"/>
              </a:rPr>
              <a:t>faced challenges in retaining its employees</a:t>
            </a:r>
            <a:r>
              <a:rPr lang="en-GB" sz="1600"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2CF1AF75-3A5C-E9E0-321A-598BF8726286}"/>
              </a:ext>
            </a:extLst>
          </p:cNvPr>
          <p:cNvSpPr txBox="1"/>
          <p:nvPr/>
        </p:nvSpPr>
        <p:spPr>
          <a:xfrm>
            <a:off x="9246234" y="3847550"/>
            <a:ext cx="2543376" cy="353943"/>
          </a:xfrm>
          <a:prstGeom prst="rect">
            <a:avLst/>
          </a:prstGeom>
          <a:noFill/>
        </p:spPr>
        <p:txBody>
          <a:bodyPr wrap="square">
            <a:spAutoFit/>
          </a:bodyPr>
          <a:lstStyle/>
          <a:p>
            <a:r>
              <a:rPr lang="en-GB" sz="1700" dirty="0">
                <a:latin typeface="Arial" panose="020B0604020202020204" pitchFamily="34" charset="0"/>
                <a:cs typeface="Arial" panose="020B0604020202020204" pitchFamily="34" charset="0"/>
              </a:rPr>
              <a:t>(Morgans Hotels, 2026f)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989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CCC25C-D2D1-5CCD-7831-B5E8C1F355A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88C6F8-4D80-F551-6ED3-1C87AC5BE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2EA30-2F77-DDD5-CAA9-97AD8501522F}"/>
              </a:ext>
            </a:extLst>
          </p:cNvPr>
          <p:cNvSpPr>
            <a:spLocks noGrp="1"/>
          </p:cNvSpPr>
          <p:nvPr>
            <p:ph type="title"/>
          </p:nvPr>
        </p:nvSpPr>
        <p:spPr>
          <a:xfrm>
            <a:off x="1036029" y="67448"/>
            <a:ext cx="8596668" cy="1320800"/>
          </a:xfrm>
        </p:spPr>
        <p:txBody>
          <a:bodyPr>
            <a:normAutofit/>
          </a:bodyPr>
          <a:lstStyle/>
          <a:p>
            <a:pPr algn="ctr"/>
            <a:r>
              <a:rPr lang="en-GB" b="1" u="sng" dirty="0">
                <a:solidFill>
                  <a:schemeClr val="tx1"/>
                </a:solidFill>
                <a:latin typeface="Arial" panose="020B0604020202020204" pitchFamily="34" charset="0"/>
                <a:cs typeface="Arial" panose="020B0604020202020204" pitchFamily="34" charset="0"/>
              </a:rPr>
              <a:t>Morgans Hotel Staff Exit Report</a:t>
            </a:r>
          </a:p>
        </p:txBody>
      </p:sp>
      <p:sp>
        <p:nvSpPr>
          <p:cNvPr id="10" name="Isosceles Triangle 9">
            <a:extLst>
              <a:ext uri="{FF2B5EF4-FFF2-40B4-BE49-F238E27FC236}">
                <a16:creationId xmlns:a16="http://schemas.microsoft.com/office/drawing/2014/main" id="{7B417FDA-E7A8-D26A-8FB8-9FD682F14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BB9CE22-6508-C792-9FB7-C997B40E95DA}"/>
              </a:ext>
            </a:extLst>
          </p:cNvPr>
          <p:cNvSpPr>
            <a:spLocks noGrp="1"/>
          </p:cNvSpPr>
          <p:nvPr>
            <p:ph idx="1"/>
          </p:nvPr>
        </p:nvSpPr>
        <p:spPr>
          <a:xfrm>
            <a:off x="5212967" y="5486711"/>
            <a:ext cx="6651697" cy="3538998"/>
          </a:xfrm>
        </p:spPr>
        <p:txBody>
          <a:bodyPr>
            <a:noAutofit/>
          </a:bodyPr>
          <a:lstStyle/>
          <a:p>
            <a:r>
              <a:rPr lang="en-GB" sz="1400" dirty="0">
                <a:latin typeface="Arial" panose="020B0604020202020204" pitchFamily="34" charset="0"/>
                <a:cs typeface="Arial" panose="020B0604020202020204" pitchFamily="34" charset="0"/>
              </a:rPr>
              <a:t>Most employees left for a few common reasons: Starting </a:t>
            </a:r>
            <a:r>
              <a:rPr lang="en-GB" sz="1400" b="1" dirty="0">
                <a:latin typeface="Arial" panose="020B0604020202020204" pitchFamily="34" charset="0"/>
                <a:cs typeface="Arial" panose="020B0604020202020204" pitchFamily="34" charset="0"/>
              </a:rPr>
              <a:t>new jobs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moving</a:t>
            </a:r>
            <a:r>
              <a:rPr lang="en-GB" sz="1400" dirty="0">
                <a:latin typeface="Arial" panose="020B0604020202020204" pitchFamily="34" charset="0"/>
                <a:cs typeface="Arial" panose="020B0604020202020204" pitchFamily="34" charset="0"/>
              </a:rPr>
              <a:t> to a different location, </a:t>
            </a:r>
            <a:r>
              <a:rPr lang="en-GB" sz="1400" b="1" dirty="0">
                <a:latin typeface="Arial" panose="020B0604020202020204" pitchFamily="34" charset="0"/>
                <a:cs typeface="Arial" panose="020B0604020202020204" pitchFamily="34" charset="0"/>
              </a:rPr>
              <a:t>resigning</a:t>
            </a:r>
            <a:r>
              <a:rPr lang="en-GB" sz="1400" dirty="0">
                <a:latin typeface="Arial" panose="020B0604020202020204" pitchFamily="34" charset="0"/>
                <a:cs typeface="Arial" panose="020B0604020202020204" pitchFamily="34" charset="0"/>
              </a:rPr>
              <a:t> for </a:t>
            </a:r>
            <a:r>
              <a:rPr lang="en-GB" sz="1400" b="1" dirty="0">
                <a:latin typeface="Arial" panose="020B0604020202020204" pitchFamily="34" charset="0"/>
                <a:cs typeface="Arial" panose="020B0604020202020204" pitchFamily="34" charset="0"/>
              </a:rPr>
              <a:t>personal</a:t>
            </a:r>
            <a:r>
              <a:rPr lang="en-GB" sz="1400" dirty="0">
                <a:latin typeface="Arial" panose="020B0604020202020204" pitchFamily="34" charset="0"/>
                <a:cs typeface="Arial" panose="020B0604020202020204" pitchFamily="34" charset="0"/>
              </a:rPr>
              <a:t> choices, or finding that the role </a:t>
            </a:r>
            <a:r>
              <a:rPr lang="en-GB" sz="1400" b="1" dirty="0">
                <a:latin typeface="Arial" panose="020B0604020202020204" pitchFamily="34" charset="0"/>
                <a:cs typeface="Arial" panose="020B0604020202020204" pitchFamily="34" charset="0"/>
              </a:rPr>
              <a:t>wasn’t the right fit </a:t>
            </a:r>
            <a:r>
              <a:rPr lang="en-GB" sz="1400" dirty="0">
                <a:latin typeface="Arial" panose="020B0604020202020204" pitchFamily="34" charset="0"/>
                <a:cs typeface="Arial" panose="020B0604020202020204" pitchFamily="34" charset="0"/>
              </a:rPr>
              <a:t>for them. Many people left because of </a:t>
            </a:r>
            <a:r>
              <a:rPr lang="en-GB" sz="1400" b="1" dirty="0">
                <a:latin typeface="Arial" panose="020B0604020202020204" pitchFamily="34" charset="0"/>
                <a:cs typeface="Arial" panose="020B0604020202020204" pitchFamily="34" charset="0"/>
              </a:rPr>
              <a:t>normal life changes </a:t>
            </a:r>
            <a:r>
              <a:rPr lang="en-GB" sz="1400" dirty="0">
                <a:latin typeface="Arial" panose="020B0604020202020204" pitchFamily="34" charset="0"/>
                <a:cs typeface="Arial" panose="020B0604020202020204" pitchFamily="34" charset="0"/>
              </a:rPr>
              <a:t>or </a:t>
            </a:r>
            <a:r>
              <a:rPr lang="en-GB" sz="1400" b="1" dirty="0">
                <a:latin typeface="Arial" panose="020B0604020202020204" pitchFamily="34" charset="0"/>
                <a:cs typeface="Arial" panose="020B0604020202020204" pitchFamily="34" charset="0"/>
              </a:rPr>
              <a:t>better job opportunities</a:t>
            </a:r>
            <a:r>
              <a:rPr lang="en-GB" sz="1400" dirty="0">
                <a:latin typeface="Arial" panose="020B0604020202020204" pitchFamily="34" charset="0"/>
                <a:cs typeface="Arial" panose="020B0604020202020204" pitchFamily="34" charset="0"/>
              </a:rPr>
              <a:t>. One long-serving team member stayed for </a:t>
            </a:r>
            <a:r>
              <a:rPr lang="en-GB" sz="1400" b="1" dirty="0">
                <a:latin typeface="Arial" panose="020B0604020202020204" pitchFamily="34" charset="0"/>
                <a:cs typeface="Arial" panose="020B0604020202020204" pitchFamily="34" charset="0"/>
              </a:rPr>
              <a:t>9 years</a:t>
            </a:r>
            <a:r>
              <a:rPr lang="en-GB" sz="1400" dirty="0">
                <a:latin typeface="Arial" panose="020B0604020202020204" pitchFamily="34" charset="0"/>
                <a:cs typeface="Arial" panose="020B0604020202020204" pitchFamily="34" charset="0"/>
              </a:rPr>
              <a:t>, showing strong commitment to the hotel before leaving for personal reasons.</a:t>
            </a:r>
          </a:p>
        </p:txBody>
      </p:sp>
      <p:sp>
        <p:nvSpPr>
          <p:cNvPr id="12" name="Isosceles Triangle 11">
            <a:extLst>
              <a:ext uri="{FF2B5EF4-FFF2-40B4-BE49-F238E27FC236}">
                <a16:creationId xmlns:a16="http://schemas.microsoft.com/office/drawing/2014/main" id="{80F8BA59-F9D9-B1D1-AC19-763F2B721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54A38499-2CC9-DD40-B940-B6F07897EC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597" y="857301"/>
            <a:ext cx="4491766" cy="5391099"/>
          </a:xfrm>
          <a:prstGeom prst="rect">
            <a:avLst/>
          </a:prstGeom>
        </p:spPr>
      </p:pic>
      <p:pic>
        <p:nvPicPr>
          <p:cNvPr id="5" name="Picture 4">
            <a:extLst>
              <a:ext uri="{FF2B5EF4-FFF2-40B4-BE49-F238E27FC236}">
                <a16:creationId xmlns:a16="http://schemas.microsoft.com/office/drawing/2014/main" id="{38B22FDF-E691-C00E-A4F6-955A875179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334363" y="857302"/>
            <a:ext cx="4764378" cy="4600654"/>
          </a:xfrm>
          <a:prstGeom prst="rect">
            <a:avLst/>
          </a:prstGeom>
        </p:spPr>
      </p:pic>
      <p:sp>
        <p:nvSpPr>
          <p:cNvPr id="9" name="TextBox 8">
            <a:extLst>
              <a:ext uri="{FF2B5EF4-FFF2-40B4-BE49-F238E27FC236}">
                <a16:creationId xmlns:a16="http://schemas.microsoft.com/office/drawing/2014/main" id="{8DD2C66B-92BC-C4D7-E669-E9DF94555E85}"/>
              </a:ext>
            </a:extLst>
          </p:cNvPr>
          <p:cNvSpPr txBox="1"/>
          <p:nvPr/>
        </p:nvSpPr>
        <p:spPr>
          <a:xfrm>
            <a:off x="736827" y="6248400"/>
            <a:ext cx="3318338" cy="353943"/>
          </a:xfrm>
          <a:prstGeom prst="rect">
            <a:avLst/>
          </a:prstGeom>
          <a:noFill/>
        </p:spPr>
        <p:txBody>
          <a:bodyPr wrap="square">
            <a:spAutoFit/>
          </a:bodyPr>
          <a:lstStyle/>
          <a:p>
            <a:r>
              <a:rPr lang="en-GB" sz="1700" dirty="0">
                <a:latin typeface="Arial" panose="020B0604020202020204" pitchFamily="34" charset="0"/>
                <a:cs typeface="Arial" panose="020B0604020202020204" pitchFamily="34" charset="0"/>
              </a:rPr>
              <a:t>(Morgans Hotel, 2026f)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72071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4B235-44F3-ABD5-A184-6F9C6C6E0928}"/>
              </a:ext>
            </a:extLst>
          </p:cNvPr>
          <p:cNvSpPr>
            <a:spLocks noGrp="1"/>
          </p:cNvSpPr>
          <p:nvPr>
            <p:ph type="title"/>
          </p:nvPr>
        </p:nvSpPr>
        <p:spPr>
          <a:xfrm>
            <a:off x="677328" y="609600"/>
            <a:ext cx="7769442" cy="1320800"/>
          </a:xfrm>
        </p:spPr>
        <p:txBody>
          <a:bodyPr anchor="ctr">
            <a:normAutofit/>
          </a:bodyPr>
          <a:lstStyle/>
          <a:p>
            <a:pPr>
              <a:lnSpc>
                <a:spcPct val="90000"/>
              </a:lnSpc>
            </a:pPr>
            <a:r>
              <a:rPr lang="en-GB" sz="2800" b="1" u="sng" dirty="0">
                <a:solidFill>
                  <a:schemeClr val="tx1"/>
                </a:solidFill>
                <a:latin typeface="Arial" panose="020B0604020202020204" pitchFamily="34" charset="0"/>
                <a:cs typeface="Arial" panose="020B0604020202020204" pitchFamily="34" charset="0"/>
              </a:rPr>
              <a:t>Reviews On Indeed related about Morgans Hotel from Employees</a:t>
            </a:r>
          </a:p>
        </p:txBody>
      </p:sp>
      <p:sp>
        <p:nvSpPr>
          <p:cNvPr id="3" name="Content Placeholder 2">
            <a:extLst>
              <a:ext uri="{FF2B5EF4-FFF2-40B4-BE49-F238E27FC236}">
                <a16:creationId xmlns:a16="http://schemas.microsoft.com/office/drawing/2014/main" id="{A36C4F8E-A98A-BBC3-6D7C-89599287D8F6}"/>
              </a:ext>
            </a:extLst>
          </p:cNvPr>
          <p:cNvSpPr>
            <a:spLocks noGrp="1"/>
          </p:cNvSpPr>
          <p:nvPr>
            <p:ph idx="1"/>
          </p:nvPr>
        </p:nvSpPr>
        <p:spPr>
          <a:xfrm>
            <a:off x="677328" y="2160589"/>
            <a:ext cx="2930517" cy="3880773"/>
          </a:xfrm>
        </p:spPr>
        <p:txBody>
          <a:bodyPr>
            <a:normAutofit/>
          </a:bodyPr>
          <a:lstStyle/>
          <a:p>
            <a:r>
              <a:rPr lang="en-GB" dirty="0"/>
              <a:t>From looking the figures and states I came across of this research from previous employee's review. Where they are lots of negative and positive reviews. </a:t>
            </a:r>
          </a:p>
        </p:txBody>
      </p:sp>
      <p:pic>
        <p:nvPicPr>
          <p:cNvPr id="9" name="Picture 8">
            <a:extLst>
              <a:ext uri="{FF2B5EF4-FFF2-40B4-BE49-F238E27FC236}">
                <a16:creationId xmlns:a16="http://schemas.microsoft.com/office/drawing/2014/main" id="{2C53481D-C698-9390-81A9-77E47481F667}"/>
              </a:ext>
            </a:extLst>
          </p:cNvPr>
          <p:cNvPicPr>
            <a:picLocks noChangeAspect="1"/>
          </p:cNvPicPr>
          <p:nvPr/>
        </p:nvPicPr>
        <p:blipFill>
          <a:blip r:embed="rId3"/>
          <a:stretch>
            <a:fillRect/>
          </a:stretch>
        </p:blipFill>
        <p:spPr>
          <a:xfrm>
            <a:off x="3876725" y="4420601"/>
            <a:ext cx="2596281" cy="1029916"/>
          </a:xfrm>
          <a:prstGeom prst="rect">
            <a:avLst/>
          </a:prstGeom>
        </p:spPr>
      </p:pic>
      <p:pic>
        <p:nvPicPr>
          <p:cNvPr id="11" name="Picture 10">
            <a:extLst>
              <a:ext uri="{FF2B5EF4-FFF2-40B4-BE49-F238E27FC236}">
                <a16:creationId xmlns:a16="http://schemas.microsoft.com/office/drawing/2014/main" id="{934A7987-E195-CC2B-2ED6-9BBECF4C0BC6}"/>
              </a:ext>
            </a:extLst>
          </p:cNvPr>
          <p:cNvPicPr>
            <a:picLocks noChangeAspect="1"/>
          </p:cNvPicPr>
          <p:nvPr/>
        </p:nvPicPr>
        <p:blipFill>
          <a:blip r:embed="rId4"/>
          <a:stretch>
            <a:fillRect/>
          </a:stretch>
        </p:blipFill>
        <p:spPr>
          <a:xfrm>
            <a:off x="6677718" y="2039990"/>
            <a:ext cx="2596281" cy="1389010"/>
          </a:xfrm>
          <a:prstGeom prst="rect">
            <a:avLst/>
          </a:prstGeom>
        </p:spPr>
      </p:pic>
      <p:pic>
        <p:nvPicPr>
          <p:cNvPr id="13" name="Picture 12">
            <a:extLst>
              <a:ext uri="{FF2B5EF4-FFF2-40B4-BE49-F238E27FC236}">
                <a16:creationId xmlns:a16="http://schemas.microsoft.com/office/drawing/2014/main" id="{67461A6B-3140-009C-C72A-AE166A6395FE}"/>
              </a:ext>
            </a:extLst>
          </p:cNvPr>
          <p:cNvPicPr>
            <a:picLocks noChangeAspect="1"/>
          </p:cNvPicPr>
          <p:nvPr/>
        </p:nvPicPr>
        <p:blipFill>
          <a:blip r:embed="rId5"/>
          <a:srcRect b="46199"/>
          <a:stretch>
            <a:fillRect/>
          </a:stretch>
        </p:blipFill>
        <p:spPr>
          <a:xfrm>
            <a:off x="3876725" y="2086740"/>
            <a:ext cx="2596283" cy="2330163"/>
          </a:xfrm>
          <a:prstGeom prst="rect">
            <a:avLst/>
          </a:prstGeom>
        </p:spPr>
      </p:pic>
      <p:pic>
        <p:nvPicPr>
          <p:cNvPr id="7" name="Picture 6">
            <a:extLst>
              <a:ext uri="{FF2B5EF4-FFF2-40B4-BE49-F238E27FC236}">
                <a16:creationId xmlns:a16="http://schemas.microsoft.com/office/drawing/2014/main" id="{C04DAD6C-3F21-4247-1D4E-C4E3594767DC}"/>
              </a:ext>
            </a:extLst>
          </p:cNvPr>
          <p:cNvPicPr>
            <a:picLocks noChangeAspect="1"/>
          </p:cNvPicPr>
          <p:nvPr/>
        </p:nvPicPr>
        <p:blipFill>
          <a:blip r:embed="rId6"/>
          <a:stretch>
            <a:fillRect/>
          </a:stretch>
        </p:blipFill>
        <p:spPr>
          <a:xfrm>
            <a:off x="6677718" y="3520238"/>
            <a:ext cx="2596283" cy="1882305"/>
          </a:xfrm>
          <a:prstGeom prst="rect">
            <a:avLst/>
          </a:prstGeom>
        </p:spPr>
      </p:pic>
      <p:sp>
        <p:nvSpPr>
          <p:cNvPr id="15" name="TextBox 14">
            <a:extLst>
              <a:ext uri="{FF2B5EF4-FFF2-40B4-BE49-F238E27FC236}">
                <a16:creationId xmlns:a16="http://schemas.microsoft.com/office/drawing/2014/main" id="{1E1788BB-48D1-0F32-6A54-FC9B0F1BEA0D}"/>
              </a:ext>
            </a:extLst>
          </p:cNvPr>
          <p:cNvSpPr txBox="1"/>
          <p:nvPr/>
        </p:nvSpPr>
        <p:spPr>
          <a:xfrm>
            <a:off x="5572191" y="5402543"/>
            <a:ext cx="2211050" cy="276999"/>
          </a:xfrm>
          <a:prstGeom prst="rect">
            <a:avLst/>
          </a:prstGeom>
          <a:noFill/>
        </p:spPr>
        <p:txBody>
          <a:bodyPr wrap="square">
            <a:spAutoFit/>
          </a:bodyPr>
          <a:lstStyle/>
          <a:p>
            <a:r>
              <a:rPr lang="en-GB" sz="1200" dirty="0">
                <a:effectLst/>
                <a:latin typeface="Arial" panose="020B0604020202020204" pitchFamily="34" charset="0"/>
              </a:rPr>
              <a:t>(Morgans hotel, 2026)</a:t>
            </a:r>
            <a:endParaRPr lang="en-GB" dirty="0"/>
          </a:p>
        </p:txBody>
      </p:sp>
    </p:spTree>
    <p:extLst>
      <p:ext uri="{BB962C8B-B14F-4D97-AF65-F5344CB8AC3E}">
        <p14:creationId xmlns:p14="http://schemas.microsoft.com/office/powerpoint/2010/main" val="3729548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C3B00-148B-F0BB-DA4B-5FDA8DD2342D}"/>
              </a:ext>
            </a:extLst>
          </p:cNvPr>
          <p:cNvSpPr>
            <a:spLocks noGrp="1"/>
          </p:cNvSpPr>
          <p:nvPr>
            <p:ph type="title"/>
          </p:nvPr>
        </p:nvSpPr>
        <p:spPr/>
        <p:txBody>
          <a:bodyPr/>
          <a:lstStyle/>
          <a:p>
            <a:r>
              <a:rPr lang="en-GB" b="1" u="sng" dirty="0">
                <a:solidFill>
                  <a:schemeClr val="tx1"/>
                </a:solidFill>
              </a:rPr>
              <a:t>Benefits At Morgans Hotel</a:t>
            </a:r>
          </a:p>
        </p:txBody>
      </p:sp>
      <p:pic>
        <p:nvPicPr>
          <p:cNvPr id="4" name="Picture 3">
            <a:extLst>
              <a:ext uri="{FF2B5EF4-FFF2-40B4-BE49-F238E27FC236}">
                <a16:creationId xmlns:a16="http://schemas.microsoft.com/office/drawing/2014/main" id="{2CAD5B2B-BDF2-947B-81E2-B5946B9FC688}"/>
              </a:ext>
            </a:extLst>
          </p:cNvPr>
          <p:cNvPicPr>
            <a:picLocks noChangeAspect="1"/>
          </p:cNvPicPr>
          <p:nvPr/>
        </p:nvPicPr>
        <p:blipFill>
          <a:blip r:embed="rId3"/>
          <a:stretch>
            <a:fillRect/>
          </a:stretch>
        </p:blipFill>
        <p:spPr>
          <a:xfrm>
            <a:off x="628580" y="1257300"/>
            <a:ext cx="4396133" cy="5600700"/>
          </a:xfrm>
          <a:prstGeom prst="rect">
            <a:avLst/>
          </a:prstGeom>
        </p:spPr>
      </p:pic>
      <p:pic>
        <p:nvPicPr>
          <p:cNvPr id="5" name="Picture 4">
            <a:extLst>
              <a:ext uri="{FF2B5EF4-FFF2-40B4-BE49-F238E27FC236}">
                <a16:creationId xmlns:a16="http://schemas.microsoft.com/office/drawing/2014/main" id="{C8AF6882-FB1E-84B6-42F9-57E5326B34A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92237" y="1520190"/>
            <a:ext cx="4514241" cy="4446270"/>
          </a:xfrm>
          <a:prstGeom prst="rect">
            <a:avLst/>
          </a:prstGeom>
        </p:spPr>
      </p:pic>
      <p:sp>
        <p:nvSpPr>
          <p:cNvPr id="9" name="TextBox 8">
            <a:extLst>
              <a:ext uri="{FF2B5EF4-FFF2-40B4-BE49-F238E27FC236}">
                <a16:creationId xmlns:a16="http://schemas.microsoft.com/office/drawing/2014/main" id="{1D0AA0DC-8E59-9E9D-3CF9-5B4BE8F18A63}"/>
              </a:ext>
            </a:extLst>
          </p:cNvPr>
          <p:cNvSpPr txBox="1"/>
          <p:nvPr/>
        </p:nvSpPr>
        <p:spPr>
          <a:xfrm>
            <a:off x="4203383" y="5966460"/>
            <a:ext cx="2711767" cy="335092"/>
          </a:xfrm>
          <a:prstGeom prst="rect">
            <a:avLst/>
          </a:prstGeom>
          <a:noFill/>
        </p:spPr>
        <p:txBody>
          <a:bodyPr wrap="square">
            <a:spAutoFit/>
          </a:bodyPr>
          <a:lstStyle/>
          <a:p>
            <a:pPr>
              <a:lnSpc>
                <a:spcPct val="150000"/>
              </a:lnSpc>
              <a:buNone/>
            </a:pPr>
            <a:r>
              <a:rPr lang="en-GB" sz="1200" dirty="0">
                <a:effectLst/>
                <a:latin typeface="Arial" panose="020B0604020202020204" pitchFamily="34" charset="0"/>
              </a:rPr>
              <a:t>Morgans Hotel (2026f)</a:t>
            </a:r>
          </a:p>
        </p:txBody>
      </p:sp>
    </p:spTree>
    <p:extLst>
      <p:ext uri="{BB962C8B-B14F-4D97-AF65-F5344CB8AC3E}">
        <p14:creationId xmlns:p14="http://schemas.microsoft.com/office/powerpoint/2010/main" val="4097215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C7481E-AB10-35BB-2B4C-506CF5F88A0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141315-EA3A-05DD-53B5-8C17070CC1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A8B99-6080-0F5D-C435-AD0C37C80B2C}"/>
              </a:ext>
            </a:extLst>
          </p:cNvPr>
          <p:cNvSpPr>
            <a:spLocks noGrp="1"/>
          </p:cNvSpPr>
          <p:nvPr>
            <p:ph type="title"/>
          </p:nvPr>
        </p:nvSpPr>
        <p:spPr>
          <a:xfrm>
            <a:off x="1333502" y="609600"/>
            <a:ext cx="8596668" cy="1320800"/>
          </a:xfrm>
        </p:spPr>
        <p:txBody>
          <a:bodyPr>
            <a:normAutofit/>
          </a:bodyPr>
          <a:lstStyle/>
          <a:p>
            <a:r>
              <a:rPr lang="en-GB" b="1" u="sng" dirty="0">
                <a:solidFill>
                  <a:schemeClr val="tx1"/>
                </a:solidFill>
                <a:latin typeface="Arial" panose="020B0604020202020204" pitchFamily="34" charset="0"/>
                <a:cs typeface="Arial" panose="020B0604020202020204" pitchFamily="34" charset="0"/>
              </a:rPr>
              <a:t>Impact on Hospitality Industry due to COVID-19 on Employee Retention</a:t>
            </a:r>
            <a:endParaRPr lang="en-GB" dirty="0">
              <a:solidFill>
                <a:schemeClr val="tx1"/>
              </a:solidFill>
            </a:endParaRPr>
          </a:p>
        </p:txBody>
      </p:sp>
      <p:sp>
        <p:nvSpPr>
          <p:cNvPr id="10" name="Isosceles Triangle 9">
            <a:extLst>
              <a:ext uri="{FF2B5EF4-FFF2-40B4-BE49-F238E27FC236}">
                <a16:creationId xmlns:a16="http://schemas.microsoft.com/office/drawing/2014/main" id="{161A3A0B-5B94-B663-5D69-3A7B04B4A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10CA57EC-11E0-0C72-0733-315B30B2E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829C241A-AEA2-E61B-C92B-DD001A77824F}"/>
              </a:ext>
            </a:extLst>
          </p:cNvPr>
          <p:cNvPicPr>
            <a:picLocks noChangeAspect="1"/>
          </p:cNvPicPr>
          <p:nvPr/>
        </p:nvPicPr>
        <p:blipFill>
          <a:blip r:embed="rId3"/>
          <a:stretch>
            <a:fillRect/>
          </a:stretch>
        </p:blipFill>
        <p:spPr>
          <a:xfrm>
            <a:off x="244771" y="1930400"/>
            <a:ext cx="4791022" cy="3176859"/>
          </a:xfrm>
          <a:prstGeom prst="rect">
            <a:avLst/>
          </a:prstGeom>
          <a:effectLst>
            <a:softEdge rad="362039"/>
          </a:effectLst>
        </p:spPr>
      </p:pic>
      <p:sp>
        <p:nvSpPr>
          <p:cNvPr id="6" name="TextBox 5">
            <a:extLst>
              <a:ext uri="{FF2B5EF4-FFF2-40B4-BE49-F238E27FC236}">
                <a16:creationId xmlns:a16="http://schemas.microsoft.com/office/drawing/2014/main" id="{50668527-1D0C-9CDE-C4FF-22D9E14532DF}"/>
              </a:ext>
            </a:extLst>
          </p:cNvPr>
          <p:cNvSpPr txBox="1"/>
          <p:nvPr/>
        </p:nvSpPr>
        <p:spPr>
          <a:xfrm>
            <a:off x="3464816" y="4918614"/>
            <a:ext cx="1565637" cy="276999"/>
          </a:xfrm>
          <a:prstGeom prst="rect">
            <a:avLst/>
          </a:prstGeom>
          <a:noFill/>
        </p:spPr>
        <p:txBody>
          <a:bodyPr wrap="square">
            <a:spAutoFit/>
          </a:bodyPr>
          <a:lstStyle/>
          <a:p>
            <a:r>
              <a:rPr lang="en-GB" sz="1200" dirty="0">
                <a:effectLst/>
                <a:latin typeface="Arial" panose="020B0604020202020204" pitchFamily="34" charset="0"/>
              </a:rPr>
              <a:t>(Bannon, 2020)</a:t>
            </a:r>
            <a:endParaRPr lang="en-GB" dirty="0"/>
          </a:p>
        </p:txBody>
      </p:sp>
      <p:pic>
        <p:nvPicPr>
          <p:cNvPr id="7" name="Picture 6" descr="Coronavirus">
            <a:extLst>
              <a:ext uri="{FF2B5EF4-FFF2-40B4-BE49-F238E27FC236}">
                <a16:creationId xmlns:a16="http://schemas.microsoft.com/office/drawing/2014/main" id="{194C7413-27C7-D119-3C05-B8FDEE3AE536}"/>
              </a:ext>
            </a:extLst>
          </p:cNvPr>
          <p:cNvPicPr>
            <a:picLocks noChangeAspect="1"/>
          </p:cNvPicPr>
          <p:nvPr/>
        </p:nvPicPr>
        <p:blipFill>
          <a:blip r:embed="rId4"/>
          <a:stretch>
            <a:fillRect/>
          </a:stretch>
        </p:blipFill>
        <p:spPr>
          <a:xfrm>
            <a:off x="244771" y="4918614"/>
            <a:ext cx="2730272" cy="1662387"/>
          </a:xfrm>
          <a:prstGeom prst="rect">
            <a:avLst/>
          </a:prstGeom>
          <a:ln>
            <a:noFill/>
          </a:ln>
          <a:effectLst>
            <a:softEdge rad="112500"/>
          </a:effectLst>
        </p:spPr>
      </p:pic>
      <p:sp>
        <p:nvSpPr>
          <p:cNvPr id="14" name="Content Placeholder 2">
            <a:extLst>
              <a:ext uri="{FF2B5EF4-FFF2-40B4-BE49-F238E27FC236}">
                <a16:creationId xmlns:a16="http://schemas.microsoft.com/office/drawing/2014/main" id="{0E42C15D-9CD6-13D4-0C22-DE41FADFFA7C}"/>
              </a:ext>
            </a:extLst>
          </p:cNvPr>
          <p:cNvSpPr txBox="1">
            <a:spLocks/>
          </p:cNvSpPr>
          <p:nvPr/>
        </p:nvSpPr>
        <p:spPr>
          <a:xfrm>
            <a:off x="5356409" y="2068643"/>
            <a:ext cx="6006135" cy="471445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latin typeface="Arial" panose="020B0604020202020204" pitchFamily="34" charset="0"/>
                <a:cs typeface="Arial" panose="020B0604020202020204" pitchFamily="34" charset="0"/>
              </a:rPr>
              <a:t>The COVID-19 pandemic had a significant impact on the global hospitality industry, resulting in the loss of more than </a:t>
            </a:r>
            <a:r>
              <a:rPr lang="en-GB" b="1" dirty="0">
                <a:latin typeface="Arial" panose="020B0604020202020204" pitchFamily="34" charset="0"/>
                <a:cs typeface="Arial" panose="020B0604020202020204" pitchFamily="34" charset="0"/>
              </a:rPr>
              <a:t>11.7 million jobs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across the sector (Powell, Francis-Devine and Clark, 2021). </a:t>
            </a:r>
          </a:p>
          <a:p>
            <a:r>
              <a:rPr lang="en-GB" dirty="0">
                <a:latin typeface="Arial" panose="020B0604020202020204" pitchFamily="34" charset="0"/>
                <a:cs typeface="Arial" panose="020B0604020202020204" pitchFamily="34" charset="0"/>
              </a:rPr>
              <a:t>According to </a:t>
            </a:r>
            <a:r>
              <a:rPr lang="en-GB" b="1" dirty="0">
                <a:latin typeface="Arial" panose="020B0604020202020204" pitchFamily="34" charset="0"/>
                <a:cs typeface="Arial" panose="020B0604020202020204" pitchFamily="34" charset="0"/>
              </a:rPr>
              <a:t>UN Tourism (2025)</a:t>
            </a:r>
            <a:r>
              <a:rPr lang="en-GB" dirty="0">
                <a:latin typeface="Arial" panose="020B0604020202020204" pitchFamily="34" charset="0"/>
                <a:cs typeface="Arial" panose="020B0604020202020204" pitchFamily="34" charset="0"/>
              </a:rPr>
              <a:t>, the pandemic affected not only the hospitality industry but also the wider tourism sector, including aviation and catering, placing between </a:t>
            </a:r>
            <a:r>
              <a:rPr lang="en-GB" b="1" dirty="0">
                <a:latin typeface="Arial" panose="020B0604020202020204" pitchFamily="34" charset="0"/>
                <a:cs typeface="Arial" panose="020B0604020202020204" pitchFamily="34" charset="0"/>
              </a:rPr>
              <a:t>100 and 200 million jobs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at risk</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World Health Organization (2025)</a:t>
            </a:r>
            <a:r>
              <a:rPr lang="en-GB" dirty="0">
                <a:latin typeface="Arial" panose="020B0604020202020204" pitchFamily="34" charset="0"/>
                <a:cs typeface="Arial" panose="020B0604020202020204" pitchFamily="34" charset="0"/>
              </a:rPr>
              <a:t> reported over </a:t>
            </a:r>
            <a:r>
              <a:rPr lang="en-GB" b="1" dirty="0">
                <a:latin typeface="Arial" panose="020B0604020202020204" pitchFamily="34" charset="0"/>
                <a:cs typeface="Arial" panose="020B0604020202020204" pitchFamily="34" charset="0"/>
              </a:rPr>
              <a:t>780 million COVID-19 cases</a:t>
            </a:r>
            <a:r>
              <a:rPr lang="en-GB" dirty="0">
                <a:latin typeface="Arial" panose="020B0604020202020204" pitchFamily="34" charset="0"/>
                <a:cs typeface="Arial" panose="020B0604020202020204" pitchFamily="34" charset="0"/>
              </a:rPr>
              <a:t> and more than </a:t>
            </a:r>
            <a:r>
              <a:rPr lang="en-GB" b="1" dirty="0">
                <a:latin typeface="Arial" panose="020B0604020202020204" pitchFamily="34" charset="0"/>
                <a:cs typeface="Arial" panose="020B0604020202020204" pitchFamily="34" charset="0"/>
              </a:rPr>
              <a:t>7.1 million deaths</a:t>
            </a:r>
            <a:r>
              <a:rPr lang="en-GB" dirty="0">
                <a:latin typeface="Arial" panose="020B0604020202020204" pitchFamily="34" charset="0"/>
                <a:cs typeface="Arial" panose="020B0604020202020204" pitchFamily="34" charset="0"/>
              </a:rPr>
              <a:t> worldwide. </a:t>
            </a:r>
          </a:p>
          <a:p>
            <a:r>
              <a:rPr lang="en-GB" b="1" dirty="0">
                <a:latin typeface="Arial" panose="020B0604020202020204" pitchFamily="34" charset="0"/>
                <a:cs typeface="Arial" panose="020B0604020202020204" pitchFamily="34" charset="0"/>
              </a:rPr>
              <a:t>Arun and D. </a:t>
            </a:r>
            <a:r>
              <a:rPr lang="en-GB" b="1" dirty="0" err="1">
                <a:latin typeface="Arial" panose="020B0604020202020204" pitchFamily="34" charset="0"/>
                <a:cs typeface="Arial" panose="020B0604020202020204" pitchFamily="34" charset="0"/>
              </a:rPr>
              <a:t>Gunsaleen</a:t>
            </a:r>
            <a:r>
              <a:rPr lang="en-GB" b="1" dirty="0">
                <a:latin typeface="Arial" panose="020B0604020202020204" pitchFamily="34" charset="0"/>
                <a:cs typeface="Arial" panose="020B0604020202020204" pitchFamily="34" charset="0"/>
              </a:rPr>
              <a:t> (2025)</a:t>
            </a:r>
            <a:r>
              <a:rPr lang="en-GB" dirty="0">
                <a:latin typeface="Arial" panose="020B0604020202020204" pitchFamily="34" charset="0"/>
                <a:cs typeface="Arial" panose="020B0604020202020204" pitchFamily="34" charset="0"/>
              </a:rPr>
              <a:t> stated that more than </a:t>
            </a:r>
            <a:r>
              <a:rPr lang="en-GB" b="1" dirty="0">
                <a:latin typeface="Arial" panose="020B0604020202020204" pitchFamily="34" charset="0"/>
                <a:cs typeface="Arial" panose="020B0604020202020204" pitchFamily="34" charset="0"/>
              </a:rPr>
              <a:t>100 million people lost their jobs</a:t>
            </a:r>
            <a:r>
              <a:rPr lang="en-GB" dirty="0">
                <a:latin typeface="Arial" panose="020B0604020202020204" pitchFamily="34" charset="0"/>
                <a:cs typeface="Arial" panose="020B0604020202020204" pitchFamily="34" charset="0"/>
              </a:rPr>
              <a:t> during the pandemic.</a:t>
            </a:r>
          </a:p>
        </p:txBody>
      </p:sp>
      <p:sp>
        <p:nvSpPr>
          <p:cNvPr id="18" name="TextBox 17">
            <a:extLst>
              <a:ext uri="{FF2B5EF4-FFF2-40B4-BE49-F238E27FC236}">
                <a16:creationId xmlns:a16="http://schemas.microsoft.com/office/drawing/2014/main" id="{883628E3-122A-1782-8F50-EEEF16554842}"/>
              </a:ext>
            </a:extLst>
          </p:cNvPr>
          <p:cNvSpPr txBox="1"/>
          <p:nvPr/>
        </p:nvSpPr>
        <p:spPr>
          <a:xfrm>
            <a:off x="358393" y="6506103"/>
            <a:ext cx="2453076" cy="276999"/>
          </a:xfrm>
          <a:prstGeom prst="rect">
            <a:avLst/>
          </a:prstGeom>
          <a:noFill/>
        </p:spPr>
        <p:txBody>
          <a:bodyPr wrap="square">
            <a:spAutoFit/>
          </a:bodyPr>
          <a:lstStyle/>
          <a:p>
            <a:r>
              <a:rPr lang="en-GB" sz="1200" dirty="0">
                <a:effectLst/>
                <a:latin typeface="Arial" panose="020B0604020202020204" pitchFamily="34" charset="0"/>
              </a:rPr>
              <a:t>World Health Organization (2026)</a:t>
            </a:r>
            <a:endParaRPr lang="en-GB" dirty="0"/>
          </a:p>
        </p:txBody>
      </p:sp>
    </p:spTree>
    <p:extLst>
      <p:ext uri="{BB962C8B-B14F-4D97-AF65-F5344CB8AC3E}">
        <p14:creationId xmlns:p14="http://schemas.microsoft.com/office/powerpoint/2010/main" val="1641628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ronavirus">
            <a:extLst>
              <a:ext uri="{FF2B5EF4-FFF2-40B4-BE49-F238E27FC236}">
                <a16:creationId xmlns:a16="http://schemas.microsoft.com/office/drawing/2014/main" id="{11705F32-DA4C-C090-1EBD-F82B4659D805}"/>
              </a:ext>
            </a:extLst>
          </p:cNvPr>
          <p:cNvPicPr>
            <a:picLocks noChangeAspect="1"/>
          </p:cNvPicPr>
          <p:nvPr/>
        </p:nvPicPr>
        <p:blipFill>
          <a:blip r:embed="rId3"/>
          <a:srcRect l="17479" r="570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8C35861-BE91-4CA3-051E-1A7196EBAD9D}"/>
              </a:ext>
            </a:extLst>
          </p:cNvPr>
          <p:cNvSpPr>
            <a:spLocks noGrp="1"/>
          </p:cNvSpPr>
          <p:nvPr>
            <p:ph type="title"/>
          </p:nvPr>
        </p:nvSpPr>
        <p:spPr>
          <a:xfrm>
            <a:off x="677333" y="609600"/>
            <a:ext cx="3851123" cy="1320800"/>
          </a:xfrm>
        </p:spPr>
        <p:txBody>
          <a:bodyPr>
            <a:normAutofit fontScale="90000"/>
          </a:bodyPr>
          <a:lstStyle/>
          <a:p>
            <a:r>
              <a:rPr lang="en-GB" b="1" u="sng" dirty="0">
                <a:solidFill>
                  <a:schemeClr val="tx1"/>
                </a:solidFill>
              </a:rPr>
              <a:t>Covid 19 Impact On Morgans Hotel</a:t>
            </a:r>
          </a:p>
        </p:txBody>
      </p:sp>
      <p:sp>
        <p:nvSpPr>
          <p:cNvPr id="3" name="Content Placeholder 2">
            <a:extLst>
              <a:ext uri="{FF2B5EF4-FFF2-40B4-BE49-F238E27FC236}">
                <a16:creationId xmlns:a16="http://schemas.microsoft.com/office/drawing/2014/main" id="{2B9D954B-49D1-AC18-9DEF-5FA8643546EB}"/>
              </a:ext>
            </a:extLst>
          </p:cNvPr>
          <p:cNvSpPr>
            <a:spLocks noGrp="1"/>
          </p:cNvSpPr>
          <p:nvPr>
            <p:ph idx="1"/>
          </p:nvPr>
        </p:nvSpPr>
        <p:spPr>
          <a:xfrm>
            <a:off x="239879" y="1823162"/>
            <a:ext cx="4763558" cy="4789101"/>
          </a:xfrm>
        </p:spPr>
        <p:txBody>
          <a:bodyPr>
            <a:normAutofit fontScale="85000" lnSpcReduction="10000"/>
          </a:bodyPr>
          <a:lstStyle/>
          <a:p>
            <a:pPr>
              <a:lnSpc>
                <a:spcPct val="90000"/>
              </a:lnSpc>
            </a:pPr>
            <a:r>
              <a:rPr lang="en-GB" sz="1900" dirty="0">
                <a:latin typeface="Arial" panose="020B0604020202020204" pitchFamily="34" charset="0"/>
                <a:cs typeface="Arial" panose="020B0604020202020204" pitchFamily="34" charset="0"/>
              </a:rPr>
              <a:t>An examination of </a:t>
            </a:r>
            <a:r>
              <a:rPr lang="en-GB" sz="1900" b="1" dirty="0">
                <a:latin typeface="Arial" panose="020B0604020202020204" pitchFamily="34" charset="0"/>
                <a:cs typeface="Arial" panose="020B0604020202020204" pitchFamily="34" charset="0"/>
              </a:rPr>
              <a:t>Morgan Hotel's</a:t>
            </a:r>
            <a:r>
              <a:rPr lang="en-GB" sz="1900" dirty="0">
                <a:latin typeface="Arial" panose="020B0604020202020204" pitchFamily="34" charset="0"/>
                <a:cs typeface="Arial" panose="020B0604020202020204" pitchFamily="34" charset="0"/>
              </a:rPr>
              <a:t> </a:t>
            </a:r>
            <a:r>
              <a:rPr lang="en-GB" sz="1900" b="1" dirty="0">
                <a:latin typeface="Arial" panose="020B0604020202020204" pitchFamily="34" charset="0"/>
                <a:cs typeface="Arial" panose="020B0604020202020204" pitchFamily="34" charset="0"/>
              </a:rPr>
              <a:t>social media</a:t>
            </a:r>
            <a:r>
              <a:rPr lang="en-GB" sz="1900" dirty="0">
                <a:latin typeface="Arial" panose="020B0604020202020204" pitchFamily="34" charset="0"/>
                <a:cs typeface="Arial" panose="020B0604020202020204" pitchFamily="34" charset="0"/>
              </a:rPr>
              <a:t> also revealed </a:t>
            </a:r>
            <a:r>
              <a:rPr lang="en-GB" sz="1900" b="1" dirty="0">
                <a:latin typeface="Arial" panose="020B0604020202020204" pitchFamily="34" charset="0"/>
                <a:cs typeface="Arial" panose="020B0604020202020204" pitchFamily="34" charset="0"/>
              </a:rPr>
              <a:t>evidence of job losses</a:t>
            </a:r>
            <a:r>
              <a:rPr lang="en-GB" sz="1900" dirty="0">
                <a:latin typeface="Arial" panose="020B0604020202020204" pitchFamily="34" charset="0"/>
                <a:cs typeface="Arial" panose="020B0604020202020204" pitchFamily="34" charset="0"/>
              </a:rPr>
              <a:t> within the organisation. The pandemic also changed employees' expectations of hospitality jobs. </a:t>
            </a:r>
            <a:r>
              <a:rPr lang="en-GB" sz="1900" b="1" dirty="0">
                <a:latin typeface="Arial" panose="020B0604020202020204" pitchFamily="34" charset="0"/>
                <a:cs typeface="Arial" panose="020B0604020202020204" pitchFamily="34" charset="0"/>
              </a:rPr>
              <a:t>Many workers left </a:t>
            </a:r>
            <a:r>
              <a:rPr lang="en-GB" sz="1900" dirty="0">
                <a:latin typeface="Arial" panose="020B0604020202020204" pitchFamily="34" charset="0"/>
                <a:cs typeface="Arial" panose="020B0604020202020204" pitchFamily="34" charset="0"/>
              </a:rPr>
              <a:t>the industry during this period and did not return, creating staff shortages and making it more difficult for hotels to recruit and retain skilled employees (Morgans Hotel (2021a,b,c,d and e, 2022a and b and 2023a, b, c and d).</a:t>
            </a:r>
            <a:endParaRPr lang="en-GB" sz="1900" b="1" dirty="0">
              <a:latin typeface="Arial" panose="020B0604020202020204" pitchFamily="34" charset="0"/>
              <a:cs typeface="Arial" panose="020B0604020202020204" pitchFamily="34" charset="0"/>
            </a:endParaRPr>
          </a:p>
          <a:p>
            <a:pPr>
              <a:lnSpc>
                <a:spcPct val="90000"/>
              </a:lnSpc>
            </a:pPr>
            <a:r>
              <a:rPr lang="en-GB" sz="1900" b="1" dirty="0">
                <a:latin typeface="Arial" panose="020B0604020202020204" pitchFamily="34" charset="0"/>
                <a:cs typeface="Arial" panose="020B0604020202020204" pitchFamily="34" charset="0"/>
              </a:rPr>
              <a:t>The pandemic also directly affected Morgan's Hotel</a:t>
            </a:r>
            <a:r>
              <a:rPr lang="en-GB" sz="1900" dirty="0">
                <a:latin typeface="Arial" panose="020B0604020202020204" pitchFamily="34" charset="0"/>
                <a:cs typeface="Arial" panose="020B0604020202020204" pitchFamily="34" charset="0"/>
              </a:rPr>
              <a:t>. The hotel announced that it would </a:t>
            </a:r>
            <a:r>
              <a:rPr lang="en-GB" sz="1900" b="1" dirty="0">
                <a:latin typeface="Arial" panose="020B0604020202020204" pitchFamily="34" charset="0"/>
                <a:cs typeface="Arial" panose="020B0604020202020204" pitchFamily="34" charset="0"/>
              </a:rPr>
              <a:t>remain closed</a:t>
            </a:r>
            <a:r>
              <a:rPr lang="en-GB" sz="1900" dirty="0">
                <a:latin typeface="Arial" panose="020B0604020202020204" pitchFamily="34" charset="0"/>
                <a:cs typeface="Arial" panose="020B0604020202020204" pitchFamily="34" charset="0"/>
              </a:rPr>
              <a:t> to the public until January 2021 while accommodating key </a:t>
            </a:r>
            <a:r>
              <a:rPr lang="en-GB" sz="1900" b="1" dirty="0">
                <a:latin typeface="Arial" panose="020B0604020202020204" pitchFamily="34" charset="0"/>
                <a:cs typeface="Arial" panose="020B0604020202020204" pitchFamily="34" charset="0"/>
              </a:rPr>
              <a:t>workers to help protect guests and staff </a:t>
            </a:r>
            <a:r>
              <a:rPr lang="en-GB" sz="1900" dirty="0">
                <a:latin typeface="Arial" panose="020B0604020202020204" pitchFamily="34" charset="0"/>
                <a:cs typeface="Arial" panose="020B0604020202020204" pitchFamily="34" charset="0"/>
              </a:rPr>
              <a:t>(Bannon, 2020). This demonstrates how COVID-19 disrupted the hotel's normal operations. Like many businesses in the hospitality sector, Morgan's Hotel has had to operate in an industry </a:t>
            </a:r>
            <a:r>
              <a:rPr lang="en-GB" sz="1900" b="1" dirty="0">
                <a:latin typeface="Arial" panose="020B0604020202020204" pitchFamily="34" charset="0"/>
                <a:cs typeface="Arial" panose="020B0604020202020204" pitchFamily="34" charset="0"/>
              </a:rPr>
              <a:t>facing ongoing recruitment and employee retention challenges since the pandemic</a:t>
            </a:r>
            <a:r>
              <a:rPr lang="en-GB" sz="1900" dirty="0">
                <a:latin typeface="Arial" panose="020B0604020202020204" pitchFamily="34" charset="0"/>
                <a:cs typeface="Arial" panose="020B0604020202020204" pitchFamily="34" charset="0"/>
              </a:rPr>
              <a:t> from my personal experience.</a:t>
            </a:r>
          </a:p>
          <a:p>
            <a:pPr>
              <a:lnSpc>
                <a:spcPct val="90000"/>
              </a:lnSpc>
            </a:pPr>
            <a:endParaRPr lang="en-GB" sz="1500"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CBA97A0C-335C-8D97-15F1-59DCB09B7494}"/>
              </a:ext>
            </a:extLst>
          </p:cNvPr>
          <p:cNvSpPr txBox="1"/>
          <p:nvPr/>
        </p:nvSpPr>
        <p:spPr>
          <a:xfrm>
            <a:off x="5007242" y="6442502"/>
            <a:ext cx="2453076" cy="276999"/>
          </a:xfrm>
          <a:prstGeom prst="rect">
            <a:avLst/>
          </a:prstGeom>
          <a:noFill/>
        </p:spPr>
        <p:txBody>
          <a:bodyPr wrap="square">
            <a:spAutoFit/>
          </a:bodyPr>
          <a:lstStyle/>
          <a:p>
            <a:r>
              <a:rPr lang="en-GB" sz="1200" dirty="0">
                <a:solidFill>
                  <a:schemeClr val="bg1"/>
                </a:solidFill>
                <a:effectLst/>
                <a:latin typeface="Arial" panose="020B0604020202020204" pitchFamily="34" charset="0"/>
              </a:rPr>
              <a:t>World Health Organization (2026)</a:t>
            </a:r>
            <a:endParaRPr lang="en-GB" dirty="0">
              <a:solidFill>
                <a:schemeClr val="bg1"/>
              </a:solidFill>
            </a:endParaRPr>
          </a:p>
        </p:txBody>
      </p:sp>
    </p:spTree>
    <p:extLst>
      <p:ext uri="{BB962C8B-B14F-4D97-AF65-F5344CB8AC3E}">
        <p14:creationId xmlns:p14="http://schemas.microsoft.com/office/powerpoint/2010/main" val="505986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E383D1-8D5B-A6C0-4164-77C60195C19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C67D45-0FF7-D968-8FD6-20F38C34E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3867B-E82F-1412-1BD4-C4264FA4FA85}"/>
              </a:ext>
            </a:extLst>
          </p:cNvPr>
          <p:cNvSpPr>
            <a:spLocks noGrp="1"/>
          </p:cNvSpPr>
          <p:nvPr>
            <p:ph type="title"/>
          </p:nvPr>
        </p:nvSpPr>
        <p:spPr>
          <a:xfrm>
            <a:off x="1797666" y="626541"/>
            <a:ext cx="8596668" cy="1320800"/>
          </a:xfrm>
        </p:spPr>
        <p:txBody>
          <a:bodyPr>
            <a:normAutofit/>
          </a:bodyPr>
          <a:lstStyle/>
          <a:p>
            <a:pPr algn="ctr"/>
            <a:r>
              <a:rPr lang="en-GB" b="1" u="sng" dirty="0">
                <a:solidFill>
                  <a:schemeClr val="tx1"/>
                </a:solidFill>
                <a:latin typeface="Arial" panose="020B0604020202020204" pitchFamily="34" charset="0"/>
                <a:cs typeface="Arial" panose="020B0604020202020204" pitchFamily="34" charset="0"/>
              </a:rPr>
              <a:t>Morgans Hotel Hiring After Covid 19</a:t>
            </a:r>
          </a:p>
        </p:txBody>
      </p:sp>
      <p:sp>
        <p:nvSpPr>
          <p:cNvPr id="10" name="Isosceles Triangle 9">
            <a:extLst>
              <a:ext uri="{FF2B5EF4-FFF2-40B4-BE49-F238E27FC236}">
                <a16:creationId xmlns:a16="http://schemas.microsoft.com/office/drawing/2014/main" id="{7B19C29A-452B-EC9F-C626-05F80AF91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EFD5EEF-837E-2B59-A381-B24B55452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No photo description available.">
            <a:extLst>
              <a:ext uri="{FF2B5EF4-FFF2-40B4-BE49-F238E27FC236}">
                <a16:creationId xmlns:a16="http://schemas.microsoft.com/office/drawing/2014/main" id="{366F2BA9-CC12-4DED-D677-06613411EBA7}"/>
              </a:ext>
            </a:extLst>
          </p:cNvPr>
          <p:cNvPicPr>
            <a:picLocks noChangeAspect="1"/>
          </p:cNvPicPr>
          <p:nvPr/>
        </p:nvPicPr>
        <p:blipFill>
          <a:blip r:embed="rId3"/>
          <a:stretch>
            <a:fillRect/>
          </a:stretch>
        </p:blipFill>
        <p:spPr>
          <a:xfrm>
            <a:off x="842597" y="2001740"/>
            <a:ext cx="1780332" cy="1902890"/>
          </a:xfrm>
          <a:prstGeom prst="rect">
            <a:avLst/>
          </a:prstGeom>
        </p:spPr>
      </p:pic>
      <p:sp>
        <p:nvSpPr>
          <p:cNvPr id="6" name="TextBox 5">
            <a:extLst>
              <a:ext uri="{FF2B5EF4-FFF2-40B4-BE49-F238E27FC236}">
                <a16:creationId xmlns:a16="http://schemas.microsoft.com/office/drawing/2014/main" id="{75B911B8-EA80-E707-49F7-2852A48CEFC3}"/>
              </a:ext>
            </a:extLst>
          </p:cNvPr>
          <p:cNvSpPr txBox="1"/>
          <p:nvPr/>
        </p:nvSpPr>
        <p:spPr>
          <a:xfrm>
            <a:off x="10102540" y="3976602"/>
            <a:ext cx="2029121" cy="277000"/>
          </a:xfrm>
          <a:prstGeom prst="rect">
            <a:avLst/>
          </a:prstGeom>
          <a:noFill/>
        </p:spPr>
        <p:txBody>
          <a:bodyPr wrap="square">
            <a:spAutoFit/>
          </a:bodyPr>
          <a:lstStyle/>
          <a:p>
            <a:r>
              <a:rPr lang="en-GB" sz="1200" dirty="0">
                <a:effectLst/>
                <a:latin typeface="Arial" panose="020B0604020202020204" pitchFamily="34" charset="0"/>
              </a:rPr>
              <a:t>(Morgans Hotel, 2022a)</a:t>
            </a:r>
            <a:endParaRPr lang="en-GB" dirty="0"/>
          </a:p>
        </p:txBody>
      </p:sp>
      <p:pic>
        <p:nvPicPr>
          <p:cNvPr id="7" name="Picture 6" descr="No photo description available.">
            <a:extLst>
              <a:ext uri="{FF2B5EF4-FFF2-40B4-BE49-F238E27FC236}">
                <a16:creationId xmlns:a16="http://schemas.microsoft.com/office/drawing/2014/main" id="{08E88819-16FC-4BA7-12E4-592EE57D4DB3}"/>
              </a:ext>
            </a:extLst>
          </p:cNvPr>
          <p:cNvPicPr>
            <a:picLocks noChangeAspect="1"/>
          </p:cNvPicPr>
          <p:nvPr/>
        </p:nvPicPr>
        <p:blipFill>
          <a:blip r:embed="rId4"/>
          <a:stretch>
            <a:fillRect/>
          </a:stretch>
        </p:blipFill>
        <p:spPr>
          <a:xfrm>
            <a:off x="10273434" y="2001741"/>
            <a:ext cx="1469833" cy="1974862"/>
          </a:xfrm>
          <a:prstGeom prst="rect">
            <a:avLst/>
          </a:prstGeom>
        </p:spPr>
      </p:pic>
      <p:sp>
        <p:nvSpPr>
          <p:cNvPr id="3" name="TextBox 2">
            <a:extLst>
              <a:ext uri="{FF2B5EF4-FFF2-40B4-BE49-F238E27FC236}">
                <a16:creationId xmlns:a16="http://schemas.microsoft.com/office/drawing/2014/main" id="{FD01129F-90A5-13F0-80B5-ED9B0FAE3D58}"/>
              </a:ext>
            </a:extLst>
          </p:cNvPr>
          <p:cNvSpPr txBox="1"/>
          <p:nvPr/>
        </p:nvSpPr>
        <p:spPr>
          <a:xfrm>
            <a:off x="822997" y="3906685"/>
            <a:ext cx="1854925" cy="276999"/>
          </a:xfrm>
          <a:prstGeom prst="rect">
            <a:avLst/>
          </a:prstGeom>
          <a:noFill/>
        </p:spPr>
        <p:txBody>
          <a:bodyPr wrap="square">
            <a:spAutoFit/>
          </a:bodyPr>
          <a:lstStyle/>
          <a:p>
            <a:r>
              <a:rPr lang="en-GB" sz="1200" dirty="0">
                <a:effectLst/>
                <a:latin typeface="Arial" panose="020B0604020202020204" pitchFamily="34" charset="0"/>
              </a:rPr>
              <a:t>(Morgans Hotel, 2021</a:t>
            </a:r>
            <a:r>
              <a:rPr lang="en-GB" sz="1200" dirty="0">
                <a:latin typeface="Arial" panose="020B0604020202020204" pitchFamily="34" charset="0"/>
              </a:rPr>
              <a:t>a)</a:t>
            </a:r>
            <a:endParaRPr lang="en-GB" dirty="0"/>
          </a:p>
        </p:txBody>
      </p:sp>
      <p:sp>
        <p:nvSpPr>
          <p:cNvPr id="5" name="TextBox 4">
            <a:extLst>
              <a:ext uri="{FF2B5EF4-FFF2-40B4-BE49-F238E27FC236}">
                <a16:creationId xmlns:a16="http://schemas.microsoft.com/office/drawing/2014/main" id="{F0CF1FD3-81B8-B6F2-4EE4-982B9FD13485}"/>
              </a:ext>
            </a:extLst>
          </p:cNvPr>
          <p:cNvSpPr txBox="1"/>
          <p:nvPr/>
        </p:nvSpPr>
        <p:spPr>
          <a:xfrm>
            <a:off x="2802316" y="3906685"/>
            <a:ext cx="1780332" cy="277000"/>
          </a:xfrm>
          <a:prstGeom prst="rect">
            <a:avLst/>
          </a:prstGeom>
          <a:noFill/>
        </p:spPr>
        <p:txBody>
          <a:bodyPr wrap="square">
            <a:spAutoFit/>
          </a:bodyPr>
          <a:lstStyle/>
          <a:p>
            <a:r>
              <a:rPr lang="en-GB" sz="1200" dirty="0">
                <a:effectLst/>
                <a:latin typeface="Arial" panose="020B0604020202020204" pitchFamily="34" charset="0"/>
              </a:rPr>
              <a:t>(Morgans Hotel, 2021b</a:t>
            </a:r>
            <a:r>
              <a:rPr lang="en-GB" sz="1200" dirty="0">
                <a:latin typeface="Arial" panose="020B0604020202020204" pitchFamily="34" charset="0"/>
              </a:rPr>
              <a:t>)</a:t>
            </a:r>
            <a:endParaRPr lang="en-GB" dirty="0"/>
          </a:p>
        </p:txBody>
      </p:sp>
      <p:pic>
        <p:nvPicPr>
          <p:cNvPr id="9" name="Picture 8" descr="No photo description available.">
            <a:extLst>
              <a:ext uri="{FF2B5EF4-FFF2-40B4-BE49-F238E27FC236}">
                <a16:creationId xmlns:a16="http://schemas.microsoft.com/office/drawing/2014/main" id="{A78EEEC5-0758-B372-1A33-EA2F84E66B95}"/>
              </a:ext>
            </a:extLst>
          </p:cNvPr>
          <p:cNvPicPr>
            <a:picLocks noChangeAspect="1"/>
          </p:cNvPicPr>
          <p:nvPr/>
        </p:nvPicPr>
        <p:blipFill>
          <a:blip r:embed="rId5"/>
          <a:stretch>
            <a:fillRect/>
          </a:stretch>
        </p:blipFill>
        <p:spPr>
          <a:xfrm>
            <a:off x="2778842" y="2003001"/>
            <a:ext cx="1780331" cy="1901629"/>
          </a:xfrm>
          <a:prstGeom prst="rect">
            <a:avLst/>
          </a:prstGeom>
        </p:spPr>
      </p:pic>
      <p:pic>
        <p:nvPicPr>
          <p:cNvPr id="11" name="Picture 10">
            <a:extLst>
              <a:ext uri="{FF2B5EF4-FFF2-40B4-BE49-F238E27FC236}">
                <a16:creationId xmlns:a16="http://schemas.microsoft.com/office/drawing/2014/main" id="{52A27EC6-01B1-7011-7CCA-04FE44F0F4DD}"/>
              </a:ext>
            </a:extLst>
          </p:cNvPr>
          <p:cNvPicPr>
            <a:picLocks noChangeAspect="1"/>
          </p:cNvPicPr>
          <p:nvPr/>
        </p:nvPicPr>
        <p:blipFill>
          <a:blip r:embed="rId6"/>
          <a:stretch>
            <a:fillRect/>
          </a:stretch>
        </p:blipFill>
        <p:spPr>
          <a:xfrm>
            <a:off x="3631336" y="4804897"/>
            <a:ext cx="1654418" cy="1751422"/>
          </a:xfrm>
          <a:prstGeom prst="rect">
            <a:avLst/>
          </a:prstGeom>
        </p:spPr>
      </p:pic>
      <p:pic>
        <p:nvPicPr>
          <p:cNvPr id="13" name="Picture 12">
            <a:extLst>
              <a:ext uri="{FF2B5EF4-FFF2-40B4-BE49-F238E27FC236}">
                <a16:creationId xmlns:a16="http://schemas.microsoft.com/office/drawing/2014/main" id="{1F560365-FA07-6339-C5C8-66AB4CF0445B}"/>
              </a:ext>
            </a:extLst>
          </p:cNvPr>
          <p:cNvPicPr>
            <a:picLocks noChangeAspect="1"/>
          </p:cNvPicPr>
          <p:nvPr/>
        </p:nvPicPr>
        <p:blipFill>
          <a:blip r:embed="rId7"/>
          <a:stretch>
            <a:fillRect/>
          </a:stretch>
        </p:blipFill>
        <p:spPr>
          <a:xfrm>
            <a:off x="5533246" y="4804793"/>
            <a:ext cx="1454768" cy="1751422"/>
          </a:xfrm>
          <a:prstGeom prst="rect">
            <a:avLst/>
          </a:prstGeom>
        </p:spPr>
      </p:pic>
      <p:pic>
        <p:nvPicPr>
          <p:cNvPr id="16" name="Picture 15">
            <a:extLst>
              <a:ext uri="{FF2B5EF4-FFF2-40B4-BE49-F238E27FC236}">
                <a16:creationId xmlns:a16="http://schemas.microsoft.com/office/drawing/2014/main" id="{50F04B99-1450-C498-F267-C72BE25A17D4}"/>
              </a:ext>
            </a:extLst>
          </p:cNvPr>
          <p:cNvPicPr>
            <a:picLocks noChangeAspect="1"/>
          </p:cNvPicPr>
          <p:nvPr/>
        </p:nvPicPr>
        <p:blipFill>
          <a:blip r:embed="rId8"/>
          <a:stretch>
            <a:fillRect/>
          </a:stretch>
        </p:blipFill>
        <p:spPr>
          <a:xfrm>
            <a:off x="7327618" y="4804792"/>
            <a:ext cx="1454768" cy="1683939"/>
          </a:xfrm>
          <a:prstGeom prst="rect">
            <a:avLst/>
          </a:prstGeom>
        </p:spPr>
      </p:pic>
      <p:pic>
        <p:nvPicPr>
          <p:cNvPr id="17" name="Picture 16">
            <a:extLst>
              <a:ext uri="{FF2B5EF4-FFF2-40B4-BE49-F238E27FC236}">
                <a16:creationId xmlns:a16="http://schemas.microsoft.com/office/drawing/2014/main" id="{49B1A3C8-8A6D-84E1-DD23-F0FA7092E36A}"/>
              </a:ext>
            </a:extLst>
          </p:cNvPr>
          <p:cNvPicPr>
            <a:picLocks noChangeAspect="1"/>
          </p:cNvPicPr>
          <p:nvPr/>
        </p:nvPicPr>
        <p:blipFill>
          <a:blip r:embed="rId9"/>
          <a:stretch>
            <a:fillRect/>
          </a:stretch>
        </p:blipFill>
        <p:spPr>
          <a:xfrm>
            <a:off x="9028404" y="4804791"/>
            <a:ext cx="1454768" cy="1616455"/>
          </a:xfrm>
          <a:prstGeom prst="rect">
            <a:avLst/>
          </a:prstGeom>
        </p:spPr>
      </p:pic>
      <p:pic>
        <p:nvPicPr>
          <p:cNvPr id="18" name="Picture 17">
            <a:extLst>
              <a:ext uri="{FF2B5EF4-FFF2-40B4-BE49-F238E27FC236}">
                <a16:creationId xmlns:a16="http://schemas.microsoft.com/office/drawing/2014/main" id="{EAEEF0B7-A4D4-0B60-3236-7C6F05F9157B}"/>
              </a:ext>
            </a:extLst>
          </p:cNvPr>
          <p:cNvPicPr>
            <a:picLocks noChangeAspect="1"/>
          </p:cNvPicPr>
          <p:nvPr/>
        </p:nvPicPr>
        <p:blipFill>
          <a:blip r:embed="rId10"/>
          <a:stretch>
            <a:fillRect/>
          </a:stretch>
        </p:blipFill>
        <p:spPr>
          <a:xfrm>
            <a:off x="1535436" y="4804897"/>
            <a:ext cx="1685858" cy="1722513"/>
          </a:xfrm>
          <a:prstGeom prst="rect">
            <a:avLst/>
          </a:prstGeom>
        </p:spPr>
      </p:pic>
      <p:pic>
        <p:nvPicPr>
          <p:cNvPr id="19" name="Picture 18">
            <a:extLst>
              <a:ext uri="{FF2B5EF4-FFF2-40B4-BE49-F238E27FC236}">
                <a16:creationId xmlns:a16="http://schemas.microsoft.com/office/drawing/2014/main" id="{8D65F6EA-C22B-5BDB-D4DA-2AEE60B2816A}"/>
              </a:ext>
            </a:extLst>
          </p:cNvPr>
          <p:cNvPicPr>
            <a:picLocks noChangeAspect="1"/>
          </p:cNvPicPr>
          <p:nvPr/>
        </p:nvPicPr>
        <p:blipFill>
          <a:blip r:embed="rId11"/>
          <a:stretch>
            <a:fillRect/>
          </a:stretch>
        </p:blipFill>
        <p:spPr>
          <a:xfrm>
            <a:off x="4736955" y="1978874"/>
            <a:ext cx="1685858" cy="1925755"/>
          </a:xfrm>
          <a:prstGeom prst="rect">
            <a:avLst/>
          </a:prstGeom>
        </p:spPr>
      </p:pic>
      <p:pic>
        <p:nvPicPr>
          <p:cNvPr id="20" name="Picture 19">
            <a:extLst>
              <a:ext uri="{FF2B5EF4-FFF2-40B4-BE49-F238E27FC236}">
                <a16:creationId xmlns:a16="http://schemas.microsoft.com/office/drawing/2014/main" id="{7B5FB3C3-BD81-DBA6-93F5-C81A94C3DDFD}"/>
              </a:ext>
            </a:extLst>
          </p:cNvPr>
          <p:cNvPicPr>
            <a:picLocks noChangeAspect="1"/>
          </p:cNvPicPr>
          <p:nvPr/>
        </p:nvPicPr>
        <p:blipFill>
          <a:blip r:embed="rId12"/>
          <a:stretch>
            <a:fillRect/>
          </a:stretch>
        </p:blipFill>
        <p:spPr>
          <a:xfrm>
            <a:off x="6687169" y="2001740"/>
            <a:ext cx="1469833" cy="1902814"/>
          </a:xfrm>
          <a:prstGeom prst="rect">
            <a:avLst/>
          </a:prstGeom>
        </p:spPr>
      </p:pic>
      <p:pic>
        <p:nvPicPr>
          <p:cNvPr id="21" name="Picture 20" descr="No photo description available.">
            <a:extLst>
              <a:ext uri="{FF2B5EF4-FFF2-40B4-BE49-F238E27FC236}">
                <a16:creationId xmlns:a16="http://schemas.microsoft.com/office/drawing/2014/main" id="{C5E0CBD7-503C-EBE9-0939-37476E08498F}"/>
              </a:ext>
            </a:extLst>
          </p:cNvPr>
          <p:cNvPicPr>
            <a:picLocks noChangeAspect="1"/>
          </p:cNvPicPr>
          <p:nvPr/>
        </p:nvPicPr>
        <p:blipFill>
          <a:blip r:embed="rId13"/>
          <a:stretch>
            <a:fillRect/>
          </a:stretch>
        </p:blipFill>
        <p:spPr>
          <a:xfrm>
            <a:off x="8421358" y="2001740"/>
            <a:ext cx="1454767" cy="1861823"/>
          </a:xfrm>
          <a:prstGeom prst="rect">
            <a:avLst/>
          </a:prstGeom>
        </p:spPr>
      </p:pic>
      <p:sp>
        <p:nvSpPr>
          <p:cNvPr id="24" name="TextBox 23">
            <a:extLst>
              <a:ext uri="{FF2B5EF4-FFF2-40B4-BE49-F238E27FC236}">
                <a16:creationId xmlns:a16="http://schemas.microsoft.com/office/drawing/2014/main" id="{618804DB-7EAE-84A5-20B2-4E5638F9528B}"/>
              </a:ext>
            </a:extLst>
          </p:cNvPr>
          <p:cNvSpPr txBox="1"/>
          <p:nvPr/>
        </p:nvSpPr>
        <p:spPr>
          <a:xfrm>
            <a:off x="3483265" y="6488732"/>
            <a:ext cx="1936243" cy="276999"/>
          </a:xfrm>
          <a:prstGeom prst="rect">
            <a:avLst/>
          </a:prstGeom>
          <a:noFill/>
        </p:spPr>
        <p:txBody>
          <a:bodyPr wrap="square">
            <a:spAutoFit/>
          </a:bodyPr>
          <a:lstStyle/>
          <a:p>
            <a:r>
              <a:rPr lang="en-GB" sz="1200" dirty="0">
                <a:effectLst/>
                <a:latin typeface="Arial" panose="020B0604020202020204" pitchFamily="34" charset="0"/>
              </a:rPr>
              <a:t>(Morgans Hotel, 2023a)</a:t>
            </a:r>
            <a:endParaRPr lang="en-GB" dirty="0"/>
          </a:p>
        </p:txBody>
      </p:sp>
      <p:sp>
        <p:nvSpPr>
          <p:cNvPr id="27" name="TextBox 26">
            <a:extLst>
              <a:ext uri="{FF2B5EF4-FFF2-40B4-BE49-F238E27FC236}">
                <a16:creationId xmlns:a16="http://schemas.microsoft.com/office/drawing/2014/main" id="{9A9E1AEE-D28B-42A7-89A3-80A7D4D626B5}"/>
              </a:ext>
            </a:extLst>
          </p:cNvPr>
          <p:cNvSpPr txBox="1"/>
          <p:nvPr/>
        </p:nvSpPr>
        <p:spPr>
          <a:xfrm>
            <a:off x="5340030" y="6568608"/>
            <a:ext cx="1936243" cy="276999"/>
          </a:xfrm>
          <a:prstGeom prst="rect">
            <a:avLst/>
          </a:prstGeom>
          <a:noFill/>
        </p:spPr>
        <p:txBody>
          <a:bodyPr wrap="square">
            <a:spAutoFit/>
          </a:bodyPr>
          <a:lstStyle/>
          <a:p>
            <a:r>
              <a:rPr lang="en-GB" sz="1200" dirty="0">
                <a:effectLst/>
                <a:latin typeface="Arial" panose="020B0604020202020204" pitchFamily="34" charset="0"/>
              </a:rPr>
              <a:t>(Morgans Hotel, 2023b)</a:t>
            </a:r>
            <a:endParaRPr lang="en-GB" dirty="0"/>
          </a:p>
        </p:txBody>
      </p:sp>
      <p:sp>
        <p:nvSpPr>
          <p:cNvPr id="31" name="TextBox 30">
            <a:extLst>
              <a:ext uri="{FF2B5EF4-FFF2-40B4-BE49-F238E27FC236}">
                <a16:creationId xmlns:a16="http://schemas.microsoft.com/office/drawing/2014/main" id="{226E2A9D-BB13-38C7-7E31-BD5086A90709}"/>
              </a:ext>
            </a:extLst>
          </p:cNvPr>
          <p:cNvSpPr txBox="1"/>
          <p:nvPr/>
        </p:nvSpPr>
        <p:spPr>
          <a:xfrm>
            <a:off x="7123409" y="6556004"/>
            <a:ext cx="1854925" cy="276999"/>
          </a:xfrm>
          <a:prstGeom prst="rect">
            <a:avLst/>
          </a:prstGeom>
          <a:noFill/>
        </p:spPr>
        <p:txBody>
          <a:bodyPr wrap="square">
            <a:spAutoFit/>
          </a:bodyPr>
          <a:lstStyle/>
          <a:p>
            <a:r>
              <a:rPr lang="en-GB" sz="1200" dirty="0">
                <a:effectLst/>
                <a:latin typeface="Arial" panose="020B0604020202020204" pitchFamily="34" charset="0"/>
              </a:rPr>
              <a:t>(Morgans Hotel, 2023c)</a:t>
            </a:r>
            <a:endParaRPr lang="en-GB" dirty="0"/>
          </a:p>
        </p:txBody>
      </p:sp>
      <p:sp>
        <p:nvSpPr>
          <p:cNvPr id="32" name="TextBox 31">
            <a:extLst>
              <a:ext uri="{FF2B5EF4-FFF2-40B4-BE49-F238E27FC236}">
                <a16:creationId xmlns:a16="http://schemas.microsoft.com/office/drawing/2014/main" id="{53E2BA27-AE28-BB3E-B4D3-C9E06C3AECE8}"/>
              </a:ext>
            </a:extLst>
          </p:cNvPr>
          <p:cNvSpPr txBox="1"/>
          <p:nvPr/>
        </p:nvSpPr>
        <p:spPr>
          <a:xfrm>
            <a:off x="4670738" y="3912165"/>
            <a:ext cx="1780332" cy="277000"/>
          </a:xfrm>
          <a:prstGeom prst="rect">
            <a:avLst/>
          </a:prstGeom>
          <a:noFill/>
        </p:spPr>
        <p:txBody>
          <a:bodyPr wrap="square">
            <a:spAutoFit/>
          </a:bodyPr>
          <a:lstStyle/>
          <a:p>
            <a:r>
              <a:rPr lang="en-GB" sz="1200" dirty="0">
                <a:effectLst/>
                <a:latin typeface="Arial" panose="020B0604020202020204" pitchFamily="34" charset="0"/>
              </a:rPr>
              <a:t>(Morgans Hotel, 2021</a:t>
            </a:r>
            <a:r>
              <a:rPr lang="en-GB" sz="1200" dirty="0">
                <a:latin typeface="Arial" panose="020B0604020202020204" pitchFamily="34" charset="0"/>
              </a:rPr>
              <a:t>c)</a:t>
            </a:r>
            <a:endParaRPr lang="en-GB" dirty="0"/>
          </a:p>
        </p:txBody>
      </p:sp>
      <p:sp>
        <p:nvSpPr>
          <p:cNvPr id="33" name="TextBox 32">
            <a:extLst>
              <a:ext uri="{FF2B5EF4-FFF2-40B4-BE49-F238E27FC236}">
                <a16:creationId xmlns:a16="http://schemas.microsoft.com/office/drawing/2014/main" id="{E69ABBD8-1FC3-8011-AFAA-9BEAF915E5AE}"/>
              </a:ext>
            </a:extLst>
          </p:cNvPr>
          <p:cNvSpPr txBox="1"/>
          <p:nvPr/>
        </p:nvSpPr>
        <p:spPr>
          <a:xfrm>
            <a:off x="6523188" y="3940578"/>
            <a:ext cx="1780332" cy="277000"/>
          </a:xfrm>
          <a:prstGeom prst="rect">
            <a:avLst/>
          </a:prstGeom>
          <a:noFill/>
        </p:spPr>
        <p:txBody>
          <a:bodyPr wrap="square">
            <a:spAutoFit/>
          </a:bodyPr>
          <a:lstStyle/>
          <a:p>
            <a:r>
              <a:rPr lang="en-GB" sz="1200" dirty="0">
                <a:effectLst/>
                <a:latin typeface="Arial" panose="020B0604020202020204" pitchFamily="34" charset="0"/>
              </a:rPr>
              <a:t>(Morgans Hotel, 2021d</a:t>
            </a:r>
            <a:r>
              <a:rPr lang="en-GB" sz="1200" dirty="0">
                <a:latin typeface="Arial" panose="020B0604020202020204" pitchFamily="34" charset="0"/>
              </a:rPr>
              <a:t>)</a:t>
            </a:r>
            <a:endParaRPr lang="en-GB" dirty="0"/>
          </a:p>
        </p:txBody>
      </p:sp>
      <p:sp>
        <p:nvSpPr>
          <p:cNvPr id="34" name="TextBox 33">
            <a:extLst>
              <a:ext uri="{FF2B5EF4-FFF2-40B4-BE49-F238E27FC236}">
                <a16:creationId xmlns:a16="http://schemas.microsoft.com/office/drawing/2014/main" id="{724FEC30-F60C-5829-CD93-4D986098ECDF}"/>
              </a:ext>
            </a:extLst>
          </p:cNvPr>
          <p:cNvSpPr txBox="1"/>
          <p:nvPr/>
        </p:nvSpPr>
        <p:spPr>
          <a:xfrm>
            <a:off x="8259034" y="3976602"/>
            <a:ext cx="1780332" cy="277000"/>
          </a:xfrm>
          <a:prstGeom prst="rect">
            <a:avLst/>
          </a:prstGeom>
          <a:noFill/>
        </p:spPr>
        <p:txBody>
          <a:bodyPr wrap="square">
            <a:spAutoFit/>
          </a:bodyPr>
          <a:lstStyle/>
          <a:p>
            <a:r>
              <a:rPr lang="en-GB" sz="1200" dirty="0">
                <a:effectLst/>
                <a:latin typeface="Arial" panose="020B0604020202020204" pitchFamily="34" charset="0"/>
              </a:rPr>
              <a:t>(Morgans Hotel, 2021</a:t>
            </a:r>
            <a:r>
              <a:rPr lang="en-GB" sz="1200" dirty="0">
                <a:latin typeface="Arial" panose="020B0604020202020204" pitchFamily="34" charset="0"/>
              </a:rPr>
              <a:t>e)</a:t>
            </a:r>
            <a:endParaRPr lang="en-GB" dirty="0"/>
          </a:p>
        </p:txBody>
      </p:sp>
      <p:sp>
        <p:nvSpPr>
          <p:cNvPr id="35" name="TextBox 34">
            <a:extLst>
              <a:ext uri="{FF2B5EF4-FFF2-40B4-BE49-F238E27FC236}">
                <a16:creationId xmlns:a16="http://schemas.microsoft.com/office/drawing/2014/main" id="{0D286197-7A91-665A-5211-584523F14D2F}"/>
              </a:ext>
            </a:extLst>
          </p:cNvPr>
          <p:cNvSpPr txBox="1"/>
          <p:nvPr/>
        </p:nvSpPr>
        <p:spPr>
          <a:xfrm>
            <a:off x="1454144" y="6492301"/>
            <a:ext cx="2029121" cy="277000"/>
          </a:xfrm>
          <a:prstGeom prst="rect">
            <a:avLst/>
          </a:prstGeom>
          <a:noFill/>
        </p:spPr>
        <p:txBody>
          <a:bodyPr wrap="square">
            <a:spAutoFit/>
          </a:bodyPr>
          <a:lstStyle/>
          <a:p>
            <a:r>
              <a:rPr lang="en-GB" sz="1200" dirty="0">
                <a:effectLst/>
                <a:latin typeface="Arial" panose="020B0604020202020204" pitchFamily="34" charset="0"/>
              </a:rPr>
              <a:t>(Morgans Hotel, 2022b)</a:t>
            </a:r>
            <a:endParaRPr lang="en-GB" dirty="0"/>
          </a:p>
        </p:txBody>
      </p:sp>
      <p:sp>
        <p:nvSpPr>
          <p:cNvPr id="36" name="TextBox 35">
            <a:extLst>
              <a:ext uri="{FF2B5EF4-FFF2-40B4-BE49-F238E27FC236}">
                <a16:creationId xmlns:a16="http://schemas.microsoft.com/office/drawing/2014/main" id="{389FDBC3-30FD-008D-4E5D-28B2DB993E7A}"/>
              </a:ext>
            </a:extLst>
          </p:cNvPr>
          <p:cNvSpPr txBox="1"/>
          <p:nvPr/>
        </p:nvSpPr>
        <p:spPr>
          <a:xfrm>
            <a:off x="8883774" y="6549986"/>
            <a:ext cx="1936243" cy="276999"/>
          </a:xfrm>
          <a:prstGeom prst="rect">
            <a:avLst/>
          </a:prstGeom>
          <a:noFill/>
        </p:spPr>
        <p:txBody>
          <a:bodyPr wrap="square">
            <a:spAutoFit/>
          </a:bodyPr>
          <a:lstStyle/>
          <a:p>
            <a:r>
              <a:rPr lang="en-GB" sz="1200" dirty="0">
                <a:effectLst/>
                <a:latin typeface="Arial" panose="020B0604020202020204" pitchFamily="34" charset="0"/>
              </a:rPr>
              <a:t>(Morgans Hotel, 2023d)</a:t>
            </a:r>
            <a:endParaRPr lang="en-GB" dirty="0"/>
          </a:p>
        </p:txBody>
      </p:sp>
      <p:sp>
        <p:nvSpPr>
          <p:cNvPr id="57" name="TextBox 56">
            <a:extLst>
              <a:ext uri="{FF2B5EF4-FFF2-40B4-BE49-F238E27FC236}">
                <a16:creationId xmlns:a16="http://schemas.microsoft.com/office/drawing/2014/main" id="{D4BBB55A-9F8F-FCC8-EFC4-135C4183D118}"/>
              </a:ext>
            </a:extLst>
          </p:cNvPr>
          <p:cNvSpPr txBox="1"/>
          <p:nvPr/>
        </p:nvSpPr>
        <p:spPr>
          <a:xfrm>
            <a:off x="5197256" y="1569604"/>
            <a:ext cx="671979" cy="369332"/>
          </a:xfrm>
          <a:prstGeom prst="rect">
            <a:avLst/>
          </a:prstGeom>
          <a:noFill/>
        </p:spPr>
        <p:txBody>
          <a:bodyPr wrap="none" rtlCol="0">
            <a:spAutoFit/>
          </a:bodyPr>
          <a:lstStyle/>
          <a:p>
            <a:r>
              <a:rPr lang="en-GB" dirty="0"/>
              <a:t>2021</a:t>
            </a:r>
          </a:p>
        </p:txBody>
      </p:sp>
      <p:cxnSp>
        <p:nvCxnSpPr>
          <p:cNvPr id="61" name="Elbow Connector 60">
            <a:extLst>
              <a:ext uri="{FF2B5EF4-FFF2-40B4-BE49-F238E27FC236}">
                <a16:creationId xmlns:a16="http://schemas.microsoft.com/office/drawing/2014/main" id="{45348644-1B6F-1159-1D15-431F1694B76F}"/>
              </a:ext>
            </a:extLst>
          </p:cNvPr>
          <p:cNvCxnSpPr>
            <a:stCxn id="4" idx="0"/>
            <a:endCxn id="57" idx="1"/>
          </p:cNvCxnSpPr>
          <p:nvPr/>
        </p:nvCxnSpPr>
        <p:spPr>
          <a:xfrm rot="5400000" flipH="1" flipV="1">
            <a:off x="3341274" y="145759"/>
            <a:ext cx="247470" cy="3464493"/>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3" name="Elbow Connector 62">
            <a:extLst>
              <a:ext uri="{FF2B5EF4-FFF2-40B4-BE49-F238E27FC236}">
                <a16:creationId xmlns:a16="http://schemas.microsoft.com/office/drawing/2014/main" id="{4439247C-8046-7F87-F023-4C5109561AE5}"/>
              </a:ext>
            </a:extLst>
          </p:cNvPr>
          <p:cNvCxnSpPr>
            <a:stCxn id="57" idx="3"/>
            <a:endCxn id="21" idx="0"/>
          </p:cNvCxnSpPr>
          <p:nvPr/>
        </p:nvCxnSpPr>
        <p:spPr>
          <a:xfrm>
            <a:off x="5869235" y="1754270"/>
            <a:ext cx="3279507" cy="247470"/>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31F58E3B-D550-6D1B-BC1F-1356C9E547B5}"/>
              </a:ext>
            </a:extLst>
          </p:cNvPr>
          <p:cNvSpPr txBox="1"/>
          <p:nvPr/>
        </p:nvSpPr>
        <p:spPr>
          <a:xfrm>
            <a:off x="10655249" y="1641894"/>
            <a:ext cx="671979" cy="369332"/>
          </a:xfrm>
          <a:prstGeom prst="rect">
            <a:avLst/>
          </a:prstGeom>
          <a:noFill/>
        </p:spPr>
        <p:txBody>
          <a:bodyPr wrap="none" rtlCol="0">
            <a:spAutoFit/>
          </a:bodyPr>
          <a:lstStyle/>
          <a:p>
            <a:r>
              <a:rPr lang="en-GB" dirty="0"/>
              <a:t>2021</a:t>
            </a:r>
          </a:p>
        </p:txBody>
      </p:sp>
      <p:cxnSp>
        <p:nvCxnSpPr>
          <p:cNvPr id="72" name="Elbow Connector 71">
            <a:extLst>
              <a:ext uri="{FF2B5EF4-FFF2-40B4-BE49-F238E27FC236}">
                <a16:creationId xmlns:a16="http://schemas.microsoft.com/office/drawing/2014/main" id="{D9517A01-4841-4F19-68CB-F2894D9F37A7}"/>
              </a:ext>
            </a:extLst>
          </p:cNvPr>
          <p:cNvCxnSpPr>
            <a:stCxn id="64" idx="3"/>
            <a:endCxn id="18" idx="0"/>
          </p:cNvCxnSpPr>
          <p:nvPr/>
        </p:nvCxnSpPr>
        <p:spPr>
          <a:xfrm flipH="1">
            <a:off x="2378365" y="1826560"/>
            <a:ext cx="8948863" cy="2978337"/>
          </a:xfrm>
          <a:prstGeom prst="bentConnector4">
            <a:avLst>
              <a:gd name="adj1" fmla="val -6701"/>
              <a:gd name="adj2" fmla="val 82467"/>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7" name="TextBox 76">
            <a:extLst>
              <a:ext uri="{FF2B5EF4-FFF2-40B4-BE49-F238E27FC236}">
                <a16:creationId xmlns:a16="http://schemas.microsoft.com/office/drawing/2014/main" id="{5485D3A6-0927-B9B1-1893-CF598CACE7BE}"/>
              </a:ext>
            </a:extLst>
          </p:cNvPr>
          <p:cNvSpPr txBox="1"/>
          <p:nvPr/>
        </p:nvSpPr>
        <p:spPr>
          <a:xfrm>
            <a:off x="6906248" y="4469202"/>
            <a:ext cx="1436612" cy="369332"/>
          </a:xfrm>
          <a:prstGeom prst="rect">
            <a:avLst/>
          </a:prstGeom>
          <a:noFill/>
        </p:spPr>
        <p:txBody>
          <a:bodyPr wrap="none" rtlCol="0">
            <a:spAutoFit/>
          </a:bodyPr>
          <a:lstStyle/>
          <a:p>
            <a:r>
              <a:rPr lang="en-GB" dirty="0"/>
              <a:t>2023 and on</a:t>
            </a:r>
          </a:p>
        </p:txBody>
      </p:sp>
      <p:cxnSp>
        <p:nvCxnSpPr>
          <p:cNvPr id="79" name="Elbow Connector 78">
            <a:extLst>
              <a:ext uri="{FF2B5EF4-FFF2-40B4-BE49-F238E27FC236}">
                <a16:creationId xmlns:a16="http://schemas.microsoft.com/office/drawing/2014/main" id="{B2378545-3EB9-27FC-2481-18D8CBBEDFBC}"/>
              </a:ext>
            </a:extLst>
          </p:cNvPr>
          <p:cNvCxnSpPr>
            <a:stCxn id="11" idx="0"/>
            <a:endCxn id="77" idx="1"/>
          </p:cNvCxnSpPr>
          <p:nvPr/>
        </p:nvCxnSpPr>
        <p:spPr>
          <a:xfrm rot="5400000" flipH="1" flipV="1">
            <a:off x="5606882" y="3505532"/>
            <a:ext cx="151029" cy="2447703"/>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81" name="Elbow Connector 80">
            <a:extLst>
              <a:ext uri="{FF2B5EF4-FFF2-40B4-BE49-F238E27FC236}">
                <a16:creationId xmlns:a16="http://schemas.microsoft.com/office/drawing/2014/main" id="{03BD7376-F3D1-C6EF-7836-8C9630D11079}"/>
              </a:ext>
            </a:extLst>
          </p:cNvPr>
          <p:cNvCxnSpPr>
            <a:stCxn id="77" idx="3"/>
            <a:endCxn id="17" idx="0"/>
          </p:cNvCxnSpPr>
          <p:nvPr/>
        </p:nvCxnSpPr>
        <p:spPr>
          <a:xfrm>
            <a:off x="8342860" y="4653868"/>
            <a:ext cx="1412928" cy="150923"/>
          </a:xfrm>
          <a:prstGeom prst="bentConnector2">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3999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303E294-464B-7FF2-0B1A-39420D4622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D0EBFFB-30B5-F7CE-1C51-237B1191F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3A69C-D65F-85E0-D90F-414ED93EA7A9}"/>
              </a:ext>
            </a:extLst>
          </p:cNvPr>
          <p:cNvSpPr>
            <a:spLocks noGrp="1"/>
          </p:cNvSpPr>
          <p:nvPr>
            <p:ph type="title"/>
          </p:nvPr>
        </p:nvSpPr>
        <p:spPr>
          <a:xfrm>
            <a:off x="1333502" y="609600"/>
            <a:ext cx="8596668" cy="1320800"/>
          </a:xfrm>
        </p:spPr>
        <p:txBody>
          <a:bodyPr>
            <a:normAutofit/>
          </a:bodyPr>
          <a:lstStyle/>
          <a:p>
            <a:r>
              <a:rPr lang="en-GB" b="1" u="sng" dirty="0">
                <a:solidFill>
                  <a:schemeClr val="tx1"/>
                </a:solidFill>
                <a:latin typeface="Arial" panose="020B0604020202020204" pitchFamily="34" charset="0"/>
                <a:cs typeface="Arial" panose="020B0604020202020204" pitchFamily="34" charset="0"/>
              </a:rPr>
              <a:t>SWOT</a:t>
            </a:r>
            <a:r>
              <a:rPr lang="en-GB" dirty="0"/>
              <a:t>  </a:t>
            </a:r>
          </a:p>
        </p:txBody>
      </p:sp>
      <p:sp>
        <p:nvSpPr>
          <p:cNvPr id="10" name="Isosceles Triangle 9">
            <a:extLst>
              <a:ext uri="{FF2B5EF4-FFF2-40B4-BE49-F238E27FC236}">
                <a16:creationId xmlns:a16="http://schemas.microsoft.com/office/drawing/2014/main" id="{B5970EAC-5E5A-B023-743F-259D065CF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11BFE63-3FF5-CC5C-4743-A445741774CA}"/>
              </a:ext>
            </a:extLst>
          </p:cNvPr>
          <p:cNvSpPr>
            <a:spLocks noGrp="1"/>
          </p:cNvSpPr>
          <p:nvPr>
            <p:ph idx="1"/>
          </p:nvPr>
        </p:nvSpPr>
        <p:spPr>
          <a:xfrm>
            <a:off x="1160581" y="1930400"/>
            <a:ext cx="6750967" cy="3880773"/>
          </a:xfrm>
        </p:spPr>
        <p:txBody>
          <a:bodyPr>
            <a:normAutofit/>
          </a:bodyPr>
          <a:lstStyle/>
          <a:p>
            <a:r>
              <a:rPr lang="en-GB" b="1" dirty="0">
                <a:latin typeface="Arial" panose="020B0604020202020204" pitchFamily="34" charset="0"/>
                <a:cs typeface="Arial" panose="020B0604020202020204" pitchFamily="34" charset="0"/>
              </a:rPr>
              <a:t>Strengths:</a:t>
            </a:r>
            <a:r>
              <a:rPr lang="en-GB" dirty="0">
                <a:latin typeface="Arial" panose="020B0604020202020204" pitchFamily="34" charset="0"/>
                <a:cs typeface="Arial" panose="020B0604020202020204" pitchFamily="34" charset="0"/>
              </a:rPr>
              <a:t> Friendly Workplace, Staff training, flexible working and good company reputation.</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Weaknesses:</a:t>
            </a:r>
            <a:r>
              <a:rPr lang="en-GB" dirty="0">
                <a:latin typeface="Arial" panose="020B0604020202020204" pitchFamily="34" charset="0"/>
                <a:cs typeface="Arial" panose="020B0604020202020204" pitchFamily="34" charset="0"/>
              </a:rPr>
              <a:t> High staff turnover, low pay, poor communication and heavy workloads</a:t>
            </a:r>
          </a:p>
          <a:p>
            <a:r>
              <a:rPr lang="en-GB" b="1" dirty="0">
                <a:latin typeface="Arial" panose="020B0604020202020204" pitchFamily="34" charset="0"/>
                <a:cs typeface="Arial" panose="020B0604020202020204" pitchFamily="34" charset="0"/>
              </a:rPr>
              <a:t>Opportunities: </a:t>
            </a:r>
            <a:r>
              <a:rPr lang="en-GB" dirty="0">
                <a:latin typeface="Arial" panose="020B0604020202020204" pitchFamily="34" charset="0"/>
                <a:cs typeface="Arial" panose="020B0604020202020204" pitchFamily="34" charset="0"/>
              </a:rPr>
              <a:t>Reward and recognition schemes, Better career development, Staff wellbeing programmes and Regular employee feedback. </a:t>
            </a:r>
          </a:p>
          <a:p>
            <a:r>
              <a:rPr lang="en-GB" b="1" dirty="0">
                <a:latin typeface="Arial" panose="020B0604020202020204" pitchFamily="34" charset="0"/>
                <a:cs typeface="Arial" panose="020B0604020202020204" pitchFamily="34" charset="0"/>
              </a:rPr>
              <a:t>Threats:</a:t>
            </a:r>
            <a:r>
              <a:rPr lang="en-GB" dirty="0">
                <a:latin typeface="Arial" panose="020B0604020202020204" pitchFamily="34" charset="0"/>
                <a:cs typeface="Arial" panose="020B0604020202020204" pitchFamily="34" charset="0"/>
              </a:rPr>
              <a:t> Rising business costs, strong competition, high staff turnover and employees leaving for better opportunities.</a:t>
            </a:r>
          </a:p>
          <a:p>
            <a:pPr marL="0" indent="0">
              <a:buNone/>
            </a:pPr>
            <a:r>
              <a:rPr lang="en-GB" dirty="0">
                <a:latin typeface="Arial" panose="020B0604020202020204" pitchFamily="34" charset="0"/>
                <a:cs typeface="Arial" panose="020B0604020202020204" pitchFamily="34" charset="0"/>
              </a:rPr>
              <a:t>(Morgans Hotel, 2026d., CIPD, 2025, GOV.UK,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and </a:t>
            </a:r>
            <a:r>
              <a:rPr lang="en-GB" dirty="0"/>
              <a:t>Takacs and Vaduva, 2017)</a:t>
            </a:r>
            <a:endParaRPr lang="en-GB" dirty="0">
              <a:latin typeface="Arial" panose="020B0604020202020204" pitchFamily="34" charset="0"/>
              <a:cs typeface="Arial" panose="020B0604020202020204" pitchFamily="34" charset="0"/>
            </a:endParaRPr>
          </a:p>
          <a:p>
            <a:endParaRPr lang="en-GB" dirty="0"/>
          </a:p>
        </p:txBody>
      </p:sp>
      <p:sp>
        <p:nvSpPr>
          <p:cNvPr id="12" name="Isosceles Triangle 11">
            <a:extLst>
              <a:ext uri="{FF2B5EF4-FFF2-40B4-BE49-F238E27FC236}">
                <a16:creationId xmlns:a16="http://schemas.microsoft.com/office/drawing/2014/main" id="{C455A5C0-B042-2629-521C-03CD65202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9" name="Table 8">
            <a:extLst>
              <a:ext uri="{FF2B5EF4-FFF2-40B4-BE49-F238E27FC236}">
                <a16:creationId xmlns:a16="http://schemas.microsoft.com/office/drawing/2014/main" id="{C1BE20AD-CA98-15B7-CDF8-2473016A3C05}"/>
              </a:ext>
            </a:extLst>
          </p:cNvPr>
          <p:cNvGraphicFramePr>
            <a:graphicFrameLocks noGrp="1"/>
          </p:cNvGraphicFramePr>
          <p:nvPr/>
        </p:nvGraphicFramePr>
        <p:xfrm>
          <a:off x="677863" y="3918426"/>
          <a:ext cx="8596312" cy="365760"/>
        </p:xfrm>
        <a:graphic>
          <a:graphicData uri="http://schemas.openxmlformats.org/drawingml/2006/table">
            <a:tbl>
              <a:tblPr/>
              <a:tblGrid>
                <a:gridCol w="8596312">
                  <a:extLst>
                    <a:ext uri="{9D8B030D-6E8A-4147-A177-3AD203B41FA5}">
                      <a16:colId xmlns:a16="http://schemas.microsoft.com/office/drawing/2014/main" val="723819450"/>
                    </a:ext>
                  </a:extLst>
                </a:gridCol>
              </a:tblGrid>
              <a:tr h="0">
                <a:tc>
                  <a:txBody>
                    <a:bodyPr/>
                    <a:lstStyle/>
                    <a:p>
                      <a:pPr>
                        <a:buNone/>
                      </a:pPr>
                      <a:endParaRPr lang="en-GB" dirty="0"/>
                    </a:p>
                  </a:txBody>
                  <a:tcPr anchor="ctr">
                    <a:lnL>
                      <a:noFill/>
                    </a:lnL>
                    <a:lnR>
                      <a:noFill/>
                    </a:lnR>
                    <a:lnT>
                      <a:noFill/>
                    </a:lnT>
                    <a:lnB>
                      <a:noFill/>
                    </a:lnB>
                    <a:noFill/>
                  </a:tcPr>
                </a:tc>
                <a:extLst>
                  <a:ext uri="{0D108BD9-81ED-4DB2-BD59-A6C34878D82A}">
                    <a16:rowId xmlns:a16="http://schemas.microsoft.com/office/drawing/2014/main" val="3722297096"/>
                  </a:ext>
                </a:extLst>
              </a:tr>
            </a:tbl>
          </a:graphicData>
        </a:graphic>
      </p:graphicFrame>
      <p:pic>
        <p:nvPicPr>
          <p:cNvPr id="13" name="Picture 12" descr="SWOT: Strengths, Weaknesses, Opportunities, Threats">
            <a:extLst>
              <a:ext uri="{FF2B5EF4-FFF2-40B4-BE49-F238E27FC236}">
                <a16:creationId xmlns:a16="http://schemas.microsoft.com/office/drawing/2014/main" id="{5D9410CB-5507-6DEC-9142-EAC6E47B944E}"/>
              </a:ext>
            </a:extLst>
          </p:cNvPr>
          <p:cNvPicPr>
            <a:picLocks noChangeAspect="1"/>
          </p:cNvPicPr>
          <p:nvPr/>
        </p:nvPicPr>
        <p:blipFill>
          <a:blip r:embed="rId3"/>
          <a:stretch>
            <a:fillRect/>
          </a:stretch>
        </p:blipFill>
        <p:spPr>
          <a:xfrm>
            <a:off x="7521704" y="1407202"/>
            <a:ext cx="4816932" cy="4425463"/>
          </a:xfrm>
          <a:prstGeom prst="rect">
            <a:avLst/>
          </a:prstGeom>
        </p:spPr>
      </p:pic>
      <p:sp>
        <p:nvSpPr>
          <p:cNvPr id="15" name="TextBox 14">
            <a:extLst>
              <a:ext uri="{FF2B5EF4-FFF2-40B4-BE49-F238E27FC236}">
                <a16:creationId xmlns:a16="http://schemas.microsoft.com/office/drawing/2014/main" id="{02AE20DA-D047-BCA6-B766-7AFA0D333069}"/>
              </a:ext>
            </a:extLst>
          </p:cNvPr>
          <p:cNvSpPr txBox="1"/>
          <p:nvPr/>
        </p:nvSpPr>
        <p:spPr>
          <a:xfrm>
            <a:off x="9775018" y="5527654"/>
            <a:ext cx="2416982" cy="276999"/>
          </a:xfrm>
          <a:prstGeom prst="rect">
            <a:avLst/>
          </a:prstGeom>
          <a:noFill/>
        </p:spPr>
        <p:txBody>
          <a:bodyPr wrap="square">
            <a:spAutoFit/>
          </a:bodyPr>
          <a:lstStyle/>
          <a:p>
            <a:r>
              <a:rPr lang="en-GB" sz="1200" dirty="0">
                <a:effectLst/>
                <a:latin typeface="Arial" panose="020B0604020202020204" pitchFamily="34" charset="0"/>
              </a:rPr>
              <a:t>(</a:t>
            </a:r>
            <a:r>
              <a:rPr lang="en-GB" sz="1200" dirty="0" err="1">
                <a:effectLst/>
                <a:latin typeface="Arial" panose="020B0604020202020204" pitchFamily="34" charset="0"/>
              </a:rPr>
              <a:t>Businessballs.com</a:t>
            </a:r>
            <a:r>
              <a:rPr lang="en-GB" sz="1200" dirty="0">
                <a:effectLst/>
                <a:latin typeface="Arial" panose="020B0604020202020204" pitchFamily="34" charset="0"/>
              </a:rPr>
              <a:t>, 2026)</a:t>
            </a:r>
            <a:endParaRPr lang="en-GB" dirty="0"/>
          </a:p>
        </p:txBody>
      </p:sp>
    </p:spTree>
    <p:extLst>
      <p:ext uri="{BB962C8B-B14F-4D97-AF65-F5344CB8AC3E}">
        <p14:creationId xmlns:p14="http://schemas.microsoft.com/office/powerpoint/2010/main" val="972000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44F1AB3-5274-96BE-EE5F-79E4E14309B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E70204-A95B-ABCC-FF1C-013C29869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1E0CF-7F37-6E06-5DDA-CC719F203F81}"/>
              </a:ext>
            </a:extLst>
          </p:cNvPr>
          <p:cNvSpPr>
            <a:spLocks noGrp="1"/>
          </p:cNvSpPr>
          <p:nvPr>
            <p:ph type="title"/>
          </p:nvPr>
        </p:nvSpPr>
        <p:spPr>
          <a:xfrm>
            <a:off x="1333502" y="609600"/>
            <a:ext cx="8596668" cy="1320800"/>
          </a:xfrm>
        </p:spPr>
        <p:txBody>
          <a:bodyPr>
            <a:normAutofit/>
          </a:bodyPr>
          <a:lstStyle/>
          <a:p>
            <a:r>
              <a:rPr lang="en-GB" b="1" u="sng" dirty="0">
                <a:solidFill>
                  <a:schemeClr val="tx1"/>
                </a:solidFill>
                <a:latin typeface="Arial" panose="020B0604020202020204" pitchFamily="34" charset="0"/>
                <a:cs typeface="Arial" panose="020B0604020202020204" pitchFamily="34" charset="0"/>
              </a:rPr>
              <a:t>PESTEL</a:t>
            </a:r>
          </a:p>
        </p:txBody>
      </p:sp>
      <p:sp>
        <p:nvSpPr>
          <p:cNvPr id="10" name="Isosceles Triangle 9">
            <a:extLst>
              <a:ext uri="{FF2B5EF4-FFF2-40B4-BE49-F238E27FC236}">
                <a16:creationId xmlns:a16="http://schemas.microsoft.com/office/drawing/2014/main" id="{BAA94123-52A5-8605-74E4-4864D45DE3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F165A13-BEEF-E416-29FD-8B1B970594D3}"/>
              </a:ext>
            </a:extLst>
          </p:cNvPr>
          <p:cNvSpPr>
            <a:spLocks noGrp="1"/>
          </p:cNvSpPr>
          <p:nvPr>
            <p:ph idx="1"/>
          </p:nvPr>
        </p:nvSpPr>
        <p:spPr>
          <a:xfrm>
            <a:off x="1214233" y="1829328"/>
            <a:ext cx="6593336" cy="4367744"/>
          </a:xfrm>
        </p:spPr>
        <p:txBody>
          <a:bodyPr>
            <a:noAutofit/>
          </a:bodyPr>
          <a:lstStyle/>
          <a:p>
            <a:r>
              <a:rPr lang="en-GB" sz="2000" b="1" dirty="0">
                <a:latin typeface="Arial" panose="020B0604020202020204" pitchFamily="34" charset="0"/>
                <a:cs typeface="Arial" panose="020B0604020202020204" pitchFamily="34" charset="0"/>
              </a:rPr>
              <a:t>Political:</a:t>
            </a:r>
            <a:r>
              <a:rPr lang="en-GB" sz="2000" dirty="0">
                <a:latin typeface="Arial" panose="020B0604020202020204" pitchFamily="34" charset="0"/>
                <a:cs typeface="Arial" panose="020B0604020202020204" pitchFamily="34" charset="0"/>
              </a:rPr>
              <a:t> Rising minimum wage and changes in employment laws increase staffing costs.</a:t>
            </a:r>
          </a:p>
          <a:p>
            <a:r>
              <a:rPr lang="en-GB" sz="2000" b="1" dirty="0">
                <a:latin typeface="Arial" panose="020B0604020202020204" pitchFamily="34" charset="0"/>
                <a:cs typeface="Arial" panose="020B0604020202020204" pitchFamily="34" charset="0"/>
              </a:rPr>
              <a:t>Economic:</a:t>
            </a:r>
            <a:r>
              <a:rPr lang="en-GB" sz="2000" dirty="0">
                <a:latin typeface="Arial" panose="020B0604020202020204" pitchFamily="34" charset="0"/>
                <a:cs typeface="Arial" panose="020B0604020202020204" pitchFamily="34" charset="0"/>
              </a:rPr>
              <a:t> Inflation and higher operating costs affect profits and staff retention.</a:t>
            </a:r>
          </a:p>
          <a:p>
            <a:r>
              <a:rPr lang="en-GB" sz="2000" b="1" dirty="0">
                <a:latin typeface="Arial" panose="020B0604020202020204" pitchFamily="34" charset="0"/>
                <a:cs typeface="Arial" panose="020B0604020202020204" pitchFamily="34" charset="0"/>
              </a:rPr>
              <a:t>Social:</a:t>
            </a:r>
            <a:r>
              <a:rPr lang="en-GB" sz="2000" dirty="0">
                <a:latin typeface="Arial" panose="020B0604020202020204" pitchFamily="34" charset="0"/>
                <a:cs typeface="Arial" panose="020B0604020202020204" pitchFamily="34" charset="0"/>
              </a:rPr>
              <a:t> Employees expect better wellbeing, career progression, and work-life balance.</a:t>
            </a:r>
          </a:p>
          <a:p>
            <a:r>
              <a:rPr lang="en-GB" sz="2000" b="1" dirty="0">
                <a:latin typeface="Arial" panose="020B0604020202020204" pitchFamily="34" charset="0"/>
                <a:cs typeface="Arial" panose="020B0604020202020204" pitchFamily="34" charset="0"/>
              </a:rPr>
              <a:t>Technological:</a:t>
            </a:r>
            <a:r>
              <a:rPr lang="en-GB" sz="2000" dirty="0">
                <a:latin typeface="Arial" panose="020B0604020202020204" pitchFamily="34" charset="0"/>
                <a:cs typeface="Arial" panose="020B0604020202020204" pitchFamily="34" charset="0"/>
              </a:rPr>
              <a:t> Better training and HR systems can improve staff experience.</a:t>
            </a:r>
          </a:p>
          <a:p>
            <a:r>
              <a:rPr lang="en-GB" sz="2000" b="1" dirty="0">
                <a:latin typeface="Arial" panose="020B0604020202020204" pitchFamily="34" charset="0"/>
                <a:cs typeface="Arial" panose="020B0604020202020204" pitchFamily="34" charset="0"/>
              </a:rPr>
              <a:t>Environmental:</a:t>
            </a:r>
            <a:r>
              <a:rPr lang="en-GB" sz="2000" dirty="0">
                <a:latin typeface="Arial" panose="020B0604020202020204" pitchFamily="34" charset="0"/>
                <a:cs typeface="Arial" panose="020B0604020202020204" pitchFamily="34" charset="0"/>
              </a:rPr>
              <a:t> Growing demand for sustainable and environmentally friendly hotel practices.</a:t>
            </a:r>
          </a:p>
          <a:p>
            <a:r>
              <a:rPr lang="en-GB" sz="2000" b="1" dirty="0">
                <a:latin typeface="Arial" panose="020B0604020202020204" pitchFamily="34" charset="0"/>
                <a:cs typeface="Arial" panose="020B0604020202020204" pitchFamily="34" charset="0"/>
              </a:rPr>
              <a:t>Legal:</a:t>
            </a:r>
            <a:r>
              <a:rPr lang="en-GB" sz="2000" dirty="0">
                <a:latin typeface="Arial" panose="020B0604020202020204" pitchFamily="34" charset="0"/>
                <a:cs typeface="Arial" panose="020B0604020202020204" pitchFamily="34" charset="0"/>
              </a:rPr>
              <a:t> Follow health and safety and equality laws</a:t>
            </a:r>
          </a:p>
          <a:p>
            <a:pPr marL="0" indent="0">
              <a:buNone/>
            </a:pPr>
            <a:r>
              <a:rPr lang="en-GB" sz="2000" dirty="0">
                <a:latin typeface="Arial" panose="020B0604020202020204" pitchFamily="34" charset="0"/>
                <a:cs typeface="Arial" panose="020B0604020202020204" pitchFamily="34" charset="0"/>
              </a:rPr>
              <a:t>(Morgans Hotel, 2026d., CIPD, 2025, GOV.UK, </a:t>
            </a:r>
            <a:r>
              <a:rPr lang="en-GB" sz="2000" dirty="0" err="1">
                <a:latin typeface="Arial" panose="020B0604020202020204" pitchFamily="34" charset="0"/>
                <a:cs typeface="Arial" panose="020B0604020202020204" pitchFamily="34" charset="0"/>
              </a:rPr>
              <a:t>n.d</a:t>
            </a:r>
            <a:r>
              <a:rPr lang="en-GB" sz="2000" dirty="0">
                <a:latin typeface="Arial" panose="020B0604020202020204" pitchFamily="34" charset="0"/>
                <a:cs typeface="Arial" panose="020B0604020202020204" pitchFamily="34" charset="0"/>
              </a:rPr>
              <a:t> and </a:t>
            </a:r>
            <a:r>
              <a:rPr lang="en-GB" sz="2000" dirty="0"/>
              <a:t>Takacs and Vaduva, 2017)</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
        <p:nvSpPr>
          <p:cNvPr id="12" name="Isosceles Triangle 11">
            <a:extLst>
              <a:ext uri="{FF2B5EF4-FFF2-40B4-BE49-F238E27FC236}">
                <a16:creationId xmlns:a16="http://schemas.microsoft.com/office/drawing/2014/main" id="{6E853446-D121-5281-9292-38BE0842B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4BD3F6F6-91F8-32CD-F540-0B35DE9DB669}"/>
              </a:ext>
            </a:extLst>
          </p:cNvPr>
          <p:cNvSpPr txBox="1"/>
          <p:nvPr/>
        </p:nvSpPr>
        <p:spPr>
          <a:xfrm>
            <a:off x="8477250" y="5158601"/>
            <a:ext cx="3045069" cy="276999"/>
          </a:xfrm>
          <a:prstGeom prst="rect">
            <a:avLst/>
          </a:prstGeom>
          <a:noFill/>
        </p:spPr>
        <p:txBody>
          <a:bodyPr wrap="square">
            <a:spAutoFit/>
          </a:bodyPr>
          <a:lstStyle/>
          <a:p>
            <a:r>
              <a:rPr lang="en-GB" sz="1200" dirty="0">
                <a:effectLst/>
                <a:latin typeface="Arial" panose="020B0604020202020204" pitchFamily="34" charset="0"/>
              </a:rPr>
              <a:t>(Oxford College Of Marketing, 2023)</a:t>
            </a:r>
            <a:endParaRPr lang="en-GB" dirty="0"/>
          </a:p>
        </p:txBody>
      </p:sp>
      <p:pic>
        <p:nvPicPr>
          <p:cNvPr id="6" name="Picture 5">
            <a:extLst>
              <a:ext uri="{FF2B5EF4-FFF2-40B4-BE49-F238E27FC236}">
                <a16:creationId xmlns:a16="http://schemas.microsoft.com/office/drawing/2014/main" id="{8ABDED05-FF0C-3CE4-57E2-3259E0BF500B}"/>
              </a:ext>
            </a:extLst>
          </p:cNvPr>
          <p:cNvPicPr>
            <a:picLocks noChangeAspect="1"/>
          </p:cNvPicPr>
          <p:nvPr/>
        </p:nvPicPr>
        <p:blipFill>
          <a:blip r:embed="rId3"/>
          <a:stretch>
            <a:fillRect/>
          </a:stretch>
        </p:blipFill>
        <p:spPr>
          <a:xfrm>
            <a:off x="7807569" y="2265603"/>
            <a:ext cx="4167554" cy="2841289"/>
          </a:xfrm>
          <a:prstGeom prst="rect">
            <a:avLst/>
          </a:prstGeom>
        </p:spPr>
      </p:pic>
    </p:spTree>
    <p:extLst>
      <p:ext uri="{BB962C8B-B14F-4D97-AF65-F5344CB8AC3E}">
        <p14:creationId xmlns:p14="http://schemas.microsoft.com/office/powerpoint/2010/main" val="1740592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5C6E9E-1C9C-8D45-623D-9DB24C72BE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5CC09D-AE8F-0026-4CA3-5459EF605791}"/>
              </a:ext>
            </a:extLst>
          </p:cNvPr>
          <p:cNvSpPr>
            <a:spLocks noGrp="1"/>
          </p:cNvSpPr>
          <p:nvPr>
            <p:ph type="title"/>
          </p:nvPr>
        </p:nvSpPr>
        <p:spPr>
          <a:xfrm>
            <a:off x="677334" y="609600"/>
            <a:ext cx="8366787" cy="1320800"/>
          </a:xfrm>
        </p:spPr>
        <p:txBody>
          <a:bodyPr>
            <a:normAutofit fontScale="90000"/>
          </a:bodyPr>
          <a:lstStyle/>
          <a:p>
            <a:r>
              <a:rPr lang="en-GB" b="1" u="sng" dirty="0">
                <a:solidFill>
                  <a:schemeClr val="tx1"/>
                </a:solidFill>
                <a:latin typeface="Arial" panose="020B0604020202020204" pitchFamily="34" charset="0"/>
                <a:cs typeface="Arial" panose="020B0604020202020204" pitchFamily="34" charset="0"/>
              </a:rPr>
              <a:t>Minimum Wages Changes at Morgans Hotel</a:t>
            </a:r>
            <a:br>
              <a:rPr lang="en-GB" b="1" u="sng" dirty="0">
                <a:solidFill>
                  <a:schemeClr val="tx1"/>
                </a:solidFill>
                <a:latin typeface="Arial" panose="020B0604020202020204" pitchFamily="34" charset="0"/>
                <a:cs typeface="Arial" panose="020B0604020202020204" pitchFamily="34" charset="0"/>
              </a:rPr>
            </a:br>
            <a:endParaRPr lang="en-GB" b="1" dirty="0">
              <a:solidFill>
                <a:schemeClr val="tx1"/>
              </a:solidFill>
            </a:endParaRPr>
          </a:p>
        </p:txBody>
      </p:sp>
      <p:sp>
        <p:nvSpPr>
          <p:cNvPr id="17" name="Isosceles Triangle 8">
            <a:extLst>
              <a:ext uri="{FF2B5EF4-FFF2-40B4-BE49-F238E27FC236}">
                <a16:creationId xmlns:a16="http://schemas.microsoft.com/office/drawing/2014/main" id="{98EE4960-6ED7-49B4-BEEE-A96A0C83D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4A292F78-4F9A-5523-80CE-58360DDD75CC}"/>
              </a:ext>
            </a:extLst>
          </p:cNvPr>
          <p:cNvPicPr>
            <a:picLocks noChangeAspect="1"/>
          </p:cNvPicPr>
          <p:nvPr/>
        </p:nvPicPr>
        <p:blipFill>
          <a:blip r:embed="rId3" cstate="print">
            <a:extLst>
              <a:ext uri="{28A0092B-C50C-407E-A947-70E740481C1C}">
                <a14:useLocalDpi xmlns:a14="http://schemas.microsoft.com/office/drawing/2010/main" val="0"/>
              </a:ext>
            </a:extLst>
          </a:blip>
          <a:srcRect t="667" r="2" b="839"/>
          <a:stretch>
            <a:fillRect/>
          </a:stretch>
        </p:blipFill>
        <p:spPr>
          <a:xfrm>
            <a:off x="614834" y="2077279"/>
            <a:ext cx="2625335" cy="4491382"/>
          </a:xfrm>
          <a:prstGeom prst="rect">
            <a:avLst/>
          </a:prstGeom>
        </p:spPr>
      </p:pic>
      <p:pic>
        <p:nvPicPr>
          <p:cNvPr id="5" name="Picture 4">
            <a:extLst>
              <a:ext uri="{FF2B5EF4-FFF2-40B4-BE49-F238E27FC236}">
                <a16:creationId xmlns:a16="http://schemas.microsoft.com/office/drawing/2014/main" id="{365B475F-5177-07D8-49BD-FC270D4AC040}"/>
              </a:ext>
            </a:extLst>
          </p:cNvPr>
          <p:cNvPicPr>
            <a:picLocks noChangeAspect="1"/>
          </p:cNvPicPr>
          <p:nvPr/>
        </p:nvPicPr>
        <p:blipFill>
          <a:blip r:embed="rId4" cstate="print">
            <a:extLst>
              <a:ext uri="{28A0092B-C50C-407E-A947-70E740481C1C}">
                <a14:useLocalDpi xmlns:a14="http://schemas.microsoft.com/office/drawing/2010/main" val="0"/>
              </a:ext>
            </a:extLst>
          </a:blip>
          <a:srcRect t="887" r="2" b="3755"/>
          <a:stretch>
            <a:fillRect/>
          </a:stretch>
        </p:blipFill>
        <p:spPr>
          <a:xfrm>
            <a:off x="2807748" y="2077279"/>
            <a:ext cx="2625335" cy="4491382"/>
          </a:xfrm>
          <a:prstGeom prst="rect">
            <a:avLst/>
          </a:prstGeom>
        </p:spPr>
      </p:pic>
      <p:sp>
        <p:nvSpPr>
          <p:cNvPr id="3" name="Content Placeholder 2">
            <a:extLst>
              <a:ext uri="{FF2B5EF4-FFF2-40B4-BE49-F238E27FC236}">
                <a16:creationId xmlns:a16="http://schemas.microsoft.com/office/drawing/2014/main" id="{7398D2D7-7363-B43C-D3FF-105444501241}"/>
              </a:ext>
            </a:extLst>
          </p:cNvPr>
          <p:cNvSpPr>
            <a:spLocks noGrp="1"/>
          </p:cNvSpPr>
          <p:nvPr>
            <p:ph idx="1"/>
          </p:nvPr>
        </p:nvSpPr>
        <p:spPr>
          <a:xfrm>
            <a:off x="6096000" y="2382583"/>
            <a:ext cx="2948121" cy="3880773"/>
          </a:xfrm>
        </p:spPr>
        <p:txBody>
          <a:bodyPr>
            <a:normAutofit fontScale="92500" lnSpcReduction="10000"/>
          </a:bodyPr>
          <a:lstStyle/>
          <a:p>
            <a:r>
              <a:rPr lang="en-GB" dirty="0"/>
              <a:t>From official Government website the pay for National Wages is £12.71 per hours (GOV.UK, </a:t>
            </a:r>
            <a:r>
              <a:rPr lang="en-GB" dirty="0" err="1"/>
              <a:t>n.d</a:t>
            </a:r>
            <a:r>
              <a:rPr lang="en-GB" dirty="0"/>
              <a:t>). But the hiring pay from Morgans Hotel is £12.21-12.25 which is very low to national rate. This is one of the reason why employees decides to leave the job. From April 2026 the national wages has rise to 12.71. Which affects the hotels retention. </a:t>
            </a:r>
          </a:p>
        </p:txBody>
      </p:sp>
      <p:sp>
        <p:nvSpPr>
          <p:cNvPr id="7" name="TextBox 6">
            <a:extLst>
              <a:ext uri="{FF2B5EF4-FFF2-40B4-BE49-F238E27FC236}">
                <a16:creationId xmlns:a16="http://schemas.microsoft.com/office/drawing/2014/main" id="{A10320A5-82D3-DED6-80FF-60B0954C59A3}"/>
              </a:ext>
            </a:extLst>
          </p:cNvPr>
          <p:cNvSpPr txBox="1"/>
          <p:nvPr/>
        </p:nvSpPr>
        <p:spPr>
          <a:xfrm>
            <a:off x="2763997" y="6519748"/>
            <a:ext cx="1885984" cy="338252"/>
          </a:xfrm>
          <a:prstGeom prst="rect">
            <a:avLst/>
          </a:prstGeom>
          <a:noFill/>
        </p:spPr>
        <p:txBody>
          <a:bodyPr wrap="square">
            <a:spAutoFit/>
          </a:bodyPr>
          <a:lstStyle/>
          <a:p>
            <a:pPr>
              <a:lnSpc>
                <a:spcPct val="150000"/>
              </a:lnSpc>
              <a:buNone/>
            </a:pPr>
            <a:r>
              <a:rPr lang="en-GB" sz="1200" dirty="0">
                <a:effectLst/>
                <a:latin typeface="Arial" panose="020B0604020202020204" pitchFamily="34" charset="0"/>
              </a:rPr>
              <a:t>Morgans Hotel (2026c).</a:t>
            </a:r>
          </a:p>
        </p:txBody>
      </p:sp>
      <p:sp>
        <p:nvSpPr>
          <p:cNvPr id="8" name="TextBox 7">
            <a:extLst>
              <a:ext uri="{FF2B5EF4-FFF2-40B4-BE49-F238E27FC236}">
                <a16:creationId xmlns:a16="http://schemas.microsoft.com/office/drawing/2014/main" id="{894E9F19-9CB0-1D48-2081-B025D532C953}"/>
              </a:ext>
            </a:extLst>
          </p:cNvPr>
          <p:cNvSpPr txBox="1"/>
          <p:nvPr/>
        </p:nvSpPr>
        <p:spPr>
          <a:xfrm>
            <a:off x="677334" y="6519748"/>
            <a:ext cx="1885984" cy="338252"/>
          </a:xfrm>
          <a:prstGeom prst="rect">
            <a:avLst/>
          </a:prstGeom>
          <a:noFill/>
        </p:spPr>
        <p:txBody>
          <a:bodyPr wrap="square">
            <a:spAutoFit/>
          </a:bodyPr>
          <a:lstStyle/>
          <a:p>
            <a:pPr>
              <a:lnSpc>
                <a:spcPct val="150000"/>
              </a:lnSpc>
              <a:buNone/>
            </a:pPr>
            <a:r>
              <a:rPr lang="en-GB" sz="1200" dirty="0">
                <a:effectLst/>
                <a:latin typeface="Arial" panose="020B0604020202020204" pitchFamily="34" charset="0"/>
              </a:rPr>
              <a:t>Morgans Hotel (2026b).</a:t>
            </a:r>
          </a:p>
        </p:txBody>
      </p:sp>
    </p:spTree>
    <p:extLst>
      <p:ext uri="{BB962C8B-B14F-4D97-AF65-F5344CB8AC3E}">
        <p14:creationId xmlns:p14="http://schemas.microsoft.com/office/powerpoint/2010/main" val="867835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1DD0D0A-CF2D-D128-CD13-4620409677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4E74F4-982B-6F6A-7E42-599D679D3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F906E-FF31-E002-BE9B-88D0A84D015E}"/>
              </a:ext>
            </a:extLst>
          </p:cNvPr>
          <p:cNvSpPr>
            <a:spLocks noGrp="1"/>
          </p:cNvSpPr>
          <p:nvPr>
            <p:ph type="title"/>
          </p:nvPr>
        </p:nvSpPr>
        <p:spPr>
          <a:xfrm>
            <a:off x="1333502" y="609600"/>
            <a:ext cx="8596668" cy="1320800"/>
          </a:xfrm>
        </p:spPr>
        <p:txBody>
          <a:bodyPr>
            <a:normAutofit/>
          </a:bodyPr>
          <a:lstStyle/>
          <a:p>
            <a:r>
              <a:rPr lang="en-GB" b="1" u="sng" dirty="0">
                <a:solidFill>
                  <a:schemeClr val="tx1"/>
                </a:solidFill>
              </a:rPr>
              <a:t>What Makes Employees Stay?</a:t>
            </a:r>
            <a:endParaRPr lang="en-GB" u="sng" dirty="0">
              <a:solidFill>
                <a:schemeClr val="tx1"/>
              </a:solidFill>
            </a:endParaRPr>
          </a:p>
        </p:txBody>
      </p:sp>
      <p:sp>
        <p:nvSpPr>
          <p:cNvPr id="10" name="Isosceles Triangle 9">
            <a:extLst>
              <a:ext uri="{FF2B5EF4-FFF2-40B4-BE49-F238E27FC236}">
                <a16:creationId xmlns:a16="http://schemas.microsoft.com/office/drawing/2014/main" id="{3F7E8FAC-0EB8-D540-04E9-69CC698E7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5791871-A0B0-95BF-E965-C4C761EDF7B9}"/>
              </a:ext>
            </a:extLst>
          </p:cNvPr>
          <p:cNvSpPr>
            <a:spLocks noGrp="1"/>
          </p:cNvSpPr>
          <p:nvPr>
            <p:ph idx="1"/>
          </p:nvPr>
        </p:nvSpPr>
        <p:spPr>
          <a:xfrm>
            <a:off x="1333502" y="1814758"/>
            <a:ext cx="8596668" cy="4433642"/>
          </a:xfrm>
        </p:spPr>
        <p:txBody>
          <a:bodyPr>
            <a:normAutofit fontScale="85000" lnSpcReduction="10000"/>
          </a:bodyPr>
          <a:lstStyle/>
          <a:p>
            <a:r>
              <a:rPr lang="en-GB" dirty="0"/>
              <a:t>Benefits</a:t>
            </a:r>
          </a:p>
          <a:p>
            <a:r>
              <a:rPr lang="en-GB" dirty="0"/>
              <a:t>Flexible Shifts</a:t>
            </a:r>
          </a:p>
          <a:p>
            <a:r>
              <a:rPr lang="en-GB" dirty="0"/>
              <a:t>Learning Opportunities </a:t>
            </a:r>
          </a:p>
          <a:p>
            <a:r>
              <a:rPr lang="en-GB" dirty="0"/>
              <a:t>The trust and loyalty</a:t>
            </a:r>
          </a:p>
          <a:p>
            <a:r>
              <a:rPr lang="en-GB" dirty="0"/>
              <a:t>Fair pay </a:t>
            </a:r>
          </a:p>
          <a:p>
            <a:r>
              <a:rPr lang="en-GB" dirty="0"/>
              <a:t>Career development</a:t>
            </a:r>
          </a:p>
          <a:p>
            <a:r>
              <a:rPr lang="en-GB" dirty="0"/>
              <a:t>Wellbeing and Work life balance</a:t>
            </a:r>
          </a:p>
          <a:p>
            <a:r>
              <a:rPr lang="en-GB" dirty="0"/>
              <a:t>Free or discount on food and drinks</a:t>
            </a:r>
          </a:p>
          <a:p>
            <a:r>
              <a:rPr lang="en-GB" dirty="0"/>
              <a:t>Rewards/bonus</a:t>
            </a:r>
          </a:p>
          <a:p>
            <a:pPr marL="0" indent="0">
              <a:buNone/>
            </a:pPr>
            <a:r>
              <a:rPr lang="en-GB" dirty="0"/>
              <a:t>(Labour Authority, 2026)</a:t>
            </a:r>
          </a:p>
          <a:p>
            <a:pPr marL="0" indent="0">
              <a:buNone/>
            </a:pPr>
            <a:endParaRPr lang="en-GB" dirty="0"/>
          </a:p>
          <a:p>
            <a:pPr marL="0" indent="0">
              <a:buNone/>
            </a:pPr>
            <a:r>
              <a:rPr lang="en-US" dirty="0">
                <a:latin typeface="Arial" panose="020B0604020202020204" pitchFamily="34" charset="0"/>
                <a:cs typeface="Arial" panose="020B0604020202020204" pitchFamily="34" charset="0"/>
              </a:rPr>
              <a:t>According to </a:t>
            </a:r>
            <a:r>
              <a:rPr lang="en-GB" dirty="0">
                <a:latin typeface="Arial" panose="020B0604020202020204" pitchFamily="34" charset="0"/>
                <a:cs typeface="Arial" panose="020B0604020202020204" pitchFamily="34" charset="0"/>
              </a:rPr>
              <a:t>Maude (2017) business retain employees by offering flexible, career growth, and good management rather than superficial workplace perk, employees values supportive</a:t>
            </a:r>
            <a:r>
              <a:rPr lang="en-US" dirty="0">
                <a:latin typeface="Arial" panose="020B0604020202020204" pitchFamily="34" charset="0"/>
                <a:cs typeface="Arial" panose="020B0604020202020204" pitchFamily="34" charset="0"/>
              </a:rPr>
              <a:t> leadership and work life balance, which help improve engagement and loyalty</a:t>
            </a:r>
          </a:p>
          <a:p>
            <a:pPr marL="0" indent="0">
              <a:buNone/>
            </a:pPr>
            <a:endParaRPr lang="en-GB" dirty="0"/>
          </a:p>
        </p:txBody>
      </p:sp>
      <p:sp>
        <p:nvSpPr>
          <p:cNvPr id="12" name="Isosceles Triangle 11">
            <a:extLst>
              <a:ext uri="{FF2B5EF4-FFF2-40B4-BE49-F238E27FC236}">
                <a16:creationId xmlns:a16="http://schemas.microsoft.com/office/drawing/2014/main" id="{50ED5FB1-1F05-F643-6C8A-5F6639D56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In a supportive work environment, employees often feel motivated to stay  when their contributions are recognized and valued. #workplace">
            <a:extLst>
              <a:ext uri="{FF2B5EF4-FFF2-40B4-BE49-F238E27FC236}">
                <a16:creationId xmlns:a16="http://schemas.microsoft.com/office/drawing/2014/main" id="{BE17B6EB-AD4C-1CAA-5D46-C75A60863E8C}"/>
              </a:ext>
            </a:extLst>
          </p:cNvPr>
          <p:cNvPicPr>
            <a:picLocks noChangeAspect="1"/>
          </p:cNvPicPr>
          <p:nvPr/>
        </p:nvPicPr>
        <p:blipFill>
          <a:blip r:embed="rId3"/>
          <a:stretch>
            <a:fillRect/>
          </a:stretch>
        </p:blipFill>
        <p:spPr>
          <a:xfrm>
            <a:off x="7767310" y="973079"/>
            <a:ext cx="3975957" cy="3975957"/>
          </a:xfrm>
          <a:prstGeom prst="rect">
            <a:avLst/>
          </a:prstGeom>
        </p:spPr>
      </p:pic>
      <p:sp>
        <p:nvSpPr>
          <p:cNvPr id="9" name="TextBox 8">
            <a:extLst>
              <a:ext uri="{FF2B5EF4-FFF2-40B4-BE49-F238E27FC236}">
                <a16:creationId xmlns:a16="http://schemas.microsoft.com/office/drawing/2014/main" id="{E320F8CD-DF1A-8B5A-4C09-4E0E936F203A}"/>
              </a:ext>
            </a:extLst>
          </p:cNvPr>
          <p:cNvSpPr txBox="1"/>
          <p:nvPr/>
        </p:nvSpPr>
        <p:spPr>
          <a:xfrm>
            <a:off x="9999261" y="4672037"/>
            <a:ext cx="2066192" cy="276999"/>
          </a:xfrm>
          <a:prstGeom prst="rect">
            <a:avLst/>
          </a:prstGeom>
          <a:noFill/>
        </p:spPr>
        <p:txBody>
          <a:bodyPr wrap="square">
            <a:spAutoFit/>
          </a:bodyPr>
          <a:lstStyle/>
          <a:p>
            <a:r>
              <a:rPr lang="en-GB" sz="1200" dirty="0">
                <a:effectLst/>
                <a:latin typeface="Arial" panose="020B0604020202020204" pitchFamily="34" charset="0"/>
              </a:rPr>
              <a:t>(</a:t>
            </a:r>
            <a:r>
              <a:rPr lang="en-GB" sz="1200" dirty="0" err="1">
                <a:effectLst/>
                <a:latin typeface="Arial" panose="020B0604020202020204" pitchFamily="34" charset="0"/>
              </a:rPr>
              <a:t>agrassoblog.org</a:t>
            </a:r>
            <a:r>
              <a:rPr lang="en-GB" sz="1200" dirty="0">
                <a:effectLst/>
                <a:latin typeface="Arial" panose="020B0604020202020204" pitchFamily="34" charset="0"/>
              </a:rPr>
              <a:t>, 2024)</a:t>
            </a:r>
            <a:endParaRPr lang="en-GB" dirty="0"/>
          </a:p>
        </p:txBody>
      </p:sp>
    </p:spTree>
    <p:extLst>
      <p:ext uri="{BB962C8B-B14F-4D97-AF65-F5344CB8AC3E}">
        <p14:creationId xmlns:p14="http://schemas.microsoft.com/office/powerpoint/2010/main" val="1494775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A3EC96-3325-3CE8-2ADC-D77DB81626D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A613D43-EAE1-F4E2-A9F8-C61072A26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9B59498B-F412-4A47-A6BF-215AA5736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0C5B155F-12A1-D919-3084-D6984DD0C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Title 10">
            <a:extLst>
              <a:ext uri="{FF2B5EF4-FFF2-40B4-BE49-F238E27FC236}">
                <a16:creationId xmlns:a16="http://schemas.microsoft.com/office/drawing/2014/main" id="{6B1F15CA-6281-29D4-6336-8A2D485F5A0E}"/>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Employee Retention Strategies</a:t>
            </a:r>
          </a:p>
        </p:txBody>
      </p:sp>
      <p:sp>
        <p:nvSpPr>
          <p:cNvPr id="13" name="Content Placeholder 2">
            <a:extLst>
              <a:ext uri="{FF2B5EF4-FFF2-40B4-BE49-F238E27FC236}">
                <a16:creationId xmlns:a16="http://schemas.microsoft.com/office/drawing/2014/main" id="{5F6B7D10-00ED-A68C-649E-E47B8EF23421}"/>
              </a:ext>
            </a:extLst>
          </p:cNvPr>
          <p:cNvSpPr>
            <a:spLocks noGrp="1"/>
          </p:cNvSpPr>
          <p:nvPr>
            <p:ph idx="1"/>
          </p:nvPr>
        </p:nvSpPr>
        <p:spPr>
          <a:xfrm>
            <a:off x="6220305" y="1237668"/>
            <a:ext cx="5306084" cy="5230634"/>
          </a:xfrm>
          <a:noFill/>
          <a:ln>
            <a:noFill/>
          </a:ln>
        </p:spPr>
        <p:txBody>
          <a:bodyPr anchor="ctr">
            <a:normAutofit/>
          </a:bodyPr>
          <a:lstStyle/>
          <a:p>
            <a:r>
              <a:rPr lang="en-GB" b="1" dirty="0"/>
              <a:t>Work–Life Balance</a:t>
            </a:r>
            <a:br>
              <a:rPr lang="en-GB" dirty="0"/>
            </a:br>
            <a:r>
              <a:rPr lang="en-GB" dirty="0"/>
              <a:t>Work–life balance supports employee well-being and reduces stress. Syal and Sharma (2021) explain that flexible working options like flexitime, part-time work, and job-sharing help employees manage personal and work commitments, leading to better retention.</a:t>
            </a:r>
          </a:p>
          <a:p>
            <a:r>
              <a:rPr lang="en-GB" b="1" dirty="0"/>
              <a:t>Competitive Salary and Benefits</a:t>
            </a:r>
            <a:br>
              <a:rPr lang="en-GB" dirty="0"/>
            </a:br>
            <a:r>
              <a:rPr lang="en-GB" dirty="0"/>
              <a:t>Fair pay and benefits are important for retaining employees. Syal and Sharma (2021) state that competitive salaries improve morale and reduce turnover. Benefits such as bonuses, paid holidays, pensions, and training opportunities help employees feel appreciated and increase job satisfaction.</a:t>
            </a:r>
          </a:p>
        </p:txBody>
      </p:sp>
      <p:pic>
        <p:nvPicPr>
          <p:cNvPr id="14" name="Picture 13" descr="The 8 Main Employee Retention Strategies to Implement ASAP">
            <a:extLst>
              <a:ext uri="{FF2B5EF4-FFF2-40B4-BE49-F238E27FC236}">
                <a16:creationId xmlns:a16="http://schemas.microsoft.com/office/drawing/2014/main" id="{230980B6-829D-2503-72B7-220014639CCB}"/>
              </a:ext>
            </a:extLst>
          </p:cNvPr>
          <p:cNvPicPr>
            <a:picLocks noChangeAspect="1"/>
          </p:cNvPicPr>
          <p:nvPr/>
        </p:nvPicPr>
        <p:blipFill>
          <a:blip r:embed="rId3"/>
          <a:stretch>
            <a:fillRect/>
          </a:stretch>
        </p:blipFill>
        <p:spPr>
          <a:xfrm>
            <a:off x="906868" y="1543280"/>
            <a:ext cx="4808132" cy="4760050"/>
          </a:xfrm>
          <a:prstGeom prst="rect">
            <a:avLst/>
          </a:prstGeom>
        </p:spPr>
      </p:pic>
      <p:sp>
        <p:nvSpPr>
          <p:cNvPr id="16" name="TextBox 15">
            <a:extLst>
              <a:ext uri="{FF2B5EF4-FFF2-40B4-BE49-F238E27FC236}">
                <a16:creationId xmlns:a16="http://schemas.microsoft.com/office/drawing/2014/main" id="{9EF270D5-51FE-833E-9B69-6CD11C61D638}"/>
              </a:ext>
            </a:extLst>
          </p:cNvPr>
          <p:cNvSpPr txBox="1"/>
          <p:nvPr/>
        </p:nvSpPr>
        <p:spPr>
          <a:xfrm>
            <a:off x="2639032" y="6303665"/>
            <a:ext cx="1784838" cy="276999"/>
          </a:xfrm>
          <a:prstGeom prst="rect">
            <a:avLst/>
          </a:prstGeom>
          <a:noFill/>
        </p:spPr>
        <p:txBody>
          <a:bodyPr wrap="square">
            <a:spAutoFit/>
          </a:bodyPr>
          <a:lstStyle/>
          <a:p>
            <a:r>
              <a:rPr lang="en-GB" sz="1200" dirty="0">
                <a:effectLst/>
                <a:latin typeface="Arial" panose="020B0604020202020204" pitchFamily="34" charset="0"/>
              </a:rPr>
              <a:t>(</a:t>
            </a:r>
            <a:r>
              <a:rPr lang="en-GB" sz="1200" dirty="0" err="1">
                <a:effectLst/>
                <a:latin typeface="Arial" panose="020B0604020202020204" pitchFamily="34" charset="0"/>
              </a:rPr>
              <a:t>IdeaNote</a:t>
            </a:r>
            <a:r>
              <a:rPr lang="en-GB" sz="1200" dirty="0">
                <a:effectLst/>
                <a:latin typeface="Arial" panose="020B0604020202020204" pitchFamily="34" charset="0"/>
              </a:rPr>
              <a:t>, 2026)</a:t>
            </a:r>
            <a:endParaRPr lang="en-GB" dirty="0"/>
          </a:p>
        </p:txBody>
      </p:sp>
    </p:spTree>
    <p:extLst>
      <p:ext uri="{BB962C8B-B14F-4D97-AF65-F5344CB8AC3E}">
        <p14:creationId xmlns:p14="http://schemas.microsoft.com/office/powerpoint/2010/main" val="1256435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Best Practices for improving employees' performance">
            <a:extLst>
              <a:ext uri="{FF2B5EF4-FFF2-40B4-BE49-F238E27FC236}">
                <a16:creationId xmlns:a16="http://schemas.microsoft.com/office/drawing/2014/main" id="{C63FEB88-B6B6-7233-118A-AA2967B928D5}"/>
              </a:ext>
            </a:extLst>
          </p:cNvPr>
          <p:cNvPicPr>
            <a:picLocks noChangeAspect="1"/>
          </p:cNvPicPr>
          <p:nvPr/>
        </p:nvPicPr>
        <p:blipFill>
          <a:blip r:embed="rId3"/>
          <a:srcRect l="22835" r="57"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8859CB33-F382-C734-2CEE-37C7CCDE8383}"/>
              </a:ext>
            </a:extLst>
          </p:cNvPr>
          <p:cNvSpPr>
            <a:spLocks noGrp="1"/>
          </p:cNvSpPr>
          <p:nvPr>
            <p:ph type="title"/>
          </p:nvPr>
        </p:nvSpPr>
        <p:spPr>
          <a:xfrm>
            <a:off x="677333" y="609600"/>
            <a:ext cx="3851123" cy="1320800"/>
          </a:xfrm>
        </p:spPr>
        <p:txBody>
          <a:bodyPr>
            <a:normAutofit/>
          </a:bodyPr>
          <a:lstStyle/>
          <a:p>
            <a:pPr>
              <a:lnSpc>
                <a:spcPct val="90000"/>
              </a:lnSpc>
            </a:pPr>
            <a:r>
              <a:rPr lang="en-GB" sz="2800" b="1" u="sng" dirty="0">
                <a:latin typeface="Arial" panose="020B0604020202020204" pitchFamily="34" charset="0"/>
                <a:cs typeface="Arial" panose="020B0604020202020204" pitchFamily="34" charset="0"/>
              </a:rPr>
              <a:t>How Can Morgan Hotel Improving Employee Retention?</a:t>
            </a:r>
            <a:endParaRPr lang="en-GB" sz="2800" b="1" dirty="0"/>
          </a:p>
        </p:txBody>
      </p:sp>
      <p:sp>
        <p:nvSpPr>
          <p:cNvPr id="3" name="Content Placeholder 2">
            <a:extLst>
              <a:ext uri="{FF2B5EF4-FFF2-40B4-BE49-F238E27FC236}">
                <a16:creationId xmlns:a16="http://schemas.microsoft.com/office/drawing/2014/main" id="{89E267A8-F99C-B074-C4F1-FACDAD15F819}"/>
              </a:ext>
            </a:extLst>
          </p:cNvPr>
          <p:cNvSpPr>
            <a:spLocks noGrp="1"/>
          </p:cNvSpPr>
          <p:nvPr>
            <p:ph idx="1"/>
          </p:nvPr>
        </p:nvSpPr>
        <p:spPr>
          <a:xfrm>
            <a:off x="677334" y="2160589"/>
            <a:ext cx="3851122" cy="3880773"/>
          </a:xfrm>
        </p:spPr>
        <p:txBody>
          <a:bodyPr>
            <a:normAutofit/>
          </a:bodyPr>
          <a:lstStyle/>
          <a:p>
            <a:r>
              <a:rPr lang="en-GB" dirty="0">
                <a:latin typeface="Arial" panose="020B0604020202020204" pitchFamily="34" charset="0"/>
                <a:cs typeface="Arial" panose="020B0604020202020204" pitchFamily="34" charset="0"/>
              </a:rPr>
              <a:t>Employees Benefits</a:t>
            </a:r>
          </a:p>
          <a:p>
            <a:r>
              <a:rPr lang="en-GB" dirty="0">
                <a:latin typeface="Arial" panose="020B0604020202020204" pitchFamily="34" charset="0"/>
                <a:cs typeface="Arial" panose="020B0604020202020204" pitchFamily="34" charset="0"/>
              </a:rPr>
              <a:t>Offer competitive pay</a:t>
            </a:r>
          </a:p>
          <a:p>
            <a:r>
              <a:rPr lang="en-GB" dirty="0">
                <a:latin typeface="Arial" panose="020B0604020202020204" pitchFamily="34" charset="0"/>
                <a:cs typeface="Arial" panose="020B0604020202020204" pitchFamily="34" charset="0"/>
              </a:rPr>
              <a:t>Invest in wellness and wellbeing</a:t>
            </a:r>
          </a:p>
          <a:p>
            <a:r>
              <a:rPr lang="en-GB" dirty="0">
                <a:latin typeface="Arial" panose="020B0604020202020204" pitchFamily="34" charset="0"/>
                <a:cs typeface="Arial" panose="020B0604020202020204" pitchFamily="34" charset="0"/>
              </a:rPr>
              <a:t>Provide training and development</a:t>
            </a:r>
          </a:p>
          <a:p>
            <a:r>
              <a:rPr lang="en-GB" dirty="0">
                <a:latin typeface="Arial" panose="020B0604020202020204" pitchFamily="34" charset="0"/>
                <a:cs typeface="Arial" panose="020B0604020202020204" pitchFamily="34" charset="0"/>
              </a:rPr>
              <a:t>Schedule Regular feedback and Reviews</a:t>
            </a:r>
          </a:p>
          <a:p>
            <a:r>
              <a:rPr lang="en-GB" dirty="0">
                <a:latin typeface="Arial" panose="020B0604020202020204" pitchFamily="34" charset="0"/>
                <a:cs typeface="Arial" panose="020B0604020202020204" pitchFamily="34" charset="0"/>
              </a:rPr>
              <a:t>Improve your onboarding process</a:t>
            </a:r>
            <a:endParaRPr lang="en-GB" dirty="0"/>
          </a:p>
          <a:p>
            <a:pPr marL="0" indent="0">
              <a:buNone/>
            </a:pPr>
            <a:r>
              <a:rPr lang="en-GB" dirty="0">
                <a:latin typeface="Arial" panose="020B0604020202020204" pitchFamily="34" charset="0"/>
                <a:cs typeface="Arial" panose="020B0604020202020204" pitchFamily="34" charset="0"/>
              </a:rPr>
              <a:t>(ADP, 2025)</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5E1A90E0-09B3-0D67-B947-314FF7AE7271}"/>
              </a:ext>
            </a:extLst>
          </p:cNvPr>
          <p:cNvSpPr txBox="1"/>
          <p:nvPr/>
        </p:nvSpPr>
        <p:spPr>
          <a:xfrm>
            <a:off x="6756116" y="6041362"/>
            <a:ext cx="1364860" cy="276999"/>
          </a:xfrm>
          <a:prstGeom prst="rect">
            <a:avLst/>
          </a:prstGeom>
          <a:noFill/>
        </p:spPr>
        <p:txBody>
          <a:bodyPr wrap="square">
            <a:spAutoFit/>
          </a:bodyPr>
          <a:lstStyle/>
          <a:p>
            <a:r>
              <a:rPr lang="en-GB" sz="1200" dirty="0">
                <a:effectLst/>
                <a:latin typeface="Arial" panose="020B0604020202020204" pitchFamily="34" charset="0"/>
              </a:rPr>
              <a:t>(McFee, 2023)</a:t>
            </a:r>
            <a:endParaRPr lang="en-GB" dirty="0"/>
          </a:p>
        </p:txBody>
      </p:sp>
    </p:spTree>
    <p:extLst>
      <p:ext uri="{BB962C8B-B14F-4D97-AF65-F5344CB8AC3E}">
        <p14:creationId xmlns:p14="http://schemas.microsoft.com/office/powerpoint/2010/main" val="3282920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1E136-31E2-7E22-0F60-7F1BCD5ACFD5}"/>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Maslow’s Hierarchy of Needs and Employee Motivation</a:t>
            </a:r>
            <a:endParaRPr lang="en-GB" u="sng"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CA9CAF4-729A-3BEF-FB12-F3ED6030BC42}"/>
              </a:ext>
            </a:extLst>
          </p:cNvPr>
          <p:cNvSpPr>
            <a:spLocks noGrp="1"/>
          </p:cNvSpPr>
          <p:nvPr>
            <p:ph idx="1"/>
          </p:nvPr>
        </p:nvSpPr>
        <p:spPr>
          <a:xfrm>
            <a:off x="677335" y="2160589"/>
            <a:ext cx="6532358" cy="3880773"/>
          </a:xfrm>
        </p:spPr>
        <p:txBody>
          <a:bodyPr>
            <a:normAutofit/>
          </a:bodyPr>
          <a:lstStyle/>
          <a:p>
            <a:pPr lvl="0"/>
            <a:r>
              <a:rPr lang="en-GB" b="1" dirty="0"/>
              <a:t>Basic needs:</a:t>
            </a:r>
            <a:r>
              <a:rPr lang="en-GB" dirty="0"/>
              <a:t> fair wages and comfortable working conditions for staff. </a:t>
            </a:r>
          </a:p>
          <a:p>
            <a:pPr lvl="0"/>
            <a:r>
              <a:rPr lang="en-GB" b="1" dirty="0"/>
              <a:t>Safety needs:</a:t>
            </a:r>
            <a:r>
              <a:rPr lang="en-GB" dirty="0"/>
              <a:t> job security, training, and a safe workplace. </a:t>
            </a:r>
          </a:p>
          <a:p>
            <a:pPr lvl="0"/>
            <a:r>
              <a:rPr lang="en-GB" b="1" dirty="0"/>
              <a:t>Belonging:</a:t>
            </a:r>
            <a:r>
              <a:rPr lang="en-GB" dirty="0"/>
              <a:t> teamwork and supportive relationships between employees. </a:t>
            </a:r>
          </a:p>
          <a:p>
            <a:pPr lvl="0"/>
            <a:r>
              <a:rPr lang="en-GB" b="1" dirty="0"/>
              <a:t>Esteem:</a:t>
            </a:r>
            <a:r>
              <a:rPr lang="en-GB" dirty="0"/>
              <a:t> recognition, rewards, and appreciation from managers. </a:t>
            </a:r>
          </a:p>
          <a:p>
            <a:pPr lvl="0"/>
            <a:r>
              <a:rPr lang="en-GB" b="1" dirty="0"/>
              <a:t>Self-actualisation:</a:t>
            </a:r>
            <a:r>
              <a:rPr lang="en-GB" dirty="0"/>
              <a:t> career development and promotion opportunities.</a:t>
            </a:r>
          </a:p>
          <a:p>
            <a:pPr marL="0" indent="0">
              <a:buNone/>
            </a:pPr>
            <a:r>
              <a:rPr lang="en-GB" dirty="0">
                <a:latin typeface="Arial" panose="020B0604020202020204" pitchFamily="34" charset="0"/>
                <a:cs typeface="Arial" panose="020B0604020202020204" pitchFamily="34" charset="0"/>
              </a:rPr>
              <a:t>Shinde (2025)</a:t>
            </a:r>
            <a:r>
              <a:rPr lang="en-GB" dirty="0"/>
              <a:t>. </a:t>
            </a:r>
          </a:p>
        </p:txBody>
      </p:sp>
      <p:sp>
        <p:nvSpPr>
          <p:cNvPr id="5" name="TextBox 4">
            <a:extLst>
              <a:ext uri="{FF2B5EF4-FFF2-40B4-BE49-F238E27FC236}">
                <a16:creationId xmlns:a16="http://schemas.microsoft.com/office/drawing/2014/main" id="{B16B1CA6-62FF-405D-0173-8FADC2502AB7}"/>
              </a:ext>
            </a:extLst>
          </p:cNvPr>
          <p:cNvSpPr txBox="1"/>
          <p:nvPr/>
        </p:nvSpPr>
        <p:spPr>
          <a:xfrm>
            <a:off x="7886701" y="5442920"/>
            <a:ext cx="1257299" cy="276999"/>
          </a:xfrm>
          <a:prstGeom prst="rect">
            <a:avLst/>
          </a:prstGeom>
          <a:noFill/>
        </p:spPr>
        <p:txBody>
          <a:bodyPr wrap="square">
            <a:spAutoFit/>
          </a:bodyPr>
          <a:lstStyle/>
          <a:p>
            <a:r>
              <a:rPr lang="en-GB" sz="1200" dirty="0">
                <a:effectLst/>
                <a:latin typeface="Arial" panose="020B0604020202020204" pitchFamily="34" charset="0"/>
              </a:rPr>
              <a:t>(McLeod, 2026)</a:t>
            </a:r>
            <a:endParaRPr lang="en-GB" dirty="0"/>
          </a:p>
        </p:txBody>
      </p:sp>
      <p:pic>
        <p:nvPicPr>
          <p:cNvPr id="6" name="Picture 5" descr="Maslow's hierarchy of needs is a model for understanding the motivations for human behavior. It maps different motivations onto a pyramid, with each level representing a different human need. These include physiological needs, safety, love and belonging, esteem, and self-actualization.">
            <a:extLst>
              <a:ext uri="{FF2B5EF4-FFF2-40B4-BE49-F238E27FC236}">
                <a16:creationId xmlns:a16="http://schemas.microsoft.com/office/drawing/2014/main" id="{178E0B0A-A9C4-012F-4F4C-1FA1F6219FF6}"/>
              </a:ext>
            </a:extLst>
          </p:cNvPr>
          <p:cNvPicPr>
            <a:picLocks noChangeAspect="1"/>
          </p:cNvPicPr>
          <p:nvPr/>
        </p:nvPicPr>
        <p:blipFill>
          <a:blip r:embed="rId3"/>
          <a:stretch>
            <a:fillRect/>
          </a:stretch>
        </p:blipFill>
        <p:spPr>
          <a:xfrm>
            <a:off x="7054012" y="1733835"/>
            <a:ext cx="4973866" cy="3664642"/>
          </a:xfrm>
          <a:prstGeom prst="rect">
            <a:avLst/>
          </a:prstGeom>
        </p:spPr>
      </p:pic>
    </p:spTree>
    <p:extLst>
      <p:ext uri="{BB962C8B-B14F-4D97-AF65-F5344CB8AC3E}">
        <p14:creationId xmlns:p14="http://schemas.microsoft.com/office/powerpoint/2010/main" val="26521464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1C1FB-C283-8CB4-F781-9F2A87E32F9A}"/>
              </a:ext>
            </a:extLst>
          </p:cNvPr>
          <p:cNvSpPr>
            <a:spLocks noGrp="1"/>
          </p:cNvSpPr>
          <p:nvPr>
            <p:ph type="title"/>
          </p:nvPr>
        </p:nvSpPr>
        <p:spPr>
          <a:xfrm>
            <a:off x="677334" y="255638"/>
            <a:ext cx="8596668" cy="1320800"/>
          </a:xfrm>
        </p:spPr>
        <p:txBody>
          <a:bodyPr/>
          <a:lstStyle/>
          <a:p>
            <a:r>
              <a:rPr lang="en-GB" b="1" u="sng" dirty="0">
                <a:solidFill>
                  <a:schemeClr val="tx1"/>
                </a:solidFill>
              </a:rPr>
              <a:t>Conclusion</a:t>
            </a:r>
          </a:p>
        </p:txBody>
      </p:sp>
      <p:sp>
        <p:nvSpPr>
          <p:cNvPr id="3" name="Content Placeholder 2">
            <a:extLst>
              <a:ext uri="{FF2B5EF4-FFF2-40B4-BE49-F238E27FC236}">
                <a16:creationId xmlns:a16="http://schemas.microsoft.com/office/drawing/2014/main" id="{6AB6731B-FCE1-7A42-8399-F4850FC704B5}"/>
              </a:ext>
            </a:extLst>
          </p:cNvPr>
          <p:cNvSpPr>
            <a:spLocks noGrp="1"/>
          </p:cNvSpPr>
          <p:nvPr>
            <p:ph idx="1"/>
          </p:nvPr>
        </p:nvSpPr>
        <p:spPr>
          <a:xfrm>
            <a:off x="677334" y="916038"/>
            <a:ext cx="8596668" cy="3880773"/>
          </a:xfrm>
        </p:spPr>
        <p:txBody>
          <a:bodyPr/>
          <a:lstStyle/>
          <a:p>
            <a:r>
              <a:rPr lang="en-GB" dirty="0"/>
              <a:t>This presentation has shown that Morgans Hotel is facing a high staff turnover rate and low employee retention. Factors such as low pay, heavy workloads, poor communication, and limited career opportunities have encouraged employees to leave. External influences, including the COVID-19 pandemic, inflation, and increases in the National Minimum Wage, have also made it more challenging for the hotel to retain staff. Improving employee satisfaction and creating a more supportive working environment will help the hotel keep experienced employees and improve the quality of its customer service.</a:t>
            </a:r>
          </a:p>
          <a:p>
            <a:endParaRPr lang="en-GB" dirty="0"/>
          </a:p>
        </p:txBody>
      </p:sp>
      <p:sp>
        <p:nvSpPr>
          <p:cNvPr id="4" name="Title 1">
            <a:extLst>
              <a:ext uri="{FF2B5EF4-FFF2-40B4-BE49-F238E27FC236}">
                <a16:creationId xmlns:a16="http://schemas.microsoft.com/office/drawing/2014/main" id="{F571FB6D-D329-6E0D-2979-9C6E90D6269A}"/>
              </a:ext>
            </a:extLst>
          </p:cNvPr>
          <p:cNvSpPr txBox="1">
            <a:spLocks/>
          </p:cNvSpPr>
          <p:nvPr/>
        </p:nvSpPr>
        <p:spPr>
          <a:xfrm>
            <a:off x="677334" y="3620729"/>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u="sng" dirty="0">
                <a:solidFill>
                  <a:schemeClr val="tx1"/>
                </a:solidFill>
              </a:rPr>
              <a:t>Recommendations</a:t>
            </a:r>
          </a:p>
        </p:txBody>
      </p:sp>
      <p:sp>
        <p:nvSpPr>
          <p:cNvPr id="5" name="Content Placeholder 2">
            <a:extLst>
              <a:ext uri="{FF2B5EF4-FFF2-40B4-BE49-F238E27FC236}">
                <a16:creationId xmlns:a16="http://schemas.microsoft.com/office/drawing/2014/main" id="{33EBFDFF-C686-B40A-1489-A188420BBADE}"/>
              </a:ext>
            </a:extLst>
          </p:cNvPr>
          <p:cNvSpPr txBox="1">
            <a:spLocks/>
          </p:cNvSpPr>
          <p:nvPr/>
        </p:nvSpPr>
        <p:spPr>
          <a:xfrm>
            <a:off x="677334" y="4281129"/>
            <a:ext cx="8596668"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To improve staff retention, Morgans Hotel should offer more competitive pay, improve communication between managers and employees, introduce recognition and reward schemes, provide more training and career development opportunities, and support employee wellbeing through a better work-life balance. These changes can increase employee motivation, reduce staff turnover, and contribute to the long-term success of the business.</a:t>
            </a:r>
          </a:p>
        </p:txBody>
      </p:sp>
    </p:spTree>
    <p:extLst>
      <p:ext uri="{BB962C8B-B14F-4D97-AF65-F5344CB8AC3E}">
        <p14:creationId xmlns:p14="http://schemas.microsoft.com/office/powerpoint/2010/main" val="3129373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654AD0F-E838-B8F4-E8B6-341707ADE5D2}"/>
              </a:ext>
            </a:extLst>
          </p:cNvPr>
          <p:cNvSpPr>
            <a:spLocks noGrp="1"/>
          </p:cNvSpPr>
          <p:nvPr>
            <p:ph type="title"/>
          </p:nvPr>
        </p:nvSpPr>
        <p:spPr>
          <a:xfrm>
            <a:off x="1600199" y="4571999"/>
            <a:ext cx="7673801" cy="1087656"/>
          </a:xfrm>
        </p:spPr>
        <p:txBody>
          <a:bodyPr vert="horz" lIns="91440" tIns="45720" rIns="91440" bIns="45720" rtlCol="0" anchor="b">
            <a:normAutofit/>
          </a:bodyPr>
          <a:lstStyle/>
          <a:p>
            <a:r>
              <a:rPr lang="en-US" sz="4800" kern="1200">
                <a:solidFill>
                  <a:schemeClr val="accent1"/>
                </a:solidFill>
                <a:latin typeface="+mj-lt"/>
                <a:ea typeface="+mj-ea"/>
                <a:cs typeface="+mj-cs"/>
              </a:rPr>
              <a:t>THANK YOU </a:t>
            </a:r>
          </a:p>
        </p:txBody>
      </p:sp>
      <p:sp>
        <p:nvSpPr>
          <p:cNvPr id="3" name="Content Placeholder 2">
            <a:extLst>
              <a:ext uri="{FF2B5EF4-FFF2-40B4-BE49-F238E27FC236}">
                <a16:creationId xmlns:a16="http://schemas.microsoft.com/office/drawing/2014/main" id="{91886DDD-69D7-C1C8-97FC-670E89D757F1}"/>
              </a:ext>
            </a:extLst>
          </p:cNvPr>
          <p:cNvSpPr>
            <a:spLocks noGrp="1"/>
          </p:cNvSpPr>
          <p:nvPr>
            <p:ph idx="1"/>
          </p:nvPr>
        </p:nvSpPr>
        <p:spPr>
          <a:xfrm>
            <a:off x="1674795" y="5659655"/>
            <a:ext cx="7599205" cy="611896"/>
          </a:xfrm>
        </p:spPr>
        <p:txBody>
          <a:bodyPr vert="horz" lIns="91440" tIns="45720" rIns="91440" bIns="45720" rtlCol="0" anchor="t">
            <a:normAutofit/>
          </a:bodyPr>
          <a:lstStyle/>
          <a:p>
            <a:pPr marL="0" indent="0">
              <a:buNone/>
            </a:pPr>
            <a:r>
              <a:rPr lang="en-US">
                <a:solidFill>
                  <a:schemeClr val="tx1">
                    <a:lumMod val="50000"/>
                    <a:lumOff val="50000"/>
                  </a:schemeClr>
                </a:solidFill>
              </a:rPr>
              <a:t>ANY QUESTIONS?</a:t>
            </a:r>
          </a:p>
        </p:txBody>
      </p:sp>
      <p:pic>
        <p:nvPicPr>
          <p:cNvPr id="4" name="Picture 3" descr="Would a Final Goodbye Have Helped My Grief?">
            <a:extLst>
              <a:ext uri="{FF2B5EF4-FFF2-40B4-BE49-F238E27FC236}">
                <a16:creationId xmlns:a16="http://schemas.microsoft.com/office/drawing/2014/main" id="{70EF47ED-E06F-1F1B-76E2-C5AC4255F093}"/>
              </a:ext>
            </a:extLst>
          </p:cNvPr>
          <p:cNvPicPr>
            <a:picLocks noChangeAspect="1"/>
          </p:cNvPicPr>
          <p:nvPr/>
        </p:nvPicPr>
        <p:blipFill>
          <a:blip r:embed="rId2"/>
          <a:stretch>
            <a:fillRect/>
          </a:stretch>
        </p:blipFill>
        <p:spPr>
          <a:xfrm>
            <a:off x="1600201" y="609600"/>
            <a:ext cx="6937822" cy="3642357"/>
          </a:xfrm>
          <a:prstGeom prst="rect">
            <a:avLst/>
          </a:prstGeom>
        </p:spPr>
      </p:pic>
      <p:sp>
        <p:nvSpPr>
          <p:cNvPr id="6" name="TextBox 5">
            <a:extLst>
              <a:ext uri="{FF2B5EF4-FFF2-40B4-BE49-F238E27FC236}">
                <a16:creationId xmlns:a16="http://schemas.microsoft.com/office/drawing/2014/main" id="{4319DEF8-2A60-9CD9-2C5A-59E2890CF02D}"/>
              </a:ext>
            </a:extLst>
          </p:cNvPr>
          <p:cNvSpPr txBox="1"/>
          <p:nvPr/>
        </p:nvSpPr>
        <p:spPr>
          <a:xfrm>
            <a:off x="7498489" y="4205003"/>
            <a:ext cx="1236689" cy="276999"/>
          </a:xfrm>
          <a:prstGeom prst="rect">
            <a:avLst/>
          </a:prstGeom>
          <a:noFill/>
        </p:spPr>
        <p:txBody>
          <a:bodyPr wrap="square">
            <a:spAutoFit/>
          </a:bodyPr>
          <a:lstStyle/>
          <a:p>
            <a:r>
              <a:rPr lang="en-GB" sz="1200" dirty="0">
                <a:effectLst/>
                <a:latin typeface="Arial" panose="020B0604020202020204" pitchFamily="34" charset="0"/>
              </a:rPr>
              <a:t>(Elibol, 2025)</a:t>
            </a:r>
            <a:endParaRPr lang="en-GB" dirty="0"/>
          </a:p>
        </p:txBody>
      </p:sp>
    </p:spTree>
    <p:extLst>
      <p:ext uri="{BB962C8B-B14F-4D97-AF65-F5344CB8AC3E}">
        <p14:creationId xmlns:p14="http://schemas.microsoft.com/office/powerpoint/2010/main" val="3262195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4F6F6-8590-9118-D81D-E8407D2FBF62}"/>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9108879-F214-3EFC-30B7-62EE1C7C10FE}"/>
              </a:ext>
            </a:extLst>
          </p:cNvPr>
          <p:cNvSpPr>
            <a:spLocks noGrp="1"/>
          </p:cNvSpPr>
          <p:nvPr>
            <p:ph idx="1"/>
          </p:nvPr>
        </p:nvSpPr>
        <p:spPr>
          <a:xfrm>
            <a:off x="677334" y="1586429"/>
            <a:ext cx="9111243" cy="5012675"/>
          </a:xfrm>
        </p:spPr>
        <p:txBody>
          <a:bodyPr>
            <a:normAutofit fontScale="47500" lnSpcReduction="20000"/>
          </a:bodyPr>
          <a:lstStyle/>
          <a:p>
            <a:r>
              <a:rPr lang="en-GB" b="1" dirty="0"/>
              <a:t>Reference list</a:t>
            </a:r>
          </a:p>
          <a:p>
            <a:r>
              <a:rPr lang="en-GB" dirty="0"/>
              <a:t>ADP (2025). </a:t>
            </a:r>
            <a:r>
              <a:rPr lang="en-GB" i="1" dirty="0"/>
              <a:t>Employee retention: definition, pitfalls and strategies for HR leaders</a:t>
            </a:r>
            <a:r>
              <a:rPr lang="en-GB" dirty="0"/>
              <a:t>. [online] </a:t>
            </a:r>
            <a:r>
              <a:rPr lang="en-GB" dirty="0" err="1"/>
              <a:t>Adp</a:t>
            </a:r>
            <a:r>
              <a:rPr lang="en-GB" dirty="0"/>
              <a:t>. Available at: https://</a:t>
            </a:r>
            <a:r>
              <a:rPr lang="en-GB" dirty="0" err="1"/>
              <a:t>uk.adp.com</a:t>
            </a:r>
            <a:r>
              <a:rPr lang="en-GB" dirty="0"/>
              <a:t>/resources/</a:t>
            </a:r>
            <a:r>
              <a:rPr lang="en-GB" dirty="0" err="1"/>
              <a:t>adp</a:t>
            </a:r>
            <a:r>
              <a:rPr lang="en-GB" dirty="0"/>
              <a:t>-articles-and-insights/articles/e/employee-retention-definition-causes-and-strategies-for-hr-leaders.aspx [Accessed 3 July 2026].</a:t>
            </a:r>
          </a:p>
          <a:p>
            <a:r>
              <a:rPr lang="en-GB" dirty="0" err="1"/>
              <a:t>agrassoblog.org</a:t>
            </a:r>
            <a:r>
              <a:rPr lang="en-GB" dirty="0"/>
              <a:t> (2024). </a:t>
            </a:r>
            <a:r>
              <a:rPr lang="en-GB" i="1" dirty="0"/>
              <a:t>Employees stay stay when they are</a:t>
            </a:r>
            <a:r>
              <a:rPr lang="en-GB" dirty="0"/>
              <a:t>. [online] X . Available at: https://</a:t>
            </a:r>
            <a:r>
              <a:rPr lang="en-GB" dirty="0" err="1"/>
              <a:t>x.com</a:t>
            </a:r>
            <a:r>
              <a:rPr lang="en-GB" dirty="0"/>
              <a:t>/</a:t>
            </a:r>
            <a:r>
              <a:rPr lang="en-GB" dirty="0" err="1"/>
              <a:t>agrassoblog</a:t>
            </a:r>
            <a:r>
              <a:rPr lang="en-GB" dirty="0"/>
              <a:t>/status/1757736452958412957 [Accessed 13 July 2026].</a:t>
            </a:r>
          </a:p>
          <a:p>
            <a:r>
              <a:rPr lang="en-GB" dirty="0"/>
              <a:t>Arun, A. and D Gunaseelan (2025). Employee Retention Strategies in the Hospitality Industry: A Post-COVID Analysis. </a:t>
            </a:r>
            <a:r>
              <a:rPr lang="en-GB" i="1" dirty="0"/>
              <a:t>Research Gate</a:t>
            </a:r>
            <a:r>
              <a:rPr lang="en-GB" dirty="0"/>
              <a:t>, [online] 11(11), pp.4362–4366. Available at: https://</a:t>
            </a:r>
            <a:r>
              <a:rPr lang="en-GB" dirty="0" err="1"/>
              <a:t>www.researchgate.net</a:t>
            </a:r>
            <a:r>
              <a:rPr lang="en-GB" dirty="0"/>
              <a:t>/publication/392338731_Employee_Retention_Strategies_in_the_Hospitality_Industry_A_Post-COVID_Analysis [Accessed 13 July 2026].</a:t>
            </a:r>
          </a:p>
          <a:p>
            <a:r>
              <a:rPr lang="en-GB" dirty="0"/>
              <a:t>Bannon, C. (2020). </a:t>
            </a:r>
            <a:r>
              <a:rPr lang="en-GB" i="1" dirty="0"/>
              <a:t>Swansea’s luxury Morgans Hotel is staying shut until 2021 as it accommodates key workers</a:t>
            </a:r>
            <a:r>
              <a:rPr lang="en-GB" dirty="0"/>
              <a:t>. [online] Wales Online. Available at: https://</a:t>
            </a:r>
            <a:r>
              <a:rPr lang="en-GB" dirty="0" err="1"/>
              <a:t>www.walesonline.co.uk</a:t>
            </a:r>
            <a:r>
              <a:rPr lang="en-GB" dirty="0"/>
              <a:t>/</a:t>
            </a:r>
            <a:r>
              <a:rPr lang="en-GB" dirty="0" err="1"/>
              <a:t>whats</a:t>
            </a:r>
            <a:r>
              <a:rPr lang="en-GB" dirty="0"/>
              <a:t>-on/</a:t>
            </a:r>
            <a:r>
              <a:rPr lang="en-GB" dirty="0" err="1"/>
              <a:t>whats</a:t>
            </a:r>
            <a:r>
              <a:rPr lang="en-GB" dirty="0"/>
              <a:t>-on-news/swanseas-luxury-morgans-hotel-staying-19226121 [Accessed 6 July 2026].</a:t>
            </a:r>
          </a:p>
          <a:p>
            <a:r>
              <a:rPr lang="en-GB" dirty="0" err="1"/>
              <a:t>Businessballs.com</a:t>
            </a:r>
            <a:r>
              <a:rPr lang="en-GB" dirty="0"/>
              <a:t> (2026). </a:t>
            </a:r>
            <a:r>
              <a:rPr lang="en-GB" i="1" dirty="0"/>
              <a:t>SWOT analysis: Strengths, weaknesses, opportunities, threats - </a:t>
            </a:r>
            <a:r>
              <a:rPr lang="en-GB" i="1" dirty="0" err="1"/>
              <a:t>BusinessBalls.com</a:t>
            </a:r>
            <a:r>
              <a:rPr lang="en-GB" dirty="0"/>
              <a:t>. [online] </a:t>
            </a:r>
            <a:r>
              <a:rPr lang="en-GB" dirty="0" err="1"/>
              <a:t>Businessballs</a:t>
            </a:r>
            <a:r>
              <a:rPr lang="en-GB" dirty="0"/>
              <a:t>. Available at: https://</a:t>
            </a:r>
            <a:r>
              <a:rPr lang="en-GB" dirty="0" err="1"/>
              <a:t>www.businessballs.com</a:t>
            </a:r>
            <a:r>
              <a:rPr lang="en-GB" dirty="0"/>
              <a:t>/strategy-innovation/swot-analysis/ [Accessed 11 July 2026].</a:t>
            </a:r>
          </a:p>
          <a:p>
            <a:r>
              <a:rPr lang="en-GB" dirty="0"/>
              <a:t>CIPD (2025). </a:t>
            </a:r>
            <a:r>
              <a:rPr lang="en-GB" i="1" dirty="0"/>
              <a:t>CIPD | flexible working practices | factsheets</a:t>
            </a:r>
            <a:r>
              <a:rPr lang="en-GB" dirty="0"/>
              <a:t>. [online] </a:t>
            </a:r>
            <a:r>
              <a:rPr lang="en-GB" i="1" dirty="0"/>
              <a:t>CIPD</a:t>
            </a:r>
            <a:r>
              <a:rPr lang="en-GB" dirty="0"/>
              <a:t>. Available at: https://</a:t>
            </a:r>
            <a:r>
              <a:rPr lang="en-GB" dirty="0" err="1"/>
              <a:t>www.cipd.org</a:t>
            </a:r>
            <a:r>
              <a:rPr lang="en-GB" dirty="0"/>
              <a:t>/</a:t>
            </a:r>
            <a:r>
              <a:rPr lang="en-GB" dirty="0" err="1"/>
              <a:t>uk</a:t>
            </a:r>
            <a:r>
              <a:rPr lang="en-GB" dirty="0"/>
              <a:t>/knowledge/factsheets/flexible-working-factsheet/ [Accessed 11 July 2026].</a:t>
            </a:r>
          </a:p>
          <a:p>
            <a:r>
              <a:rPr lang="en-GB" dirty="0"/>
              <a:t>Elibol, C. (2025). </a:t>
            </a:r>
            <a:r>
              <a:rPr lang="en-GB" i="1" dirty="0"/>
              <a:t>Building your own lightweight mediator in .NET (goodbye </a:t>
            </a:r>
            <a:r>
              <a:rPr lang="en-GB" i="1" dirty="0" err="1"/>
              <a:t>MediatR</a:t>
            </a:r>
            <a:r>
              <a:rPr lang="en-GB" i="1" dirty="0"/>
              <a:t>?)</a:t>
            </a:r>
            <a:r>
              <a:rPr lang="en-GB" dirty="0"/>
              <a:t>. </a:t>
            </a:r>
            <a:r>
              <a:rPr lang="en-GB" i="1" dirty="0"/>
              <a:t>Medium</a:t>
            </a:r>
            <a:r>
              <a:rPr lang="en-GB" dirty="0"/>
              <a:t>. Available at: https://</a:t>
            </a:r>
            <a:r>
              <a:rPr lang="en-GB" dirty="0" err="1"/>
              <a:t>medium.com</a:t>
            </a:r>
            <a:r>
              <a:rPr lang="en-GB" dirty="0"/>
              <a:t>/@cihanelibol99/building-your-own-lightweight-mediator-in-net-goodbye-mediatr-3ef19feb7576 [Accessed 18 July 2026].</a:t>
            </a:r>
          </a:p>
          <a:p>
            <a:r>
              <a:rPr lang="en-GB" dirty="0" err="1"/>
              <a:t>Giousmpasoglou</a:t>
            </a:r>
            <a:r>
              <a:rPr lang="en-GB" dirty="0"/>
              <a:t>, C. (2024). Working Conditions in the Hospitality Industry: The Case for a Fair and Decent Work Agenda. </a:t>
            </a:r>
            <a:r>
              <a:rPr lang="en-GB" i="1" dirty="0"/>
              <a:t>Sustainability</a:t>
            </a:r>
            <a:r>
              <a:rPr lang="en-GB" dirty="0"/>
              <a:t>, [online] 16(19), pp.1–6. </a:t>
            </a:r>
            <a:r>
              <a:rPr lang="en-GB" dirty="0" err="1"/>
              <a:t>doi:doi.org</a:t>
            </a:r>
            <a:r>
              <a:rPr lang="en-GB" dirty="0"/>
              <a:t>/10.3390/su16198428.</a:t>
            </a:r>
          </a:p>
          <a:p>
            <a:r>
              <a:rPr lang="en-GB" dirty="0"/>
              <a:t>GOV.UK (n.d.). </a:t>
            </a:r>
            <a:r>
              <a:rPr lang="en-GB" i="1" dirty="0"/>
              <a:t>National Minimum Wage and National Living Wage rates</a:t>
            </a:r>
            <a:r>
              <a:rPr lang="en-GB" dirty="0"/>
              <a:t>. [online] GOV.UK. Available at: https://</a:t>
            </a:r>
            <a:r>
              <a:rPr lang="en-GB" dirty="0" err="1"/>
              <a:t>www.gov.uk</a:t>
            </a:r>
            <a:r>
              <a:rPr lang="en-GB" dirty="0"/>
              <a:t>/national-minimum-wage-rates [Accessed 11 July 2026].</a:t>
            </a:r>
          </a:p>
          <a:p>
            <a:r>
              <a:rPr lang="en-GB" dirty="0" err="1"/>
              <a:t>IdeaNote</a:t>
            </a:r>
            <a:r>
              <a:rPr lang="en-GB" dirty="0"/>
              <a:t> (2026). </a:t>
            </a:r>
            <a:r>
              <a:rPr lang="en-GB" i="1" dirty="0"/>
              <a:t>The 8 Main Employee Retention Strategies to Implement ASAP</a:t>
            </a:r>
            <a:r>
              <a:rPr lang="en-GB" dirty="0"/>
              <a:t>. [online] </a:t>
            </a:r>
            <a:r>
              <a:rPr lang="en-GB" dirty="0" err="1"/>
              <a:t>Ideanote.io</a:t>
            </a:r>
            <a:r>
              <a:rPr lang="en-GB" dirty="0"/>
              <a:t>. Available at: https://</a:t>
            </a:r>
            <a:r>
              <a:rPr lang="en-GB" dirty="0" err="1"/>
              <a:t>ideanote.io</a:t>
            </a:r>
            <a:r>
              <a:rPr lang="en-GB" dirty="0"/>
              <a:t>/blog/employee-retention-strategies [Accessed 14 July 2026].</a:t>
            </a:r>
          </a:p>
          <a:p>
            <a:r>
              <a:rPr lang="en-GB" dirty="0"/>
              <a:t>Khuong, M.N. and Linh, U.D.T. (2020). Influence of work-related stress on employee motivation, job satisfaction and employee loyalty in hospitality industry. </a:t>
            </a:r>
            <a:r>
              <a:rPr lang="en-GB" i="1" dirty="0"/>
              <a:t>Management Science Letters</a:t>
            </a:r>
            <a:r>
              <a:rPr lang="en-GB" dirty="0"/>
              <a:t>, [online] 10(14), p.3280. doi:10.5267/j.msl.2020.6.010.</a:t>
            </a:r>
          </a:p>
          <a:p>
            <a:r>
              <a:rPr lang="en-GB" dirty="0"/>
              <a:t>Labour Authority, E. (2026). </a:t>
            </a:r>
            <a:r>
              <a:rPr lang="en-GB" i="1" dirty="0"/>
              <a:t>The real reason people stay at their jobs</a:t>
            </a:r>
            <a:r>
              <a:rPr lang="en-GB" dirty="0"/>
              <a:t>. [online] </a:t>
            </a:r>
            <a:r>
              <a:rPr lang="en-GB" dirty="0" err="1"/>
              <a:t>Eures</a:t>
            </a:r>
            <a:r>
              <a:rPr lang="en-GB" dirty="0"/>
              <a:t> (</a:t>
            </a:r>
            <a:r>
              <a:rPr lang="en-GB" dirty="0" err="1"/>
              <a:t>EURopean</a:t>
            </a:r>
            <a:r>
              <a:rPr lang="en-GB" dirty="0"/>
              <a:t> employment services). Available at: https://</a:t>
            </a:r>
            <a:r>
              <a:rPr lang="en-GB" dirty="0" err="1"/>
              <a:t>eures.europa.eu</a:t>
            </a:r>
            <a:r>
              <a:rPr lang="en-GB" dirty="0"/>
              <a:t>/real-reason-people-stay-their-jobs-2026-05-06_en [Accessed 13 July 2026].</a:t>
            </a:r>
          </a:p>
          <a:p>
            <a:r>
              <a:rPr lang="en-GB" dirty="0"/>
              <a:t>Magnific (2026). </a:t>
            </a:r>
            <a:r>
              <a:rPr lang="en-GB" i="1" dirty="0"/>
              <a:t>Aim and Objectives </a:t>
            </a:r>
            <a:r>
              <a:rPr lang="en-GB" i="1" dirty="0" err="1"/>
              <a:t>png</a:t>
            </a:r>
            <a:r>
              <a:rPr lang="en-GB" i="1" dirty="0"/>
              <a:t> picture</a:t>
            </a:r>
            <a:r>
              <a:rPr lang="en-GB" dirty="0"/>
              <a:t>. [online] </a:t>
            </a:r>
            <a:r>
              <a:rPr lang="en-GB" dirty="0" err="1"/>
              <a:t>Magnific.com</a:t>
            </a:r>
            <a:r>
              <a:rPr lang="en-GB" dirty="0"/>
              <a:t>. Available at: https://</a:t>
            </a:r>
            <a:r>
              <a:rPr lang="en-GB" dirty="0" err="1"/>
              <a:t>www.magnific.com</a:t>
            </a:r>
            <a:r>
              <a:rPr lang="en-GB" dirty="0"/>
              <a:t>/free-vector/red-dart-arrow-hitting-target-center-dartboard_28563661.htm#fromview=</a:t>
            </a:r>
            <a:r>
              <a:rPr lang="en-GB" dirty="0" err="1"/>
              <a:t>keyword&amp;page</a:t>
            </a:r>
            <a:r>
              <a:rPr lang="en-GB" dirty="0"/>
              <a:t>=1&amp;position=0&amp;uuid=39154d1c-3428-4267-ba17-e373f1f3e49c&amp;query=</a:t>
            </a:r>
            <a:r>
              <a:rPr lang="en-GB" dirty="0" err="1"/>
              <a:t>targetting</a:t>
            </a:r>
            <a:r>
              <a:rPr lang="en-GB" dirty="0"/>
              <a:t> [Accessed 14 July 2026].</a:t>
            </a:r>
          </a:p>
        </p:txBody>
      </p:sp>
    </p:spTree>
    <p:extLst>
      <p:ext uri="{BB962C8B-B14F-4D97-AF65-F5344CB8AC3E}">
        <p14:creationId xmlns:p14="http://schemas.microsoft.com/office/powerpoint/2010/main" val="26225281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9566F-C7F4-397C-14B2-15E6242F53D5}"/>
              </a:ext>
            </a:extLst>
          </p:cNvPr>
          <p:cNvSpPr>
            <a:spLocks noGrp="1"/>
          </p:cNvSpPr>
          <p:nvPr>
            <p:ph type="title"/>
          </p:nvPr>
        </p:nvSpPr>
        <p:spPr>
          <a:xfrm>
            <a:off x="662342" y="-29980"/>
            <a:ext cx="8596668" cy="1320800"/>
          </a:xfrm>
        </p:spPr>
        <p:txBody>
          <a:bodyPr/>
          <a:lstStyle/>
          <a:p>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655A6AD-440B-0167-BDDC-EA9CEE3843F9}"/>
              </a:ext>
            </a:extLst>
          </p:cNvPr>
          <p:cNvSpPr>
            <a:spLocks noGrp="1"/>
          </p:cNvSpPr>
          <p:nvPr>
            <p:ph idx="1"/>
          </p:nvPr>
        </p:nvSpPr>
        <p:spPr>
          <a:xfrm>
            <a:off x="339777" y="689547"/>
            <a:ext cx="9448800" cy="6303363"/>
          </a:xfrm>
        </p:spPr>
        <p:txBody>
          <a:bodyPr>
            <a:noAutofit/>
          </a:bodyPr>
          <a:lstStyle/>
          <a:p>
            <a:r>
              <a:rPr lang="en-GB" sz="1200" dirty="0"/>
              <a:t>Maude, J. (2017). </a:t>
            </a:r>
            <a:r>
              <a:rPr lang="en-GB" sz="1200" i="1" dirty="0"/>
              <a:t>Fighting the staff retention war</a:t>
            </a:r>
            <a:r>
              <a:rPr lang="en-GB" sz="1200" dirty="0"/>
              <a:t>. [online] </a:t>
            </a:r>
            <a:r>
              <a:rPr lang="en-GB" sz="1200" dirty="0" err="1"/>
              <a:t>www.peoplemanagement.co.uk</a:t>
            </a:r>
            <a:r>
              <a:rPr lang="en-GB" sz="1200" dirty="0"/>
              <a:t>. Available at: https://</a:t>
            </a:r>
            <a:r>
              <a:rPr lang="en-GB" sz="1200" dirty="0" err="1"/>
              <a:t>www.peoplemanagement.co.uk</a:t>
            </a:r>
            <a:r>
              <a:rPr lang="en-GB" sz="1200" dirty="0"/>
              <a:t>/article/1741356/fighting-staff-retention-war [Accessed 14 July 2026].</a:t>
            </a:r>
          </a:p>
          <a:p>
            <a:r>
              <a:rPr lang="en-GB" sz="1200" dirty="0"/>
              <a:t>McAllister, J. (2026). </a:t>
            </a:r>
            <a:r>
              <a:rPr lang="en-GB" sz="1200" i="1" dirty="0"/>
              <a:t>Super 8 Restaurants plans further openings as turnover rises</a:t>
            </a:r>
            <a:r>
              <a:rPr lang="en-GB" sz="1200" dirty="0"/>
              <a:t>. [online] Restaurant. Available at: https://</a:t>
            </a:r>
            <a:r>
              <a:rPr lang="en-GB" sz="1200" dirty="0" err="1"/>
              <a:t>www.restaurantonline.co.uk</a:t>
            </a:r>
            <a:r>
              <a:rPr lang="en-GB" sz="1200" dirty="0"/>
              <a:t>/Article/2026/04/28/kiln-brat-and-mountain-operator-super-8-restaurants-plans-further-openings-as-turnover-rises/ [Accessed 12 July 2026].</a:t>
            </a:r>
          </a:p>
          <a:p>
            <a:r>
              <a:rPr lang="en-GB" sz="1200" dirty="0"/>
              <a:t>McFee, A. (2023). </a:t>
            </a:r>
            <a:r>
              <a:rPr lang="en-GB" sz="1200" i="1" dirty="0"/>
              <a:t>Best practices for improving employees” performance</a:t>
            </a:r>
            <a:r>
              <a:rPr lang="en-GB" sz="1200" dirty="0"/>
              <a:t>. [online] </a:t>
            </a:r>
            <a:r>
              <a:rPr lang="en-GB" sz="1200" dirty="0" err="1"/>
              <a:t>Ehl.edu</a:t>
            </a:r>
            <a:r>
              <a:rPr lang="en-GB" sz="1200" dirty="0"/>
              <a:t>. Available at: https://</a:t>
            </a:r>
            <a:r>
              <a:rPr lang="en-GB" sz="1200" dirty="0" err="1"/>
              <a:t>insights.ehl.edu</a:t>
            </a:r>
            <a:r>
              <a:rPr lang="en-GB" sz="1200" dirty="0"/>
              <a:t>/employee-performance-improvement [Accessed 13 July 2026].</a:t>
            </a:r>
          </a:p>
          <a:p>
            <a:r>
              <a:rPr lang="en-GB" sz="1200" dirty="0"/>
              <a:t>McLeod, S. (2026). </a:t>
            </a:r>
            <a:r>
              <a:rPr lang="en-GB" sz="1200" i="1" dirty="0"/>
              <a:t>Maslow’s hierarchy of needs</a:t>
            </a:r>
            <a:r>
              <a:rPr lang="en-GB" sz="1200" dirty="0"/>
              <a:t>. [online] Simply Psychology. Available at: https://</a:t>
            </a:r>
            <a:r>
              <a:rPr lang="en-GB" sz="1200" dirty="0" err="1"/>
              <a:t>www.simplypsychology.org</a:t>
            </a:r>
            <a:r>
              <a:rPr lang="en-GB" sz="1200" dirty="0"/>
              <a:t>/</a:t>
            </a:r>
            <a:r>
              <a:rPr lang="en-GB" sz="1200" dirty="0" err="1"/>
              <a:t>maslow.html</a:t>
            </a:r>
            <a:r>
              <a:rPr lang="en-GB" sz="1200" dirty="0"/>
              <a:t> [Accessed 15 July 2026].</a:t>
            </a:r>
          </a:p>
          <a:p>
            <a:r>
              <a:rPr lang="en-GB" sz="1200" dirty="0"/>
              <a:t>Mohanraj, G., Kamalaveni, M.S., </a:t>
            </a:r>
            <a:r>
              <a:rPr lang="en-GB" sz="1200" dirty="0" err="1"/>
              <a:t>Jothibasu</a:t>
            </a:r>
            <a:r>
              <a:rPr lang="en-GB" sz="1200" dirty="0"/>
              <a:t>, L., Surya, M. and Sowndarya, S. (2024). The Impact of Employee Experience on Organizational Performance. </a:t>
            </a:r>
            <a:r>
              <a:rPr lang="en-GB" sz="1200" i="1" dirty="0"/>
              <a:t>The Impact of Employee Experience on Organizational Performance</a:t>
            </a:r>
            <a:r>
              <a:rPr lang="en-GB" sz="1200" dirty="0"/>
              <a:t>, [online] p.5. Available at: https://</a:t>
            </a:r>
            <a:r>
              <a:rPr lang="en-GB" sz="1200" dirty="0" err="1"/>
              <a:t>papers.ssrn.com</a:t>
            </a:r>
            <a:r>
              <a:rPr lang="en-GB" sz="1200" dirty="0"/>
              <a:t>/sol3/</a:t>
            </a:r>
            <a:r>
              <a:rPr lang="en-GB" sz="1200" dirty="0" err="1"/>
              <a:t>papers.cfm?abstract_id</a:t>
            </a:r>
            <a:r>
              <a:rPr lang="en-GB" sz="1200" dirty="0"/>
              <a:t>=5065528&amp;download=yes [Accessed 14 July 2026].</a:t>
            </a:r>
          </a:p>
          <a:p>
            <a:r>
              <a:rPr lang="en-GB" sz="1200" dirty="0"/>
              <a:t>Morgans Hotel (2021a). </a:t>
            </a:r>
            <a:r>
              <a:rPr lang="en-GB" sz="1200" i="1" dirty="0"/>
              <a:t>Covid Turnover Hiring At Morgans Hotel</a:t>
            </a:r>
            <a:r>
              <a:rPr lang="en-GB" sz="1200" dirty="0"/>
              <a:t>. </a:t>
            </a:r>
            <a:r>
              <a:rPr lang="en-GB" sz="1200" i="1" dirty="0"/>
              <a:t>Facebook</a:t>
            </a:r>
            <a:r>
              <a:rPr lang="en-GB" sz="1200" dirty="0"/>
              <a:t>. Available at: https://</a:t>
            </a:r>
            <a:r>
              <a:rPr lang="en-GB" sz="1200" dirty="0" err="1"/>
              <a:t>www.facebook.com</a:t>
            </a:r>
            <a:r>
              <a:rPr lang="en-GB" sz="1200" dirty="0"/>
              <a:t>/</a:t>
            </a:r>
            <a:r>
              <a:rPr lang="en-GB" sz="1200" dirty="0" err="1"/>
              <a:t>photo.php?fbid</a:t>
            </a:r>
            <a:r>
              <a:rPr lang="en-GB" sz="1200" dirty="0"/>
              <a:t>=4529688460411537&amp;set=pb.100064865883028.-2207520000&amp;type=3 [Accessed 6 July 2026a].</a:t>
            </a:r>
          </a:p>
          <a:p>
            <a:r>
              <a:rPr lang="en-GB" sz="1200" dirty="0"/>
              <a:t>Morgans Hotel (2021b). </a:t>
            </a:r>
            <a:r>
              <a:rPr lang="en-GB" sz="1200" i="1" dirty="0"/>
              <a:t>Covid Turnover Hiring At Morgans Hotel</a:t>
            </a:r>
            <a:r>
              <a:rPr lang="en-GB" sz="1200" dirty="0"/>
              <a:t>. </a:t>
            </a:r>
            <a:r>
              <a:rPr lang="en-GB" sz="1200" i="1" dirty="0"/>
              <a:t>Facebook</a:t>
            </a:r>
            <a:r>
              <a:rPr lang="en-GB" sz="1200" dirty="0"/>
              <a:t>. Available at: https://</a:t>
            </a:r>
            <a:r>
              <a:rPr lang="en-GB" sz="1200" dirty="0" err="1"/>
              <a:t>www.facebook.com</a:t>
            </a:r>
            <a:r>
              <a:rPr lang="en-GB" sz="1200" dirty="0"/>
              <a:t>/</a:t>
            </a:r>
            <a:r>
              <a:rPr lang="en-GB" sz="1200" dirty="0" err="1"/>
              <a:t>photo.php?fbid</a:t>
            </a:r>
            <a:r>
              <a:rPr lang="en-GB" sz="1200" dirty="0"/>
              <a:t>=3743435545703503&amp;set=pb.100064865883028.-2207520000&amp;type=3 [Accessed 6 July 2026b].</a:t>
            </a:r>
          </a:p>
          <a:p>
            <a:r>
              <a:rPr lang="en-GB" sz="1200" dirty="0"/>
              <a:t>Morgans Hotel (2021c). </a:t>
            </a:r>
            <a:r>
              <a:rPr lang="en-GB" sz="1200" i="1" dirty="0"/>
              <a:t>Covid Turnover Hiring At Morgans Hotel</a:t>
            </a:r>
            <a:r>
              <a:rPr lang="en-GB" sz="1200" dirty="0"/>
              <a:t>. </a:t>
            </a:r>
            <a:r>
              <a:rPr lang="en-GB" sz="1200" i="1" dirty="0"/>
              <a:t>Facebook</a:t>
            </a:r>
            <a:r>
              <a:rPr lang="en-GB" sz="1200" dirty="0"/>
              <a:t>. Available at: https://</a:t>
            </a:r>
            <a:r>
              <a:rPr lang="en-GB" sz="1200" dirty="0" err="1"/>
              <a:t>www.facebook.com</a:t>
            </a:r>
            <a:r>
              <a:rPr lang="en-GB" sz="1200" dirty="0"/>
              <a:t>/</a:t>
            </a:r>
            <a:r>
              <a:rPr lang="en-GB" sz="1200" dirty="0" err="1"/>
              <a:t>photo.php?fbid</a:t>
            </a:r>
            <a:r>
              <a:rPr lang="en-GB" sz="1200" dirty="0"/>
              <a:t>=4281012765279109&amp;set=pb.100064865883028.-2207520000&amp;type=3 [Accessed 6 July 2026c].</a:t>
            </a:r>
          </a:p>
          <a:p>
            <a:r>
              <a:rPr lang="en-GB" sz="1200" dirty="0"/>
              <a:t>Morgans Hotel (2021d). </a:t>
            </a:r>
            <a:r>
              <a:rPr lang="en-GB" sz="1200" i="1" dirty="0"/>
              <a:t>Covid Turnover Hiring At Morgans Hotel</a:t>
            </a:r>
            <a:r>
              <a:rPr lang="en-GB" sz="1200" dirty="0"/>
              <a:t>. [online] Facebook. Available at: https://</a:t>
            </a:r>
            <a:r>
              <a:rPr lang="en-GB" sz="1200" dirty="0" err="1"/>
              <a:t>www.facebook.com</a:t>
            </a:r>
            <a:r>
              <a:rPr lang="en-GB" sz="1200" dirty="0"/>
              <a:t>/</a:t>
            </a:r>
            <a:r>
              <a:rPr lang="en-GB" sz="1200" dirty="0" err="1"/>
              <a:t>photo.php?fbid</a:t>
            </a:r>
            <a:r>
              <a:rPr lang="en-GB" sz="1200" dirty="0"/>
              <a:t>=4108735289173525&amp;set=pb.100064865883028.-2207520000&amp;type=3 [Accessed 6 July 2026d].</a:t>
            </a:r>
          </a:p>
        </p:txBody>
      </p:sp>
    </p:spTree>
    <p:extLst>
      <p:ext uri="{BB962C8B-B14F-4D97-AF65-F5344CB8AC3E}">
        <p14:creationId xmlns:p14="http://schemas.microsoft.com/office/powerpoint/2010/main" val="39714521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8A410-7599-4F28-1A19-E9605AF2EDEA}"/>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390F24C-7CF3-EDF3-36D6-B51297A55F98}"/>
              </a:ext>
            </a:extLst>
          </p:cNvPr>
          <p:cNvSpPr>
            <a:spLocks noGrp="1"/>
          </p:cNvSpPr>
          <p:nvPr>
            <p:ph idx="1"/>
          </p:nvPr>
        </p:nvSpPr>
        <p:spPr>
          <a:xfrm>
            <a:off x="677333" y="1319135"/>
            <a:ext cx="8961341" cy="5426440"/>
          </a:xfrm>
        </p:spPr>
        <p:txBody>
          <a:bodyPr>
            <a:normAutofit fontScale="55000" lnSpcReduction="20000"/>
          </a:bodyPr>
          <a:lstStyle/>
          <a:p>
            <a:r>
              <a:rPr lang="en-GB" dirty="0"/>
              <a:t>Morgans Hotel (2021e). </a:t>
            </a:r>
            <a:r>
              <a:rPr lang="en-GB" i="1" dirty="0"/>
              <a:t>Covid Turnover Hiring At Morgans Hotel</a:t>
            </a:r>
            <a:r>
              <a:rPr lang="en-GB" dirty="0"/>
              <a:t>. [online] Facebook. Available at: https://</a:t>
            </a:r>
            <a:r>
              <a:rPr lang="en-GB" dirty="0" err="1"/>
              <a:t>www.facebook.com</a:t>
            </a:r>
            <a:r>
              <a:rPr lang="en-GB" dirty="0"/>
              <a:t>/</a:t>
            </a:r>
            <a:r>
              <a:rPr lang="en-GB" dirty="0" err="1"/>
              <a:t>photo.php?fbid</a:t>
            </a:r>
            <a:r>
              <a:rPr lang="en-GB" dirty="0"/>
              <a:t>=3997459123634476&amp;set=pb.100064865883028.-2207520000&amp;type=3 [Accessed 6 July 2026e].</a:t>
            </a:r>
          </a:p>
          <a:p>
            <a:r>
              <a:rPr lang="en-GB" dirty="0"/>
              <a:t>Morgans Hotel (2022a). </a:t>
            </a:r>
            <a:r>
              <a:rPr lang="en-GB" i="1" dirty="0"/>
              <a:t>Covid Turnover Hiring At Morgans Hotel</a:t>
            </a:r>
            <a:r>
              <a:rPr lang="en-GB" dirty="0"/>
              <a:t>. </a:t>
            </a:r>
            <a:r>
              <a:rPr lang="en-GB" i="1" dirty="0"/>
              <a:t>Facebook</a:t>
            </a:r>
            <a:r>
              <a:rPr lang="en-GB" dirty="0"/>
              <a:t>. Available at: https://</a:t>
            </a:r>
            <a:r>
              <a:rPr lang="en-GB" dirty="0" err="1"/>
              <a:t>www.facebook.com</a:t>
            </a:r>
            <a:r>
              <a:rPr lang="en-GB" dirty="0"/>
              <a:t>/</a:t>
            </a:r>
            <a:r>
              <a:rPr lang="en-GB" dirty="0" err="1"/>
              <a:t>photo.php?fbid</a:t>
            </a:r>
            <a:r>
              <a:rPr lang="en-GB" dirty="0"/>
              <a:t>=5290410314339344&amp;set=pb.100064865883028.-2207520000&amp;type=3 [Accessed 6 July 2026a].</a:t>
            </a:r>
          </a:p>
          <a:p>
            <a:r>
              <a:rPr lang="en-GB" dirty="0"/>
              <a:t>Morgans Hotel (2022b). </a:t>
            </a:r>
            <a:r>
              <a:rPr lang="en-GB" i="1" dirty="0"/>
              <a:t>Covid Turnover Hiring At Morgans Hotel</a:t>
            </a:r>
            <a:r>
              <a:rPr lang="en-GB" dirty="0"/>
              <a:t>. [online] Facebook. Available at: https://</a:t>
            </a:r>
            <a:r>
              <a:rPr lang="en-GB" dirty="0" err="1"/>
              <a:t>www.facebook.com</a:t>
            </a:r>
            <a:r>
              <a:rPr lang="en-GB" dirty="0"/>
              <a:t>/</a:t>
            </a:r>
            <a:r>
              <a:rPr lang="en-GB" dirty="0" err="1"/>
              <a:t>photo.php?fbid</a:t>
            </a:r>
            <a:r>
              <a:rPr lang="en-GB" dirty="0"/>
              <a:t>=4958847064162339&amp;set=pb.100064865883028.-2207520000&amp;type=3 [Accessed 6 July 2026b].</a:t>
            </a:r>
          </a:p>
          <a:p>
            <a:r>
              <a:rPr lang="en-GB" dirty="0"/>
              <a:t>Morgans Hotel (2023a). </a:t>
            </a:r>
            <a:r>
              <a:rPr lang="en-GB" i="1" dirty="0"/>
              <a:t>Covid Turnover Hiring At Morgans Hotel</a:t>
            </a:r>
            <a:r>
              <a:rPr lang="en-GB" dirty="0"/>
              <a:t>. </a:t>
            </a:r>
            <a:r>
              <a:rPr lang="en-GB" i="1" dirty="0"/>
              <a:t>Facebook</a:t>
            </a:r>
            <a:r>
              <a:rPr lang="en-GB" dirty="0"/>
              <a:t>. Available at: https://</a:t>
            </a:r>
            <a:r>
              <a:rPr lang="en-GB" dirty="0" err="1"/>
              <a:t>www.facebook.com</a:t>
            </a:r>
            <a:r>
              <a:rPr lang="en-GB" dirty="0"/>
              <a:t>/</a:t>
            </a:r>
            <a:r>
              <a:rPr lang="en-GB" dirty="0" err="1"/>
              <a:t>photo.php?fbid</a:t>
            </a:r>
            <a:r>
              <a:rPr lang="en-GB" dirty="0"/>
              <a:t>=701537185351805&amp;set=pb.100064865883028.-2207520000&amp;type=3 [Accessed 6 July 2026a].</a:t>
            </a:r>
          </a:p>
          <a:p>
            <a:r>
              <a:rPr lang="en-GB" dirty="0"/>
              <a:t>Morgans Hotel (2023b). </a:t>
            </a:r>
            <a:r>
              <a:rPr lang="en-GB" i="1" dirty="0"/>
              <a:t>Covid Turnover Hiring At Morgans Hotel</a:t>
            </a:r>
            <a:r>
              <a:rPr lang="en-GB" dirty="0"/>
              <a:t>. </a:t>
            </a:r>
            <a:r>
              <a:rPr lang="en-GB" i="1" dirty="0"/>
              <a:t>Facebook</a:t>
            </a:r>
            <a:r>
              <a:rPr lang="en-GB" dirty="0"/>
              <a:t>. Available at: https://</a:t>
            </a:r>
            <a:r>
              <a:rPr lang="en-GB" dirty="0" err="1"/>
              <a:t>www.facebook.com</a:t>
            </a:r>
            <a:r>
              <a:rPr lang="en-GB" dirty="0"/>
              <a:t>/</a:t>
            </a:r>
            <a:r>
              <a:rPr lang="en-GB" dirty="0" err="1"/>
              <a:t>photo.php?fbid</a:t>
            </a:r>
            <a:r>
              <a:rPr lang="en-GB" dirty="0"/>
              <a:t>=651652807006910&amp;set=pb.100064865883028.-2207520000&amp;type=3 [Accessed 6 July 2026b].</a:t>
            </a:r>
          </a:p>
          <a:p>
            <a:r>
              <a:rPr lang="en-GB" dirty="0"/>
              <a:t>Morgans Hotel (2023c). </a:t>
            </a:r>
            <a:r>
              <a:rPr lang="en-GB" i="1" dirty="0"/>
              <a:t>Covid Turnover Hiring At Morgans Hotel</a:t>
            </a:r>
            <a:r>
              <a:rPr lang="en-GB" dirty="0"/>
              <a:t>. </a:t>
            </a:r>
            <a:r>
              <a:rPr lang="en-GB" i="1" dirty="0"/>
              <a:t>Facebook</a:t>
            </a:r>
            <a:r>
              <a:rPr lang="en-GB" dirty="0"/>
              <a:t>. Available at: https://</a:t>
            </a:r>
            <a:r>
              <a:rPr lang="en-GB" dirty="0" err="1"/>
              <a:t>www.facebook.com</a:t>
            </a:r>
            <a:r>
              <a:rPr lang="en-GB" dirty="0"/>
              <a:t>/</a:t>
            </a:r>
            <a:r>
              <a:rPr lang="en-GB" dirty="0" err="1"/>
              <a:t>photo.php?fbid</a:t>
            </a:r>
            <a:r>
              <a:rPr lang="en-GB" dirty="0"/>
              <a:t>=612982914207233&amp;set=pb.100064865883028.-2207520000&amp;type=3 [Accessed 6 July 2026c].</a:t>
            </a:r>
          </a:p>
          <a:p>
            <a:r>
              <a:rPr lang="en-GB" dirty="0"/>
              <a:t>Morgans Hotel (2023d). </a:t>
            </a:r>
            <a:r>
              <a:rPr lang="en-GB" i="1" dirty="0"/>
              <a:t>Covid Turnover Hiring At Morgans Hotel</a:t>
            </a:r>
            <a:r>
              <a:rPr lang="en-GB" dirty="0"/>
              <a:t>. [online] Facebook. Available at: https://</a:t>
            </a:r>
            <a:r>
              <a:rPr lang="en-GB" dirty="0" err="1"/>
              <a:t>www.facebook.com</a:t>
            </a:r>
            <a:r>
              <a:rPr lang="en-GB" dirty="0"/>
              <a:t>/</a:t>
            </a:r>
            <a:r>
              <a:rPr lang="en-GB" dirty="0" err="1"/>
              <a:t>photo.php?fbid</a:t>
            </a:r>
            <a:r>
              <a:rPr lang="en-GB" dirty="0"/>
              <a:t>=5801392273241143&amp;set=pb.100064865883028.-2207520000&amp;type=3 [Accessed 6 July 2026d].</a:t>
            </a:r>
          </a:p>
          <a:p>
            <a:r>
              <a:rPr lang="en-GB" dirty="0"/>
              <a:t>Morgans Hotel (2025). </a:t>
            </a:r>
            <a:r>
              <a:rPr lang="en-GB" i="1" dirty="0"/>
              <a:t>Morgans Hotel picture</a:t>
            </a:r>
            <a:r>
              <a:rPr lang="en-GB" dirty="0"/>
              <a:t>. [online] </a:t>
            </a:r>
            <a:r>
              <a:rPr lang="en-GB" dirty="0" err="1"/>
              <a:t>Themorganscollection.co.uk</a:t>
            </a:r>
            <a:r>
              <a:rPr lang="en-GB" dirty="0"/>
              <a:t>. Available at: https://</a:t>
            </a:r>
            <a:r>
              <a:rPr lang="en-GB" dirty="0" err="1"/>
              <a:t>themorganscollection.co.uk</a:t>
            </a:r>
            <a:r>
              <a:rPr lang="en-GB" dirty="0"/>
              <a:t>/ [Accessed 29 June 2026].</a:t>
            </a:r>
          </a:p>
          <a:p>
            <a:r>
              <a:rPr lang="en-GB" dirty="0"/>
              <a:t>Morgans Hotel (2026a). </a:t>
            </a:r>
            <a:r>
              <a:rPr lang="en-GB" i="1" dirty="0"/>
              <a:t>About Morgans Hotel</a:t>
            </a:r>
            <a:r>
              <a:rPr lang="en-GB" dirty="0"/>
              <a:t>. [online] Morgans Hotel. Available at: https://</a:t>
            </a:r>
            <a:r>
              <a:rPr lang="en-GB" dirty="0" err="1"/>
              <a:t>www.morganshotel.co.uk</a:t>
            </a:r>
            <a:r>
              <a:rPr lang="en-GB" dirty="0"/>
              <a:t>/about/ [Accessed 29 June 2026a].</a:t>
            </a:r>
          </a:p>
          <a:p>
            <a:r>
              <a:rPr lang="en-GB" dirty="0"/>
              <a:t>Morgans Hotel (2026b). </a:t>
            </a:r>
            <a:r>
              <a:rPr lang="en-GB" i="1" dirty="0"/>
              <a:t>F&amp;B Assistant - Breakfast</a:t>
            </a:r>
            <a:r>
              <a:rPr lang="en-GB" dirty="0"/>
              <a:t>. [online] </a:t>
            </a:r>
            <a:r>
              <a:rPr lang="en-GB" dirty="0" err="1"/>
              <a:t>Indeed.com</a:t>
            </a:r>
            <a:r>
              <a:rPr lang="en-GB" dirty="0"/>
              <a:t>. Available at: https://</a:t>
            </a:r>
            <a:r>
              <a:rPr lang="en-GB" dirty="0" err="1"/>
              <a:t>uk.indeed.com</a:t>
            </a:r>
            <a:r>
              <a:rPr lang="en-GB" dirty="0"/>
              <a:t>/</a:t>
            </a:r>
            <a:r>
              <a:rPr lang="en-GB" dirty="0" err="1"/>
              <a:t>viewjob?jk</a:t>
            </a:r>
            <a:r>
              <a:rPr lang="en-GB" dirty="0"/>
              <a:t>=f169f287feb90e8a&amp;from=</a:t>
            </a:r>
            <a:r>
              <a:rPr lang="en-GB" dirty="0" err="1"/>
              <a:t>shareddesktop_copy</a:t>
            </a:r>
            <a:r>
              <a:rPr lang="en-GB" dirty="0"/>
              <a:t> [Accessed 3 July 2026b].</a:t>
            </a:r>
          </a:p>
          <a:p>
            <a:r>
              <a:rPr lang="en-GB" dirty="0"/>
              <a:t>Morgans Hotel (2026c). </a:t>
            </a:r>
            <a:r>
              <a:rPr lang="en-GB" i="1" dirty="0"/>
              <a:t>Housekeeping Assistant</a:t>
            </a:r>
            <a:r>
              <a:rPr lang="en-GB" dirty="0"/>
              <a:t>. [online] Indeed. Available at: https://</a:t>
            </a:r>
            <a:r>
              <a:rPr lang="en-GB" dirty="0" err="1"/>
              <a:t>uk.indeed.com</a:t>
            </a:r>
            <a:r>
              <a:rPr lang="en-GB" dirty="0"/>
              <a:t>/</a:t>
            </a:r>
            <a:r>
              <a:rPr lang="en-GB" dirty="0" err="1"/>
              <a:t>viewjob?jk</a:t>
            </a:r>
            <a:r>
              <a:rPr lang="en-GB" dirty="0"/>
              <a:t>=3fc99c372c17121a [Accessed 3 July 2026c].</a:t>
            </a:r>
          </a:p>
          <a:p>
            <a:r>
              <a:rPr lang="en-GB" dirty="0"/>
              <a:t>Morgans Hotel (2026d). </a:t>
            </a:r>
            <a:r>
              <a:rPr lang="en-GB" i="1" dirty="0"/>
              <a:t>Morgans Hotel - Luxury Boutique Hotel In Swansea City Centre</a:t>
            </a:r>
            <a:r>
              <a:rPr lang="en-GB" dirty="0"/>
              <a:t>. [online] Morgans Hotel. Available at: https://</a:t>
            </a:r>
            <a:r>
              <a:rPr lang="en-GB" dirty="0" err="1"/>
              <a:t>www.morganshotel.co.uk</a:t>
            </a:r>
            <a:r>
              <a:rPr lang="en-GB" dirty="0"/>
              <a:t> [Accessed 29 June 2026d].</a:t>
            </a:r>
          </a:p>
          <a:p>
            <a:r>
              <a:rPr lang="en-GB" dirty="0"/>
              <a:t>Morgans Hotel (2026e). </a:t>
            </a:r>
            <a:r>
              <a:rPr lang="en-GB" i="1" dirty="0"/>
              <a:t>Morgans Hotel - Luxury Rooms in the Heart of Swansea</a:t>
            </a:r>
            <a:r>
              <a:rPr lang="en-GB" dirty="0"/>
              <a:t>. [online] Morgans Hotel Picture. Available at: https://</a:t>
            </a:r>
            <a:r>
              <a:rPr lang="en-GB" dirty="0" err="1"/>
              <a:t>www.morganshotel.co.uk</a:t>
            </a:r>
            <a:r>
              <a:rPr lang="en-GB" dirty="0"/>
              <a:t>/ [Accessed 29 June 2026e].</a:t>
            </a:r>
          </a:p>
          <a:p>
            <a:r>
              <a:rPr lang="en-GB" dirty="0"/>
              <a:t>Morgans hotel (2026). </a:t>
            </a:r>
            <a:r>
              <a:rPr lang="en-GB" i="1" dirty="0"/>
              <a:t>Morgans Hotel Employees Reviews</a:t>
            </a:r>
            <a:r>
              <a:rPr lang="en-GB" dirty="0"/>
              <a:t>. [online] Morgans Hotel. Available at: https://</a:t>
            </a:r>
            <a:r>
              <a:rPr lang="en-GB" dirty="0" err="1"/>
              <a:t>uk.indeed.com</a:t>
            </a:r>
            <a:r>
              <a:rPr lang="en-GB" dirty="0"/>
              <a:t>/</a:t>
            </a:r>
            <a:r>
              <a:rPr lang="en-GB" dirty="0" err="1"/>
              <a:t>cmp</a:t>
            </a:r>
            <a:r>
              <a:rPr lang="en-GB" dirty="0"/>
              <a:t>/Morgans-Hotel [Accessed 16 July 2026].</a:t>
            </a:r>
          </a:p>
        </p:txBody>
      </p:sp>
    </p:spTree>
    <p:extLst>
      <p:ext uri="{BB962C8B-B14F-4D97-AF65-F5344CB8AC3E}">
        <p14:creationId xmlns:p14="http://schemas.microsoft.com/office/powerpoint/2010/main" val="27863923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001C8-99F2-9B39-7D32-5D7E025FD217}"/>
              </a:ext>
            </a:extLst>
          </p:cNvPr>
          <p:cNvSpPr>
            <a:spLocks noGrp="1"/>
          </p:cNvSpPr>
          <p:nvPr>
            <p:ph type="title"/>
          </p:nvPr>
        </p:nvSpPr>
        <p:spPr/>
        <p:txBody>
          <a:bodyPr/>
          <a:lstStyle/>
          <a:p>
            <a:r>
              <a:rPr lang="en-GB" b="1" u="sng"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26B5F0D-7891-0404-F0F1-6901F2955C55}"/>
              </a:ext>
            </a:extLst>
          </p:cNvPr>
          <p:cNvSpPr>
            <a:spLocks noGrp="1"/>
          </p:cNvSpPr>
          <p:nvPr>
            <p:ph idx="1"/>
          </p:nvPr>
        </p:nvSpPr>
        <p:spPr>
          <a:xfrm>
            <a:off x="677334" y="1377850"/>
            <a:ext cx="8596668" cy="5270288"/>
          </a:xfrm>
        </p:spPr>
        <p:txBody>
          <a:bodyPr>
            <a:normAutofit fontScale="25000" lnSpcReduction="20000"/>
          </a:bodyPr>
          <a:lstStyle/>
          <a:p>
            <a:r>
              <a:rPr lang="en-GB" sz="4800" dirty="0"/>
              <a:t>Morgans Hotel (2026f). </a:t>
            </a:r>
            <a:r>
              <a:rPr lang="en-GB" sz="4800" i="1" dirty="0"/>
              <a:t>Morgans Hotel HR and Staff Information</a:t>
            </a:r>
            <a:r>
              <a:rPr lang="en-GB" sz="4800" dirty="0"/>
              <a:t>. [online] Morgans Hotel. Available at: https://</a:t>
            </a:r>
            <a:r>
              <a:rPr lang="en-GB" sz="4800" dirty="0" err="1"/>
              <a:t>www.morganshotel.co.uk</a:t>
            </a:r>
            <a:r>
              <a:rPr lang="en-GB" sz="4800" dirty="0"/>
              <a:t>/.</a:t>
            </a:r>
          </a:p>
          <a:p>
            <a:r>
              <a:rPr lang="en-GB" sz="4800" dirty="0"/>
              <a:t>NatWest (2026). </a:t>
            </a:r>
            <a:r>
              <a:rPr lang="en-GB" sz="4800" i="1" dirty="0"/>
              <a:t>Staff turnover rates by industry UK: 2026 benchmarks</a:t>
            </a:r>
            <a:r>
              <a:rPr lang="en-GB" sz="4800" dirty="0"/>
              <a:t>. [online] NatWest Mentor. Available at: https://</a:t>
            </a:r>
            <a:r>
              <a:rPr lang="en-GB" sz="4800" dirty="0" err="1"/>
              <a:t>www.natwestmentor.co.uk</a:t>
            </a:r>
            <a:r>
              <a:rPr lang="en-GB" sz="4800" dirty="0"/>
              <a:t>/news/staff-turnover-rates-by-industry-uk-2026-benchmarks [Accessed 29 June 2026].</a:t>
            </a:r>
          </a:p>
          <a:p>
            <a:r>
              <a:rPr lang="en-GB" sz="4800" dirty="0"/>
              <a:t>Nilesh Thakre (2021). Organizational Role Stress, Burnout and Psychological Wellbeing among Employees. </a:t>
            </a:r>
            <a:r>
              <a:rPr lang="en-GB" sz="4800" i="1" dirty="0"/>
              <a:t>Organizational Climate, Organizational Role Stress and Job Satisfaction among Employees</a:t>
            </a:r>
            <a:r>
              <a:rPr lang="en-GB" sz="4800" dirty="0"/>
              <a:t>, [online] 16(2), p.406. doi:10.32381/JPR.2021.16.02.19.</a:t>
            </a:r>
          </a:p>
          <a:p>
            <a:r>
              <a:rPr lang="en-GB" sz="4800" dirty="0"/>
              <a:t>Oxford College Of Marketing (2023). </a:t>
            </a:r>
            <a:r>
              <a:rPr lang="en-GB" sz="4800" i="1" dirty="0"/>
              <a:t>What is a </a:t>
            </a:r>
            <a:r>
              <a:rPr lang="en-GB" sz="4800" i="1" dirty="0" err="1"/>
              <a:t>pestel</a:t>
            </a:r>
            <a:r>
              <a:rPr lang="en-GB" sz="4800" i="1" dirty="0"/>
              <a:t> analysis?</a:t>
            </a:r>
            <a:r>
              <a:rPr lang="en-GB" sz="4800" dirty="0"/>
              <a:t> [online] Oxford College of Marketing. Available at: https://</a:t>
            </a:r>
            <a:r>
              <a:rPr lang="en-GB" sz="4800" dirty="0" err="1"/>
              <a:t>blog.oxfordcollegeofmarketing.com</a:t>
            </a:r>
            <a:r>
              <a:rPr lang="en-GB" sz="4800" dirty="0"/>
              <a:t>/2016/06/30/</a:t>
            </a:r>
            <a:r>
              <a:rPr lang="en-GB" sz="4800" dirty="0" err="1"/>
              <a:t>pestel</a:t>
            </a:r>
            <a:r>
              <a:rPr lang="en-GB" sz="4800" dirty="0"/>
              <a:t>-analysis/ [Accessed 11 July 2026].</a:t>
            </a:r>
          </a:p>
          <a:p>
            <a:r>
              <a:rPr lang="en-GB" sz="4800" dirty="0"/>
              <a:t>Powell, A., Francis-Devine, B. and Clark, H. (2021). </a:t>
            </a:r>
            <a:r>
              <a:rPr lang="en-GB" sz="4800" i="1" dirty="0"/>
              <a:t>Coronavirus job retention scheme: Statistics</a:t>
            </a:r>
            <a:r>
              <a:rPr lang="en-GB" sz="4800" dirty="0"/>
              <a:t>. [online] </a:t>
            </a:r>
            <a:r>
              <a:rPr lang="en-GB" sz="4800" i="1" dirty="0" err="1"/>
              <a:t>Commonslibrary.parliament.uk</a:t>
            </a:r>
            <a:r>
              <a:rPr lang="en-GB" sz="4800" dirty="0"/>
              <a:t>, House of Commons. Available at: https://</a:t>
            </a:r>
            <a:r>
              <a:rPr lang="en-GB" sz="4800" dirty="0" err="1"/>
              <a:t>commonslibrary.parliament.uk</a:t>
            </a:r>
            <a:r>
              <a:rPr lang="en-GB" sz="4800" dirty="0"/>
              <a:t>/research-briefings/cbp-9152/ [Accessed 11 July 2026].</a:t>
            </a:r>
          </a:p>
          <a:p>
            <a:r>
              <a:rPr lang="en-GB" sz="4800" dirty="0"/>
              <a:t>Robinson, P. (2023). </a:t>
            </a:r>
            <a:r>
              <a:rPr lang="en-GB" sz="4800" i="1" dirty="0"/>
              <a:t>Seven ways to improve staff retention</a:t>
            </a:r>
            <a:r>
              <a:rPr lang="en-GB" sz="4800" dirty="0"/>
              <a:t>. [online] </a:t>
            </a:r>
            <a:r>
              <a:rPr lang="en-GB" sz="4800" dirty="0" err="1"/>
              <a:t>restaurantonline.co.uk</a:t>
            </a:r>
            <a:r>
              <a:rPr lang="en-GB" sz="4800" dirty="0"/>
              <a:t>. Available at: https://</a:t>
            </a:r>
            <a:r>
              <a:rPr lang="en-GB" sz="4800" dirty="0" err="1"/>
              <a:t>www.restaurantonline.co.uk</a:t>
            </a:r>
            <a:r>
              <a:rPr lang="en-GB" sz="4800" dirty="0"/>
              <a:t>/Article/2023/08/11/how-restaurants-can-improve-staff-retention/ [Accessed 6 May 2026].</a:t>
            </a:r>
          </a:p>
          <a:p>
            <a:r>
              <a:rPr lang="en-GB" sz="4800" dirty="0" err="1"/>
              <a:t>Swansea.com</a:t>
            </a:r>
            <a:r>
              <a:rPr lang="en-GB" sz="4800" dirty="0"/>
              <a:t> (2026). </a:t>
            </a:r>
            <a:r>
              <a:rPr lang="en-GB" sz="4800" i="1" dirty="0" err="1"/>
              <a:t>Swansea.com</a:t>
            </a:r>
            <a:r>
              <a:rPr lang="en-GB" sz="4800" dirty="0"/>
              <a:t>. [online] </a:t>
            </a:r>
            <a:r>
              <a:rPr lang="en-GB" sz="4800" dirty="0" err="1"/>
              <a:t>Swansea.com</a:t>
            </a:r>
            <a:r>
              <a:rPr lang="en-GB" sz="4800" dirty="0"/>
              <a:t>. Available at: https://</a:t>
            </a:r>
            <a:r>
              <a:rPr lang="en-GB" sz="4800" dirty="0" err="1"/>
              <a:t>swansea.com</a:t>
            </a:r>
            <a:r>
              <a:rPr lang="en-GB" sz="4800" dirty="0"/>
              <a:t> [Accessed 30 June 2026].</a:t>
            </a:r>
          </a:p>
          <a:p>
            <a:r>
              <a:rPr lang="en-GB" sz="4800" dirty="0"/>
              <a:t>Syal, S. and Sharma, D. (2021). </a:t>
            </a:r>
            <a:r>
              <a:rPr lang="en-GB" sz="4800" i="1" dirty="0"/>
              <a:t>Employee Retention: An imperative way to boost employee and organizational productivity</a:t>
            </a:r>
            <a:r>
              <a:rPr lang="en-GB" sz="4800" dirty="0"/>
              <a:t>. [online] Research Gate. Available at: https://</a:t>
            </a:r>
            <a:r>
              <a:rPr lang="en-GB" sz="4800" dirty="0" err="1"/>
              <a:t>www.researchgate.net</a:t>
            </a:r>
            <a:r>
              <a:rPr lang="en-GB" sz="4800" dirty="0"/>
              <a:t>/publication/362850874_Employee_Retention_An_imperative_way_to_boost_employee_and_organizational_productivity [Accessed 14 July 2026].</a:t>
            </a:r>
          </a:p>
          <a:p>
            <a:r>
              <a:rPr lang="en-GB" sz="4800" dirty="0"/>
              <a:t>Takacs , J. and Vaduva, S.A. (2017). A SWOT analysis of the global hospitality industry. </a:t>
            </a:r>
            <a:r>
              <a:rPr lang="en-GB" sz="4800" i="1" dirty="0"/>
              <a:t>ResearchGate</a:t>
            </a:r>
            <a:r>
              <a:rPr lang="en-GB" sz="4800" dirty="0"/>
              <a:t>, [online] 69(9). Available at: https://</a:t>
            </a:r>
            <a:r>
              <a:rPr lang="en-GB" sz="4800" dirty="0" err="1"/>
              <a:t>www.researchgate.net</a:t>
            </a:r>
            <a:r>
              <a:rPr lang="en-GB" sz="4800" dirty="0"/>
              <a:t>/publication/340739678_A_SWOT_analysis_of_the_global_hospitality_industry [Accessed 12 July 2026].</a:t>
            </a:r>
          </a:p>
          <a:p>
            <a:r>
              <a:rPr lang="en-GB" sz="4800" dirty="0" err="1"/>
              <a:t>Typsy</a:t>
            </a:r>
            <a:r>
              <a:rPr lang="en-GB" sz="4800" dirty="0"/>
              <a:t> (2026). </a:t>
            </a:r>
            <a:r>
              <a:rPr lang="en-GB" sz="4800" i="1" dirty="0"/>
              <a:t>Service quality &amp; guest satisfaction | </a:t>
            </a:r>
            <a:r>
              <a:rPr lang="en-GB" sz="4800" i="1" dirty="0" err="1"/>
              <a:t>typsy</a:t>
            </a:r>
            <a:r>
              <a:rPr lang="en-GB" sz="4800" dirty="0"/>
              <a:t>. </a:t>
            </a:r>
            <a:r>
              <a:rPr lang="en-GB" sz="4800" i="1" dirty="0" err="1"/>
              <a:t>Typsy</a:t>
            </a:r>
            <a:r>
              <a:rPr lang="en-GB" sz="4800" dirty="0"/>
              <a:t>. Available at: https://</a:t>
            </a:r>
            <a:r>
              <a:rPr lang="en-GB" sz="4800" dirty="0" err="1"/>
              <a:t>www.typsy.com</a:t>
            </a:r>
            <a:r>
              <a:rPr lang="en-GB" sz="4800" dirty="0"/>
              <a:t>/page/accelerate/customer-experience [Accessed 7 July 2026].</a:t>
            </a:r>
          </a:p>
        </p:txBody>
      </p:sp>
    </p:spTree>
    <p:extLst>
      <p:ext uri="{BB962C8B-B14F-4D97-AF65-F5344CB8AC3E}">
        <p14:creationId xmlns:p14="http://schemas.microsoft.com/office/powerpoint/2010/main" val="34747983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38992-D72E-CCE3-7861-1EC44B76C3D6}"/>
              </a:ext>
            </a:extLst>
          </p:cNvPr>
          <p:cNvSpPr>
            <a:spLocks noGrp="1"/>
          </p:cNvSpPr>
          <p:nvPr>
            <p:ph type="title"/>
          </p:nvPr>
        </p:nvSpPr>
        <p:spPr/>
        <p:txBody>
          <a:bodyPr/>
          <a:lstStyle/>
          <a:p>
            <a:r>
              <a:rPr lang="en-GB" b="1" u="sng" dirty="0">
                <a:solidFill>
                  <a:schemeClr val="tx1"/>
                </a:solidFill>
              </a:rPr>
              <a:t>REFERENCES</a:t>
            </a:r>
          </a:p>
        </p:txBody>
      </p:sp>
      <p:sp>
        <p:nvSpPr>
          <p:cNvPr id="3" name="Content Placeholder 2">
            <a:extLst>
              <a:ext uri="{FF2B5EF4-FFF2-40B4-BE49-F238E27FC236}">
                <a16:creationId xmlns:a16="http://schemas.microsoft.com/office/drawing/2014/main" id="{6B422402-1067-8E9C-9B21-D07EC05BD9F9}"/>
              </a:ext>
            </a:extLst>
          </p:cNvPr>
          <p:cNvSpPr>
            <a:spLocks noGrp="1"/>
          </p:cNvSpPr>
          <p:nvPr>
            <p:ph idx="1"/>
          </p:nvPr>
        </p:nvSpPr>
        <p:spPr/>
        <p:txBody>
          <a:bodyPr>
            <a:normAutofit fontScale="92500" lnSpcReduction="20000"/>
          </a:bodyPr>
          <a:lstStyle/>
          <a:p>
            <a:r>
              <a:rPr lang="en-GB" dirty="0"/>
              <a:t>UN Tourism (2019). </a:t>
            </a:r>
            <a:r>
              <a:rPr lang="en-GB" i="1" dirty="0"/>
              <a:t>Tourism and covid-19 – unprecedented economic impacts | UN tourism</a:t>
            </a:r>
            <a:r>
              <a:rPr lang="en-GB" dirty="0"/>
              <a:t>. [online] </a:t>
            </a:r>
            <a:r>
              <a:rPr lang="en-GB" i="1" dirty="0" err="1"/>
              <a:t>Untourism.int</a:t>
            </a:r>
            <a:r>
              <a:rPr lang="en-GB" dirty="0"/>
              <a:t>. Un Tourism. Available at: https://</a:t>
            </a:r>
            <a:r>
              <a:rPr lang="en-GB" dirty="0" err="1"/>
              <a:t>www.untourism.int</a:t>
            </a:r>
            <a:r>
              <a:rPr lang="en-GB" dirty="0"/>
              <a:t>/tourism-and-covid-19-unprecedented-economic-impacts [Accessed 11 July 2026].</a:t>
            </a:r>
          </a:p>
          <a:p>
            <a:r>
              <a:rPr lang="en-GB" dirty="0" err="1"/>
              <a:t>VectorStock</a:t>
            </a:r>
            <a:r>
              <a:rPr lang="en-GB" dirty="0"/>
              <a:t> (2025). </a:t>
            </a:r>
            <a:r>
              <a:rPr lang="en-GB" i="1" dirty="0"/>
              <a:t>Emergency Alert Symbol Vector Image</a:t>
            </a:r>
            <a:r>
              <a:rPr lang="en-GB" dirty="0"/>
              <a:t>. Available at: https://</a:t>
            </a:r>
            <a:r>
              <a:rPr lang="en-GB" dirty="0" err="1"/>
              <a:t>www.vectorstock.com</a:t>
            </a:r>
            <a:r>
              <a:rPr lang="en-GB" dirty="0"/>
              <a:t>/royalty-free-vector/emergency-alert-symbol-vector-60389747 [Accessed 7 July 2026].</a:t>
            </a:r>
          </a:p>
          <a:p>
            <a:r>
              <a:rPr lang="en-GB" dirty="0"/>
              <a:t>World Health Organization (2025). </a:t>
            </a:r>
            <a:r>
              <a:rPr lang="en-GB" i="1" dirty="0"/>
              <a:t>Coronavirus disease (covid-19)</a:t>
            </a:r>
            <a:r>
              <a:rPr lang="en-GB" dirty="0"/>
              <a:t>. [online] </a:t>
            </a:r>
            <a:r>
              <a:rPr lang="en-GB" i="1" dirty="0"/>
              <a:t>World Health Organization</a:t>
            </a:r>
            <a:r>
              <a:rPr lang="en-GB" dirty="0"/>
              <a:t>. World Health Organization . Available at: https://</a:t>
            </a:r>
            <a:r>
              <a:rPr lang="en-GB" dirty="0" err="1"/>
              <a:t>www.who.int</a:t>
            </a:r>
            <a:r>
              <a:rPr lang="en-GB" dirty="0"/>
              <a:t>/news-room/fact-sheets/detail/coronavirus-disease-(covid-19) [Accessed 11 July 2026].</a:t>
            </a:r>
          </a:p>
          <a:p>
            <a:r>
              <a:rPr lang="en-GB" dirty="0"/>
              <a:t>World Health Organization (2026). </a:t>
            </a:r>
            <a:r>
              <a:rPr lang="en-GB" i="1" dirty="0"/>
              <a:t>Coronavirus Disease (COVID-19)</a:t>
            </a:r>
            <a:r>
              <a:rPr lang="en-GB" dirty="0"/>
              <a:t>. [online] </a:t>
            </a:r>
            <a:r>
              <a:rPr lang="en-GB" i="1" dirty="0"/>
              <a:t>World Health Organization</a:t>
            </a:r>
            <a:r>
              <a:rPr lang="en-GB" dirty="0"/>
              <a:t>. World Health Organization . Available at: https://</a:t>
            </a:r>
            <a:r>
              <a:rPr lang="en-GB" dirty="0" err="1"/>
              <a:t>www.who.int</a:t>
            </a:r>
            <a:r>
              <a:rPr lang="en-GB" dirty="0"/>
              <a:t>/health-topics/</a:t>
            </a:r>
            <a:r>
              <a:rPr lang="en-GB" dirty="0" err="1"/>
              <a:t>coronavirus#tab</a:t>
            </a:r>
            <a:r>
              <a:rPr lang="en-GB" dirty="0"/>
              <a:t>=tab_1 [Accessed 11 July 2026].</a:t>
            </a:r>
          </a:p>
          <a:p>
            <a:endParaRPr lang="en-GB" dirty="0"/>
          </a:p>
        </p:txBody>
      </p:sp>
    </p:spTree>
    <p:extLst>
      <p:ext uri="{BB962C8B-B14F-4D97-AF65-F5344CB8AC3E}">
        <p14:creationId xmlns:p14="http://schemas.microsoft.com/office/powerpoint/2010/main" val="2822768746"/>
      </p:ext>
    </p:extLst>
  </p:cSld>
  <p:clrMapOvr>
    <a:masterClrMapping/>
  </p:clrMapOvr>
</p:sld>
</file>

<file path=ppt/theme/theme1.xml><?xml version="1.0" encoding="utf-8"?>
<a:theme xmlns:a="http://schemas.openxmlformats.org/drawingml/2006/main" name="Facet">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14752</TotalTime>
  <Words>5973</Words>
  <Application>Microsoft Macintosh PowerPoint</Application>
  <PresentationFormat>Widescreen</PresentationFormat>
  <Paragraphs>306</Paragraphs>
  <Slides>29</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Arial</vt:lpstr>
      <vt:lpstr>Trebuchet MS</vt:lpstr>
      <vt:lpstr>Wingdings 3</vt:lpstr>
      <vt:lpstr>Facet</vt:lpstr>
      <vt:lpstr>Consultancy: Staff Retention in Morgans Hotel</vt:lpstr>
      <vt:lpstr>AI Declaration</vt:lpstr>
      <vt:lpstr>Aims And Objectives</vt:lpstr>
      <vt:lpstr>About Morgans Hotel</vt:lpstr>
      <vt:lpstr>Challenges Facing Morgans Hotel</vt:lpstr>
      <vt:lpstr>The Impact of Employee Behaviour on Employee Retention</vt:lpstr>
      <vt:lpstr>Retention Rate</vt:lpstr>
      <vt:lpstr>Turnover Rate</vt:lpstr>
      <vt:lpstr>Monthly Staff Turnover at Morgan Hotel in 2025</vt:lpstr>
      <vt:lpstr>Morgans Hotel Staff Exit Report</vt:lpstr>
      <vt:lpstr>Reviews On Indeed related about Morgans Hotel from Employees</vt:lpstr>
      <vt:lpstr>Benefits At Morgans Hotel</vt:lpstr>
      <vt:lpstr>Impact on Hospitality Industry due to COVID-19 on Employee Retention</vt:lpstr>
      <vt:lpstr>Covid 19 Impact On Morgans Hotel</vt:lpstr>
      <vt:lpstr>Morgans Hotel Hiring After Covid 19</vt:lpstr>
      <vt:lpstr>SWOT  </vt:lpstr>
      <vt:lpstr>PESTEL</vt:lpstr>
      <vt:lpstr>Minimum Wages Changes at Morgans Hotel </vt:lpstr>
      <vt:lpstr>What Makes Employees Stay?</vt:lpstr>
      <vt:lpstr>Employee Retention Strategies</vt:lpstr>
      <vt:lpstr>How Can Morgan Hotel Improving Employee Retention?</vt:lpstr>
      <vt:lpstr>Maslow’s Hierarchy of Needs and Employee Motivation</vt:lpstr>
      <vt:lpstr>Conclusion</vt:lpstr>
      <vt:lpstr>THANK YOU </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26</cp:revision>
  <dcterms:created xsi:type="dcterms:W3CDTF">2026-07-04T22:07:39Z</dcterms:created>
  <dcterms:modified xsi:type="dcterms:W3CDTF">2026-07-24T03:26:26Z</dcterms:modified>
</cp:coreProperties>
</file>