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340" r:id="rId5"/>
    <p:sldId id="341" r:id="rId6"/>
    <p:sldId id="342" r:id="rId7"/>
    <p:sldId id="343" r:id="rId8"/>
    <p:sldId id="344" r:id="rId9"/>
    <p:sldId id="346" r:id="rId10"/>
    <p:sldId id="356" r:id="rId11"/>
    <p:sldId id="351" r:id="rId12"/>
    <p:sldId id="354" r:id="rId13"/>
    <p:sldId id="35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E0B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E171933-4619-4E11-9A3F-F7608DF75F80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outlineViewPr>
    <p:cViewPr>
      <p:scale>
        <a:sx n="33" d="100"/>
        <a:sy n="33" d="100"/>
      </p:scale>
      <p:origin x="0" y="-1137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264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82B951-AFFF-3499-FDE3-02A7F0BD15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5896A-FCE2-110F-B202-A8E435372D6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69F83-204D-4778-AAD0-A0F851A3AEEE}" type="datetimeFigureOut">
              <a:rPr lang="en-US" smtClean="0"/>
              <a:t>10/13/2026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1BFBA0-47AD-543A-6AE4-769D8F865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FC355-FEF6-ED8F-8D0E-F362E204A0F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69D59-B021-49CB-887D-52B8FEE1CE1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069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E3C21-C3CB-4B8D-9033-56C1B3CE75FA}" type="datetimeFigureOut">
              <a:rPr lang="en-US" smtClean="0"/>
              <a:t>10/13/2026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32C3C-A191-48C2-A7E8-9C96AF841A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394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048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80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3993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7939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1577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2815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3624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7715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127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BECDFC6B-0742-962E-44A1-19C9C173B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50848" y="425303"/>
            <a:ext cx="11305217" cy="6007394"/>
          </a:xfrm>
          <a:prstGeom prst="rect">
            <a:avLst/>
          </a:prstGeom>
          <a:effectLst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33046"/>
            <a:ext cx="10571998" cy="3366198"/>
          </a:xfrm>
          <a:ln>
            <a:noFill/>
          </a:ln>
          <a:effectLst/>
        </p:spPr>
        <p:txBody>
          <a:bodyPr/>
          <a:lstStyle>
            <a:lvl1pPr algn="ctr">
              <a:defRPr sz="7200" b="1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36985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DBC817-DA57-A518-5544-0D3B819C7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873FFF3-C7B6-C678-1B03-17FBD0D5A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46174" y="425303"/>
            <a:ext cx="5379242" cy="598343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44217" y="924167"/>
            <a:ext cx="4383156" cy="5009322"/>
          </a:xfrm>
          <a:solidFill>
            <a:schemeClr val="accent1">
              <a:lumMod val="50000"/>
            </a:schemeClr>
          </a:solidFill>
          <a:effectLst>
            <a:outerShdw blurRad="254000" dist="50800" dir="2700000" algn="ctr" rotWithShape="0">
              <a:prstClr val="black">
                <a:alpha val="25000"/>
              </a:prstClr>
            </a:outerShdw>
          </a:effectLst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0800" y="924512"/>
            <a:ext cx="4750904" cy="5008977"/>
          </a:xfrm>
        </p:spPr>
        <p:txBody>
          <a:bodyPr/>
          <a:lstStyle>
            <a:lvl1pPr marL="0" indent="0">
              <a:buNone/>
              <a:defRPr/>
            </a:lvl1pPr>
            <a:lvl2pPr marL="742950" indent="-285750">
              <a:buFont typeface="Arial" panose="020B0604020202020204" pitchFamily="34" charset="0"/>
              <a:buChar char="•"/>
              <a:defRPr/>
            </a:lvl2pPr>
            <a:lvl3pPr marL="1200150" indent="-285750">
              <a:buFont typeface="Arial" panose="020B0604020202020204" pitchFamily="34" charset="0"/>
              <a:buChar char="•"/>
              <a:defRPr/>
            </a:lvl3pPr>
            <a:lvl4pPr marL="1543050" indent="-171450">
              <a:buFont typeface="Arial" panose="020B0604020202020204" pitchFamily="34" charset="0"/>
              <a:buChar char="•"/>
              <a:defRPr/>
            </a:lvl4pPr>
            <a:lvl5pPr marL="2000250" indent="-1714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7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05E210-05B5-5EA1-C778-30BB3A494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9987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792193-1165-3487-6FB9-133CB518C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0924" y="-2235006"/>
            <a:ext cx="6010147" cy="11320132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1741064"/>
            <a:ext cx="10571998" cy="1928264"/>
          </a:xfrm>
          <a:ln>
            <a:noFill/>
          </a:ln>
          <a:effectLst/>
        </p:spPr>
        <p:txBody>
          <a:bodyPr/>
          <a:lstStyle>
            <a:lvl1pPr algn="ctr">
              <a:defRPr sz="3600" spc="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810000" y="3694102"/>
            <a:ext cx="10572000" cy="896468"/>
          </a:xfrm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80000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905615-9FD2-EBB3-89AB-555B373EB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23955" y="414670"/>
            <a:ext cx="7132110" cy="601802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B638DB-3E00-7F4B-D4B7-9D7F09056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0459" y="420624"/>
            <a:ext cx="4183496" cy="60167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EED07-CDD5-9244-28FA-5195E6795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35934" y="422551"/>
            <a:ext cx="4183495" cy="60101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717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B5AB4E8D-8B32-8B00-8152-856C592BAB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46793" y="924340"/>
            <a:ext cx="5684373" cy="5009322"/>
          </a:xfrm>
          <a:effectLst/>
        </p:spPr>
        <p:txBody>
          <a:bodyPr lIns="0" rIns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1pPr>
            <a:lvl2pPr marL="4572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2pPr>
            <a:lvl3pPr marL="9144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3pPr>
            <a:lvl4pPr marL="13716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4pPr>
            <a:lvl5pPr marL="18288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769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F4A700F-42CA-D7A9-D709-C0017521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rgbClr val="F9E0B9"/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61DA139-D8FD-A752-758D-4F836DFB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rot="16200000" flipH="1">
            <a:off x="210940" y="1589892"/>
            <a:ext cx="5245922" cy="366758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5516" y="1433219"/>
            <a:ext cx="5695102" cy="2092049"/>
          </a:xfrm>
          <a:noFill/>
          <a:effectLst/>
        </p:spPr>
        <p:txBody>
          <a:bodyPr anchor="b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96F37D4-7152-EA75-8D7D-D8F7D6DD9C4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50099" y="1974707"/>
            <a:ext cx="2907792" cy="2907792"/>
          </a:xfrm>
          <a:solidFill>
            <a:srgbClr val="F9E0B9"/>
          </a:solidFill>
          <a:effectLst/>
        </p:spPr>
        <p:txBody>
          <a:bodyPr anchor="t"/>
          <a:lstStyle>
            <a:lvl1pPr marL="0" indent="0" algn="ctr"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FBE5B12-0D10-DA99-093A-2C4FB738B21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496789" y="3525268"/>
            <a:ext cx="5683829" cy="2595429"/>
          </a:xfrm>
          <a:effectLst/>
        </p:spPr>
        <p:txBody>
          <a:bodyPr anchor="t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b="1">
                <a:solidFill>
                  <a:schemeClr val="accent1">
                    <a:lumMod val="50000"/>
                  </a:schemeClr>
                </a:solidFill>
              </a:defRPr>
            </a:lvl1pPr>
            <a:lvl2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995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633845"/>
            <a:ext cx="3990110" cy="219248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5614EF-4CFA-2D69-0F78-9D7409E2337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47423" y="3174531"/>
            <a:ext cx="3772622" cy="3122360"/>
          </a:xfrm>
          <a:effectLst/>
        </p:spPr>
        <p:txBody>
          <a:bodyPr rIns="274320" anchor="t"/>
          <a:lstStyle>
            <a:lvl1pPr marL="283464" indent="-28346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237732" y="946205"/>
            <a:ext cx="5971020" cy="5161655"/>
          </a:xfrm>
        </p:spPr>
        <p:txBody>
          <a:bodyPr/>
          <a:lstStyle/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1640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E625C-F0A4-564D-CEE2-6B3595CEB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61889" y="0"/>
            <a:ext cx="6230111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445" y="157637"/>
            <a:ext cx="4851694" cy="2190705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4D8C78-00C3-F3D7-17C3-F1667E463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422551"/>
            <a:ext cx="5124893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3E61FD-F54A-5F86-FCED-3BD4C8AA4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flipH="1">
            <a:off x="659106" y="3429000"/>
            <a:ext cx="4589830" cy="27804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9F0290F-2D31-F9FB-AD35-B76947AF1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6863" y="776532"/>
            <a:ext cx="3434316" cy="501821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347A5B6-0F99-C044-C209-F3190EEFA37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36663" y="776288"/>
            <a:ext cx="3433762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592615" y="2505979"/>
            <a:ext cx="4837385" cy="3926717"/>
          </a:xfrm>
          <a:effectLst/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668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4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6DB3CB-355C-968A-7F5F-71E03504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-2" y="0"/>
            <a:ext cx="1219200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153836" y="1371602"/>
            <a:ext cx="6177309" cy="1953489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087279F-936E-0F41-B533-7990D668D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53836" y="3446156"/>
            <a:ext cx="6177309" cy="0"/>
          </a:xfrm>
          <a:prstGeom prst="line">
            <a:avLst/>
          </a:prstGeom>
          <a:ln w="1905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D03AA1-6D53-FEB1-9B22-57C1066DA33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53836" y="3745924"/>
            <a:ext cx="6177309" cy="2238918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937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85800"/>
            <a:ext cx="10571998" cy="2983528"/>
          </a:xfrm>
          <a:effectLst/>
        </p:spPr>
        <p:txBody>
          <a:bodyPr/>
          <a:lstStyle>
            <a:lvl1pPr algn="ctr">
              <a:defRPr sz="3600" spc="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023403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12B799F-04B8-4A62-EB7D-F17311231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56500" y="0"/>
            <a:ext cx="46355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310BE-5861-E73D-5979-D11A97151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270" y="487680"/>
            <a:ext cx="6482080" cy="590296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12F5E6-EC22-5E10-94FB-5E546A7B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5630" y="477518"/>
            <a:ext cx="6482079" cy="591312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6952" y="477518"/>
            <a:ext cx="3829465" cy="2693887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14BBA88A-FAA8-CE13-2A76-BF8B014AE343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952500" y="909638"/>
            <a:ext cx="5578475" cy="5038725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036953" y="3449781"/>
            <a:ext cx="3829465" cy="2940860"/>
          </a:xfrm>
          <a:effectLst/>
        </p:spPr>
        <p:txBody>
          <a:bodyPr anchor="t"/>
          <a:lstStyle>
            <a:lvl1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81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8373" y="571501"/>
            <a:ext cx="11139054" cy="1028699"/>
          </a:xfrm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E10735F5-6B7D-348D-AC70-8BC10CB5F70A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838200" y="1860550"/>
            <a:ext cx="10515600" cy="4198938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634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FDAFCA1-BDD9-1108-8F95-E3FC1A793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0" y="0"/>
            <a:ext cx="11532896" cy="6858000"/>
            <a:chOff x="659106" y="0"/>
            <a:chExt cx="11532896" cy="68580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4BFDB24-6BE4-2FC0-F772-DC1DE926E485}"/>
                </a:ext>
              </a:extLst>
            </p:cNvPr>
            <p:cNvSpPr/>
            <p:nvPr/>
          </p:nvSpPr>
          <p:spPr>
            <a:xfrm>
              <a:off x="5995086" y="0"/>
              <a:ext cx="6196916" cy="6858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ffectLst>
              <a:outerShdw blurRad="254000" dist="50800" dir="2700000" algn="tl" rotWithShape="0">
                <a:prstClr val="black">
                  <a:alpha val="2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131EABEA-AB8A-5E4C-A6DD-8F32B70E9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-1353" t="-388" r="-1" b="-254"/>
            <a:stretch/>
          </p:blipFill>
          <p:spPr>
            <a:xfrm flipH="1">
              <a:off x="659106" y="1956391"/>
              <a:ext cx="4878094" cy="2780414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2279AAC-0D81-D3CD-3F0F-E8CEE0F56D43}"/>
                </a:ext>
              </a:extLst>
            </p:cNvPr>
            <p:cNvSpPr/>
            <p:nvPr/>
          </p:nvSpPr>
          <p:spPr>
            <a:xfrm>
              <a:off x="1328303" y="776532"/>
              <a:ext cx="3434316" cy="5018212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542" y="132080"/>
            <a:ext cx="4928894" cy="6507711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0720B2D-C199-57FA-9453-DBFB607BA9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429500" y="992188"/>
            <a:ext cx="3425825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858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s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B11222B-29F6-BF2A-09DE-82F659638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35F993-EADB-1C5A-7158-41E510B70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12E34E-DBAF-BA5D-15D9-E69A05535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1889759"/>
            <a:ext cx="11424920" cy="454293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571499"/>
            <a:ext cx="11118274" cy="1154114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BF6A552-CE6A-3977-8507-74A1C4C4B5A0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41667" y="2461056"/>
            <a:ext cx="3626424" cy="3721535"/>
          </a:xfrm>
          <a:effectLst/>
        </p:spPr>
        <p:txBody>
          <a:bodyPr anchor="t">
            <a:normAutofit/>
          </a:bodyPr>
          <a:lstStyle>
            <a:lvl1pPr marL="285750" indent="-28575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4C80689F-A123-F6D7-2AA8-9166317EF424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995282" y="2440275"/>
            <a:ext cx="5164553" cy="3721534"/>
          </a:xfrm>
          <a:effectLst/>
        </p:spPr>
        <p:txBody>
          <a:bodyPr anchor="t">
            <a:normAutofit/>
          </a:bodyPr>
          <a:lstStyle>
            <a:lvl1pPr marL="342900" indent="-3429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Font typeface="+mj-lt"/>
              <a:buAutoNum type="arabicPeriod"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347472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8202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F4DCF8-BA15-AB79-2D14-040F5A06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22DD7-291D-E347-8A4C-07E31E681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2299" y="-2231063"/>
            <a:ext cx="6007395" cy="11320129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660" y="1017858"/>
            <a:ext cx="10650681" cy="2719255"/>
          </a:xfrm>
          <a:noFill/>
          <a:effectLst/>
        </p:spPr>
        <p:txBody>
          <a:bodyPr anchor="b"/>
          <a:lstStyle>
            <a:lvl1pPr algn="ctr">
              <a:defRPr sz="7200" spc="-30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70660" y="4042066"/>
            <a:ext cx="10650681" cy="2296843"/>
          </a:xfrm>
          <a:effectLst/>
        </p:spPr>
        <p:txBody>
          <a:bodyPr anchor="t"/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272508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86F7BD38-A805-4B2C-9BDF-D56E94387879}" type="datetime1">
              <a:rPr lang="en-US" smtClean="0"/>
              <a:t>10/13/2026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68" r:id="rId2"/>
    <p:sldLayoutId id="2147483669" r:id="rId3"/>
    <p:sldLayoutId id="2147483684" r:id="rId4"/>
    <p:sldLayoutId id="2147483672" r:id="rId5"/>
    <p:sldLayoutId id="2147483687" r:id="rId6"/>
    <p:sldLayoutId id="2147483671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8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 baseline="0">
          <a:ln>
            <a:noFill/>
          </a:ln>
          <a:solidFill>
            <a:srgbClr val="FEFEFE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41239-024-00468-z" TargetMode="External"/><Relationship Id="rId3" Type="http://schemas.openxmlformats.org/officeDocument/2006/relationships/hyperlink" Target="https://doi.org/10.1186/s41239-023-00436-z" TargetMode="External"/><Relationship Id="rId7" Type="http://schemas.openxmlformats.org/officeDocument/2006/relationships/hyperlink" Target="https://doi.org/10.1186/s41239-024-00453-6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doi.org/10.1016/j.caeai.2024.100326" TargetMode="External"/><Relationship Id="rId5" Type="http://schemas.openxmlformats.org/officeDocument/2006/relationships/hyperlink" Target="https://doi.org/10.1016/j.caeo.2024.100184" TargetMode="External"/><Relationship Id="rId4" Type="http://schemas.openxmlformats.org/officeDocument/2006/relationships/hyperlink" Target="https://doi.org/10.1007/s40593-023-00384-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62A4-2E4B-23FB-9F8B-D54C0F90A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2516274"/>
            <a:ext cx="10571998" cy="3366198"/>
          </a:xfrm>
        </p:spPr>
        <p:txBody>
          <a:bodyPr/>
          <a:lstStyle/>
          <a:p>
            <a:pPr lvl="0"/>
            <a:r>
              <a:rPr lang="en-US" sz="3600" noProof="0" dirty="0"/>
              <a:t>Module: </a:t>
            </a:r>
            <a:r>
              <a:rPr lang="en-GB" sz="3600" noProof="0" dirty="0"/>
              <a:t>Principles of Human Resource Management</a:t>
            </a:r>
            <a:br>
              <a:rPr lang="en-GB" sz="3600" noProof="0" dirty="0"/>
            </a:br>
            <a:r>
              <a:rPr lang="en-GB" sz="3600" noProof="0" dirty="0"/>
              <a:t>Module code: LCBB5012</a:t>
            </a:r>
            <a:r>
              <a:rPr lang="en-GB" sz="3600" dirty="0"/>
              <a:t>	</a:t>
            </a:r>
            <a:br>
              <a:rPr lang="en-GB" sz="3600" dirty="0"/>
            </a:br>
            <a:r>
              <a:rPr lang="en-GB" sz="3600" dirty="0"/>
              <a:t>Assignment Title: Component 1: Practical: Academic Interview for HR Processes</a:t>
            </a:r>
            <a:br>
              <a:rPr lang="en-GB" sz="3600" noProof="0" dirty="0"/>
            </a:br>
            <a:r>
              <a:rPr lang="en-GB" sz="3600" noProof="0" dirty="0"/>
              <a:t>Student name: Lidia Zamfir      </a:t>
            </a:r>
            <a:br>
              <a:rPr lang="en-GB" sz="3600" noProof="0" dirty="0"/>
            </a:br>
            <a:r>
              <a:rPr lang="en-GB" sz="3600" noProof="0" dirty="0"/>
              <a:t>Student ID number:	2238198</a:t>
            </a:r>
            <a:br>
              <a:rPr lang="en-GB" sz="3600" noProof="0" dirty="0"/>
            </a:br>
            <a:r>
              <a:rPr lang="en-GB" sz="3600" noProof="0" dirty="0"/>
              <a:t>Lecturer name : Dr Trinh Nguyen</a:t>
            </a:r>
            <a:br>
              <a:rPr lang="en-GB" sz="3600" noProof="0" dirty="0"/>
            </a:br>
            <a:endParaRPr lang="en-US" sz="3600" noProof="0" dirty="0"/>
          </a:p>
        </p:txBody>
      </p:sp>
    </p:spTree>
    <p:extLst>
      <p:ext uri="{BB962C8B-B14F-4D97-AF65-F5344CB8AC3E}">
        <p14:creationId xmlns:p14="http://schemas.microsoft.com/office/powerpoint/2010/main" val="431835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B7740-ED88-9F6A-89FF-4B0DFAAC3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133" y="160620"/>
            <a:ext cx="3529812" cy="861089"/>
          </a:xfrm>
        </p:spPr>
        <p:txBody>
          <a:bodyPr/>
          <a:lstStyle/>
          <a:p>
            <a:r>
              <a:rPr lang="en-US" u="sng" dirty="0"/>
              <a:t>Job Title -</a:t>
            </a:r>
            <a:r>
              <a:rPr lang="en-US" sz="2400" u="sng" dirty="0"/>
              <a:t>Graduate AI Strategist</a:t>
            </a:r>
            <a:endParaRPr lang="en-US" u="sng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A25282-EE8D-71BA-6317-EECFE33238D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53200" y="1064478"/>
            <a:ext cx="4750904" cy="5008977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b="1" dirty="0"/>
              <a:t>Why is this role important?</a:t>
            </a:r>
            <a:endParaRPr lang="en-GB" dirty="0"/>
          </a:p>
          <a:p>
            <a:pPr lvl="0"/>
            <a:r>
              <a:rPr lang="en-GB" dirty="0"/>
              <a:t>AI is changing how students learn and complete assignments.</a:t>
            </a:r>
          </a:p>
          <a:p>
            <a:pPr lvl="0"/>
            <a:r>
              <a:rPr lang="en-GB" dirty="0"/>
              <a:t>AI tools create opportunities but also risks, including misinformation, bias and academic-integrity concerns.</a:t>
            </a:r>
          </a:p>
          <a:p>
            <a:pPr lvl="0"/>
            <a:r>
              <a:rPr lang="en-GB" dirty="0"/>
              <a:t>Students need to understand AI rather than depend on it.</a:t>
            </a:r>
          </a:p>
          <a:p>
            <a:pPr lvl="0"/>
            <a:r>
              <a:rPr lang="en-GB" dirty="0"/>
              <a:t>Universities need clear guidance and appropriate staff training.</a:t>
            </a:r>
          </a:p>
          <a:p>
            <a:r>
              <a:rPr lang="en-GB" b="1" dirty="0"/>
              <a:t>Key aim:</a:t>
            </a:r>
            <a:r>
              <a:rPr lang="en-GB" dirty="0"/>
              <a:t> To make sure students develop the knowledge and critical-thinking skills needed to use AI responsibly in 2026–2027.</a:t>
            </a:r>
          </a:p>
          <a:p>
            <a:pPr lvl="0"/>
            <a:endParaRPr lang="en-US" noProof="0" dirty="0"/>
          </a:p>
        </p:txBody>
      </p:sp>
      <p:sp>
        <p:nvSpPr>
          <p:cNvPr id="9" name="Flowchart: Punched Tape 8">
            <a:extLst>
              <a:ext uri="{FF2B5EF4-FFF2-40B4-BE49-F238E27FC236}">
                <a16:creationId xmlns:a16="http://schemas.microsoft.com/office/drawing/2014/main" id="{A4B2F6FE-88F0-C21F-813F-154EEE297C6E}"/>
              </a:ext>
            </a:extLst>
          </p:cNvPr>
          <p:cNvSpPr/>
          <p:nvPr/>
        </p:nvSpPr>
        <p:spPr>
          <a:xfrm>
            <a:off x="1328056" y="591164"/>
            <a:ext cx="4011388" cy="1531550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Department</a:t>
            </a:r>
            <a:r>
              <a:rPr lang="en-GB" dirty="0"/>
              <a:t>: Academic / Professional Services – AI, Digital Learning &amp; Transformation</a:t>
            </a:r>
          </a:p>
        </p:txBody>
      </p:sp>
      <p:sp>
        <p:nvSpPr>
          <p:cNvPr id="11" name="Flowchart: Punched Tape 10">
            <a:extLst>
              <a:ext uri="{FF2B5EF4-FFF2-40B4-BE49-F238E27FC236}">
                <a16:creationId xmlns:a16="http://schemas.microsoft.com/office/drawing/2014/main" id="{602356D3-8324-AB70-B694-D13D61F15B4C}"/>
              </a:ext>
            </a:extLst>
          </p:cNvPr>
          <p:cNvSpPr/>
          <p:nvPr/>
        </p:nvSpPr>
        <p:spPr>
          <a:xfrm>
            <a:off x="762001" y="2232880"/>
            <a:ext cx="3363685" cy="1382486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Reports to</a:t>
            </a:r>
            <a:r>
              <a:rPr lang="en-GB" dirty="0"/>
              <a:t>: Senior Manager responsible for Digital Transformation or AI Strategy</a:t>
            </a:r>
          </a:p>
        </p:txBody>
      </p:sp>
      <p:sp>
        <p:nvSpPr>
          <p:cNvPr id="15" name="Flowchart: Punched Tape 14">
            <a:extLst>
              <a:ext uri="{FF2B5EF4-FFF2-40B4-BE49-F238E27FC236}">
                <a16:creationId xmlns:a16="http://schemas.microsoft.com/office/drawing/2014/main" id="{11F94724-46F0-7C10-7F8D-711BA0B4E2D4}"/>
              </a:ext>
            </a:extLst>
          </p:cNvPr>
          <p:cNvSpPr/>
          <p:nvPr/>
        </p:nvSpPr>
        <p:spPr>
          <a:xfrm>
            <a:off x="631372" y="3801732"/>
            <a:ext cx="5007429" cy="2460762"/>
          </a:xfrm>
          <a:prstGeom prst="flowChartPunchedTap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Role purpose:</a:t>
            </a:r>
          </a:p>
          <a:p>
            <a:pPr algn="ctr"/>
            <a:r>
              <a:rPr lang="en-GB" dirty="0"/>
              <a:t>Support responsible AI literacy across students and staff through practical guidance, training, research and institutional action.</a:t>
            </a:r>
          </a:p>
          <a:p>
            <a:pPr algn="ctr"/>
            <a:r>
              <a:rPr lang="en-GB" sz="1400" dirty="0"/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8053CC-3548-9453-9ED9-32B7B25D2C24}"/>
              </a:ext>
            </a:extLst>
          </p:cNvPr>
          <p:cNvSpPr txBox="1"/>
          <p:nvPr/>
        </p:nvSpPr>
        <p:spPr>
          <a:xfrm>
            <a:off x="5742215" y="6558880"/>
            <a:ext cx="6003888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30">
                <a:solidFill>
                  <a:srgbClr val="64707C"/>
                </a:solidFill>
                <a:latin typeface="Aptos"/>
              </a:defRPr>
            </a:pPr>
            <a:r>
              <a:rPr sz="1200" dirty="0"/>
              <a:t>Evidence: Bond et al. (2024); Wang et al. (2024); Yusuf, Pervin &amp; Román-González (2024).</a:t>
            </a:r>
          </a:p>
        </p:txBody>
      </p:sp>
    </p:spTree>
    <p:extLst>
      <p:ext uri="{BB962C8B-B14F-4D97-AF65-F5344CB8AC3E}">
        <p14:creationId xmlns:p14="http://schemas.microsoft.com/office/powerpoint/2010/main" val="909924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CF8F5-609D-E31E-6659-2E3CE6309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972" y="413657"/>
            <a:ext cx="10571998" cy="795499"/>
          </a:xfrm>
        </p:spPr>
        <p:txBody>
          <a:bodyPr/>
          <a:lstStyle/>
          <a:p>
            <a:pPr lvl="0"/>
            <a:r>
              <a:rPr lang="en-US" u="sng" dirty="0"/>
              <a:t>Working Hours</a:t>
            </a:r>
            <a:endParaRPr lang="en-US" u="sng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F16AEF-ABBB-D2DD-A297-5819AEB9AF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08914" y="1828800"/>
            <a:ext cx="3174171" cy="3635829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US" u="sng" noProof="0" dirty="0"/>
              <a:t>Main working arrangements</a:t>
            </a:r>
            <a:r>
              <a:rPr lang="en-US" noProof="0" dirty="0"/>
              <a:t>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noProof="0" dirty="0"/>
              <a:t>Work during normal university working hours.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noProof="0" dirty="0"/>
              <a:t>Occasionally deliver workshops during induction periods and student events.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noProof="0" dirty="0"/>
              <a:t>Support staff training and student consultations.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noProof="0" dirty="0"/>
              <a:t>Plan and develop AI-literacy resources.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2000" noProof="0" dirty="0"/>
              <a:t>Monitor training outcomes and prepare reports.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US" sz="1100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BC04C0A-B956-A5F1-CF67-C05C63AD599E}"/>
              </a:ext>
            </a:extLst>
          </p:cNvPr>
          <p:cNvSpPr/>
          <p:nvPr/>
        </p:nvSpPr>
        <p:spPr>
          <a:xfrm>
            <a:off x="810000" y="1687286"/>
            <a:ext cx="3080657" cy="146957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working pattern: </a:t>
            </a:r>
            <a:r>
              <a:rPr lang="en-GB" dirty="0"/>
              <a:t>37 hours per week, Monday to Friday.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6DD9C82-9305-5FDB-7B39-681A69E286FF}"/>
              </a:ext>
            </a:extLst>
          </p:cNvPr>
          <p:cNvSpPr txBox="1">
            <a:spLocks/>
          </p:cNvSpPr>
          <p:nvPr/>
        </p:nvSpPr>
        <p:spPr>
          <a:xfrm>
            <a:off x="7735284" y="1513114"/>
            <a:ext cx="4162544" cy="383177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500" u="sng" dirty="0"/>
              <a:t>Workload priorities: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700" dirty="0"/>
              <a:t>Student AI-literacy training.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700" dirty="0"/>
              <a:t>Staff development and support.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700" dirty="0"/>
              <a:t>Research into new AI developments.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700" dirty="0"/>
              <a:t>Guidance on ethical and responsible AI.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700" dirty="0"/>
              <a:t>Evaluation and reporting.</a:t>
            </a:r>
          </a:p>
          <a:p>
            <a:pPr marL="228600" indent="-228600">
              <a:buFont typeface="+mj-lt"/>
              <a:buAutoNum type="arabicPeriod"/>
            </a:pPr>
            <a:endParaRPr lang="en-US" sz="11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13FE5C2-6268-BD7B-811B-9EE19ADA9B7E}"/>
              </a:ext>
            </a:extLst>
          </p:cNvPr>
          <p:cNvSpPr/>
          <p:nvPr/>
        </p:nvSpPr>
        <p:spPr>
          <a:xfrm>
            <a:off x="646713" y="3428999"/>
            <a:ext cx="3646716" cy="2635184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A full-time role provides enough time to develop training, collaborate with different university services and evaluate the programme.</a:t>
            </a:r>
          </a:p>
        </p:txBody>
      </p:sp>
    </p:spTree>
    <p:extLst>
      <p:ext uri="{BB962C8B-B14F-4D97-AF65-F5344CB8AC3E}">
        <p14:creationId xmlns:p14="http://schemas.microsoft.com/office/powerpoint/2010/main" val="1173936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ECDD0-17F6-3312-AE6D-F7EB95E46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228600"/>
            <a:ext cx="3990110" cy="1066800"/>
          </a:xfrm>
        </p:spPr>
        <p:txBody>
          <a:bodyPr/>
          <a:lstStyle/>
          <a:p>
            <a:r>
              <a:rPr lang="en-GB" u="sng" dirty="0"/>
              <a:t>Location of Work</a:t>
            </a:r>
            <a:endParaRPr lang="en-US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36AA5-9DDA-DA9A-5469-6885A5A84D1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079597" y="537230"/>
            <a:ext cx="6466080" cy="3836466"/>
          </a:xfrm>
        </p:spPr>
        <p:txBody>
          <a:bodyPr>
            <a:normAutofit fontScale="85000" lnSpcReduction="20000"/>
          </a:bodyPr>
          <a:lstStyle/>
          <a:p>
            <a:pPr lvl="0" algn="ctr"/>
            <a:r>
              <a:rPr lang="en-US" sz="2400" b="1" noProof="0" dirty="0"/>
              <a:t>Main locations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900" b="1" noProof="0" dirty="0"/>
              <a:t>Classrooms and teaching spaces: </a:t>
            </a:r>
            <a:r>
              <a:rPr lang="en-GB" sz="1900" noProof="0" dirty="0"/>
              <a:t>Deliver student workshops and demonstrations.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900" b="1" noProof="0" dirty="0"/>
              <a:t>Library:</a:t>
            </a:r>
            <a:r>
              <a:rPr lang="en-GB" sz="1900" noProof="0" dirty="0"/>
              <a:t> Work with library staff on research, referencing and source evaluation.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900" b="1" noProof="0" dirty="0"/>
              <a:t>Learning-development spaces</a:t>
            </a:r>
            <a:r>
              <a:rPr lang="en-GB" sz="1900" noProof="0" dirty="0"/>
              <a:t>: Support students who need help developing digital and academic skills.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900" b="1" noProof="0" dirty="0"/>
              <a:t>University offices</a:t>
            </a:r>
            <a:r>
              <a:rPr lang="en-GB" sz="1900" noProof="0" dirty="0"/>
              <a:t>: Meet academic staff, management and professional services.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900" b="1" noProof="0" dirty="0"/>
              <a:t>Online spaces</a:t>
            </a:r>
            <a:r>
              <a:rPr lang="en-GB" sz="1900" noProof="0" dirty="0"/>
              <a:t>: Deliver virtual workshops and consultations when appropriate.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A05674-352F-6C48-AD84-1171188E0A41}"/>
              </a:ext>
            </a:extLst>
          </p:cNvPr>
          <p:cNvSpPr txBox="1"/>
          <p:nvPr/>
        </p:nvSpPr>
        <p:spPr>
          <a:xfrm>
            <a:off x="550717" y="1295400"/>
            <a:ext cx="399011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Proposed location: </a:t>
            </a:r>
            <a:r>
              <a:rPr lang="en-GB" sz="2000" dirty="0"/>
              <a:t>UWTSD campus locations and agreed university working spaces.</a:t>
            </a:r>
          </a:p>
          <a:p>
            <a:endParaRPr lang="en-GB" sz="2000" dirty="0"/>
          </a:p>
          <a:p>
            <a:r>
              <a:rPr lang="en-GB" sz="2000" dirty="0"/>
              <a:t>The role will involve working in different areas of the university, depending on the activity.</a:t>
            </a:r>
          </a:p>
          <a:p>
            <a:endParaRPr lang="en-GB" sz="2000" dirty="0"/>
          </a:p>
          <a:p>
            <a:r>
              <a:rPr lang="en-GB" sz="2000" b="1" dirty="0"/>
              <a:t>Why is this important?</a:t>
            </a:r>
          </a:p>
          <a:p>
            <a:r>
              <a:rPr lang="en-GB" sz="2000" dirty="0"/>
              <a:t>The Graduate AI Strategist needs to work across different departments so that students from different courses can access consistent and useful AI guidance.</a:t>
            </a:r>
          </a:p>
        </p:txBody>
      </p:sp>
      <p:pic>
        <p:nvPicPr>
          <p:cNvPr id="5" name="Picture 4" descr="Carmarthen Library | UWTSD">
            <a:extLst>
              <a:ext uri="{FF2B5EF4-FFF2-40B4-BE49-F238E27FC236}">
                <a16:creationId xmlns:a16="http://schemas.microsoft.com/office/drawing/2014/main" id="{96C0D0CC-FF92-DADB-B28A-760DA85FF6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974" y="3919601"/>
            <a:ext cx="4271309" cy="2401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076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8ECA8A6-26C7-FE2F-5884-A9A565205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224" y="176270"/>
            <a:ext cx="5695102" cy="837152"/>
          </a:xfrm>
        </p:spPr>
        <p:txBody>
          <a:bodyPr/>
          <a:lstStyle/>
          <a:p>
            <a:r>
              <a:rPr lang="en-US" u="sng" dirty="0"/>
              <a:t>Nature of Work: Hybrid</a:t>
            </a:r>
          </a:p>
        </p:txBody>
      </p:sp>
      <p:pic>
        <p:nvPicPr>
          <p:cNvPr id="8" name="Picture Placeholder 7" descr="A green circle with a curled corner">
            <a:extLst>
              <a:ext uri="{FF2B5EF4-FFF2-40B4-BE49-F238E27FC236}">
                <a16:creationId xmlns:a16="http://schemas.microsoft.com/office/drawing/2014/main" id="{8CCCEC06-31A4-216C-78F1-DF37E7A7CC34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/>
          <a:stretch/>
        </p:blipFill>
        <p:spPr>
          <a:xfrm>
            <a:off x="771180" y="914270"/>
            <a:ext cx="3869077" cy="5012805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F377941-FDA2-9332-B360-A8C7279918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81320" y="914270"/>
            <a:ext cx="6862006" cy="958597"/>
          </a:xfrm>
        </p:spPr>
        <p:txBody>
          <a:bodyPr/>
          <a:lstStyle/>
          <a:p>
            <a:pPr lvl="0"/>
            <a:r>
              <a:rPr lang="en-GB" noProof="0" dirty="0"/>
              <a:t>Proposed arrangement: </a:t>
            </a:r>
            <a:r>
              <a:rPr lang="en-GB" b="0" noProof="0" dirty="0"/>
              <a:t>Hybrid working — a combination of campus-based and remote work.</a:t>
            </a:r>
            <a:endParaRPr lang="en-US" b="0" noProof="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2C458CC-E94F-7A00-CD38-B76D34955C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9972713"/>
              </p:ext>
            </p:extLst>
          </p:nvPr>
        </p:nvGraphicFramePr>
        <p:xfrm>
          <a:off x="4781320" y="1974706"/>
          <a:ext cx="6862006" cy="4089620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3431003">
                  <a:extLst>
                    <a:ext uri="{9D8B030D-6E8A-4147-A177-3AD203B41FA5}">
                      <a16:colId xmlns:a16="http://schemas.microsoft.com/office/drawing/2014/main" val="2521410284"/>
                    </a:ext>
                  </a:extLst>
                </a:gridCol>
                <a:gridCol w="3431003">
                  <a:extLst>
                    <a:ext uri="{9D8B030D-6E8A-4147-A177-3AD203B41FA5}">
                      <a16:colId xmlns:a16="http://schemas.microsoft.com/office/drawing/2014/main" val="1627909037"/>
                    </a:ext>
                  </a:extLst>
                </a:gridCol>
              </a:tblGrid>
              <a:tr h="79380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On-campus activities: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Remote activities: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554532"/>
                  </a:ext>
                </a:extLst>
              </a:tr>
              <a:tr h="793805">
                <a:tc>
                  <a:txBody>
                    <a:bodyPr/>
                    <a:lstStyle/>
                    <a:p>
                      <a:r>
                        <a:rPr lang="en-GB" dirty="0"/>
                        <a:t>Deliver AI-literacy workshops.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new AI tools and developments.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4631251"/>
                  </a:ext>
                </a:extLst>
              </a:tr>
              <a:tr h="793805">
                <a:tc>
                  <a:txBody>
                    <a:bodyPr/>
                    <a:lstStyle/>
                    <a:p>
                      <a:r>
                        <a:rPr lang="en-GB" dirty="0"/>
                        <a:t>Meet students and academic staff.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Prepare training materials and guidance.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9339102"/>
                  </a:ext>
                </a:extLst>
              </a:tr>
              <a:tr h="793805">
                <a:tc>
                  <a:txBody>
                    <a:bodyPr/>
                    <a:lstStyle/>
                    <a:p>
                      <a:r>
                        <a:rPr lang="en-GB" dirty="0"/>
                        <a:t>Provide training and demonstrations.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Deliver online sessions.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125432"/>
                  </a:ext>
                </a:extLst>
              </a:tr>
              <a:tr h="793805">
                <a:tc>
                  <a:txBody>
                    <a:bodyPr/>
                    <a:lstStyle/>
                    <a:p>
                      <a:r>
                        <a:rPr lang="en-GB" dirty="0"/>
                        <a:t>Collaborate with library, careers and learner-development teams.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Analyse feedback and prepare reports.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715876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02E1B73-D09E-7FCE-09C0-600417416F22}"/>
              </a:ext>
            </a:extLst>
          </p:cNvPr>
          <p:cNvSpPr txBox="1"/>
          <p:nvPr/>
        </p:nvSpPr>
        <p:spPr>
          <a:xfrm>
            <a:off x="1414777" y="1666929"/>
            <a:ext cx="349431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Why choose hybrid working?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C867A0-F6D0-322A-D4A1-C41B757003FC}"/>
              </a:ext>
            </a:extLst>
          </p:cNvPr>
          <p:cNvSpPr txBox="1"/>
          <p:nvPr/>
        </p:nvSpPr>
        <p:spPr>
          <a:xfrm>
            <a:off x="1337471" y="1951672"/>
            <a:ext cx="29415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Hybrid working provides flexibility while allowing the employee to remain connected to students and university staff.</a:t>
            </a:r>
          </a:p>
        </p:txBody>
      </p:sp>
      <p:pic>
        <p:nvPicPr>
          <p:cNvPr id="11" name="Picture 10" descr="Pulling It Together: Developing a Successful Hybrid Work Environment">
            <a:extLst>
              <a:ext uri="{FF2B5EF4-FFF2-40B4-BE49-F238E27FC236}">
                <a16:creationId xmlns:a16="http://schemas.microsoft.com/office/drawing/2014/main" id="{BA68E2BA-7CD2-C08B-96D9-7565255B62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471" y="3365372"/>
            <a:ext cx="2738549" cy="18256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37483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07FBB55-EF55-03D8-7D3C-29341A40D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35" y="561109"/>
            <a:ext cx="3990110" cy="600044"/>
          </a:xfrm>
        </p:spPr>
        <p:txBody>
          <a:bodyPr/>
          <a:lstStyle/>
          <a:p>
            <a:r>
              <a:rPr lang="en-US" u="sng" dirty="0"/>
              <a:t>Salary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D6AD7D9-DEA3-79A4-785F-0EA945171020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529935" y="1161153"/>
            <a:ext cx="4097149" cy="3122360"/>
          </a:xfrm>
        </p:spPr>
        <p:txBody>
          <a:bodyPr/>
          <a:lstStyle/>
          <a:p>
            <a:pPr marL="0" lvl="0" indent="0">
              <a:buNone/>
            </a:pPr>
            <a:r>
              <a:rPr lang="en-GB" b="1" noProof="0" dirty="0"/>
              <a:t>Proposed salary</a:t>
            </a:r>
            <a:r>
              <a:rPr lang="en-GB" noProof="0" dirty="0"/>
              <a:t>: £28,000–£32,000 per year.</a:t>
            </a:r>
          </a:p>
          <a:p>
            <a:pPr marL="0" lvl="0" indent="0">
              <a:buNone/>
            </a:pPr>
            <a:r>
              <a:rPr lang="en-GB" b="1" noProof="0" dirty="0"/>
              <a:t>Proposed employment basis</a:t>
            </a:r>
            <a:r>
              <a:rPr lang="en-GB" noProof="0" dirty="0"/>
              <a:t>: Graduate-level role, potentially fixed-term for the 2026–2027 implementation period.</a:t>
            </a:r>
          </a:p>
          <a:p>
            <a:pPr marL="0" lvl="0" indent="0">
              <a:buNone/>
            </a:pPr>
            <a:endParaRPr lang="en-US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8D10B0-1AFC-8E36-4DB7-330EBD3D3B95}"/>
              </a:ext>
            </a:extLst>
          </p:cNvPr>
          <p:cNvSpPr txBox="1"/>
          <p:nvPr/>
        </p:nvSpPr>
        <p:spPr>
          <a:xfrm>
            <a:off x="4781320" y="661012"/>
            <a:ext cx="278359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Why this salary range?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position requires knowledge of AI and digital technologies.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employee needs strong communication and organisational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role involves developing training and collaborating across the university.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employee will contribute to institutional planning and evaluation.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5950B6-34E9-545F-7378-FD325EFE8BB4}"/>
              </a:ext>
            </a:extLst>
          </p:cNvPr>
          <p:cNvSpPr txBox="1"/>
          <p:nvPr/>
        </p:nvSpPr>
        <p:spPr>
          <a:xfrm>
            <a:off x="8582140" y="661012"/>
            <a:ext cx="307992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Human Resources considerations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final salary, grade, pension and other benefits would need to be confirmed through UWTSD's formal recruitment and HR processes.</a:t>
            </a:r>
          </a:p>
        </p:txBody>
      </p:sp>
      <p:pic>
        <p:nvPicPr>
          <p:cNvPr id="9" name="Picture 8" descr="Average Salary Hike: India Corporate Sector Set for Salary Hikes of 6.2% to 11.3% in 2025-26, ETHRWorld">
            <a:extLst>
              <a:ext uri="{FF2B5EF4-FFF2-40B4-BE49-F238E27FC236}">
                <a16:creationId xmlns:a16="http://schemas.microsoft.com/office/drawing/2014/main" id="{6DB28302-2E53-9E51-91AC-0F7B5571F7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9154" y="3429000"/>
            <a:ext cx="3942911" cy="292953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9" descr="Poster Pay raise salary increase, wages or income growth, investment profit and earning rising up, career development or wealth management concept, happy businessman jumping on rising money coin stack – Quadro da">
            <a:extLst>
              <a:ext uri="{FF2B5EF4-FFF2-40B4-BE49-F238E27FC236}">
                <a16:creationId xmlns:a16="http://schemas.microsoft.com/office/drawing/2014/main" id="{CD47116D-5DEF-F296-4D46-504D8FBAF00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622" r="12701"/>
          <a:stretch>
            <a:fillRect/>
          </a:stretch>
        </p:blipFill>
        <p:spPr>
          <a:xfrm>
            <a:off x="977132" y="3631992"/>
            <a:ext cx="3095716" cy="27296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04434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0608E-8405-2574-7297-D16B4633A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473" y="125187"/>
            <a:ext cx="11139054" cy="1028699"/>
          </a:xfrm>
        </p:spPr>
        <p:txBody>
          <a:bodyPr/>
          <a:lstStyle/>
          <a:p>
            <a:r>
              <a:rPr lang="en-US" u="sng" dirty="0"/>
              <a:t>Key Duties &amp; Responsibilities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613053-04ED-DD7F-ADF1-F0ACC6A64DDD}"/>
              </a:ext>
            </a:extLst>
          </p:cNvPr>
          <p:cNvSpPr txBox="1"/>
          <p:nvPr/>
        </p:nvSpPr>
        <p:spPr>
          <a:xfrm>
            <a:off x="827313" y="854281"/>
            <a:ext cx="10838213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 </a:t>
            </a:r>
            <a:r>
              <a:rPr lang="en-GB" sz="1700" b="1" dirty="0"/>
              <a:t>Research and monitor AI developments - </a:t>
            </a:r>
            <a:r>
              <a:rPr lang="en-GB" sz="1700" dirty="0"/>
              <a:t>Keep up to date with generative AI tools, their benefits, limitations and impact on Higher Education and employment.</a:t>
            </a:r>
          </a:p>
          <a:p>
            <a:pPr marL="342900" indent="-342900">
              <a:buFont typeface="+mj-lt"/>
              <a:buAutoNum type="arabicPeriod"/>
            </a:pPr>
            <a:endParaRPr lang="en-GB" sz="1700" dirty="0"/>
          </a:p>
          <a:p>
            <a:pPr marL="342900" indent="-342900">
              <a:buFont typeface="+mj-lt"/>
              <a:buAutoNum type="arabicPeriod"/>
            </a:pPr>
            <a:r>
              <a:rPr lang="en-GB" sz="1700" b="1" dirty="0"/>
              <a:t>Develop student AI-literacy training</a:t>
            </a:r>
            <a:r>
              <a:rPr lang="en-GB" sz="1700" dirty="0"/>
              <a:t> - Create workshops that teach students how to use AI tools effectively, ethically and responsibly.</a:t>
            </a:r>
          </a:p>
          <a:p>
            <a:pPr marL="342900" indent="-342900">
              <a:buFont typeface="+mj-lt"/>
              <a:buAutoNum type="arabicPeriod"/>
            </a:pPr>
            <a:endParaRPr lang="en-GB" sz="1700" dirty="0"/>
          </a:p>
          <a:p>
            <a:pPr marL="342900" indent="-342900">
              <a:buFont typeface="+mj-lt"/>
              <a:buAutoNum type="arabicPeriod"/>
            </a:pPr>
            <a:r>
              <a:rPr lang="en-GB" sz="1700" b="1" dirty="0"/>
              <a:t>Promote academic integrity </a:t>
            </a:r>
            <a:r>
              <a:rPr lang="en-GB" sz="1700" dirty="0"/>
              <a:t>- Explain acceptable AI use, the importance of students' own work, and the need to check and acknowledge AI assistance in line with university rules.</a:t>
            </a:r>
          </a:p>
          <a:p>
            <a:pPr marL="342900" indent="-342900">
              <a:buFont typeface="+mj-lt"/>
              <a:buAutoNum type="arabicPeriod"/>
            </a:pPr>
            <a:endParaRPr lang="en-GB" sz="1700" dirty="0"/>
          </a:p>
          <a:p>
            <a:pPr marL="342900" indent="-342900">
              <a:buFont typeface="+mj-lt"/>
              <a:buAutoNum type="arabicPeriod"/>
            </a:pPr>
            <a:r>
              <a:rPr lang="en-GB" sz="1700" b="1" dirty="0"/>
              <a:t>Support academic staff </a:t>
            </a:r>
            <a:r>
              <a:rPr lang="en-GB" sz="1700" dirty="0"/>
              <a:t>- Help lecturers understand AI tools, develop appropriate learning activities and review assessment approaches.</a:t>
            </a:r>
          </a:p>
          <a:p>
            <a:pPr marL="342900" indent="-342900">
              <a:buFont typeface="+mj-lt"/>
              <a:buAutoNum type="arabicPeriod"/>
            </a:pPr>
            <a:endParaRPr lang="en-GB" sz="1700" dirty="0"/>
          </a:p>
          <a:p>
            <a:pPr marL="342900" indent="-342900">
              <a:buFont typeface="+mj-lt"/>
              <a:buAutoNum type="arabicPeriod"/>
            </a:pPr>
            <a:r>
              <a:rPr lang="en-GB" sz="1700" b="1" dirty="0"/>
              <a:t>Cross-service collaboration </a:t>
            </a:r>
            <a:r>
              <a:rPr lang="en-GB" sz="1700" dirty="0"/>
              <a:t>- Work with learner developers, library staff, careers, IT, academics, management and students.</a:t>
            </a:r>
          </a:p>
          <a:p>
            <a:pPr marL="342900" indent="-342900">
              <a:buFont typeface="+mj-lt"/>
              <a:buAutoNum type="arabicPeriod"/>
            </a:pPr>
            <a:endParaRPr lang="en-GB" sz="1700" dirty="0"/>
          </a:p>
          <a:p>
            <a:pPr marL="342900" indent="-342900">
              <a:buFont typeface="+mj-lt"/>
              <a:buAutoNum type="arabicPeriod"/>
            </a:pPr>
            <a:r>
              <a:rPr lang="en-GB" sz="1700" b="1" dirty="0"/>
              <a:t>Promote responsible AI </a:t>
            </a:r>
            <a:r>
              <a:rPr lang="en-GB" sz="1700" dirty="0"/>
              <a:t>- Help students recognise misinformation, bias, privacy risks, copyright concerns and the limitations of AI-generated content.</a:t>
            </a:r>
          </a:p>
          <a:p>
            <a:pPr marL="342900" indent="-342900">
              <a:buFont typeface="+mj-lt"/>
              <a:buAutoNum type="arabicPeriod"/>
            </a:pPr>
            <a:endParaRPr lang="en-GB" sz="1700" dirty="0"/>
          </a:p>
          <a:p>
            <a:pPr marL="342900" indent="-342900">
              <a:buFont typeface="+mj-lt"/>
              <a:buAutoNum type="arabicPeriod"/>
            </a:pPr>
            <a:r>
              <a:rPr lang="en-GB" sz="1700" b="1" dirty="0"/>
              <a:t>Evaluation &amp; reporting</a:t>
            </a:r>
            <a:r>
              <a:rPr lang="en-GB" sz="1700" dirty="0"/>
              <a:t> - Collect feedback, monitor participation and learning outcomes, and recommend improvements.</a:t>
            </a:r>
          </a:p>
          <a:p>
            <a:pPr marL="342900" indent="-342900">
              <a:buFont typeface="+mj-lt"/>
              <a:buAutoNum type="arabicPeriod"/>
            </a:pPr>
            <a:endParaRPr lang="en-GB" sz="1700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9455F8-7BFB-B52A-BAA4-63E70B7B9874}"/>
              </a:ext>
            </a:extLst>
          </p:cNvPr>
          <p:cNvSpPr txBox="1"/>
          <p:nvPr/>
        </p:nvSpPr>
        <p:spPr>
          <a:xfrm>
            <a:off x="1338943" y="6478897"/>
            <a:ext cx="1032658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Evidence: Xia et al. (2024); Wang et al. (2024). Both support staff development, assessment review, guidance and institutional responses to GenAI.</a:t>
            </a:r>
          </a:p>
        </p:txBody>
      </p:sp>
    </p:spTree>
    <p:extLst>
      <p:ext uri="{BB962C8B-B14F-4D97-AF65-F5344CB8AC3E}">
        <p14:creationId xmlns:p14="http://schemas.microsoft.com/office/powerpoint/2010/main" val="272463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85972AC-EBF0-AEDE-17FB-A51EAA83A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7981" y="564604"/>
            <a:ext cx="4938819" cy="2624911"/>
          </a:xfrm>
        </p:spPr>
        <p:txBody>
          <a:bodyPr/>
          <a:lstStyle/>
          <a:p>
            <a:pPr algn="ctr"/>
            <a:r>
              <a:rPr lang="en-US" sz="2800" u="sng" dirty="0"/>
              <a:t>Essential and Desirable Qualities</a:t>
            </a:r>
            <a:br>
              <a:rPr lang="en-US" sz="2800" dirty="0"/>
            </a:br>
            <a:br>
              <a:rPr lang="en-US" sz="2800" dirty="0"/>
            </a:br>
            <a:br>
              <a:rPr lang="en-US" sz="2800" dirty="0"/>
            </a:br>
            <a:br>
              <a:rPr lang="en-US" sz="2800" dirty="0"/>
            </a:br>
            <a:br>
              <a:rPr lang="en-US" sz="2800" dirty="0"/>
            </a:br>
            <a:endParaRPr lang="en-US" sz="2800" dirty="0"/>
          </a:p>
        </p:txBody>
      </p:sp>
      <p:sp>
        <p:nvSpPr>
          <p:cNvPr id="12" name="Rounded Rectangle 6">
            <a:extLst>
              <a:ext uri="{FF2B5EF4-FFF2-40B4-BE49-F238E27FC236}">
                <a16:creationId xmlns:a16="http://schemas.microsoft.com/office/drawing/2014/main" id="{93E96D0A-EFDF-0474-6B4D-28CCB9591B63}"/>
              </a:ext>
            </a:extLst>
          </p:cNvPr>
          <p:cNvSpPr/>
          <p:nvPr/>
        </p:nvSpPr>
        <p:spPr>
          <a:xfrm>
            <a:off x="544536" y="630310"/>
            <a:ext cx="6428044" cy="2080624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Essential</a:t>
            </a:r>
          </a:p>
          <a:p>
            <a:pPr algn="ctr"/>
            <a:r>
              <a:rPr lang="en-GB" sz="1600" dirty="0"/>
              <a:t>Relevant degree/equivalent</a:t>
            </a:r>
          </a:p>
          <a:p>
            <a:pPr algn="ctr"/>
            <a:r>
              <a:rPr lang="en-GB" sz="1600" dirty="0"/>
              <a:t> • working knowledge of generative AI • responsible-AI awareness • excellent communication • critical thinking • digital confidence • teamwork • organisation • student-centred approach</a:t>
            </a:r>
          </a:p>
          <a:p>
            <a:pPr algn="ctr"/>
            <a:endParaRPr lang="en-GB" dirty="0"/>
          </a:p>
          <a:p>
            <a:pPr algn="ctr"/>
            <a:endParaRPr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B783BE-EFAF-C174-111B-184A86067549}"/>
              </a:ext>
            </a:extLst>
          </p:cNvPr>
          <p:cNvSpPr txBox="1"/>
          <p:nvPr/>
        </p:nvSpPr>
        <p:spPr>
          <a:xfrm>
            <a:off x="1839687" y="140843"/>
            <a:ext cx="6248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ideal candidate should have:</a:t>
            </a:r>
          </a:p>
        </p:txBody>
      </p:sp>
      <p:sp>
        <p:nvSpPr>
          <p:cNvPr id="16" name="Rounded Rectangle 14">
            <a:extLst>
              <a:ext uri="{FF2B5EF4-FFF2-40B4-BE49-F238E27FC236}">
                <a16:creationId xmlns:a16="http://schemas.microsoft.com/office/drawing/2014/main" id="{A0DC3467-BF1C-303E-8346-51AD39D26856}"/>
              </a:ext>
            </a:extLst>
          </p:cNvPr>
          <p:cNvSpPr/>
          <p:nvPr/>
        </p:nvSpPr>
        <p:spPr>
          <a:xfrm>
            <a:off x="1083658" y="2929823"/>
            <a:ext cx="5303520" cy="1417320"/>
          </a:xfrm>
          <a:prstGeom prst="roundRect">
            <a:avLst/>
          </a:prstGeom>
          <a:solidFill>
            <a:srgbClr val="F2F6FA"/>
          </a:solidFill>
          <a:ln>
            <a:solidFill>
              <a:srgbClr val="DCE5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Personal characteristics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Curious • adaptable • ethical • inclusive • calm • creative • evidence-led • willing to question AI outputs • able to explain complex ideas simply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Rounded Rectangle 10">
            <a:extLst>
              <a:ext uri="{FF2B5EF4-FFF2-40B4-BE49-F238E27FC236}">
                <a16:creationId xmlns:a16="http://schemas.microsoft.com/office/drawing/2014/main" id="{84910A0B-AE7E-2869-EBD3-0EE61BE571DA}"/>
              </a:ext>
            </a:extLst>
          </p:cNvPr>
          <p:cNvSpPr/>
          <p:nvPr/>
        </p:nvSpPr>
        <p:spPr>
          <a:xfrm>
            <a:off x="608481" y="4651944"/>
            <a:ext cx="6108005" cy="1380194"/>
          </a:xfrm>
          <a:prstGeom prst="roundRect">
            <a:avLst/>
          </a:prstGeom>
          <a:solidFill>
            <a:srgbClr val="F2F6FA"/>
          </a:solidFill>
          <a:ln>
            <a:solidFill>
              <a:srgbClr val="DCE5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Evidence to seek at interview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Examples of responsible AI use, problem-solving, communication with non-technical people, teamwork and responding to uncertainty.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0" name="Rounded Rectangle 10">
            <a:extLst>
              <a:ext uri="{FF2B5EF4-FFF2-40B4-BE49-F238E27FC236}">
                <a16:creationId xmlns:a16="http://schemas.microsoft.com/office/drawing/2014/main" id="{23BE0B7F-FE49-A7DD-7D7F-D20B8E86571D}"/>
              </a:ext>
            </a:extLst>
          </p:cNvPr>
          <p:cNvSpPr/>
          <p:nvPr/>
        </p:nvSpPr>
        <p:spPr>
          <a:xfrm>
            <a:off x="7654833" y="4539343"/>
            <a:ext cx="4417423" cy="2177814"/>
          </a:xfrm>
          <a:prstGeom prst="roundRect">
            <a:avLst/>
          </a:prstGeom>
          <a:solidFill>
            <a:srgbClr val="F2F6FA"/>
          </a:solidFill>
          <a:ln>
            <a:solidFill>
              <a:srgbClr val="DCE5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Desirable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AI/digital or education certification • training/facilitation experience • higher-education experience • academic-integrity/data-protection awareness • accessibility knowledge • project/evaluation experience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2" name="Picture 21" descr="10 essential qualities for a great interview | Beneva">
            <a:extLst>
              <a:ext uri="{FF2B5EF4-FFF2-40B4-BE49-F238E27FC236}">
                <a16:creationId xmlns:a16="http://schemas.microsoft.com/office/drawing/2014/main" id="{B9E0C7F4-BB4B-F9E8-2A49-19B22A4297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2073" y="1246637"/>
            <a:ext cx="4282941" cy="29285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FBE2B6-8DCF-1A18-CAD6-F5A27EE0E951}"/>
              </a:ext>
            </a:extLst>
          </p:cNvPr>
          <p:cNvSpPr txBox="1"/>
          <p:nvPr/>
        </p:nvSpPr>
        <p:spPr>
          <a:xfrm>
            <a:off x="608481" y="6440158"/>
            <a:ext cx="71845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Evidence: Mouta, Pinto-Llorente &amp; Torrecilla-Sánchez (2024); Bond et al. (2024).</a:t>
            </a:r>
          </a:p>
        </p:txBody>
      </p:sp>
    </p:spTree>
    <p:extLst>
      <p:ext uri="{BB962C8B-B14F-4D97-AF65-F5344CB8AC3E}">
        <p14:creationId xmlns:p14="http://schemas.microsoft.com/office/powerpoint/2010/main" val="2610945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E1BB1-C5B6-C34A-6087-486828876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35" y="571499"/>
            <a:ext cx="11118274" cy="1154114"/>
          </a:xfrm>
        </p:spPr>
        <p:txBody>
          <a:bodyPr/>
          <a:lstStyle/>
          <a:p>
            <a:pPr lvl="0"/>
            <a:r>
              <a:rPr lang="en-GB" noProof="0" dirty="0"/>
              <a:t>Other Job Description Items, Training Programme and Interview Questions</a:t>
            </a:r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7EDD1-5A8E-0F37-E892-65A530E36B20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88420" y="2466357"/>
            <a:ext cx="3007922" cy="3991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US" b="1" u="sng" noProof="0" dirty="0"/>
              <a:t>Student AI-literacy programme</a:t>
            </a:r>
          </a:p>
          <a:p>
            <a:pPr marL="0" indent="0">
              <a:buNone/>
            </a:pPr>
            <a:r>
              <a:rPr lang="en-GB" sz="1600" dirty="0"/>
              <a:t>1 AI basics &amp; limits</a:t>
            </a:r>
            <a:br>
              <a:rPr lang="en-GB" sz="1600" dirty="0"/>
            </a:br>
            <a:r>
              <a:rPr lang="en-GB" sz="1600" dirty="0"/>
              <a:t>2 Responsible/ethical AI</a:t>
            </a:r>
            <a:br>
              <a:rPr lang="en-GB" sz="1600" dirty="0"/>
            </a:br>
            <a:r>
              <a:rPr lang="en-GB" sz="1600" dirty="0"/>
              <a:t>3 Prompting &amp; effective use</a:t>
            </a:r>
            <a:br>
              <a:rPr lang="en-GB" sz="1600" dirty="0"/>
            </a:br>
            <a:r>
              <a:rPr lang="en-GB" sz="1600" dirty="0"/>
              <a:t>4 Verification &amp; fact-checking</a:t>
            </a:r>
            <a:br>
              <a:rPr lang="en-GB" sz="1600" dirty="0"/>
            </a:br>
            <a:r>
              <a:rPr lang="en-GB" sz="1600" dirty="0"/>
              <a:t>5 Academic use &amp; integrity</a:t>
            </a:r>
            <a:br>
              <a:rPr lang="en-GB" sz="1600" dirty="0"/>
            </a:br>
            <a:r>
              <a:rPr lang="en-GB" sz="1600" dirty="0"/>
              <a:t>6 Employability</a:t>
            </a:r>
            <a:br>
              <a:rPr lang="en-GB" sz="1600" dirty="0"/>
            </a:br>
            <a:r>
              <a:rPr lang="en-GB" sz="1600" dirty="0"/>
              <a:t>7 Discipline-specific practice</a:t>
            </a:r>
            <a:br>
              <a:rPr lang="en-GB" sz="1600" dirty="0"/>
            </a:br>
            <a:r>
              <a:rPr lang="en-GB" sz="1600" dirty="0"/>
              <a:t>8 Practical AI challenge</a:t>
            </a:r>
          </a:p>
          <a:p>
            <a:pPr marL="0" indent="0">
              <a:buNone/>
            </a:pPr>
            <a:endParaRPr lang="en-US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8D0AEF-D2D2-DE10-F741-AC406D62A23B}"/>
              </a:ext>
            </a:extLst>
          </p:cNvPr>
          <p:cNvSpPr txBox="1"/>
          <p:nvPr/>
        </p:nvSpPr>
        <p:spPr>
          <a:xfrm>
            <a:off x="809006" y="1945540"/>
            <a:ext cx="11382994" cy="3539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700" b="1" dirty="0">
                <a:solidFill>
                  <a:schemeClr val="bg1"/>
                </a:solidFill>
              </a:rPr>
              <a:t>The Graduate AI Strategist should develop a practical programme for the 2026–2027 academic year.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E0C216B-C7F4-B52A-59FB-CF307D494395}"/>
              </a:ext>
            </a:extLst>
          </p:cNvPr>
          <p:cNvSpPr txBox="1">
            <a:spLocks/>
          </p:cNvSpPr>
          <p:nvPr/>
        </p:nvSpPr>
        <p:spPr>
          <a:xfrm>
            <a:off x="3269179" y="2562536"/>
            <a:ext cx="4317919" cy="3991964"/>
          </a:xfrm>
          <a:prstGeom prst="rect">
            <a:avLst/>
          </a:prstGeom>
          <a:effectLst/>
        </p:spPr>
        <p:txBody>
          <a:bodyPr vert="horz" lIns="91440" tIns="45720" rIns="91440" bIns="45720" rtlCol="0" anchor="t">
            <a:normAutofit fontScale="62500" lnSpcReduction="20000"/>
          </a:bodyPr>
          <a:lstStyle>
            <a:lvl1pPr marL="285750" indent="-285750" algn="l" defTabSz="457200" rtl="0" eaLnBrk="1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lnSpc>
                <a:spcPct val="120000"/>
              </a:lnSpc>
              <a:spcBef>
                <a:spcPct val="200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lnSpc>
                <a:spcPct val="120000"/>
              </a:lnSpc>
              <a:spcBef>
                <a:spcPct val="200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lnSpc>
                <a:spcPct val="120000"/>
              </a:lnSpc>
              <a:spcBef>
                <a:spcPct val="200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lnSpc>
                <a:spcPct val="120000"/>
              </a:lnSpc>
              <a:spcBef>
                <a:spcPct val="200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900" b="1" u="sng" dirty="0"/>
              <a:t>Preparing the University for AI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2200" b="1" dirty="0"/>
              <a:t>Academic staff</a:t>
            </a:r>
            <a:r>
              <a:rPr lang="en-GB" sz="2200" dirty="0"/>
              <a:t>: assessment + teaching guidance</a:t>
            </a:r>
          </a:p>
          <a:p>
            <a:r>
              <a:rPr lang="en-GB" sz="2200" b="1" dirty="0"/>
              <a:t>Management</a:t>
            </a:r>
            <a:r>
              <a:rPr lang="en-GB" sz="2200" dirty="0"/>
              <a:t>: policy, governance + review</a:t>
            </a:r>
          </a:p>
          <a:p>
            <a:r>
              <a:rPr lang="en-GB" sz="2200" b="1" dirty="0"/>
              <a:t>Learner developers</a:t>
            </a:r>
            <a:r>
              <a:rPr lang="en-GB" sz="2200" dirty="0"/>
              <a:t>: study skills + prompting</a:t>
            </a:r>
          </a:p>
          <a:p>
            <a:r>
              <a:rPr lang="en-GB" sz="2200" b="1" dirty="0"/>
              <a:t>Library</a:t>
            </a:r>
            <a:r>
              <a:rPr lang="en-GB" sz="2200" dirty="0"/>
              <a:t>: sources, referencing + copyright</a:t>
            </a:r>
          </a:p>
          <a:p>
            <a:r>
              <a:rPr lang="en-GB" sz="2200" b="1" dirty="0"/>
              <a:t>Careers</a:t>
            </a:r>
            <a:r>
              <a:rPr lang="en-GB" sz="2200" dirty="0"/>
              <a:t>: AI-enabled employability</a:t>
            </a:r>
          </a:p>
          <a:p>
            <a:r>
              <a:rPr lang="en-GB" sz="2200" b="1" dirty="0"/>
              <a:t>IT</a:t>
            </a:r>
            <a:r>
              <a:rPr lang="en-GB" sz="2200" dirty="0"/>
              <a:t>: safe access, privacy + support</a:t>
            </a:r>
          </a:p>
          <a:p>
            <a:r>
              <a:rPr lang="en-GB" sz="2200" b="1" dirty="0"/>
              <a:t>Students</a:t>
            </a:r>
            <a:r>
              <a:rPr lang="en-GB" sz="2200" dirty="0"/>
              <a:t>: feedback + co-design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5983A47-D8BB-FAE5-FC38-BE8D092E9123}"/>
              </a:ext>
            </a:extLst>
          </p:cNvPr>
          <p:cNvSpPr txBox="1">
            <a:spLocks/>
          </p:cNvSpPr>
          <p:nvPr/>
        </p:nvSpPr>
        <p:spPr>
          <a:xfrm>
            <a:off x="7485661" y="2562536"/>
            <a:ext cx="4445082" cy="4574099"/>
          </a:xfrm>
          <a:prstGeom prst="rect">
            <a:avLst/>
          </a:prstGeom>
          <a:effectLst/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285750" indent="-285750" algn="l" defTabSz="457200" rtl="0" eaLnBrk="1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lnSpc>
                <a:spcPct val="120000"/>
              </a:lnSpc>
              <a:spcBef>
                <a:spcPct val="200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lnSpc>
                <a:spcPct val="120000"/>
              </a:lnSpc>
              <a:spcBef>
                <a:spcPct val="200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lnSpc>
                <a:spcPct val="120000"/>
              </a:lnSpc>
              <a:spcBef>
                <a:spcPct val="200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lnSpc>
                <a:spcPct val="120000"/>
              </a:lnSpc>
              <a:spcBef>
                <a:spcPct val="200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 kern="120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2600" b="1" u="sng" dirty="0"/>
              <a:t>Academic interview – 8 questions</a:t>
            </a:r>
          </a:p>
          <a:p>
            <a:pPr marL="0" indent="0">
              <a:buNone/>
            </a:pPr>
            <a:r>
              <a:rPr lang="en-GB" sz="2000" dirty="0"/>
              <a:t>1. Why is AI literacy important for university students?</a:t>
            </a:r>
            <a:br>
              <a:rPr lang="en-GB" sz="2000" dirty="0"/>
            </a:br>
            <a:r>
              <a:rPr lang="en-GB" sz="2000" dirty="0"/>
              <a:t>2. How would you design training for mixed ability levels?</a:t>
            </a:r>
            <a:br>
              <a:rPr lang="en-GB" sz="2000" dirty="0"/>
            </a:br>
            <a:r>
              <a:rPr lang="en-GB" sz="2000" dirty="0"/>
              <a:t>3. What are the main risks of student to use AI?</a:t>
            </a:r>
            <a:br>
              <a:rPr lang="en-GB" sz="2000" dirty="0"/>
            </a:br>
            <a:r>
              <a:rPr lang="en-GB" sz="2000" dirty="0"/>
              <a:t>4. What would you do if a student submitted an AI-written assignment as their own?</a:t>
            </a:r>
            <a:br>
              <a:rPr lang="en-GB" sz="2000" dirty="0"/>
            </a:br>
            <a:r>
              <a:rPr lang="en-GB" sz="2000" dirty="0"/>
              <a:t>5. How would you support staff who are worried about AI?</a:t>
            </a:r>
            <a:br>
              <a:rPr lang="en-GB" sz="2000" dirty="0"/>
            </a:br>
            <a:r>
              <a:rPr lang="en-GB" sz="2000" dirty="0"/>
              <a:t>6. How would you work with library, learner development and careers teams?</a:t>
            </a:r>
            <a:br>
              <a:rPr lang="en-GB" sz="2000" dirty="0"/>
            </a:br>
            <a:r>
              <a:rPr lang="en-GB" sz="2000" dirty="0"/>
              <a:t>7. How would you measure programme success?</a:t>
            </a:r>
            <a:br>
              <a:rPr lang="en-GB" sz="2000" dirty="0"/>
            </a:br>
            <a:r>
              <a:rPr lang="en-GB" sz="2000" dirty="0"/>
              <a:t>8. Give one innovative idea UWTSD could use to promote responsible AI.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15012E-4541-FD51-0D9D-23E3323E40EC}"/>
              </a:ext>
            </a:extLst>
          </p:cNvPr>
          <p:cNvSpPr txBox="1"/>
          <p:nvPr/>
        </p:nvSpPr>
        <p:spPr>
          <a:xfrm>
            <a:off x="7162800" y="6458320"/>
            <a:ext cx="76526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Evidence: Wang et al. (2024); Xia et al. (2024); Yusuf et al. (2024).</a:t>
            </a:r>
          </a:p>
        </p:txBody>
      </p:sp>
    </p:spTree>
    <p:extLst>
      <p:ext uri="{BB962C8B-B14F-4D97-AF65-F5344CB8AC3E}">
        <p14:creationId xmlns:p14="http://schemas.microsoft.com/office/powerpoint/2010/main" val="3119354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F06AC8A-162C-5E86-8A29-04B6BCDD3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117" y="397330"/>
            <a:ext cx="11139054" cy="1028699"/>
          </a:xfrm>
        </p:spPr>
        <p:txBody>
          <a:bodyPr anchor="ctr"/>
          <a:lstStyle/>
          <a:p>
            <a:pPr lvl="0"/>
            <a:r>
              <a:rPr lang="en-US" u="sng" noProof="0" dirty="0"/>
              <a:t>REFRENCES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25AF0C-487D-1A30-D951-15DB947B38A5}"/>
              </a:ext>
            </a:extLst>
          </p:cNvPr>
          <p:cNvSpPr txBox="1"/>
          <p:nvPr/>
        </p:nvSpPr>
        <p:spPr>
          <a:xfrm>
            <a:off x="444829" y="1567542"/>
            <a:ext cx="11302342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Bond, M., Khosravi, H., De Laat, M. et al. (2024) ‘A meta systematic review of artificial intelligence in higher education: a call for increased ethics, collaboration, and rigour’. International Journal of Educational Technology in Higher Education, 21, 4. </a:t>
            </a:r>
            <a:r>
              <a:rPr lang="en-GB" sz="1400" dirty="0">
                <a:hlinkClick r:id="rId3"/>
              </a:rPr>
              <a:t>https://doi.org/10.1186/s41239-023-00436-z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Mouta, A., Pinto-Llorente, A.M. and Torrecilla-Sánchez, E.M. (2024) ‘Uncovering Blind Spots in Education Ethics: Insights from a Systematic Literature Review on Artificial Intelligence in Education’. International Journal of Artificial Intelligence in Education, 34, pp. 1166–1205. </a:t>
            </a:r>
            <a:r>
              <a:rPr lang="en-GB" sz="1400" dirty="0">
                <a:hlinkClick r:id="rId4"/>
              </a:rPr>
              <a:t>https://doi.org/10.1007/s40593-023-00384-9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Tzirides</a:t>
            </a:r>
            <a:r>
              <a:rPr lang="en-GB" sz="1400" dirty="0"/>
              <a:t>, A.O. et al. (2024) ‘Combining human and artificial intelligence for enhanced AI literacy in higher education’. Computers and Education Open, 6, 100184. </a:t>
            </a:r>
            <a:r>
              <a:rPr lang="en-GB" sz="1400" dirty="0">
                <a:hlinkClick r:id="rId5"/>
              </a:rPr>
              <a:t>https://doi.org/10.1016/j.caeo.2024.100184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Wang, H., Dang, A., Wu, Z. and Mac, S. (2024) ‘Generative AI in higher education: Seeing ChatGPT through universities’ policies, resources, and guidelines’. Computers and Education: Artificial Intelligence, 7, 100326. </a:t>
            </a:r>
            <a:r>
              <a:rPr lang="en-GB" sz="1400" dirty="0">
                <a:hlinkClick r:id="rId6"/>
              </a:rPr>
              <a:t>https://doi.org/10.1016/j.caeai.2024.100326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Yusuf, A., Pervin, N. and Román-González, M. (2024) ‘Generative AI and the future of higher education: a threat to academic integrity or reformation? Evidence from multicultural perspectives’. International Journal of Educational Technology in Higher Education, 21, 21. </a:t>
            </a:r>
            <a:r>
              <a:rPr lang="en-GB" sz="1400" dirty="0">
                <a:hlinkClick r:id="rId7"/>
              </a:rPr>
              <a:t>https://doi.org/10.1186/s41239-024-00453-6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Xia, Q., Weng, X., Ouyang, F. et al. (2024) ‘A scoping review on how generative artificial intelligence transforms assessment in higher education’. International Journal of Educational Technology in Higher Education, 21, 40. </a:t>
            </a:r>
            <a:r>
              <a:rPr lang="en-GB" sz="1400" dirty="0">
                <a:hlinkClick r:id="rId8"/>
              </a:rPr>
              <a:t>https://doi.org/10.1186/s41239-024-00468-z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UNESCO (2023) Guidance for Generative AI in Education and Research. Paris: UNESCO.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009709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381587_Win32_SL_v6" id="{5005B820-A0B7-49EA-8569-DCF0CD2DBB9D}" vid="{2E48C80D-E25D-44C4-BCFD-F1465E9B6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72B3831-C4F2-498C-8E5F-F8D6F9054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4ACCF44-01D5-4C40-9EAC-D3C3683409F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29F0C84-2C14-4FB8-88C2-9577181F2CC2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{524B7D20-8D3E-4B55-A817-AF55E442960A}TF4e23ad37-c1a6-42e6-a6ec-6518d97eca9ec3cad5d6_win32-e4fb00466b0d</Template>
  <TotalTime>3162</TotalTime>
  <Words>1596</Words>
  <Application>Microsoft Office PowerPoint</Application>
  <PresentationFormat>Widescreen</PresentationFormat>
  <Paragraphs>126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Arial</vt:lpstr>
      <vt:lpstr>Calibri</vt:lpstr>
      <vt:lpstr>Century Gothic</vt:lpstr>
      <vt:lpstr>Wingdings</vt:lpstr>
      <vt:lpstr>Wingdings 2</vt:lpstr>
      <vt:lpstr>Quotable</vt:lpstr>
      <vt:lpstr>Module: Principles of Human Resource Management Module code: LCBB5012  Assignment Title: Component 1: Practical: Academic Interview for HR Processes Student name: Lidia Zamfir       Student ID number: 2238198 Lecturer name : Dr Trinh Nguyen </vt:lpstr>
      <vt:lpstr>Job Title -Graduate AI Strategist</vt:lpstr>
      <vt:lpstr>Working Hours</vt:lpstr>
      <vt:lpstr>Location of Work</vt:lpstr>
      <vt:lpstr>Nature of Work: Hybrid</vt:lpstr>
      <vt:lpstr>Salary</vt:lpstr>
      <vt:lpstr>Key Duties &amp; Responsibilities</vt:lpstr>
      <vt:lpstr>Essential and Desirable Qualities     </vt:lpstr>
      <vt:lpstr>Other Job Description Items, Training Programme and Interview Questions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caraman lidia</dc:creator>
  <cp:lastModifiedBy>caraman lidia</cp:lastModifiedBy>
  <cp:revision>2</cp:revision>
  <dcterms:created xsi:type="dcterms:W3CDTF">2026-10-11T18:47:05Z</dcterms:created>
  <dcterms:modified xsi:type="dcterms:W3CDTF">2026-10-15T20:40:22Z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