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75" r:id="rId3"/>
    <p:sldMasterId id="2147483687" r:id="rId4"/>
    <p:sldMasterId id="2147483699" r:id="rId5"/>
  </p:sldMasterIdLst>
  <p:notesMasterIdLst>
    <p:notesMasterId r:id="rId34"/>
  </p:notesMasterIdLst>
  <p:sldIdLst>
    <p:sldId id="793" r:id="rId6"/>
    <p:sldId id="794" r:id="rId7"/>
    <p:sldId id="807" r:id="rId8"/>
    <p:sldId id="836" r:id="rId9"/>
    <p:sldId id="837" r:id="rId10"/>
    <p:sldId id="838" r:id="rId11"/>
    <p:sldId id="839" r:id="rId12"/>
    <p:sldId id="840" r:id="rId13"/>
    <p:sldId id="711" r:id="rId14"/>
    <p:sldId id="841" r:id="rId15"/>
    <p:sldId id="842" r:id="rId16"/>
    <p:sldId id="811" r:id="rId17"/>
    <p:sldId id="812" r:id="rId18"/>
    <p:sldId id="826" r:id="rId19"/>
    <p:sldId id="843" r:id="rId20"/>
    <p:sldId id="824" r:id="rId21"/>
    <p:sldId id="269" r:id="rId22"/>
    <p:sldId id="830" r:id="rId23"/>
    <p:sldId id="390" r:id="rId24"/>
    <p:sldId id="391" r:id="rId25"/>
    <p:sldId id="393" r:id="rId26"/>
    <p:sldId id="394" r:id="rId27"/>
    <p:sldId id="395" r:id="rId28"/>
    <p:sldId id="396" r:id="rId29"/>
    <p:sldId id="827" r:id="rId30"/>
    <p:sldId id="833" r:id="rId31"/>
    <p:sldId id="401" r:id="rId32"/>
    <p:sldId id="844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FD614D-4BA0-4CC7-B43F-F90C9531C0C9}" v="5" dt="2024-10-17T11:28:46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microsoft.com/office/2016/11/relationships/changesInfo" Target="changesInfos/changesInfo1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Crossman" userId="d902ac89-ff56-4e5d-982f-3384b0284abe" providerId="ADAL" clId="{25FD614D-4BA0-4CC7-B43F-F90C9531C0C9}"/>
    <pc:docChg chg="custSel delSld modSld">
      <pc:chgData name="Julie Crossman" userId="d902ac89-ff56-4e5d-982f-3384b0284abe" providerId="ADAL" clId="{25FD614D-4BA0-4CC7-B43F-F90C9531C0C9}" dt="2024-10-17T11:30:02.649" v="11" actId="47"/>
      <pc:docMkLst>
        <pc:docMk/>
      </pc:docMkLst>
      <pc:sldChg chg="del">
        <pc:chgData name="Julie Crossman" userId="d902ac89-ff56-4e5d-982f-3384b0284abe" providerId="ADAL" clId="{25FD614D-4BA0-4CC7-B43F-F90C9531C0C9}" dt="2024-10-17T11:30:01.906" v="10" actId="47"/>
        <pc:sldMkLst>
          <pc:docMk/>
          <pc:sldMk cId="1635377456" sldId="256"/>
        </pc:sldMkLst>
      </pc:sldChg>
      <pc:sldChg chg="del">
        <pc:chgData name="Julie Crossman" userId="d902ac89-ff56-4e5d-982f-3384b0284abe" providerId="ADAL" clId="{25FD614D-4BA0-4CC7-B43F-F90C9531C0C9}" dt="2024-10-17T11:29:34.114" v="2" actId="47"/>
        <pc:sldMkLst>
          <pc:docMk/>
          <pc:sldMk cId="1698331701" sldId="828"/>
        </pc:sldMkLst>
      </pc:sldChg>
      <pc:sldChg chg="del">
        <pc:chgData name="Julie Crossman" userId="d902ac89-ff56-4e5d-982f-3384b0284abe" providerId="ADAL" clId="{25FD614D-4BA0-4CC7-B43F-F90C9531C0C9}" dt="2024-10-17T11:29:35.741" v="4" actId="47"/>
        <pc:sldMkLst>
          <pc:docMk/>
          <pc:sldMk cId="2993424963" sldId="831"/>
        </pc:sldMkLst>
      </pc:sldChg>
      <pc:sldChg chg="modSp del mod">
        <pc:chgData name="Julie Crossman" userId="d902ac89-ff56-4e5d-982f-3384b0284abe" providerId="ADAL" clId="{25FD614D-4BA0-4CC7-B43F-F90C9531C0C9}" dt="2024-10-17T11:30:02.649" v="11" actId="47"/>
        <pc:sldMkLst>
          <pc:docMk/>
          <pc:sldMk cId="4263500172" sldId="849"/>
        </pc:sldMkLst>
        <pc:spChg chg="mod">
          <ac:chgData name="Julie Crossman" userId="d902ac89-ff56-4e5d-982f-3384b0284abe" providerId="ADAL" clId="{25FD614D-4BA0-4CC7-B43F-F90C9531C0C9}" dt="2024-10-17T11:29:36.313" v="6"/>
          <ac:spMkLst>
            <pc:docMk/>
            <pc:sldMk cId="4263500172" sldId="849"/>
            <ac:spMk id="10" creationId="{B157CDFE-D2AC-4472-AE26-05280BBDDE5A}"/>
          </ac:spMkLst>
        </pc:spChg>
        <pc:spChg chg="mod">
          <ac:chgData name="Julie Crossman" userId="d902ac89-ff56-4e5d-982f-3384b0284abe" providerId="ADAL" clId="{25FD614D-4BA0-4CC7-B43F-F90C9531C0C9}" dt="2024-10-17T11:29:46.309" v="7"/>
          <ac:spMkLst>
            <pc:docMk/>
            <pc:sldMk cId="4263500172" sldId="849"/>
            <ac:spMk id="11" creationId="{5F7DB0C8-E843-4B0A-BDC0-C4F86C72B949}"/>
          </ac:spMkLst>
        </pc:spChg>
      </pc:sldChg>
      <pc:sldChg chg="del">
        <pc:chgData name="Julie Crossman" userId="d902ac89-ff56-4e5d-982f-3384b0284abe" providerId="ADAL" clId="{25FD614D-4BA0-4CC7-B43F-F90C9531C0C9}" dt="2024-10-17T11:29:51.514" v="8" actId="47"/>
        <pc:sldMkLst>
          <pc:docMk/>
          <pc:sldMk cId="547759827" sldId="850"/>
        </pc:sldMkLst>
      </pc:sldChg>
      <pc:sldChg chg="del">
        <pc:chgData name="Julie Crossman" userId="d902ac89-ff56-4e5d-982f-3384b0284abe" providerId="ADAL" clId="{25FD614D-4BA0-4CC7-B43F-F90C9531C0C9}" dt="2024-10-17T11:29:53.231" v="9" actId="47"/>
        <pc:sldMkLst>
          <pc:docMk/>
          <pc:sldMk cId="3340836832" sldId="85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5EFAB5-C245-4959-A90E-82C6E6F78645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600FC-F605-41BD-B1C9-F46AA8A4B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867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3052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02246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may agree or disagree, </a:t>
            </a:r>
            <a:r>
              <a:rPr lang="en-GB" baseline="0" dirty="0"/>
              <a:t>not sure?</a:t>
            </a:r>
          </a:p>
          <a:p>
            <a:endParaRPr lang="en-GB" baseline="0" dirty="0"/>
          </a:p>
          <a:p>
            <a:r>
              <a:rPr lang="en-GB" baseline="0" dirty="0"/>
              <a:t>As we move into a new module, we will be shifting our attention to leadership and change</a:t>
            </a:r>
          </a:p>
          <a:p>
            <a:r>
              <a:rPr lang="en-GB" baseline="0" dirty="0"/>
              <a:t>Module is not about project management methodology – it’s about people because organisations don’t change, people do.</a:t>
            </a:r>
          </a:p>
          <a:p>
            <a:r>
              <a:rPr lang="en-GB" baseline="0" dirty="0"/>
              <a:t>So how do you lead people through change is the central question of this module.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4DA9608-549B-4C06-95FD-868A3BC5443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5063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88A03F-A921-411A-AF2A-67D5AB8676D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7726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1" y="365127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1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559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2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310CF-D208-4DCA-A75D-36DC42B653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AE9DA-2056-4561-A1CD-CDDCA7D1D1D2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347D29-C3CD-4DCA-A699-5F614B3DD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5665E-8A53-400F-A6A4-151256E03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3F627-4833-4259-9028-BD18A125CA4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60985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4460C2-9137-421D-9C42-14645DA74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3F015-0184-46A2-815C-5CB3904927F0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1C165-D8CB-4A35-AF99-8EC89CB7F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6C28C-3BA3-4C93-A76C-700D703A8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3469D9-DC9B-479C-9AFD-02501356F58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73992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4CBED-6546-4C6C-A1F7-56A6D3B74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567D1-7A73-4D28-B429-0B14532917F1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E12AFDA-0601-483F-9BAB-9914F5E692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EA72ABC-6BC6-49B6-AFDA-56524CD2D40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1448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0B3E8AC-8539-4C07-BD0E-DE5D6D02D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9530A-7918-494F-ACB4-20283BF012C7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A264A-A470-4CA1-B19A-1FEF7FA11D5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E050CA8-2658-4F0A-A74E-E04F6984364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7949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834F37C-1F00-48DE-A8C4-ECFD6C547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8FF3C-1E5E-4CA4-8599-004387968F42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BE00681-E2D9-46D1-B444-5A72E2F48D3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8B183F-D341-4049-B5FC-B5AF8DCCA76E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92620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0A41194-D772-4AC5-9EE4-B495CA6FF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6C26F-F1B7-4F3B-B3F4-ACE0D9A747DE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52FC1F3-4E6A-4459-9219-F61F3D91E64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8A0D826-601F-4CCE-8E55-2081BFA7BDF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546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53AE37B-ABD6-468B-9CE2-67A1107E0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221A0-025D-4279-933B-DE6F1305EEAE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6F6FFC2-C815-4C3B-8D6E-41A10158BED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2DB9D8E-8A6D-4727-96BE-F793365BBC9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74667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A4250F3-CBDB-4A79-A409-ABA48097A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9DE3F-5799-4F99-89E3-46A8017CEB5A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F06879-4227-48AA-874F-A16A689EA0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AC92756-0EBF-496D-8BB6-694E00B90F90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90253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3B7D8F9-9E00-42A8-B93F-E28079E9D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E28AB-C5B4-4D3C-97F6-27E5B2273FE3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A564E-68AD-4CF1-ABF0-F6F4A8BA49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174AF80-A817-450F-A5A0-BD5D6EA3BBD6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75514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C6F50-43F9-4571-B95D-66E0861C6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FB6C6-79C3-4F89-9C9E-8C1D8F30A73D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E1CBC72-8292-4953-88E2-432B96AEEAD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C3AF285-893A-4AEC-8FEE-2A8D58F41ACD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0899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F424B-3F4D-4DD7-920A-579FF8BB3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B6503-2913-4A70-9632-F71A1AE3CA2A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5F44F11-5C54-4BB5-8F00-B8982E6C96A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B1C11ED-A7A2-4B5C-9D9E-4DDF997ACE05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080123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5034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3577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6507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839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3100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3791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5895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7167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3210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0123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6983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7770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3162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5957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970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2367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5381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1969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7090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0337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9171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794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vox 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72F2E-3F20-0DC0-CFA3-D11D49B0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D3D74-F972-E096-E828-44B6C11A3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3657D-8E22-4681-BD7E-16E8F6F56673}" type="datetimeFigureOut">
              <a:rPr lang="en-FI" smtClean="0"/>
              <a:t>10/17/2024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087A18-8950-3A86-D6FB-14BF0F08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D9F6BC-1B26-1DC3-0C4B-4C12F07C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D3D6-B89C-4D82-B254-B84B3D342745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ADAFE8-3608-FDE7-C3ED-12BD6811F72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798320"/>
            <a:ext cx="10515600" cy="4429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5683802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428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2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1" y="365127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21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713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8754DC7-7F18-4385-9AB1-41F414A3F63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7EBE12-6755-4CB4-A38A-85544100D11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37F54C-81AE-4B4A-9E79-DA4B094291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A37ACC8-7FC2-4F28-B656-FE57FA73C17D}" type="datetimeFigureOut">
              <a:rPr lang="en-US"/>
              <a:pPr>
                <a:defRPr/>
              </a:pPr>
              <a:t>10/16/2024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FE220-A09F-49F0-ABFD-BF514E08CB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8888853-D099-474E-AA42-47E919A0F69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04297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utoUpdateAnimBg="0" advAuto="0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04512" y="5085185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283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16/10/2024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6557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70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515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OUeHPS8A8g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hB-c3pJR0qU?feature=oembed" TargetMode="Externa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-l-m.com/Insight/Inspire/2014/June/what-is-employee-engagement" TargetMode="External"/><Relationship Id="rId2" Type="http://schemas.openxmlformats.org/officeDocument/2006/relationships/hyperlink" Target="http://www.local.gov.uk/documents/10180/11463/Changing+behaviours+in+public+health+-+to+nudge+or+to+shove/5ae3b9c8-e476-495b-89b4-401d70e1e2aa" TargetMode="Externa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://www.trainingzone.co.uk/community/blogs/blairepalmer/why-change-programmes-fail-in-their-track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9004F-BFD6-4ADC-A0B5-89A9E2C7C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2299509"/>
            <a:ext cx="4299009" cy="3109845"/>
          </a:xfrm>
        </p:spPr>
        <p:txBody>
          <a:bodyPr lIns="91440" tIns="45720" rIns="91440" bIns="45720" anchor="t"/>
          <a:lstStyle/>
          <a:p>
            <a:pPr algn="ctr"/>
            <a:br>
              <a:rPr lang="en-GB" sz="2600" b="1" dirty="0">
                <a:solidFill>
                  <a:srgbClr val="FFCC66"/>
                </a:solidFill>
                <a:latin typeface="Arial Black"/>
                <a:cs typeface="Arial"/>
              </a:rPr>
            </a:br>
            <a:r>
              <a:rPr lang="en-GB" sz="2600" b="1" dirty="0">
                <a:latin typeface="Arial Black"/>
                <a:cs typeface="Arial"/>
              </a:rPr>
              <a:t> </a:t>
            </a:r>
            <a:br>
              <a:rPr lang="en-GB" sz="2600" b="1" dirty="0">
                <a:latin typeface="Arial Black"/>
              </a:rPr>
            </a:br>
            <a:br>
              <a:rPr lang="en-GB" sz="2600" b="1" dirty="0">
                <a:latin typeface="Arial Black"/>
                <a:cs typeface="Arial"/>
              </a:rPr>
            </a:br>
            <a:r>
              <a:rPr lang="en-GB" sz="2600" b="1" dirty="0">
                <a:latin typeface="Arial Black"/>
                <a:cs typeface="Arial"/>
              </a:rPr>
              <a:t>Leadership and Change </a:t>
            </a:r>
            <a:br>
              <a:rPr lang="en-GB" sz="2600" b="1" dirty="0">
                <a:solidFill>
                  <a:srgbClr val="E0BC4C"/>
                </a:solidFill>
                <a:latin typeface="Arial Black"/>
                <a:cs typeface="Arial"/>
              </a:rPr>
            </a:br>
            <a:br>
              <a:rPr lang="en-GB" sz="2600" b="1" dirty="0">
                <a:solidFill>
                  <a:srgbClr val="E0BC4C"/>
                </a:solidFill>
                <a:latin typeface="Arial Black"/>
                <a:cs typeface="Arial"/>
              </a:rPr>
            </a:br>
            <a:r>
              <a:rPr lang="en-GB" sz="2600" b="1" dirty="0">
                <a:solidFill>
                  <a:srgbClr val="21B9EF"/>
                </a:solidFill>
                <a:latin typeface="Arial Black"/>
                <a:cs typeface="Arial"/>
              </a:rPr>
              <a:t>Day 5</a:t>
            </a:r>
            <a:endParaRPr lang="en-GB" sz="2600" dirty="0">
              <a:solidFill>
                <a:srgbClr val="21B9EF"/>
              </a:solidFill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472490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04"/>
            <a:ext cx="12191999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979960" y="641691"/>
            <a:ext cx="8229600" cy="6180397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algn="ctr"/>
            <a:r>
              <a:rPr lang="en-GB" sz="4200" dirty="0">
                <a:solidFill>
                  <a:schemeClr val="bg1"/>
                </a:solidFill>
                <a:latin typeface="Arial Black"/>
                <a:cs typeface="Arial Hebrew Scholar"/>
              </a:rPr>
              <a:t>critically examine the complex nature of challenges for the leadership role within times of organisational change;</a:t>
            </a:r>
          </a:p>
          <a:p>
            <a:pPr marL="0" indent="0" algn="ctr">
              <a:buNone/>
            </a:pPr>
            <a:r>
              <a:rPr lang="en-GB" sz="4200" dirty="0">
                <a:solidFill>
                  <a:srgbClr val="21B9EF"/>
                </a:solidFill>
                <a:latin typeface="Arial Black"/>
                <a:cs typeface="Arial Hebrew Scholar"/>
              </a:rPr>
              <a:t>• critically evaluate the influence of organisational culture in the context of change initiatives;</a:t>
            </a:r>
          </a:p>
          <a:p>
            <a:pPr marL="0" indent="0" algn="ctr">
              <a:buNone/>
            </a:pPr>
            <a:r>
              <a:rPr lang="en-GB" sz="4200" dirty="0">
                <a:solidFill>
                  <a:schemeClr val="accent6">
                    <a:lumMod val="75000"/>
                  </a:schemeClr>
                </a:solidFill>
                <a:latin typeface="Arial Black"/>
                <a:cs typeface="Arial Hebrew Scholar"/>
              </a:rPr>
              <a:t>•</a:t>
            </a:r>
            <a:r>
              <a:rPr lang="en-GB" sz="4200" dirty="0">
                <a:solidFill>
                  <a:srgbClr val="E0BC4C"/>
                </a:solidFill>
                <a:latin typeface="Arial Black"/>
                <a:cs typeface="Arial Hebrew Scholar"/>
              </a:rPr>
              <a:t> </a:t>
            </a:r>
            <a:r>
              <a:rPr lang="en-GB" sz="4200" dirty="0">
                <a:solidFill>
                  <a:schemeClr val="accent6">
                    <a:lumMod val="75000"/>
                  </a:schemeClr>
                </a:solidFill>
                <a:latin typeface="Arial Black"/>
                <a:cs typeface="Arial Hebrew Scholar"/>
              </a:rPr>
              <a:t>identify and critically analyse a range of strategies for leading change in the context of challenges to the organisation from within.</a:t>
            </a:r>
          </a:p>
          <a:p>
            <a:pPr marL="0" indent="0" algn="ctr">
              <a:buNone/>
            </a:pPr>
            <a:endParaRPr lang="en-US" sz="2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US" sz="1800" dirty="0">
              <a:solidFill>
                <a:schemeClr val="bg1"/>
              </a:solidFill>
              <a:latin typeface="Arial Black"/>
              <a:cs typeface="Arial Hebrew Scholar"/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bg1"/>
              </a:solidFill>
              <a:latin typeface="+mj-lt"/>
              <a:cs typeface="Arial Hebrew Scholar"/>
            </a:endParaRPr>
          </a:p>
          <a:p>
            <a:pPr marL="0" indent="0" algn="ctr">
              <a:buNone/>
            </a:pPr>
            <a:endParaRPr lang="en-US" sz="2100" dirty="0">
              <a:solidFill>
                <a:schemeClr val="bg1"/>
              </a:solidFill>
              <a:latin typeface="+mj-lt"/>
              <a:cs typeface="Arial Hebrew Scholar"/>
            </a:endParaRPr>
          </a:p>
        </p:txBody>
      </p:sp>
    </p:spTree>
    <p:extLst>
      <p:ext uri="{BB962C8B-B14F-4D97-AF65-F5344CB8AC3E}">
        <p14:creationId xmlns:p14="http://schemas.microsoft.com/office/powerpoint/2010/main" val="3019482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3976" y="-17379"/>
            <a:ext cx="1227597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981200" y="792973"/>
            <a:ext cx="8229600" cy="6180397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algn="ctr"/>
            <a:r>
              <a:rPr lang="en-GB" sz="4200" dirty="0">
                <a:solidFill>
                  <a:schemeClr val="bg1"/>
                </a:solidFill>
                <a:latin typeface="Arial Black"/>
                <a:cs typeface="Arial Hebrew Scholar"/>
              </a:rPr>
              <a:t>critically examine the complex nature of challenges for the leadership role within times of organisational change;</a:t>
            </a:r>
          </a:p>
          <a:p>
            <a:pPr marL="0" indent="0" algn="ctr">
              <a:buNone/>
            </a:pPr>
            <a:r>
              <a:rPr lang="en-GB" sz="4200" dirty="0">
                <a:solidFill>
                  <a:srgbClr val="085672"/>
                </a:solidFill>
                <a:latin typeface="Arial Black"/>
                <a:cs typeface="Arial Hebrew Scholar"/>
              </a:rPr>
              <a:t>•</a:t>
            </a:r>
            <a:r>
              <a:rPr lang="en-GB" sz="4200" dirty="0">
                <a:solidFill>
                  <a:srgbClr val="21B9EF"/>
                </a:solidFill>
                <a:latin typeface="Arial Black"/>
                <a:cs typeface="Arial Hebrew Scholar"/>
              </a:rPr>
              <a:t> </a:t>
            </a:r>
            <a:r>
              <a:rPr lang="en-GB" sz="4200" dirty="0">
                <a:solidFill>
                  <a:srgbClr val="085672"/>
                </a:solidFill>
                <a:latin typeface="Arial Black"/>
                <a:cs typeface="Arial Hebrew Scholar"/>
              </a:rPr>
              <a:t>critically evaluate the influence of organisational culture in the context of change initiatives;</a:t>
            </a:r>
          </a:p>
          <a:p>
            <a:pPr marL="0" indent="0" algn="ctr">
              <a:buNone/>
            </a:pPr>
            <a:r>
              <a:rPr lang="en-GB" sz="4200" dirty="0">
                <a:solidFill>
                  <a:schemeClr val="accent6">
                    <a:lumMod val="75000"/>
                  </a:schemeClr>
                </a:solidFill>
                <a:latin typeface="Arial Black"/>
                <a:cs typeface="Arial Hebrew Scholar"/>
              </a:rPr>
              <a:t>•</a:t>
            </a:r>
            <a:r>
              <a:rPr lang="en-GB" sz="4200" dirty="0">
                <a:solidFill>
                  <a:srgbClr val="E0BC4C"/>
                </a:solidFill>
                <a:latin typeface="Arial Black"/>
                <a:cs typeface="Arial Hebrew Scholar"/>
              </a:rPr>
              <a:t> </a:t>
            </a:r>
            <a:r>
              <a:rPr lang="en-GB" sz="4200" dirty="0">
                <a:solidFill>
                  <a:schemeClr val="accent6">
                    <a:lumMod val="75000"/>
                  </a:schemeClr>
                </a:solidFill>
                <a:latin typeface="Arial Black"/>
                <a:cs typeface="Arial Hebrew Scholar"/>
              </a:rPr>
              <a:t>identify and critically analyse a range of strategies for leading change in the context of challenges to the organisation from within.</a:t>
            </a:r>
          </a:p>
          <a:p>
            <a:pPr marL="0" indent="0" algn="ctr">
              <a:buNone/>
            </a:pPr>
            <a:endParaRPr lang="en-US" sz="2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US" sz="1800" dirty="0">
              <a:solidFill>
                <a:schemeClr val="bg1"/>
              </a:solidFill>
              <a:latin typeface="Arial Black"/>
              <a:cs typeface="Arial Hebrew Scholar"/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bg1"/>
              </a:solidFill>
              <a:latin typeface="+mj-lt"/>
              <a:cs typeface="Arial Hebrew Scholar"/>
            </a:endParaRPr>
          </a:p>
          <a:p>
            <a:pPr marL="0" indent="0" algn="ctr">
              <a:buNone/>
            </a:pPr>
            <a:endParaRPr lang="en-US" sz="2100" dirty="0">
              <a:solidFill>
                <a:schemeClr val="bg1"/>
              </a:solidFill>
              <a:latin typeface="+mj-lt"/>
              <a:cs typeface="Arial Hebrew Scholar"/>
            </a:endParaRPr>
          </a:p>
        </p:txBody>
      </p:sp>
    </p:spTree>
    <p:extLst>
      <p:ext uri="{BB962C8B-B14F-4D97-AF65-F5344CB8AC3E}">
        <p14:creationId xmlns:p14="http://schemas.microsoft.com/office/powerpoint/2010/main" val="1399044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762BCF1D-18F7-4619-A3FA-C433496DF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3" descr="Thought bubble outline">
            <a:extLst>
              <a:ext uri="{FF2B5EF4-FFF2-40B4-BE49-F238E27FC236}">
                <a16:creationId xmlns:a16="http://schemas.microsoft.com/office/drawing/2014/main" id="{8AF92DF6-DBD8-22EF-DFDC-5B61D770A3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2375" y="1604865"/>
            <a:ext cx="2001417" cy="20014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B37D954-E0B0-7E2F-3A85-59047E49624A}"/>
              </a:ext>
            </a:extLst>
          </p:cNvPr>
          <p:cNvSpPr txBox="1"/>
          <p:nvPr/>
        </p:nvSpPr>
        <p:spPr>
          <a:xfrm>
            <a:off x="10598410" y="2050015"/>
            <a:ext cx="1260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B0F0"/>
                </a:solidFill>
              </a:rPr>
              <a:t>Recap on last session</a:t>
            </a:r>
          </a:p>
        </p:txBody>
      </p:sp>
    </p:spTree>
    <p:extLst>
      <p:ext uri="{BB962C8B-B14F-4D97-AF65-F5344CB8AC3E}">
        <p14:creationId xmlns:p14="http://schemas.microsoft.com/office/powerpoint/2010/main" val="2826604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B35FDD0-C4DF-441E-A8B5-0E71E15B84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3931" y="457201"/>
            <a:ext cx="8944138" cy="5125581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15E92FA-C4B7-4BFE-83F9-FDE50A2C6B31}"/>
              </a:ext>
            </a:extLst>
          </p:cNvPr>
          <p:cNvSpPr txBox="1">
            <a:spLocks/>
          </p:cNvSpPr>
          <p:nvPr/>
        </p:nvSpPr>
        <p:spPr>
          <a:xfrm>
            <a:off x="1981200" y="2325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GB" b="1" dirty="0">
                <a:solidFill>
                  <a:srgbClr val="4BACC6">
                    <a:lumMod val="50000"/>
                  </a:srgbClr>
                </a:solidFill>
                <a:latin typeface="Myriad Pro"/>
              </a:rPr>
              <a:t>Barriers to change </a:t>
            </a:r>
            <a:endParaRPr lang="en-US" b="1" dirty="0">
              <a:solidFill>
                <a:srgbClr val="4BACC6">
                  <a:lumMod val="50000"/>
                </a:srgb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522198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634FC5D-4A07-4ED1-BA47-9A85CF6A39F7}"/>
              </a:ext>
            </a:extLst>
          </p:cNvPr>
          <p:cNvSpPr txBox="1">
            <a:spLocks/>
          </p:cNvSpPr>
          <p:nvPr/>
        </p:nvSpPr>
        <p:spPr>
          <a:xfrm>
            <a:off x="2425390" y="24304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>
                <a:solidFill>
                  <a:srgbClr val="4BACC6">
                    <a:lumMod val="50000"/>
                  </a:srgbClr>
                </a:solidFill>
                <a:latin typeface="Myriad Pro"/>
              </a:rPr>
              <a:t>Barriers to change</a:t>
            </a:r>
            <a:endParaRPr lang="en-US" b="1" dirty="0">
              <a:solidFill>
                <a:srgbClr val="4BACC6">
                  <a:lumMod val="50000"/>
                </a:srgbClr>
              </a:solidFill>
              <a:latin typeface="Myriad Pro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CE2CD93-894D-42AA-8343-3C41BDEAD622}"/>
              </a:ext>
            </a:extLst>
          </p:cNvPr>
          <p:cNvSpPr txBox="1">
            <a:spLocks/>
          </p:cNvSpPr>
          <p:nvPr/>
        </p:nvSpPr>
        <p:spPr>
          <a:xfrm>
            <a:off x="908180" y="1470484"/>
            <a:ext cx="10185918" cy="3917032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“</a:t>
            </a:r>
            <a:r>
              <a:rPr lang="en-GB" sz="2800" b="1" dirty="0">
                <a:solidFill>
                  <a:sysClr val="windowText" lastClr="000000"/>
                </a:solidFill>
                <a:latin typeface="Myriad Pro"/>
              </a:rPr>
              <a:t>Changing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 systems and processes, structure, even a new business strategy, </a:t>
            </a:r>
            <a:r>
              <a:rPr lang="en-GB" sz="2800" b="1" dirty="0">
                <a:solidFill>
                  <a:sysClr val="windowText" lastClr="000000"/>
                </a:solidFill>
                <a:latin typeface="Myriad Pro"/>
              </a:rPr>
              <a:t>isn’t terribly difficult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. It’s the </a:t>
            </a:r>
            <a:r>
              <a:rPr lang="en-GB" sz="2800" b="1" dirty="0">
                <a:solidFill>
                  <a:sysClr val="windowText" lastClr="000000"/>
                </a:solidFill>
                <a:latin typeface="Myriad Pro"/>
              </a:rPr>
              <a:t>people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 aspect </a:t>
            </a:r>
            <a:r>
              <a:rPr lang="en-GB" sz="2800" b="1" dirty="0">
                <a:solidFill>
                  <a:sysClr val="windowText" lastClr="000000"/>
                </a:solidFill>
                <a:latin typeface="Myriad Pro"/>
              </a:rPr>
              <a:t>that’s tough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.</a:t>
            </a:r>
          </a:p>
          <a:p>
            <a:pPr marL="0" indent="0">
              <a:buNone/>
              <a:defRPr/>
            </a:pPr>
            <a:endParaRPr lang="en-GB" sz="2800" dirty="0">
              <a:solidFill>
                <a:sysClr val="windowText" lastClr="000000"/>
              </a:solidFill>
              <a:latin typeface="Myriad Pro"/>
            </a:endParaRPr>
          </a:p>
          <a:p>
            <a:pPr marL="0" indent="0">
              <a:buNone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We talk about </a:t>
            </a:r>
            <a:r>
              <a:rPr lang="en-GB" sz="2800" b="1" dirty="0">
                <a:solidFill>
                  <a:sysClr val="windowText" lastClr="000000"/>
                </a:solidFill>
                <a:latin typeface="Myriad Pro"/>
              </a:rPr>
              <a:t>encouraging people to take risks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, but it is rarely safe for people to do so. We talk about </a:t>
            </a:r>
            <a:r>
              <a:rPr lang="en-GB" sz="2800" b="1" dirty="0">
                <a:solidFill>
                  <a:sysClr val="windowText" lastClr="000000"/>
                </a:solidFill>
                <a:latin typeface="Myriad Pro"/>
              </a:rPr>
              <a:t>empowering decision-making 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but maintain the prerogative to over-rule those decisions if we don’t like them.”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Palmer, B (2016) </a:t>
            </a:r>
            <a:endParaRPr lang="en-US" sz="2800" i="1" dirty="0">
              <a:solidFill>
                <a:sysClr val="windowText" lastClr="000000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785937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B1EE14C2-36CF-409F-8616-EDCD1677BBBA}"/>
              </a:ext>
            </a:extLst>
          </p:cNvPr>
          <p:cNvSpPr txBox="1">
            <a:spLocks noChangeArrowheads="1"/>
          </p:cNvSpPr>
          <p:nvPr/>
        </p:nvSpPr>
        <p:spPr>
          <a:xfrm>
            <a:off x="1963967" y="145720"/>
            <a:ext cx="8229600" cy="1143000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>
                <a:solidFill>
                  <a:srgbClr val="4BACC6">
                    <a:lumMod val="50000"/>
                  </a:srgbClr>
                </a:solidFill>
                <a:latin typeface="Myriad Pro"/>
              </a:rPr>
              <a:t>Readiness and resistance</a:t>
            </a:r>
            <a:endParaRPr lang="en-GB" b="1" dirty="0">
              <a:solidFill>
                <a:srgbClr val="4BACC6">
                  <a:lumMod val="50000"/>
                </a:srgbClr>
              </a:solidFill>
              <a:latin typeface="Myriad Pro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3592004-E7DC-4354-8852-DCECA784D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464" y="1052736"/>
            <a:ext cx="10459617" cy="39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“Tony Eccles (1994) identifies eight preconditions for successful change: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Is there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pressure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 for this change?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Is there a clear and shared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vision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 of the goal and the direction?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Do we have effective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liaison and trust 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between those concerned?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Is there the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will and power 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to act?</a:t>
            </a:r>
          </a:p>
        </p:txBody>
      </p:sp>
    </p:spTree>
    <p:extLst>
      <p:ext uri="{BB962C8B-B14F-4D97-AF65-F5344CB8AC3E}">
        <p14:creationId xmlns:p14="http://schemas.microsoft.com/office/powerpoint/2010/main" val="27316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A38AAC18-2D6B-48C2-86E8-715BFB9DA053}"/>
              </a:ext>
            </a:extLst>
          </p:cNvPr>
          <p:cNvSpPr txBox="1">
            <a:spLocks noChangeArrowheads="1"/>
          </p:cNvSpPr>
          <p:nvPr/>
        </p:nvSpPr>
        <p:spPr>
          <a:xfrm>
            <a:off x="1986634" y="116632"/>
            <a:ext cx="8229600" cy="1143000"/>
          </a:xfrm>
          <a:prstGeom prst="rect">
            <a:avLst/>
          </a:prstGeom>
          <a:solidFill>
            <a:sysClr val="window" lastClr="FFFFFF"/>
          </a:solidFill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>
                <a:solidFill>
                  <a:srgbClr val="4BACC6">
                    <a:lumMod val="50000"/>
                  </a:srgbClr>
                </a:solidFill>
                <a:latin typeface="Myriad Pro"/>
              </a:rPr>
              <a:t>Readiness and resistance (continued)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24437F6-B0D7-45D5-BBA7-A77849C94A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465" y="1470484"/>
            <a:ext cx="10739535" cy="39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5. Do we have enough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capable people 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with sufficient resources?</a:t>
            </a:r>
          </a:p>
          <a:p>
            <a:pPr marL="0" indent="0">
              <a:buNone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6. Do we have suitable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rewards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 and defined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accountability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 for actions?</a:t>
            </a:r>
          </a:p>
          <a:p>
            <a:pPr marL="0" indent="0">
              <a:buNone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7. Have we identified actionable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first steps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?</a:t>
            </a:r>
          </a:p>
          <a:p>
            <a:pPr marL="0" indent="0">
              <a:buNone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8. Does the organization have a </a:t>
            </a:r>
            <a:r>
              <a:rPr lang="en-GB" sz="2800" i="1" dirty="0">
                <a:solidFill>
                  <a:sysClr val="windowText" lastClr="000000"/>
                </a:solidFill>
                <a:latin typeface="Myriad Pro"/>
              </a:rPr>
              <a:t>capacity to learn </a:t>
            </a: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and to adapt?</a:t>
            </a:r>
          </a:p>
          <a:p>
            <a:pPr marL="0" indent="0">
              <a:buNone/>
              <a:defRPr/>
            </a:pPr>
            <a:r>
              <a:rPr lang="en-GB" sz="2000" i="1" dirty="0">
                <a:solidFill>
                  <a:sysClr val="windowText" lastClr="000000"/>
                </a:solidFill>
                <a:latin typeface="Myriad Pro"/>
              </a:rPr>
              <a:t>Buchanan and Huczynski (2010: 570)</a:t>
            </a:r>
          </a:p>
          <a:p>
            <a:pPr marL="0" indent="0">
              <a:buNone/>
              <a:defRPr/>
            </a:pPr>
            <a:endParaRPr lang="en-GB" sz="2000" dirty="0">
              <a:solidFill>
                <a:sysClr val="windowText" lastClr="000000"/>
              </a:solidFill>
              <a:latin typeface="Myriad Pro"/>
            </a:endParaRPr>
          </a:p>
          <a:p>
            <a:pPr marL="0" indent="0">
              <a:buNone/>
              <a:defRPr/>
            </a:pPr>
            <a:endParaRPr lang="en-GB" sz="2800" dirty="0">
              <a:solidFill>
                <a:sysClr val="windowText" lastClr="000000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3760815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00"/>
            <a:ext cx="12192000" cy="9144000"/>
          </a:xfrm>
          <a:prstGeom prst="rect">
            <a:avLst/>
          </a:prstGeom>
        </p:spPr>
      </p:pic>
      <p:sp>
        <p:nvSpPr>
          <p:cNvPr id="4" name="Rectangle 1"/>
          <p:cNvSpPr txBox="1">
            <a:spLocks noChangeArrowheads="1"/>
          </p:cNvSpPr>
          <p:nvPr/>
        </p:nvSpPr>
        <p:spPr>
          <a:xfrm>
            <a:off x="2135188" y="2276475"/>
            <a:ext cx="8208962" cy="1873250"/>
          </a:xfrm>
          <a:prstGeom prst="rect">
            <a:avLst/>
          </a:prstGeom>
          <a:solidFill>
            <a:srgbClr val="000000">
              <a:alpha val="47842"/>
            </a:srgbClr>
          </a:solidFill>
        </p:spPr>
        <p:txBody>
          <a:bodyPr lIns="0" tIns="0" rIns="5078" bIns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5088" indent="0" algn="ctr" eaLnBrk="1" hangingPunct="1">
              <a:buNone/>
              <a:defRPr/>
            </a:pPr>
            <a:r>
              <a:rPr lang="en-US" altLang="en-US" sz="4600" dirty="0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  <a:sym typeface="Arial Bold" panose="020B0704020202020204" pitchFamily="34" charset="0"/>
              </a:rPr>
              <a:t>People don’t resist change – they resist being changed</a:t>
            </a:r>
            <a:endParaRPr lang="en-US" altLang="en-US" sz="4600" dirty="0">
              <a:solidFill>
                <a:srgbClr val="FFFFFF"/>
              </a:solidFill>
              <a:latin typeface="Arial Bold" panose="020B0704020202020204" pitchFamily="34" charset="0"/>
              <a:cs typeface="ヒラギノ角ゴ ProN W6" charset="0"/>
              <a:sym typeface="Arial Bold" panose="020B0704020202020204" pitchFamily="34" charset="0"/>
            </a:endParaRPr>
          </a:p>
          <a:p>
            <a:pPr marL="65088" indent="0" algn="r" eaLnBrk="1" hangingPunct="1">
              <a:buNone/>
              <a:defRPr/>
            </a:pPr>
            <a:r>
              <a:rPr lang="en-US" altLang="en-US" sz="1800" dirty="0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  <a:sym typeface="Arial Bold" panose="020B0704020202020204" pitchFamily="34" charset="0"/>
              </a:rPr>
              <a:t>Peter Senge</a:t>
            </a:r>
            <a:endParaRPr lang="en-US" altLang="en-US" sz="1800" dirty="0">
              <a:solidFill>
                <a:srgbClr val="FFFFFF"/>
              </a:solidFill>
              <a:latin typeface="Arial Bold" panose="020B0704020202020204" pitchFamily="34" charset="0"/>
              <a:cs typeface="ヒラギノ角ゴ ProN W6" charset="0"/>
              <a:sym typeface="Arial Bold" panose="020B07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817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3D3C8-A750-4041-8E11-31819BB6D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658" y="169597"/>
            <a:ext cx="8611385" cy="994172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085672"/>
                </a:solidFill>
                <a:latin typeface="Myriad Pro"/>
              </a:rPr>
              <a:t>Individual responses to change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7C28C64-2FC9-4B4D-9B11-C5CF4F82E2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09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AED0394-4640-415C-9DB9-88224F1BA4A3}"/>
              </a:ext>
            </a:extLst>
          </p:cNvPr>
          <p:cNvSpPr txBox="1"/>
          <p:nvPr/>
        </p:nvSpPr>
        <p:spPr>
          <a:xfrm>
            <a:off x="8883042" y="5125123"/>
            <a:ext cx="17849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Fisher (2012)</a:t>
            </a:r>
          </a:p>
        </p:txBody>
      </p:sp>
    </p:spTree>
    <p:extLst>
      <p:ext uri="{BB962C8B-B14F-4D97-AF65-F5344CB8AC3E}">
        <p14:creationId xmlns:p14="http://schemas.microsoft.com/office/powerpoint/2010/main" val="10272123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73885F99-ACA4-4376-B36D-AB6C5181B8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5" y="-1206431"/>
            <a:ext cx="12190955" cy="80644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ADFDFD-0D3A-4596-8C99-C7895192AEDA}"/>
              </a:ext>
            </a:extLst>
          </p:cNvPr>
          <p:cNvSpPr txBox="1"/>
          <p:nvPr/>
        </p:nvSpPr>
        <p:spPr>
          <a:xfrm>
            <a:off x="8747987" y="5257800"/>
            <a:ext cx="217952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Kubler-Ross ® (1969)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460E2B-541E-4E68-9793-EBDCDC341D84}"/>
              </a:ext>
            </a:extLst>
          </p:cNvPr>
          <p:cNvSpPr txBox="1"/>
          <p:nvPr/>
        </p:nvSpPr>
        <p:spPr>
          <a:xfrm>
            <a:off x="531845" y="5557882"/>
            <a:ext cx="10842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Kubler-Ross Grief Cycle – 5 Stages</a:t>
            </a:r>
          </a:p>
        </p:txBody>
      </p:sp>
    </p:spTree>
    <p:extLst>
      <p:ext uri="{BB962C8B-B14F-4D97-AF65-F5344CB8AC3E}">
        <p14:creationId xmlns:p14="http://schemas.microsoft.com/office/powerpoint/2010/main" val="860284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FC0AD5A-A2B6-4B6D-9699-7FF611ED0B7D}"/>
              </a:ext>
            </a:extLst>
          </p:cNvPr>
          <p:cNvSpPr txBox="1">
            <a:spLocks/>
          </p:cNvSpPr>
          <p:nvPr/>
        </p:nvSpPr>
        <p:spPr>
          <a:xfrm>
            <a:off x="1676400" y="45720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GB" b="1" dirty="0">
                <a:solidFill>
                  <a:srgbClr val="4BACC6">
                    <a:lumMod val="50000"/>
                  </a:srgbClr>
                </a:solidFill>
                <a:latin typeface="Myriad Pro"/>
              </a:rPr>
              <a:t>Understand the internal and external triggers</a:t>
            </a:r>
            <a:endParaRPr lang="en-US" b="1" dirty="0">
              <a:solidFill>
                <a:srgbClr val="4BACC6">
                  <a:lumMod val="50000"/>
                </a:srgbClr>
              </a:solidFill>
              <a:latin typeface="Myriad Pro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25E85BF-2B3D-405C-9945-887C250D078E}"/>
              </a:ext>
            </a:extLst>
          </p:cNvPr>
          <p:cNvSpPr txBox="1">
            <a:spLocks/>
          </p:cNvSpPr>
          <p:nvPr/>
        </p:nvSpPr>
        <p:spPr>
          <a:xfrm>
            <a:off x="1981200" y="1600201"/>
            <a:ext cx="8229600" cy="3917032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2800" dirty="0">
                <a:solidFill>
                  <a:sysClr val="windowText" lastClr="000000"/>
                </a:solidFill>
                <a:latin typeface="Myriad Pro"/>
              </a:rPr>
              <a:t>“…lists of triggers makes organizational change sound like a reactive process. Clearly this is not always the case. In many instances, organizations anticipate events and trends, and are proactive in implementing appropriate changes.”</a:t>
            </a:r>
          </a:p>
          <a:p>
            <a:pPr marL="0" indent="0">
              <a:buNone/>
              <a:defRPr/>
            </a:pPr>
            <a:endParaRPr lang="en-GB" sz="2800" dirty="0">
              <a:solidFill>
                <a:sysClr val="windowText" lastClr="000000"/>
              </a:solidFill>
              <a:latin typeface="Myriad Pro"/>
            </a:endParaRPr>
          </a:p>
          <a:p>
            <a:pPr marL="0" indent="0">
              <a:buNone/>
              <a:defRPr/>
            </a:pPr>
            <a:r>
              <a:rPr lang="en-GB" sz="2400" i="1" dirty="0">
                <a:solidFill>
                  <a:sysClr val="windowText" lastClr="000000"/>
                </a:solidFill>
                <a:latin typeface="Myriad Pro"/>
              </a:rPr>
              <a:t>Buchanan and Huczynski (2010: 564)</a:t>
            </a:r>
          </a:p>
        </p:txBody>
      </p:sp>
    </p:spTree>
    <p:extLst>
      <p:ext uri="{BB962C8B-B14F-4D97-AF65-F5344CB8AC3E}">
        <p14:creationId xmlns:p14="http://schemas.microsoft.com/office/powerpoint/2010/main" val="3135632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B1AB408-2634-4AE9-AAEA-269E4EE62ED7}"/>
              </a:ext>
            </a:extLst>
          </p:cNvPr>
          <p:cNvSpPr txBox="1">
            <a:spLocks/>
          </p:cNvSpPr>
          <p:nvPr/>
        </p:nvSpPr>
        <p:spPr>
          <a:xfrm>
            <a:off x="1981200" y="1166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>
                <a:solidFill>
                  <a:srgbClr val="4BACC6">
                    <a:lumMod val="50000"/>
                  </a:srgbClr>
                </a:solidFill>
                <a:latin typeface="Myriad Pro"/>
              </a:rPr>
              <a:t>Internal and external drivers</a:t>
            </a:r>
            <a:endParaRPr lang="en-US" b="1" dirty="0">
              <a:solidFill>
                <a:srgbClr val="4BACC6">
                  <a:lumMod val="50000"/>
                </a:srgbClr>
              </a:solidFill>
              <a:latin typeface="Myriad Pro"/>
            </a:endParaRP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E15170C0-FAEC-4795-A6E8-F7585C63AD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712" y="908720"/>
            <a:ext cx="4956812" cy="46822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7078E5-9A4B-483E-A7B4-E129018DAE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257" y="2529275"/>
            <a:ext cx="2017951" cy="9571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8ED175-A52D-4686-A84D-91F9959D41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6200" y="2564905"/>
            <a:ext cx="2426418" cy="9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860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F9ABF0-925E-E080-A6EC-3F4A8D049C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13882" y="76200"/>
            <a:ext cx="5532734" cy="55626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2FC8EFB-22FE-5572-A910-D0380B700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4114801"/>
            <a:ext cx="7886700" cy="1325563"/>
          </a:xfrm>
        </p:spPr>
        <p:txBody>
          <a:bodyPr>
            <a:normAutofit/>
          </a:bodyPr>
          <a:lstStyle/>
          <a:p>
            <a:r>
              <a:rPr lang="en-GB" sz="2000" dirty="0">
                <a:hlinkClick r:id="rId3"/>
              </a:rPr>
              <a:t>https://www.youtube.com/watch?v=jOUeHPS8A8g</a:t>
            </a:r>
            <a:br>
              <a:rPr lang="en-GB" sz="2000" dirty="0"/>
            </a:br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6AF373-9971-ED3D-134F-576877FA17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7054" y="1450928"/>
            <a:ext cx="3698947" cy="208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5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A88560D1-B2AF-4EDA-8EB4-45B9EE71E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0" y="-34420"/>
            <a:ext cx="3810000" cy="571047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DDAEB6F-C851-4ECA-949F-A0CB495C5940}"/>
              </a:ext>
            </a:extLst>
          </p:cNvPr>
          <p:cNvSpPr txBox="1">
            <a:spLocks/>
          </p:cNvSpPr>
          <p:nvPr/>
        </p:nvSpPr>
        <p:spPr>
          <a:xfrm>
            <a:off x="1967383" y="381000"/>
            <a:ext cx="41044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>
              <a:spcAft>
                <a:spcPct val="0"/>
              </a:spcAft>
            </a:pPr>
            <a:r>
              <a:rPr lang="en-GB" b="1" dirty="0" err="1">
                <a:solidFill>
                  <a:srgbClr val="4BACC6">
                    <a:lumMod val="50000"/>
                  </a:srgbClr>
                </a:solidFill>
                <a:latin typeface="Myriad Pro"/>
              </a:rPr>
              <a:t>Kotter’s</a:t>
            </a:r>
            <a:r>
              <a:rPr lang="en-GB" b="1" dirty="0">
                <a:solidFill>
                  <a:srgbClr val="4BACC6">
                    <a:lumMod val="50000"/>
                  </a:srgbClr>
                </a:solidFill>
                <a:latin typeface="Myriad Pro"/>
              </a:rPr>
              <a:t> eight </a:t>
            </a:r>
          </a:p>
          <a:p>
            <a:pPr algn="l" fontAlgn="base">
              <a:spcAft>
                <a:spcPct val="0"/>
              </a:spcAft>
            </a:pPr>
            <a:r>
              <a:rPr lang="en-GB" b="1" dirty="0">
                <a:solidFill>
                  <a:srgbClr val="4BACC6">
                    <a:lumMod val="50000"/>
                  </a:srgbClr>
                </a:solidFill>
                <a:latin typeface="Myriad Pro"/>
              </a:rPr>
              <a:t>step model</a:t>
            </a:r>
            <a:endParaRPr lang="en-US" b="1" dirty="0">
              <a:solidFill>
                <a:srgbClr val="4BACC6">
                  <a:lumMod val="50000"/>
                </a:srgbClr>
              </a:solidFill>
              <a:latin typeface="Myriad Pro"/>
            </a:endParaRPr>
          </a:p>
        </p:txBody>
      </p:sp>
      <p:pic>
        <p:nvPicPr>
          <p:cNvPr id="6" name="Online Media 2" title="Our Iceberg is Melting">
            <a:hlinkClick r:id="" action="ppaction://media"/>
            <a:extLst>
              <a:ext uri="{FF2B5EF4-FFF2-40B4-BE49-F238E27FC236}">
                <a16:creationId xmlns:a16="http://schemas.microsoft.com/office/drawing/2014/main" id="{806781B5-7BD5-4E46-88F8-65BCD7C2801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95474" y="2590801"/>
            <a:ext cx="3629011" cy="205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17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ee the source image">
            <a:extLst>
              <a:ext uri="{FF2B5EF4-FFF2-40B4-BE49-F238E27FC236}">
                <a16:creationId xmlns:a16="http://schemas.microsoft.com/office/drawing/2014/main" id="{EE3B70D2-AEF5-4861-BF92-920D35F20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283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0182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B6A2B4DB-50BC-4894-884E-8FBCE8B309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-1622" b="22218"/>
          <a:stretch/>
        </p:blipFill>
        <p:spPr>
          <a:xfrm>
            <a:off x="2701196" y="688148"/>
            <a:ext cx="6789608" cy="292323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9D02DD5-2104-4839-BF36-678790679190}"/>
              </a:ext>
            </a:extLst>
          </p:cNvPr>
          <p:cNvSpPr txBox="1"/>
          <p:nvPr/>
        </p:nvSpPr>
        <p:spPr>
          <a:xfrm>
            <a:off x="3494772" y="3611386"/>
            <a:ext cx="16385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defTabSz="685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libri" panose="020F0502020204030204"/>
              </a:rPr>
              <a:t>Establish a sense of urgency</a:t>
            </a:r>
          </a:p>
          <a:p>
            <a:pPr marL="214313" indent="-214313" defTabSz="685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libri" panose="020F0502020204030204"/>
              </a:rPr>
              <a:t>Create the guiding coalition</a:t>
            </a:r>
          </a:p>
          <a:p>
            <a:pPr marL="214313" indent="-214313" defTabSz="685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libri" panose="020F0502020204030204"/>
              </a:rPr>
              <a:t>Develop a vision and strategy</a:t>
            </a:r>
          </a:p>
          <a:p>
            <a:pPr marL="214313" indent="-214313" defTabSz="685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libri" panose="020F0502020204030204"/>
              </a:rPr>
              <a:t>Communicate the change vision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C0EE88-98A9-465F-9672-2B34D08739C1}"/>
              </a:ext>
            </a:extLst>
          </p:cNvPr>
          <p:cNvSpPr txBox="1"/>
          <p:nvPr/>
        </p:nvSpPr>
        <p:spPr>
          <a:xfrm>
            <a:off x="1697254" y="4011913"/>
            <a:ext cx="179751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GB" sz="1350" dirty="0">
                <a:solidFill>
                  <a:prstClr val="black"/>
                </a:solidFill>
                <a:latin typeface="Calibri" panose="020F0502020204030204"/>
              </a:rPr>
              <a:t>John Kotter 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676CF77-9BD9-4ABA-92C7-3B74734E588B}"/>
              </a:ext>
            </a:extLst>
          </p:cNvPr>
          <p:cNvCxnSpPr/>
          <p:nvPr/>
        </p:nvCxnSpPr>
        <p:spPr>
          <a:xfrm>
            <a:off x="2671814" y="4141871"/>
            <a:ext cx="72911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80F8338B-0A0B-4A71-A609-DF8380501741}"/>
              </a:ext>
            </a:extLst>
          </p:cNvPr>
          <p:cNvSpPr txBox="1"/>
          <p:nvPr/>
        </p:nvSpPr>
        <p:spPr>
          <a:xfrm>
            <a:off x="5357262" y="3671704"/>
            <a:ext cx="1436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defTabSz="685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libri" panose="020F0502020204030204"/>
              </a:rPr>
              <a:t>Empower broad-based action</a:t>
            </a:r>
          </a:p>
          <a:p>
            <a:pPr marL="214313" indent="-214313" defTabSz="685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libri" panose="020F0502020204030204"/>
              </a:rPr>
              <a:t>Quick wins</a:t>
            </a:r>
          </a:p>
          <a:p>
            <a:pPr marL="214313" indent="-214313" defTabSz="685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libri" panose="020F0502020204030204"/>
              </a:rPr>
              <a:t>Consolidate gains and make more change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AC5182-B492-402B-B99F-CD06EEE23083}"/>
              </a:ext>
            </a:extLst>
          </p:cNvPr>
          <p:cNvSpPr txBox="1"/>
          <p:nvPr/>
        </p:nvSpPr>
        <p:spPr>
          <a:xfrm>
            <a:off x="7239000" y="3726373"/>
            <a:ext cx="1212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defTabSz="685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libri" panose="020F0502020204030204"/>
              </a:rPr>
              <a:t>Anchor new approaches within the culture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FF032C-E883-4F32-A36C-37DA1E604B4D}"/>
              </a:ext>
            </a:extLst>
          </p:cNvPr>
          <p:cNvSpPr txBox="1"/>
          <p:nvPr/>
        </p:nvSpPr>
        <p:spPr>
          <a:xfrm>
            <a:off x="8856150" y="1265615"/>
            <a:ext cx="147906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GB" sz="1350" dirty="0">
                <a:solidFill>
                  <a:srgbClr val="E7E6E6">
                    <a:lumMod val="75000"/>
                  </a:srgbClr>
                </a:solidFill>
                <a:latin typeface="Calibri" panose="020F0502020204030204"/>
              </a:rPr>
              <a:t>Lewin. K (1951)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38F6BB-F5B5-4559-93C6-FD13350FE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251379"/>
            <a:ext cx="8611385" cy="99417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085672"/>
                </a:solidFill>
                <a:latin typeface="Myriad Pro"/>
              </a:rPr>
              <a:t>Identify and analyse Strategies</a:t>
            </a:r>
          </a:p>
        </p:txBody>
      </p:sp>
    </p:spTree>
    <p:extLst>
      <p:ext uri="{BB962C8B-B14F-4D97-AF65-F5344CB8AC3E}">
        <p14:creationId xmlns:p14="http://schemas.microsoft.com/office/powerpoint/2010/main" val="142933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19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1">
            <a:extLst>
              <a:ext uri="{FF2B5EF4-FFF2-40B4-BE49-F238E27FC236}">
                <a16:creationId xmlns:a16="http://schemas.microsoft.com/office/drawing/2014/main" id="{DF2BF525-D3C8-4D34-9B09-44BAEA036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085672"/>
                </a:solidFill>
              </a:rPr>
              <a:t>Stakeholder engagement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610A5C-4ADD-456C-88B1-4BCB0F601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1615190"/>
            <a:ext cx="8991600" cy="362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0615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Stakeholders </a:t>
            </a:r>
          </a:p>
        </p:txBody>
      </p:sp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6AEB1F51-CB63-4F02-824C-89251E93F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1371600"/>
            <a:ext cx="61722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4779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76264" y="43907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>
                <a:solidFill>
                  <a:srgbClr val="4BACC6">
                    <a:lumMod val="50000"/>
                  </a:srgbClr>
                </a:solidFill>
                <a:latin typeface="Myriad Pro"/>
              </a:rPr>
              <a:t>Stakeholders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2058616" y="1700808"/>
            <a:ext cx="8064896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800" kern="0" dirty="0">
                <a:solidFill>
                  <a:srgbClr val="000000"/>
                </a:solidFill>
                <a:latin typeface="Myriad Pro"/>
                <a:cs typeface="ＭＳ Ｐゴシック"/>
              </a:rPr>
              <a:t>A </a:t>
            </a:r>
            <a:r>
              <a:rPr lang="en-US" sz="3200" b="1" kern="0" dirty="0">
                <a:solidFill>
                  <a:srgbClr val="000000"/>
                </a:solidFill>
                <a:latin typeface="Myriad Pro"/>
                <a:cs typeface="ＭＳ Ｐゴシック"/>
              </a:rPr>
              <a:t>stakeholder</a:t>
            </a:r>
            <a:r>
              <a:rPr lang="en-US" sz="2800" kern="0" dirty="0">
                <a:solidFill>
                  <a:srgbClr val="000000"/>
                </a:solidFill>
                <a:latin typeface="Myriad Pro"/>
                <a:cs typeface="ＭＳ Ｐゴシック"/>
              </a:rPr>
              <a:t> is an individual or a group </a:t>
            </a:r>
            <a:r>
              <a:rPr lang="en-US" sz="2800" b="1" kern="0" dirty="0">
                <a:solidFill>
                  <a:srgbClr val="000000"/>
                </a:solidFill>
                <a:latin typeface="Myriad Pro"/>
                <a:cs typeface="ＭＳ Ｐゴシック"/>
              </a:rPr>
              <a:t>affected by</a:t>
            </a:r>
            <a:r>
              <a:rPr lang="en-US" sz="2800" kern="0" dirty="0">
                <a:solidFill>
                  <a:srgbClr val="000000"/>
                </a:solidFill>
                <a:latin typeface="Myriad Pro"/>
                <a:cs typeface="ＭＳ Ｐゴシック"/>
              </a:rPr>
              <a:t>, or </a:t>
            </a:r>
            <a:r>
              <a:rPr lang="en-US" sz="2800" b="1" kern="0" dirty="0">
                <a:solidFill>
                  <a:srgbClr val="000000"/>
                </a:solidFill>
                <a:latin typeface="Myriad Pro"/>
                <a:cs typeface="ＭＳ Ｐゴシック"/>
              </a:rPr>
              <a:t>has an effect on,</a:t>
            </a:r>
            <a:r>
              <a:rPr lang="en-US" sz="2800" kern="0" dirty="0">
                <a:solidFill>
                  <a:srgbClr val="000000"/>
                </a:solidFill>
                <a:latin typeface="Myriad Pro"/>
                <a:cs typeface="ＭＳ Ｐゴシック"/>
              </a:rPr>
              <a:t> an </a:t>
            </a:r>
            <a:r>
              <a:rPr lang="en-US" sz="2800" kern="0" dirty="0" err="1">
                <a:solidFill>
                  <a:srgbClr val="000000"/>
                </a:solidFill>
                <a:latin typeface="Myriad Pro"/>
                <a:cs typeface="ＭＳ Ｐゴシック"/>
              </a:rPr>
              <a:t>organisation</a:t>
            </a:r>
            <a:r>
              <a:rPr lang="en-US" sz="2800" kern="0" dirty="0">
                <a:solidFill>
                  <a:srgbClr val="000000"/>
                </a:solidFill>
                <a:latin typeface="Myriad Pro"/>
                <a:cs typeface="ＭＳ Ｐゴシック"/>
              </a:rPr>
              <a:t>. So, the stakeholders in a business aren't just its owners, or its shareholders, or its employees. They're its customers, suppliers, local authority and national government.</a:t>
            </a: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endParaRPr lang="en-US" sz="2800" kern="0" dirty="0">
              <a:solidFill>
                <a:srgbClr val="000000"/>
              </a:solidFill>
              <a:latin typeface="Myriad Pro"/>
              <a:cs typeface="ＭＳ Ｐゴシック"/>
            </a:endParaRP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800" kern="0" dirty="0">
                <a:solidFill>
                  <a:srgbClr val="000000"/>
                </a:solidFill>
                <a:latin typeface="Myriad Pro"/>
                <a:cs typeface="ＭＳ Ｐゴシック"/>
              </a:rPr>
              <a:t>They can be internal, external or sometimes both!</a:t>
            </a: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endParaRPr lang="en-GB" sz="2800" kern="0" dirty="0">
              <a:solidFill>
                <a:srgbClr val="FF1622"/>
              </a:solidFill>
              <a:latin typeface="Myriad Pro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7847697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1981200" y="404665"/>
            <a:ext cx="8229600" cy="1008111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000" b="1" kern="0" dirty="0">
                <a:solidFill>
                  <a:srgbClr val="FFFFFF"/>
                </a:solidFill>
                <a:latin typeface="Verdana"/>
                <a:ea typeface="ＭＳ Ｐゴシック"/>
                <a:cs typeface="ＭＳ Ｐゴシック"/>
              </a:rPr>
              <a:t>Importance of stakeholders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952625" y="1643063"/>
            <a:ext cx="8358188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  <a:latin typeface="Verdana"/>
                <a:ea typeface="ＭＳ Ｐゴシック"/>
                <a:cs typeface="ＭＳ Ｐゴシック"/>
              </a:rPr>
              <a:t>Once a business has identified its stakeholders, managers must ask themselves some key questions about each. </a:t>
            </a: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  <a:latin typeface="Verdana"/>
                <a:ea typeface="ＭＳ Ｐゴシック"/>
                <a:cs typeface="ＭＳ Ｐゴシック"/>
              </a:rPr>
              <a:t>   First, they need to determine:</a:t>
            </a: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  <a:latin typeface="Verdana"/>
                <a:ea typeface="ＭＳ Ｐゴシック"/>
                <a:cs typeface="ＭＳ Ｐゴシック"/>
              </a:rPr>
              <a:t>Are they increasing or decreasing in importance and </a:t>
            </a:r>
            <a:r>
              <a:rPr lang="en-GB" sz="2800" b="1" kern="0" dirty="0">
                <a:solidFill>
                  <a:srgbClr val="000000"/>
                </a:solidFill>
                <a:latin typeface="Verdana"/>
                <a:ea typeface="ＭＳ Ｐゴシック"/>
                <a:cs typeface="ＭＳ Ｐゴシック"/>
              </a:rPr>
              <a:t>power</a:t>
            </a:r>
            <a:r>
              <a:rPr lang="en-GB" sz="2800" kern="0" dirty="0">
                <a:solidFill>
                  <a:srgbClr val="000000"/>
                </a:solidFill>
                <a:latin typeface="Verdana"/>
                <a:ea typeface="ＭＳ Ｐゴシック"/>
                <a:cs typeface="ＭＳ Ｐゴシック"/>
              </a:rPr>
              <a:t>? </a:t>
            </a: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  <a:latin typeface="Verdana"/>
                <a:ea typeface="ＭＳ Ｐゴシック"/>
                <a:cs typeface="ＭＳ Ｐゴシック"/>
              </a:rPr>
              <a:t>What are their </a:t>
            </a:r>
            <a:r>
              <a:rPr lang="en-GB" sz="2800" b="1" kern="0" dirty="0">
                <a:solidFill>
                  <a:srgbClr val="000000"/>
                </a:solidFill>
                <a:latin typeface="Verdana"/>
                <a:ea typeface="ＭＳ Ｐゴシック"/>
                <a:cs typeface="ＭＳ Ｐゴシック"/>
              </a:rPr>
              <a:t>interests</a:t>
            </a:r>
            <a:r>
              <a:rPr lang="en-GB" sz="2800" kern="0" dirty="0">
                <a:solidFill>
                  <a:srgbClr val="000000"/>
                </a:solidFill>
                <a:latin typeface="Verdana"/>
                <a:ea typeface="ＭＳ Ｐゴシック"/>
                <a:cs typeface="ＭＳ Ｐゴシック"/>
              </a:rPr>
              <a:t>?</a:t>
            </a: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endParaRPr lang="en-GB" sz="2800" kern="0" dirty="0">
              <a:solidFill>
                <a:srgbClr val="000000"/>
              </a:solidFill>
              <a:latin typeface="Verdana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0152197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063553" y="285750"/>
            <a:ext cx="7947223" cy="9830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000" b="1" kern="0">
                <a:solidFill>
                  <a:srgbClr val="FFFFFF"/>
                </a:solidFill>
                <a:latin typeface="Verdana"/>
                <a:ea typeface="ＭＳ Ｐゴシック"/>
                <a:cs typeface="ＭＳ Ｐゴシック"/>
              </a:rPr>
              <a:t>Mapping Stakeholders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981201" y="1284894"/>
            <a:ext cx="8472488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400" kern="0" dirty="0">
                <a:solidFill>
                  <a:srgbClr val="000000"/>
                </a:solidFill>
                <a:latin typeface="Myriad Pro"/>
                <a:cs typeface="ＭＳ Ｐゴシック"/>
              </a:rPr>
              <a:t>Stakeholder interest and power can be mapped. The following example was produced by a private bus company. 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br>
              <a:rPr lang="en-GB" sz="2400" kern="0" dirty="0">
                <a:solidFill>
                  <a:srgbClr val="000000"/>
                </a:solidFill>
                <a:latin typeface="Myriad Pro"/>
                <a:cs typeface="ＭＳ Ｐゴシック"/>
              </a:rPr>
            </a:br>
            <a:endParaRPr lang="en-GB" sz="2400" kern="0" dirty="0">
              <a:solidFill>
                <a:srgbClr val="000000"/>
              </a:solidFill>
              <a:latin typeface="Myriad Pro"/>
              <a:cs typeface="ＭＳ Ｐゴシック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7432" y="2307682"/>
            <a:ext cx="4035902" cy="26215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 bwMode="auto">
          <a:xfrm>
            <a:off x="5318284" y="2114218"/>
            <a:ext cx="984885" cy="2571768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0000"/>
                </a:solidFill>
                <a:latin typeface="Myriad Pro"/>
                <a:cs typeface="ＭＳ Ｐゴシック"/>
              </a:rPr>
              <a:t>Power</a:t>
            </a:r>
          </a:p>
          <a:p>
            <a:pPr>
              <a:defRPr/>
            </a:pPr>
            <a:r>
              <a:rPr lang="en-US" sz="2000" dirty="0">
                <a:solidFill>
                  <a:srgbClr val="000000"/>
                </a:solidFill>
                <a:latin typeface="Myriad Pro"/>
                <a:cs typeface="ＭＳ Ｐゴシック"/>
              </a:rPr>
              <a:t>Low    Some   High</a:t>
            </a: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6453188" y="4929188"/>
            <a:ext cx="40005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</a:rPr>
              <a:t>Low               Some          High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667626" y="5214938"/>
            <a:ext cx="15033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Interest</a:t>
            </a:r>
          </a:p>
        </p:txBody>
      </p:sp>
    </p:spTree>
    <p:extLst>
      <p:ext uri="{BB962C8B-B14F-4D97-AF65-F5344CB8AC3E}">
        <p14:creationId xmlns:p14="http://schemas.microsoft.com/office/powerpoint/2010/main" val="1559085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063553" y="285750"/>
            <a:ext cx="7947223" cy="98301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000" b="1" kern="0" dirty="0">
                <a:solidFill>
                  <a:srgbClr val="FFFFFF"/>
                </a:solidFill>
                <a:latin typeface="Verdana"/>
                <a:ea typeface="ＭＳ Ｐゴシック"/>
                <a:cs typeface="ＭＳ Ｐゴシック"/>
              </a:rPr>
              <a:t>Mapping Stakeholders</a:t>
            </a:r>
          </a:p>
        </p:txBody>
      </p:sp>
      <p:graphicFrame>
        <p:nvGraphicFramePr>
          <p:cNvPr id="5" name="Content Placeholder 5"/>
          <p:cNvGraphicFramePr>
            <a:graphicFrameLocks/>
          </p:cNvGraphicFramePr>
          <p:nvPr/>
        </p:nvGraphicFramePr>
        <p:xfrm>
          <a:off x="6453188" y="2357438"/>
          <a:ext cx="4000500" cy="2571750"/>
        </p:xfrm>
        <a:graphic>
          <a:graphicData uri="http://schemas.openxmlformats.org/drawingml/2006/table">
            <a:tbl>
              <a:tblPr firstRow="1" bandRow="1"/>
              <a:tblGrid>
                <a:gridCol w="1333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3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3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572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9pPr>
                    </a:lstStyle>
                    <a:p>
                      <a:endParaRPr lang="en-GB" sz="1800" dirty="0"/>
                    </a:p>
                  </a:txBody>
                  <a:tcPr marL="91439" marR="9143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812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9pPr>
                    </a:lstStyle>
                    <a:p>
                      <a:endParaRPr lang="en-GB" sz="1800" dirty="0"/>
                    </a:p>
                  </a:txBody>
                  <a:tcPr marL="91439" marR="9143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812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ＭＳ Ｐゴシック"/>
                        </a:defRPr>
                      </a:lvl9pPr>
                    </a:lstStyle>
                    <a:p>
                      <a:endParaRPr lang="en-GB" sz="1800" dirty="0"/>
                    </a:p>
                  </a:txBody>
                  <a:tcPr marL="91439" marR="9143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81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10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9pPr>
                    </a:lstStyle>
                    <a:p>
                      <a:endParaRPr lang="en-GB" sz="1800" dirty="0"/>
                    </a:p>
                  </a:txBody>
                  <a:tcPr marL="91439" marR="9143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812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9pPr>
                    </a:lstStyle>
                    <a:p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812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9pPr>
                    </a:lstStyle>
                    <a:p>
                      <a:endParaRPr lang="en-GB" sz="1800" dirty="0"/>
                    </a:p>
                  </a:txBody>
                  <a:tcPr marL="91439" marR="9143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81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343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9pPr>
                    </a:lstStyle>
                    <a:p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812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9pPr>
                    </a:lstStyle>
                    <a:p>
                      <a:endParaRPr lang="en-GB" sz="1800" dirty="0"/>
                    </a:p>
                  </a:txBody>
                  <a:tcPr marL="91439" marR="9143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812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ＭＳ Ｐゴシック"/>
                        </a:defRPr>
                      </a:lvl9pPr>
                    </a:lstStyle>
                    <a:p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81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0322" y="2564904"/>
            <a:ext cx="646232" cy="4633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9674" y="3452902"/>
            <a:ext cx="646232" cy="4633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0322" y="4272615"/>
            <a:ext cx="646232" cy="4633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4568" y="2564904"/>
            <a:ext cx="646232" cy="46333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4568" y="3452902"/>
            <a:ext cx="646232" cy="4633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 bwMode="auto">
          <a:xfrm>
            <a:off x="5381621" y="2428868"/>
            <a:ext cx="984885" cy="2571768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0000"/>
                </a:solidFill>
                <a:latin typeface="Myriad Pro"/>
                <a:cs typeface="ＭＳ Ｐゴシック"/>
              </a:rPr>
              <a:t>Power</a:t>
            </a:r>
          </a:p>
          <a:p>
            <a:pPr>
              <a:defRPr/>
            </a:pPr>
            <a:r>
              <a:rPr lang="en-US" sz="2000" dirty="0">
                <a:solidFill>
                  <a:srgbClr val="000000"/>
                </a:solidFill>
                <a:latin typeface="Myriad Pro"/>
                <a:cs typeface="ＭＳ Ｐゴシック"/>
              </a:rPr>
              <a:t>Low    Some   High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67626" y="5214938"/>
            <a:ext cx="15033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Interest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6453188" y="4929188"/>
            <a:ext cx="40005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</a:rPr>
              <a:t>Low               Some          High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024063" y="1285875"/>
            <a:ext cx="8001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</a:rPr>
              <a:t>Try this example from a college. The stakeholders have been identified but you need to agree where they should be plotted:</a:t>
            </a: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1949698" y="2428500"/>
            <a:ext cx="3143250" cy="277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solidFill>
                  <a:srgbClr val="000000"/>
                </a:solidFill>
              </a:rPr>
              <a:t>Central Government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solidFill>
                  <a:srgbClr val="000000"/>
                </a:solidFill>
              </a:rPr>
              <a:t>Local residents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solidFill>
                  <a:srgbClr val="000000"/>
                </a:solidFill>
              </a:rPr>
              <a:t>Funding body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solidFill>
                  <a:srgbClr val="000000"/>
                </a:solidFill>
              </a:rPr>
              <a:t>Students and teachers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solidFill>
                  <a:srgbClr val="000000"/>
                </a:solidFill>
              </a:rPr>
              <a:t>Local government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7993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1981201" y="285750"/>
            <a:ext cx="8029575" cy="112702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000" b="1" kern="0" dirty="0">
                <a:solidFill>
                  <a:srgbClr val="FFFFFF"/>
                </a:solidFill>
                <a:latin typeface="Verdana"/>
                <a:ea typeface="ＭＳ Ｐゴシック"/>
                <a:cs typeface="ＭＳ Ｐゴシック"/>
              </a:rPr>
              <a:t>Importance of stakeholders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2109787" y="1700808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  <a:latin typeface="Myriad Pro"/>
                <a:cs typeface="ＭＳ Ｐゴシック"/>
              </a:rPr>
              <a:t>Having established the importance/power and interests of the stakeholders, managers need to estimate the strength of the relationship, in terms of: </a:t>
            </a: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  <a:latin typeface="Myriad Pro"/>
                <a:cs typeface="ＭＳ Ｐゴシック"/>
              </a:rPr>
              <a:t>What impact do we have on them? </a:t>
            </a: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  <a:latin typeface="Myriad Pro"/>
                <a:cs typeface="ＭＳ Ｐゴシック"/>
              </a:rPr>
              <a:t>What impact can they have on us?</a:t>
            </a: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endParaRPr lang="en-GB" sz="2800" kern="0" dirty="0">
              <a:solidFill>
                <a:srgbClr val="000000"/>
              </a:solidFill>
              <a:latin typeface="Myriad Pro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0821217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66CC4-20B9-4931-94FB-F3484E080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48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85672"/>
                </a:solidFill>
              </a:rPr>
              <a:t>Stakeholder Management and Engagement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6F8492F-5A94-4CAE-A65F-2F23CA2EC1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992" y="1157869"/>
            <a:ext cx="8746016" cy="4521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0999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Guidelines</a:t>
            </a:r>
          </a:p>
        </p:txBody>
      </p:sp>
      <p:sp>
        <p:nvSpPr>
          <p:cNvPr id="5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Identify and include all the </a:t>
            </a:r>
            <a:r>
              <a:rPr lang="en-GB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stakeholders</a:t>
            </a:r>
            <a:r>
              <a:rPr lang="en-GB" sz="2800" dirty="0"/>
              <a:t>.</a:t>
            </a:r>
          </a:p>
          <a:p>
            <a:r>
              <a:rPr lang="en-GB" sz="2800" dirty="0"/>
              <a:t>Involve those affected in putting the plans together.  </a:t>
            </a:r>
          </a:p>
          <a:p>
            <a:r>
              <a:rPr lang="en-GB" sz="2800" dirty="0"/>
              <a:t>Have </a:t>
            </a:r>
            <a:r>
              <a:rPr lang="en-GB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SMART</a:t>
            </a:r>
            <a:r>
              <a:rPr lang="en-GB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800" dirty="0"/>
              <a:t>objectives.</a:t>
            </a:r>
          </a:p>
          <a:p>
            <a:r>
              <a:rPr lang="en-GB" sz="2800" dirty="0"/>
              <a:t>Keep everyone regularly informed of progress using both formal and informal methods.</a:t>
            </a:r>
          </a:p>
          <a:p>
            <a:r>
              <a:rPr lang="en-GB" sz="2800" dirty="0"/>
              <a:t>Keep the momentum going by rewarding “wins” along the way.</a:t>
            </a:r>
          </a:p>
        </p:txBody>
      </p:sp>
    </p:spTree>
    <p:extLst>
      <p:ext uri="{BB962C8B-B14F-4D97-AF65-F5344CB8AC3E}">
        <p14:creationId xmlns:p14="http://schemas.microsoft.com/office/powerpoint/2010/main" val="24664678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9860" y="-955543"/>
            <a:ext cx="12461860" cy="7813544"/>
          </a:xfrm>
        </p:spPr>
      </p:pic>
    </p:spTree>
    <p:extLst>
      <p:ext uri="{BB962C8B-B14F-4D97-AF65-F5344CB8AC3E}">
        <p14:creationId xmlns:p14="http://schemas.microsoft.com/office/powerpoint/2010/main" val="12114090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References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522" y="1340768"/>
            <a:ext cx="9993966" cy="42016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200" dirty="0"/>
              <a:t>Buchanan, D.A. and </a:t>
            </a:r>
            <a:r>
              <a:rPr lang="en-GB" sz="1200" dirty="0" err="1"/>
              <a:t>Huczynski</a:t>
            </a:r>
            <a:r>
              <a:rPr lang="en-GB" sz="1200" dirty="0"/>
              <a:t>, A.A. (2010) </a:t>
            </a:r>
            <a:r>
              <a:rPr lang="en-GB" sz="1200" i="1" dirty="0"/>
              <a:t>Organizational Behaviour</a:t>
            </a:r>
            <a:r>
              <a:rPr lang="en-GB" sz="1200" dirty="0"/>
              <a:t>. 7</a:t>
            </a:r>
            <a:r>
              <a:rPr lang="en-GB" sz="1200" baseline="30000" dirty="0"/>
              <a:t>th</a:t>
            </a:r>
            <a:r>
              <a:rPr lang="en-GB" sz="1200" dirty="0"/>
              <a:t> ed. Harlow: Financial Times Prentice Hall</a:t>
            </a:r>
          </a:p>
          <a:p>
            <a:pPr marL="0" indent="0">
              <a:buNone/>
            </a:pPr>
            <a:r>
              <a:rPr lang="en-GB" sz="1200" i="1" dirty="0"/>
              <a:t>Changing behaviours in public health. </a:t>
            </a:r>
            <a:r>
              <a:rPr lang="en-GB" sz="1200" dirty="0"/>
              <a:t>(2013) Available at:</a:t>
            </a:r>
          </a:p>
          <a:p>
            <a:pPr marL="0" indent="0">
              <a:buNone/>
            </a:pPr>
            <a:r>
              <a:rPr lang="en-GB" sz="1200" dirty="0">
                <a:hlinkClick r:id="rId2"/>
              </a:rPr>
              <a:t>http://www.local.gov.uk/documents/10180/11463/Changing+behaviours+in+public+health+-+to+nudge+or+to+shove/5ae3b9c8-e476-495b-89b4-401d70e1e2aa</a:t>
            </a:r>
            <a:r>
              <a:rPr lang="en-GB" sz="1200" dirty="0"/>
              <a:t> [Accessed 19th September 2016]</a:t>
            </a:r>
          </a:p>
          <a:p>
            <a:pPr marL="0" indent="0">
              <a:buNone/>
            </a:pPr>
            <a:r>
              <a:rPr lang="en-GB" sz="1200" dirty="0"/>
              <a:t>Chartered Management Institute (2017) Models – Stakeholder Analysis. CMI: Corby</a:t>
            </a:r>
          </a:p>
          <a:p>
            <a:pPr marL="0" indent="0">
              <a:buNone/>
            </a:pPr>
            <a:r>
              <a:rPr lang="en-GB" sz="1200" dirty="0"/>
              <a:t>Cranfield University School of Management (2009) Stakeholder Engagement: A Road Map to Meaningful Engagement. Doughty Centre: Bedfordshire</a:t>
            </a:r>
          </a:p>
          <a:p>
            <a:pPr marL="0" indent="0">
              <a:buNone/>
            </a:pPr>
            <a:r>
              <a:rPr lang="en-US" sz="1200" dirty="0"/>
              <a:t>De Vita, E. and Vernon, M. (2007) ‘Get Engaged’, </a:t>
            </a:r>
            <a:r>
              <a:rPr lang="en-US" sz="1200" i="1" dirty="0"/>
              <a:t>Management Today</a:t>
            </a:r>
            <a:r>
              <a:rPr lang="en-US" sz="1200" dirty="0"/>
              <a:t>, April, pp. 38-43.  Business Source Complete, </a:t>
            </a:r>
            <a:r>
              <a:rPr lang="en-US" sz="1200" dirty="0" err="1"/>
              <a:t>EBSCO</a:t>
            </a:r>
            <a:r>
              <a:rPr lang="en-US" sz="1200" i="1" dirty="0" err="1"/>
              <a:t>host</a:t>
            </a:r>
            <a:r>
              <a:rPr lang="en-US" sz="1200" dirty="0"/>
              <a:t>. [Accessed 18th August, 2016]</a:t>
            </a:r>
          </a:p>
          <a:p>
            <a:pPr marL="0" indent="0">
              <a:buNone/>
            </a:pPr>
            <a:r>
              <a:rPr lang="en-GB" sz="1200" dirty="0"/>
              <a:t>Mayson, H. (2014) ‘</a:t>
            </a:r>
            <a:r>
              <a:rPr lang="en-GB" sz="1200" i="1" dirty="0"/>
              <a:t>The Future of Employee engagement</a:t>
            </a:r>
            <a:r>
              <a:rPr lang="en-GB" sz="1200" dirty="0"/>
              <a:t>’, Institute of Leadership and Management. </a:t>
            </a:r>
            <a:r>
              <a:rPr lang="en-GB" sz="1200" dirty="0">
                <a:hlinkClick r:id="rId3"/>
              </a:rPr>
              <a:t>https://www.i-l-m.com/Insight/Inspire/2014/June/what-is-employee-engagement</a:t>
            </a:r>
            <a:r>
              <a:rPr lang="en-GB" sz="1200" dirty="0"/>
              <a:t> [Accessed on 18th August, 2016]</a:t>
            </a:r>
          </a:p>
          <a:p>
            <a:pPr marL="0" indent="0">
              <a:buNone/>
            </a:pPr>
            <a:r>
              <a:rPr lang="en-US" sz="1200" dirty="0"/>
              <a:t>Merrell, P 2012, 'Effective Change Management: The Simple Truth', </a:t>
            </a:r>
            <a:r>
              <a:rPr lang="en-US" sz="1200" i="1" dirty="0"/>
              <a:t>Management Services</a:t>
            </a:r>
            <a:r>
              <a:rPr lang="en-US" sz="1200" dirty="0"/>
              <a:t>, 56, 2, pp. 20-23, Leadership &amp; Management Source, </a:t>
            </a:r>
            <a:r>
              <a:rPr lang="en-US" sz="1200" dirty="0" err="1"/>
              <a:t>EBSCO</a:t>
            </a:r>
            <a:r>
              <a:rPr lang="en-US" sz="1200" i="1" dirty="0" err="1"/>
              <a:t>host</a:t>
            </a:r>
            <a:r>
              <a:rPr lang="en-US" sz="1200" dirty="0"/>
              <a:t>, viewed 21 September 2016.</a:t>
            </a:r>
          </a:p>
          <a:p>
            <a:pPr marL="0" indent="0">
              <a:buNone/>
            </a:pPr>
            <a:r>
              <a:rPr lang="en-GB" sz="1200" dirty="0"/>
              <a:t>Miller, R., Freeman, T., Davidson,  D. and </a:t>
            </a:r>
            <a:r>
              <a:rPr lang="en-GB" sz="1200" dirty="0" err="1"/>
              <a:t>Glasby</a:t>
            </a:r>
            <a:r>
              <a:rPr lang="en-GB" sz="1200" dirty="0"/>
              <a:t>, J. (2015) </a:t>
            </a:r>
            <a:r>
              <a:rPr lang="en-GB" sz="1200" i="1" dirty="0"/>
              <a:t>An Adult social Care Compendium of Approaches and Tools for Organisational Change, </a:t>
            </a:r>
            <a:r>
              <a:rPr lang="en-GB" sz="1200" dirty="0"/>
              <a:t>Birmingham: University of Birmingham. Health Services Management Centre, Middlesex University</a:t>
            </a:r>
          </a:p>
          <a:p>
            <a:pPr marL="0" indent="0">
              <a:buNone/>
            </a:pPr>
            <a:r>
              <a:rPr lang="en-US" sz="1200" dirty="0"/>
              <a:t>Nelson, D. a. Quick, J. 2008 </a:t>
            </a:r>
            <a:r>
              <a:rPr lang="en-US" sz="1200" i="1" dirty="0"/>
              <a:t>Understanding Organizational Behavior, </a:t>
            </a:r>
            <a:r>
              <a:rPr lang="en-US" sz="1200" dirty="0"/>
              <a:t>Mason, Ohio: South-Western Cengage Learning</a:t>
            </a:r>
          </a:p>
          <a:p>
            <a:pPr marL="0" indent="0">
              <a:buNone/>
            </a:pPr>
            <a:r>
              <a:rPr lang="en-GB" sz="1200" dirty="0"/>
              <a:t>Palmer, B. (2016) </a:t>
            </a:r>
            <a:r>
              <a:rPr lang="en-GB" sz="1200" i="1" dirty="0"/>
              <a:t>Why change programmes fail in their tracks. </a:t>
            </a:r>
            <a:r>
              <a:rPr lang="en-GB" sz="1200" dirty="0"/>
              <a:t>Available at: </a:t>
            </a:r>
            <a:r>
              <a:rPr lang="en-GB" sz="1200" dirty="0">
                <a:hlinkClick r:id="rId4"/>
              </a:rPr>
              <a:t>http://www.trainingzone.co.uk/community/blogs/blairepalmer/why-change-programmes-fail-in-their-tracks</a:t>
            </a:r>
            <a:r>
              <a:rPr lang="en-GB" sz="1200" dirty="0"/>
              <a:t> (accessed 1st September, 2016)</a:t>
            </a:r>
            <a:endParaRPr lang="en-US" sz="1200" dirty="0"/>
          </a:p>
          <a:p>
            <a:pPr marL="0" indent="0">
              <a:buNone/>
            </a:pPr>
            <a:r>
              <a:rPr lang="en-GB" sz="1200" dirty="0"/>
              <a:t>Senior, B. and Fleming, J. (2006) </a:t>
            </a:r>
            <a:r>
              <a:rPr lang="en-GB" sz="1200" i="1" dirty="0"/>
              <a:t>Organizational Change</a:t>
            </a:r>
            <a:r>
              <a:rPr lang="en-GB" sz="1200" dirty="0"/>
              <a:t>. 3</a:t>
            </a:r>
            <a:r>
              <a:rPr lang="en-GB" sz="1200" baseline="30000" dirty="0"/>
              <a:t>rd</a:t>
            </a:r>
            <a:r>
              <a:rPr lang="en-GB" sz="1200" dirty="0"/>
              <a:t> ed. Harlow: Financial Times Prentice Hall</a:t>
            </a:r>
          </a:p>
          <a:p>
            <a:pPr marL="0" indent="0">
              <a:buNone/>
            </a:pPr>
            <a:r>
              <a:rPr lang="en-GB" sz="1200" dirty="0" err="1"/>
              <a:t>Thaler</a:t>
            </a:r>
            <a:r>
              <a:rPr lang="en-GB" sz="1200" dirty="0"/>
              <a:t>, R.H. and </a:t>
            </a:r>
            <a:r>
              <a:rPr lang="en-GB" sz="1200" dirty="0" err="1"/>
              <a:t>Sustein</a:t>
            </a:r>
            <a:r>
              <a:rPr lang="en-GB" sz="1200" dirty="0"/>
              <a:t>, C.R. (2008) </a:t>
            </a:r>
            <a:r>
              <a:rPr lang="en-GB" sz="1200" i="1" dirty="0"/>
              <a:t>Nudge: Improving Decisions about Health, Wealth, and Happiness. </a:t>
            </a:r>
            <a:r>
              <a:rPr lang="en-GB" sz="1200" dirty="0"/>
              <a:t>New Haven: Yale University Press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47237070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4CC75198-B5B4-4E5C-B4B2-A92787D9E2D8}">
  <we:reference id="3e0fcce7-415c-4081-926c-b4e449c650e4" version="1.1.0.2" store="EXCatalog" storeType="EXCatalog"/>
  <we:alternateReferences>
    <we:reference id="WA200004709" version="1.1.0.2" store="en-GB" storeType="OMEX"/>
  </we:alternateReferences>
  <we:properties>
    <we:property name="Office.AutoShowTaskpaneWithDocument" value="true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1228</Words>
  <Application>Microsoft Office PowerPoint</Application>
  <PresentationFormat>Widescreen</PresentationFormat>
  <Paragraphs>119</Paragraphs>
  <Slides>28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28</vt:i4>
      </vt:variant>
    </vt:vector>
  </HeadingPairs>
  <TitlesOfParts>
    <vt:vector size="42" baseType="lpstr">
      <vt:lpstr>Myriad Pro</vt:lpstr>
      <vt:lpstr>Aptos</vt:lpstr>
      <vt:lpstr>Arial</vt:lpstr>
      <vt:lpstr>Arial Black</vt:lpstr>
      <vt:lpstr>Arial Bold</vt:lpstr>
      <vt:lpstr>Calibri</vt:lpstr>
      <vt:lpstr>Calibri Light</vt:lpstr>
      <vt:lpstr>Times New Roman</vt:lpstr>
      <vt:lpstr>Verdana</vt:lpstr>
      <vt:lpstr>UWTSD 200_Text 1</vt:lpstr>
      <vt:lpstr>20140311PresentationUWTSDTemplate</vt:lpstr>
      <vt:lpstr>2_201500625PowerPointPresentationTemplate</vt:lpstr>
      <vt:lpstr>1_20140311PresentationUWTSDTemplate</vt:lpstr>
      <vt:lpstr>Title Slide 1</vt:lpstr>
      <vt:lpstr>    Leadership and Change   Day 5</vt:lpstr>
      <vt:lpstr>Our Vision</vt:lpstr>
      <vt:lpstr>Our 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Individual responses to change</vt:lpstr>
      <vt:lpstr>PowerPoint Presentation</vt:lpstr>
      <vt:lpstr>PowerPoint Presentation</vt:lpstr>
      <vt:lpstr>PowerPoint Presentation</vt:lpstr>
      <vt:lpstr>https://www.youtube.com/watch?v=jOUeHPS8A8g </vt:lpstr>
      <vt:lpstr>PowerPoint Presentation</vt:lpstr>
      <vt:lpstr>PowerPoint Presentation</vt:lpstr>
      <vt:lpstr>Identify and analyse Strategies</vt:lpstr>
      <vt:lpstr>Stakeholder engagement</vt:lpstr>
      <vt:lpstr>Stakeholders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Stakeholder Management and Engagement</vt:lpstr>
      <vt:lpstr>Guidelines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Julie Crossman</dc:creator>
  <cp:lastModifiedBy>Julie Crossman</cp:lastModifiedBy>
  <cp:revision>14</cp:revision>
  <dcterms:created xsi:type="dcterms:W3CDTF">2024-10-03T11:53:44Z</dcterms:created>
  <dcterms:modified xsi:type="dcterms:W3CDTF">2024-10-17T11:30:05Z</dcterms:modified>
</cp:coreProperties>
</file>