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63" r:id="rId4"/>
    <p:sldId id="264" r:id="rId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72" d="100"/>
          <a:sy n="72" d="100"/>
        </p:scale>
        <p:origin x="-1104"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E2410B8-02C1-44ED-B50E-3AE1C7AD7BD8}" type="datetimeFigureOut">
              <a:rPr lang="en-US"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E2410B8-02C1-44ED-B50E-3AE1C7AD7BD8}" type="datetimeFigureOut">
              <a:rPr lang="en-US" smtClean="0"/>
              <a:pPr/>
              <a:t>11/11/2018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E2410B8-02C1-44ED-B50E-3AE1C7AD7BD8}" type="datetimeFigureOut">
              <a:rPr lang="en-US" smtClean="0"/>
              <a:pPr/>
              <a:t>11/11/2018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E2410B8-02C1-44ED-B50E-3AE1C7AD7BD8}" type="datetimeFigureOut">
              <a:rPr lang="en-US" smtClean="0"/>
              <a:pPr/>
              <a:t>11/11/2018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2410B8-02C1-44ED-B50E-3AE1C7AD7BD8}" type="datetimeFigureOut">
              <a:rPr lang="en-US" smtClean="0"/>
              <a:pPr/>
              <a:t>11/11/2018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2410B8-02C1-44ED-B50E-3AE1C7AD7BD8}" type="datetimeFigureOut">
              <a:rPr lang="en-US" smtClean="0"/>
              <a:pPr/>
              <a:t>11/11/2018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2410B8-02C1-44ED-B50E-3AE1C7AD7BD8}" type="datetimeFigureOut">
              <a:rPr lang="en-US" smtClean="0"/>
              <a:pPr/>
              <a:t>11/11/2018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2410B8-02C1-44ED-B50E-3AE1C7AD7BD8}" type="datetimeFigureOut">
              <a:rPr lang="en-US" smtClean="0"/>
              <a:pPr/>
              <a:t>11/11/2018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59BCBC-090D-4515-B5E1-CF94E78EDB8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1285860"/>
            <a:ext cx="8001056" cy="3071834"/>
          </a:xfrm>
        </p:spPr>
        <p:txBody>
          <a:bodyPr>
            <a:normAutofit/>
          </a:bodyPr>
          <a:lstStyle/>
          <a:p>
            <a:pPr algn="l"/>
            <a:r>
              <a:rPr lang="en-GB" dirty="0" smtClean="0"/>
              <a:t>Film &amp; Media in the Celtic Nations</a:t>
            </a:r>
            <a:br>
              <a:rPr lang="en-GB" dirty="0" smtClean="0"/>
            </a:br>
            <a:r>
              <a:rPr lang="en-GB" sz="3200" dirty="0" smtClean="0"/>
              <a:t/>
            </a:r>
            <a:br>
              <a:rPr lang="en-GB" sz="3200" dirty="0" smtClean="0"/>
            </a:br>
            <a:r>
              <a:rPr lang="en-GB" sz="3200" i="1" dirty="0" smtClean="0">
                <a:solidFill>
                  <a:srgbClr val="FFC000"/>
                </a:solidFill>
              </a:rPr>
              <a:t>Contemporary Welsh Language Film</a:t>
            </a:r>
            <a:endParaRPr lang="en-GB" sz="3200" dirty="0">
              <a:solidFill>
                <a:srgbClr val="FFC000"/>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gruff-rhys.jpg"/>
          <p:cNvPicPr>
            <a:picLocks noChangeAspect="1"/>
          </p:cNvPicPr>
          <p:nvPr/>
        </p:nvPicPr>
        <p:blipFill>
          <a:blip r:embed="rId2">
            <a:clrChange>
              <a:clrFrom>
                <a:srgbClr val="141412"/>
              </a:clrFrom>
              <a:clrTo>
                <a:srgbClr val="141412">
                  <a:alpha val="0"/>
                </a:srgbClr>
              </a:clrTo>
            </a:clrChange>
          </a:blip>
          <a:srcRect l="39024" r="9756"/>
          <a:stretch>
            <a:fillRect/>
          </a:stretch>
        </p:blipFill>
        <p:spPr>
          <a:xfrm>
            <a:off x="3858116" y="186628"/>
            <a:ext cx="5000164" cy="64922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p:cNvSpPr txBox="1"/>
          <p:nvPr/>
        </p:nvSpPr>
        <p:spPr>
          <a:xfrm>
            <a:off x="785786" y="2786058"/>
            <a:ext cx="3357586" cy="3293209"/>
          </a:xfrm>
          <a:prstGeom prst="rect">
            <a:avLst/>
          </a:prstGeom>
          <a:noFill/>
        </p:spPr>
        <p:txBody>
          <a:bodyPr wrap="square" rtlCol="0">
            <a:spAutoFit/>
          </a:bodyPr>
          <a:lstStyle/>
          <a:p>
            <a:pPr>
              <a:buFont typeface="Arial" pitchFamily="34" charset="0"/>
              <a:buChar char="•"/>
            </a:pPr>
            <a:r>
              <a:rPr lang="en-GB" sz="2600" dirty="0" smtClean="0"/>
              <a:t> National identity</a:t>
            </a:r>
          </a:p>
          <a:p>
            <a:pPr>
              <a:buFont typeface="Arial" pitchFamily="34" charset="0"/>
              <a:buChar char="•"/>
            </a:pPr>
            <a:r>
              <a:rPr lang="en-GB" sz="2600" dirty="0" smtClean="0"/>
              <a:t> Language</a:t>
            </a:r>
          </a:p>
          <a:p>
            <a:pPr>
              <a:buFont typeface="Arial" pitchFamily="34" charset="0"/>
              <a:buChar char="•"/>
            </a:pPr>
            <a:r>
              <a:rPr lang="en-GB" sz="2600" dirty="0" smtClean="0"/>
              <a:t> Bilingualism</a:t>
            </a:r>
          </a:p>
          <a:p>
            <a:pPr>
              <a:buFont typeface="Arial" pitchFamily="34" charset="0"/>
              <a:buChar char="•"/>
            </a:pPr>
            <a:r>
              <a:rPr lang="en-GB" sz="2600" dirty="0" smtClean="0"/>
              <a:t> Race/ethnicity</a:t>
            </a:r>
          </a:p>
          <a:p>
            <a:pPr>
              <a:buFont typeface="Arial" pitchFamily="34" charset="0"/>
              <a:buChar char="•"/>
            </a:pPr>
            <a:r>
              <a:rPr lang="en-GB" sz="2600" dirty="0" smtClean="0"/>
              <a:t> History/Myth</a:t>
            </a:r>
          </a:p>
          <a:p>
            <a:pPr>
              <a:buFont typeface="Arial" pitchFamily="34" charset="0"/>
              <a:buChar char="•"/>
            </a:pPr>
            <a:r>
              <a:rPr lang="en-GB" sz="2600" dirty="0" smtClean="0"/>
              <a:t> Popular culture</a:t>
            </a:r>
          </a:p>
          <a:p>
            <a:pPr>
              <a:buFont typeface="Arial" pitchFamily="34" charset="0"/>
              <a:buChar char="•"/>
            </a:pPr>
            <a:r>
              <a:rPr lang="en-GB" sz="2600" dirty="0" smtClean="0"/>
              <a:t> S4C/Welsh media</a:t>
            </a:r>
          </a:p>
          <a:p>
            <a:pPr>
              <a:buFont typeface="Arial" pitchFamily="34" charset="0"/>
              <a:buChar char="•"/>
            </a:pPr>
            <a:r>
              <a:rPr lang="en-GB" sz="2600" dirty="0" smtClean="0"/>
              <a:t> Gruff Rhys/John Evans</a:t>
            </a:r>
          </a:p>
        </p:txBody>
      </p:sp>
      <p:sp>
        <p:nvSpPr>
          <p:cNvPr id="9" name="TextBox 8"/>
          <p:cNvSpPr txBox="1"/>
          <p:nvPr/>
        </p:nvSpPr>
        <p:spPr>
          <a:xfrm>
            <a:off x="785786" y="571480"/>
            <a:ext cx="3988400" cy="1077218"/>
          </a:xfrm>
          <a:prstGeom prst="rect">
            <a:avLst/>
          </a:prstGeom>
          <a:noFill/>
        </p:spPr>
        <p:txBody>
          <a:bodyPr wrap="none" rtlCol="0">
            <a:spAutoFit/>
          </a:bodyPr>
          <a:lstStyle/>
          <a:p>
            <a:r>
              <a:rPr lang="en-GB" sz="3200" b="1" i="1" dirty="0" smtClean="0">
                <a:solidFill>
                  <a:srgbClr val="FFC000"/>
                </a:solidFill>
              </a:rPr>
              <a:t>I Grombil Cyfandir Pell</a:t>
            </a:r>
          </a:p>
          <a:p>
            <a:r>
              <a:rPr lang="en-GB" sz="3200" b="1" i="1" dirty="0" smtClean="0"/>
              <a:t>American Interior</a:t>
            </a:r>
            <a:endParaRPr lang="en-GB" sz="3200" b="1" i="1" dirty="0"/>
          </a:p>
        </p:txBody>
      </p:sp>
      <p:sp>
        <p:nvSpPr>
          <p:cNvPr id="10" name="TextBox 9"/>
          <p:cNvSpPr txBox="1"/>
          <p:nvPr/>
        </p:nvSpPr>
        <p:spPr>
          <a:xfrm>
            <a:off x="785786" y="1785926"/>
            <a:ext cx="1774845" cy="369332"/>
          </a:xfrm>
          <a:prstGeom prst="rect">
            <a:avLst/>
          </a:prstGeom>
          <a:noFill/>
        </p:spPr>
        <p:txBody>
          <a:bodyPr wrap="none" rtlCol="0">
            <a:spAutoFit/>
          </a:bodyPr>
          <a:lstStyle/>
          <a:p>
            <a:r>
              <a:rPr lang="en-GB" dirty="0" smtClean="0"/>
              <a:t>Rhys/Goch, 2014</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00034" y="714356"/>
            <a:ext cx="8001056" cy="5693866"/>
          </a:xfrm>
          <a:prstGeom prst="rect">
            <a:avLst/>
          </a:prstGeom>
          <a:noFill/>
        </p:spPr>
        <p:txBody>
          <a:bodyPr wrap="square" rtlCol="0">
            <a:spAutoFit/>
          </a:bodyPr>
          <a:lstStyle/>
          <a:p>
            <a:r>
              <a:rPr lang="en-GB" sz="2800" b="1" i="1" dirty="0" smtClean="0">
                <a:solidFill>
                  <a:srgbClr val="FFC000"/>
                </a:solidFill>
              </a:rPr>
              <a:t>I Grombil Cyfandir Pell/American Interior </a:t>
            </a:r>
            <a:r>
              <a:rPr lang="en-GB" sz="2800" dirty="0" smtClean="0"/>
              <a:t>engages </a:t>
            </a:r>
            <a:r>
              <a:rPr lang="en-GB" sz="2800" dirty="0" smtClean="0"/>
              <a:t>with Welsh national identity, culture, language and </a:t>
            </a:r>
            <a:r>
              <a:rPr lang="en-GB" sz="2800" dirty="0" smtClean="0"/>
              <a:t>history. </a:t>
            </a:r>
            <a:r>
              <a:rPr lang="en-GB" sz="2800" dirty="0" smtClean="0"/>
              <a:t>It film is </a:t>
            </a:r>
            <a:r>
              <a:rPr lang="en-GB" sz="2800" dirty="0" smtClean="0"/>
              <a:t>concerned with (possible) connections between an individual from </a:t>
            </a:r>
            <a:r>
              <a:rPr lang="en-GB" sz="2800" dirty="0" smtClean="0"/>
              <a:t>Wales, </a:t>
            </a:r>
            <a:r>
              <a:rPr lang="en-GB" sz="2800" dirty="0" smtClean="0"/>
              <a:t>Ieuan Ifans (John Evans), and how he may have influenced the history and geography of the US</a:t>
            </a:r>
            <a:r>
              <a:rPr lang="en-GB" sz="2800" dirty="0" smtClean="0"/>
              <a:t>. </a:t>
            </a:r>
          </a:p>
          <a:p>
            <a:endParaRPr lang="en-GB" sz="2800" dirty="0" smtClean="0"/>
          </a:p>
          <a:p>
            <a:r>
              <a:rPr lang="en-GB" sz="2800" dirty="0" smtClean="0"/>
              <a:t>It also concerns a spurious quest, that is, a search for a lost tribe of Welsh-speaking Native Americans. The ‘real’ purpose of the film, however, emerges as the exploration of the links between the Welsh nation and the Mandan tribe, including the threats to their respective languages and cultures.</a:t>
            </a:r>
            <a:endParaRPr lang="en-GB" sz="2800"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28596" y="302359"/>
            <a:ext cx="8143932" cy="6341351"/>
          </a:xfrm>
          <a:prstGeom prst="rect">
            <a:avLst/>
          </a:prstGeom>
          <a:noFill/>
        </p:spPr>
        <p:txBody>
          <a:bodyPr wrap="square" rtlCol="0">
            <a:spAutoFit/>
          </a:bodyPr>
          <a:lstStyle/>
          <a:p>
            <a:r>
              <a:rPr lang="en-GB" sz="2800" b="1" i="1" dirty="0" smtClean="0">
                <a:solidFill>
                  <a:srgbClr val="FFC000"/>
                </a:solidFill>
              </a:rPr>
              <a:t>I Grombil Cyfandir </a:t>
            </a:r>
            <a:r>
              <a:rPr lang="en-GB" sz="2800" b="1" i="1" dirty="0" smtClean="0">
                <a:solidFill>
                  <a:srgbClr val="FFC000"/>
                </a:solidFill>
              </a:rPr>
              <a:t>Pell/American Interior </a:t>
            </a:r>
            <a:r>
              <a:rPr lang="en-GB" sz="2800" dirty="0" smtClean="0"/>
              <a:t>is </a:t>
            </a:r>
            <a:r>
              <a:rPr lang="en-GB" sz="2800" dirty="0" smtClean="0"/>
              <a:t>representative of many contemporary Welsh texts in its engagement with national identity, culture, </a:t>
            </a:r>
            <a:r>
              <a:rPr lang="en-GB" sz="2800" dirty="0" smtClean="0"/>
              <a:t>language, and </a:t>
            </a:r>
            <a:r>
              <a:rPr lang="en-GB" sz="2800" dirty="0" smtClean="0"/>
              <a:t>history </a:t>
            </a:r>
            <a:r>
              <a:rPr lang="en-GB" sz="2800" dirty="0" smtClean="0"/>
              <a:t>(e.g. novels such as </a:t>
            </a:r>
            <a:r>
              <a:rPr lang="en-GB" sz="2800" i="1" dirty="0" smtClean="0"/>
              <a:t>The </a:t>
            </a:r>
            <a:r>
              <a:rPr lang="en-GB" sz="2800" i="1" dirty="0" smtClean="0"/>
              <a:t>Hiding Place</a:t>
            </a:r>
            <a:r>
              <a:rPr lang="en-GB" sz="2800" dirty="0" smtClean="0"/>
              <a:t>, </a:t>
            </a:r>
            <a:r>
              <a:rPr lang="en-GB" sz="2800" i="1" dirty="0" smtClean="0"/>
              <a:t>To </a:t>
            </a:r>
            <a:r>
              <a:rPr lang="en-GB" sz="2800" i="1" dirty="0" smtClean="0"/>
              <a:t>Babel and Back</a:t>
            </a:r>
            <a:r>
              <a:rPr lang="en-GB" sz="2800" dirty="0" smtClean="0"/>
              <a:t>). </a:t>
            </a:r>
            <a:endParaRPr lang="en-GB" sz="2800" dirty="0" smtClean="0"/>
          </a:p>
          <a:p>
            <a:endParaRPr lang="en-GB" sz="2800" dirty="0" smtClean="0"/>
          </a:p>
          <a:p>
            <a:pPr>
              <a:buFont typeface="Arial" pitchFamily="34" charset="0"/>
              <a:buChar char="•"/>
            </a:pPr>
            <a:r>
              <a:rPr lang="en-GB" sz="2800" dirty="0" smtClean="0"/>
              <a:t> </a:t>
            </a:r>
            <a:r>
              <a:rPr lang="en-GB" sz="2600" dirty="0" smtClean="0"/>
              <a:t>It </a:t>
            </a:r>
            <a:r>
              <a:rPr lang="en-GB" sz="2600" dirty="0" smtClean="0"/>
              <a:t>examines the intertwining of myth and historical fact in the construction of national/cultural identity. </a:t>
            </a:r>
            <a:endParaRPr lang="en-GB" sz="2600" dirty="0" smtClean="0"/>
          </a:p>
          <a:p>
            <a:pPr>
              <a:buFont typeface="Arial" pitchFamily="34" charset="0"/>
              <a:buChar char="•"/>
            </a:pPr>
            <a:endParaRPr lang="en-GB" sz="2600" dirty="0" smtClean="0"/>
          </a:p>
          <a:p>
            <a:pPr>
              <a:buFont typeface="Arial" pitchFamily="34" charset="0"/>
              <a:buChar char="•"/>
            </a:pPr>
            <a:r>
              <a:rPr lang="en-GB" sz="2600" dirty="0" smtClean="0"/>
              <a:t> </a:t>
            </a:r>
            <a:r>
              <a:rPr lang="en-GB" sz="2600" dirty="0" smtClean="0"/>
              <a:t>It </a:t>
            </a:r>
            <a:r>
              <a:rPr lang="en-GB" sz="2600" dirty="0" smtClean="0"/>
              <a:t>explores national and cultural boundaries and their artificial construction. </a:t>
            </a:r>
          </a:p>
          <a:p>
            <a:pPr>
              <a:buFont typeface="Arial" pitchFamily="34" charset="0"/>
              <a:buChar char="•"/>
            </a:pPr>
            <a:endParaRPr lang="en-GB" sz="2600" dirty="0" smtClean="0"/>
          </a:p>
          <a:p>
            <a:pPr>
              <a:buFont typeface="Arial" pitchFamily="34" charset="0"/>
              <a:buChar char="•"/>
            </a:pPr>
            <a:r>
              <a:rPr lang="en-GB" sz="2600" dirty="0" smtClean="0"/>
              <a:t> It </a:t>
            </a:r>
            <a:r>
              <a:rPr lang="en-GB" sz="2600" dirty="0" smtClean="0"/>
              <a:t>is outward- and inward-looking, exploring the shared experience of Welsh speakers and the native Americans of the Mandan nation.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366</TotalTime>
  <Words>239</Words>
  <Application>Microsoft Office PowerPoint</Application>
  <PresentationFormat>On-screen Show (4:3)</PresentationFormat>
  <Paragraphs>22</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Film &amp; Media in the Celtic Nations  Contemporary Welsh Language Film</vt:lpstr>
      <vt:lpstr>Slide 2</vt:lpstr>
      <vt:lpstr>Slide 3</vt:lpstr>
      <vt:lpstr>Slide 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German Expressionism Weimar Cinema 1920-31</dc:title>
  <dc:creator>Matt</dc:creator>
  <cp:lastModifiedBy>Matt</cp:lastModifiedBy>
  <cp:revision>31</cp:revision>
  <dcterms:created xsi:type="dcterms:W3CDTF">2016-10-05T07:20:19Z</dcterms:created>
  <dcterms:modified xsi:type="dcterms:W3CDTF">2018-11-11T15:29:36Z</dcterms:modified>
</cp:coreProperties>
</file>