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47"/>
  </p:notesMasterIdLst>
  <p:sldIdLst>
    <p:sldId id="257" r:id="rId8"/>
    <p:sldId id="256" r:id="rId9"/>
    <p:sldId id="911" r:id="rId10"/>
    <p:sldId id="258" r:id="rId11"/>
    <p:sldId id="280" r:id="rId12"/>
    <p:sldId id="287" r:id="rId13"/>
    <p:sldId id="298" r:id="rId14"/>
    <p:sldId id="288" r:id="rId15"/>
    <p:sldId id="260" r:id="rId16"/>
    <p:sldId id="261" r:id="rId17"/>
    <p:sldId id="262" r:id="rId18"/>
    <p:sldId id="263" r:id="rId19"/>
    <p:sldId id="264" r:id="rId20"/>
    <p:sldId id="265" r:id="rId21"/>
    <p:sldId id="266" r:id="rId22"/>
    <p:sldId id="267" r:id="rId23"/>
    <p:sldId id="292" r:id="rId24"/>
    <p:sldId id="293" r:id="rId25"/>
    <p:sldId id="294" r:id="rId26"/>
    <p:sldId id="295" r:id="rId27"/>
    <p:sldId id="276" r:id="rId28"/>
    <p:sldId id="296" r:id="rId29"/>
    <p:sldId id="281" r:id="rId30"/>
    <p:sldId id="282" r:id="rId31"/>
    <p:sldId id="283" r:id="rId32"/>
    <p:sldId id="284" r:id="rId33"/>
    <p:sldId id="269" r:id="rId34"/>
    <p:sldId id="270" r:id="rId35"/>
    <p:sldId id="271" r:id="rId36"/>
    <p:sldId id="316" r:id="rId37"/>
    <p:sldId id="272" r:id="rId38"/>
    <p:sldId id="273" r:id="rId39"/>
    <p:sldId id="274" r:id="rId40"/>
    <p:sldId id="275" r:id="rId41"/>
    <p:sldId id="319" r:id="rId42"/>
    <p:sldId id="277" r:id="rId43"/>
    <p:sldId id="303" r:id="rId44"/>
    <p:sldId id="314" r:id="rId45"/>
    <p:sldId id="27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11"/>
            <p14:sldId id="258"/>
            <p14:sldId id="280"/>
            <p14:sldId id="287"/>
            <p14:sldId id="298"/>
            <p14:sldId id="288"/>
            <p14:sldId id="260"/>
            <p14:sldId id="261"/>
            <p14:sldId id="262"/>
            <p14:sldId id="263"/>
            <p14:sldId id="264"/>
            <p14:sldId id="265"/>
            <p14:sldId id="266"/>
            <p14:sldId id="267"/>
            <p14:sldId id="292"/>
            <p14:sldId id="293"/>
            <p14:sldId id="294"/>
            <p14:sldId id="295"/>
            <p14:sldId id="276"/>
            <p14:sldId id="296"/>
            <p14:sldId id="281"/>
            <p14:sldId id="282"/>
            <p14:sldId id="283"/>
            <p14:sldId id="284"/>
            <p14:sldId id="269"/>
            <p14:sldId id="270"/>
            <p14:sldId id="271"/>
            <p14:sldId id="316"/>
            <p14:sldId id="272"/>
            <p14:sldId id="273"/>
            <p14:sldId id="274"/>
            <p14:sldId id="275"/>
            <p14:sldId id="319"/>
            <p14:sldId id="277"/>
            <p14:sldId id="303"/>
            <p14:sldId id="314"/>
            <p14:sldId id="279"/>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presProps" Target="presProps.xml"/><Relationship Id="rId8" Type="http://schemas.openxmlformats.org/officeDocument/2006/relationships/slide" Target="slides/slide1.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diagrams/_rels/data6.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D0FD5EB9-E6CA-4F97-8262-1B3619AA209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5ED923E-712B-4AC1-B42D-666DC511E62C}">
      <dgm:prSet/>
      <dgm:spPr/>
      <dgm:t>
        <a:bodyPr/>
        <a:lstStyle/>
        <a:p>
          <a:r>
            <a:rPr lang="en-GB"/>
            <a:t>What have we covered so far?</a:t>
          </a:r>
          <a:endParaRPr lang="en-US"/>
        </a:p>
      </dgm:t>
    </dgm:pt>
    <dgm:pt modelId="{40EE24D6-2C62-474E-996F-73DE174EEE69}" type="parTrans" cxnId="{45726DB8-AC84-4E96-AEC7-304057FAE3B0}">
      <dgm:prSet/>
      <dgm:spPr/>
      <dgm:t>
        <a:bodyPr/>
        <a:lstStyle/>
        <a:p>
          <a:endParaRPr lang="en-US"/>
        </a:p>
      </dgm:t>
    </dgm:pt>
    <dgm:pt modelId="{3FBB5890-D97F-4874-8F3F-80FEC9189F24}" type="sibTrans" cxnId="{45726DB8-AC84-4E96-AEC7-304057FAE3B0}">
      <dgm:prSet/>
      <dgm:spPr/>
      <dgm:t>
        <a:bodyPr/>
        <a:lstStyle/>
        <a:p>
          <a:endParaRPr lang="en-US"/>
        </a:p>
      </dgm:t>
    </dgm:pt>
    <dgm:pt modelId="{B82350E4-1A5E-4A43-B3A2-EE6C898C261E}">
      <dgm:prSet/>
      <dgm:spPr/>
      <dgm:t>
        <a:bodyPr/>
        <a:lstStyle/>
        <a:p>
          <a:r>
            <a:rPr lang="en-GB"/>
            <a:t>Do you have any questions?</a:t>
          </a:r>
          <a:endParaRPr lang="en-US"/>
        </a:p>
      </dgm:t>
    </dgm:pt>
    <dgm:pt modelId="{A0773B17-C751-46DA-8907-DB96339C4D8F}" type="parTrans" cxnId="{41524689-3DCA-4C0A-8F5F-B824BF58D067}">
      <dgm:prSet/>
      <dgm:spPr/>
      <dgm:t>
        <a:bodyPr/>
        <a:lstStyle/>
        <a:p>
          <a:endParaRPr lang="en-US"/>
        </a:p>
      </dgm:t>
    </dgm:pt>
    <dgm:pt modelId="{71863B91-B7A9-4D5E-ABC0-6F38F93F3553}" type="sibTrans" cxnId="{41524689-3DCA-4C0A-8F5F-B824BF58D067}">
      <dgm:prSet/>
      <dgm:spPr/>
      <dgm:t>
        <a:bodyPr/>
        <a:lstStyle/>
        <a:p>
          <a:endParaRPr lang="en-US"/>
        </a:p>
      </dgm:t>
    </dgm:pt>
    <dgm:pt modelId="{CF65E434-CD4B-4E41-841B-05FE1A56AB55}" type="pres">
      <dgm:prSet presAssocID="{D0FD5EB9-E6CA-4F97-8262-1B3619AA2097}" presName="linear" presStyleCnt="0">
        <dgm:presLayoutVars>
          <dgm:animLvl val="lvl"/>
          <dgm:resizeHandles val="exact"/>
        </dgm:presLayoutVars>
      </dgm:prSet>
      <dgm:spPr/>
    </dgm:pt>
    <dgm:pt modelId="{BB7EAF21-1A1A-49A9-8344-82B68910171B}" type="pres">
      <dgm:prSet presAssocID="{85ED923E-712B-4AC1-B42D-666DC511E62C}" presName="parentText" presStyleLbl="node1" presStyleIdx="0" presStyleCnt="2">
        <dgm:presLayoutVars>
          <dgm:chMax val="0"/>
          <dgm:bulletEnabled val="1"/>
        </dgm:presLayoutVars>
      </dgm:prSet>
      <dgm:spPr/>
    </dgm:pt>
    <dgm:pt modelId="{02D22768-2652-4EAB-B6D4-C8A0645130B1}" type="pres">
      <dgm:prSet presAssocID="{3FBB5890-D97F-4874-8F3F-80FEC9189F24}" presName="spacer" presStyleCnt="0"/>
      <dgm:spPr/>
    </dgm:pt>
    <dgm:pt modelId="{C95C217E-A9D3-4F3C-AD05-E9E823B1DCEA}" type="pres">
      <dgm:prSet presAssocID="{B82350E4-1A5E-4A43-B3A2-EE6C898C261E}" presName="parentText" presStyleLbl="node1" presStyleIdx="1" presStyleCnt="2">
        <dgm:presLayoutVars>
          <dgm:chMax val="0"/>
          <dgm:bulletEnabled val="1"/>
        </dgm:presLayoutVars>
      </dgm:prSet>
      <dgm:spPr/>
    </dgm:pt>
  </dgm:ptLst>
  <dgm:cxnLst>
    <dgm:cxn modelId="{23236E48-017A-42A1-A076-86FBDDBD7A53}" type="presOf" srcId="{85ED923E-712B-4AC1-B42D-666DC511E62C}" destId="{BB7EAF21-1A1A-49A9-8344-82B68910171B}" srcOrd="0" destOrd="0" presId="urn:microsoft.com/office/officeart/2005/8/layout/vList2"/>
    <dgm:cxn modelId="{41524689-3DCA-4C0A-8F5F-B824BF58D067}" srcId="{D0FD5EB9-E6CA-4F97-8262-1B3619AA2097}" destId="{B82350E4-1A5E-4A43-B3A2-EE6C898C261E}" srcOrd="1" destOrd="0" parTransId="{A0773B17-C751-46DA-8907-DB96339C4D8F}" sibTransId="{71863B91-B7A9-4D5E-ABC0-6F38F93F3553}"/>
    <dgm:cxn modelId="{BA528BB1-2BAA-49D6-B019-137D8FFC7110}" type="presOf" srcId="{D0FD5EB9-E6CA-4F97-8262-1B3619AA2097}" destId="{CF65E434-CD4B-4E41-841B-05FE1A56AB55}" srcOrd="0" destOrd="0" presId="urn:microsoft.com/office/officeart/2005/8/layout/vList2"/>
    <dgm:cxn modelId="{45726DB8-AC84-4E96-AEC7-304057FAE3B0}" srcId="{D0FD5EB9-E6CA-4F97-8262-1B3619AA2097}" destId="{85ED923E-712B-4AC1-B42D-666DC511E62C}" srcOrd="0" destOrd="0" parTransId="{40EE24D6-2C62-474E-996F-73DE174EEE69}" sibTransId="{3FBB5890-D97F-4874-8F3F-80FEC9189F24}"/>
    <dgm:cxn modelId="{DEC52FD6-C0CC-46A3-B32A-CF9682B4F137}" type="presOf" srcId="{B82350E4-1A5E-4A43-B3A2-EE6C898C261E}" destId="{C95C217E-A9D3-4F3C-AD05-E9E823B1DCEA}" srcOrd="0" destOrd="0" presId="urn:microsoft.com/office/officeart/2005/8/layout/vList2"/>
    <dgm:cxn modelId="{4439EA92-08AB-4C11-868B-E587F1BD0667}" type="presParOf" srcId="{CF65E434-CD4B-4E41-841B-05FE1A56AB55}" destId="{BB7EAF21-1A1A-49A9-8344-82B68910171B}" srcOrd="0" destOrd="0" presId="urn:microsoft.com/office/officeart/2005/8/layout/vList2"/>
    <dgm:cxn modelId="{3A46E7D4-8073-4FF3-B09D-89D6B519E26E}" type="presParOf" srcId="{CF65E434-CD4B-4E41-841B-05FE1A56AB55}" destId="{02D22768-2652-4EAB-B6D4-C8A0645130B1}" srcOrd="1" destOrd="0" presId="urn:microsoft.com/office/officeart/2005/8/layout/vList2"/>
    <dgm:cxn modelId="{67078020-BD44-47F1-BB9E-D4E93242A0C7}" type="presParOf" srcId="{CF65E434-CD4B-4E41-841B-05FE1A56AB55}" destId="{C95C217E-A9D3-4F3C-AD05-E9E823B1DCE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984DB3-38D5-48B8-8918-E5940CCD523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DAC26CB-CF17-4858-8278-E4B78A7017EE}">
      <dgm:prSet/>
      <dgm:spPr/>
      <dgm:t>
        <a:bodyPr/>
        <a:lstStyle/>
        <a:p>
          <a:r>
            <a:rPr lang="en-GB"/>
            <a:t>There is some dispute as to whether ableism and disablism are synonymous, and some people within disability rights circles find the latter term's use inaccurate. </a:t>
          </a:r>
          <a:endParaRPr lang="en-US"/>
        </a:p>
      </dgm:t>
    </dgm:pt>
    <dgm:pt modelId="{D3ABF97B-8E87-47D8-801B-1641FBEE3D6C}" type="parTrans" cxnId="{11B8265F-4B2F-4EF2-AD19-5F32CD43C7C6}">
      <dgm:prSet/>
      <dgm:spPr/>
      <dgm:t>
        <a:bodyPr/>
        <a:lstStyle/>
        <a:p>
          <a:endParaRPr lang="en-US"/>
        </a:p>
      </dgm:t>
    </dgm:pt>
    <dgm:pt modelId="{3FEC38DA-07D2-44CA-8FE8-3EA3AB2BAF69}" type="sibTrans" cxnId="{11B8265F-4B2F-4EF2-AD19-5F32CD43C7C6}">
      <dgm:prSet/>
      <dgm:spPr/>
      <dgm:t>
        <a:bodyPr/>
        <a:lstStyle/>
        <a:p>
          <a:endParaRPr lang="en-US"/>
        </a:p>
      </dgm:t>
    </dgm:pt>
    <dgm:pt modelId="{DBF47CC9-947B-419F-9ABF-DFB9D3F5D876}">
      <dgm:prSet/>
      <dgm:spPr/>
      <dgm:t>
        <a:bodyPr/>
        <a:lstStyle/>
        <a:p>
          <a:r>
            <a:rPr lang="en-GB"/>
            <a:t>Disablism is used more in the UK.</a:t>
          </a:r>
          <a:endParaRPr lang="en-US"/>
        </a:p>
      </dgm:t>
    </dgm:pt>
    <dgm:pt modelId="{406AE20F-73D2-4EC8-95B9-33CB55041E09}" type="parTrans" cxnId="{0F33A4BC-A2BC-49FE-97AD-528D237CA6AC}">
      <dgm:prSet/>
      <dgm:spPr/>
      <dgm:t>
        <a:bodyPr/>
        <a:lstStyle/>
        <a:p>
          <a:endParaRPr lang="en-US"/>
        </a:p>
      </dgm:t>
    </dgm:pt>
    <dgm:pt modelId="{6691B929-ED9F-49A3-AB04-15A028C332CC}" type="sibTrans" cxnId="{0F33A4BC-A2BC-49FE-97AD-528D237CA6AC}">
      <dgm:prSet/>
      <dgm:spPr/>
      <dgm:t>
        <a:bodyPr/>
        <a:lstStyle/>
        <a:p>
          <a:endParaRPr lang="en-US"/>
        </a:p>
      </dgm:t>
    </dgm:pt>
    <dgm:pt modelId="{3F9C3CD5-21F1-4827-B88B-F956F8798A19}">
      <dgm:prSet/>
      <dgm:spPr/>
      <dgm:t>
        <a:bodyPr/>
        <a:lstStyle/>
        <a:p>
          <a:r>
            <a:rPr lang="en-GB"/>
            <a:t>What is it?</a:t>
          </a:r>
          <a:endParaRPr lang="en-US"/>
        </a:p>
      </dgm:t>
    </dgm:pt>
    <dgm:pt modelId="{5A3955D4-8941-446E-A261-1B38A856A5B3}" type="parTrans" cxnId="{E7C20938-494A-4C6A-94B7-29186FAFF081}">
      <dgm:prSet/>
      <dgm:spPr/>
      <dgm:t>
        <a:bodyPr/>
        <a:lstStyle/>
        <a:p>
          <a:endParaRPr lang="en-US"/>
        </a:p>
      </dgm:t>
    </dgm:pt>
    <dgm:pt modelId="{9BAA331B-D9BA-4337-8AF3-D94D061F297E}" type="sibTrans" cxnId="{E7C20938-494A-4C6A-94B7-29186FAFF081}">
      <dgm:prSet/>
      <dgm:spPr/>
      <dgm:t>
        <a:bodyPr/>
        <a:lstStyle/>
        <a:p>
          <a:endParaRPr lang="en-US"/>
        </a:p>
      </dgm:t>
    </dgm:pt>
    <dgm:pt modelId="{A9BAF344-7577-4F84-ABDA-76BBD9719BE1}" type="pres">
      <dgm:prSet presAssocID="{51984DB3-38D5-48B8-8918-E5940CCD523C}" presName="vert0" presStyleCnt="0">
        <dgm:presLayoutVars>
          <dgm:dir/>
          <dgm:animOne val="branch"/>
          <dgm:animLvl val="lvl"/>
        </dgm:presLayoutVars>
      </dgm:prSet>
      <dgm:spPr/>
    </dgm:pt>
    <dgm:pt modelId="{C3D688E8-53E6-40C0-9526-5EA320FEDE7E}" type="pres">
      <dgm:prSet presAssocID="{2DAC26CB-CF17-4858-8278-E4B78A7017EE}" presName="thickLine" presStyleLbl="alignNode1" presStyleIdx="0" presStyleCnt="3"/>
      <dgm:spPr/>
    </dgm:pt>
    <dgm:pt modelId="{747783F2-BE32-4ED9-9A73-305821B5DB48}" type="pres">
      <dgm:prSet presAssocID="{2DAC26CB-CF17-4858-8278-E4B78A7017EE}" presName="horz1" presStyleCnt="0"/>
      <dgm:spPr/>
    </dgm:pt>
    <dgm:pt modelId="{E08BF78D-5142-4136-97C4-620605CC7079}" type="pres">
      <dgm:prSet presAssocID="{2DAC26CB-CF17-4858-8278-E4B78A7017EE}" presName="tx1" presStyleLbl="revTx" presStyleIdx="0" presStyleCnt="3"/>
      <dgm:spPr/>
    </dgm:pt>
    <dgm:pt modelId="{998C3622-6C04-4153-A092-162C3115A57C}" type="pres">
      <dgm:prSet presAssocID="{2DAC26CB-CF17-4858-8278-E4B78A7017EE}" presName="vert1" presStyleCnt="0"/>
      <dgm:spPr/>
    </dgm:pt>
    <dgm:pt modelId="{4EEC58AB-17ED-41D3-9464-2F76A5DED993}" type="pres">
      <dgm:prSet presAssocID="{DBF47CC9-947B-419F-9ABF-DFB9D3F5D876}" presName="thickLine" presStyleLbl="alignNode1" presStyleIdx="1" presStyleCnt="3"/>
      <dgm:spPr/>
    </dgm:pt>
    <dgm:pt modelId="{3A1186DD-78A3-43A7-A298-5E7172251245}" type="pres">
      <dgm:prSet presAssocID="{DBF47CC9-947B-419F-9ABF-DFB9D3F5D876}" presName="horz1" presStyleCnt="0"/>
      <dgm:spPr/>
    </dgm:pt>
    <dgm:pt modelId="{5061C617-48DE-4AEE-A509-681B85D30CB3}" type="pres">
      <dgm:prSet presAssocID="{DBF47CC9-947B-419F-9ABF-DFB9D3F5D876}" presName="tx1" presStyleLbl="revTx" presStyleIdx="1" presStyleCnt="3"/>
      <dgm:spPr/>
    </dgm:pt>
    <dgm:pt modelId="{F595D850-D82E-497C-B39E-A940ECE9EE47}" type="pres">
      <dgm:prSet presAssocID="{DBF47CC9-947B-419F-9ABF-DFB9D3F5D876}" presName="vert1" presStyleCnt="0"/>
      <dgm:spPr/>
    </dgm:pt>
    <dgm:pt modelId="{AEE9B218-A445-4C70-9FBD-F22A418E2983}" type="pres">
      <dgm:prSet presAssocID="{3F9C3CD5-21F1-4827-B88B-F956F8798A19}" presName="thickLine" presStyleLbl="alignNode1" presStyleIdx="2" presStyleCnt="3"/>
      <dgm:spPr/>
    </dgm:pt>
    <dgm:pt modelId="{3301A34D-612A-485F-9382-B97FEBD174FF}" type="pres">
      <dgm:prSet presAssocID="{3F9C3CD5-21F1-4827-B88B-F956F8798A19}" presName="horz1" presStyleCnt="0"/>
      <dgm:spPr/>
    </dgm:pt>
    <dgm:pt modelId="{EF28827F-BCD6-4559-BF1C-3A9928479D9A}" type="pres">
      <dgm:prSet presAssocID="{3F9C3CD5-21F1-4827-B88B-F956F8798A19}" presName="tx1" presStyleLbl="revTx" presStyleIdx="2" presStyleCnt="3"/>
      <dgm:spPr/>
    </dgm:pt>
    <dgm:pt modelId="{D4275ED4-7AD1-4C70-A3F3-C2DFF8901BE8}" type="pres">
      <dgm:prSet presAssocID="{3F9C3CD5-21F1-4827-B88B-F956F8798A19}" presName="vert1" presStyleCnt="0"/>
      <dgm:spPr/>
    </dgm:pt>
  </dgm:ptLst>
  <dgm:cxnLst>
    <dgm:cxn modelId="{F79E2925-0F17-4B19-B5AB-955AC79D2B96}" type="presOf" srcId="{DBF47CC9-947B-419F-9ABF-DFB9D3F5D876}" destId="{5061C617-48DE-4AEE-A509-681B85D30CB3}" srcOrd="0" destOrd="0" presId="urn:microsoft.com/office/officeart/2008/layout/LinedList"/>
    <dgm:cxn modelId="{E7C20938-494A-4C6A-94B7-29186FAFF081}" srcId="{51984DB3-38D5-48B8-8918-E5940CCD523C}" destId="{3F9C3CD5-21F1-4827-B88B-F956F8798A19}" srcOrd="2" destOrd="0" parTransId="{5A3955D4-8941-446E-A261-1B38A856A5B3}" sibTransId="{9BAA331B-D9BA-4337-8AF3-D94D061F297E}"/>
    <dgm:cxn modelId="{5D48D75C-D670-4955-BF28-00AFD11DD49F}" type="presOf" srcId="{2DAC26CB-CF17-4858-8278-E4B78A7017EE}" destId="{E08BF78D-5142-4136-97C4-620605CC7079}" srcOrd="0" destOrd="0" presId="urn:microsoft.com/office/officeart/2008/layout/LinedList"/>
    <dgm:cxn modelId="{11B8265F-4B2F-4EF2-AD19-5F32CD43C7C6}" srcId="{51984DB3-38D5-48B8-8918-E5940CCD523C}" destId="{2DAC26CB-CF17-4858-8278-E4B78A7017EE}" srcOrd="0" destOrd="0" parTransId="{D3ABF97B-8E87-47D8-801B-1641FBEE3D6C}" sibTransId="{3FEC38DA-07D2-44CA-8FE8-3EA3AB2BAF69}"/>
    <dgm:cxn modelId="{6B50454E-F16E-41C3-9E8B-D36E084B2285}" type="presOf" srcId="{51984DB3-38D5-48B8-8918-E5940CCD523C}" destId="{A9BAF344-7577-4F84-ABDA-76BBD9719BE1}" srcOrd="0" destOrd="0" presId="urn:microsoft.com/office/officeart/2008/layout/LinedList"/>
    <dgm:cxn modelId="{0F33A4BC-A2BC-49FE-97AD-528D237CA6AC}" srcId="{51984DB3-38D5-48B8-8918-E5940CCD523C}" destId="{DBF47CC9-947B-419F-9ABF-DFB9D3F5D876}" srcOrd="1" destOrd="0" parTransId="{406AE20F-73D2-4EC8-95B9-33CB55041E09}" sibTransId="{6691B929-ED9F-49A3-AB04-15A028C332CC}"/>
    <dgm:cxn modelId="{3F1885FA-608F-4A42-BD32-6F3943495529}" type="presOf" srcId="{3F9C3CD5-21F1-4827-B88B-F956F8798A19}" destId="{EF28827F-BCD6-4559-BF1C-3A9928479D9A}" srcOrd="0" destOrd="0" presId="urn:microsoft.com/office/officeart/2008/layout/LinedList"/>
    <dgm:cxn modelId="{C8E53CF8-666E-4B35-9C62-F10147C58B2F}" type="presParOf" srcId="{A9BAF344-7577-4F84-ABDA-76BBD9719BE1}" destId="{C3D688E8-53E6-40C0-9526-5EA320FEDE7E}" srcOrd="0" destOrd="0" presId="urn:microsoft.com/office/officeart/2008/layout/LinedList"/>
    <dgm:cxn modelId="{C2C96445-C208-4965-AC98-696B5B8CB4C8}" type="presParOf" srcId="{A9BAF344-7577-4F84-ABDA-76BBD9719BE1}" destId="{747783F2-BE32-4ED9-9A73-305821B5DB48}" srcOrd="1" destOrd="0" presId="urn:microsoft.com/office/officeart/2008/layout/LinedList"/>
    <dgm:cxn modelId="{72BE30D4-9B67-452A-916F-685A41D4D44A}" type="presParOf" srcId="{747783F2-BE32-4ED9-9A73-305821B5DB48}" destId="{E08BF78D-5142-4136-97C4-620605CC7079}" srcOrd="0" destOrd="0" presId="urn:microsoft.com/office/officeart/2008/layout/LinedList"/>
    <dgm:cxn modelId="{91BDC028-7219-49C9-B5E9-2302220A4855}" type="presParOf" srcId="{747783F2-BE32-4ED9-9A73-305821B5DB48}" destId="{998C3622-6C04-4153-A092-162C3115A57C}" srcOrd="1" destOrd="0" presId="urn:microsoft.com/office/officeart/2008/layout/LinedList"/>
    <dgm:cxn modelId="{BF035D78-11A9-4CDE-86E7-2ED310F82273}" type="presParOf" srcId="{A9BAF344-7577-4F84-ABDA-76BBD9719BE1}" destId="{4EEC58AB-17ED-41D3-9464-2F76A5DED993}" srcOrd="2" destOrd="0" presId="urn:microsoft.com/office/officeart/2008/layout/LinedList"/>
    <dgm:cxn modelId="{98DCCBF8-10D0-4648-B148-6A5086ECBD0F}" type="presParOf" srcId="{A9BAF344-7577-4F84-ABDA-76BBD9719BE1}" destId="{3A1186DD-78A3-43A7-A298-5E7172251245}" srcOrd="3" destOrd="0" presId="urn:microsoft.com/office/officeart/2008/layout/LinedList"/>
    <dgm:cxn modelId="{B486398B-4907-4A83-BC5F-4CD18CAE85DC}" type="presParOf" srcId="{3A1186DD-78A3-43A7-A298-5E7172251245}" destId="{5061C617-48DE-4AEE-A509-681B85D30CB3}" srcOrd="0" destOrd="0" presId="urn:microsoft.com/office/officeart/2008/layout/LinedList"/>
    <dgm:cxn modelId="{1C452173-5DB8-4064-82BA-B267A61E2E0D}" type="presParOf" srcId="{3A1186DD-78A3-43A7-A298-5E7172251245}" destId="{F595D850-D82E-497C-B39E-A940ECE9EE47}" srcOrd="1" destOrd="0" presId="urn:microsoft.com/office/officeart/2008/layout/LinedList"/>
    <dgm:cxn modelId="{0B7BF137-53DC-4A5A-BE41-684D13EB6F4A}" type="presParOf" srcId="{A9BAF344-7577-4F84-ABDA-76BBD9719BE1}" destId="{AEE9B218-A445-4C70-9FBD-F22A418E2983}" srcOrd="4" destOrd="0" presId="urn:microsoft.com/office/officeart/2008/layout/LinedList"/>
    <dgm:cxn modelId="{2B143F76-5C81-489D-B229-5E801D74BBDB}" type="presParOf" srcId="{A9BAF344-7577-4F84-ABDA-76BBD9719BE1}" destId="{3301A34D-612A-485F-9382-B97FEBD174FF}" srcOrd="5" destOrd="0" presId="urn:microsoft.com/office/officeart/2008/layout/LinedList"/>
    <dgm:cxn modelId="{BAAA3B52-F70E-464B-B5FC-F4CEEFA7FEAA}" type="presParOf" srcId="{3301A34D-612A-485F-9382-B97FEBD174FF}" destId="{EF28827F-BCD6-4559-BF1C-3A9928479D9A}" srcOrd="0" destOrd="0" presId="urn:microsoft.com/office/officeart/2008/layout/LinedList"/>
    <dgm:cxn modelId="{E14212F0-13E7-406C-A548-101302FDBEE2}" type="presParOf" srcId="{3301A34D-612A-485F-9382-B97FEBD174FF}" destId="{D4275ED4-7AD1-4C70-A3F3-C2DFF8901BE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E7C2D5-3BA9-44F6-85B8-393EB41E24D9}"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839A0A56-1375-4673-8EF6-ACC3ECF4E1FF}">
      <dgm:prSet/>
      <dgm:spPr/>
      <dgm:t>
        <a:bodyPr/>
        <a:lstStyle/>
        <a:p>
          <a:r>
            <a:rPr lang="en-GB"/>
            <a:t>Special Education Needs and Disability Act 2001</a:t>
          </a:r>
          <a:endParaRPr lang="en-US"/>
        </a:p>
      </dgm:t>
    </dgm:pt>
    <dgm:pt modelId="{A6A84BEA-4746-4CCB-A52F-631B7B92EE74}" type="parTrans" cxnId="{CD42183B-8D3F-4466-8292-6200CE894A9C}">
      <dgm:prSet/>
      <dgm:spPr/>
      <dgm:t>
        <a:bodyPr/>
        <a:lstStyle/>
        <a:p>
          <a:endParaRPr lang="en-US"/>
        </a:p>
      </dgm:t>
    </dgm:pt>
    <dgm:pt modelId="{2D747704-0498-4756-9378-8894D3B45655}" type="sibTrans" cxnId="{CD42183B-8D3F-4466-8292-6200CE894A9C}">
      <dgm:prSet phldrT="01" phldr="0"/>
      <dgm:spPr/>
      <dgm:t>
        <a:bodyPr/>
        <a:lstStyle/>
        <a:p>
          <a:r>
            <a:rPr lang="en-US"/>
            <a:t>01</a:t>
          </a:r>
        </a:p>
      </dgm:t>
    </dgm:pt>
    <dgm:pt modelId="{BF0FBA37-061E-408F-99BE-DD873834B359}">
      <dgm:prSet/>
      <dgm:spPr/>
      <dgm:t>
        <a:bodyPr/>
        <a:lstStyle/>
        <a:p>
          <a:r>
            <a:rPr lang="en-GB"/>
            <a:t>Part 1 of the Act reforms the framework of special needs to strengthen the rights of parents and children to access mainstream education</a:t>
          </a:r>
          <a:endParaRPr lang="en-US"/>
        </a:p>
      </dgm:t>
    </dgm:pt>
    <dgm:pt modelId="{B99EEA95-62F2-4F55-90A5-AD224EE34B0F}" type="parTrans" cxnId="{48D49F1A-1204-4044-88C9-5B1E86160871}">
      <dgm:prSet/>
      <dgm:spPr/>
      <dgm:t>
        <a:bodyPr/>
        <a:lstStyle/>
        <a:p>
          <a:endParaRPr lang="en-US"/>
        </a:p>
      </dgm:t>
    </dgm:pt>
    <dgm:pt modelId="{49CFC42D-99F2-4C82-9E03-99F3B7A9BAB9}" type="sibTrans" cxnId="{48D49F1A-1204-4044-88C9-5B1E86160871}">
      <dgm:prSet phldrT="02" phldr="0"/>
      <dgm:spPr/>
      <dgm:t>
        <a:bodyPr/>
        <a:lstStyle/>
        <a:p>
          <a:r>
            <a:rPr lang="en-US"/>
            <a:t>02</a:t>
          </a:r>
        </a:p>
      </dgm:t>
    </dgm:pt>
    <dgm:pt modelId="{EB27DB41-41A5-46EE-A24E-1FF87967DF49}">
      <dgm:prSet/>
      <dgm:spPr/>
      <dgm:t>
        <a:bodyPr/>
        <a:lstStyle/>
        <a:p>
          <a:r>
            <a:rPr lang="en-GB"/>
            <a:t>Part 2 extends the Disability Discrimination Act of 1995 to education, extending the civil rights of disabled children in adults in schools colleges and universities</a:t>
          </a:r>
          <a:endParaRPr lang="en-US"/>
        </a:p>
      </dgm:t>
    </dgm:pt>
    <dgm:pt modelId="{E26EAD04-801A-4565-8FB1-3D22F14A0360}" type="parTrans" cxnId="{85F30BB7-7561-4022-8476-5A01019DB473}">
      <dgm:prSet/>
      <dgm:spPr/>
      <dgm:t>
        <a:bodyPr/>
        <a:lstStyle/>
        <a:p>
          <a:endParaRPr lang="en-US"/>
        </a:p>
      </dgm:t>
    </dgm:pt>
    <dgm:pt modelId="{EDF8932B-B26E-4973-A075-39C933EBC41C}" type="sibTrans" cxnId="{85F30BB7-7561-4022-8476-5A01019DB473}">
      <dgm:prSet phldrT="03" phldr="0"/>
      <dgm:spPr/>
      <dgm:t>
        <a:bodyPr/>
        <a:lstStyle/>
        <a:p>
          <a:r>
            <a:rPr lang="en-US"/>
            <a:t>03</a:t>
          </a:r>
        </a:p>
      </dgm:t>
    </dgm:pt>
    <dgm:pt modelId="{7C2D40AC-1C96-45F5-A505-37FD3F160C54}" type="pres">
      <dgm:prSet presAssocID="{5DE7C2D5-3BA9-44F6-85B8-393EB41E24D9}" presName="Name0" presStyleCnt="0">
        <dgm:presLayoutVars>
          <dgm:animLvl val="lvl"/>
          <dgm:resizeHandles val="exact"/>
        </dgm:presLayoutVars>
      </dgm:prSet>
      <dgm:spPr/>
    </dgm:pt>
    <dgm:pt modelId="{448E43A8-A7C5-406D-9CFB-7E4DF92E8DB0}" type="pres">
      <dgm:prSet presAssocID="{839A0A56-1375-4673-8EF6-ACC3ECF4E1FF}" presName="compositeNode" presStyleCnt="0">
        <dgm:presLayoutVars>
          <dgm:bulletEnabled val="1"/>
        </dgm:presLayoutVars>
      </dgm:prSet>
      <dgm:spPr/>
    </dgm:pt>
    <dgm:pt modelId="{A8A55B79-1524-4148-8356-35AD004B1581}" type="pres">
      <dgm:prSet presAssocID="{839A0A56-1375-4673-8EF6-ACC3ECF4E1FF}" presName="bgRect" presStyleLbl="alignNode1" presStyleIdx="0" presStyleCnt="3"/>
      <dgm:spPr/>
    </dgm:pt>
    <dgm:pt modelId="{5BEEA79B-BC70-4109-8F12-DF981562F402}" type="pres">
      <dgm:prSet presAssocID="{2D747704-0498-4756-9378-8894D3B45655}" presName="sibTransNodeRect" presStyleLbl="alignNode1" presStyleIdx="0" presStyleCnt="3">
        <dgm:presLayoutVars>
          <dgm:chMax val="0"/>
          <dgm:bulletEnabled val="1"/>
        </dgm:presLayoutVars>
      </dgm:prSet>
      <dgm:spPr/>
    </dgm:pt>
    <dgm:pt modelId="{740D3109-13C0-4ECC-8590-6649BFE63D00}" type="pres">
      <dgm:prSet presAssocID="{839A0A56-1375-4673-8EF6-ACC3ECF4E1FF}" presName="nodeRect" presStyleLbl="alignNode1" presStyleIdx="0" presStyleCnt="3">
        <dgm:presLayoutVars>
          <dgm:bulletEnabled val="1"/>
        </dgm:presLayoutVars>
      </dgm:prSet>
      <dgm:spPr/>
    </dgm:pt>
    <dgm:pt modelId="{217FA0ED-0EEE-4D55-9130-765305F06633}" type="pres">
      <dgm:prSet presAssocID="{2D747704-0498-4756-9378-8894D3B45655}" presName="sibTrans" presStyleCnt="0"/>
      <dgm:spPr/>
    </dgm:pt>
    <dgm:pt modelId="{404A23FB-686D-4185-9E4D-465BA0115298}" type="pres">
      <dgm:prSet presAssocID="{BF0FBA37-061E-408F-99BE-DD873834B359}" presName="compositeNode" presStyleCnt="0">
        <dgm:presLayoutVars>
          <dgm:bulletEnabled val="1"/>
        </dgm:presLayoutVars>
      </dgm:prSet>
      <dgm:spPr/>
    </dgm:pt>
    <dgm:pt modelId="{FF18C631-3EF0-4A9F-BB92-7B04541994CF}" type="pres">
      <dgm:prSet presAssocID="{BF0FBA37-061E-408F-99BE-DD873834B359}" presName="bgRect" presStyleLbl="alignNode1" presStyleIdx="1" presStyleCnt="3"/>
      <dgm:spPr/>
    </dgm:pt>
    <dgm:pt modelId="{077EE0C1-FC0C-4C3F-988C-37D6D05E5407}" type="pres">
      <dgm:prSet presAssocID="{49CFC42D-99F2-4C82-9E03-99F3B7A9BAB9}" presName="sibTransNodeRect" presStyleLbl="alignNode1" presStyleIdx="1" presStyleCnt="3">
        <dgm:presLayoutVars>
          <dgm:chMax val="0"/>
          <dgm:bulletEnabled val="1"/>
        </dgm:presLayoutVars>
      </dgm:prSet>
      <dgm:spPr/>
    </dgm:pt>
    <dgm:pt modelId="{8009D36D-19EA-410F-994D-E374F792E34B}" type="pres">
      <dgm:prSet presAssocID="{BF0FBA37-061E-408F-99BE-DD873834B359}" presName="nodeRect" presStyleLbl="alignNode1" presStyleIdx="1" presStyleCnt="3">
        <dgm:presLayoutVars>
          <dgm:bulletEnabled val="1"/>
        </dgm:presLayoutVars>
      </dgm:prSet>
      <dgm:spPr/>
    </dgm:pt>
    <dgm:pt modelId="{C134021F-3069-46AA-AE45-EAA5FDFC6445}" type="pres">
      <dgm:prSet presAssocID="{49CFC42D-99F2-4C82-9E03-99F3B7A9BAB9}" presName="sibTrans" presStyleCnt="0"/>
      <dgm:spPr/>
    </dgm:pt>
    <dgm:pt modelId="{B179F732-A935-444E-9A88-44FC960D099A}" type="pres">
      <dgm:prSet presAssocID="{EB27DB41-41A5-46EE-A24E-1FF87967DF49}" presName="compositeNode" presStyleCnt="0">
        <dgm:presLayoutVars>
          <dgm:bulletEnabled val="1"/>
        </dgm:presLayoutVars>
      </dgm:prSet>
      <dgm:spPr/>
    </dgm:pt>
    <dgm:pt modelId="{1B43C6EC-9D4B-4BB1-B8CB-36BB2A869DDB}" type="pres">
      <dgm:prSet presAssocID="{EB27DB41-41A5-46EE-A24E-1FF87967DF49}" presName="bgRect" presStyleLbl="alignNode1" presStyleIdx="2" presStyleCnt="3"/>
      <dgm:spPr/>
    </dgm:pt>
    <dgm:pt modelId="{C3925141-A73A-4596-ADAB-CD922ECFBF8F}" type="pres">
      <dgm:prSet presAssocID="{EDF8932B-B26E-4973-A075-39C933EBC41C}" presName="sibTransNodeRect" presStyleLbl="alignNode1" presStyleIdx="2" presStyleCnt="3">
        <dgm:presLayoutVars>
          <dgm:chMax val="0"/>
          <dgm:bulletEnabled val="1"/>
        </dgm:presLayoutVars>
      </dgm:prSet>
      <dgm:spPr/>
    </dgm:pt>
    <dgm:pt modelId="{56B115EB-0D37-4F87-BE04-32548D30A8C5}" type="pres">
      <dgm:prSet presAssocID="{EB27DB41-41A5-46EE-A24E-1FF87967DF49}" presName="nodeRect" presStyleLbl="alignNode1" presStyleIdx="2" presStyleCnt="3">
        <dgm:presLayoutVars>
          <dgm:bulletEnabled val="1"/>
        </dgm:presLayoutVars>
      </dgm:prSet>
      <dgm:spPr/>
    </dgm:pt>
  </dgm:ptLst>
  <dgm:cxnLst>
    <dgm:cxn modelId="{1CAC0E12-4797-4B09-8A87-A37BB7AC6A45}" type="presOf" srcId="{EDF8932B-B26E-4973-A075-39C933EBC41C}" destId="{C3925141-A73A-4596-ADAB-CD922ECFBF8F}" srcOrd="0" destOrd="0" presId="urn:microsoft.com/office/officeart/2016/7/layout/LinearBlockProcessNumbered"/>
    <dgm:cxn modelId="{48D49F1A-1204-4044-88C9-5B1E86160871}" srcId="{5DE7C2D5-3BA9-44F6-85B8-393EB41E24D9}" destId="{BF0FBA37-061E-408F-99BE-DD873834B359}" srcOrd="1" destOrd="0" parTransId="{B99EEA95-62F2-4F55-90A5-AD224EE34B0F}" sibTransId="{49CFC42D-99F2-4C82-9E03-99F3B7A9BAB9}"/>
    <dgm:cxn modelId="{271C441B-D4C7-476B-853F-7ACC058210E7}" type="presOf" srcId="{BF0FBA37-061E-408F-99BE-DD873834B359}" destId="{8009D36D-19EA-410F-994D-E374F792E34B}" srcOrd="1" destOrd="0" presId="urn:microsoft.com/office/officeart/2016/7/layout/LinearBlockProcessNumbered"/>
    <dgm:cxn modelId="{CD42183B-8D3F-4466-8292-6200CE894A9C}" srcId="{5DE7C2D5-3BA9-44F6-85B8-393EB41E24D9}" destId="{839A0A56-1375-4673-8EF6-ACC3ECF4E1FF}" srcOrd="0" destOrd="0" parTransId="{A6A84BEA-4746-4CCB-A52F-631B7B92EE74}" sibTransId="{2D747704-0498-4756-9378-8894D3B45655}"/>
    <dgm:cxn modelId="{DD09F13C-A5D4-4955-87D5-5624D3D887C6}" type="presOf" srcId="{BF0FBA37-061E-408F-99BE-DD873834B359}" destId="{FF18C631-3EF0-4A9F-BB92-7B04541994CF}" srcOrd="0" destOrd="0" presId="urn:microsoft.com/office/officeart/2016/7/layout/LinearBlockProcessNumbered"/>
    <dgm:cxn modelId="{1C2F0766-8E6E-4934-81EA-87E70979F6F8}" type="presOf" srcId="{2D747704-0498-4756-9378-8894D3B45655}" destId="{5BEEA79B-BC70-4109-8F12-DF981562F402}" srcOrd="0" destOrd="0" presId="urn:microsoft.com/office/officeart/2016/7/layout/LinearBlockProcessNumbered"/>
    <dgm:cxn modelId="{124B7966-47E0-419C-97C1-9EF635679D8F}" type="presOf" srcId="{5DE7C2D5-3BA9-44F6-85B8-393EB41E24D9}" destId="{7C2D40AC-1C96-45F5-A505-37FD3F160C54}" srcOrd="0" destOrd="0" presId="urn:microsoft.com/office/officeart/2016/7/layout/LinearBlockProcessNumbered"/>
    <dgm:cxn modelId="{C8603B4A-40FD-4C39-8DBD-D27902D316C4}" type="presOf" srcId="{49CFC42D-99F2-4C82-9E03-99F3B7A9BAB9}" destId="{077EE0C1-FC0C-4C3F-988C-37D6D05E5407}" srcOrd="0" destOrd="0" presId="urn:microsoft.com/office/officeart/2016/7/layout/LinearBlockProcessNumbered"/>
    <dgm:cxn modelId="{1D722A9C-FE37-4446-BBDF-872E3209B523}" type="presOf" srcId="{EB27DB41-41A5-46EE-A24E-1FF87967DF49}" destId="{1B43C6EC-9D4B-4BB1-B8CB-36BB2A869DDB}" srcOrd="0" destOrd="0" presId="urn:microsoft.com/office/officeart/2016/7/layout/LinearBlockProcessNumbered"/>
    <dgm:cxn modelId="{2C6DA3AA-7BC5-4629-A21D-B1AE8FA05484}" type="presOf" srcId="{839A0A56-1375-4673-8EF6-ACC3ECF4E1FF}" destId="{A8A55B79-1524-4148-8356-35AD004B1581}" srcOrd="0" destOrd="0" presId="urn:microsoft.com/office/officeart/2016/7/layout/LinearBlockProcessNumbered"/>
    <dgm:cxn modelId="{85F30BB7-7561-4022-8476-5A01019DB473}" srcId="{5DE7C2D5-3BA9-44F6-85B8-393EB41E24D9}" destId="{EB27DB41-41A5-46EE-A24E-1FF87967DF49}" srcOrd="2" destOrd="0" parTransId="{E26EAD04-801A-4565-8FB1-3D22F14A0360}" sibTransId="{EDF8932B-B26E-4973-A075-39C933EBC41C}"/>
    <dgm:cxn modelId="{6B826DBD-742F-41CD-B1B9-E817697A7442}" type="presOf" srcId="{839A0A56-1375-4673-8EF6-ACC3ECF4E1FF}" destId="{740D3109-13C0-4ECC-8590-6649BFE63D00}" srcOrd="1" destOrd="0" presId="urn:microsoft.com/office/officeart/2016/7/layout/LinearBlockProcessNumbered"/>
    <dgm:cxn modelId="{972E81CF-A5F4-40E0-BC01-5C5FBA50808B}" type="presOf" srcId="{EB27DB41-41A5-46EE-A24E-1FF87967DF49}" destId="{56B115EB-0D37-4F87-BE04-32548D30A8C5}" srcOrd="1" destOrd="0" presId="urn:microsoft.com/office/officeart/2016/7/layout/LinearBlockProcessNumbered"/>
    <dgm:cxn modelId="{1FBFE499-B899-4627-BD9A-A18F8830E09C}" type="presParOf" srcId="{7C2D40AC-1C96-45F5-A505-37FD3F160C54}" destId="{448E43A8-A7C5-406D-9CFB-7E4DF92E8DB0}" srcOrd="0" destOrd="0" presId="urn:microsoft.com/office/officeart/2016/7/layout/LinearBlockProcessNumbered"/>
    <dgm:cxn modelId="{37C6F84A-9438-4647-A443-DA1D4BC34966}" type="presParOf" srcId="{448E43A8-A7C5-406D-9CFB-7E4DF92E8DB0}" destId="{A8A55B79-1524-4148-8356-35AD004B1581}" srcOrd="0" destOrd="0" presId="urn:microsoft.com/office/officeart/2016/7/layout/LinearBlockProcessNumbered"/>
    <dgm:cxn modelId="{9A3F9370-06B7-4DC0-A246-06F52CC924DE}" type="presParOf" srcId="{448E43A8-A7C5-406D-9CFB-7E4DF92E8DB0}" destId="{5BEEA79B-BC70-4109-8F12-DF981562F402}" srcOrd="1" destOrd="0" presId="urn:microsoft.com/office/officeart/2016/7/layout/LinearBlockProcessNumbered"/>
    <dgm:cxn modelId="{C96F0F62-1B2E-45A8-9F50-378CD249244D}" type="presParOf" srcId="{448E43A8-A7C5-406D-9CFB-7E4DF92E8DB0}" destId="{740D3109-13C0-4ECC-8590-6649BFE63D00}" srcOrd="2" destOrd="0" presId="urn:microsoft.com/office/officeart/2016/7/layout/LinearBlockProcessNumbered"/>
    <dgm:cxn modelId="{3A5D5D0F-0621-4EB4-9859-476B0D7D7E45}" type="presParOf" srcId="{7C2D40AC-1C96-45F5-A505-37FD3F160C54}" destId="{217FA0ED-0EEE-4D55-9130-765305F06633}" srcOrd="1" destOrd="0" presId="urn:microsoft.com/office/officeart/2016/7/layout/LinearBlockProcessNumbered"/>
    <dgm:cxn modelId="{C9C58565-2F27-46FF-B56C-6AE973CAC0A6}" type="presParOf" srcId="{7C2D40AC-1C96-45F5-A505-37FD3F160C54}" destId="{404A23FB-686D-4185-9E4D-465BA0115298}" srcOrd="2" destOrd="0" presId="urn:microsoft.com/office/officeart/2016/7/layout/LinearBlockProcessNumbered"/>
    <dgm:cxn modelId="{1834E3AE-6A15-45F1-B05B-94816EBB5EAD}" type="presParOf" srcId="{404A23FB-686D-4185-9E4D-465BA0115298}" destId="{FF18C631-3EF0-4A9F-BB92-7B04541994CF}" srcOrd="0" destOrd="0" presId="urn:microsoft.com/office/officeart/2016/7/layout/LinearBlockProcessNumbered"/>
    <dgm:cxn modelId="{54D6C6F9-F5EC-4E36-8274-09731C955F95}" type="presParOf" srcId="{404A23FB-686D-4185-9E4D-465BA0115298}" destId="{077EE0C1-FC0C-4C3F-988C-37D6D05E5407}" srcOrd="1" destOrd="0" presId="urn:microsoft.com/office/officeart/2016/7/layout/LinearBlockProcessNumbered"/>
    <dgm:cxn modelId="{BCD25BF7-0B85-4E9E-8418-03A8AEBDC69D}" type="presParOf" srcId="{404A23FB-686D-4185-9E4D-465BA0115298}" destId="{8009D36D-19EA-410F-994D-E374F792E34B}" srcOrd="2" destOrd="0" presId="urn:microsoft.com/office/officeart/2016/7/layout/LinearBlockProcessNumbered"/>
    <dgm:cxn modelId="{6988AD36-A2FA-4300-9B5C-A677EE559EDE}" type="presParOf" srcId="{7C2D40AC-1C96-45F5-A505-37FD3F160C54}" destId="{C134021F-3069-46AA-AE45-EAA5FDFC6445}" srcOrd="3" destOrd="0" presId="urn:microsoft.com/office/officeart/2016/7/layout/LinearBlockProcessNumbered"/>
    <dgm:cxn modelId="{BA366A90-391B-41AC-8809-0DDE5476011B}" type="presParOf" srcId="{7C2D40AC-1C96-45F5-A505-37FD3F160C54}" destId="{B179F732-A935-444E-9A88-44FC960D099A}" srcOrd="4" destOrd="0" presId="urn:microsoft.com/office/officeart/2016/7/layout/LinearBlockProcessNumbered"/>
    <dgm:cxn modelId="{C272E1FA-7CAD-4BB3-8AF2-827E3400A8E3}" type="presParOf" srcId="{B179F732-A935-444E-9A88-44FC960D099A}" destId="{1B43C6EC-9D4B-4BB1-B8CB-36BB2A869DDB}" srcOrd="0" destOrd="0" presId="urn:microsoft.com/office/officeart/2016/7/layout/LinearBlockProcessNumbered"/>
    <dgm:cxn modelId="{B353CF1B-FFF5-4CDC-9A00-7FFDE6E12986}" type="presParOf" srcId="{B179F732-A935-444E-9A88-44FC960D099A}" destId="{C3925141-A73A-4596-ADAB-CD922ECFBF8F}" srcOrd="1" destOrd="0" presId="urn:microsoft.com/office/officeart/2016/7/layout/LinearBlockProcessNumbered"/>
    <dgm:cxn modelId="{77FF01EC-573F-4051-80C9-92CDDC3C1E0F}" type="presParOf" srcId="{B179F732-A935-444E-9A88-44FC960D099A}" destId="{56B115EB-0D37-4F87-BE04-32548D30A8C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39906FE-B0BD-4364-8F2A-AB2B7C399AEC}"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63BA680-0DE2-4783-A3B8-F8C5F6872FE0}">
      <dgm:prSet/>
      <dgm:spPr/>
      <dgm:t>
        <a:bodyPr/>
        <a:lstStyle/>
        <a:p>
          <a:r>
            <a:rPr lang="en-GB"/>
            <a:t>This DDA Act requires settings/schools not to treat a disabled child ‘less favourably’ and to make ‘reasonable adjustments’</a:t>
          </a:r>
          <a:endParaRPr lang="en-US"/>
        </a:p>
      </dgm:t>
    </dgm:pt>
    <dgm:pt modelId="{2973AF8A-D879-42EE-BA24-1EAE0CE96B9B}" type="parTrans" cxnId="{3DAD9947-A3E1-4855-89BA-D58D73E1ADBB}">
      <dgm:prSet/>
      <dgm:spPr/>
      <dgm:t>
        <a:bodyPr/>
        <a:lstStyle/>
        <a:p>
          <a:endParaRPr lang="en-US"/>
        </a:p>
      </dgm:t>
    </dgm:pt>
    <dgm:pt modelId="{265579FF-24EA-44D6-9466-8FC9AA40806C}" type="sibTrans" cxnId="{3DAD9947-A3E1-4855-89BA-D58D73E1ADBB}">
      <dgm:prSet/>
      <dgm:spPr/>
      <dgm:t>
        <a:bodyPr/>
        <a:lstStyle/>
        <a:p>
          <a:endParaRPr lang="en-US"/>
        </a:p>
      </dgm:t>
    </dgm:pt>
    <dgm:pt modelId="{952BFF2F-714E-4FAB-B1AC-ECA7051807C8}">
      <dgm:prSet/>
      <dgm:spPr/>
      <dgm:t>
        <a:bodyPr/>
        <a:lstStyle/>
        <a:p>
          <a:r>
            <a:rPr lang="en-GB"/>
            <a:t>In practice this means to:</a:t>
          </a:r>
          <a:endParaRPr lang="en-US"/>
        </a:p>
      </dgm:t>
    </dgm:pt>
    <dgm:pt modelId="{5B322279-C9D0-448A-92D8-07BA646B16A3}" type="parTrans" cxnId="{622DACA4-E2D8-4083-AF21-C1935F0DF52D}">
      <dgm:prSet/>
      <dgm:spPr/>
      <dgm:t>
        <a:bodyPr/>
        <a:lstStyle/>
        <a:p>
          <a:endParaRPr lang="en-US"/>
        </a:p>
      </dgm:t>
    </dgm:pt>
    <dgm:pt modelId="{BF23FB77-B361-4FA9-813E-B0260DBB9208}" type="sibTrans" cxnId="{622DACA4-E2D8-4083-AF21-C1935F0DF52D}">
      <dgm:prSet/>
      <dgm:spPr/>
      <dgm:t>
        <a:bodyPr/>
        <a:lstStyle/>
        <a:p>
          <a:endParaRPr lang="en-US"/>
        </a:p>
      </dgm:t>
    </dgm:pt>
    <dgm:pt modelId="{CEB32122-823D-4311-8FB4-430A6DD1E5F5}">
      <dgm:prSet/>
      <dgm:spPr/>
      <dgm:t>
        <a:bodyPr/>
        <a:lstStyle/>
        <a:p>
          <a:r>
            <a:rPr lang="en-GB" b="1"/>
            <a:t>Eliminate discrimination and harassment and promote positive attitudes</a:t>
          </a:r>
          <a:endParaRPr lang="en-US"/>
        </a:p>
      </dgm:t>
    </dgm:pt>
    <dgm:pt modelId="{2A5C1D49-DE40-4D0A-B218-B2B6C0E8EC14}" type="parTrans" cxnId="{C0937F26-8BD5-4CC8-A968-CDD75D4AEC1F}">
      <dgm:prSet/>
      <dgm:spPr/>
      <dgm:t>
        <a:bodyPr/>
        <a:lstStyle/>
        <a:p>
          <a:endParaRPr lang="en-US"/>
        </a:p>
      </dgm:t>
    </dgm:pt>
    <dgm:pt modelId="{FC9A736A-17F3-41CA-AAA3-4E1D445429F0}" type="sibTrans" cxnId="{C0937F26-8BD5-4CC8-A968-CDD75D4AEC1F}">
      <dgm:prSet/>
      <dgm:spPr/>
      <dgm:t>
        <a:bodyPr/>
        <a:lstStyle/>
        <a:p>
          <a:endParaRPr lang="en-US"/>
        </a:p>
      </dgm:t>
    </dgm:pt>
    <dgm:pt modelId="{C331ADCC-B7FA-4656-8E1A-11FEE7F8F000}">
      <dgm:prSet/>
      <dgm:spPr/>
      <dgm:t>
        <a:bodyPr/>
        <a:lstStyle/>
        <a:p>
          <a:r>
            <a:rPr lang="en-GB" b="1"/>
            <a:t>Promote equal opportunities</a:t>
          </a:r>
          <a:endParaRPr lang="en-US"/>
        </a:p>
      </dgm:t>
    </dgm:pt>
    <dgm:pt modelId="{C15945C8-A6B2-4AAE-AA10-0AEC83691C9D}" type="parTrans" cxnId="{494905A2-5AA6-48DE-B676-05E124ED5C12}">
      <dgm:prSet/>
      <dgm:spPr/>
      <dgm:t>
        <a:bodyPr/>
        <a:lstStyle/>
        <a:p>
          <a:endParaRPr lang="en-US"/>
        </a:p>
      </dgm:t>
    </dgm:pt>
    <dgm:pt modelId="{90160589-EE54-4EA8-B7A7-B0DC1CD065B6}" type="sibTrans" cxnId="{494905A2-5AA6-48DE-B676-05E124ED5C12}">
      <dgm:prSet/>
      <dgm:spPr/>
      <dgm:t>
        <a:bodyPr/>
        <a:lstStyle/>
        <a:p>
          <a:endParaRPr lang="en-US"/>
        </a:p>
      </dgm:t>
    </dgm:pt>
    <dgm:pt modelId="{91DF0A13-066E-4956-80CB-5A193D0CFE52}">
      <dgm:prSet/>
      <dgm:spPr/>
      <dgm:t>
        <a:bodyPr/>
        <a:lstStyle/>
        <a:p>
          <a:r>
            <a:rPr lang="en-GB" b="1"/>
            <a:t>Improve access to the curriculum</a:t>
          </a:r>
          <a:endParaRPr lang="en-US"/>
        </a:p>
      </dgm:t>
    </dgm:pt>
    <dgm:pt modelId="{1D237DEA-DB60-4276-8EA9-1CE0E8FB0DFE}" type="parTrans" cxnId="{18384A72-BAC5-41C8-9B23-99F10C52EADD}">
      <dgm:prSet/>
      <dgm:spPr/>
      <dgm:t>
        <a:bodyPr/>
        <a:lstStyle/>
        <a:p>
          <a:endParaRPr lang="en-US"/>
        </a:p>
      </dgm:t>
    </dgm:pt>
    <dgm:pt modelId="{E1CF69F4-1861-4B9F-821E-338088F2290D}" type="sibTrans" cxnId="{18384A72-BAC5-41C8-9B23-99F10C52EADD}">
      <dgm:prSet/>
      <dgm:spPr/>
      <dgm:t>
        <a:bodyPr/>
        <a:lstStyle/>
        <a:p>
          <a:endParaRPr lang="en-US"/>
        </a:p>
      </dgm:t>
    </dgm:pt>
    <dgm:pt modelId="{BCEB59EC-2906-49D4-894D-3509021EC91D}">
      <dgm:prSet/>
      <dgm:spPr/>
      <dgm:t>
        <a:bodyPr/>
        <a:lstStyle/>
        <a:p>
          <a:r>
            <a:rPr lang="en-GB" b="1"/>
            <a:t>Make physical improvements </a:t>
          </a:r>
          <a:endParaRPr lang="en-US"/>
        </a:p>
      </dgm:t>
    </dgm:pt>
    <dgm:pt modelId="{186FF09F-9999-4567-A795-F8CDF71711B9}" type="parTrans" cxnId="{0FA77574-60BA-4C13-A163-EAB28CF341AB}">
      <dgm:prSet/>
      <dgm:spPr/>
      <dgm:t>
        <a:bodyPr/>
        <a:lstStyle/>
        <a:p>
          <a:endParaRPr lang="en-US"/>
        </a:p>
      </dgm:t>
    </dgm:pt>
    <dgm:pt modelId="{86E060FD-DC6C-4EC1-BD7B-E55AE39E0045}" type="sibTrans" cxnId="{0FA77574-60BA-4C13-A163-EAB28CF341AB}">
      <dgm:prSet/>
      <dgm:spPr/>
      <dgm:t>
        <a:bodyPr/>
        <a:lstStyle/>
        <a:p>
          <a:endParaRPr lang="en-US"/>
        </a:p>
      </dgm:t>
    </dgm:pt>
    <dgm:pt modelId="{46537648-A15F-48D5-A53A-8FBB91DCC34F}">
      <dgm:prSet/>
      <dgm:spPr/>
      <dgm:t>
        <a:bodyPr/>
        <a:lstStyle/>
        <a:p>
          <a:r>
            <a:rPr lang="en-GB" b="1"/>
            <a:t>Provide information in a range of formats</a:t>
          </a:r>
          <a:endParaRPr lang="en-US"/>
        </a:p>
      </dgm:t>
    </dgm:pt>
    <dgm:pt modelId="{624B7D70-D23B-4D44-8B01-243119BC94BF}" type="parTrans" cxnId="{D14667F7-0576-43CF-B011-73E293AFBDCA}">
      <dgm:prSet/>
      <dgm:spPr/>
      <dgm:t>
        <a:bodyPr/>
        <a:lstStyle/>
        <a:p>
          <a:endParaRPr lang="en-US"/>
        </a:p>
      </dgm:t>
    </dgm:pt>
    <dgm:pt modelId="{4D09AB0D-F72A-409E-B832-15C5E289CDB4}" type="sibTrans" cxnId="{D14667F7-0576-43CF-B011-73E293AFBDCA}">
      <dgm:prSet/>
      <dgm:spPr/>
      <dgm:t>
        <a:bodyPr/>
        <a:lstStyle/>
        <a:p>
          <a:endParaRPr lang="en-US"/>
        </a:p>
      </dgm:t>
    </dgm:pt>
    <dgm:pt modelId="{BF5A4413-8BDF-427D-B389-91AE7191D679}">
      <dgm:prSet/>
      <dgm:spPr/>
      <dgm:t>
        <a:bodyPr/>
        <a:lstStyle/>
        <a:p>
          <a:r>
            <a:rPr lang="en-GB" b="1"/>
            <a:t>Take specific action for children whose first language is neither English nor Welsh </a:t>
          </a:r>
          <a:endParaRPr lang="en-US"/>
        </a:p>
      </dgm:t>
    </dgm:pt>
    <dgm:pt modelId="{773E7324-F130-4DEB-9E0A-AA21ACB72EE3}" type="parTrans" cxnId="{129D5DA0-3174-4374-AFEC-2AD5698FDAA7}">
      <dgm:prSet/>
      <dgm:spPr/>
      <dgm:t>
        <a:bodyPr/>
        <a:lstStyle/>
        <a:p>
          <a:endParaRPr lang="en-US"/>
        </a:p>
      </dgm:t>
    </dgm:pt>
    <dgm:pt modelId="{953BC53A-4A77-45AF-BA40-6EF7F3FFB593}" type="sibTrans" cxnId="{129D5DA0-3174-4374-AFEC-2AD5698FDAA7}">
      <dgm:prSet/>
      <dgm:spPr/>
      <dgm:t>
        <a:bodyPr/>
        <a:lstStyle/>
        <a:p>
          <a:endParaRPr lang="en-US"/>
        </a:p>
      </dgm:t>
    </dgm:pt>
    <dgm:pt modelId="{1B958F83-7F7C-4550-9EB4-652AF7D038E0}">
      <dgm:prSet/>
      <dgm:spPr/>
      <dgm:t>
        <a:bodyPr/>
        <a:lstStyle/>
        <a:p>
          <a:r>
            <a:rPr lang="en-GB" b="1"/>
            <a:t>Ensure that children are provided with material that is appropriate to their ability</a:t>
          </a:r>
          <a:endParaRPr lang="en-US"/>
        </a:p>
      </dgm:t>
    </dgm:pt>
    <dgm:pt modelId="{CEB792BA-179A-4AFE-96B2-8F30E49925B0}" type="parTrans" cxnId="{DCC83174-59BB-43FC-82EA-E5989B5B7B22}">
      <dgm:prSet/>
      <dgm:spPr/>
      <dgm:t>
        <a:bodyPr/>
        <a:lstStyle/>
        <a:p>
          <a:endParaRPr lang="en-US"/>
        </a:p>
      </dgm:t>
    </dgm:pt>
    <dgm:pt modelId="{489EDD99-E51D-4423-9CF9-276B5FDB8977}" type="sibTrans" cxnId="{DCC83174-59BB-43FC-82EA-E5989B5B7B22}">
      <dgm:prSet/>
      <dgm:spPr/>
      <dgm:t>
        <a:bodyPr/>
        <a:lstStyle/>
        <a:p>
          <a:endParaRPr lang="en-US"/>
        </a:p>
      </dgm:t>
    </dgm:pt>
    <dgm:pt modelId="{6DDDC45D-A47C-4939-9EDB-65D3BECD9C22}" type="pres">
      <dgm:prSet presAssocID="{939906FE-B0BD-4364-8F2A-AB2B7C399AEC}" presName="diagram" presStyleCnt="0">
        <dgm:presLayoutVars>
          <dgm:dir/>
          <dgm:resizeHandles val="exact"/>
        </dgm:presLayoutVars>
      </dgm:prSet>
      <dgm:spPr/>
    </dgm:pt>
    <dgm:pt modelId="{1DC7A7D4-325C-44D9-9ACF-30A915B7A61F}" type="pres">
      <dgm:prSet presAssocID="{263BA680-0DE2-4783-A3B8-F8C5F6872FE0}" presName="node" presStyleLbl="node1" presStyleIdx="0" presStyleCnt="9">
        <dgm:presLayoutVars>
          <dgm:bulletEnabled val="1"/>
        </dgm:presLayoutVars>
      </dgm:prSet>
      <dgm:spPr/>
    </dgm:pt>
    <dgm:pt modelId="{3F3697CE-91FB-455B-AB28-1588F362C6F6}" type="pres">
      <dgm:prSet presAssocID="{265579FF-24EA-44D6-9466-8FC9AA40806C}" presName="sibTrans" presStyleCnt="0"/>
      <dgm:spPr/>
    </dgm:pt>
    <dgm:pt modelId="{D909D3FC-792C-4020-B7C7-39A927D15461}" type="pres">
      <dgm:prSet presAssocID="{952BFF2F-714E-4FAB-B1AC-ECA7051807C8}" presName="node" presStyleLbl="node1" presStyleIdx="1" presStyleCnt="9">
        <dgm:presLayoutVars>
          <dgm:bulletEnabled val="1"/>
        </dgm:presLayoutVars>
      </dgm:prSet>
      <dgm:spPr/>
    </dgm:pt>
    <dgm:pt modelId="{A694032A-5B3D-4C2C-B3BA-45B123E38299}" type="pres">
      <dgm:prSet presAssocID="{BF23FB77-B361-4FA9-813E-B0260DBB9208}" presName="sibTrans" presStyleCnt="0"/>
      <dgm:spPr/>
    </dgm:pt>
    <dgm:pt modelId="{96EBD8E0-8281-479B-8150-D968621AE826}" type="pres">
      <dgm:prSet presAssocID="{CEB32122-823D-4311-8FB4-430A6DD1E5F5}" presName="node" presStyleLbl="node1" presStyleIdx="2" presStyleCnt="9">
        <dgm:presLayoutVars>
          <dgm:bulletEnabled val="1"/>
        </dgm:presLayoutVars>
      </dgm:prSet>
      <dgm:spPr/>
    </dgm:pt>
    <dgm:pt modelId="{E280F2B4-31C1-4182-8FAE-9D93A14CD250}" type="pres">
      <dgm:prSet presAssocID="{FC9A736A-17F3-41CA-AAA3-4E1D445429F0}" presName="sibTrans" presStyleCnt="0"/>
      <dgm:spPr/>
    </dgm:pt>
    <dgm:pt modelId="{65CC39DA-ECE4-484C-8F15-953B0D835D5F}" type="pres">
      <dgm:prSet presAssocID="{C331ADCC-B7FA-4656-8E1A-11FEE7F8F000}" presName="node" presStyleLbl="node1" presStyleIdx="3" presStyleCnt="9">
        <dgm:presLayoutVars>
          <dgm:bulletEnabled val="1"/>
        </dgm:presLayoutVars>
      </dgm:prSet>
      <dgm:spPr/>
    </dgm:pt>
    <dgm:pt modelId="{A1BECA5C-C15D-44C7-B0DE-E6C4B0EB8A4D}" type="pres">
      <dgm:prSet presAssocID="{90160589-EE54-4EA8-B7A7-B0DC1CD065B6}" presName="sibTrans" presStyleCnt="0"/>
      <dgm:spPr/>
    </dgm:pt>
    <dgm:pt modelId="{A4A80295-6DBE-4EF0-A286-37AF05103506}" type="pres">
      <dgm:prSet presAssocID="{91DF0A13-066E-4956-80CB-5A193D0CFE52}" presName="node" presStyleLbl="node1" presStyleIdx="4" presStyleCnt="9">
        <dgm:presLayoutVars>
          <dgm:bulletEnabled val="1"/>
        </dgm:presLayoutVars>
      </dgm:prSet>
      <dgm:spPr/>
    </dgm:pt>
    <dgm:pt modelId="{21F8027B-DAEC-45FF-8E77-E17E0A21A72C}" type="pres">
      <dgm:prSet presAssocID="{E1CF69F4-1861-4B9F-821E-338088F2290D}" presName="sibTrans" presStyleCnt="0"/>
      <dgm:spPr/>
    </dgm:pt>
    <dgm:pt modelId="{1F4EE421-9C4D-4D53-B27E-34E1752E2D1E}" type="pres">
      <dgm:prSet presAssocID="{BCEB59EC-2906-49D4-894D-3509021EC91D}" presName="node" presStyleLbl="node1" presStyleIdx="5" presStyleCnt="9">
        <dgm:presLayoutVars>
          <dgm:bulletEnabled val="1"/>
        </dgm:presLayoutVars>
      </dgm:prSet>
      <dgm:spPr/>
    </dgm:pt>
    <dgm:pt modelId="{5B0C0FEE-ADAB-4214-A28A-80231757F53D}" type="pres">
      <dgm:prSet presAssocID="{86E060FD-DC6C-4EC1-BD7B-E55AE39E0045}" presName="sibTrans" presStyleCnt="0"/>
      <dgm:spPr/>
    </dgm:pt>
    <dgm:pt modelId="{4456E28D-50E5-4145-BBB8-FED2D9672FE1}" type="pres">
      <dgm:prSet presAssocID="{46537648-A15F-48D5-A53A-8FBB91DCC34F}" presName="node" presStyleLbl="node1" presStyleIdx="6" presStyleCnt="9">
        <dgm:presLayoutVars>
          <dgm:bulletEnabled val="1"/>
        </dgm:presLayoutVars>
      </dgm:prSet>
      <dgm:spPr/>
    </dgm:pt>
    <dgm:pt modelId="{D02F49D0-4BCD-4E24-A7D6-CC67847748B0}" type="pres">
      <dgm:prSet presAssocID="{4D09AB0D-F72A-409E-B832-15C5E289CDB4}" presName="sibTrans" presStyleCnt="0"/>
      <dgm:spPr/>
    </dgm:pt>
    <dgm:pt modelId="{D708ACDC-74B4-4FAA-90D5-C2B64C007A4D}" type="pres">
      <dgm:prSet presAssocID="{BF5A4413-8BDF-427D-B389-91AE7191D679}" presName="node" presStyleLbl="node1" presStyleIdx="7" presStyleCnt="9">
        <dgm:presLayoutVars>
          <dgm:bulletEnabled val="1"/>
        </dgm:presLayoutVars>
      </dgm:prSet>
      <dgm:spPr/>
    </dgm:pt>
    <dgm:pt modelId="{51C00075-B36F-48C7-B6AF-89D87A32933B}" type="pres">
      <dgm:prSet presAssocID="{953BC53A-4A77-45AF-BA40-6EF7F3FFB593}" presName="sibTrans" presStyleCnt="0"/>
      <dgm:spPr/>
    </dgm:pt>
    <dgm:pt modelId="{AA00F73C-5B0E-4DBF-965F-640992217790}" type="pres">
      <dgm:prSet presAssocID="{1B958F83-7F7C-4550-9EB4-652AF7D038E0}" presName="node" presStyleLbl="node1" presStyleIdx="8" presStyleCnt="9">
        <dgm:presLayoutVars>
          <dgm:bulletEnabled val="1"/>
        </dgm:presLayoutVars>
      </dgm:prSet>
      <dgm:spPr/>
    </dgm:pt>
  </dgm:ptLst>
  <dgm:cxnLst>
    <dgm:cxn modelId="{37B39B11-56D5-409A-A079-9C77D3D7A543}" type="presOf" srcId="{939906FE-B0BD-4364-8F2A-AB2B7C399AEC}" destId="{6DDDC45D-A47C-4939-9EDB-65D3BECD9C22}" srcOrd="0" destOrd="0" presId="urn:microsoft.com/office/officeart/2005/8/layout/default"/>
    <dgm:cxn modelId="{94BCFD22-D09C-4290-B8DA-E799660AC45C}" type="presOf" srcId="{263BA680-0DE2-4783-A3B8-F8C5F6872FE0}" destId="{1DC7A7D4-325C-44D9-9ACF-30A915B7A61F}" srcOrd="0" destOrd="0" presId="urn:microsoft.com/office/officeart/2005/8/layout/default"/>
    <dgm:cxn modelId="{C0937F26-8BD5-4CC8-A968-CDD75D4AEC1F}" srcId="{939906FE-B0BD-4364-8F2A-AB2B7C399AEC}" destId="{CEB32122-823D-4311-8FB4-430A6DD1E5F5}" srcOrd="2" destOrd="0" parTransId="{2A5C1D49-DE40-4D0A-B218-B2B6C0E8EC14}" sibTransId="{FC9A736A-17F3-41CA-AAA3-4E1D445429F0}"/>
    <dgm:cxn modelId="{FD13313C-784E-4F4C-8782-ABB624467C4A}" type="presOf" srcId="{BCEB59EC-2906-49D4-894D-3509021EC91D}" destId="{1F4EE421-9C4D-4D53-B27E-34E1752E2D1E}" srcOrd="0" destOrd="0" presId="urn:microsoft.com/office/officeart/2005/8/layout/default"/>
    <dgm:cxn modelId="{3DAD9947-A3E1-4855-89BA-D58D73E1ADBB}" srcId="{939906FE-B0BD-4364-8F2A-AB2B7C399AEC}" destId="{263BA680-0DE2-4783-A3B8-F8C5F6872FE0}" srcOrd="0" destOrd="0" parTransId="{2973AF8A-D879-42EE-BA24-1EAE0CE96B9B}" sibTransId="{265579FF-24EA-44D6-9466-8FC9AA40806C}"/>
    <dgm:cxn modelId="{83007B48-9116-40FF-9414-CDF3233DF06A}" type="presOf" srcId="{952BFF2F-714E-4FAB-B1AC-ECA7051807C8}" destId="{D909D3FC-792C-4020-B7C7-39A927D15461}" srcOrd="0" destOrd="0" presId="urn:microsoft.com/office/officeart/2005/8/layout/default"/>
    <dgm:cxn modelId="{C7FC1872-5D86-4E2E-A8E0-A51BB227AA05}" type="presOf" srcId="{C331ADCC-B7FA-4656-8E1A-11FEE7F8F000}" destId="{65CC39DA-ECE4-484C-8F15-953B0D835D5F}" srcOrd="0" destOrd="0" presId="urn:microsoft.com/office/officeart/2005/8/layout/default"/>
    <dgm:cxn modelId="{18384A72-BAC5-41C8-9B23-99F10C52EADD}" srcId="{939906FE-B0BD-4364-8F2A-AB2B7C399AEC}" destId="{91DF0A13-066E-4956-80CB-5A193D0CFE52}" srcOrd="4" destOrd="0" parTransId="{1D237DEA-DB60-4276-8EA9-1CE0E8FB0DFE}" sibTransId="{E1CF69F4-1861-4B9F-821E-338088F2290D}"/>
    <dgm:cxn modelId="{DCC83174-59BB-43FC-82EA-E5989B5B7B22}" srcId="{939906FE-B0BD-4364-8F2A-AB2B7C399AEC}" destId="{1B958F83-7F7C-4550-9EB4-652AF7D038E0}" srcOrd="8" destOrd="0" parTransId="{CEB792BA-179A-4AFE-96B2-8F30E49925B0}" sibTransId="{489EDD99-E51D-4423-9CF9-276B5FDB8977}"/>
    <dgm:cxn modelId="{0FA77574-60BA-4C13-A163-EAB28CF341AB}" srcId="{939906FE-B0BD-4364-8F2A-AB2B7C399AEC}" destId="{BCEB59EC-2906-49D4-894D-3509021EC91D}" srcOrd="5" destOrd="0" parTransId="{186FF09F-9999-4567-A795-F8CDF71711B9}" sibTransId="{86E060FD-DC6C-4EC1-BD7B-E55AE39E0045}"/>
    <dgm:cxn modelId="{1A6F9979-91E0-4F7A-BED6-51652BE0D2A7}" type="presOf" srcId="{91DF0A13-066E-4956-80CB-5A193D0CFE52}" destId="{A4A80295-6DBE-4EF0-A286-37AF05103506}" srcOrd="0" destOrd="0" presId="urn:microsoft.com/office/officeart/2005/8/layout/default"/>
    <dgm:cxn modelId="{380FA388-06B9-4F5B-AB06-CAF45E8B074A}" type="presOf" srcId="{CEB32122-823D-4311-8FB4-430A6DD1E5F5}" destId="{96EBD8E0-8281-479B-8150-D968621AE826}" srcOrd="0" destOrd="0" presId="urn:microsoft.com/office/officeart/2005/8/layout/default"/>
    <dgm:cxn modelId="{129D5DA0-3174-4374-AFEC-2AD5698FDAA7}" srcId="{939906FE-B0BD-4364-8F2A-AB2B7C399AEC}" destId="{BF5A4413-8BDF-427D-B389-91AE7191D679}" srcOrd="7" destOrd="0" parTransId="{773E7324-F130-4DEB-9E0A-AA21ACB72EE3}" sibTransId="{953BC53A-4A77-45AF-BA40-6EF7F3FFB593}"/>
    <dgm:cxn modelId="{494905A2-5AA6-48DE-B676-05E124ED5C12}" srcId="{939906FE-B0BD-4364-8F2A-AB2B7C399AEC}" destId="{C331ADCC-B7FA-4656-8E1A-11FEE7F8F000}" srcOrd="3" destOrd="0" parTransId="{C15945C8-A6B2-4AAE-AA10-0AEC83691C9D}" sibTransId="{90160589-EE54-4EA8-B7A7-B0DC1CD065B6}"/>
    <dgm:cxn modelId="{622DACA4-E2D8-4083-AF21-C1935F0DF52D}" srcId="{939906FE-B0BD-4364-8F2A-AB2B7C399AEC}" destId="{952BFF2F-714E-4FAB-B1AC-ECA7051807C8}" srcOrd="1" destOrd="0" parTransId="{5B322279-C9D0-448A-92D8-07BA646B16A3}" sibTransId="{BF23FB77-B361-4FA9-813E-B0260DBB9208}"/>
    <dgm:cxn modelId="{934570E1-1C6B-47B3-AA62-B060C4F589E4}" type="presOf" srcId="{BF5A4413-8BDF-427D-B389-91AE7191D679}" destId="{D708ACDC-74B4-4FAA-90D5-C2B64C007A4D}" srcOrd="0" destOrd="0" presId="urn:microsoft.com/office/officeart/2005/8/layout/default"/>
    <dgm:cxn modelId="{261A02E5-BA7C-4EEC-933F-1A2371CEB26B}" type="presOf" srcId="{1B958F83-7F7C-4550-9EB4-652AF7D038E0}" destId="{AA00F73C-5B0E-4DBF-965F-640992217790}" srcOrd="0" destOrd="0" presId="urn:microsoft.com/office/officeart/2005/8/layout/default"/>
    <dgm:cxn modelId="{861579E8-CB74-4A93-B39E-452D92E62508}" type="presOf" srcId="{46537648-A15F-48D5-A53A-8FBB91DCC34F}" destId="{4456E28D-50E5-4145-BBB8-FED2D9672FE1}" srcOrd="0" destOrd="0" presId="urn:microsoft.com/office/officeart/2005/8/layout/default"/>
    <dgm:cxn modelId="{D14667F7-0576-43CF-B011-73E293AFBDCA}" srcId="{939906FE-B0BD-4364-8F2A-AB2B7C399AEC}" destId="{46537648-A15F-48D5-A53A-8FBB91DCC34F}" srcOrd="6" destOrd="0" parTransId="{624B7D70-D23B-4D44-8B01-243119BC94BF}" sibTransId="{4D09AB0D-F72A-409E-B832-15C5E289CDB4}"/>
    <dgm:cxn modelId="{1860E736-F280-4C2E-92A4-B9FA14E93337}" type="presParOf" srcId="{6DDDC45D-A47C-4939-9EDB-65D3BECD9C22}" destId="{1DC7A7D4-325C-44D9-9ACF-30A915B7A61F}" srcOrd="0" destOrd="0" presId="urn:microsoft.com/office/officeart/2005/8/layout/default"/>
    <dgm:cxn modelId="{320000D6-6927-4DAA-9768-F41ECBE0C9A9}" type="presParOf" srcId="{6DDDC45D-A47C-4939-9EDB-65D3BECD9C22}" destId="{3F3697CE-91FB-455B-AB28-1588F362C6F6}" srcOrd="1" destOrd="0" presId="urn:microsoft.com/office/officeart/2005/8/layout/default"/>
    <dgm:cxn modelId="{6309F2D1-F2B7-4B64-BE7B-CCEC06618C5A}" type="presParOf" srcId="{6DDDC45D-A47C-4939-9EDB-65D3BECD9C22}" destId="{D909D3FC-792C-4020-B7C7-39A927D15461}" srcOrd="2" destOrd="0" presId="urn:microsoft.com/office/officeart/2005/8/layout/default"/>
    <dgm:cxn modelId="{02E18986-90E6-4A33-9FDD-634348568C13}" type="presParOf" srcId="{6DDDC45D-A47C-4939-9EDB-65D3BECD9C22}" destId="{A694032A-5B3D-4C2C-B3BA-45B123E38299}" srcOrd="3" destOrd="0" presId="urn:microsoft.com/office/officeart/2005/8/layout/default"/>
    <dgm:cxn modelId="{8BECC0C4-F442-4835-857F-1D962F1AC1F4}" type="presParOf" srcId="{6DDDC45D-A47C-4939-9EDB-65D3BECD9C22}" destId="{96EBD8E0-8281-479B-8150-D968621AE826}" srcOrd="4" destOrd="0" presId="urn:microsoft.com/office/officeart/2005/8/layout/default"/>
    <dgm:cxn modelId="{96B3A986-7D70-494F-8356-90920BA5BCA8}" type="presParOf" srcId="{6DDDC45D-A47C-4939-9EDB-65D3BECD9C22}" destId="{E280F2B4-31C1-4182-8FAE-9D93A14CD250}" srcOrd="5" destOrd="0" presId="urn:microsoft.com/office/officeart/2005/8/layout/default"/>
    <dgm:cxn modelId="{AC1AA798-0D20-4515-B0B3-A6F7EFB7005B}" type="presParOf" srcId="{6DDDC45D-A47C-4939-9EDB-65D3BECD9C22}" destId="{65CC39DA-ECE4-484C-8F15-953B0D835D5F}" srcOrd="6" destOrd="0" presId="urn:microsoft.com/office/officeart/2005/8/layout/default"/>
    <dgm:cxn modelId="{A6B916A7-71CC-4693-9E08-9B5A8AA48EF1}" type="presParOf" srcId="{6DDDC45D-A47C-4939-9EDB-65D3BECD9C22}" destId="{A1BECA5C-C15D-44C7-B0DE-E6C4B0EB8A4D}" srcOrd="7" destOrd="0" presId="urn:microsoft.com/office/officeart/2005/8/layout/default"/>
    <dgm:cxn modelId="{3FA4DC59-CE5D-4382-AC6C-085640D88621}" type="presParOf" srcId="{6DDDC45D-A47C-4939-9EDB-65D3BECD9C22}" destId="{A4A80295-6DBE-4EF0-A286-37AF05103506}" srcOrd="8" destOrd="0" presId="urn:microsoft.com/office/officeart/2005/8/layout/default"/>
    <dgm:cxn modelId="{EA20AA8C-B66E-413C-936D-2CC412703541}" type="presParOf" srcId="{6DDDC45D-A47C-4939-9EDB-65D3BECD9C22}" destId="{21F8027B-DAEC-45FF-8E77-E17E0A21A72C}" srcOrd="9" destOrd="0" presId="urn:microsoft.com/office/officeart/2005/8/layout/default"/>
    <dgm:cxn modelId="{EFF626BD-6D28-4887-97BE-0EADCA41D981}" type="presParOf" srcId="{6DDDC45D-A47C-4939-9EDB-65D3BECD9C22}" destId="{1F4EE421-9C4D-4D53-B27E-34E1752E2D1E}" srcOrd="10" destOrd="0" presId="urn:microsoft.com/office/officeart/2005/8/layout/default"/>
    <dgm:cxn modelId="{0054A36C-5862-41B4-941E-1641804220B5}" type="presParOf" srcId="{6DDDC45D-A47C-4939-9EDB-65D3BECD9C22}" destId="{5B0C0FEE-ADAB-4214-A28A-80231757F53D}" srcOrd="11" destOrd="0" presId="urn:microsoft.com/office/officeart/2005/8/layout/default"/>
    <dgm:cxn modelId="{23E68625-D5BD-4A4E-9663-45F5617027DD}" type="presParOf" srcId="{6DDDC45D-A47C-4939-9EDB-65D3BECD9C22}" destId="{4456E28D-50E5-4145-BBB8-FED2D9672FE1}" srcOrd="12" destOrd="0" presId="urn:microsoft.com/office/officeart/2005/8/layout/default"/>
    <dgm:cxn modelId="{4814CD33-0240-4EF4-80FB-F657A64DDEE3}" type="presParOf" srcId="{6DDDC45D-A47C-4939-9EDB-65D3BECD9C22}" destId="{D02F49D0-4BCD-4E24-A7D6-CC67847748B0}" srcOrd="13" destOrd="0" presId="urn:microsoft.com/office/officeart/2005/8/layout/default"/>
    <dgm:cxn modelId="{AC183AB8-4E52-4E64-BD94-7B18CE75FFDC}" type="presParOf" srcId="{6DDDC45D-A47C-4939-9EDB-65D3BECD9C22}" destId="{D708ACDC-74B4-4FAA-90D5-C2B64C007A4D}" srcOrd="14" destOrd="0" presId="urn:microsoft.com/office/officeart/2005/8/layout/default"/>
    <dgm:cxn modelId="{BF0999FD-4471-4B4B-999C-AFD370E1A1DB}" type="presParOf" srcId="{6DDDC45D-A47C-4939-9EDB-65D3BECD9C22}" destId="{51C00075-B36F-48C7-B6AF-89D87A32933B}" srcOrd="15" destOrd="0" presId="urn:microsoft.com/office/officeart/2005/8/layout/default"/>
    <dgm:cxn modelId="{1350A61A-170A-4E50-A26B-63CFDA401BCD}" type="presParOf" srcId="{6DDDC45D-A47C-4939-9EDB-65D3BECD9C22}" destId="{AA00F73C-5B0E-4DBF-965F-640992217790}"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2205C2-9B83-45D8-9233-58EE644EDB1F}"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DE9B6C75-3C8D-4A0E-9AB0-BF15CA6561D7}">
      <dgm:prSet/>
      <dgm:spPr/>
      <dgm:t>
        <a:bodyPr/>
        <a:lstStyle/>
        <a:p>
          <a:r>
            <a:rPr lang="en-GB" dirty="0"/>
            <a:t>The ALN system is the new statutory support system for children and young people aged 0 to 25 in Wales with ALN that came into force in September 2021.</a:t>
          </a:r>
          <a:endParaRPr lang="en-US" dirty="0"/>
        </a:p>
      </dgm:t>
    </dgm:pt>
    <dgm:pt modelId="{46FCEEAC-E268-43AF-A324-DF9A33CAC072}" type="parTrans" cxnId="{2E82E6A3-69B6-4511-8F6E-655D763E8189}">
      <dgm:prSet/>
      <dgm:spPr/>
      <dgm:t>
        <a:bodyPr/>
        <a:lstStyle/>
        <a:p>
          <a:endParaRPr lang="en-US"/>
        </a:p>
      </dgm:t>
    </dgm:pt>
    <dgm:pt modelId="{BCBB214A-41E6-4216-A1B4-707A604739FE}" type="sibTrans" cxnId="{2E82E6A3-69B6-4511-8F6E-655D763E8189}">
      <dgm:prSet/>
      <dgm:spPr/>
      <dgm:t>
        <a:bodyPr/>
        <a:lstStyle/>
        <a:p>
          <a:endParaRPr lang="en-US"/>
        </a:p>
      </dgm:t>
    </dgm:pt>
    <dgm:pt modelId="{181A269B-C6D4-4597-9AC4-864CD33B0C60}">
      <dgm:prSet/>
      <dgm:spPr/>
      <dgm:t>
        <a:bodyPr/>
        <a:lstStyle/>
        <a:p>
          <a:r>
            <a:rPr lang="en-GB" dirty="0"/>
            <a:t>The Act replaced the terms ‘special educational needs (SEN)’ and ‘learning difficulties and/or disabilities (LDD)’ with the new term ‘additional learning needs (ALN)’.</a:t>
          </a:r>
          <a:endParaRPr lang="en-US" dirty="0"/>
        </a:p>
      </dgm:t>
    </dgm:pt>
    <dgm:pt modelId="{3AF11073-72EC-4989-8F3C-A68C6D3507CD}" type="parTrans" cxnId="{806503F8-C6B5-4E36-8FE2-296E43CBB5B1}">
      <dgm:prSet/>
      <dgm:spPr/>
      <dgm:t>
        <a:bodyPr/>
        <a:lstStyle/>
        <a:p>
          <a:endParaRPr lang="en-US"/>
        </a:p>
      </dgm:t>
    </dgm:pt>
    <dgm:pt modelId="{0074902A-8D37-4A53-A76D-287B2539BEA8}" type="sibTrans" cxnId="{806503F8-C6B5-4E36-8FE2-296E43CBB5B1}">
      <dgm:prSet/>
      <dgm:spPr/>
      <dgm:t>
        <a:bodyPr/>
        <a:lstStyle/>
        <a:p>
          <a:endParaRPr lang="en-US"/>
        </a:p>
      </dgm:t>
    </dgm:pt>
    <dgm:pt modelId="{29D80532-A17C-48D0-AC5A-0A11A55FD7ED}" type="pres">
      <dgm:prSet presAssocID="{D42205C2-9B83-45D8-9233-58EE644EDB1F}" presName="hierChild1" presStyleCnt="0">
        <dgm:presLayoutVars>
          <dgm:chPref val="1"/>
          <dgm:dir/>
          <dgm:animOne val="branch"/>
          <dgm:animLvl val="lvl"/>
          <dgm:resizeHandles/>
        </dgm:presLayoutVars>
      </dgm:prSet>
      <dgm:spPr/>
    </dgm:pt>
    <dgm:pt modelId="{C5F1BEAF-D736-4106-AC28-578E4EDF2B40}" type="pres">
      <dgm:prSet presAssocID="{DE9B6C75-3C8D-4A0E-9AB0-BF15CA6561D7}" presName="hierRoot1" presStyleCnt="0"/>
      <dgm:spPr/>
    </dgm:pt>
    <dgm:pt modelId="{D8E58669-A42C-4285-B30B-059079FDC4A6}" type="pres">
      <dgm:prSet presAssocID="{DE9B6C75-3C8D-4A0E-9AB0-BF15CA6561D7}" presName="composite" presStyleCnt="0"/>
      <dgm:spPr/>
    </dgm:pt>
    <dgm:pt modelId="{139F459B-2841-4D35-8691-71E43F84D95A}" type="pres">
      <dgm:prSet presAssocID="{DE9B6C75-3C8D-4A0E-9AB0-BF15CA6561D7}" presName="background" presStyleLbl="node0" presStyleIdx="0" presStyleCnt="2"/>
      <dgm:spPr/>
    </dgm:pt>
    <dgm:pt modelId="{4AD207F3-D63F-4E2C-8272-C0C6AE3A6EEF}" type="pres">
      <dgm:prSet presAssocID="{DE9B6C75-3C8D-4A0E-9AB0-BF15CA6561D7}" presName="text" presStyleLbl="fgAcc0" presStyleIdx="0" presStyleCnt="2">
        <dgm:presLayoutVars>
          <dgm:chPref val="3"/>
        </dgm:presLayoutVars>
      </dgm:prSet>
      <dgm:spPr/>
    </dgm:pt>
    <dgm:pt modelId="{483BC550-0239-48B5-B25F-4ED6E6C8BAF7}" type="pres">
      <dgm:prSet presAssocID="{DE9B6C75-3C8D-4A0E-9AB0-BF15CA6561D7}" presName="hierChild2" presStyleCnt="0"/>
      <dgm:spPr/>
    </dgm:pt>
    <dgm:pt modelId="{6F7CCEF7-AA05-4438-ACF0-9D4374ADDB4F}" type="pres">
      <dgm:prSet presAssocID="{181A269B-C6D4-4597-9AC4-864CD33B0C60}" presName="hierRoot1" presStyleCnt="0"/>
      <dgm:spPr/>
    </dgm:pt>
    <dgm:pt modelId="{F8A92247-0A6F-4644-A9A0-941054E7214E}" type="pres">
      <dgm:prSet presAssocID="{181A269B-C6D4-4597-9AC4-864CD33B0C60}" presName="composite" presStyleCnt="0"/>
      <dgm:spPr/>
    </dgm:pt>
    <dgm:pt modelId="{BD936676-F3FC-4157-9836-EEBA9C4EAB21}" type="pres">
      <dgm:prSet presAssocID="{181A269B-C6D4-4597-9AC4-864CD33B0C60}" presName="background" presStyleLbl="node0" presStyleIdx="1" presStyleCnt="2"/>
      <dgm:spPr/>
    </dgm:pt>
    <dgm:pt modelId="{C07D085E-495E-4D7E-BC62-F5561C736196}" type="pres">
      <dgm:prSet presAssocID="{181A269B-C6D4-4597-9AC4-864CD33B0C60}" presName="text" presStyleLbl="fgAcc0" presStyleIdx="1" presStyleCnt="2">
        <dgm:presLayoutVars>
          <dgm:chPref val="3"/>
        </dgm:presLayoutVars>
      </dgm:prSet>
      <dgm:spPr/>
    </dgm:pt>
    <dgm:pt modelId="{906A1944-EB32-4131-9A7F-B3BEDCC2137F}" type="pres">
      <dgm:prSet presAssocID="{181A269B-C6D4-4597-9AC4-864CD33B0C60}" presName="hierChild2" presStyleCnt="0"/>
      <dgm:spPr/>
    </dgm:pt>
  </dgm:ptLst>
  <dgm:cxnLst>
    <dgm:cxn modelId="{47C4D510-4D55-4BD4-8195-13C638403777}" type="presOf" srcId="{181A269B-C6D4-4597-9AC4-864CD33B0C60}" destId="{C07D085E-495E-4D7E-BC62-F5561C736196}" srcOrd="0" destOrd="0" presId="urn:microsoft.com/office/officeart/2005/8/layout/hierarchy1"/>
    <dgm:cxn modelId="{A071DA28-8253-4B77-8A0E-C58FE6965CCB}" type="presOf" srcId="{D42205C2-9B83-45D8-9233-58EE644EDB1F}" destId="{29D80532-A17C-48D0-AC5A-0A11A55FD7ED}" srcOrd="0" destOrd="0" presId="urn:microsoft.com/office/officeart/2005/8/layout/hierarchy1"/>
    <dgm:cxn modelId="{D4C5EE45-6DE2-4870-A5D7-087535679563}" type="presOf" srcId="{DE9B6C75-3C8D-4A0E-9AB0-BF15CA6561D7}" destId="{4AD207F3-D63F-4E2C-8272-C0C6AE3A6EEF}" srcOrd="0" destOrd="0" presId="urn:microsoft.com/office/officeart/2005/8/layout/hierarchy1"/>
    <dgm:cxn modelId="{2E82E6A3-69B6-4511-8F6E-655D763E8189}" srcId="{D42205C2-9B83-45D8-9233-58EE644EDB1F}" destId="{DE9B6C75-3C8D-4A0E-9AB0-BF15CA6561D7}" srcOrd="0" destOrd="0" parTransId="{46FCEEAC-E268-43AF-A324-DF9A33CAC072}" sibTransId="{BCBB214A-41E6-4216-A1B4-707A604739FE}"/>
    <dgm:cxn modelId="{806503F8-C6B5-4E36-8FE2-296E43CBB5B1}" srcId="{D42205C2-9B83-45D8-9233-58EE644EDB1F}" destId="{181A269B-C6D4-4597-9AC4-864CD33B0C60}" srcOrd="1" destOrd="0" parTransId="{3AF11073-72EC-4989-8F3C-A68C6D3507CD}" sibTransId="{0074902A-8D37-4A53-A76D-287B2539BEA8}"/>
    <dgm:cxn modelId="{27D1C389-4EBB-46A4-8DB1-385E7109C780}" type="presParOf" srcId="{29D80532-A17C-48D0-AC5A-0A11A55FD7ED}" destId="{C5F1BEAF-D736-4106-AC28-578E4EDF2B40}" srcOrd="0" destOrd="0" presId="urn:microsoft.com/office/officeart/2005/8/layout/hierarchy1"/>
    <dgm:cxn modelId="{F67878B3-87EB-46C0-98B3-E8D1FEA74088}" type="presParOf" srcId="{C5F1BEAF-D736-4106-AC28-578E4EDF2B40}" destId="{D8E58669-A42C-4285-B30B-059079FDC4A6}" srcOrd="0" destOrd="0" presId="urn:microsoft.com/office/officeart/2005/8/layout/hierarchy1"/>
    <dgm:cxn modelId="{8AD2BF49-C3BB-42D8-B12F-68280A3CB009}" type="presParOf" srcId="{D8E58669-A42C-4285-B30B-059079FDC4A6}" destId="{139F459B-2841-4D35-8691-71E43F84D95A}" srcOrd="0" destOrd="0" presId="urn:microsoft.com/office/officeart/2005/8/layout/hierarchy1"/>
    <dgm:cxn modelId="{363DEB58-3DFC-4294-AB6B-A0A4338F2872}" type="presParOf" srcId="{D8E58669-A42C-4285-B30B-059079FDC4A6}" destId="{4AD207F3-D63F-4E2C-8272-C0C6AE3A6EEF}" srcOrd="1" destOrd="0" presId="urn:microsoft.com/office/officeart/2005/8/layout/hierarchy1"/>
    <dgm:cxn modelId="{F07675B4-8D9A-42FA-9C53-D33BF7F81B6C}" type="presParOf" srcId="{C5F1BEAF-D736-4106-AC28-578E4EDF2B40}" destId="{483BC550-0239-48B5-B25F-4ED6E6C8BAF7}" srcOrd="1" destOrd="0" presId="urn:microsoft.com/office/officeart/2005/8/layout/hierarchy1"/>
    <dgm:cxn modelId="{73CEDA3B-1F2E-43BF-9D08-CF7C564B2785}" type="presParOf" srcId="{29D80532-A17C-48D0-AC5A-0A11A55FD7ED}" destId="{6F7CCEF7-AA05-4438-ACF0-9D4374ADDB4F}" srcOrd="1" destOrd="0" presId="urn:microsoft.com/office/officeart/2005/8/layout/hierarchy1"/>
    <dgm:cxn modelId="{18EA6279-B0F2-4196-97F9-AB6E253E992F}" type="presParOf" srcId="{6F7CCEF7-AA05-4438-ACF0-9D4374ADDB4F}" destId="{F8A92247-0A6F-4644-A9A0-941054E7214E}" srcOrd="0" destOrd="0" presId="urn:microsoft.com/office/officeart/2005/8/layout/hierarchy1"/>
    <dgm:cxn modelId="{DF8C264D-E8B0-4B75-8D1D-664322501CEC}" type="presParOf" srcId="{F8A92247-0A6F-4644-A9A0-941054E7214E}" destId="{BD936676-F3FC-4157-9836-EEBA9C4EAB21}" srcOrd="0" destOrd="0" presId="urn:microsoft.com/office/officeart/2005/8/layout/hierarchy1"/>
    <dgm:cxn modelId="{A94532BD-5D8A-4C59-A6E6-EB4A9161E917}" type="presParOf" srcId="{F8A92247-0A6F-4644-A9A0-941054E7214E}" destId="{C07D085E-495E-4D7E-BC62-F5561C736196}" srcOrd="1" destOrd="0" presId="urn:microsoft.com/office/officeart/2005/8/layout/hierarchy1"/>
    <dgm:cxn modelId="{E9E84E6F-C7F3-4C09-847B-485E9A7512F8}" type="presParOf" srcId="{6F7CCEF7-AA05-4438-ACF0-9D4374ADDB4F}" destId="{906A1944-EB32-4131-9A7F-B3BEDCC2137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1377E5-361F-4EDD-9394-EC9569E23BA1}"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76D6B3E-4281-44D2-B43D-724D2078C151}">
      <dgm:prSet/>
      <dgm:spPr/>
      <dgm:t>
        <a:bodyPr/>
        <a:lstStyle/>
        <a:p>
          <a:pPr>
            <a:lnSpc>
              <a:spcPct val="100000"/>
            </a:lnSpc>
          </a:pPr>
          <a:r>
            <a:rPr lang="en-GB" dirty="0"/>
            <a:t>a unified legislative framework to support all children of compulsory school age or below with additional learning needs (ALN) and to support young people with ALN who are in school or further education (FE); </a:t>
          </a:r>
          <a:endParaRPr lang="en-US" dirty="0"/>
        </a:p>
      </dgm:t>
    </dgm:pt>
    <dgm:pt modelId="{804CF1CE-48F0-473D-84EE-66D4B5E98F2C}" type="parTrans" cxnId="{A382AAF3-EB79-461A-91C8-8A0AF1D39730}">
      <dgm:prSet/>
      <dgm:spPr/>
      <dgm:t>
        <a:bodyPr/>
        <a:lstStyle/>
        <a:p>
          <a:endParaRPr lang="en-US"/>
        </a:p>
      </dgm:t>
    </dgm:pt>
    <dgm:pt modelId="{3C8216E8-F15B-4293-8C24-B3BDBED283C3}" type="sibTrans" cxnId="{A382AAF3-EB79-461A-91C8-8A0AF1D39730}">
      <dgm:prSet/>
      <dgm:spPr/>
      <dgm:t>
        <a:bodyPr/>
        <a:lstStyle/>
        <a:p>
          <a:pPr>
            <a:lnSpc>
              <a:spcPct val="100000"/>
            </a:lnSpc>
          </a:pPr>
          <a:endParaRPr lang="en-US"/>
        </a:p>
      </dgm:t>
    </dgm:pt>
    <dgm:pt modelId="{7E89C075-BB4F-4303-A1E2-E00EF30E4DC3}">
      <dgm:prSet/>
      <dgm:spPr/>
      <dgm:t>
        <a:bodyPr/>
        <a:lstStyle/>
        <a:p>
          <a:pPr>
            <a:lnSpc>
              <a:spcPct val="100000"/>
            </a:lnSpc>
          </a:pPr>
          <a:r>
            <a:rPr lang="en-GB"/>
            <a:t>an integrated, collaborative process of assessment, planning and monitoring of the support provided to ALN learners which facilitates early, timely and effective interventions; and </a:t>
          </a:r>
          <a:endParaRPr lang="en-US"/>
        </a:p>
      </dgm:t>
    </dgm:pt>
    <dgm:pt modelId="{C677CD08-9D5F-4BCB-A5BC-25B2E4B9CAF3}" type="parTrans" cxnId="{9E2DB6BB-E37F-41D9-B28F-2EF6ADCE56E6}">
      <dgm:prSet/>
      <dgm:spPr/>
      <dgm:t>
        <a:bodyPr/>
        <a:lstStyle/>
        <a:p>
          <a:endParaRPr lang="en-US"/>
        </a:p>
      </dgm:t>
    </dgm:pt>
    <dgm:pt modelId="{1148F3E7-251D-4E12-A92D-C18B38D036D0}" type="sibTrans" cxnId="{9E2DB6BB-E37F-41D9-B28F-2EF6ADCE56E6}">
      <dgm:prSet/>
      <dgm:spPr/>
      <dgm:t>
        <a:bodyPr/>
        <a:lstStyle/>
        <a:p>
          <a:pPr>
            <a:lnSpc>
              <a:spcPct val="100000"/>
            </a:lnSpc>
          </a:pPr>
          <a:endParaRPr lang="en-US"/>
        </a:p>
      </dgm:t>
    </dgm:pt>
    <dgm:pt modelId="{B579065D-C3B8-4E1F-A3F3-3239AE0ABCC2}">
      <dgm:prSet/>
      <dgm:spPr/>
      <dgm:t>
        <a:bodyPr/>
        <a:lstStyle/>
        <a:p>
          <a:pPr>
            <a:lnSpc>
              <a:spcPct val="100000"/>
            </a:lnSpc>
          </a:pPr>
          <a:r>
            <a:rPr lang="en-GB"/>
            <a:t>a fair and transparent system for providing information and advice, and for resolving concerns and appeals.</a:t>
          </a:r>
          <a:endParaRPr lang="en-US"/>
        </a:p>
      </dgm:t>
    </dgm:pt>
    <dgm:pt modelId="{A53FC62A-9BBA-4ACC-945E-E17FC99BCC65}" type="parTrans" cxnId="{3967436A-87A1-429A-9C2A-255C8D765E9D}">
      <dgm:prSet/>
      <dgm:spPr/>
      <dgm:t>
        <a:bodyPr/>
        <a:lstStyle/>
        <a:p>
          <a:endParaRPr lang="en-US"/>
        </a:p>
      </dgm:t>
    </dgm:pt>
    <dgm:pt modelId="{BF7D1537-542A-43CD-988F-A9F1AA22908B}" type="sibTrans" cxnId="{3967436A-87A1-429A-9C2A-255C8D765E9D}">
      <dgm:prSet/>
      <dgm:spPr/>
      <dgm:t>
        <a:bodyPr/>
        <a:lstStyle/>
        <a:p>
          <a:pPr>
            <a:lnSpc>
              <a:spcPct val="100000"/>
            </a:lnSpc>
          </a:pPr>
          <a:endParaRPr lang="en-US"/>
        </a:p>
      </dgm:t>
    </dgm:pt>
    <dgm:pt modelId="{D8AFA094-04B2-4FBF-82A3-CAFEA9788DFF}">
      <dgm:prSet/>
      <dgm:spPr/>
      <dgm:t>
        <a:bodyPr/>
        <a:lstStyle/>
        <a:p>
          <a:pPr>
            <a:lnSpc>
              <a:spcPct val="100000"/>
            </a:lnSpc>
          </a:pPr>
          <a:r>
            <a:rPr lang="en-GB"/>
            <a:t>There will be a new Code of Practice to support the implementation of the Bill.</a:t>
          </a:r>
          <a:endParaRPr lang="en-US"/>
        </a:p>
      </dgm:t>
    </dgm:pt>
    <dgm:pt modelId="{0E170BF2-3008-452E-9F39-A1C1F8F8F870}" type="parTrans" cxnId="{B5071817-1B12-45FC-9281-AD8DE9A4334C}">
      <dgm:prSet/>
      <dgm:spPr/>
      <dgm:t>
        <a:bodyPr/>
        <a:lstStyle/>
        <a:p>
          <a:endParaRPr lang="en-US"/>
        </a:p>
      </dgm:t>
    </dgm:pt>
    <dgm:pt modelId="{6420DB8C-BCF0-44AC-811C-B680B2ED72EE}" type="sibTrans" cxnId="{B5071817-1B12-45FC-9281-AD8DE9A4334C}">
      <dgm:prSet/>
      <dgm:spPr/>
      <dgm:t>
        <a:bodyPr/>
        <a:lstStyle/>
        <a:p>
          <a:endParaRPr lang="en-US"/>
        </a:p>
      </dgm:t>
    </dgm:pt>
    <dgm:pt modelId="{D5965E2F-C438-4D46-8FEA-1119A90FFF6D}" type="pres">
      <dgm:prSet presAssocID="{0F1377E5-361F-4EDD-9394-EC9569E23BA1}" presName="root" presStyleCnt="0">
        <dgm:presLayoutVars>
          <dgm:dir/>
          <dgm:resizeHandles val="exact"/>
        </dgm:presLayoutVars>
      </dgm:prSet>
      <dgm:spPr/>
    </dgm:pt>
    <dgm:pt modelId="{19D8F705-81FA-4171-8FAC-65DA3FE16B91}" type="pres">
      <dgm:prSet presAssocID="{0F1377E5-361F-4EDD-9394-EC9569E23BA1}" presName="container" presStyleCnt="0">
        <dgm:presLayoutVars>
          <dgm:dir/>
          <dgm:resizeHandles val="exact"/>
        </dgm:presLayoutVars>
      </dgm:prSet>
      <dgm:spPr/>
    </dgm:pt>
    <dgm:pt modelId="{F6FFB6F7-CF32-4B84-9054-ABE436596C00}" type="pres">
      <dgm:prSet presAssocID="{776D6B3E-4281-44D2-B43D-724D2078C151}" presName="compNode" presStyleCnt="0"/>
      <dgm:spPr/>
    </dgm:pt>
    <dgm:pt modelId="{F2FC2EC5-AB48-4DCF-9C99-C6B6682C1DB2}" type="pres">
      <dgm:prSet presAssocID="{776D6B3E-4281-44D2-B43D-724D2078C151}" presName="iconBgRect" presStyleLbl="bgShp" presStyleIdx="0" presStyleCnt="4"/>
      <dgm:spPr/>
    </dgm:pt>
    <dgm:pt modelId="{1EFC360D-7A09-492F-87AB-7C9AF5070755}" type="pres">
      <dgm:prSet presAssocID="{776D6B3E-4281-44D2-B43D-724D2078C15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A89387F0-21A2-4627-8706-F684AA64E130}" type="pres">
      <dgm:prSet presAssocID="{776D6B3E-4281-44D2-B43D-724D2078C151}" presName="spaceRect" presStyleCnt="0"/>
      <dgm:spPr/>
    </dgm:pt>
    <dgm:pt modelId="{ACA4A180-0E7B-46D7-A55A-ABDCF104A737}" type="pres">
      <dgm:prSet presAssocID="{776D6B3E-4281-44D2-B43D-724D2078C151}" presName="textRect" presStyleLbl="revTx" presStyleIdx="0" presStyleCnt="4">
        <dgm:presLayoutVars>
          <dgm:chMax val="1"/>
          <dgm:chPref val="1"/>
        </dgm:presLayoutVars>
      </dgm:prSet>
      <dgm:spPr/>
    </dgm:pt>
    <dgm:pt modelId="{64D3AE1C-4C2A-43D6-988B-50121550461D}" type="pres">
      <dgm:prSet presAssocID="{3C8216E8-F15B-4293-8C24-B3BDBED283C3}" presName="sibTrans" presStyleLbl="sibTrans2D1" presStyleIdx="0" presStyleCnt="0"/>
      <dgm:spPr/>
    </dgm:pt>
    <dgm:pt modelId="{79FE2250-9872-4F74-90B4-67962D845E6D}" type="pres">
      <dgm:prSet presAssocID="{7E89C075-BB4F-4303-A1E2-E00EF30E4DC3}" presName="compNode" presStyleCnt="0"/>
      <dgm:spPr/>
    </dgm:pt>
    <dgm:pt modelId="{0987EF43-DD83-4EAA-9778-01DC81977436}" type="pres">
      <dgm:prSet presAssocID="{7E89C075-BB4F-4303-A1E2-E00EF30E4DC3}" presName="iconBgRect" presStyleLbl="bgShp" presStyleIdx="1" presStyleCnt="4"/>
      <dgm:spPr/>
    </dgm:pt>
    <dgm:pt modelId="{547CC6A1-9697-495C-87BE-E91F78BC4B0E}" type="pres">
      <dgm:prSet presAssocID="{7E89C075-BB4F-4303-A1E2-E00EF30E4DC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09388A45-34EC-4EF3-879F-49517CFD2B35}" type="pres">
      <dgm:prSet presAssocID="{7E89C075-BB4F-4303-A1E2-E00EF30E4DC3}" presName="spaceRect" presStyleCnt="0"/>
      <dgm:spPr/>
    </dgm:pt>
    <dgm:pt modelId="{7D5EFC31-D5C5-4441-BD74-D1C3F7795DC8}" type="pres">
      <dgm:prSet presAssocID="{7E89C075-BB4F-4303-A1E2-E00EF30E4DC3}" presName="textRect" presStyleLbl="revTx" presStyleIdx="1" presStyleCnt="4">
        <dgm:presLayoutVars>
          <dgm:chMax val="1"/>
          <dgm:chPref val="1"/>
        </dgm:presLayoutVars>
      </dgm:prSet>
      <dgm:spPr/>
    </dgm:pt>
    <dgm:pt modelId="{B5A75F63-EE7D-40D6-AC00-A79F59709C05}" type="pres">
      <dgm:prSet presAssocID="{1148F3E7-251D-4E12-A92D-C18B38D036D0}" presName="sibTrans" presStyleLbl="sibTrans2D1" presStyleIdx="0" presStyleCnt="0"/>
      <dgm:spPr/>
    </dgm:pt>
    <dgm:pt modelId="{3ED20C0D-D858-45B8-849C-7727D83E67C6}" type="pres">
      <dgm:prSet presAssocID="{B579065D-C3B8-4E1F-A3F3-3239AE0ABCC2}" presName="compNode" presStyleCnt="0"/>
      <dgm:spPr/>
    </dgm:pt>
    <dgm:pt modelId="{5462595A-926E-4C04-9EF0-839260F4136B}" type="pres">
      <dgm:prSet presAssocID="{B579065D-C3B8-4E1F-A3F3-3239AE0ABCC2}" presName="iconBgRect" presStyleLbl="bgShp" presStyleIdx="2" presStyleCnt="4"/>
      <dgm:spPr/>
    </dgm:pt>
    <dgm:pt modelId="{62DC1801-E553-4B37-A457-2EE7BCCA12C2}" type="pres">
      <dgm:prSet presAssocID="{B579065D-C3B8-4E1F-A3F3-3239AE0ABC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0E048700-CDD1-4955-A1CF-5094AA558112}" type="pres">
      <dgm:prSet presAssocID="{B579065D-C3B8-4E1F-A3F3-3239AE0ABCC2}" presName="spaceRect" presStyleCnt="0"/>
      <dgm:spPr/>
    </dgm:pt>
    <dgm:pt modelId="{DC75E9B3-DBCB-4BE8-89A2-DF0BC8B9EAE3}" type="pres">
      <dgm:prSet presAssocID="{B579065D-C3B8-4E1F-A3F3-3239AE0ABCC2}" presName="textRect" presStyleLbl="revTx" presStyleIdx="2" presStyleCnt="4">
        <dgm:presLayoutVars>
          <dgm:chMax val="1"/>
          <dgm:chPref val="1"/>
        </dgm:presLayoutVars>
      </dgm:prSet>
      <dgm:spPr/>
    </dgm:pt>
    <dgm:pt modelId="{B836D344-90B6-45DF-B892-6B50A5F44283}" type="pres">
      <dgm:prSet presAssocID="{BF7D1537-542A-43CD-988F-A9F1AA22908B}" presName="sibTrans" presStyleLbl="sibTrans2D1" presStyleIdx="0" presStyleCnt="0"/>
      <dgm:spPr/>
    </dgm:pt>
    <dgm:pt modelId="{9837C7A1-7620-42EB-B4A8-4644D8326882}" type="pres">
      <dgm:prSet presAssocID="{D8AFA094-04B2-4FBF-82A3-CAFEA9788DFF}" presName="compNode" presStyleCnt="0"/>
      <dgm:spPr/>
    </dgm:pt>
    <dgm:pt modelId="{D5B3F89E-BCB6-4793-8187-BECC599103F6}" type="pres">
      <dgm:prSet presAssocID="{D8AFA094-04B2-4FBF-82A3-CAFEA9788DFF}" presName="iconBgRect" presStyleLbl="bgShp" presStyleIdx="3" presStyleCnt="4"/>
      <dgm:spPr/>
    </dgm:pt>
    <dgm:pt modelId="{839A570C-123B-4D8D-853D-D8B18EB37659}" type="pres">
      <dgm:prSet presAssocID="{D8AFA094-04B2-4FBF-82A3-CAFEA9788DF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9356433E-5371-4DFE-A5DF-A508019EE2CD}" type="pres">
      <dgm:prSet presAssocID="{D8AFA094-04B2-4FBF-82A3-CAFEA9788DFF}" presName="spaceRect" presStyleCnt="0"/>
      <dgm:spPr/>
    </dgm:pt>
    <dgm:pt modelId="{2FA8732E-0B7B-49E9-8D6E-02BC8BA6C28D}" type="pres">
      <dgm:prSet presAssocID="{D8AFA094-04B2-4FBF-82A3-CAFEA9788DFF}" presName="textRect" presStyleLbl="revTx" presStyleIdx="3" presStyleCnt="4">
        <dgm:presLayoutVars>
          <dgm:chMax val="1"/>
          <dgm:chPref val="1"/>
        </dgm:presLayoutVars>
      </dgm:prSet>
      <dgm:spPr/>
    </dgm:pt>
  </dgm:ptLst>
  <dgm:cxnLst>
    <dgm:cxn modelId="{B5071817-1B12-45FC-9281-AD8DE9A4334C}" srcId="{0F1377E5-361F-4EDD-9394-EC9569E23BA1}" destId="{D8AFA094-04B2-4FBF-82A3-CAFEA9788DFF}" srcOrd="3" destOrd="0" parTransId="{0E170BF2-3008-452E-9F39-A1C1F8F8F870}" sibTransId="{6420DB8C-BCF0-44AC-811C-B680B2ED72EE}"/>
    <dgm:cxn modelId="{6BE7CD37-1D8A-4198-AC59-39BD15A2BA58}" type="presOf" srcId="{3C8216E8-F15B-4293-8C24-B3BDBED283C3}" destId="{64D3AE1C-4C2A-43D6-988B-50121550461D}" srcOrd="0" destOrd="0" presId="urn:microsoft.com/office/officeart/2018/2/layout/IconCircleList"/>
    <dgm:cxn modelId="{3967436A-87A1-429A-9C2A-255C8D765E9D}" srcId="{0F1377E5-361F-4EDD-9394-EC9569E23BA1}" destId="{B579065D-C3B8-4E1F-A3F3-3239AE0ABCC2}" srcOrd="2" destOrd="0" parTransId="{A53FC62A-9BBA-4ACC-945E-E17FC99BCC65}" sibTransId="{BF7D1537-542A-43CD-988F-A9F1AA22908B}"/>
    <dgm:cxn modelId="{BFE86A6A-1662-4670-A209-82729BCCA958}" type="presOf" srcId="{B579065D-C3B8-4E1F-A3F3-3239AE0ABCC2}" destId="{DC75E9B3-DBCB-4BE8-89A2-DF0BC8B9EAE3}" srcOrd="0" destOrd="0" presId="urn:microsoft.com/office/officeart/2018/2/layout/IconCircleList"/>
    <dgm:cxn modelId="{B761D072-0F37-4969-80A5-B3765D9A1B7A}" type="presOf" srcId="{776D6B3E-4281-44D2-B43D-724D2078C151}" destId="{ACA4A180-0E7B-46D7-A55A-ABDCF104A737}" srcOrd="0" destOrd="0" presId="urn:microsoft.com/office/officeart/2018/2/layout/IconCircleList"/>
    <dgm:cxn modelId="{5E713A80-11D4-4219-BD9F-B31B56184392}" type="presOf" srcId="{BF7D1537-542A-43CD-988F-A9F1AA22908B}" destId="{B836D344-90B6-45DF-B892-6B50A5F44283}" srcOrd="0" destOrd="0" presId="urn:microsoft.com/office/officeart/2018/2/layout/IconCircleList"/>
    <dgm:cxn modelId="{79635C81-8B2B-4CB1-A8AD-3416C96FB2FF}" type="presOf" srcId="{7E89C075-BB4F-4303-A1E2-E00EF30E4DC3}" destId="{7D5EFC31-D5C5-4441-BD74-D1C3F7795DC8}" srcOrd="0" destOrd="0" presId="urn:microsoft.com/office/officeart/2018/2/layout/IconCircleList"/>
    <dgm:cxn modelId="{E2586E94-40AE-40D5-BB36-4C3AFD5990A6}" type="presOf" srcId="{1148F3E7-251D-4E12-A92D-C18B38D036D0}" destId="{B5A75F63-EE7D-40D6-AC00-A79F59709C05}" srcOrd="0" destOrd="0" presId="urn:microsoft.com/office/officeart/2018/2/layout/IconCircleList"/>
    <dgm:cxn modelId="{9E2DB6BB-E37F-41D9-B28F-2EF6ADCE56E6}" srcId="{0F1377E5-361F-4EDD-9394-EC9569E23BA1}" destId="{7E89C075-BB4F-4303-A1E2-E00EF30E4DC3}" srcOrd="1" destOrd="0" parTransId="{C677CD08-9D5F-4BCB-A5BC-25B2E4B9CAF3}" sibTransId="{1148F3E7-251D-4E12-A92D-C18B38D036D0}"/>
    <dgm:cxn modelId="{F0EDADD7-A709-4AFA-8B6E-6A6A9E075A24}" type="presOf" srcId="{0F1377E5-361F-4EDD-9394-EC9569E23BA1}" destId="{D5965E2F-C438-4D46-8FEA-1119A90FFF6D}" srcOrd="0" destOrd="0" presId="urn:microsoft.com/office/officeart/2018/2/layout/IconCircleList"/>
    <dgm:cxn modelId="{2B30A1EF-DE1B-48B4-AAEE-89ECD337EC60}" type="presOf" srcId="{D8AFA094-04B2-4FBF-82A3-CAFEA9788DFF}" destId="{2FA8732E-0B7B-49E9-8D6E-02BC8BA6C28D}" srcOrd="0" destOrd="0" presId="urn:microsoft.com/office/officeart/2018/2/layout/IconCircleList"/>
    <dgm:cxn modelId="{A382AAF3-EB79-461A-91C8-8A0AF1D39730}" srcId="{0F1377E5-361F-4EDD-9394-EC9569E23BA1}" destId="{776D6B3E-4281-44D2-B43D-724D2078C151}" srcOrd="0" destOrd="0" parTransId="{804CF1CE-48F0-473D-84EE-66D4B5E98F2C}" sibTransId="{3C8216E8-F15B-4293-8C24-B3BDBED283C3}"/>
    <dgm:cxn modelId="{C99939BD-45B8-4832-912A-083201E2B031}" type="presParOf" srcId="{D5965E2F-C438-4D46-8FEA-1119A90FFF6D}" destId="{19D8F705-81FA-4171-8FAC-65DA3FE16B91}" srcOrd="0" destOrd="0" presId="urn:microsoft.com/office/officeart/2018/2/layout/IconCircleList"/>
    <dgm:cxn modelId="{C3C0A1C0-3B8F-434A-ABEE-7A92BC6C29C2}" type="presParOf" srcId="{19D8F705-81FA-4171-8FAC-65DA3FE16B91}" destId="{F6FFB6F7-CF32-4B84-9054-ABE436596C00}" srcOrd="0" destOrd="0" presId="urn:microsoft.com/office/officeart/2018/2/layout/IconCircleList"/>
    <dgm:cxn modelId="{EBA271D7-F7C1-4853-9298-FF0D69BAEF06}" type="presParOf" srcId="{F6FFB6F7-CF32-4B84-9054-ABE436596C00}" destId="{F2FC2EC5-AB48-4DCF-9C99-C6B6682C1DB2}" srcOrd="0" destOrd="0" presId="urn:microsoft.com/office/officeart/2018/2/layout/IconCircleList"/>
    <dgm:cxn modelId="{CF4B7363-0500-48C7-8FF7-E9EAC99E4D42}" type="presParOf" srcId="{F6FFB6F7-CF32-4B84-9054-ABE436596C00}" destId="{1EFC360D-7A09-492F-87AB-7C9AF5070755}" srcOrd="1" destOrd="0" presId="urn:microsoft.com/office/officeart/2018/2/layout/IconCircleList"/>
    <dgm:cxn modelId="{F4D4B39D-2E4C-43CA-A845-5EDCABB9BD29}" type="presParOf" srcId="{F6FFB6F7-CF32-4B84-9054-ABE436596C00}" destId="{A89387F0-21A2-4627-8706-F684AA64E130}" srcOrd="2" destOrd="0" presId="urn:microsoft.com/office/officeart/2018/2/layout/IconCircleList"/>
    <dgm:cxn modelId="{3E12F724-643A-401D-AAB8-75695E0FB50E}" type="presParOf" srcId="{F6FFB6F7-CF32-4B84-9054-ABE436596C00}" destId="{ACA4A180-0E7B-46D7-A55A-ABDCF104A737}" srcOrd="3" destOrd="0" presId="urn:microsoft.com/office/officeart/2018/2/layout/IconCircleList"/>
    <dgm:cxn modelId="{49823AAA-B40C-42EF-8280-B42A2DE6E33E}" type="presParOf" srcId="{19D8F705-81FA-4171-8FAC-65DA3FE16B91}" destId="{64D3AE1C-4C2A-43D6-988B-50121550461D}" srcOrd="1" destOrd="0" presId="urn:microsoft.com/office/officeart/2018/2/layout/IconCircleList"/>
    <dgm:cxn modelId="{D234D872-DCC7-4733-843F-62F0803ABC0D}" type="presParOf" srcId="{19D8F705-81FA-4171-8FAC-65DA3FE16B91}" destId="{79FE2250-9872-4F74-90B4-67962D845E6D}" srcOrd="2" destOrd="0" presId="urn:microsoft.com/office/officeart/2018/2/layout/IconCircleList"/>
    <dgm:cxn modelId="{3229E15D-6546-4991-899A-327F1A43EB56}" type="presParOf" srcId="{79FE2250-9872-4F74-90B4-67962D845E6D}" destId="{0987EF43-DD83-4EAA-9778-01DC81977436}" srcOrd="0" destOrd="0" presId="urn:microsoft.com/office/officeart/2018/2/layout/IconCircleList"/>
    <dgm:cxn modelId="{F628B777-3F94-48BB-AD05-614E5F6E9EF5}" type="presParOf" srcId="{79FE2250-9872-4F74-90B4-67962D845E6D}" destId="{547CC6A1-9697-495C-87BE-E91F78BC4B0E}" srcOrd="1" destOrd="0" presId="urn:microsoft.com/office/officeart/2018/2/layout/IconCircleList"/>
    <dgm:cxn modelId="{0AC11E2E-2E6B-44CD-8F73-BD2B4B575B76}" type="presParOf" srcId="{79FE2250-9872-4F74-90B4-67962D845E6D}" destId="{09388A45-34EC-4EF3-879F-49517CFD2B35}" srcOrd="2" destOrd="0" presId="urn:microsoft.com/office/officeart/2018/2/layout/IconCircleList"/>
    <dgm:cxn modelId="{C647D7BB-19FF-4879-9185-2B064DDF3479}" type="presParOf" srcId="{79FE2250-9872-4F74-90B4-67962D845E6D}" destId="{7D5EFC31-D5C5-4441-BD74-D1C3F7795DC8}" srcOrd="3" destOrd="0" presId="urn:microsoft.com/office/officeart/2018/2/layout/IconCircleList"/>
    <dgm:cxn modelId="{8BF1B7B1-435C-4C6C-982B-CCAD58153FC7}" type="presParOf" srcId="{19D8F705-81FA-4171-8FAC-65DA3FE16B91}" destId="{B5A75F63-EE7D-40D6-AC00-A79F59709C05}" srcOrd="3" destOrd="0" presId="urn:microsoft.com/office/officeart/2018/2/layout/IconCircleList"/>
    <dgm:cxn modelId="{A3063CF5-1824-4AC2-B48A-14F99A7B92CD}" type="presParOf" srcId="{19D8F705-81FA-4171-8FAC-65DA3FE16B91}" destId="{3ED20C0D-D858-45B8-849C-7727D83E67C6}" srcOrd="4" destOrd="0" presId="urn:microsoft.com/office/officeart/2018/2/layout/IconCircleList"/>
    <dgm:cxn modelId="{B6DD6712-0A74-4009-9A55-C9A786E2E63D}" type="presParOf" srcId="{3ED20C0D-D858-45B8-849C-7727D83E67C6}" destId="{5462595A-926E-4C04-9EF0-839260F4136B}" srcOrd="0" destOrd="0" presId="urn:microsoft.com/office/officeart/2018/2/layout/IconCircleList"/>
    <dgm:cxn modelId="{6DD49C27-786C-495A-805C-83BC4C149811}" type="presParOf" srcId="{3ED20C0D-D858-45B8-849C-7727D83E67C6}" destId="{62DC1801-E553-4B37-A457-2EE7BCCA12C2}" srcOrd="1" destOrd="0" presId="urn:microsoft.com/office/officeart/2018/2/layout/IconCircleList"/>
    <dgm:cxn modelId="{D94A9BE7-6B9B-4F78-8F80-450286EFFA46}" type="presParOf" srcId="{3ED20C0D-D858-45B8-849C-7727D83E67C6}" destId="{0E048700-CDD1-4955-A1CF-5094AA558112}" srcOrd="2" destOrd="0" presId="urn:microsoft.com/office/officeart/2018/2/layout/IconCircleList"/>
    <dgm:cxn modelId="{3E2D3E67-CF23-4EBE-9B96-8234C33DE63D}" type="presParOf" srcId="{3ED20C0D-D858-45B8-849C-7727D83E67C6}" destId="{DC75E9B3-DBCB-4BE8-89A2-DF0BC8B9EAE3}" srcOrd="3" destOrd="0" presId="urn:microsoft.com/office/officeart/2018/2/layout/IconCircleList"/>
    <dgm:cxn modelId="{7B8A612D-38FA-4943-911E-0FC74353A025}" type="presParOf" srcId="{19D8F705-81FA-4171-8FAC-65DA3FE16B91}" destId="{B836D344-90B6-45DF-B892-6B50A5F44283}" srcOrd="5" destOrd="0" presId="urn:microsoft.com/office/officeart/2018/2/layout/IconCircleList"/>
    <dgm:cxn modelId="{7E218541-9E32-4088-A5FC-D85CDDD84659}" type="presParOf" srcId="{19D8F705-81FA-4171-8FAC-65DA3FE16B91}" destId="{9837C7A1-7620-42EB-B4A8-4644D8326882}" srcOrd="6" destOrd="0" presId="urn:microsoft.com/office/officeart/2018/2/layout/IconCircleList"/>
    <dgm:cxn modelId="{A48BFDB6-BF62-49F8-89A6-BC6EE1C9C2D1}" type="presParOf" srcId="{9837C7A1-7620-42EB-B4A8-4644D8326882}" destId="{D5B3F89E-BCB6-4793-8187-BECC599103F6}" srcOrd="0" destOrd="0" presId="urn:microsoft.com/office/officeart/2018/2/layout/IconCircleList"/>
    <dgm:cxn modelId="{4EB51996-65BA-449A-B9C4-13B8E0C008AE}" type="presParOf" srcId="{9837C7A1-7620-42EB-B4A8-4644D8326882}" destId="{839A570C-123B-4D8D-853D-D8B18EB37659}" srcOrd="1" destOrd="0" presId="urn:microsoft.com/office/officeart/2018/2/layout/IconCircleList"/>
    <dgm:cxn modelId="{DC75C130-2D7F-4147-8FB6-0336F5978E83}" type="presParOf" srcId="{9837C7A1-7620-42EB-B4A8-4644D8326882}" destId="{9356433E-5371-4DFE-A5DF-A508019EE2CD}" srcOrd="2" destOrd="0" presId="urn:microsoft.com/office/officeart/2018/2/layout/IconCircleList"/>
    <dgm:cxn modelId="{AD5E7B7F-5631-49E4-9E04-1946A7545693}" type="presParOf" srcId="{9837C7A1-7620-42EB-B4A8-4644D8326882}" destId="{2FA8732E-0B7B-49E9-8D6E-02BC8BA6C28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EAF21-1A1A-49A9-8344-82B68910171B}">
      <dsp:nvSpPr>
        <dsp:cNvPr id="0" name=""/>
        <dsp:cNvSpPr/>
      </dsp:nvSpPr>
      <dsp:spPr>
        <a:xfrm>
          <a:off x="0" y="88770"/>
          <a:ext cx="6900512" cy="2585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What have we covered so far?</a:t>
          </a:r>
          <a:endParaRPr lang="en-US" sz="6500" kern="1200"/>
        </a:p>
      </dsp:txBody>
      <dsp:txXfrm>
        <a:off x="126223" y="214993"/>
        <a:ext cx="6648066" cy="2333254"/>
      </dsp:txXfrm>
    </dsp:sp>
    <dsp:sp modelId="{C95C217E-A9D3-4F3C-AD05-E9E823B1DCEA}">
      <dsp:nvSpPr>
        <dsp:cNvPr id="0" name=""/>
        <dsp:cNvSpPr/>
      </dsp:nvSpPr>
      <dsp:spPr>
        <a:xfrm>
          <a:off x="0" y="2861670"/>
          <a:ext cx="6900512" cy="25857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Do you have any questions?</a:t>
          </a:r>
          <a:endParaRPr lang="en-US" sz="6500" kern="1200"/>
        </a:p>
      </dsp:txBody>
      <dsp:txXfrm>
        <a:off x="126223" y="2987893"/>
        <a:ext cx="6648066" cy="2333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D688E8-53E6-40C0-9526-5EA320FEDE7E}">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8BF78D-5142-4136-97C4-620605CC7079}">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There is some dispute as to whether ableism and disablism are synonymous, and some people within disability rights circles find the latter term's use inaccurate. </a:t>
          </a:r>
          <a:endParaRPr lang="en-US" sz="2900" kern="1200"/>
        </a:p>
      </dsp:txBody>
      <dsp:txXfrm>
        <a:off x="0" y="2703"/>
        <a:ext cx="6900512" cy="1843578"/>
      </dsp:txXfrm>
    </dsp:sp>
    <dsp:sp modelId="{4EEC58AB-17ED-41D3-9464-2F76A5DED993}">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61C617-48DE-4AEE-A509-681B85D30CB3}">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Disablism is used more in the UK.</a:t>
          </a:r>
          <a:endParaRPr lang="en-US" sz="2900" kern="1200"/>
        </a:p>
      </dsp:txBody>
      <dsp:txXfrm>
        <a:off x="0" y="1846281"/>
        <a:ext cx="6900512" cy="1843578"/>
      </dsp:txXfrm>
    </dsp:sp>
    <dsp:sp modelId="{AEE9B218-A445-4C70-9FBD-F22A418E2983}">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28827F-BCD6-4559-BF1C-3A9928479D9A}">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is it?</a:t>
          </a:r>
          <a:endParaRPr lang="en-US" sz="2900" kern="120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55B79-1524-4148-8356-35AD004B1581}">
      <dsp:nvSpPr>
        <dsp:cNvPr id="0" name=""/>
        <dsp:cNvSpPr/>
      </dsp:nvSpPr>
      <dsp:spPr>
        <a:xfrm>
          <a:off x="821" y="179348"/>
          <a:ext cx="3327201" cy="399264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89000">
            <a:lnSpc>
              <a:spcPct val="90000"/>
            </a:lnSpc>
            <a:spcBef>
              <a:spcPct val="0"/>
            </a:spcBef>
            <a:spcAft>
              <a:spcPct val="35000"/>
            </a:spcAft>
            <a:buNone/>
          </a:pPr>
          <a:r>
            <a:rPr lang="en-GB" sz="2000" kern="1200"/>
            <a:t>Special Education Needs and Disability Act 2001</a:t>
          </a:r>
          <a:endParaRPr lang="en-US" sz="2000" kern="1200"/>
        </a:p>
      </dsp:txBody>
      <dsp:txXfrm>
        <a:off x="821" y="1776404"/>
        <a:ext cx="3327201" cy="2395585"/>
      </dsp:txXfrm>
    </dsp:sp>
    <dsp:sp modelId="{5BEEA79B-BC70-4109-8F12-DF981562F402}">
      <dsp:nvSpPr>
        <dsp:cNvPr id="0" name=""/>
        <dsp:cNvSpPr/>
      </dsp:nvSpPr>
      <dsp:spPr>
        <a:xfrm>
          <a:off x="821"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179348"/>
        <a:ext cx="3327201" cy="1597056"/>
      </dsp:txXfrm>
    </dsp:sp>
    <dsp:sp modelId="{FF18C631-3EF0-4A9F-BB92-7B04541994CF}">
      <dsp:nvSpPr>
        <dsp:cNvPr id="0" name=""/>
        <dsp:cNvSpPr/>
      </dsp:nvSpPr>
      <dsp:spPr>
        <a:xfrm>
          <a:off x="3594199" y="179348"/>
          <a:ext cx="3327201" cy="3992641"/>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89000">
            <a:lnSpc>
              <a:spcPct val="90000"/>
            </a:lnSpc>
            <a:spcBef>
              <a:spcPct val="0"/>
            </a:spcBef>
            <a:spcAft>
              <a:spcPct val="35000"/>
            </a:spcAft>
            <a:buNone/>
          </a:pPr>
          <a:r>
            <a:rPr lang="en-GB" sz="2000" kern="1200"/>
            <a:t>Part 1 of the Act reforms the framework of special needs to strengthen the rights of parents and children to access mainstream education</a:t>
          </a:r>
          <a:endParaRPr lang="en-US" sz="2000" kern="1200"/>
        </a:p>
      </dsp:txBody>
      <dsp:txXfrm>
        <a:off x="3594199" y="1776404"/>
        <a:ext cx="3327201" cy="2395585"/>
      </dsp:txXfrm>
    </dsp:sp>
    <dsp:sp modelId="{077EE0C1-FC0C-4C3F-988C-37D6D05E5407}">
      <dsp:nvSpPr>
        <dsp:cNvPr id="0" name=""/>
        <dsp:cNvSpPr/>
      </dsp:nvSpPr>
      <dsp:spPr>
        <a:xfrm>
          <a:off x="3594199"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179348"/>
        <a:ext cx="3327201" cy="1597056"/>
      </dsp:txXfrm>
    </dsp:sp>
    <dsp:sp modelId="{1B43C6EC-9D4B-4BB1-B8CB-36BB2A869DDB}">
      <dsp:nvSpPr>
        <dsp:cNvPr id="0" name=""/>
        <dsp:cNvSpPr/>
      </dsp:nvSpPr>
      <dsp:spPr>
        <a:xfrm>
          <a:off x="7187576" y="179348"/>
          <a:ext cx="3327201" cy="3992641"/>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89000">
            <a:lnSpc>
              <a:spcPct val="90000"/>
            </a:lnSpc>
            <a:spcBef>
              <a:spcPct val="0"/>
            </a:spcBef>
            <a:spcAft>
              <a:spcPct val="35000"/>
            </a:spcAft>
            <a:buNone/>
          </a:pPr>
          <a:r>
            <a:rPr lang="en-GB" sz="2000" kern="1200"/>
            <a:t>Part 2 extends the Disability Discrimination Act of 1995 to education, extending the civil rights of disabled children in adults in schools colleges and universities</a:t>
          </a:r>
          <a:endParaRPr lang="en-US" sz="2000" kern="1200"/>
        </a:p>
      </dsp:txBody>
      <dsp:txXfrm>
        <a:off x="7187576" y="1776404"/>
        <a:ext cx="3327201" cy="2395585"/>
      </dsp:txXfrm>
    </dsp:sp>
    <dsp:sp modelId="{C3925141-A73A-4596-ADAB-CD922ECFBF8F}">
      <dsp:nvSpPr>
        <dsp:cNvPr id="0" name=""/>
        <dsp:cNvSpPr/>
      </dsp:nvSpPr>
      <dsp:spPr>
        <a:xfrm>
          <a:off x="7187576"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179348"/>
        <a:ext cx="3327201" cy="15970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C7A7D4-325C-44D9-9ACF-30A915B7A61F}">
      <dsp:nvSpPr>
        <dsp:cNvPr id="0" name=""/>
        <dsp:cNvSpPr/>
      </dsp:nvSpPr>
      <dsp:spPr>
        <a:xfrm>
          <a:off x="582645" y="1178"/>
          <a:ext cx="2174490" cy="130469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This DDA Act requires settings/schools not to treat a disabled child ‘less favourably’ and to make ‘reasonable adjustments’</a:t>
          </a:r>
          <a:endParaRPr lang="en-US" sz="1500" kern="1200"/>
        </a:p>
      </dsp:txBody>
      <dsp:txXfrm>
        <a:off x="582645" y="1178"/>
        <a:ext cx="2174490" cy="1304694"/>
      </dsp:txXfrm>
    </dsp:sp>
    <dsp:sp modelId="{D909D3FC-792C-4020-B7C7-39A927D15461}">
      <dsp:nvSpPr>
        <dsp:cNvPr id="0" name=""/>
        <dsp:cNvSpPr/>
      </dsp:nvSpPr>
      <dsp:spPr>
        <a:xfrm>
          <a:off x="2974584" y="1178"/>
          <a:ext cx="2174490" cy="1304694"/>
        </a:xfrm>
        <a:prstGeom prst="rect">
          <a:avLst/>
        </a:prstGeom>
        <a:solidFill>
          <a:schemeClr val="accent2">
            <a:hueOff val="-181920"/>
            <a:satOff val="-10491"/>
            <a:lumOff val="1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 practice this means to:</a:t>
          </a:r>
          <a:endParaRPr lang="en-US" sz="1500" kern="1200"/>
        </a:p>
      </dsp:txBody>
      <dsp:txXfrm>
        <a:off x="2974584" y="1178"/>
        <a:ext cx="2174490" cy="1304694"/>
      </dsp:txXfrm>
    </dsp:sp>
    <dsp:sp modelId="{96EBD8E0-8281-479B-8150-D968621AE826}">
      <dsp:nvSpPr>
        <dsp:cNvPr id="0" name=""/>
        <dsp:cNvSpPr/>
      </dsp:nvSpPr>
      <dsp:spPr>
        <a:xfrm>
          <a:off x="5366524" y="1178"/>
          <a:ext cx="2174490" cy="1304694"/>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Eliminate discrimination and harassment and promote positive attitudes</a:t>
          </a:r>
          <a:endParaRPr lang="en-US" sz="1500" kern="1200"/>
        </a:p>
      </dsp:txBody>
      <dsp:txXfrm>
        <a:off x="5366524" y="1178"/>
        <a:ext cx="2174490" cy="1304694"/>
      </dsp:txXfrm>
    </dsp:sp>
    <dsp:sp modelId="{65CC39DA-ECE4-484C-8F15-953B0D835D5F}">
      <dsp:nvSpPr>
        <dsp:cNvPr id="0" name=""/>
        <dsp:cNvSpPr/>
      </dsp:nvSpPr>
      <dsp:spPr>
        <a:xfrm>
          <a:off x="7758464" y="1178"/>
          <a:ext cx="2174490" cy="1304694"/>
        </a:xfrm>
        <a:prstGeom prst="rect">
          <a:avLst/>
        </a:prstGeom>
        <a:solidFill>
          <a:schemeClr val="accent2">
            <a:hueOff val="-545761"/>
            <a:satOff val="-31473"/>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Promote equal opportunities</a:t>
          </a:r>
          <a:endParaRPr lang="en-US" sz="1500" kern="1200"/>
        </a:p>
      </dsp:txBody>
      <dsp:txXfrm>
        <a:off x="7758464" y="1178"/>
        <a:ext cx="2174490" cy="1304694"/>
      </dsp:txXfrm>
    </dsp:sp>
    <dsp:sp modelId="{A4A80295-6DBE-4EF0-A286-37AF05103506}">
      <dsp:nvSpPr>
        <dsp:cNvPr id="0" name=""/>
        <dsp:cNvSpPr/>
      </dsp:nvSpPr>
      <dsp:spPr>
        <a:xfrm>
          <a:off x="582645" y="1523321"/>
          <a:ext cx="2174490" cy="1304694"/>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Improve access to the curriculum</a:t>
          </a:r>
          <a:endParaRPr lang="en-US" sz="1500" kern="1200"/>
        </a:p>
      </dsp:txBody>
      <dsp:txXfrm>
        <a:off x="582645" y="1523321"/>
        <a:ext cx="2174490" cy="1304694"/>
      </dsp:txXfrm>
    </dsp:sp>
    <dsp:sp modelId="{1F4EE421-9C4D-4D53-B27E-34E1752E2D1E}">
      <dsp:nvSpPr>
        <dsp:cNvPr id="0" name=""/>
        <dsp:cNvSpPr/>
      </dsp:nvSpPr>
      <dsp:spPr>
        <a:xfrm>
          <a:off x="2974584" y="1523321"/>
          <a:ext cx="2174490" cy="1304694"/>
        </a:xfrm>
        <a:prstGeom prst="rect">
          <a:avLst/>
        </a:prstGeom>
        <a:solidFill>
          <a:schemeClr val="accent2">
            <a:hueOff val="-909602"/>
            <a:satOff val="-52455"/>
            <a:lumOff val="5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Make physical improvements </a:t>
          </a:r>
          <a:endParaRPr lang="en-US" sz="1500" kern="1200"/>
        </a:p>
      </dsp:txBody>
      <dsp:txXfrm>
        <a:off x="2974584" y="1523321"/>
        <a:ext cx="2174490" cy="1304694"/>
      </dsp:txXfrm>
    </dsp:sp>
    <dsp:sp modelId="{4456E28D-50E5-4145-BBB8-FED2D9672FE1}">
      <dsp:nvSpPr>
        <dsp:cNvPr id="0" name=""/>
        <dsp:cNvSpPr/>
      </dsp:nvSpPr>
      <dsp:spPr>
        <a:xfrm>
          <a:off x="5366524" y="1523321"/>
          <a:ext cx="2174490" cy="1304694"/>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Provide information in a range of formats</a:t>
          </a:r>
          <a:endParaRPr lang="en-US" sz="1500" kern="1200"/>
        </a:p>
      </dsp:txBody>
      <dsp:txXfrm>
        <a:off x="5366524" y="1523321"/>
        <a:ext cx="2174490" cy="1304694"/>
      </dsp:txXfrm>
    </dsp:sp>
    <dsp:sp modelId="{D708ACDC-74B4-4FAA-90D5-C2B64C007A4D}">
      <dsp:nvSpPr>
        <dsp:cNvPr id="0" name=""/>
        <dsp:cNvSpPr/>
      </dsp:nvSpPr>
      <dsp:spPr>
        <a:xfrm>
          <a:off x="7758464" y="1523321"/>
          <a:ext cx="2174490" cy="1304694"/>
        </a:xfrm>
        <a:prstGeom prst="rect">
          <a:avLst/>
        </a:prstGeom>
        <a:solidFill>
          <a:schemeClr val="accent2">
            <a:hueOff val="-1273443"/>
            <a:satOff val="-73437"/>
            <a:lumOff val="7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Take specific action for children whose first language is neither English nor Welsh </a:t>
          </a:r>
          <a:endParaRPr lang="en-US" sz="1500" kern="1200"/>
        </a:p>
      </dsp:txBody>
      <dsp:txXfrm>
        <a:off x="7758464" y="1523321"/>
        <a:ext cx="2174490" cy="1304694"/>
      </dsp:txXfrm>
    </dsp:sp>
    <dsp:sp modelId="{AA00F73C-5B0E-4DBF-965F-640992217790}">
      <dsp:nvSpPr>
        <dsp:cNvPr id="0" name=""/>
        <dsp:cNvSpPr/>
      </dsp:nvSpPr>
      <dsp:spPr>
        <a:xfrm>
          <a:off x="4170554" y="3045465"/>
          <a:ext cx="2174490" cy="1304694"/>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Ensure that children are provided with material that is appropriate to their ability</a:t>
          </a:r>
          <a:endParaRPr lang="en-US" sz="1500" kern="1200"/>
        </a:p>
      </dsp:txBody>
      <dsp:txXfrm>
        <a:off x="4170554" y="3045465"/>
        <a:ext cx="2174490" cy="13046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9F459B-2841-4D35-8691-71E43F84D95A}">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D207F3-D63F-4E2C-8272-C0C6AE3A6EEF}">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The ALN system is the new statutory support system for children and young people aged 0 to 25 in Wales with ALN that came into force in September 2021.</a:t>
          </a:r>
          <a:endParaRPr lang="en-US" sz="2500" kern="1200" dirty="0"/>
        </a:p>
      </dsp:txBody>
      <dsp:txXfrm>
        <a:off x="696297" y="538547"/>
        <a:ext cx="4171627" cy="2590157"/>
      </dsp:txXfrm>
    </dsp:sp>
    <dsp:sp modelId="{BD936676-F3FC-4157-9836-EEBA9C4EAB21}">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D085E-495E-4D7E-BC62-F5561C736196}">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The Act replaced the terms ‘special educational needs (SEN)’ and ‘learning difficulties and/or disabilities (LDD)’ with the new term ‘additional learning needs (ALN)’.</a:t>
          </a:r>
          <a:endParaRPr lang="en-US" sz="2500" kern="1200" dirty="0"/>
        </a:p>
      </dsp:txBody>
      <dsp:txXfrm>
        <a:off x="5991936" y="538547"/>
        <a:ext cx="4171627" cy="2590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FC2EC5-AB48-4DCF-9C99-C6B6682C1DB2}">
      <dsp:nvSpPr>
        <dsp:cNvPr id="0" name=""/>
        <dsp:cNvSpPr/>
      </dsp:nvSpPr>
      <dsp:spPr>
        <a:xfrm>
          <a:off x="212335" y="821693"/>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FC360D-7A09-492F-87AB-7C9AF5070755}">
      <dsp:nvSpPr>
        <dsp:cNvPr id="0" name=""/>
        <dsp:cNvSpPr/>
      </dsp:nvSpPr>
      <dsp:spPr>
        <a:xfrm>
          <a:off x="492877" y="1102235"/>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A4A180-0E7B-46D7-A55A-ABDCF104A737}">
      <dsp:nvSpPr>
        <dsp:cNvPr id="0" name=""/>
        <dsp:cNvSpPr/>
      </dsp:nvSpPr>
      <dsp:spPr>
        <a:xfrm>
          <a:off x="1834517" y="821693"/>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a unified legislative framework to support all children of compulsory school age or below with additional learning needs (ALN) and to support young people with ALN who are in school or further education (FE); </a:t>
          </a:r>
          <a:endParaRPr lang="en-US" sz="1400" kern="1200" dirty="0"/>
        </a:p>
      </dsp:txBody>
      <dsp:txXfrm>
        <a:off x="1834517" y="821693"/>
        <a:ext cx="3148942" cy="1335915"/>
      </dsp:txXfrm>
    </dsp:sp>
    <dsp:sp modelId="{0987EF43-DD83-4EAA-9778-01DC81977436}">
      <dsp:nvSpPr>
        <dsp:cNvPr id="0" name=""/>
        <dsp:cNvSpPr/>
      </dsp:nvSpPr>
      <dsp:spPr>
        <a:xfrm>
          <a:off x="5532139" y="821693"/>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7CC6A1-9697-495C-87BE-E91F78BC4B0E}">
      <dsp:nvSpPr>
        <dsp:cNvPr id="0" name=""/>
        <dsp:cNvSpPr/>
      </dsp:nvSpPr>
      <dsp:spPr>
        <a:xfrm>
          <a:off x="5812681" y="1102235"/>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5EFC31-D5C5-4441-BD74-D1C3F7795DC8}">
      <dsp:nvSpPr>
        <dsp:cNvPr id="0" name=""/>
        <dsp:cNvSpPr/>
      </dsp:nvSpPr>
      <dsp:spPr>
        <a:xfrm>
          <a:off x="7154322" y="821693"/>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an integrated, collaborative process of assessment, planning and monitoring of the support provided to ALN learners which facilitates early, timely and effective interventions; and </a:t>
          </a:r>
          <a:endParaRPr lang="en-US" sz="1400" kern="1200"/>
        </a:p>
      </dsp:txBody>
      <dsp:txXfrm>
        <a:off x="7154322" y="821693"/>
        <a:ext cx="3148942" cy="1335915"/>
      </dsp:txXfrm>
    </dsp:sp>
    <dsp:sp modelId="{5462595A-926E-4C04-9EF0-839260F4136B}">
      <dsp:nvSpPr>
        <dsp:cNvPr id="0" name=""/>
        <dsp:cNvSpPr/>
      </dsp:nvSpPr>
      <dsp:spPr>
        <a:xfrm>
          <a:off x="212335" y="3041447"/>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DC1801-E553-4B37-A457-2EE7BCCA12C2}">
      <dsp:nvSpPr>
        <dsp:cNvPr id="0" name=""/>
        <dsp:cNvSpPr/>
      </dsp:nvSpPr>
      <dsp:spPr>
        <a:xfrm>
          <a:off x="492877" y="3321989"/>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75E9B3-DBCB-4BE8-89A2-DF0BC8B9EAE3}">
      <dsp:nvSpPr>
        <dsp:cNvPr id="0" name=""/>
        <dsp:cNvSpPr/>
      </dsp:nvSpPr>
      <dsp:spPr>
        <a:xfrm>
          <a:off x="1834517" y="3041447"/>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a fair and transparent system for providing information and advice, and for resolving concerns and appeals.</a:t>
          </a:r>
          <a:endParaRPr lang="en-US" sz="1400" kern="1200"/>
        </a:p>
      </dsp:txBody>
      <dsp:txXfrm>
        <a:off x="1834517" y="3041447"/>
        <a:ext cx="3148942" cy="1335915"/>
      </dsp:txXfrm>
    </dsp:sp>
    <dsp:sp modelId="{D5B3F89E-BCB6-4793-8187-BECC599103F6}">
      <dsp:nvSpPr>
        <dsp:cNvPr id="0" name=""/>
        <dsp:cNvSpPr/>
      </dsp:nvSpPr>
      <dsp:spPr>
        <a:xfrm>
          <a:off x="5532139" y="3041447"/>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9A570C-123B-4D8D-853D-D8B18EB37659}">
      <dsp:nvSpPr>
        <dsp:cNvPr id="0" name=""/>
        <dsp:cNvSpPr/>
      </dsp:nvSpPr>
      <dsp:spPr>
        <a:xfrm>
          <a:off x="5812681" y="3321989"/>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A8732E-0B7B-49E9-8D6E-02BC8BA6C28D}">
      <dsp:nvSpPr>
        <dsp:cNvPr id="0" name=""/>
        <dsp:cNvSpPr/>
      </dsp:nvSpPr>
      <dsp:spPr>
        <a:xfrm>
          <a:off x="7154322" y="3041447"/>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There will be a new Code of Practice to support the implementation of the Bill.</a:t>
          </a:r>
          <a:endParaRPr lang="en-US" sz="1400" kern="1200"/>
        </a:p>
      </dsp:txBody>
      <dsp:txXfrm>
        <a:off x="7154322" y="3041447"/>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youtube.com/watch?v=g0gxRyDmBxI"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does this need expanding?</a:t>
            </a:r>
          </a:p>
        </p:txBody>
      </p:sp>
      <p:sp>
        <p:nvSpPr>
          <p:cNvPr id="4" name="Slide Number Placeholder 3"/>
          <p:cNvSpPr>
            <a:spLocks noGrp="1"/>
          </p:cNvSpPr>
          <p:nvPr>
            <p:ph type="sldNum" sz="quarter" idx="5"/>
          </p:nvPr>
        </p:nvSpPr>
        <p:spPr/>
        <p:txBody>
          <a:bodyPr/>
          <a:lstStyle/>
          <a:p>
            <a:fld id="{181CDF55-32B8-4471-99A6-F2BB7147FC63}" type="slidenum">
              <a:rPr lang="en-GB" smtClean="0"/>
              <a:t>6</a:t>
            </a:fld>
            <a:endParaRPr lang="en-GB"/>
          </a:p>
        </p:txBody>
      </p:sp>
    </p:spTree>
    <p:extLst>
      <p:ext uri="{BB962C8B-B14F-4D97-AF65-F5344CB8AC3E}">
        <p14:creationId xmlns:p14="http://schemas.microsoft.com/office/powerpoint/2010/main" val="2626395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groups large piece of paper and pens race to define.</a:t>
            </a:r>
          </a:p>
          <a:p>
            <a:r>
              <a:rPr lang="en-GB" dirty="0"/>
              <a:t>Ensure to discuss how terms relate to inclusion or exclusion.</a:t>
            </a:r>
          </a:p>
          <a:p>
            <a:endParaRPr lang="en-GB" dirty="0"/>
          </a:p>
          <a:p>
            <a:endParaRPr lang="en-GB" dirty="0"/>
          </a:p>
          <a:p>
            <a:r>
              <a:rPr lang="en-GB" dirty="0"/>
              <a:t>Attention Deficit</a:t>
            </a:r>
            <a:r>
              <a:rPr lang="en-GB" baseline="0" dirty="0"/>
              <a:t> Hyperactivity Disorder</a:t>
            </a:r>
          </a:p>
          <a:p>
            <a:r>
              <a:rPr lang="en-GB" baseline="0" dirty="0"/>
              <a:t>Additional learning needs coordinator</a:t>
            </a:r>
          </a:p>
          <a:p>
            <a:r>
              <a:rPr lang="en-GB" baseline="0" dirty="0"/>
              <a:t>British sign Language</a:t>
            </a:r>
          </a:p>
          <a:p>
            <a:r>
              <a:rPr lang="en-GB" dirty="0"/>
              <a:t>Charities Aid foundation</a:t>
            </a:r>
          </a:p>
          <a:p>
            <a:r>
              <a:rPr lang="en-GB" dirty="0"/>
              <a:t>Child and Adolescent</a:t>
            </a:r>
            <a:r>
              <a:rPr lang="en-GB" baseline="0" dirty="0"/>
              <a:t> Mental Health Services</a:t>
            </a:r>
          </a:p>
          <a:p>
            <a:r>
              <a:rPr lang="en-GB" baseline="0" dirty="0"/>
              <a:t>English as an Additional Language</a:t>
            </a:r>
          </a:p>
          <a:p>
            <a:r>
              <a:rPr lang="en-GB" dirty="0"/>
              <a:t>Emotional Behaviour and Social Difficulty</a:t>
            </a:r>
          </a:p>
          <a:p>
            <a:r>
              <a:rPr lang="en-GB" dirty="0"/>
              <a:t>Equity Perception</a:t>
            </a:r>
            <a:r>
              <a:rPr lang="en-GB" baseline="0" dirty="0"/>
              <a:t> Scale</a:t>
            </a:r>
          </a:p>
          <a:p>
            <a:r>
              <a:rPr lang="en-GB" baseline="0" dirty="0"/>
              <a:t>Education Welfare Officer</a:t>
            </a:r>
          </a:p>
          <a:p>
            <a:r>
              <a:rPr lang="en-GB" baseline="0" dirty="0"/>
              <a:t>Local Education Authority</a:t>
            </a:r>
          </a:p>
          <a:p>
            <a:r>
              <a:rPr lang="en-GB" baseline="0" dirty="0"/>
              <a:t>Moderate Learning Difficulties</a:t>
            </a:r>
          </a:p>
          <a:p>
            <a:r>
              <a:rPr lang="en-GB" baseline="0" dirty="0"/>
              <a:t>Profound and Multiple Learning Disability</a:t>
            </a:r>
            <a:endParaRPr lang="en-GB" dirty="0"/>
          </a:p>
        </p:txBody>
      </p:sp>
      <p:sp>
        <p:nvSpPr>
          <p:cNvPr id="4" name="Slide Number Placeholder 3"/>
          <p:cNvSpPr>
            <a:spLocks noGrp="1"/>
          </p:cNvSpPr>
          <p:nvPr>
            <p:ph type="sldNum" sz="quarter" idx="10"/>
          </p:nvPr>
        </p:nvSpPr>
        <p:spPr/>
        <p:txBody>
          <a:bodyPr/>
          <a:lstStyle/>
          <a:p>
            <a:pPr>
              <a:defRPr/>
            </a:pPr>
            <a:fld id="{A079D2C1-B38C-40C6-847D-FAD1AFE56E2C}" type="slidenum">
              <a:rPr lang="en-GB" smtClean="0"/>
              <a:pPr>
                <a:defRPr/>
              </a:pPr>
              <a:t>7</a:t>
            </a:fld>
            <a:endParaRPr lang="en-GB"/>
          </a:p>
        </p:txBody>
      </p:sp>
    </p:spTree>
    <p:extLst>
      <p:ext uri="{BB962C8B-B14F-4D97-AF65-F5344CB8AC3E}">
        <p14:creationId xmlns:p14="http://schemas.microsoft.com/office/powerpoint/2010/main" val="935769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https://www.scope.org.uk/media/disability-facts-figures/</a:t>
            </a:r>
          </a:p>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8</a:t>
            </a:fld>
            <a:endParaRPr lang="en-GB"/>
          </a:p>
        </p:txBody>
      </p:sp>
    </p:spTree>
    <p:extLst>
      <p:ext uri="{BB962C8B-B14F-4D97-AF65-F5344CB8AC3E}">
        <p14:creationId xmlns:p14="http://schemas.microsoft.com/office/powerpoint/2010/main" val="6419394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What’s in a term?</a:t>
            </a:r>
            <a:r>
              <a:rPr lang="en-GB" baseline="0" dirty="0"/>
              <a:t> </a:t>
            </a:r>
          </a:p>
          <a:p>
            <a:endParaRPr lang="en-GB" baseline="0" dirty="0"/>
          </a:p>
          <a:p>
            <a:r>
              <a:rPr lang="en-GB" baseline="0" dirty="0"/>
              <a:t>Internationally, </a:t>
            </a:r>
            <a:r>
              <a:rPr lang="en-GB" baseline="0" dirty="0" err="1"/>
              <a:t>disablism</a:t>
            </a:r>
            <a:r>
              <a:rPr lang="en-GB" baseline="0" dirty="0"/>
              <a:t> more commonly used term. Disablism generally used in the UK.  </a:t>
            </a:r>
            <a:r>
              <a:rPr lang="en-GB" dirty="0"/>
              <a:t>Ableism</a:t>
            </a:r>
            <a:r>
              <a:rPr lang="en-GB" baseline="0" dirty="0"/>
              <a:t> used predominantly in N America, Canada and Australia.</a:t>
            </a:r>
            <a:endParaRPr lang="en-GB" dirty="0"/>
          </a:p>
          <a:p>
            <a:endParaRPr lang="en-GB" dirty="0"/>
          </a:p>
        </p:txBody>
      </p:sp>
      <p:sp>
        <p:nvSpPr>
          <p:cNvPr id="4" name="Slide Number Placeholder 3"/>
          <p:cNvSpPr>
            <a:spLocks noGrp="1"/>
          </p:cNvSpPr>
          <p:nvPr>
            <p:ph type="sldNum" sz="quarter" idx="10"/>
          </p:nvPr>
        </p:nvSpPr>
        <p:spPr/>
        <p:txBody>
          <a:bodyPr/>
          <a:lstStyle/>
          <a:p>
            <a:fld id="{99DAA370-FA1C-4CFC-99BB-7AEED203793B}" type="slidenum">
              <a:rPr lang="en-GB" smtClean="0"/>
              <a:t>9</a:t>
            </a:fld>
            <a:endParaRPr lang="en-GB"/>
          </a:p>
        </p:txBody>
      </p:sp>
    </p:spTree>
    <p:extLst>
      <p:ext uri="{BB962C8B-B14F-4D97-AF65-F5344CB8AC3E}">
        <p14:creationId xmlns:p14="http://schemas.microsoft.com/office/powerpoint/2010/main" val="14848054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and Update</a:t>
            </a:r>
          </a:p>
        </p:txBody>
      </p:sp>
      <p:sp>
        <p:nvSpPr>
          <p:cNvPr id="4" name="Slide Number Placeholder 3"/>
          <p:cNvSpPr>
            <a:spLocks noGrp="1"/>
          </p:cNvSpPr>
          <p:nvPr>
            <p:ph type="sldNum" sz="quarter" idx="5"/>
          </p:nvPr>
        </p:nvSpPr>
        <p:spPr/>
        <p:txBody>
          <a:bodyPr/>
          <a:lstStyle/>
          <a:p>
            <a:fld id="{181CDF55-32B8-4471-99A6-F2BB7147FC63}" type="slidenum">
              <a:rPr lang="en-GB" smtClean="0"/>
              <a:t>10</a:t>
            </a:fld>
            <a:endParaRPr lang="en-GB"/>
          </a:p>
        </p:txBody>
      </p:sp>
    </p:spTree>
    <p:extLst>
      <p:ext uri="{BB962C8B-B14F-4D97-AF65-F5344CB8AC3E}">
        <p14:creationId xmlns:p14="http://schemas.microsoft.com/office/powerpoint/2010/main" val="191224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1247 – Bedlam – lunacy, epilepsy and learning difficulties</a:t>
            </a:r>
          </a:p>
          <a:p>
            <a:r>
              <a:rPr lang="en-GB" dirty="0"/>
              <a:t>therapies</a:t>
            </a:r>
          </a:p>
        </p:txBody>
      </p:sp>
      <p:sp>
        <p:nvSpPr>
          <p:cNvPr id="4" name="Slide Number Placeholder 3"/>
          <p:cNvSpPr>
            <a:spLocks noGrp="1"/>
          </p:cNvSpPr>
          <p:nvPr>
            <p:ph type="sldNum" sz="quarter" idx="10"/>
          </p:nvPr>
        </p:nvSpPr>
        <p:spPr/>
        <p:txBody>
          <a:bodyPr/>
          <a:lstStyle/>
          <a:p>
            <a:fld id="{99DAA370-FA1C-4CFC-99BB-7AEED203793B}" type="slidenum">
              <a:rPr lang="en-GB" smtClean="0"/>
              <a:t>14</a:t>
            </a:fld>
            <a:endParaRPr lang="en-GB"/>
          </a:p>
        </p:txBody>
      </p:sp>
    </p:spTree>
    <p:extLst>
      <p:ext uri="{BB962C8B-B14F-4D97-AF65-F5344CB8AC3E}">
        <p14:creationId xmlns:p14="http://schemas.microsoft.com/office/powerpoint/2010/main" val="31752372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as looked at in week 1 </a:t>
            </a:r>
            <a:r>
              <a:rPr lang="en-GB" dirty="0" err="1"/>
              <a:t>asynch</a:t>
            </a:r>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24</a:t>
            </a:fld>
            <a:endParaRPr lang="en-GB"/>
          </a:p>
        </p:txBody>
      </p:sp>
    </p:spTree>
    <p:extLst>
      <p:ext uri="{BB962C8B-B14F-4D97-AF65-F5344CB8AC3E}">
        <p14:creationId xmlns:p14="http://schemas.microsoft.com/office/powerpoint/2010/main" val="32775446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as looked at in </a:t>
            </a:r>
            <a:r>
              <a:rPr lang="en-GB" dirty="0" err="1"/>
              <a:t>Asynch</a:t>
            </a:r>
            <a:r>
              <a:rPr lang="en-GB" dirty="0"/>
              <a:t> week 1</a:t>
            </a:r>
          </a:p>
        </p:txBody>
      </p:sp>
      <p:sp>
        <p:nvSpPr>
          <p:cNvPr id="4" name="Slide Number Placeholder 3"/>
          <p:cNvSpPr>
            <a:spLocks noGrp="1"/>
          </p:cNvSpPr>
          <p:nvPr>
            <p:ph type="sldNum" sz="quarter" idx="5"/>
          </p:nvPr>
        </p:nvSpPr>
        <p:spPr/>
        <p:txBody>
          <a:bodyPr/>
          <a:lstStyle/>
          <a:p>
            <a:fld id="{181CDF55-32B8-4471-99A6-F2BB7147FC63}" type="slidenum">
              <a:rPr lang="en-GB" smtClean="0"/>
              <a:t>25</a:t>
            </a:fld>
            <a:endParaRPr lang="en-GB"/>
          </a:p>
        </p:txBody>
      </p:sp>
    </p:spTree>
    <p:extLst>
      <p:ext uri="{BB962C8B-B14F-4D97-AF65-F5344CB8AC3E}">
        <p14:creationId xmlns:p14="http://schemas.microsoft.com/office/powerpoint/2010/main" val="34674639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https://youtu.be/0e24rfTZ2CQ?si=Zux8hAHjPQLW-OW2 – Scope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http://www.youtube.com/watch?v=g0gxRyDmBxI</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https://youtu.be/S2rDttdXozA?si=5exAYW6CAp7npmf2 – Misfits theatre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27</a:t>
            </a:fld>
            <a:endParaRPr lang="en-GB"/>
          </a:p>
        </p:txBody>
      </p:sp>
    </p:spTree>
    <p:extLst>
      <p:ext uri="{BB962C8B-B14F-4D97-AF65-F5344CB8AC3E}">
        <p14:creationId xmlns:p14="http://schemas.microsoft.com/office/powerpoint/2010/main" val="805179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back to race session with concept of “improving” minorities</a:t>
            </a:r>
          </a:p>
          <a:p>
            <a:endParaRPr lang="en-GB" dirty="0"/>
          </a:p>
          <a:p>
            <a:r>
              <a:rPr lang="en-GB" dirty="0"/>
              <a:t>Disability Studies begins with an assumption that disability is created by society and constitutes a form of social oppression which results in the exclusion of people who have impairments. The approach is often referred to as the "Social Model of Disability". It, essentially, rejects a medical model of impairment, which understands disability as residing within the individual as a "limitation" or fault to be cured or contained by professionals or institutions. </a:t>
            </a:r>
            <a:r>
              <a:rPr lang="en-GB" b="1" dirty="0"/>
              <a:t>The basic question posed in a medical model approach is "what is wrong with you and how will this prevent you from being included in society?"</a:t>
            </a:r>
            <a:br>
              <a:rPr lang="en-GB" dirty="0"/>
            </a:br>
            <a:br>
              <a:rPr lang="en-GB" dirty="0"/>
            </a:br>
            <a:r>
              <a:rPr lang="en-GB" dirty="0"/>
              <a:t>The Social Model locates disability within society and shifts the responsibility for inclusion to society as a whole. </a:t>
            </a:r>
            <a:r>
              <a:rPr lang="en-GB" b="1" dirty="0"/>
              <a:t>The question posed becomes "What do we need to do to ensure you can be included in your chosen activity?" </a:t>
            </a:r>
            <a:r>
              <a:rPr lang="en-GB" dirty="0"/>
              <a:t>Inclusion and the removal of barriers to participation in society is therefore the responsibility of society rather than being vested in the personal attributes of a particular individual. In Québec we adhere to a modified World Health Organization model of the construction of disability by society. This is termed the "</a:t>
            </a:r>
            <a:r>
              <a:rPr lang="en-GB" dirty="0" err="1"/>
              <a:t>Processus</a:t>
            </a:r>
            <a:r>
              <a:rPr lang="en-GB" dirty="0"/>
              <a:t> de Production du Handicap" (PPH) model. Disability is understood through the analysis of barriers and facilitators which confront a person who has an impairment.</a:t>
            </a:r>
          </a:p>
          <a:p>
            <a:endParaRPr lang="en-GB" dirty="0"/>
          </a:p>
        </p:txBody>
      </p:sp>
      <p:sp>
        <p:nvSpPr>
          <p:cNvPr id="4" name="Slide Number Placeholder 3"/>
          <p:cNvSpPr>
            <a:spLocks noGrp="1"/>
          </p:cNvSpPr>
          <p:nvPr>
            <p:ph type="sldNum" sz="quarter" idx="10"/>
          </p:nvPr>
        </p:nvSpPr>
        <p:spPr/>
        <p:txBody>
          <a:bodyPr/>
          <a:lstStyle/>
          <a:p>
            <a:fld id="{99DAA370-FA1C-4CFC-99BB-7AEED203793B}" type="slidenum">
              <a:rPr lang="en-GB" smtClean="0"/>
              <a:t>28</a:t>
            </a:fld>
            <a:endParaRPr lang="en-GB"/>
          </a:p>
        </p:txBody>
      </p:sp>
    </p:spTree>
    <p:extLst>
      <p:ext uri="{BB962C8B-B14F-4D97-AF65-F5344CB8AC3E}">
        <p14:creationId xmlns:p14="http://schemas.microsoft.com/office/powerpoint/2010/main" val="3096580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32</a:t>
            </a:fld>
            <a:endParaRPr lang="en-GB"/>
          </a:p>
        </p:txBody>
      </p:sp>
    </p:spTree>
    <p:extLst>
      <p:ext uri="{BB962C8B-B14F-4D97-AF65-F5344CB8AC3E}">
        <p14:creationId xmlns:p14="http://schemas.microsoft.com/office/powerpoint/2010/main" val="31942232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1CDF55-32B8-4471-99A6-F2BB7147FC63}" type="slidenum">
              <a:rPr lang="en-GB" smtClean="0"/>
              <a:t>33</a:t>
            </a:fld>
            <a:endParaRPr lang="en-GB"/>
          </a:p>
        </p:txBody>
      </p:sp>
    </p:spTree>
    <p:extLst>
      <p:ext uri="{BB962C8B-B14F-4D97-AF65-F5344CB8AC3E}">
        <p14:creationId xmlns:p14="http://schemas.microsoft.com/office/powerpoint/2010/main" val="12741100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Ensure to link to inclusion/exclusion</a:t>
            </a:r>
          </a:p>
        </p:txBody>
      </p:sp>
      <p:sp>
        <p:nvSpPr>
          <p:cNvPr id="4" name="Slide Number Placeholder 3"/>
          <p:cNvSpPr>
            <a:spLocks noGrp="1"/>
          </p:cNvSpPr>
          <p:nvPr>
            <p:ph type="sldNum" sz="quarter" idx="5"/>
          </p:nvPr>
        </p:nvSpPr>
        <p:spPr/>
        <p:txBody>
          <a:bodyPr/>
          <a:lstStyle/>
          <a:p>
            <a:fld id="{181CDF55-32B8-4471-99A6-F2BB7147FC63}" type="slidenum">
              <a:rPr lang="en-GB" smtClean="0"/>
              <a:t>36</a:t>
            </a:fld>
            <a:endParaRPr lang="en-GB"/>
          </a:p>
        </p:txBody>
      </p:sp>
    </p:spTree>
    <p:extLst>
      <p:ext uri="{BB962C8B-B14F-4D97-AF65-F5344CB8AC3E}">
        <p14:creationId xmlns:p14="http://schemas.microsoft.com/office/powerpoint/2010/main" val="2793068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09/03/2026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09/03/2026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608398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392829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860886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17.xml"/><Relationship Id="rId7"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09/03/2026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6" r:id="rId5"/>
    <p:sldLayoutId id="214748370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hyperlink" Target="http://www.bbc.co.uk/news/uk-wales-33107078" TargetMode="Externa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slideLayout" Target="../slideLayouts/slideLayout18.xml"/><Relationship Id="rId1" Type="http://schemas.openxmlformats.org/officeDocument/2006/relationships/video" Target="https://www.youtube.com/embed/S2rDttdXozA?feature=oemb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3468" y="643467"/>
            <a:ext cx="4620584" cy="4567137"/>
          </a:xfrm>
        </p:spPr>
        <p:txBody>
          <a:bodyPr>
            <a:normAutofit/>
          </a:bodyPr>
          <a:lstStyle/>
          <a:p>
            <a:pPr algn="l"/>
            <a:r>
              <a:rPr lang="en-GB" sz="4400" dirty="0"/>
              <a:t>Creating Inclusive Environments </a:t>
            </a:r>
          </a:p>
        </p:txBody>
      </p:sp>
      <p:sp>
        <p:nvSpPr>
          <p:cNvPr id="3" name="Subtitle 2"/>
          <p:cNvSpPr>
            <a:spLocks noGrp="1"/>
          </p:cNvSpPr>
          <p:nvPr>
            <p:ph type="subTitle" idx="1"/>
          </p:nvPr>
        </p:nvSpPr>
        <p:spPr>
          <a:xfrm>
            <a:off x="643467" y="5277684"/>
            <a:ext cx="4620584" cy="775494"/>
          </a:xfrm>
        </p:spPr>
        <p:txBody>
          <a:bodyPr>
            <a:normAutofit/>
          </a:bodyPr>
          <a:lstStyle/>
          <a:p>
            <a:pPr algn="l"/>
            <a:r>
              <a:rPr lang="en-GB" dirty="0"/>
              <a:t>Disability</a:t>
            </a:r>
            <a:endParaRPr lang="en-GB"/>
          </a:p>
        </p:txBody>
      </p:sp>
      <p:pic>
        <p:nvPicPr>
          <p:cNvPr id="4" name="Picture 3" descr="A close-up of a network&#10;&#10;Description automatically generated">
            <a:extLst>
              <a:ext uri="{FF2B5EF4-FFF2-40B4-BE49-F238E27FC236}">
                <a16:creationId xmlns:a16="http://schemas.microsoft.com/office/drawing/2014/main" id="{F47B0B66-870C-AFB7-9E6C-718CF80B2C8C}"/>
              </a:ext>
            </a:extLst>
          </p:cNvPr>
          <p:cNvPicPr>
            <a:picLocks noChangeAspect="1"/>
          </p:cNvPicPr>
          <p:nvPr/>
        </p:nvPicPr>
        <p:blipFill rotWithShape="1">
          <a:blip r:embed="rId2"/>
          <a:srcRect l="1473" r="1158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727275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089AB-7D70-B8F4-9B4C-61AF726753A4}"/>
              </a:ext>
            </a:extLst>
          </p:cNvPr>
          <p:cNvSpPr>
            <a:spLocks noGrp="1"/>
          </p:cNvSpPr>
          <p:nvPr>
            <p:ph type="title"/>
          </p:nvPr>
        </p:nvSpPr>
        <p:spPr>
          <a:xfrm>
            <a:off x="635000" y="640823"/>
            <a:ext cx="3418659" cy="5583148"/>
          </a:xfrm>
        </p:spPr>
        <p:txBody>
          <a:bodyPr anchor="ctr">
            <a:normAutofit/>
          </a:bodyPr>
          <a:lstStyle/>
          <a:p>
            <a:r>
              <a:rPr lang="en-GB" sz="5400"/>
              <a:t>Recap</a:t>
            </a:r>
          </a:p>
        </p:txBody>
      </p:sp>
      <p:graphicFrame>
        <p:nvGraphicFramePr>
          <p:cNvPr id="5" name="Content Placeholder 2">
            <a:extLst>
              <a:ext uri="{FF2B5EF4-FFF2-40B4-BE49-F238E27FC236}">
                <a16:creationId xmlns:a16="http://schemas.microsoft.com/office/drawing/2014/main" id="{1D0DDB48-1696-2C36-CE1B-EEA1C8DCF4C4}"/>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8726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8292B-F307-FACC-5D49-15784582A5C3}"/>
              </a:ext>
            </a:extLst>
          </p:cNvPr>
          <p:cNvSpPr>
            <a:spLocks noGrp="1"/>
          </p:cNvSpPr>
          <p:nvPr>
            <p:ph type="title"/>
          </p:nvPr>
        </p:nvSpPr>
        <p:spPr>
          <a:xfrm>
            <a:off x="5297762" y="329184"/>
            <a:ext cx="6251110" cy="1783080"/>
          </a:xfrm>
        </p:spPr>
        <p:txBody>
          <a:bodyPr anchor="b">
            <a:normAutofit/>
          </a:bodyPr>
          <a:lstStyle/>
          <a:p>
            <a:r>
              <a:rPr lang="en-GB" sz="5400"/>
              <a:t>Session Objectives.</a:t>
            </a:r>
          </a:p>
        </p:txBody>
      </p:sp>
      <p:pic>
        <p:nvPicPr>
          <p:cNvPr id="5" name="Picture 4" descr="Large skydiving group mid-air">
            <a:extLst>
              <a:ext uri="{FF2B5EF4-FFF2-40B4-BE49-F238E27FC236}">
                <a16:creationId xmlns:a16="http://schemas.microsoft.com/office/drawing/2014/main" id="{67D29D1C-4D0B-3E7F-F845-F83884F6132A}"/>
              </a:ext>
            </a:extLst>
          </p:cNvPr>
          <p:cNvPicPr>
            <a:picLocks noChangeAspect="1"/>
          </p:cNvPicPr>
          <p:nvPr/>
        </p:nvPicPr>
        <p:blipFill rotWithShape="1">
          <a:blip r:embed="rId2"/>
          <a:srcRect l="28003" r="2683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55DAA62F-C579-684C-CD32-7B70B965DC32}"/>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2200" dirty="0"/>
              <a:t>By the end of this session, you will be able to</a:t>
            </a:r>
          </a:p>
          <a:p>
            <a:r>
              <a:rPr lang="en-GB" sz="2000" dirty="0">
                <a:latin typeface="Arial"/>
                <a:cs typeface="Arial"/>
              </a:rPr>
              <a:t>Define Ableism and Disablism?</a:t>
            </a:r>
          </a:p>
          <a:p>
            <a:r>
              <a:rPr lang="en-GB" sz="2000" dirty="0">
                <a:latin typeface="Arial" panose="020B0604020202020204" pitchFamily="34" charset="0"/>
                <a:cs typeface="Arial" panose="020B0604020202020204" pitchFamily="34" charset="0"/>
              </a:rPr>
              <a:t>Recall the difference between medical and social models</a:t>
            </a:r>
          </a:p>
          <a:p>
            <a:r>
              <a:rPr lang="en-GB" sz="2000" dirty="0">
                <a:latin typeface="Arial" panose="020B0604020202020204" pitchFamily="34" charset="0"/>
                <a:cs typeface="Arial" panose="020B0604020202020204" pitchFamily="34" charset="0"/>
              </a:rPr>
              <a:t>Describe a brief timeline of disability</a:t>
            </a:r>
          </a:p>
          <a:p>
            <a:r>
              <a:rPr lang="en-GB" sz="2000" dirty="0">
                <a:latin typeface="Arial" panose="020B0604020202020204" pitchFamily="34" charset="0"/>
                <a:cs typeface="Arial" panose="020B0604020202020204" pitchFamily="34" charset="0"/>
              </a:rPr>
              <a:t>Explain the difference between impairment and disability</a:t>
            </a:r>
          </a:p>
          <a:p>
            <a:pPr lvl="1"/>
            <a:endParaRPr lang="en-GB" sz="1800" dirty="0"/>
          </a:p>
        </p:txBody>
      </p:sp>
    </p:spTree>
    <p:extLst>
      <p:ext uri="{BB962C8B-B14F-4D97-AF65-F5344CB8AC3E}">
        <p14:creationId xmlns:p14="http://schemas.microsoft.com/office/powerpoint/2010/main" val="685763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B240DE02-61A2-4EEE-8918-FA1ECB903657}"/>
              </a:ext>
            </a:extLst>
          </p:cNvPr>
          <p:cNvSpPr>
            <a:spLocks noGrp="1" noChangeArrowheads="1"/>
          </p:cNvSpPr>
          <p:nvPr>
            <p:ph type="title"/>
          </p:nvPr>
        </p:nvSpPr>
        <p:spPr>
          <a:xfrm>
            <a:off x="8643193" y="489507"/>
            <a:ext cx="3091607" cy="1655483"/>
          </a:xfrm>
        </p:spPr>
        <p:txBody>
          <a:bodyPr anchor="b">
            <a:normAutofit/>
          </a:bodyPr>
          <a:lstStyle/>
          <a:p>
            <a:r>
              <a:rPr lang="en-GB" altLang="en-US" sz="4000"/>
              <a:t>Definition</a:t>
            </a:r>
          </a:p>
        </p:txBody>
      </p:sp>
      <p:pic>
        <p:nvPicPr>
          <p:cNvPr id="7183" name="Picture 7182" descr="Exclamation mark on a yellow background">
            <a:extLst>
              <a:ext uri="{FF2B5EF4-FFF2-40B4-BE49-F238E27FC236}">
                <a16:creationId xmlns:a16="http://schemas.microsoft.com/office/drawing/2014/main" id="{93C24868-CCA2-B955-F7E8-DC815B5C2F55}"/>
              </a:ext>
            </a:extLst>
          </p:cNvPr>
          <p:cNvPicPr>
            <a:picLocks noChangeAspect="1"/>
          </p:cNvPicPr>
          <p:nvPr/>
        </p:nvPicPr>
        <p:blipFill rotWithShape="1">
          <a:blip r:embed="rId3"/>
          <a:srcRect l="5022"/>
          <a:stretch/>
        </p:blipFill>
        <p:spPr>
          <a:xfrm>
            <a:off x="20" y="431"/>
            <a:ext cx="8115280" cy="6408311"/>
          </a:xfrm>
          <a:prstGeom prst="rect">
            <a:avLst/>
          </a:prstGeom>
        </p:spPr>
      </p:pic>
      <p:sp>
        <p:nvSpPr>
          <p:cNvPr id="7171" name="Content Placeholder 2">
            <a:extLst>
              <a:ext uri="{FF2B5EF4-FFF2-40B4-BE49-F238E27FC236}">
                <a16:creationId xmlns:a16="http://schemas.microsoft.com/office/drawing/2014/main" id="{A64772C0-0DA9-4998-A92C-43D0D4E805FC}"/>
              </a:ext>
            </a:extLst>
          </p:cNvPr>
          <p:cNvSpPr>
            <a:spLocks noGrp="1" noChangeArrowheads="1"/>
          </p:cNvSpPr>
          <p:nvPr>
            <p:ph idx="1"/>
          </p:nvPr>
        </p:nvSpPr>
        <p:spPr>
          <a:xfrm>
            <a:off x="8643193" y="2418408"/>
            <a:ext cx="2942813" cy="3540265"/>
          </a:xfrm>
        </p:spPr>
        <p:txBody>
          <a:bodyPr>
            <a:normAutofit/>
          </a:bodyPr>
          <a:lstStyle/>
          <a:p>
            <a:r>
              <a:rPr lang="en-GB" altLang="en-US" sz="2000"/>
              <a:t>A child is disabled if they have a long-term physical or mental impairment which has an adverse effect on their ability to carry out day-to-day activities (this is the definition in the Equality Act 2010).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6">
            <a:extLst>
              <a:ext uri="{FF2B5EF4-FFF2-40B4-BE49-F238E27FC236}">
                <a16:creationId xmlns:a16="http://schemas.microsoft.com/office/drawing/2014/main" id="{FCCA416A-0FE6-4650-834F-7E1054395A40}"/>
              </a:ext>
            </a:extLst>
          </p:cNvPr>
          <p:cNvSpPr>
            <a:spLocks noGrp="1" noChangeArrowheads="1"/>
          </p:cNvSpPr>
          <p:nvPr>
            <p:ph type="title"/>
          </p:nvPr>
        </p:nvSpPr>
        <p:spPr>
          <a:xfrm>
            <a:off x="804672" y="1412489"/>
            <a:ext cx="2871095" cy="2156621"/>
          </a:xfrm>
        </p:spPr>
        <p:txBody>
          <a:bodyPr anchor="t">
            <a:normAutofit/>
          </a:bodyPr>
          <a:lstStyle/>
          <a:p>
            <a:r>
              <a:rPr lang="en-GB" altLang="en-US" sz="3600">
                <a:solidFill>
                  <a:srgbClr val="FFFFFF"/>
                </a:solidFill>
              </a:rPr>
              <a:t>Do you know the lingo?</a:t>
            </a:r>
          </a:p>
        </p:txBody>
      </p:sp>
      <p:sp>
        <p:nvSpPr>
          <p:cNvPr id="23555" name="Content Placeholder 2">
            <a:extLst>
              <a:ext uri="{FF2B5EF4-FFF2-40B4-BE49-F238E27FC236}">
                <a16:creationId xmlns:a16="http://schemas.microsoft.com/office/drawing/2014/main" id="{E332FF2F-5370-4573-AD40-4AED4F1AA304}"/>
              </a:ext>
            </a:extLst>
          </p:cNvPr>
          <p:cNvSpPr>
            <a:spLocks noGrp="1" noChangeArrowheads="1"/>
          </p:cNvSpPr>
          <p:nvPr>
            <p:ph sz="half" idx="1"/>
          </p:nvPr>
        </p:nvSpPr>
        <p:spPr>
          <a:xfrm>
            <a:off x="5198993" y="1412489"/>
            <a:ext cx="2926080" cy="4363844"/>
          </a:xfrm>
        </p:spPr>
        <p:txBody>
          <a:bodyPr>
            <a:normAutofit/>
          </a:bodyPr>
          <a:lstStyle/>
          <a:p>
            <a:pPr>
              <a:buClr>
                <a:srgbClr val="FF9933"/>
              </a:buClr>
            </a:pPr>
            <a:r>
              <a:rPr lang="en-GB" altLang="en-US" sz="3200" dirty="0"/>
              <a:t>ADHD</a:t>
            </a:r>
          </a:p>
          <a:p>
            <a:pPr>
              <a:buClr>
                <a:srgbClr val="FF9933"/>
              </a:buClr>
            </a:pPr>
            <a:r>
              <a:rPr lang="en-GB" altLang="en-US" sz="3200" dirty="0"/>
              <a:t>ALNCO</a:t>
            </a:r>
          </a:p>
          <a:p>
            <a:pPr>
              <a:buClr>
                <a:srgbClr val="FF9933"/>
              </a:buClr>
            </a:pPr>
            <a:r>
              <a:rPr lang="en-GB" altLang="en-US" sz="3200" dirty="0"/>
              <a:t>BSL</a:t>
            </a:r>
          </a:p>
          <a:p>
            <a:pPr>
              <a:buClr>
                <a:srgbClr val="FF9933"/>
              </a:buClr>
            </a:pPr>
            <a:r>
              <a:rPr lang="en-GB" altLang="en-US" sz="3200" dirty="0"/>
              <a:t>CAF</a:t>
            </a:r>
          </a:p>
          <a:p>
            <a:pPr>
              <a:buClr>
                <a:srgbClr val="FF9933"/>
              </a:buClr>
            </a:pPr>
            <a:r>
              <a:rPr lang="en-GB" altLang="en-US" sz="3200" dirty="0"/>
              <a:t>CAMHS</a:t>
            </a:r>
          </a:p>
          <a:p>
            <a:pPr>
              <a:buClr>
                <a:srgbClr val="FF9933"/>
              </a:buClr>
            </a:pPr>
            <a:r>
              <a:rPr lang="en-GB" altLang="en-US" sz="3200" dirty="0"/>
              <a:t>EAL</a:t>
            </a:r>
          </a:p>
          <a:p>
            <a:endParaRPr lang="en-GB" altLang="en-US" sz="2000" dirty="0"/>
          </a:p>
        </p:txBody>
      </p:sp>
      <p:sp>
        <p:nvSpPr>
          <p:cNvPr id="23556" name="Content Placeholder 5">
            <a:extLst>
              <a:ext uri="{FF2B5EF4-FFF2-40B4-BE49-F238E27FC236}">
                <a16:creationId xmlns:a16="http://schemas.microsoft.com/office/drawing/2014/main" id="{E49D6737-1717-43D1-9217-7B9C43C01BCD}"/>
              </a:ext>
            </a:extLst>
          </p:cNvPr>
          <p:cNvSpPr>
            <a:spLocks noGrp="1" noChangeArrowheads="1"/>
          </p:cNvSpPr>
          <p:nvPr>
            <p:ph sz="half" idx="2"/>
          </p:nvPr>
        </p:nvSpPr>
        <p:spPr>
          <a:xfrm>
            <a:off x="8451604" y="1412489"/>
            <a:ext cx="2926080" cy="4363844"/>
          </a:xfrm>
        </p:spPr>
        <p:txBody>
          <a:bodyPr>
            <a:normAutofit/>
          </a:bodyPr>
          <a:lstStyle/>
          <a:p>
            <a:pPr>
              <a:buClr>
                <a:srgbClr val="FF9933"/>
              </a:buClr>
            </a:pPr>
            <a:r>
              <a:rPr lang="en-GB" altLang="en-US" sz="3200" dirty="0"/>
              <a:t>EBSD</a:t>
            </a:r>
          </a:p>
          <a:p>
            <a:pPr>
              <a:buClr>
                <a:srgbClr val="FF9933"/>
              </a:buClr>
            </a:pPr>
            <a:r>
              <a:rPr lang="en-GB" altLang="en-US" sz="3200" dirty="0"/>
              <a:t>EPS</a:t>
            </a:r>
          </a:p>
          <a:p>
            <a:pPr>
              <a:buClr>
                <a:srgbClr val="FF9933"/>
              </a:buClr>
            </a:pPr>
            <a:r>
              <a:rPr lang="en-GB" altLang="en-US" sz="3200" dirty="0"/>
              <a:t>EWO</a:t>
            </a:r>
          </a:p>
          <a:p>
            <a:pPr>
              <a:buClr>
                <a:srgbClr val="FF9933"/>
              </a:buClr>
            </a:pPr>
            <a:r>
              <a:rPr lang="en-GB" altLang="en-US" sz="3200" dirty="0"/>
              <a:t>LEA</a:t>
            </a:r>
          </a:p>
          <a:p>
            <a:pPr>
              <a:buClr>
                <a:srgbClr val="FF9933"/>
              </a:buClr>
            </a:pPr>
            <a:r>
              <a:rPr lang="en-GB" altLang="en-US" sz="3200" dirty="0"/>
              <a:t>MLD</a:t>
            </a:r>
          </a:p>
          <a:p>
            <a:pPr>
              <a:buClr>
                <a:srgbClr val="FF9933"/>
              </a:buClr>
            </a:pPr>
            <a:r>
              <a:rPr lang="en-GB" altLang="en-US" sz="3200" dirty="0"/>
              <a:t>PMLD</a:t>
            </a:r>
          </a:p>
          <a:p>
            <a:pPr>
              <a:buClr>
                <a:srgbClr val="FF9933"/>
              </a:buClr>
            </a:pPr>
            <a:endParaRPr lang="en-GB" altLang="en-US" sz="2000" dirty="0"/>
          </a:p>
          <a:p>
            <a:endParaRPr lang="en-GB" altLang="en-US"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9FD8B43-7C38-43D4-B078-8E182BAADD4D}"/>
              </a:ext>
            </a:extLst>
          </p:cNvPr>
          <p:cNvSpPr>
            <a:spLocks noGrp="1" noChangeArrowheads="1"/>
          </p:cNvSpPr>
          <p:nvPr>
            <p:ph type="title"/>
          </p:nvPr>
        </p:nvSpPr>
        <p:spPr>
          <a:xfrm>
            <a:off x="841248" y="548640"/>
            <a:ext cx="3600860" cy="5431536"/>
          </a:xfrm>
        </p:spPr>
        <p:txBody>
          <a:bodyPr>
            <a:normAutofit/>
          </a:bodyPr>
          <a:lstStyle/>
          <a:p>
            <a:r>
              <a:rPr lang="en-GB" altLang="en-US" sz="3000" dirty="0"/>
              <a:t>Statistics (www.scope.org.uk)</a:t>
            </a:r>
          </a:p>
        </p:txBody>
      </p:sp>
      <p:sp>
        <p:nvSpPr>
          <p:cNvPr id="8195" name="Content Placeholder 2">
            <a:extLst>
              <a:ext uri="{FF2B5EF4-FFF2-40B4-BE49-F238E27FC236}">
                <a16:creationId xmlns:a16="http://schemas.microsoft.com/office/drawing/2014/main" id="{C444D467-36EE-436F-8ADE-15587AB6526F}"/>
              </a:ext>
            </a:extLst>
          </p:cNvPr>
          <p:cNvSpPr>
            <a:spLocks noGrp="1" noChangeArrowheads="1"/>
          </p:cNvSpPr>
          <p:nvPr>
            <p:ph idx="1"/>
          </p:nvPr>
        </p:nvSpPr>
        <p:spPr>
          <a:xfrm>
            <a:off x="5126418" y="552091"/>
            <a:ext cx="6224335" cy="5431536"/>
          </a:xfrm>
        </p:spPr>
        <p:txBody>
          <a:bodyPr anchor="ctr">
            <a:normAutofit/>
          </a:bodyPr>
          <a:lstStyle/>
          <a:p>
            <a:r>
              <a:rPr lang="en-GB" altLang="en-US" sz="2200" dirty="0"/>
              <a:t>In 21-22, there were 16 million disabled people in the UK.</a:t>
            </a:r>
          </a:p>
          <a:p>
            <a:r>
              <a:rPr lang="en-GB" altLang="en-US" sz="2200" dirty="0"/>
              <a:t>11% of children were disabled</a:t>
            </a:r>
          </a:p>
          <a:p>
            <a:r>
              <a:rPr lang="en-GB" altLang="en-US" sz="2200" dirty="0"/>
              <a:t>23% of working age adults were disabled</a:t>
            </a:r>
          </a:p>
          <a:p>
            <a:r>
              <a:rPr lang="en-GB" altLang="en-US" sz="2200" dirty="0"/>
              <a:t>45% of pension age adults were disabled</a:t>
            </a:r>
          </a:p>
          <a:p>
            <a:r>
              <a:rPr lang="en-GB" altLang="en-US" sz="2200" dirty="0"/>
              <a:t>The employment rate of disabled people is 53%. Compared to 82% of non-disabled people.</a:t>
            </a:r>
          </a:p>
          <a:p>
            <a:r>
              <a:rPr lang="en-GB" altLang="en-US" sz="2200" dirty="0"/>
              <a:t>3 out of 4 disabled people (72%) have experienced negative attitudes or behaviour in the last 5 years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000" y="640823"/>
            <a:ext cx="3418659" cy="5583148"/>
          </a:xfrm>
        </p:spPr>
        <p:txBody>
          <a:bodyPr anchor="ctr">
            <a:normAutofit/>
          </a:bodyPr>
          <a:lstStyle/>
          <a:p>
            <a:r>
              <a:rPr lang="en-GB" sz="5400"/>
              <a:t>Abelism or Disablism?</a:t>
            </a:r>
          </a:p>
        </p:txBody>
      </p:sp>
      <p:graphicFrame>
        <p:nvGraphicFramePr>
          <p:cNvPr id="5" name="Content Placeholder 2">
            <a:extLst>
              <a:ext uri="{FF2B5EF4-FFF2-40B4-BE49-F238E27FC236}">
                <a16:creationId xmlns:a16="http://schemas.microsoft.com/office/drawing/2014/main" id="{2EE5A534-C835-0147-57C8-FEAF7CAFD592}"/>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6464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1074" y="1396686"/>
            <a:ext cx="3240506" cy="4064628"/>
          </a:xfrm>
        </p:spPr>
        <p:txBody>
          <a:bodyPr>
            <a:normAutofit/>
          </a:bodyPr>
          <a:lstStyle/>
          <a:p>
            <a:r>
              <a:rPr lang="en-GB">
                <a:solidFill>
                  <a:srgbClr val="FFFFFF"/>
                </a:solidFill>
              </a:rPr>
              <a:t>Disablism</a:t>
            </a:r>
          </a:p>
        </p:txBody>
      </p:sp>
      <p:sp>
        <p:nvSpPr>
          <p:cNvPr id="3" name="Content Placeholder 2"/>
          <p:cNvSpPr>
            <a:spLocks noGrp="1"/>
          </p:cNvSpPr>
          <p:nvPr>
            <p:ph idx="1"/>
          </p:nvPr>
        </p:nvSpPr>
        <p:spPr>
          <a:xfrm>
            <a:off x="5370153" y="1526033"/>
            <a:ext cx="5536397" cy="3935281"/>
          </a:xfrm>
        </p:spPr>
        <p:txBody>
          <a:bodyPr>
            <a:normAutofit/>
          </a:bodyPr>
          <a:lstStyle/>
          <a:p>
            <a:r>
              <a:rPr lang="en-GB" sz="2200">
                <a:latin typeface="Arial" charset="0"/>
                <a:cs typeface="Arial" charset="0"/>
              </a:rPr>
              <a:t>It is the ‘</a:t>
            </a:r>
            <a:r>
              <a:rPr lang="en-GB" sz="2200" i="1">
                <a:latin typeface="Arial" charset="0"/>
                <a:cs typeface="Arial" charset="0"/>
              </a:rPr>
              <a:t>systematic discrimination and prejudice against people with disabilities which produce a milieu of oppression and degradation</a:t>
            </a:r>
            <a:r>
              <a:rPr lang="en-GB" sz="2200">
                <a:latin typeface="Arial" charset="0"/>
                <a:cs typeface="Arial" charset="0"/>
              </a:rPr>
              <a:t>’.  (Thompson, 2006, p.122)</a:t>
            </a:r>
          </a:p>
          <a:p>
            <a:pPr>
              <a:buNone/>
            </a:pPr>
            <a:endParaRPr lang="en-GB" sz="2200">
              <a:latin typeface="Arial" charset="0"/>
              <a:cs typeface="Arial" charset="0"/>
            </a:endParaRPr>
          </a:p>
          <a:p>
            <a:r>
              <a:rPr lang="en-GB" sz="2200">
                <a:latin typeface="Arial" charset="0"/>
                <a:cs typeface="Arial" charset="0"/>
              </a:rPr>
              <a:t>10%  of the world’s population are disabled</a:t>
            </a:r>
          </a:p>
          <a:p>
            <a:pPr>
              <a:buNone/>
            </a:pPr>
            <a:endParaRPr lang="en-GB" sz="2200">
              <a:latin typeface="Arial" charset="0"/>
              <a:cs typeface="Arial" charset="0"/>
            </a:endParaRPr>
          </a:p>
          <a:p>
            <a:r>
              <a:rPr lang="en-GB" sz="2200">
                <a:latin typeface="Arial" charset="0"/>
                <a:cs typeface="Arial" charset="0"/>
              </a:rPr>
              <a:t>This is approximately 700 million people.</a:t>
            </a:r>
          </a:p>
          <a:p>
            <a:endParaRPr lang="en-GB" sz="2200"/>
          </a:p>
        </p:txBody>
      </p:sp>
    </p:spTree>
    <p:extLst>
      <p:ext uri="{BB962C8B-B14F-4D97-AF65-F5344CB8AC3E}">
        <p14:creationId xmlns:p14="http://schemas.microsoft.com/office/powerpoint/2010/main" val="3304014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1074" y="1396686"/>
            <a:ext cx="3240506" cy="4064628"/>
          </a:xfrm>
        </p:spPr>
        <p:txBody>
          <a:bodyPr>
            <a:normAutofit/>
          </a:bodyPr>
          <a:lstStyle/>
          <a:p>
            <a:r>
              <a:rPr lang="en-GB">
                <a:solidFill>
                  <a:srgbClr val="FFFFFF"/>
                </a:solidFill>
              </a:rPr>
              <a:t>A ‘bad’ thing</a:t>
            </a:r>
          </a:p>
        </p:txBody>
      </p:sp>
      <p:sp>
        <p:nvSpPr>
          <p:cNvPr id="3" name="Content Placeholder 2"/>
          <p:cNvSpPr>
            <a:spLocks noGrp="1"/>
          </p:cNvSpPr>
          <p:nvPr>
            <p:ph idx="1"/>
          </p:nvPr>
        </p:nvSpPr>
        <p:spPr>
          <a:xfrm>
            <a:off x="5370153" y="1526033"/>
            <a:ext cx="5536397" cy="3935281"/>
          </a:xfrm>
        </p:spPr>
        <p:txBody>
          <a:bodyPr>
            <a:normAutofit/>
          </a:bodyPr>
          <a:lstStyle/>
          <a:p>
            <a:r>
              <a:rPr lang="en-GB" sz="1800">
                <a:latin typeface="Arial" charset="0"/>
                <a:cs typeface="Arial" charset="0"/>
              </a:rPr>
              <a:t>The “disablist" societal world-view is that the able-bodied are the norm in society, and that people who have disabilities must either strive to become that norm or should keep their distance from able-bodied people.</a:t>
            </a:r>
          </a:p>
          <a:p>
            <a:pPr>
              <a:buNone/>
            </a:pPr>
            <a:endParaRPr lang="en-GB" sz="1800">
              <a:latin typeface="Arial" charset="0"/>
              <a:cs typeface="Arial" charset="0"/>
            </a:endParaRPr>
          </a:p>
          <a:p>
            <a:r>
              <a:rPr lang="en-GB" sz="1800">
                <a:latin typeface="Arial" charset="0"/>
                <a:cs typeface="Arial" charset="0"/>
              </a:rPr>
              <a:t> A disability is thus, inherently, a "bad" thing that must be overcome. </a:t>
            </a:r>
          </a:p>
          <a:p>
            <a:pPr>
              <a:buNone/>
            </a:pPr>
            <a:endParaRPr lang="en-GB" sz="1800">
              <a:latin typeface="Arial" charset="0"/>
              <a:cs typeface="Arial" charset="0"/>
            </a:endParaRPr>
          </a:p>
          <a:p>
            <a:r>
              <a:rPr lang="en-GB" sz="1800">
                <a:latin typeface="Arial" charset="0"/>
                <a:cs typeface="Arial" charset="0"/>
              </a:rPr>
              <a:t>The disablist worldview holds that disability is an error, a mistake, or a failing, rather than a simple consequence of human diversity, akin to race, ethnicity, sexual orientation or gender.</a:t>
            </a:r>
          </a:p>
        </p:txBody>
      </p:sp>
    </p:spTree>
    <p:extLst>
      <p:ext uri="{BB962C8B-B14F-4D97-AF65-F5344CB8AC3E}">
        <p14:creationId xmlns:p14="http://schemas.microsoft.com/office/powerpoint/2010/main" val="3143650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1074" y="1396686"/>
            <a:ext cx="3240506" cy="4064628"/>
          </a:xfrm>
        </p:spPr>
        <p:txBody>
          <a:bodyPr>
            <a:normAutofit/>
          </a:bodyPr>
          <a:lstStyle/>
          <a:p>
            <a:r>
              <a:rPr lang="en-GB">
                <a:solidFill>
                  <a:srgbClr val="FFFFFF"/>
                </a:solidFill>
              </a:rPr>
              <a:t>Disablism: an important term</a:t>
            </a:r>
          </a:p>
        </p:txBody>
      </p:sp>
      <p:sp>
        <p:nvSpPr>
          <p:cNvPr id="3" name="Content Placeholder 2"/>
          <p:cNvSpPr>
            <a:spLocks noGrp="1"/>
          </p:cNvSpPr>
          <p:nvPr>
            <p:ph idx="1"/>
          </p:nvPr>
        </p:nvSpPr>
        <p:spPr>
          <a:xfrm>
            <a:off x="5370153" y="1526033"/>
            <a:ext cx="5536397" cy="3935281"/>
          </a:xfrm>
        </p:spPr>
        <p:txBody>
          <a:bodyPr>
            <a:normAutofit/>
          </a:bodyPr>
          <a:lstStyle/>
          <a:p>
            <a:r>
              <a:rPr lang="en-GB" sz="2000" dirty="0">
                <a:latin typeface="Arial" charset="0"/>
                <a:cs typeface="Arial" charset="0"/>
              </a:rPr>
              <a:t>It refers to the combination of social forces, cultural values and personal prejudices which:</a:t>
            </a:r>
          </a:p>
          <a:p>
            <a:pPr lvl="1"/>
            <a:r>
              <a:rPr lang="en-GB" sz="2000" dirty="0">
                <a:latin typeface="Arial" charset="0"/>
                <a:cs typeface="Arial" charset="0"/>
              </a:rPr>
              <a:t>marginalises disabled people, </a:t>
            </a:r>
          </a:p>
          <a:p>
            <a:pPr lvl="1"/>
            <a:r>
              <a:rPr lang="en-GB" sz="2000" dirty="0">
                <a:latin typeface="Arial" charset="0"/>
                <a:cs typeface="Arial" charset="0"/>
              </a:rPr>
              <a:t>portrays them in a negative light  and thus,</a:t>
            </a:r>
          </a:p>
          <a:p>
            <a:pPr lvl="1"/>
            <a:r>
              <a:rPr lang="en-GB" sz="2000" dirty="0">
                <a:latin typeface="Arial" charset="0"/>
                <a:cs typeface="Arial" charset="0"/>
              </a:rPr>
              <a:t>oppresses them.</a:t>
            </a:r>
          </a:p>
          <a:p>
            <a:pPr>
              <a:buNone/>
            </a:pPr>
            <a:endParaRPr lang="en-GB" sz="1800" dirty="0">
              <a:latin typeface="Arial" charset="0"/>
              <a:cs typeface="Arial" charset="0"/>
            </a:endParaRPr>
          </a:p>
          <a:p>
            <a:r>
              <a:rPr lang="en-GB" sz="2000" dirty="0">
                <a:latin typeface="Arial" charset="0"/>
                <a:cs typeface="Arial" charset="0"/>
              </a:rPr>
              <a:t>This  combination encapsulates a powerful *ideology which has the effect of denying  disabled people full participation in mainstream social  life.</a:t>
            </a:r>
          </a:p>
          <a:p>
            <a:endParaRPr lang="en-GB" sz="1800" dirty="0"/>
          </a:p>
        </p:txBody>
      </p:sp>
    </p:spTree>
    <p:extLst>
      <p:ext uri="{BB962C8B-B14F-4D97-AF65-F5344CB8AC3E}">
        <p14:creationId xmlns:p14="http://schemas.microsoft.com/office/powerpoint/2010/main" val="3871343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en-GB" b="1">
                <a:solidFill>
                  <a:srgbClr val="FFFFFF"/>
                </a:solidFill>
              </a:rPr>
              <a:t>Disability? Impairment? Handicap?</a:t>
            </a:r>
            <a:endParaRPr lang="en-GB">
              <a:solidFill>
                <a:srgbClr val="FFFFFF"/>
              </a:solidFill>
            </a:endParaRPr>
          </a:p>
        </p:txBody>
      </p:sp>
      <p:sp>
        <p:nvSpPr>
          <p:cNvPr id="3" name="Content Placeholder 2"/>
          <p:cNvSpPr>
            <a:spLocks noGrp="1"/>
          </p:cNvSpPr>
          <p:nvPr>
            <p:ph idx="1"/>
          </p:nvPr>
        </p:nvSpPr>
        <p:spPr>
          <a:xfrm>
            <a:off x="4447308" y="591344"/>
            <a:ext cx="6906491" cy="5585619"/>
          </a:xfrm>
        </p:spPr>
        <p:txBody>
          <a:bodyPr anchor="ctr">
            <a:normAutofit/>
          </a:bodyPr>
          <a:lstStyle/>
          <a:p>
            <a:r>
              <a:rPr lang="en-GB" sz="2200">
                <a:latin typeface="Arial" charset="0"/>
                <a:cs typeface="Arial" charset="0"/>
              </a:rPr>
              <a:t>Historical legacy.</a:t>
            </a:r>
          </a:p>
          <a:p>
            <a:r>
              <a:rPr lang="en-GB" sz="2200">
                <a:latin typeface="Arial" charset="0"/>
                <a:cs typeface="Arial" charset="0"/>
              </a:rPr>
              <a:t>Many terms have been used in the past to describe different impairments and these have either always had or have acquired deeply negative connotations, e.g. spastic, idiot, moron, imbecile, cripple. </a:t>
            </a:r>
          </a:p>
          <a:p>
            <a:pPr>
              <a:buNone/>
            </a:pPr>
            <a:endParaRPr lang="en-GB" sz="2200">
              <a:latin typeface="Arial" charset="0"/>
              <a:cs typeface="Arial" charset="0"/>
            </a:endParaRPr>
          </a:p>
          <a:p>
            <a:r>
              <a:rPr lang="en-GB" sz="2200">
                <a:latin typeface="Arial" charset="0"/>
                <a:cs typeface="Arial" charset="0"/>
              </a:rPr>
              <a:t>The three principal areas of impairment are</a:t>
            </a:r>
          </a:p>
          <a:p>
            <a:pPr>
              <a:buFont typeface="Wingdings" pitchFamily="2" charset="2"/>
              <a:buChar char="ü"/>
            </a:pPr>
            <a:r>
              <a:rPr lang="en-GB" sz="2200">
                <a:latin typeface="Arial" charset="0"/>
                <a:cs typeface="Arial" charset="0"/>
              </a:rPr>
              <a:t>	learning, </a:t>
            </a:r>
          </a:p>
          <a:p>
            <a:pPr>
              <a:buFont typeface="Wingdings" pitchFamily="2" charset="2"/>
              <a:buChar char="ü"/>
            </a:pPr>
            <a:r>
              <a:rPr lang="en-GB" sz="2200">
                <a:latin typeface="Arial" charset="0"/>
                <a:cs typeface="Arial" charset="0"/>
              </a:rPr>
              <a:t>	motor and </a:t>
            </a:r>
          </a:p>
          <a:p>
            <a:pPr>
              <a:buFont typeface="Wingdings" pitchFamily="2" charset="2"/>
              <a:buChar char="ü"/>
            </a:pPr>
            <a:r>
              <a:rPr lang="en-GB" sz="2200">
                <a:latin typeface="Arial" charset="0"/>
                <a:cs typeface="Arial" charset="0"/>
              </a:rPr>
              <a:t>	sensory, </a:t>
            </a:r>
          </a:p>
          <a:p>
            <a:pPr>
              <a:buNone/>
            </a:pPr>
            <a:r>
              <a:rPr lang="en-GB" sz="2200">
                <a:latin typeface="Arial" charset="0"/>
                <a:cs typeface="Arial" charset="0"/>
              </a:rPr>
              <a:t>	although these are not homogeneous. Within these categories there are still large differences</a:t>
            </a:r>
            <a:r>
              <a:rPr lang="en-GB" sz="2200"/>
              <a:t>.  </a:t>
            </a:r>
            <a:r>
              <a:rPr lang="en-GB" sz="2200">
                <a:latin typeface="Arial" pitchFamily="34" charset="0"/>
                <a:cs typeface="Arial" pitchFamily="34" charset="0"/>
              </a:rPr>
              <a:t>Examples?</a:t>
            </a:r>
          </a:p>
          <a:p>
            <a:endParaRPr lang="en-GB" sz="2200"/>
          </a:p>
        </p:txBody>
      </p:sp>
    </p:spTree>
    <p:extLst>
      <p:ext uri="{BB962C8B-B14F-4D97-AF65-F5344CB8AC3E}">
        <p14:creationId xmlns:p14="http://schemas.microsoft.com/office/powerpoint/2010/main" val="3304505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Brief history of disabilism </a:t>
            </a:r>
          </a:p>
        </p:txBody>
      </p:sp>
      <p:sp>
        <p:nvSpPr>
          <p:cNvPr id="3" name="Content Placeholder 2"/>
          <p:cNvSpPr>
            <a:spLocks noGrp="1"/>
          </p:cNvSpPr>
          <p:nvPr>
            <p:ph idx="1"/>
          </p:nvPr>
        </p:nvSpPr>
        <p:spPr>
          <a:xfrm>
            <a:off x="4447308" y="591344"/>
            <a:ext cx="6906491" cy="5585619"/>
          </a:xfrm>
        </p:spPr>
        <p:txBody>
          <a:bodyPr anchor="ctr">
            <a:normAutofit/>
          </a:bodyPr>
          <a:lstStyle/>
          <a:p>
            <a:endParaRPr lang="en-GB" sz="2000"/>
          </a:p>
          <a:p>
            <a:r>
              <a:rPr lang="en-GB" sz="2000">
                <a:latin typeface="Arial" pitchFamily="34" charset="0"/>
                <a:cs typeface="Arial" pitchFamily="34" charset="0"/>
              </a:rPr>
              <a:t>Historically, disabled people ranged from being outcasts through to being graded a high social status, depending on the particular culture.</a:t>
            </a:r>
          </a:p>
          <a:p>
            <a:endParaRPr lang="en-GB" sz="2000">
              <a:latin typeface="Arial" pitchFamily="34" charset="0"/>
              <a:cs typeface="Arial" pitchFamily="34" charset="0"/>
            </a:endParaRPr>
          </a:p>
          <a:p>
            <a:r>
              <a:rPr lang="en-GB" sz="2000">
                <a:latin typeface="Arial" pitchFamily="34" charset="0"/>
                <a:cs typeface="Arial" pitchFamily="34" charset="0"/>
              </a:rPr>
              <a:t>This ranged from a ‘dwarf’ being keeper of the Royal wardrobe in Egyptian times to being referred to as freaks, shown in circuses and sideshow exhibitions.</a:t>
            </a:r>
          </a:p>
          <a:p>
            <a:pPr>
              <a:buNone/>
            </a:pPr>
            <a:endParaRPr lang="en-GB" sz="2000">
              <a:latin typeface="Arial" pitchFamily="34" charset="0"/>
              <a:cs typeface="Arial" pitchFamily="34" charset="0"/>
            </a:endParaRPr>
          </a:p>
          <a:p>
            <a:r>
              <a:rPr lang="en-GB" sz="2000">
                <a:latin typeface="Arial" pitchFamily="34" charset="0"/>
                <a:cs typeface="Arial" pitchFamily="34" charset="0"/>
              </a:rPr>
              <a:t>In Aztec society, they were kept in zoos, living on scraps tossed into their cages.</a:t>
            </a:r>
          </a:p>
          <a:p>
            <a:endParaRPr lang="en-GB" sz="2000">
              <a:latin typeface="Arial" pitchFamily="34" charset="0"/>
              <a:cs typeface="Arial" pitchFamily="34" charset="0"/>
            </a:endParaRPr>
          </a:p>
          <a:p>
            <a:r>
              <a:rPr lang="en-GB" sz="2000">
                <a:latin typeface="Arial" pitchFamily="34" charset="0"/>
                <a:cs typeface="Arial" pitchFamily="34" charset="0"/>
              </a:rPr>
              <a:t>Bethlehem Royal hospital </a:t>
            </a:r>
            <a:r>
              <a:rPr lang="en-GB" sz="2000" err="1">
                <a:latin typeface="Arial" pitchFamily="34" charset="0"/>
                <a:cs typeface="Arial" pitchFamily="34" charset="0"/>
              </a:rPr>
              <a:t>a.k.a</a:t>
            </a:r>
            <a:r>
              <a:rPr lang="en-GB" sz="2000">
                <a:latin typeface="Arial" pitchFamily="34" charset="0"/>
                <a:cs typeface="Arial" pitchFamily="34" charset="0"/>
              </a:rPr>
              <a:t> ‘Bedlam’ – institution that ‘treated’ people for mental illness – find one fact and share it with the class </a:t>
            </a:r>
          </a:p>
          <a:p>
            <a:pPr marL="0" indent="0">
              <a:buNone/>
            </a:pPr>
            <a:endParaRPr lang="en-GB" sz="2000"/>
          </a:p>
        </p:txBody>
      </p:sp>
    </p:spTree>
    <p:extLst>
      <p:ext uri="{BB962C8B-B14F-4D97-AF65-F5344CB8AC3E}">
        <p14:creationId xmlns:p14="http://schemas.microsoft.com/office/powerpoint/2010/main" val="730443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en-GB" b="1">
                <a:solidFill>
                  <a:srgbClr val="FFFFFF"/>
                </a:solidFill>
              </a:rPr>
              <a:t>Before Industrial Revolution</a:t>
            </a:r>
            <a:endParaRPr lang="en-GB">
              <a:solidFill>
                <a:srgbClr val="FFFFFF"/>
              </a:solidFill>
            </a:endParaRPr>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latin typeface="Arial" pitchFamily="34" charset="0"/>
                <a:cs typeface="Arial" pitchFamily="34" charset="0"/>
              </a:rPr>
              <a:t>Prior to the industrial revolution in Europe, disabled people would have been accepted as part of their family or work group and pulled their weight accordingly.</a:t>
            </a:r>
          </a:p>
          <a:p>
            <a:pPr>
              <a:buNone/>
            </a:pPr>
            <a:endParaRPr lang="en-GB" dirty="0">
              <a:latin typeface="Arial" pitchFamily="34" charset="0"/>
              <a:cs typeface="Arial" pitchFamily="34" charset="0"/>
            </a:endParaRPr>
          </a:p>
          <a:p>
            <a:r>
              <a:rPr lang="en-GB" dirty="0">
                <a:latin typeface="Arial" pitchFamily="34" charset="0"/>
                <a:cs typeface="Arial" pitchFamily="34" charset="0"/>
              </a:rPr>
              <a:t>Things changed with the Poor Law of 1601.</a:t>
            </a:r>
          </a:p>
          <a:p>
            <a:pPr marL="0" indent="0">
              <a:buNone/>
            </a:pPr>
            <a:endParaRPr lang="en-GB" dirty="0"/>
          </a:p>
        </p:txBody>
      </p:sp>
    </p:spTree>
    <p:extLst>
      <p:ext uri="{BB962C8B-B14F-4D97-AF65-F5344CB8AC3E}">
        <p14:creationId xmlns:p14="http://schemas.microsoft.com/office/powerpoint/2010/main" val="26794783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Since then </a:t>
            </a:r>
          </a:p>
        </p:txBody>
      </p:sp>
      <p:sp>
        <p:nvSpPr>
          <p:cNvPr id="3" name="Content Placeholder 2"/>
          <p:cNvSpPr>
            <a:spLocks noGrp="1"/>
          </p:cNvSpPr>
          <p:nvPr>
            <p:ph idx="1"/>
          </p:nvPr>
        </p:nvSpPr>
        <p:spPr>
          <a:xfrm>
            <a:off x="4447308" y="591344"/>
            <a:ext cx="6906491" cy="5585619"/>
          </a:xfrm>
        </p:spPr>
        <p:txBody>
          <a:bodyPr anchor="ctr">
            <a:normAutofit/>
          </a:bodyPr>
          <a:lstStyle/>
          <a:p>
            <a:r>
              <a:rPr lang="en-GB" sz="2600">
                <a:latin typeface="Arial" pitchFamily="34" charset="0"/>
                <a:cs typeface="Arial" pitchFamily="34" charset="0"/>
              </a:rPr>
              <a:t>During the Industrial Revolution, more factories were built and disabled people were rejected.</a:t>
            </a:r>
          </a:p>
          <a:p>
            <a:endParaRPr lang="en-GB" sz="2600">
              <a:latin typeface="Arial" pitchFamily="34" charset="0"/>
              <a:cs typeface="Arial" pitchFamily="34" charset="0"/>
            </a:endParaRPr>
          </a:p>
          <a:p>
            <a:r>
              <a:rPr lang="en-GB" sz="2600">
                <a:latin typeface="Arial" pitchFamily="34" charset="0"/>
                <a:cs typeface="Arial" pitchFamily="34" charset="0"/>
              </a:rPr>
              <a:t>They became increasingly segregated, institutionalised and seen as dependent. Special treatment and charities.</a:t>
            </a:r>
          </a:p>
          <a:p>
            <a:pPr>
              <a:buNone/>
            </a:pPr>
            <a:endParaRPr lang="en-GB" sz="2600">
              <a:latin typeface="Arial" pitchFamily="34" charset="0"/>
              <a:cs typeface="Arial" pitchFamily="34" charset="0"/>
            </a:endParaRPr>
          </a:p>
          <a:p>
            <a:r>
              <a:rPr lang="en-GB" sz="2600">
                <a:latin typeface="Arial" pitchFamily="34" charset="0"/>
                <a:cs typeface="Arial" pitchFamily="34" charset="0"/>
              </a:rPr>
              <a:t>Until mid 19</a:t>
            </a:r>
            <a:r>
              <a:rPr lang="en-GB" sz="2600" baseline="30000">
                <a:latin typeface="Arial" pitchFamily="34" charset="0"/>
                <a:cs typeface="Arial" pitchFamily="34" charset="0"/>
              </a:rPr>
              <a:t>th</a:t>
            </a:r>
            <a:r>
              <a:rPr lang="en-GB" sz="2600">
                <a:latin typeface="Arial" pitchFamily="34" charset="0"/>
                <a:cs typeface="Arial" pitchFamily="34" charset="0"/>
              </a:rPr>
              <a:t> century, disabled people still being blamed for their impairments or illness.</a:t>
            </a:r>
            <a:endParaRPr lang="en-GB" sz="2600"/>
          </a:p>
          <a:p>
            <a:r>
              <a:rPr lang="en-GB" sz="2600">
                <a:hlinkClick r:id="rId2"/>
              </a:rPr>
              <a:t>However……….http://www.bbc.co.uk/news/uk-wales-33107078</a:t>
            </a:r>
            <a:endParaRPr lang="en-GB" sz="2600"/>
          </a:p>
          <a:p>
            <a:endParaRPr lang="en-GB" sz="2600"/>
          </a:p>
        </p:txBody>
      </p:sp>
    </p:spTree>
    <p:extLst>
      <p:ext uri="{BB962C8B-B14F-4D97-AF65-F5344CB8AC3E}">
        <p14:creationId xmlns:p14="http://schemas.microsoft.com/office/powerpoint/2010/main" val="156935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EB868627-612A-404D-9559-88702D986649}"/>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a:solidFill>
                  <a:srgbClr val="FFFFFF"/>
                </a:solidFill>
              </a:rPr>
              <a:t>The UNESCO Salamanca Statement</a:t>
            </a:r>
          </a:p>
        </p:txBody>
      </p:sp>
      <p:sp>
        <p:nvSpPr>
          <p:cNvPr id="13315" name="Rectangle 3">
            <a:extLst>
              <a:ext uri="{FF2B5EF4-FFF2-40B4-BE49-F238E27FC236}">
                <a16:creationId xmlns:a16="http://schemas.microsoft.com/office/drawing/2014/main" id="{86123430-6820-4497-9939-1621F7FC0B4B}"/>
              </a:ext>
            </a:extLst>
          </p:cNvPr>
          <p:cNvSpPr>
            <a:spLocks noGrp="1" noChangeArrowheads="1"/>
          </p:cNvSpPr>
          <p:nvPr>
            <p:ph type="body" idx="1"/>
          </p:nvPr>
        </p:nvSpPr>
        <p:spPr>
          <a:xfrm>
            <a:off x="4447308" y="591344"/>
            <a:ext cx="6906491" cy="5585619"/>
          </a:xfrm>
        </p:spPr>
        <p:txBody>
          <a:bodyPr anchor="ctr">
            <a:normAutofit/>
          </a:bodyPr>
          <a:lstStyle/>
          <a:p>
            <a:pPr eaLnBrk="1" hangingPunct="1"/>
            <a:r>
              <a:rPr lang="en-GB" altLang="en-US" dirty="0"/>
              <a:t>UNESCO is the UN agency for education [UN educational scientific and cultural organisation]</a:t>
            </a:r>
          </a:p>
          <a:p>
            <a:pPr eaLnBrk="1" hangingPunct="1"/>
            <a:r>
              <a:rPr lang="en-GB" altLang="en-US" dirty="0"/>
              <a:t>June 1994, 92 governments and 25 international organisations formed the World Conference on Special Needs Education, held in Salamanca, Spain.</a:t>
            </a:r>
          </a:p>
          <a:p>
            <a:pPr eaLnBrk="1" hangingPunct="1"/>
            <a:r>
              <a:rPr lang="en-GB" altLang="en-US" dirty="0"/>
              <a:t>Agreed a </a:t>
            </a:r>
            <a:r>
              <a:rPr lang="en-GB" altLang="en-US" u="sng" dirty="0"/>
              <a:t>Statement</a:t>
            </a:r>
            <a:r>
              <a:rPr lang="en-GB" altLang="en-US" dirty="0"/>
              <a:t> and a </a:t>
            </a:r>
            <a:r>
              <a:rPr lang="en-GB" altLang="en-US" u="sng" dirty="0"/>
              <a:t>Framework for Action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91BC1A0E-09E3-4498-85AD-81AD3F274B21}"/>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a:solidFill>
                  <a:srgbClr val="FFFFFF"/>
                </a:solidFill>
              </a:rPr>
              <a:t>The Statement</a:t>
            </a:r>
          </a:p>
        </p:txBody>
      </p:sp>
      <p:sp>
        <p:nvSpPr>
          <p:cNvPr id="14339" name="Rectangle 3">
            <a:extLst>
              <a:ext uri="{FF2B5EF4-FFF2-40B4-BE49-F238E27FC236}">
                <a16:creationId xmlns:a16="http://schemas.microsoft.com/office/drawing/2014/main" id="{2AA5EB63-24AA-4490-BB70-E1EF3A5E5A82}"/>
              </a:ext>
            </a:extLst>
          </p:cNvPr>
          <p:cNvSpPr>
            <a:spLocks noGrp="1" noChangeArrowheads="1"/>
          </p:cNvSpPr>
          <p:nvPr>
            <p:ph type="body" idx="1"/>
          </p:nvPr>
        </p:nvSpPr>
        <p:spPr>
          <a:xfrm>
            <a:off x="4447308" y="591344"/>
            <a:ext cx="6906491" cy="5585619"/>
          </a:xfrm>
        </p:spPr>
        <p:txBody>
          <a:bodyPr anchor="ctr">
            <a:normAutofit/>
          </a:bodyPr>
          <a:lstStyle/>
          <a:p>
            <a:pPr eaLnBrk="1" hangingPunct="1">
              <a:buFontTx/>
              <a:buNone/>
            </a:pPr>
            <a:r>
              <a:rPr lang="en-GB" altLang="en-US" dirty="0"/>
              <a:t>Called for inclusion to be the norm because:</a:t>
            </a:r>
          </a:p>
          <a:p>
            <a:pPr eaLnBrk="1" hangingPunct="1">
              <a:buFontTx/>
              <a:buNone/>
            </a:pPr>
            <a:endParaRPr lang="en-GB" altLang="en-US" dirty="0"/>
          </a:p>
          <a:p>
            <a:pPr eaLnBrk="1" hangingPunct="1"/>
            <a:r>
              <a:rPr lang="en-GB" altLang="en-US" dirty="0"/>
              <a:t>It combats discriminatory attitudes</a:t>
            </a:r>
          </a:p>
          <a:p>
            <a:pPr eaLnBrk="1" hangingPunct="1"/>
            <a:r>
              <a:rPr lang="en-GB" altLang="en-US" dirty="0"/>
              <a:t>Creates welcoming communities</a:t>
            </a:r>
          </a:p>
          <a:p>
            <a:pPr eaLnBrk="1" hangingPunct="1"/>
            <a:r>
              <a:rPr lang="en-GB" altLang="en-US" dirty="0"/>
              <a:t>Provides education for all</a:t>
            </a:r>
          </a:p>
          <a:p>
            <a:pPr eaLnBrk="1" hangingPunct="1"/>
            <a:r>
              <a:rPr lang="en-GB" altLang="en-US" dirty="0"/>
              <a:t>Improves efficiency and cost effectiveness of entire education system</a:t>
            </a:r>
          </a:p>
          <a:p>
            <a:pPr eaLnBrk="1" hangingPunct="1">
              <a:buFontTx/>
              <a:buNone/>
            </a:pPr>
            <a:r>
              <a:rPr lang="en-GB" altLang="en-US" dirty="0"/>
              <a:t>					</a:t>
            </a:r>
            <a:r>
              <a:rPr lang="en-GB" altLang="en-US" b="1" dirty="0"/>
              <a:t>(UNESCO 1994: 44)</a:t>
            </a:r>
          </a:p>
          <a:p>
            <a:pPr eaLnBrk="1" hangingPunct="1"/>
            <a:endParaRPr lang="en-GB" altLang="en-US" b="1"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3E02EF27-75F2-41FF-B5DB-DC0B77150463}"/>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a:solidFill>
                  <a:srgbClr val="FFFFFF"/>
                </a:solidFill>
              </a:rPr>
              <a:t>The Framework for Action on Special Needs Education</a:t>
            </a:r>
          </a:p>
        </p:txBody>
      </p:sp>
      <p:sp>
        <p:nvSpPr>
          <p:cNvPr id="15363" name="Rectangle 3">
            <a:extLst>
              <a:ext uri="{FF2B5EF4-FFF2-40B4-BE49-F238E27FC236}">
                <a16:creationId xmlns:a16="http://schemas.microsoft.com/office/drawing/2014/main" id="{289EC957-2392-42B6-9302-9C4979656D72}"/>
              </a:ext>
            </a:extLst>
          </p:cNvPr>
          <p:cNvSpPr>
            <a:spLocks noGrp="1" noChangeArrowheads="1"/>
          </p:cNvSpPr>
          <p:nvPr>
            <p:ph type="body" idx="1"/>
          </p:nvPr>
        </p:nvSpPr>
        <p:spPr>
          <a:xfrm>
            <a:off x="4447308" y="591344"/>
            <a:ext cx="6906491" cy="5585619"/>
          </a:xfrm>
        </p:spPr>
        <p:txBody>
          <a:bodyPr anchor="ctr">
            <a:normAutofit/>
          </a:bodyPr>
          <a:lstStyle/>
          <a:p>
            <a:pPr eaLnBrk="1" hangingPunct="1"/>
            <a:r>
              <a:rPr lang="en-GB" altLang="en-US"/>
              <a:t>States “inclusion and participation are essential to human dignity and to the enjoyment of human rights” </a:t>
            </a:r>
            <a:r>
              <a:rPr lang="en-AU" altLang="en-US"/>
              <a:t>The Salamanca World Statement (UNESCO 1994:11) </a:t>
            </a:r>
            <a:endParaRPr lang="en-GB" altLang="en-US"/>
          </a:p>
          <a:p>
            <a:pPr eaLnBrk="1" hangingPunct="1"/>
            <a:r>
              <a:rPr lang="en-GB" altLang="en-US"/>
              <a:t>Learning must be adapted to the needs of the child, rather than the child fitted to the process.</a:t>
            </a:r>
          </a:p>
          <a:p>
            <a:pPr eaLnBrk="1" hangingPunct="1"/>
            <a:r>
              <a:rPr lang="en-GB" altLang="en-US"/>
              <a:t>Called for a number of actions including involvement in decision making for disabled people, parents and community bodies.</a:t>
            </a:r>
          </a:p>
          <a:p>
            <a:pPr eaLnBrk="1" hangingPunct="1"/>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2E44C056-03A9-42C6-88E0-E37B66CF753E}"/>
              </a:ext>
            </a:extLst>
          </p:cNvPr>
          <p:cNvSpPr>
            <a:spLocks noGrp="1" noChangeArrowheads="1"/>
          </p:cNvSpPr>
          <p:nvPr>
            <p:ph type="title"/>
          </p:nvPr>
        </p:nvSpPr>
        <p:spPr>
          <a:xfrm>
            <a:off x="686834" y="1153572"/>
            <a:ext cx="3200400" cy="4461163"/>
          </a:xfrm>
        </p:spPr>
        <p:txBody>
          <a:bodyPr>
            <a:normAutofit/>
          </a:bodyPr>
          <a:lstStyle/>
          <a:p>
            <a:pPr eaLnBrk="1" hangingPunct="1"/>
            <a:r>
              <a:rPr lang="en-GB" altLang="en-US">
                <a:solidFill>
                  <a:srgbClr val="FFFFFF"/>
                </a:solidFill>
              </a:rPr>
              <a:t>The UNESCO Salamanca Statement</a:t>
            </a:r>
          </a:p>
        </p:txBody>
      </p:sp>
      <p:sp>
        <p:nvSpPr>
          <p:cNvPr id="23555" name="Rectangle 3">
            <a:extLst>
              <a:ext uri="{FF2B5EF4-FFF2-40B4-BE49-F238E27FC236}">
                <a16:creationId xmlns:a16="http://schemas.microsoft.com/office/drawing/2014/main" id="{CB9BE5CE-874A-4FF8-9D27-330ACFBA3227}"/>
              </a:ext>
            </a:extLst>
          </p:cNvPr>
          <p:cNvSpPr>
            <a:spLocks noGrp="1" noChangeArrowheads="1"/>
          </p:cNvSpPr>
          <p:nvPr>
            <p:ph type="body" idx="1"/>
          </p:nvPr>
        </p:nvSpPr>
        <p:spPr>
          <a:xfrm>
            <a:off x="4447308" y="591344"/>
            <a:ext cx="6906491" cy="5585619"/>
          </a:xfrm>
        </p:spPr>
        <p:txBody>
          <a:bodyPr anchor="ctr">
            <a:normAutofit/>
          </a:bodyPr>
          <a:lstStyle/>
          <a:p>
            <a:pPr eaLnBrk="1" hangingPunct="1">
              <a:buFontTx/>
              <a:buNone/>
              <a:defRPr/>
            </a:pPr>
            <a:r>
              <a:rPr lang="en-GB" sz="1800" dirty="0"/>
              <a:t>Regular schools with this inclusive orientation </a:t>
            </a:r>
          </a:p>
          <a:p>
            <a:pPr eaLnBrk="1" hangingPunct="1">
              <a:buFontTx/>
              <a:buNone/>
              <a:defRPr/>
            </a:pPr>
            <a:r>
              <a:rPr lang="en-GB" sz="1800" dirty="0"/>
              <a:t>are the most effective means of ….achieving </a:t>
            </a:r>
          </a:p>
          <a:p>
            <a:pPr eaLnBrk="1" hangingPunct="1">
              <a:buFontTx/>
              <a:buNone/>
              <a:defRPr/>
            </a:pPr>
            <a:r>
              <a:rPr lang="en-GB" sz="1800" dirty="0"/>
              <a:t>education for all; moreover, they provide an </a:t>
            </a:r>
          </a:p>
          <a:p>
            <a:pPr eaLnBrk="1" hangingPunct="1">
              <a:buFontTx/>
              <a:buNone/>
              <a:defRPr/>
            </a:pPr>
            <a:r>
              <a:rPr lang="en-GB" sz="1800" dirty="0"/>
              <a:t>effective education to the majority of children </a:t>
            </a:r>
          </a:p>
          <a:p>
            <a:pPr eaLnBrk="1" hangingPunct="1">
              <a:buFontTx/>
              <a:buNone/>
              <a:defRPr/>
            </a:pPr>
            <a:r>
              <a:rPr lang="en-GB" sz="1800" dirty="0"/>
              <a:t>and improve the efficiency and ultimately the </a:t>
            </a:r>
          </a:p>
          <a:p>
            <a:pPr eaLnBrk="1" hangingPunct="1">
              <a:buFontTx/>
              <a:buNone/>
              <a:defRPr/>
            </a:pPr>
            <a:r>
              <a:rPr lang="en-GB" sz="1800" dirty="0"/>
              <a:t>cost effectiveness of the entire education system								(UNESCO 1994 para 2)</a:t>
            </a:r>
          </a:p>
          <a:p>
            <a:pPr eaLnBrk="1" hangingPunct="1">
              <a:buFontTx/>
              <a:buNone/>
              <a:defRPr/>
            </a:pPr>
            <a:endParaRPr lang="en-GB" sz="1800" dirty="0"/>
          </a:p>
          <a:p>
            <a:pPr marL="0" indent="0" eaLnBrk="1" hangingPunct="1">
              <a:buNone/>
              <a:defRPr/>
            </a:pPr>
            <a:endParaRPr lang="en-GB" sz="1800" dirty="0"/>
          </a:p>
          <a:p>
            <a:pPr eaLnBrk="1" hangingPunct="1">
              <a:defRPr/>
            </a:pPr>
            <a:endParaRPr lang="en-GB" sz="1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Legislation</a:t>
            </a:r>
          </a:p>
        </p:txBody>
      </p:sp>
      <p:sp>
        <p:nvSpPr>
          <p:cNvPr id="16" name="Content Placeholder 2"/>
          <p:cNvSpPr>
            <a:spLocks noGrp="1"/>
          </p:cNvSpPr>
          <p:nvPr>
            <p:ph idx="1"/>
          </p:nvPr>
        </p:nvSpPr>
        <p:spPr>
          <a:xfrm>
            <a:off x="4447308" y="591344"/>
            <a:ext cx="6906491" cy="5585619"/>
          </a:xfrm>
        </p:spPr>
        <p:txBody>
          <a:bodyPr anchor="ctr">
            <a:normAutofit/>
          </a:bodyPr>
          <a:lstStyle/>
          <a:p>
            <a:r>
              <a:rPr lang="en-GB" sz="2600">
                <a:latin typeface="Arial" charset="0"/>
                <a:cs typeface="Arial" charset="0"/>
              </a:rPr>
              <a:t>1995, 2005 – Disability Discrimination Acts</a:t>
            </a:r>
          </a:p>
          <a:p>
            <a:pPr marL="0" indent="0">
              <a:buNone/>
            </a:pPr>
            <a:endParaRPr lang="en-GB" sz="2600">
              <a:latin typeface="Arial" charset="0"/>
              <a:cs typeface="Arial" charset="0"/>
            </a:endParaRPr>
          </a:p>
          <a:p>
            <a:r>
              <a:rPr lang="en-GB" sz="2600">
                <a:latin typeface="Arial" charset="0"/>
                <a:cs typeface="Arial" charset="0"/>
              </a:rPr>
              <a:t>Public bodies now had to promote disability equality through Disability Equality Schemes</a:t>
            </a:r>
          </a:p>
          <a:p>
            <a:pPr>
              <a:buNone/>
            </a:pPr>
            <a:endParaRPr lang="en-GB" sz="2600">
              <a:latin typeface="Arial" charset="0"/>
              <a:cs typeface="Arial" charset="0"/>
            </a:endParaRPr>
          </a:p>
          <a:p>
            <a:r>
              <a:rPr lang="en-GB" sz="2600">
                <a:latin typeface="Arial" charset="0"/>
                <a:cs typeface="Arial" charset="0"/>
              </a:rPr>
              <a:t>Not without its problems.</a:t>
            </a:r>
          </a:p>
          <a:p>
            <a:endParaRPr lang="en-GB" sz="2600">
              <a:latin typeface="Arial" charset="0"/>
              <a:cs typeface="Arial" charset="0"/>
            </a:endParaRPr>
          </a:p>
          <a:p>
            <a:r>
              <a:rPr lang="en-GB" sz="2600">
                <a:latin typeface="Arial" charset="0"/>
                <a:cs typeface="Arial" charset="0"/>
              </a:rPr>
              <a:t>An area of particular need is provision of social services for young disabled people in Wales, especially in the area of independent living (WG Equal Opportunities Committee, 2007)</a:t>
            </a:r>
          </a:p>
          <a:p>
            <a:endParaRPr lang="en-GB" sz="2600"/>
          </a:p>
        </p:txBody>
      </p:sp>
    </p:spTree>
    <p:extLst>
      <p:ext uri="{BB962C8B-B14F-4D97-AF65-F5344CB8AC3E}">
        <p14:creationId xmlns:p14="http://schemas.microsoft.com/office/powerpoint/2010/main" val="12176559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69A6B909-FC94-48BB-89F3-F9A5C59D6E36}"/>
              </a:ext>
            </a:extLst>
          </p:cNvPr>
          <p:cNvSpPr>
            <a:spLocks noGrp="1" noChangeArrowheads="1"/>
          </p:cNvSpPr>
          <p:nvPr>
            <p:ph type="title"/>
          </p:nvPr>
        </p:nvSpPr>
        <p:spPr>
          <a:xfrm>
            <a:off x="838200" y="459863"/>
            <a:ext cx="10515600" cy="1004594"/>
          </a:xfrm>
        </p:spPr>
        <p:txBody>
          <a:bodyPr>
            <a:normAutofit/>
          </a:bodyPr>
          <a:lstStyle/>
          <a:p>
            <a:pPr algn="ctr" eaLnBrk="1" hangingPunct="1"/>
            <a:r>
              <a:rPr lang="en-GB" altLang="en-US">
                <a:solidFill>
                  <a:srgbClr val="FFFFFF"/>
                </a:solidFill>
              </a:rPr>
              <a:t>Disability and equality legislation</a:t>
            </a:r>
          </a:p>
        </p:txBody>
      </p:sp>
      <p:graphicFrame>
        <p:nvGraphicFramePr>
          <p:cNvPr id="17413" name="Rectangle 3">
            <a:extLst>
              <a:ext uri="{FF2B5EF4-FFF2-40B4-BE49-F238E27FC236}">
                <a16:creationId xmlns:a16="http://schemas.microsoft.com/office/drawing/2014/main" id="{EF07E753-58B4-5DD0-D3FF-1BDEC98B7E60}"/>
              </a:ext>
            </a:extLst>
          </p:cNvPr>
          <p:cNvGraphicFramePr/>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001EE86-FB4F-406C-8933-1381FDE0D002}"/>
              </a:ext>
            </a:extLst>
          </p:cNvPr>
          <p:cNvSpPr>
            <a:spLocks noGrp="1" noChangeArrowheads="1"/>
          </p:cNvSpPr>
          <p:nvPr>
            <p:ph type="title"/>
          </p:nvPr>
        </p:nvSpPr>
        <p:spPr>
          <a:xfrm>
            <a:off x="838200" y="459863"/>
            <a:ext cx="10515600" cy="1004594"/>
          </a:xfrm>
        </p:spPr>
        <p:txBody>
          <a:bodyPr>
            <a:normAutofit/>
          </a:bodyPr>
          <a:lstStyle/>
          <a:p>
            <a:pPr algn="ctr"/>
            <a:r>
              <a:rPr lang="en-GB" altLang="en-US">
                <a:solidFill>
                  <a:srgbClr val="FFFFFF"/>
                </a:solidFill>
              </a:rPr>
              <a:t>Disability Discrimination Act 2002</a:t>
            </a:r>
          </a:p>
        </p:txBody>
      </p:sp>
      <p:graphicFrame>
        <p:nvGraphicFramePr>
          <p:cNvPr id="19461" name="Content Placeholder 2">
            <a:extLst>
              <a:ext uri="{FF2B5EF4-FFF2-40B4-BE49-F238E27FC236}">
                <a16:creationId xmlns:a16="http://schemas.microsoft.com/office/drawing/2014/main" id="{F5F0D85F-BAF8-34AF-6250-638FE3ECCA0F}"/>
              </a:ext>
            </a:extLst>
          </p:cNvPr>
          <p:cNvGraphicFramePr>
            <a:graphicFrameLocks noGrp="1"/>
          </p:cNvGraphicFramePr>
          <p:nvPr>
            <p:ph idx="1"/>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C26FE9E4-E983-4451-9CBC-44A02B05D787}"/>
              </a:ext>
            </a:extLst>
          </p:cNvPr>
          <p:cNvSpPr>
            <a:spLocks noGrp="1" noChangeArrowheads="1"/>
          </p:cNvSpPr>
          <p:nvPr>
            <p:ph type="title"/>
          </p:nvPr>
        </p:nvSpPr>
        <p:spPr>
          <a:xfrm>
            <a:off x="686834" y="1153572"/>
            <a:ext cx="3200400" cy="4461163"/>
          </a:xfrm>
        </p:spPr>
        <p:txBody>
          <a:bodyPr>
            <a:normAutofit/>
          </a:bodyPr>
          <a:lstStyle/>
          <a:p>
            <a:r>
              <a:rPr lang="en-GB" altLang="en-US">
                <a:solidFill>
                  <a:srgbClr val="FFFFFF"/>
                </a:solidFill>
              </a:rPr>
              <a:t>Further legislation</a:t>
            </a:r>
          </a:p>
        </p:txBody>
      </p:sp>
      <p:sp>
        <p:nvSpPr>
          <p:cNvPr id="20483" name="Content Placeholder 2">
            <a:extLst>
              <a:ext uri="{FF2B5EF4-FFF2-40B4-BE49-F238E27FC236}">
                <a16:creationId xmlns:a16="http://schemas.microsoft.com/office/drawing/2014/main" id="{038D7F9F-BA3A-430A-BFA5-1CC6449AC250}"/>
              </a:ext>
            </a:extLst>
          </p:cNvPr>
          <p:cNvSpPr>
            <a:spLocks noGrp="1" noChangeArrowheads="1"/>
          </p:cNvSpPr>
          <p:nvPr>
            <p:ph idx="1"/>
          </p:nvPr>
        </p:nvSpPr>
        <p:spPr>
          <a:xfrm>
            <a:off x="4447308" y="591344"/>
            <a:ext cx="6906491" cy="5585619"/>
          </a:xfrm>
        </p:spPr>
        <p:txBody>
          <a:bodyPr anchor="ctr">
            <a:normAutofit/>
          </a:bodyPr>
          <a:lstStyle/>
          <a:p>
            <a:r>
              <a:rPr lang="en-GB" altLang="en-US"/>
              <a:t>Equality Act 2010</a:t>
            </a:r>
          </a:p>
          <a:p>
            <a:r>
              <a:rPr lang="en-GB" altLang="en-US"/>
              <a:t>Additional Learning Needs and Education Tribunal (Wales) Bill was passed by the National Assembly for Wales on 12 December 2017 and after receiving Royal Assent became an Act on 24 January 2018.</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44720F4-9F08-4F54-A995-11FF8F5EF73D}"/>
              </a:ext>
            </a:extLst>
          </p:cNvPr>
          <p:cNvSpPr>
            <a:spLocks noGrp="1" noChangeArrowheads="1"/>
          </p:cNvSpPr>
          <p:nvPr>
            <p:ph type="title"/>
          </p:nvPr>
        </p:nvSpPr>
        <p:spPr>
          <a:xfrm>
            <a:off x="1043631" y="809898"/>
            <a:ext cx="10173010" cy="1554480"/>
          </a:xfrm>
        </p:spPr>
        <p:txBody>
          <a:bodyPr anchor="ctr">
            <a:normAutofit/>
          </a:bodyPr>
          <a:lstStyle/>
          <a:p>
            <a:r>
              <a:rPr lang="en-GB" altLang="en-US" sz="4800"/>
              <a:t>Additional Learning Needs and Education Tribunal (Wales) Bill (2018)</a:t>
            </a:r>
          </a:p>
        </p:txBody>
      </p:sp>
      <p:graphicFrame>
        <p:nvGraphicFramePr>
          <p:cNvPr id="21509" name="Content Placeholder 2">
            <a:extLst>
              <a:ext uri="{FF2B5EF4-FFF2-40B4-BE49-F238E27FC236}">
                <a16:creationId xmlns:a16="http://schemas.microsoft.com/office/drawing/2014/main" id="{E1F52C7D-B00B-8161-1707-DE93ADFDD772}"/>
              </a:ext>
            </a:extLst>
          </p:cNvPr>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011D5703-D692-482A-8D4D-0B97F2CE3618}"/>
              </a:ext>
            </a:extLst>
          </p:cNvPr>
          <p:cNvSpPr>
            <a:spLocks noGrp="1" noChangeArrowheads="1"/>
          </p:cNvSpPr>
          <p:nvPr>
            <p:ph type="title"/>
          </p:nvPr>
        </p:nvSpPr>
        <p:spPr>
          <a:xfrm>
            <a:off x="838200" y="450896"/>
            <a:ext cx="10515600" cy="1004594"/>
          </a:xfrm>
        </p:spPr>
        <p:txBody>
          <a:bodyPr>
            <a:normAutofit/>
          </a:bodyPr>
          <a:lstStyle/>
          <a:p>
            <a:pPr algn="ctr"/>
            <a:r>
              <a:rPr lang="en-GB" altLang="en-US">
                <a:solidFill>
                  <a:srgbClr val="FFFFFF"/>
                </a:solidFill>
              </a:rPr>
              <a:t>Aims of the ALN Bill</a:t>
            </a:r>
          </a:p>
        </p:txBody>
      </p:sp>
      <p:graphicFrame>
        <p:nvGraphicFramePr>
          <p:cNvPr id="22533" name="Content Placeholder 2">
            <a:extLst>
              <a:ext uri="{FF2B5EF4-FFF2-40B4-BE49-F238E27FC236}">
                <a16:creationId xmlns:a16="http://schemas.microsoft.com/office/drawing/2014/main" id="{16342B0F-46B3-32B3-E2C9-0BDFCC00C368}"/>
              </a:ext>
            </a:extLst>
          </p:cNvPr>
          <p:cNvGraphicFramePr>
            <a:graphicFrameLocks noGrp="1"/>
          </p:cNvGraphicFramePr>
          <p:nvPr>
            <p:ph idx="1"/>
            <p:extLst>
              <p:ext uri="{D42A27DB-BD31-4B8C-83A1-F6EECF244321}">
                <p14:modId xmlns:p14="http://schemas.microsoft.com/office/powerpoint/2010/main" val="2574574331"/>
              </p:ext>
            </p:extLst>
          </p:nvPr>
        </p:nvGraphicFramePr>
        <p:xfrm>
          <a:off x="838200" y="953193"/>
          <a:ext cx="10515600" cy="5199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b="1" kern="1200">
                <a:solidFill>
                  <a:schemeClr val="tx1"/>
                </a:solidFill>
                <a:latin typeface="+mj-lt"/>
                <a:ea typeface="+mj-ea"/>
                <a:cs typeface="+mj-cs"/>
              </a:rPr>
              <a:t>Two conceptualisations of disability</a:t>
            </a:r>
            <a:endParaRPr lang="en-US" kern="120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DF4B277A-3C49-CB6A-5359-A5C17C1891C7}"/>
              </a:ext>
            </a:extLst>
          </p:cNvPr>
          <p:cNvSpPr>
            <a:spLocks noGrp="1"/>
          </p:cNvSpPr>
          <p:nvPr>
            <p:ph type="body" idx="1"/>
          </p:nvPr>
        </p:nvSpPr>
        <p:spPr>
          <a:xfrm>
            <a:off x="4038600" y="4782320"/>
            <a:ext cx="7644627" cy="1329443"/>
          </a:xfrm>
        </p:spPr>
        <p:txBody>
          <a:bodyPr vert="horz" lIns="91440" tIns="45720" rIns="91440" bIns="45720" rtlCol="0">
            <a:normAutofit/>
          </a:bodyPr>
          <a:lstStyle/>
          <a:p>
            <a:pPr algn="r"/>
            <a:endParaRPr lang="en-US" sz="2400" kern="1200">
              <a:solidFill>
                <a:schemeClr val="tx1"/>
              </a:solidFill>
              <a:latin typeface="+mn-lt"/>
              <a:ea typeface="+mn-ea"/>
              <a:cs typeface="+mn-cs"/>
            </a:endParaRPr>
          </a:p>
        </p:txBody>
      </p:sp>
    </p:spTree>
    <p:extLst>
      <p:ext uri="{BB962C8B-B14F-4D97-AF65-F5344CB8AC3E}">
        <p14:creationId xmlns:p14="http://schemas.microsoft.com/office/powerpoint/2010/main" val="4940900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en-US" b="1">
                <a:solidFill>
                  <a:srgbClr val="FFFFFF"/>
                </a:solidFill>
                <a:latin typeface="Arial" charset="0"/>
                <a:cs typeface="Arial" charset="0"/>
              </a:rPr>
              <a:t>Medical (deficient) model of disability</a:t>
            </a:r>
            <a:endParaRPr lang="en-GB">
              <a:solidFill>
                <a:srgbClr val="FFFFFF"/>
              </a:solidFill>
            </a:endParaRPr>
          </a:p>
        </p:txBody>
      </p:sp>
      <p:sp>
        <p:nvSpPr>
          <p:cNvPr id="3" name="Content Placeholder 2"/>
          <p:cNvSpPr>
            <a:spLocks noGrp="1"/>
          </p:cNvSpPr>
          <p:nvPr>
            <p:ph idx="1"/>
          </p:nvPr>
        </p:nvSpPr>
        <p:spPr>
          <a:xfrm>
            <a:off x="4447308" y="591344"/>
            <a:ext cx="6906491" cy="5585619"/>
          </a:xfrm>
        </p:spPr>
        <p:txBody>
          <a:bodyPr anchor="ctr">
            <a:normAutofit/>
          </a:bodyPr>
          <a:lstStyle/>
          <a:p>
            <a:r>
              <a:rPr lang="en-US" dirty="0">
                <a:latin typeface="Arial" charset="0"/>
                <a:cs typeface="Arial" charset="0"/>
              </a:rPr>
              <a:t>Individual level – personal tragedy. Damage to a person’s body or medical functioning requiring diagnosis, care or professional treatment.</a:t>
            </a:r>
          </a:p>
          <a:p>
            <a:pPr>
              <a:buNone/>
            </a:pPr>
            <a:endParaRPr lang="en-US" dirty="0">
              <a:latin typeface="Arial" charset="0"/>
              <a:cs typeface="Arial" charset="0"/>
            </a:endParaRPr>
          </a:p>
          <a:p>
            <a:r>
              <a:rPr lang="en-US" dirty="0">
                <a:latin typeface="Arial" charset="0"/>
                <a:cs typeface="Arial" charset="0"/>
              </a:rPr>
              <a:t>Fit into society.</a:t>
            </a:r>
            <a:endParaRPr lang="en-GB" dirty="0"/>
          </a:p>
          <a:p>
            <a:endParaRPr lang="en-GB" dirty="0"/>
          </a:p>
        </p:txBody>
      </p:sp>
    </p:spTree>
    <p:extLst>
      <p:ext uri="{BB962C8B-B14F-4D97-AF65-F5344CB8AC3E}">
        <p14:creationId xmlns:p14="http://schemas.microsoft.com/office/powerpoint/2010/main" val="25705973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en-GB" b="1" dirty="0">
                <a:solidFill>
                  <a:srgbClr val="FFFFFF"/>
                </a:solidFill>
                <a:latin typeface="Arial" pitchFamily="34" charset="0"/>
                <a:cs typeface="Arial" pitchFamily="34" charset="0"/>
              </a:rPr>
              <a:t>2.	Social model of disability</a:t>
            </a:r>
            <a:endParaRPr lang="en-GB" dirty="0">
              <a:solidFill>
                <a:srgbClr val="FFFFFF"/>
              </a:solidFill>
            </a:endParaRPr>
          </a:p>
        </p:txBody>
      </p:sp>
      <p:sp>
        <p:nvSpPr>
          <p:cNvPr id="3" name="Content Placeholder 2"/>
          <p:cNvSpPr>
            <a:spLocks noGrp="1"/>
          </p:cNvSpPr>
          <p:nvPr>
            <p:ph idx="1"/>
          </p:nvPr>
        </p:nvSpPr>
        <p:spPr>
          <a:xfrm>
            <a:off x="4447308" y="591344"/>
            <a:ext cx="6906491" cy="5585619"/>
          </a:xfrm>
        </p:spPr>
        <p:txBody>
          <a:bodyPr anchor="ctr">
            <a:normAutofit/>
          </a:bodyPr>
          <a:lstStyle/>
          <a:p>
            <a:pPr>
              <a:defRPr/>
            </a:pPr>
            <a:r>
              <a:rPr lang="en-US" dirty="0">
                <a:latin typeface="Arial" panose="020B0604020202020204" pitchFamily="34" charset="0"/>
                <a:cs typeface="Arial" panose="020B0604020202020204" pitchFamily="34" charset="0"/>
              </a:rPr>
              <a:t> Barriers are not created by disability, but by society’s response to it.</a:t>
            </a:r>
          </a:p>
          <a:p>
            <a:pPr>
              <a:defRPr/>
            </a:pPr>
            <a:endParaRPr lang="en-US" dirty="0">
              <a:latin typeface="Arial" panose="020B0604020202020204" pitchFamily="34" charset="0"/>
              <a:cs typeface="Arial" panose="020B0604020202020204" pitchFamily="34" charset="0"/>
            </a:endParaRPr>
          </a:p>
          <a:p>
            <a:pPr>
              <a:defRPr/>
            </a:pPr>
            <a:r>
              <a:rPr lang="en-US" dirty="0">
                <a:latin typeface="Arial" panose="020B0604020202020204" pitchFamily="34" charset="0"/>
                <a:cs typeface="Arial" panose="020B0604020202020204" pitchFamily="34" charset="0"/>
              </a:rPr>
              <a:t>     The ‘problem’ should not be located within an</a:t>
            </a:r>
          </a:p>
          <a:p>
            <a:pPr marL="633412" indent="-514350">
              <a:buNone/>
              <a:defRPr/>
            </a:pPr>
            <a:r>
              <a:rPr lang="en-US" dirty="0">
                <a:latin typeface="Arial" panose="020B0604020202020204" pitchFamily="34" charset="0"/>
                <a:cs typeface="Arial" panose="020B0604020202020204" pitchFamily="34" charset="0"/>
              </a:rPr>
              <a:t>  	  individual person, but rather in a ‘disabling </a:t>
            </a:r>
          </a:p>
          <a:p>
            <a:pPr marL="633412" indent="-514350">
              <a:buNone/>
              <a:defRPr/>
            </a:pPr>
            <a:r>
              <a:rPr lang="en-US" dirty="0">
                <a:latin typeface="Arial" panose="020B0604020202020204" pitchFamily="34" charset="0"/>
                <a:cs typeface="Arial" panose="020B0604020202020204" pitchFamily="34" charset="0"/>
              </a:rPr>
              <a:t>	  environment’ which excludes and denigrates </a:t>
            </a:r>
          </a:p>
          <a:p>
            <a:pPr marL="633412" indent="-514350">
              <a:buNone/>
              <a:defRPr/>
            </a:pPr>
            <a:r>
              <a:rPr lang="en-US" dirty="0">
                <a:latin typeface="Arial" panose="020B0604020202020204" pitchFamily="34" charset="0"/>
                <a:cs typeface="Arial" panose="020B0604020202020204" pitchFamily="34" charset="0"/>
              </a:rPr>
              <a:t>	  disabled people.</a:t>
            </a:r>
            <a:endParaRPr lang="en-GB" dirty="0"/>
          </a:p>
        </p:txBody>
      </p:sp>
    </p:spTree>
    <p:extLst>
      <p:ext uri="{BB962C8B-B14F-4D97-AF65-F5344CB8AC3E}">
        <p14:creationId xmlns:p14="http://schemas.microsoft.com/office/powerpoint/2010/main" val="28418953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9641D-8787-B9AE-FED1-78722016E4B4}"/>
              </a:ext>
            </a:extLst>
          </p:cNvPr>
          <p:cNvSpPr>
            <a:spLocks noGrp="1"/>
          </p:cNvSpPr>
          <p:nvPr>
            <p:ph type="title"/>
          </p:nvPr>
        </p:nvSpPr>
        <p:spPr>
          <a:xfrm>
            <a:off x="699714" y="5490971"/>
            <a:ext cx="6962072" cy="1159200"/>
          </a:xfrm>
        </p:spPr>
        <p:txBody>
          <a:bodyPr vert="horz" lIns="91440" tIns="45720" rIns="91440" bIns="45720" rtlCol="0" anchor="ctr">
            <a:normAutofit/>
          </a:bodyPr>
          <a:lstStyle/>
          <a:p>
            <a:r>
              <a:rPr lang="en-US" sz="4000" kern="1200">
                <a:solidFill>
                  <a:srgbClr val="FFFFFF"/>
                </a:solidFill>
                <a:latin typeface="+mj-lt"/>
                <a:ea typeface="+mj-ea"/>
                <a:cs typeface="+mj-cs"/>
              </a:rPr>
              <a:t>Social Model</a:t>
            </a:r>
          </a:p>
        </p:txBody>
      </p:sp>
      <p:pic>
        <p:nvPicPr>
          <p:cNvPr id="4" name="Online Media 3" title="The Social Model of Disability - Disability and Society  2021">
            <a:hlinkClick r:id="" action="ppaction://media"/>
            <a:extLst>
              <a:ext uri="{FF2B5EF4-FFF2-40B4-BE49-F238E27FC236}">
                <a16:creationId xmlns:a16="http://schemas.microsoft.com/office/drawing/2014/main" id="{BCFADC64-37FD-6D27-0B12-16E0C5C0C9D0}"/>
              </a:ext>
            </a:extLst>
          </p:cNvPr>
          <p:cNvPicPr>
            <a:picLocks noGrp="1" noRot="1" noChangeAspect="1"/>
          </p:cNvPicPr>
          <p:nvPr>
            <p:ph idx="1"/>
            <a:videoFile r:link="rId1"/>
          </p:nvPr>
        </p:nvPicPr>
        <p:blipFill>
          <a:blip r:embed="rId3"/>
          <a:stretch>
            <a:fillRect/>
          </a:stretch>
        </p:blipFill>
        <p:spPr>
          <a:xfrm>
            <a:off x="1619116" y="94785"/>
            <a:ext cx="9046386" cy="5111208"/>
          </a:xfrm>
          <a:prstGeom prst="rect">
            <a:avLst/>
          </a:prstGeom>
        </p:spPr>
      </p:pic>
    </p:spTree>
    <p:extLst>
      <p:ext uri="{BB962C8B-B14F-4D97-AF65-F5344CB8AC3E}">
        <p14:creationId xmlns:p14="http://schemas.microsoft.com/office/powerpoint/2010/main" val="523097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1074" y="1396686"/>
            <a:ext cx="3240506" cy="4064628"/>
          </a:xfrm>
        </p:spPr>
        <p:txBody>
          <a:bodyPr>
            <a:normAutofit/>
          </a:bodyPr>
          <a:lstStyle/>
          <a:p>
            <a:r>
              <a:rPr lang="en-GB" sz="3700">
                <a:solidFill>
                  <a:srgbClr val="FFFFFF"/>
                </a:solidFill>
              </a:rPr>
              <a:t>New understandings </a:t>
            </a:r>
          </a:p>
        </p:txBody>
      </p:sp>
      <p:sp>
        <p:nvSpPr>
          <p:cNvPr id="3" name="Content Placeholder 2"/>
          <p:cNvSpPr>
            <a:spLocks noGrp="1"/>
          </p:cNvSpPr>
          <p:nvPr>
            <p:ph idx="1"/>
          </p:nvPr>
        </p:nvSpPr>
        <p:spPr>
          <a:xfrm>
            <a:off x="5370153" y="1526033"/>
            <a:ext cx="5536397" cy="3935281"/>
          </a:xfrm>
        </p:spPr>
        <p:txBody>
          <a:bodyPr>
            <a:normAutofit/>
          </a:bodyPr>
          <a:lstStyle/>
          <a:p>
            <a:r>
              <a:rPr lang="en-US" sz="2200">
                <a:latin typeface="Arial" charset="0"/>
                <a:cs typeface="Arial" charset="0"/>
              </a:rPr>
              <a:t>Disability is part of the human experience, just like race, gender, sexuality, age.</a:t>
            </a:r>
          </a:p>
          <a:p>
            <a:pPr>
              <a:buNone/>
            </a:pPr>
            <a:endParaRPr lang="en-US" sz="2200">
              <a:latin typeface="Arial" charset="0"/>
              <a:cs typeface="Arial" charset="0"/>
            </a:endParaRPr>
          </a:p>
          <a:p>
            <a:r>
              <a:rPr lang="en-US" sz="2200">
                <a:latin typeface="Arial" charset="0"/>
                <a:cs typeface="Arial" charset="0"/>
              </a:rPr>
              <a:t>People with disabilities have a right to participate in all facets of life. </a:t>
            </a:r>
          </a:p>
          <a:p>
            <a:pPr>
              <a:buNone/>
            </a:pPr>
            <a:endParaRPr lang="en-US" sz="2200">
              <a:latin typeface="Arial" charset="0"/>
              <a:cs typeface="Arial" charset="0"/>
            </a:endParaRPr>
          </a:p>
          <a:p>
            <a:r>
              <a:rPr lang="en-US" sz="2200">
                <a:latin typeface="Arial" charset="0"/>
                <a:cs typeface="Arial" charset="0"/>
              </a:rPr>
              <a:t>If barriers are not created by disability, but by society’s response to it, then society has a responsibility to remove the barriers that exclude them. </a:t>
            </a:r>
          </a:p>
          <a:p>
            <a:endParaRPr lang="en-GB" sz="2200"/>
          </a:p>
        </p:txBody>
      </p:sp>
    </p:spTree>
    <p:extLst>
      <p:ext uri="{BB962C8B-B14F-4D97-AF65-F5344CB8AC3E}">
        <p14:creationId xmlns:p14="http://schemas.microsoft.com/office/powerpoint/2010/main" val="8442733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1074" y="1396686"/>
            <a:ext cx="3240506" cy="4064628"/>
          </a:xfrm>
        </p:spPr>
        <p:txBody>
          <a:bodyPr>
            <a:normAutofit/>
          </a:bodyPr>
          <a:lstStyle/>
          <a:p>
            <a:r>
              <a:rPr lang="en-GB">
                <a:solidFill>
                  <a:srgbClr val="FFFFFF"/>
                </a:solidFill>
              </a:rPr>
              <a:t>Impairment or disability?</a:t>
            </a:r>
          </a:p>
        </p:txBody>
      </p:sp>
      <p:sp>
        <p:nvSpPr>
          <p:cNvPr id="3" name="Content Placeholder 2"/>
          <p:cNvSpPr>
            <a:spLocks noGrp="1"/>
          </p:cNvSpPr>
          <p:nvPr>
            <p:ph idx="1"/>
          </p:nvPr>
        </p:nvSpPr>
        <p:spPr>
          <a:xfrm>
            <a:off x="5370153" y="1526033"/>
            <a:ext cx="5536397" cy="3935281"/>
          </a:xfrm>
        </p:spPr>
        <p:txBody>
          <a:bodyPr>
            <a:normAutofit/>
          </a:bodyPr>
          <a:lstStyle/>
          <a:p>
            <a:r>
              <a:rPr lang="en-GB" sz="2600" dirty="0">
                <a:latin typeface="Arial" pitchFamily="34" charset="0"/>
                <a:cs typeface="Arial" pitchFamily="34" charset="0"/>
              </a:rPr>
              <a:t>Impairment </a:t>
            </a:r>
          </a:p>
          <a:p>
            <a:pPr lvl="1"/>
            <a:r>
              <a:rPr lang="en-GB" sz="2200" dirty="0">
                <a:latin typeface="Arial" pitchFamily="34" charset="0"/>
                <a:cs typeface="Arial" pitchFamily="34" charset="0"/>
              </a:rPr>
              <a:t>the pure physical or organic aspect, e.g. </a:t>
            </a:r>
          </a:p>
          <a:p>
            <a:pPr lvl="2"/>
            <a:r>
              <a:rPr lang="en-GB" sz="1800" dirty="0">
                <a:latin typeface="Arial" pitchFamily="34" charset="0"/>
                <a:cs typeface="Arial" pitchFamily="34" charset="0"/>
              </a:rPr>
              <a:t>missing limb, </a:t>
            </a:r>
          </a:p>
          <a:p>
            <a:pPr lvl="2"/>
            <a:r>
              <a:rPr lang="en-GB" sz="1800" dirty="0">
                <a:latin typeface="Arial" pitchFamily="34" charset="0"/>
                <a:cs typeface="Arial" pitchFamily="34" charset="0"/>
              </a:rPr>
              <a:t>non-functioning sense organ.</a:t>
            </a:r>
          </a:p>
          <a:p>
            <a:endParaRPr lang="en-GB" sz="2600" dirty="0">
              <a:latin typeface="Arial" pitchFamily="34" charset="0"/>
              <a:cs typeface="Arial" pitchFamily="34" charset="0"/>
            </a:endParaRPr>
          </a:p>
          <a:p>
            <a:r>
              <a:rPr lang="en-GB" sz="2600" dirty="0">
                <a:latin typeface="Arial" pitchFamily="34" charset="0"/>
                <a:cs typeface="Arial" pitchFamily="34" charset="0"/>
              </a:rPr>
              <a:t>Disability</a:t>
            </a:r>
          </a:p>
          <a:p>
            <a:pPr lvl="1"/>
            <a:r>
              <a:rPr lang="en-GB" sz="2200" dirty="0">
                <a:latin typeface="Arial" pitchFamily="34" charset="0"/>
                <a:cs typeface="Arial" pitchFamily="34" charset="0"/>
              </a:rPr>
              <a:t>the aspects resulting from the attitudes of the rest of society.</a:t>
            </a:r>
          </a:p>
          <a:p>
            <a:endParaRPr lang="en-GB" sz="2600" dirty="0"/>
          </a:p>
        </p:txBody>
      </p:sp>
    </p:spTree>
    <p:extLst>
      <p:ext uri="{BB962C8B-B14F-4D97-AF65-F5344CB8AC3E}">
        <p14:creationId xmlns:p14="http://schemas.microsoft.com/office/powerpoint/2010/main" val="15638771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ight bulb on yellow background with sketched light beams and cord">
            <a:extLst>
              <a:ext uri="{FF2B5EF4-FFF2-40B4-BE49-F238E27FC236}">
                <a16:creationId xmlns:a16="http://schemas.microsoft.com/office/drawing/2014/main" id="{D5F0B54B-FE6D-6C1C-BCAB-AEBEB5C67807}"/>
              </a:ext>
            </a:extLst>
          </p:cNvPr>
          <p:cNvPicPr>
            <a:picLocks noChangeAspect="1"/>
          </p:cNvPicPr>
          <p:nvPr/>
        </p:nvPicPr>
        <p:blipFill rotWithShape="1">
          <a:blip r:embed="rId3"/>
          <a:srcRect l="50357" r="6099"/>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p:cNvSpPr>
            <a:spLocks noGrp="1"/>
          </p:cNvSpPr>
          <p:nvPr>
            <p:ph type="title"/>
          </p:nvPr>
        </p:nvSpPr>
        <p:spPr>
          <a:xfrm>
            <a:off x="5827048" y="407987"/>
            <a:ext cx="5721484" cy="1325563"/>
          </a:xfrm>
        </p:spPr>
        <p:txBody>
          <a:bodyPr>
            <a:normAutofit/>
          </a:bodyPr>
          <a:lstStyle/>
          <a:p>
            <a:r>
              <a:rPr lang="en-GB" dirty="0"/>
              <a:t>Distinction </a:t>
            </a:r>
          </a:p>
        </p:txBody>
      </p:sp>
      <p:sp>
        <p:nvSpPr>
          <p:cNvPr id="3" name="Content Placeholder 2"/>
          <p:cNvSpPr>
            <a:spLocks noGrp="1"/>
          </p:cNvSpPr>
          <p:nvPr>
            <p:ph idx="1"/>
          </p:nvPr>
        </p:nvSpPr>
        <p:spPr>
          <a:xfrm>
            <a:off x="5827048" y="1524894"/>
            <a:ext cx="5721484" cy="4351338"/>
          </a:xfrm>
        </p:spPr>
        <p:txBody>
          <a:bodyPr>
            <a:normAutofit/>
          </a:bodyPr>
          <a:lstStyle/>
          <a:p>
            <a:r>
              <a:rPr lang="en-GB" sz="2000" dirty="0">
                <a:latin typeface="Arial" charset="0"/>
                <a:cs typeface="Arial" charset="0"/>
              </a:rPr>
              <a:t>Distinction between impairment and disability.</a:t>
            </a:r>
          </a:p>
          <a:p>
            <a:r>
              <a:rPr lang="en-GB" sz="2000" dirty="0">
                <a:latin typeface="Arial" charset="0"/>
                <a:cs typeface="Arial" charset="0"/>
              </a:rPr>
              <a:t>That is, the impairment is physical.</a:t>
            </a:r>
          </a:p>
          <a:p>
            <a:endParaRPr lang="en-GB" sz="2000" dirty="0">
              <a:latin typeface="Arial" charset="0"/>
              <a:cs typeface="Arial" charset="0"/>
            </a:endParaRPr>
          </a:p>
          <a:p>
            <a:r>
              <a:rPr lang="en-GB" sz="2000" dirty="0">
                <a:latin typeface="Arial" charset="0"/>
                <a:cs typeface="Arial" charset="0"/>
              </a:rPr>
              <a:t>The disability is the disadvantage or restriction of activity caused by a contemporary social organisation which takes no or little account of people who have physical impairments and thus excludes them from the mainstream of social activities.</a:t>
            </a:r>
          </a:p>
          <a:p>
            <a:endParaRPr lang="en-GB" sz="2000" dirty="0">
              <a:latin typeface="Arial" charset="0"/>
              <a:cs typeface="Arial" charset="0"/>
            </a:endParaRPr>
          </a:p>
          <a:p>
            <a:r>
              <a:rPr lang="en-GB" sz="2000" dirty="0">
                <a:latin typeface="Arial" charset="0"/>
                <a:cs typeface="Arial" charset="0"/>
              </a:rPr>
              <a:t>In other words, disability is about the way society organises itself.</a:t>
            </a:r>
          </a:p>
          <a:p>
            <a:endParaRPr lang="en-GB" sz="2000" dirty="0"/>
          </a:p>
        </p:txBody>
      </p:sp>
    </p:spTree>
    <p:extLst>
      <p:ext uri="{BB962C8B-B14F-4D97-AF65-F5344CB8AC3E}">
        <p14:creationId xmlns:p14="http://schemas.microsoft.com/office/powerpoint/2010/main" val="39620460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xclamation mark on a yellow background">
            <a:extLst>
              <a:ext uri="{FF2B5EF4-FFF2-40B4-BE49-F238E27FC236}">
                <a16:creationId xmlns:a16="http://schemas.microsoft.com/office/drawing/2014/main" id="{FE243A2B-5A0D-E3A4-8FAC-74F7D75771F3}"/>
              </a:ext>
            </a:extLst>
          </p:cNvPr>
          <p:cNvPicPr>
            <a:picLocks noChangeAspect="1"/>
          </p:cNvPicPr>
          <p:nvPr/>
        </p:nvPicPr>
        <p:blipFill rotWithShape="1">
          <a:blip r:embed="rId2"/>
          <a:srcRect l="29908" r="1699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p:cNvSpPr>
            <a:spLocks noGrp="1"/>
          </p:cNvSpPr>
          <p:nvPr>
            <p:ph type="title"/>
          </p:nvPr>
        </p:nvSpPr>
        <p:spPr>
          <a:xfrm>
            <a:off x="5827048" y="407987"/>
            <a:ext cx="5721484" cy="1325563"/>
          </a:xfrm>
        </p:spPr>
        <p:txBody>
          <a:bodyPr>
            <a:normAutofit/>
          </a:bodyPr>
          <a:lstStyle/>
          <a:p>
            <a:r>
              <a:rPr lang="en-GB" dirty="0"/>
              <a:t>Welsh Government</a:t>
            </a:r>
          </a:p>
        </p:txBody>
      </p:sp>
      <p:sp>
        <p:nvSpPr>
          <p:cNvPr id="3" name="Content Placeholder 2"/>
          <p:cNvSpPr>
            <a:spLocks noGrp="1"/>
          </p:cNvSpPr>
          <p:nvPr>
            <p:ph idx="1"/>
          </p:nvPr>
        </p:nvSpPr>
        <p:spPr>
          <a:xfrm>
            <a:off x="5910175" y="1497185"/>
            <a:ext cx="5721484" cy="4351338"/>
          </a:xfrm>
        </p:spPr>
        <p:txBody>
          <a:bodyPr>
            <a:normAutofit/>
          </a:bodyPr>
          <a:lstStyle/>
          <a:p>
            <a:r>
              <a:rPr lang="en-GB" sz="1800" dirty="0">
                <a:latin typeface="Arial" charset="0"/>
                <a:cs typeface="Arial" charset="0"/>
              </a:rPr>
              <a:t>In 2002, the WG adopted the social model of disability.</a:t>
            </a:r>
          </a:p>
          <a:p>
            <a:pPr>
              <a:buNone/>
            </a:pPr>
            <a:endParaRPr lang="en-GB" sz="1800" dirty="0">
              <a:latin typeface="Arial" charset="0"/>
              <a:cs typeface="Arial" charset="0"/>
            </a:endParaRPr>
          </a:p>
          <a:p>
            <a:r>
              <a:rPr lang="en-GB" sz="1800" dirty="0">
                <a:latin typeface="Arial" charset="0"/>
                <a:cs typeface="Arial" charset="0"/>
              </a:rPr>
              <a:t>This was a watershed moment for disabled people in  Wales.</a:t>
            </a:r>
          </a:p>
          <a:p>
            <a:pPr>
              <a:buNone/>
            </a:pPr>
            <a:endParaRPr lang="en-GB" sz="1800" dirty="0">
              <a:latin typeface="Arial" charset="0"/>
              <a:cs typeface="Arial" charset="0"/>
            </a:endParaRPr>
          </a:p>
          <a:p>
            <a:r>
              <a:rPr lang="en-GB" sz="1800" dirty="0">
                <a:latin typeface="Arial" charset="0"/>
                <a:cs typeface="Arial" charset="0"/>
              </a:rPr>
              <a:t>Focus shifted from assumption that disability is a personal tragedy to the requirement that society has to change to allow disabled people to participate fully as equal citizens.</a:t>
            </a:r>
          </a:p>
          <a:p>
            <a:pPr>
              <a:buNone/>
            </a:pPr>
            <a:endParaRPr lang="en-GB" sz="1800" dirty="0">
              <a:latin typeface="Arial" charset="0"/>
              <a:cs typeface="Arial" charset="0"/>
            </a:endParaRPr>
          </a:p>
          <a:p>
            <a:r>
              <a:rPr lang="en-GB" sz="1800" dirty="0">
                <a:latin typeface="Arial" charset="0"/>
                <a:cs typeface="Arial" charset="0"/>
              </a:rPr>
              <a:t>This opportunity to participate fully in an inclusive society seen as a right, not a privilege</a:t>
            </a:r>
          </a:p>
          <a:p>
            <a:endParaRPr lang="en-GB" sz="1800" dirty="0"/>
          </a:p>
        </p:txBody>
      </p:sp>
    </p:spTree>
    <p:extLst>
      <p:ext uri="{BB962C8B-B14F-4D97-AF65-F5344CB8AC3E}">
        <p14:creationId xmlns:p14="http://schemas.microsoft.com/office/powerpoint/2010/main" val="27897418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18082-31E1-2DB3-7A96-A2FEC51203FB}"/>
              </a:ext>
            </a:extLst>
          </p:cNvPr>
          <p:cNvSpPr>
            <a:spLocks noGrp="1"/>
          </p:cNvSpPr>
          <p:nvPr>
            <p:ph type="title"/>
          </p:nvPr>
        </p:nvSpPr>
        <p:spPr>
          <a:xfrm>
            <a:off x="6513788" y="365125"/>
            <a:ext cx="4840010" cy="1807305"/>
          </a:xfrm>
        </p:spPr>
        <p:txBody>
          <a:bodyPr>
            <a:normAutofit/>
          </a:bodyPr>
          <a:lstStyle/>
          <a:p>
            <a:r>
              <a:rPr lang="en-GB" dirty="0"/>
              <a:t>Task</a:t>
            </a:r>
          </a:p>
        </p:txBody>
      </p:sp>
      <p:pic>
        <p:nvPicPr>
          <p:cNvPr id="5" name="Picture 4">
            <a:extLst>
              <a:ext uri="{FF2B5EF4-FFF2-40B4-BE49-F238E27FC236}">
                <a16:creationId xmlns:a16="http://schemas.microsoft.com/office/drawing/2014/main" id="{F1EBB437-792E-C406-E214-7FB224AC39A3}"/>
              </a:ext>
            </a:extLst>
          </p:cNvPr>
          <p:cNvPicPr>
            <a:picLocks noChangeAspect="1"/>
          </p:cNvPicPr>
          <p:nvPr/>
        </p:nvPicPr>
        <p:blipFill rotWithShape="1">
          <a:blip r:embed="rId2"/>
          <a:srcRect l="27216" r="22616"/>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94F0E1B9-8406-DA58-83B8-43CA6A7ACDB5}"/>
              </a:ext>
            </a:extLst>
          </p:cNvPr>
          <p:cNvSpPr>
            <a:spLocks noGrp="1"/>
          </p:cNvSpPr>
          <p:nvPr>
            <p:ph idx="1"/>
          </p:nvPr>
        </p:nvSpPr>
        <p:spPr>
          <a:xfrm>
            <a:off x="6585831" y="1790199"/>
            <a:ext cx="4840010" cy="3843666"/>
          </a:xfrm>
        </p:spPr>
        <p:txBody>
          <a:bodyPr>
            <a:normAutofit fontScale="92500" lnSpcReduction="20000"/>
          </a:bodyPr>
          <a:lstStyle/>
          <a:p>
            <a:r>
              <a:rPr lang="en-GB" sz="2000" dirty="0"/>
              <a:t>You are part of a committee designing a new 4 - 19 community building in a Welsh town.</a:t>
            </a:r>
          </a:p>
          <a:p>
            <a:r>
              <a:rPr lang="en-GB" sz="2000" dirty="0"/>
              <a:t>Your task is to ensure that as many people as possible can access the facilities in the new building.</a:t>
            </a:r>
          </a:p>
          <a:p>
            <a:r>
              <a:rPr lang="en-GB" sz="2000" dirty="0"/>
              <a:t>In groups create a mind map of potential barriers and their solutions.</a:t>
            </a:r>
          </a:p>
          <a:p>
            <a:r>
              <a:rPr lang="en-GB" sz="2000" dirty="0"/>
              <a:t>Ensure you consider</a:t>
            </a:r>
          </a:p>
          <a:p>
            <a:pPr lvl="1"/>
            <a:r>
              <a:rPr lang="en-GB" sz="1600" dirty="0"/>
              <a:t>Learning Impairments</a:t>
            </a:r>
          </a:p>
          <a:p>
            <a:pPr lvl="1"/>
            <a:r>
              <a:rPr lang="en-GB" sz="1600" dirty="0"/>
              <a:t>Motor Impairments</a:t>
            </a:r>
          </a:p>
          <a:p>
            <a:pPr lvl="1"/>
            <a:r>
              <a:rPr lang="en-GB" sz="1600" dirty="0"/>
              <a:t>Sensory Impairments</a:t>
            </a:r>
          </a:p>
          <a:p>
            <a:r>
              <a:rPr lang="en-GB" sz="2000" dirty="0"/>
              <a:t>The building is set to be situated in the centre of town with a small footprint that will require several floors to accommodate everyone.</a:t>
            </a:r>
          </a:p>
        </p:txBody>
      </p:sp>
    </p:spTree>
    <p:extLst>
      <p:ext uri="{BB962C8B-B14F-4D97-AF65-F5344CB8AC3E}">
        <p14:creationId xmlns:p14="http://schemas.microsoft.com/office/powerpoint/2010/main" val="41650898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591344"/>
            <a:ext cx="3200400" cy="5585619"/>
          </a:xfrm>
        </p:spPr>
        <p:txBody>
          <a:bodyPr>
            <a:normAutofit/>
          </a:bodyPr>
          <a:lstStyle/>
          <a:p>
            <a:r>
              <a:rPr lang="en-GB">
                <a:solidFill>
                  <a:srgbClr val="FFFFFF"/>
                </a:solidFill>
              </a:rPr>
              <a:t>Reflect….</a:t>
            </a:r>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 What particular obstacles might stand in the way of adolescents with disabilities in the areas of:</a:t>
            </a:r>
          </a:p>
          <a:p>
            <a:pPr lvl="1"/>
            <a:r>
              <a:rPr lang="en-GB" dirty="0"/>
              <a:t>taking steps towards increasing autonomy,</a:t>
            </a:r>
          </a:p>
          <a:p>
            <a:pPr lvl="1"/>
            <a:r>
              <a:rPr lang="en-GB" dirty="0"/>
              <a:t>starting to develop some sense of one’s future work or career identity?</a:t>
            </a:r>
          </a:p>
          <a:p>
            <a:endParaRPr lang="en-GB" dirty="0"/>
          </a:p>
          <a:p>
            <a:r>
              <a:rPr lang="en-GB" dirty="0"/>
              <a:t> How might they experience prejudice, stereotyping and discrimination?</a:t>
            </a:r>
          </a:p>
        </p:txBody>
      </p:sp>
    </p:spTree>
    <p:extLst>
      <p:ext uri="{BB962C8B-B14F-4D97-AF65-F5344CB8AC3E}">
        <p14:creationId xmlns:p14="http://schemas.microsoft.com/office/powerpoint/2010/main" val="13377728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ECA22AC7-28A6-4B59-A8DD-4EC287253B03}"/>
              </a:ext>
            </a:extLst>
          </p:cNvPr>
          <p:cNvSpPr>
            <a:spLocks noGrp="1" noChangeArrowheads="1"/>
          </p:cNvSpPr>
          <p:nvPr>
            <p:ph type="title"/>
          </p:nvPr>
        </p:nvSpPr>
        <p:spPr>
          <a:xfrm>
            <a:off x="838201" y="365125"/>
            <a:ext cx="5251316" cy="1807305"/>
          </a:xfrm>
        </p:spPr>
        <p:txBody>
          <a:bodyPr>
            <a:normAutofit/>
          </a:bodyPr>
          <a:lstStyle/>
          <a:p>
            <a:pPr eaLnBrk="1" hangingPunct="1"/>
            <a:r>
              <a:rPr lang="en-GB" altLang="en-US" sz="4100" dirty="0"/>
              <a:t>Further point for your consideration </a:t>
            </a:r>
            <a:br>
              <a:rPr lang="en-GB" altLang="en-US" sz="4100" dirty="0"/>
            </a:br>
            <a:r>
              <a:rPr lang="en-GB" altLang="en-US" sz="4100" dirty="0"/>
              <a:t>EAL or ALN?</a:t>
            </a:r>
          </a:p>
        </p:txBody>
      </p:sp>
      <p:sp>
        <p:nvSpPr>
          <p:cNvPr id="30723" name="Rectangle 3">
            <a:extLst>
              <a:ext uri="{FF2B5EF4-FFF2-40B4-BE49-F238E27FC236}">
                <a16:creationId xmlns:a16="http://schemas.microsoft.com/office/drawing/2014/main" id="{11D3B957-3CF1-4F6B-A919-E3E9EB5E465B}"/>
              </a:ext>
            </a:extLst>
          </p:cNvPr>
          <p:cNvSpPr>
            <a:spLocks noGrp="1" noChangeArrowheads="1"/>
          </p:cNvSpPr>
          <p:nvPr>
            <p:ph type="body" idx="1"/>
          </p:nvPr>
        </p:nvSpPr>
        <p:spPr>
          <a:xfrm>
            <a:off x="838200" y="2333297"/>
            <a:ext cx="4619621" cy="3843666"/>
          </a:xfrm>
        </p:spPr>
        <p:txBody>
          <a:bodyPr>
            <a:normAutofit/>
          </a:bodyPr>
          <a:lstStyle/>
          <a:p>
            <a:pPr eaLnBrk="1" hangingPunct="1"/>
            <a:r>
              <a:rPr lang="en-GB" altLang="en-US" sz="1700"/>
              <a:t>Children learning English as an additional language have particular language learning needs and abilities. This is not the same as having additional learning needs (ALN). </a:t>
            </a:r>
          </a:p>
          <a:p>
            <a:pPr eaLnBrk="1" hangingPunct="1"/>
            <a:endParaRPr lang="en-GB" altLang="en-US" sz="1700" i="1"/>
          </a:p>
          <a:p>
            <a:r>
              <a:rPr lang="en-GB" altLang="en-US" sz="1700"/>
              <a:t>“The identification and assessment of the special education needs of children whose first language is not English requires particular care. It is necessary to consider the child within the context of their home, culture and community.” </a:t>
            </a:r>
          </a:p>
          <a:p>
            <a:r>
              <a:rPr lang="en-GB" altLang="en-US" sz="1700"/>
              <a:t>(SEN Code of Practice 2001 5.15)</a:t>
            </a:r>
            <a:endParaRPr lang="en-GB" altLang="en-US" sz="1700" i="1"/>
          </a:p>
        </p:txBody>
      </p:sp>
      <p:pic>
        <p:nvPicPr>
          <p:cNvPr id="30725" name="Picture 30724" descr="Toy plastic numbers">
            <a:extLst>
              <a:ext uri="{FF2B5EF4-FFF2-40B4-BE49-F238E27FC236}">
                <a16:creationId xmlns:a16="http://schemas.microsoft.com/office/drawing/2014/main" id="{357B7943-D44D-9E18-8869-035D369E9C75}"/>
              </a:ext>
            </a:extLst>
          </p:cNvPr>
          <p:cNvPicPr>
            <a:picLocks noChangeAspect="1"/>
          </p:cNvPicPr>
          <p:nvPr/>
        </p:nvPicPr>
        <p:blipFill rotWithShape="1">
          <a:blip r:embed="rId2"/>
          <a:srcRect l="17902" r="2406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968BA9F9-A66A-4901-9DEF-3B3C4EE8257F}"/>
              </a:ext>
            </a:extLst>
          </p:cNvPr>
          <p:cNvSpPr>
            <a:spLocks noGrp="1" noChangeArrowheads="1"/>
          </p:cNvSpPr>
          <p:nvPr>
            <p:ph type="title"/>
          </p:nvPr>
        </p:nvSpPr>
        <p:spPr/>
        <p:txBody>
          <a:bodyPr/>
          <a:lstStyle/>
          <a:p>
            <a:pPr eaLnBrk="1" hangingPunct="1"/>
            <a:r>
              <a:rPr lang="en-GB" altLang="en-US"/>
              <a:t>References</a:t>
            </a:r>
          </a:p>
        </p:txBody>
      </p:sp>
      <p:sp>
        <p:nvSpPr>
          <p:cNvPr id="41987" name="Rectangle 3">
            <a:extLst>
              <a:ext uri="{FF2B5EF4-FFF2-40B4-BE49-F238E27FC236}">
                <a16:creationId xmlns:a16="http://schemas.microsoft.com/office/drawing/2014/main" id="{CE71D6AE-B9EA-42B8-B633-285A7A2F9DF6}"/>
              </a:ext>
            </a:extLst>
          </p:cNvPr>
          <p:cNvSpPr>
            <a:spLocks noGrp="1" noChangeArrowheads="1"/>
          </p:cNvSpPr>
          <p:nvPr>
            <p:ph type="body" idx="1"/>
          </p:nvPr>
        </p:nvSpPr>
        <p:spPr/>
        <p:txBody>
          <a:bodyPr/>
          <a:lstStyle/>
          <a:p>
            <a:pPr eaLnBrk="1" hangingPunct="1">
              <a:lnSpc>
                <a:spcPct val="80000"/>
              </a:lnSpc>
            </a:pPr>
            <a:r>
              <a:rPr lang="en-GB" altLang="en-US"/>
              <a:t>Baker, C (2001) </a:t>
            </a:r>
            <a:r>
              <a:rPr lang="en-GB" altLang="en-US" i="1"/>
              <a:t>Foundations of Bilingual Education and Bilingualism</a:t>
            </a:r>
            <a:r>
              <a:rPr lang="en-GB" altLang="en-US"/>
              <a:t>, 3rd ed. Multilingual Matters, Clevedon.</a:t>
            </a:r>
          </a:p>
          <a:p>
            <a:pPr eaLnBrk="1" hangingPunct="1">
              <a:lnSpc>
                <a:spcPct val="80000"/>
              </a:lnSpc>
            </a:pPr>
            <a:r>
              <a:rPr lang="en-GB" altLang="en-US"/>
              <a:t>Department of Education and Skills, (2001) </a:t>
            </a:r>
            <a:r>
              <a:rPr lang="en-GB" altLang="en-US" i="1"/>
              <a:t>Special Educational Needs Code of Practice</a:t>
            </a:r>
            <a:r>
              <a:rPr lang="en-GB" altLang="en-US"/>
              <a:t>. Annesley: DfES Publications.</a:t>
            </a:r>
          </a:p>
          <a:p>
            <a:pPr eaLnBrk="1" hangingPunct="1">
              <a:lnSpc>
                <a:spcPct val="80000"/>
              </a:lnSpc>
            </a:pPr>
            <a:r>
              <a:rPr lang="en-GB" altLang="en-US"/>
              <a:t>UNESCO (1994) </a:t>
            </a:r>
            <a:r>
              <a:rPr lang="en-GB" altLang="en-US" i="1"/>
              <a:t>The Salamanca Statement and Framework for Action on Special Needs Education</a:t>
            </a:r>
            <a:r>
              <a:rPr lang="en-GB" altLang="en-US"/>
              <a:t>. Paris: UNESCO.</a:t>
            </a:r>
            <a:endParaRPr lang="en-GB" altLang="en-US" sz="16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p>
        </p:txBody>
      </p:sp>
      <p:sp>
        <p:nvSpPr>
          <p:cNvPr id="3" name="Content Placeholder 2"/>
          <p:cNvSpPr>
            <a:spLocks noGrp="1"/>
          </p:cNvSpPr>
          <p:nvPr>
            <p:ph idx="1"/>
          </p:nvPr>
        </p:nvSpPr>
        <p:spPr/>
        <p:txBody>
          <a:bodyPr/>
          <a:lstStyle/>
          <a:p>
            <a:r>
              <a:rPr lang="en-GB" dirty="0"/>
              <a:t>Beckett, C. (2002) </a:t>
            </a:r>
            <a:r>
              <a:rPr lang="en-GB" i="1" dirty="0"/>
              <a:t>Human Growth and Develo</a:t>
            </a:r>
            <a:r>
              <a:rPr lang="en-GB" dirty="0"/>
              <a:t>pment, Sage</a:t>
            </a:r>
          </a:p>
          <a:p>
            <a:r>
              <a:rPr lang="en-GB" dirty="0"/>
              <a:t>Knowles, G and Lander, V. (2011) </a:t>
            </a:r>
            <a:r>
              <a:rPr lang="en-GB" i="1" dirty="0"/>
              <a:t>Diversity, Equality and Achievement</a:t>
            </a:r>
            <a:r>
              <a:rPr lang="en-GB" dirty="0"/>
              <a:t>, Sage.</a:t>
            </a:r>
          </a:p>
          <a:p>
            <a:r>
              <a:rPr lang="en-GB" dirty="0">
                <a:cs typeface="Arial" charset="0"/>
              </a:rPr>
              <a:t>Smith, E. (2012) </a:t>
            </a:r>
            <a:r>
              <a:rPr lang="en-GB" i="1" dirty="0">
                <a:cs typeface="Arial" charset="0"/>
              </a:rPr>
              <a:t>Key Issues in Education and Social Justice</a:t>
            </a:r>
            <a:r>
              <a:rPr lang="en-GB" dirty="0">
                <a:cs typeface="Arial" charset="0"/>
              </a:rPr>
              <a:t>, Sage.</a:t>
            </a:r>
            <a:endParaRPr lang="en-GB" dirty="0"/>
          </a:p>
          <a:p>
            <a:r>
              <a:rPr lang="en-GB" dirty="0"/>
              <a:t>Thompson, N. (2006) </a:t>
            </a:r>
            <a:r>
              <a:rPr lang="en-GB" i="1" dirty="0"/>
              <a:t>Anti-discriminatory practice, 4</a:t>
            </a:r>
            <a:r>
              <a:rPr lang="en-GB" i="1" baseline="30000" dirty="0"/>
              <a:t>th</a:t>
            </a:r>
            <a:r>
              <a:rPr lang="en-GB" i="1" dirty="0"/>
              <a:t> ed</a:t>
            </a:r>
            <a:r>
              <a:rPr lang="en-GB" dirty="0"/>
              <a:t>., Palgrave.</a:t>
            </a:r>
          </a:p>
          <a:p>
            <a:r>
              <a:rPr lang="en-GB" dirty="0">
                <a:cs typeface="Arial" charset="0"/>
              </a:rPr>
              <a:t>Williams, C. (</a:t>
            </a:r>
            <a:r>
              <a:rPr lang="en-GB" dirty="0" err="1">
                <a:cs typeface="Arial" charset="0"/>
              </a:rPr>
              <a:t>ed</a:t>
            </a:r>
            <a:r>
              <a:rPr lang="en-GB" dirty="0">
                <a:cs typeface="Arial" charset="0"/>
              </a:rPr>
              <a:t>) (2007) </a:t>
            </a:r>
            <a:r>
              <a:rPr lang="en-GB" i="1" dirty="0">
                <a:cs typeface="Arial" charset="0"/>
              </a:rPr>
              <a:t>Social Policy for Social Welfare Practice in a Devolved Wales</a:t>
            </a:r>
            <a:r>
              <a:rPr lang="en-GB" dirty="0">
                <a:cs typeface="Arial" charset="0"/>
              </a:rPr>
              <a:t>, Venture Press.</a:t>
            </a:r>
          </a:p>
          <a:p>
            <a:endParaRPr lang="en-GB" dirty="0"/>
          </a:p>
        </p:txBody>
      </p:sp>
    </p:spTree>
    <p:extLst>
      <p:ext uri="{BB962C8B-B14F-4D97-AF65-F5344CB8AC3E}">
        <p14:creationId xmlns:p14="http://schemas.microsoft.com/office/powerpoint/2010/main" val="47660817"/>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2557</Words>
  <Application>Microsoft Office PowerPoint</Application>
  <PresentationFormat>Widescreen</PresentationFormat>
  <Paragraphs>266</Paragraphs>
  <Slides>39</Slides>
  <Notes>13</Notes>
  <HiddenSlides>0</HiddenSlides>
  <MMClips>1</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39</vt:i4>
      </vt:variant>
    </vt:vector>
  </HeadingPairs>
  <TitlesOfParts>
    <vt:vector size="51" baseType="lpstr">
      <vt:lpstr>Aptos</vt:lpstr>
      <vt:lpstr>Arial</vt:lpstr>
      <vt:lpstr>Calibri</vt:lpstr>
      <vt:lpstr>Calibri Light</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Creating Inclusive Environments </vt:lpstr>
      <vt:lpstr>Recap</vt:lpstr>
      <vt:lpstr>Session Objectives.</vt:lpstr>
      <vt:lpstr>Definition</vt:lpstr>
      <vt:lpstr>Do you know the lingo?</vt:lpstr>
      <vt:lpstr>Statistics (www.scope.org.uk)</vt:lpstr>
      <vt:lpstr>Abelism or Disablism?</vt:lpstr>
      <vt:lpstr>Disablism</vt:lpstr>
      <vt:lpstr>A ‘bad’ thing</vt:lpstr>
      <vt:lpstr>Disablism: an important term</vt:lpstr>
      <vt:lpstr>Disability? Impairment? Handicap?</vt:lpstr>
      <vt:lpstr>Brief history of disabilism </vt:lpstr>
      <vt:lpstr>Before Industrial Revolution</vt:lpstr>
      <vt:lpstr>Since then </vt:lpstr>
      <vt:lpstr>The UNESCO Salamanca Statement</vt:lpstr>
      <vt:lpstr>The Statement</vt:lpstr>
      <vt:lpstr>The Framework for Action on Special Needs Education</vt:lpstr>
      <vt:lpstr>The UNESCO Salamanca Statement</vt:lpstr>
      <vt:lpstr>Legislation</vt:lpstr>
      <vt:lpstr>Disability and equality legislation</vt:lpstr>
      <vt:lpstr>Disability Discrimination Act 2002</vt:lpstr>
      <vt:lpstr>Further legislation</vt:lpstr>
      <vt:lpstr>Additional Learning Needs and Education Tribunal (Wales) Bill (2018)</vt:lpstr>
      <vt:lpstr>Aims of the ALN Bill</vt:lpstr>
      <vt:lpstr>Two conceptualisations of disability</vt:lpstr>
      <vt:lpstr>Medical (deficient) model of disability</vt:lpstr>
      <vt:lpstr>2. Social model of disability</vt:lpstr>
      <vt:lpstr>Social Model</vt:lpstr>
      <vt:lpstr>New understandings </vt:lpstr>
      <vt:lpstr>Impairment or disability?</vt:lpstr>
      <vt:lpstr>Distinction </vt:lpstr>
      <vt:lpstr>Welsh Government</vt:lpstr>
      <vt:lpstr>Task</vt:lpstr>
      <vt:lpstr>Reflect….</vt:lpstr>
      <vt:lpstr>Further point for your consideration  EAL or ALN?</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8</cp:revision>
  <dcterms:created xsi:type="dcterms:W3CDTF">2024-09-09T10:46:02Z</dcterms:created>
  <dcterms:modified xsi:type="dcterms:W3CDTF">2026-03-09T14:21:06Z</dcterms:modified>
</cp:coreProperties>
</file>