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20"/>
  </p:notesMasterIdLst>
  <p:sldIdLst>
    <p:sldId id="256" r:id="rId2"/>
    <p:sldId id="258" r:id="rId3"/>
    <p:sldId id="257" r:id="rId4"/>
    <p:sldId id="263" r:id="rId5"/>
    <p:sldId id="261" r:id="rId6"/>
    <p:sldId id="260" r:id="rId7"/>
    <p:sldId id="262" r:id="rId8"/>
    <p:sldId id="264" r:id="rId9"/>
    <p:sldId id="265" r:id="rId10"/>
    <p:sldId id="269" r:id="rId11"/>
    <p:sldId id="266" r:id="rId12"/>
    <p:sldId id="270" r:id="rId13"/>
    <p:sldId id="267" r:id="rId14"/>
    <p:sldId id="268" r:id="rId15"/>
    <p:sldId id="259" r:id="rId16"/>
    <p:sldId id="271" r:id="rId17"/>
    <p:sldId id="272" r:id="rId18"/>
    <p:sldId id="273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7" d="100"/>
          <a:sy n="77" d="100"/>
        </p:scale>
        <p:origin x="22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B74A12-8597-4AE7-95FE-DEB5E5FBDB12}" type="datetimeFigureOut">
              <a:rPr lang="en-GB" smtClean="0"/>
              <a:t>29/04/2019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6A4FD8-28A5-4981-B315-BA5A81B3F4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87515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6A4FD8-28A5-4981-B315-BA5A81B3F41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28092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6A4FD8-28A5-4981-B315-BA5A81B3F41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96382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6A4FD8-28A5-4981-B315-BA5A81B3F41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4445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6A4FD8-28A5-4981-B315-BA5A81B3F41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0055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6A4FD8-28A5-4981-B315-BA5A81B3F41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71455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6A4FD8-28A5-4981-B315-BA5A81B3F41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32280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6A4FD8-28A5-4981-B315-BA5A81B3F41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402399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6A4FD8-28A5-4981-B315-BA5A81B3F41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400933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6A4FD8-28A5-4981-B315-BA5A81B3F41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169583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6A4FD8-28A5-4981-B315-BA5A81B3F41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394006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6A4FD8-28A5-4981-B315-BA5A81B3F416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194469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6A4FD8-28A5-4981-B315-BA5A81B3F416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219232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6A4FD8-28A5-4981-B315-BA5A81B3F416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653597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6A4FD8-28A5-4981-B315-BA5A81B3F416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876779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6A4FD8-28A5-4981-B315-BA5A81B3F416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270491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6A4FD8-28A5-4981-B315-BA5A81B3F416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67481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4/29/2019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4/29/2019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4/29/2019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4/29/2019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4/29/2019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4/29/2019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4/29/2019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4/29/2019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4/29/2019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1" r:id="rId3"/>
    <p:sldLayoutId id="2147483666" r:id="rId4"/>
    <p:sldLayoutId id="2147483653" r:id="rId5"/>
    <p:sldLayoutId id="2147483654" r:id="rId6"/>
    <p:sldLayoutId id="2147483655" r:id="rId7"/>
    <p:sldLayoutId id="2147483667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s://www.google.co.uk/url?sa=i&amp;rct=j&amp;q=&amp;esrc=s&amp;source=images&amp;cd=&amp;ved=&amp;url=https%3A%2F%2Fwww.swansea.gov.uk%2Farticle%2F4149%2FCadle-Primary-School&amp;psig=AOvVaw2RQDUuT3FUTyTwreX3vRhY&amp;ust=1550571353042209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s://www.google.co.uk/url?sa=i&amp;rct=j&amp;q=&amp;esrc=s&amp;source=images&amp;cd=&amp;ved=&amp;url=https%3A%2F%2Fwww.swansea.gov.uk%2Farticle%2F4149%2FCadle-Primary-School&amp;psig=AOvVaw2RQDUuT3FUTyTwreX3vRhY&amp;ust=1550571353042209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ved=&amp;url=https%3A%2F%2Fwww.swansea.gov.uk%2Farticle%2F4149%2FCadle-Primary-School&amp;psig=AOvVaw2RQDUuT3FUTyTwreX3vRhY&amp;ust=1550571353042209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jpg"/><Relationship Id="rId4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ved=&amp;url=https%3A%2F%2Fwww.swansea.gov.uk%2Farticle%2F4149%2FCadle-Primary-School&amp;psig=AOvVaw2RQDUuT3FUTyTwreX3vRhY&amp;ust=1550571353042209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g"/><Relationship Id="rId3" Type="http://schemas.openxmlformats.org/officeDocument/2006/relationships/hyperlink" Target="https://www.google.co.uk/url?sa=i&amp;rct=j&amp;q=&amp;esrc=s&amp;source=images&amp;cd=&amp;ved=&amp;url=https%3A%2F%2Fwww.swansea.gov.uk%2Farticle%2F4149%2FCadle-Primary-School&amp;psig=AOvVaw2RQDUuT3FUTyTwreX3vRhY&amp;ust=1550571353042209" TargetMode="External"/><Relationship Id="rId7" Type="http://schemas.openxmlformats.org/officeDocument/2006/relationships/image" Target="../media/image6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image" Target="../media/image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ved=&amp;url=https%3A%2F%2Fwww.swansea.gov.uk%2Farticle%2F4149%2FCadle-Primary-School&amp;psig=AOvVaw2RQDUuT3FUTyTwreX3vRhY&amp;ust=1550571353042209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ved=&amp;url=https%3A%2F%2Fwww.swansea.gov.uk%2Farticle%2F4149%2FCadle-Primary-School&amp;psig=AOvVaw2RQDUuT3FUTyTwreX3vRhY&amp;ust=1550571353042209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png"/><Relationship Id="rId4" Type="http://schemas.openxmlformats.org/officeDocument/2006/relationships/image" Target="../media/image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ved=&amp;url=https%3A%2F%2Fwww.swansea.gov.uk%2Farticle%2F4149%2FCadle-Primary-School&amp;psig=AOvVaw2RQDUuT3FUTyTwreX3vRhY&amp;ust=1550571353042209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png"/><Relationship Id="rId4" Type="http://schemas.openxmlformats.org/officeDocument/2006/relationships/image" Target="../media/image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ved=&amp;url=https%3A%2F%2Fwww.swansea.gov.uk%2Farticle%2F4149%2FCadle-Primary-School&amp;psig=AOvVaw2RQDUuT3FUTyTwreX3vRhY&amp;ust=1550571353042209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2.png"/><Relationship Id="rId4" Type="http://schemas.openxmlformats.org/officeDocument/2006/relationships/image" Target="../media/image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ved=&amp;url=https%3A%2F%2Fwww.swansea.gov.uk%2Farticle%2F4149%2FCadle-Primary-School&amp;psig=AOvVaw2RQDUuT3FUTyTwreX3vRhY&amp;ust=1550571353042209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jpg"/><Relationship Id="rId5" Type="http://schemas.openxmlformats.org/officeDocument/2006/relationships/image" Target="../media/image4.jpg"/><Relationship Id="rId4" Type="http://schemas.openxmlformats.org/officeDocument/2006/relationships/image" Target="../media/image1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g"/><Relationship Id="rId3" Type="http://schemas.openxmlformats.org/officeDocument/2006/relationships/hyperlink" Target="https://www.google.co.uk/url?sa=i&amp;rct=j&amp;q=&amp;esrc=s&amp;source=images&amp;cd=&amp;ved=&amp;url=https%3A%2F%2Fwww.swansea.gov.uk%2Farticle%2F4149%2FCadle-Primary-School&amp;psig=AOvVaw2RQDUuT3FUTyTwreX3vRhY&amp;ust=1550571353042209" TargetMode="External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jpg"/><Relationship Id="rId5" Type="http://schemas.openxmlformats.org/officeDocument/2006/relationships/image" Target="../media/image13.jpg"/><Relationship Id="rId4" Type="http://schemas.openxmlformats.org/officeDocument/2006/relationships/image" Target="../media/image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ved=&amp;url=https%3A%2F%2Fwww.swansea.gov.uk%2Farticle%2F4149%2FCadle-Primary-School&amp;psig=AOvVaw2RQDUuT3FUTyTwreX3vRhY&amp;ust=1550571353042209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ved=&amp;url=https%3A%2F%2Fwww.swansea.gov.uk%2Farticle%2F4149%2FCadle-Primary-School&amp;psig=AOvVaw2RQDUuT3FUTyTwreX3vRhY&amp;ust=1550571353042209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7.png"/><Relationship Id="rId4" Type="http://schemas.openxmlformats.org/officeDocument/2006/relationships/image" Target="../media/image1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ved=&amp;url=https%3A%2F%2Fwww.swansea.gov.uk%2Farticle%2F4149%2FCadle-Primary-School&amp;psig=AOvVaw2RQDUuT3FUTyTwreX3vRhY&amp;ust=1550571353042209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8.png"/><Relationship Id="rId4" Type="http://schemas.openxmlformats.org/officeDocument/2006/relationships/image" Target="../media/image1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ved=&amp;url=https%3A%2F%2Fwww.swansea.gov.uk%2Farticle%2F4149%2FCadle-Primary-School&amp;psig=AOvVaw2RQDUuT3FUTyTwreX3vRhY&amp;ust=1550571353042209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hyperlink" Target="https://www.google.co.uk/url?sa=i&amp;rct=j&amp;q=&amp;esrc=s&amp;source=images&amp;cd=&amp;ved=&amp;url=https%3A%2F%2Fwww.swansea.gov.uk%2Farticle%2F4149%2FCadle-Primary-School&amp;psig=AOvVaw2RQDUuT3FUTyTwreX3vRhY&amp;ust=1550571353042209" TargetMode="External"/><Relationship Id="rId7" Type="http://schemas.openxmlformats.org/officeDocument/2006/relationships/hyperlink" Target="https://www.google.co.uk/url?sa=i&amp;rct=j&amp;q=&amp;esrc=s&amp;source=images&amp;cd=&amp;cad=rja&amp;uact=8&amp;ved=2ahUKEwimh-y7wszgAhWF-qQKHcHyAgMQjRx6BAgBEAU&amp;url=https%3A%2F%2Fhwb.gov.wales%2F&amp;psig=AOvVaw1JFmoa2S1fcaSySLvkUynr&amp;ust=1550827949845721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.jpg"/><Relationship Id="rId5" Type="http://schemas.openxmlformats.org/officeDocument/2006/relationships/image" Target="../media/image19.jpg"/><Relationship Id="rId4" Type="http://schemas.openxmlformats.org/officeDocument/2006/relationships/image" Target="../media/image1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ved=&amp;url=https%3A%2F%2Fwww.swansea.gov.uk%2Farticle%2F4149%2FCadle-Primary-School&amp;psig=AOvVaw2RQDUuT3FUTyTwreX3vRhY&amp;ust=1550571353042209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.png"/><Relationship Id="rId5" Type="http://schemas.openxmlformats.org/officeDocument/2006/relationships/image" Target="../media/image19.jpg"/><Relationship Id="rId4" Type="http://schemas.openxmlformats.org/officeDocument/2006/relationships/image" Target="../media/image1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ved=&amp;url=https%3A%2F%2Fwww.swansea.gov.uk%2Farticle%2F4149%2FCadle-Primary-School&amp;psig=AOvVaw2RQDUuT3FUTyTwreX3vRhY&amp;ust=1550571353042209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2.jpg"/><Relationship Id="rId5" Type="http://schemas.openxmlformats.org/officeDocument/2006/relationships/image" Target="../media/image19.jpg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E92BB-EC2B-4236-93BF-2401716FCF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00733" y="1047257"/>
            <a:ext cx="7766936" cy="1646302"/>
          </a:xfrm>
        </p:spPr>
        <p:txBody>
          <a:bodyPr/>
          <a:lstStyle/>
          <a:p>
            <a:pPr algn="ctr"/>
            <a:r>
              <a:rPr lang="en-GB" dirty="0"/>
              <a:t>Parental Involvement within </a:t>
            </a:r>
            <a:r>
              <a:rPr lang="en-GB" dirty="0" err="1"/>
              <a:t>Cadle</a:t>
            </a:r>
            <a:r>
              <a:rPr lang="en-GB" dirty="0"/>
              <a:t> Primary School</a:t>
            </a:r>
          </a:p>
        </p:txBody>
      </p:sp>
      <p:pic>
        <p:nvPicPr>
          <p:cNvPr id="1026" name="Picture 2" descr="Image result for cadle primary school">
            <a:hlinkClick r:id="rId2"/>
            <a:extLst>
              <a:ext uri="{FF2B5EF4-FFF2-40B4-BE49-F238E27FC236}">
                <a16:creationId xmlns:a16="http://schemas.microsoft.com/office/drawing/2014/main" id="{FCED126E-AE64-4C4B-A26D-AC205BB9DD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6581" y="2646927"/>
            <a:ext cx="2375240" cy="3035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87C0E81-DAF4-425C-8144-306F66B98A79}"/>
              </a:ext>
            </a:extLst>
          </p:cNvPr>
          <p:cNvSpPr txBox="1"/>
          <p:nvPr/>
        </p:nvSpPr>
        <p:spPr>
          <a:xfrm>
            <a:off x="2833231" y="6010660"/>
            <a:ext cx="49019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err="1"/>
              <a:t>BAed</a:t>
            </a:r>
            <a:r>
              <a:rPr lang="en-GB" dirty="0"/>
              <a:t> Primary Education with QTS students </a:t>
            </a:r>
          </a:p>
          <a:p>
            <a:pPr algn="ctr"/>
            <a:r>
              <a:rPr lang="en-GB" b="1" dirty="0"/>
              <a:t>Ethan Murphy and Amy Newbury </a:t>
            </a:r>
          </a:p>
        </p:txBody>
      </p:sp>
    </p:spTree>
    <p:extLst>
      <p:ext uri="{BB962C8B-B14F-4D97-AF65-F5344CB8AC3E}">
        <p14:creationId xmlns:p14="http://schemas.microsoft.com/office/powerpoint/2010/main" val="24376982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Image result for cadle primary school">
            <a:hlinkClick r:id="rId2"/>
            <a:extLst>
              <a:ext uri="{FF2B5EF4-FFF2-40B4-BE49-F238E27FC236}">
                <a16:creationId xmlns:a16="http://schemas.microsoft.com/office/drawing/2014/main" id="{E628048E-A420-478A-A3CF-0B97862696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499" y="203678"/>
            <a:ext cx="1144328" cy="1462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A close up of a sign&#10;&#10;Description automatically generated">
            <a:extLst>
              <a:ext uri="{FF2B5EF4-FFF2-40B4-BE49-F238E27FC236}">
                <a16:creationId xmlns:a16="http://schemas.microsoft.com/office/drawing/2014/main" id="{0BEE8F0B-334E-4073-943B-ED982AE11D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97725" y="95250"/>
            <a:ext cx="6014300" cy="666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07863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cadle primary school">
            <a:hlinkClick r:id="rId3"/>
            <a:extLst>
              <a:ext uri="{FF2B5EF4-FFF2-40B4-BE49-F238E27FC236}">
                <a16:creationId xmlns:a16="http://schemas.microsoft.com/office/drawing/2014/main" id="{FCED126E-AE64-4C4B-A26D-AC205BB9DD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060" y="288519"/>
            <a:ext cx="1144328" cy="1462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61D1A6DC-4F4C-410E-9C26-6E2C28B1C9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91065" y="488899"/>
            <a:ext cx="7766936" cy="1261817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/>
              <a:t>The importance of Parental Engagement 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7F0F233C-A99B-4688-9BC3-B13AA7242B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7516" y="2236016"/>
            <a:ext cx="9612939" cy="3570896"/>
          </a:xfrm>
        </p:spPr>
        <p:txBody>
          <a:bodyPr>
            <a:normAutofit/>
          </a:bodyPr>
          <a:lstStyle/>
          <a:p>
            <a:pPr>
              <a:buSzPct val="86000"/>
            </a:pPr>
            <a:r>
              <a:rPr lang="en-GB" dirty="0">
                <a:solidFill>
                  <a:schemeClr val="tx1"/>
                </a:solidFill>
              </a:rPr>
              <a:t>Exploring how strategies could be developed within the school environment and be furthered </a:t>
            </a:r>
            <a:r>
              <a:rPr lang="en-GB" b="1" dirty="0">
                <a:solidFill>
                  <a:schemeClr val="tx1"/>
                </a:solidFill>
              </a:rPr>
              <a:t>“beyond the school gates” (Donaldson, 2015).</a:t>
            </a:r>
          </a:p>
          <a:p>
            <a:pPr>
              <a:buSzPct val="86000"/>
            </a:pPr>
            <a:endParaRPr lang="en-GB" dirty="0">
              <a:solidFill>
                <a:schemeClr val="tx1"/>
              </a:solidFill>
            </a:endParaRPr>
          </a:p>
          <a:p>
            <a:pPr>
              <a:buSzPct val="86000"/>
            </a:pPr>
            <a:r>
              <a:rPr lang="en-GB" dirty="0">
                <a:solidFill>
                  <a:schemeClr val="tx1"/>
                </a:solidFill>
              </a:rPr>
              <a:t>Estyn suggest “building positive relationships with parents by being</a:t>
            </a:r>
          </a:p>
          <a:p>
            <a:pPr marL="285750" indent="-285750">
              <a:buSzPct val="86000"/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tx1"/>
                </a:solidFill>
              </a:rPr>
              <a:t>visible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dirty="0">
                <a:solidFill>
                  <a:schemeClr val="tx1"/>
                </a:solidFill>
              </a:rPr>
              <a:t>and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sz="2000" b="1" dirty="0">
                <a:solidFill>
                  <a:schemeClr val="tx1"/>
                </a:solidFill>
              </a:rPr>
              <a:t>approachable</a:t>
            </a:r>
          </a:p>
          <a:p>
            <a:pPr marL="285750" indent="-285750">
              <a:buSzPct val="86000"/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tx1"/>
                </a:solidFill>
              </a:rPr>
              <a:t>Imaginative </a:t>
            </a:r>
            <a:r>
              <a:rPr lang="en-GB" dirty="0">
                <a:solidFill>
                  <a:schemeClr val="tx1"/>
                </a:solidFill>
              </a:rPr>
              <a:t>and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sz="2000" b="1" dirty="0">
                <a:solidFill>
                  <a:schemeClr val="tx1"/>
                </a:solidFill>
              </a:rPr>
              <a:t>innovative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dirty="0">
                <a:solidFill>
                  <a:schemeClr val="tx1"/>
                </a:solidFill>
              </a:rPr>
              <a:t>in involving parents</a:t>
            </a:r>
            <a:r>
              <a:rPr lang="en-GB" b="1" dirty="0">
                <a:solidFill>
                  <a:schemeClr val="tx1"/>
                </a:solidFill>
              </a:rPr>
              <a:t>” </a:t>
            </a:r>
          </a:p>
          <a:p>
            <a:pPr algn="l">
              <a:buSzPct val="86000"/>
            </a:pPr>
            <a:endParaRPr lang="en-GB" b="1" dirty="0">
              <a:solidFill>
                <a:schemeClr val="tx1"/>
              </a:solidFill>
            </a:endParaRPr>
          </a:p>
          <a:p>
            <a:pPr>
              <a:buSzPct val="86000"/>
            </a:pPr>
            <a:r>
              <a:rPr lang="en-GB" b="1" dirty="0">
                <a:solidFill>
                  <a:schemeClr val="tx1"/>
                </a:solidFill>
              </a:rPr>
              <a:t>(Estyn (2009) ‘Good practice in parental involvement’ Report)</a:t>
            </a:r>
          </a:p>
          <a:p>
            <a:pPr marL="342900" indent="-342900">
              <a:buSzPct val="86000"/>
              <a:buFont typeface="Arial" panose="020B0604020202020204" pitchFamily="34" charset="0"/>
              <a:buChar char="•"/>
            </a:pPr>
            <a:endParaRPr lang="en-GB" b="1" dirty="0">
              <a:solidFill>
                <a:schemeClr val="tx1"/>
              </a:solidFill>
            </a:endParaRPr>
          </a:p>
          <a:p>
            <a:pPr>
              <a:buSzPct val="86000"/>
            </a:pPr>
            <a:endParaRPr lang="en-GB" b="1" dirty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5" name="Picture 4" descr="A sign in a field&#10;&#10;Description automatically generated">
            <a:extLst>
              <a:ext uri="{FF2B5EF4-FFF2-40B4-BE49-F238E27FC236}">
                <a16:creationId xmlns:a16="http://schemas.microsoft.com/office/drawing/2014/main" id="{935D2352-7AF2-4923-9DAA-FAFB9FB8D62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1795" y="5092836"/>
            <a:ext cx="2807075" cy="1578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13593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cadle primary school">
            <a:hlinkClick r:id="rId3"/>
            <a:extLst>
              <a:ext uri="{FF2B5EF4-FFF2-40B4-BE49-F238E27FC236}">
                <a16:creationId xmlns:a16="http://schemas.microsoft.com/office/drawing/2014/main" id="{FCED126E-AE64-4C4B-A26D-AC205BB9DD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060" y="288519"/>
            <a:ext cx="1144328" cy="1462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61D1A6DC-4F4C-410E-9C26-6E2C28B1C9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91065" y="488899"/>
            <a:ext cx="7766936" cy="1261817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/>
              <a:t>The importance of Parental Engagement 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7F0F233C-A99B-4688-9BC3-B13AA7242B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8089" y="2367991"/>
            <a:ext cx="9612939" cy="3570896"/>
          </a:xfrm>
        </p:spPr>
        <p:txBody>
          <a:bodyPr>
            <a:normAutofit/>
          </a:bodyPr>
          <a:lstStyle/>
          <a:p>
            <a:pPr marL="342900" indent="-342900">
              <a:buSzPct val="86000"/>
              <a:buFont typeface="Arial" panose="020B0604020202020204" pitchFamily="34" charset="0"/>
              <a:buChar char="•"/>
            </a:pPr>
            <a:endParaRPr lang="en-GB" b="1" dirty="0">
              <a:solidFill>
                <a:schemeClr val="tx1"/>
              </a:solidFill>
            </a:endParaRPr>
          </a:p>
          <a:p>
            <a:pPr>
              <a:buSzPct val="86000"/>
            </a:pPr>
            <a:endParaRPr lang="en-GB" b="1" dirty="0">
              <a:solidFill>
                <a:schemeClr val="tx1"/>
              </a:solidFill>
            </a:endParaRPr>
          </a:p>
          <a:p>
            <a:endParaRPr lang="en-GB" dirty="0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39E51574-EF22-4849-B7C0-2B39EFF375B0}"/>
              </a:ext>
            </a:extLst>
          </p:cNvPr>
          <p:cNvSpPr txBox="1">
            <a:spLocks/>
          </p:cNvSpPr>
          <p:nvPr/>
        </p:nvSpPr>
        <p:spPr>
          <a:xfrm>
            <a:off x="710490" y="2846185"/>
            <a:ext cx="9612939" cy="372329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8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SzPct val="86000"/>
            </a:pPr>
            <a:r>
              <a:rPr lang="en-GB" dirty="0">
                <a:solidFill>
                  <a:schemeClr val="tx1"/>
                </a:solidFill>
              </a:rPr>
              <a:t>Allow parents to: </a:t>
            </a:r>
          </a:p>
          <a:p>
            <a:pPr marL="285750" indent="-285750" algn="l">
              <a:buSzPct val="86000"/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participate in activities</a:t>
            </a:r>
          </a:p>
          <a:p>
            <a:pPr marL="285750" indent="-285750" algn="l">
              <a:buSzPct val="86000"/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immerse themselves in purposeful tasks</a:t>
            </a:r>
          </a:p>
          <a:p>
            <a:pPr algn="l">
              <a:buSzPct val="86000"/>
            </a:pPr>
            <a:endParaRPr lang="en-GB" dirty="0">
              <a:solidFill>
                <a:schemeClr val="tx1"/>
              </a:solidFill>
            </a:endParaRPr>
          </a:p>
          <a:p>
            <a:pPr algn="l">
              <a:buSzPct val="86000"/>
            </a:pPr>
            <a:r>
              <a:rPr lang="en-GB" sz="17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Increased involvement could </a:t>
            </a:r>
            <a:r>
              <a:rPr lang="en-GB" sz="17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“making a difference and raising overall levels of achievement”</a:t>
            </a:r>
            <a:r>
              <a:rPr lang="en-GB" sz="17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</a:p>
          <a:p>
            <a:pPr algn="l">
              <a:buSzPct val="86000"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(Harris et al., 2009 as cited in Reed, 2012).</a:t>
            </a:r>
          </a:p>
          <a:p>
            <a:pPr algn="l">
              <a:buSzPct val="86000"/>
            </a:pPr>
            <a:endParaRPr lang="en-GB" dirty="0">
              <a:solidFill>
                <a:schemeClr val="tx1"/>
              </a:solidFill>
            </a:endParaRPr>
          </a:p>
          <a:p>
            <a:pPr algn="l">
              <a:buSzPct val="86000"/>
            </a:pPr>
            <a:r>
              <a:rPr lang="en-GB" dirty="0">
                <a:solidFill>
                  <a:schemeClr val="tx1"/>
                </a:solidFill>
              </a:rPr>
              <a:t>Welsh Government acknowledge whole school approaches due to the </a:t>
            </a: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“positive impacts they have on children’s learning” 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(</a:t>
            </a:r>
            <a:r>
              <a:rPr lang="en-GB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Desforges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 and Abouchaar, 2003). </a:t>
            </a:r>
          </a:p>
          <a:p>
            <a:pPr algn="l">
              <a:buSzPct val="86000"/>
            </a:pPr>
            <a:endParaRPr lang="en-GB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E78BC08-6010-4A6D-8D5E-AC02F8D301A1}"/>
              </a:ext>
            </a:extLst>
          </p:cNvPr>
          <p:cNvSpPr txBox="1"/>
          <p:nvPr/>
        </p:nvSpPr>
        <p:spPr>
          <a:xfrm>
            <a:off x="721318" y="1767245"/>
            <a:ext cx="92864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2">
                    <a:lumMod val="50000"/>
                  </a:schemeClr>
                </a:solidFill>
              </a:rPr>
              <a:t>“Parental engagement can be a powerful lever for raising achievement in schools” (Ofsted, 2011).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92720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cadle primary school">
            <a:hlinkClick r:id="rId3"/>
            <a:extLst>
              <a:ext uri="{FF2B5EF4-FFF2-40B4-BE49-F238E27FC236}">
                <a16:creationId xmlns:a16="http://schemas.microsoft.com/office/drawing/2014/main" id="{FCED126E-AE64-4C4B-A26D-AC205BB9DD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060" y="288519"/>
            <a:ext cx="1144328" cy="1462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61D1A6DC-4F4C-410E-9C26-6E2C28B1C9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91065" y="488899"/>
            <a:ext cx="7766936" cy="1261817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Good practice within Cadle Primary School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7F0F233C-A99B-4688-9BC3-B13AA7242B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7516" y="2236016"/>
            <a:ext cx="9612939" cy="3570896"/>
          </a:xfrm>
        </p:spPr>
        <p:txBody>
          <a:bodyPr>
            <a:normAutofit/>
          </a:bodyPr>
          <a:lstStyle/>
          <a:p>
            <a:pPr>
              <a:buSzPct val="86000"/>
            </a:pPr>
            <a:endParaRPr lang="en-GB" b="1" dirty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B3E69E1-5926-41E2-BDB6-BD388D06B54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6598" t="9310" b="8000"/>
          <a:stretch/>
        </p:blipFill>
        <p:spPr>
          <a:xfrm>
            <a:off x="745764" y="2007514"/>
            <a:ext cx="3526331" cy="234142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234282E-1A30-4D83-926C-C15B58AE4D6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7851" y="2064817"/>
            <a:ext cx="2691518" cy="358869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CEFFB4C-4B93-4289-9F9D-70CBE86A71D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99324" y="2064817"/>
            <a:ext cx="3370015" cy="2527511"/>
          </a:xfrm>
          <a:prstGeom prst="rect">
            <a:avLst/>
          </a:prstGeom>
        </p:spPr>
      </p:pic>
      <p:pic>
        <p:nvPicPr>
          <p:cNvPr id="13" name="Picture 12" descr="A sign on a window&#10;&#10;Description automatically generated">
            <a:extLst>
              <a:ext uri="{FF2B5EF4-FFF2-40B4-BE49-F238E27FC236}">
                <a16:creationId xmlns:a16="http://schemas.microsoft.com/office/drawing/2014/main" id="{7C5B3A26-7DBF-4491-899F-1B43F402E897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8282" t="9760" r="2921" b="12028"/>
          <a:stretch/>
        </p:blipFill>
        <p:spPr>
          <a:xfrm>
            <a:off x="2088224" y="4434537"/>
            <a:ext cx="3448527" cy="2278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17077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cadle primary school">
            <a:hlinkClick r:id="rId3"/>
            <a:extLst>
              <a:ext uri="{FF2B5EF4-FFF2-40B4-BE49-F238E27FC236}">
                <a16:creationId xmlns:a16="http://schemas.microsoft.com/office/drawing/2014/main" id="{FCED126E-AE64-4C4B-A26D-AC205BB9DD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060" y="288519"/>
            <a:ext cx="1144328" cy="1462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61D1A6DC-4F4C-410E-9C26-6E2C28B1C9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24031" y="399092"/>
            <a:ext cx="7766936" cy="934548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Our Questionnaire 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7F0F233C-A99B-4688-9BC3-B13AA7242B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8089" y="2367991"/>
            <a:ext cx="9612939" cy="3570896"/>
          </a:xfrm>
        </p:spPr>
        <p:txBody>
          <a:bodyPr>
            <a:normAutofit/>
          </a:bodyPr>
          <a:lstStyle/>
          <a:p>
            <a:pPr marL="342900" indent="-342900">
              <a:buSzPct val="86000"/>
              <a:buFont typeface="Arial" panose="020B0604020202020204" pitchFamily="34" charset="0"/>
              <a:buChar char="•"/>
            </a:pPr>
            <a:endParaRPr lang="en-GB" b="1" dirty="0">
              <a:solidFill>
                <a:schemeClr val="tx1"/>
              </a:solidFill>
            </a:endParaRPr>
          </a:p>
          <a:p>
            <a:pPr>
              <a:buSzPct val="86000"/>
            </a:pPr>
            <a:endParaRPr lang="en-GB" b="1" dirty="0">
              <a:solidFill>
                <a:schemeClr val="tx1"/>
              </a:solidFill>
            </a:endParaRPr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0C4F82F-57D2-4A3E-8434-00D8B3C764A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4506"/>
          <a:stretch/>
        </p:blipFill>
        <p:spPr>
          <a:xfrm>
            <a:off x="348747" y="2273185"/>
            <a:ext cx="5258752" cy="338289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F6692EC-FA5D-41F3-86BF-9B645C942DE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6000" y="1423448"/>
            <a:ext cx="4563529" cy="5244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19230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cadle primary school">
            <a:hlinkClick r:id="rId3"/>
            <a:extLst>
              <a:ext uri="{FF2B5EF4-FFF2-40B4-BE49-F238E27FC236}">
                <a16:creationId xmlns:a16="http://schemas.microsoft.com/office/drawing/2014/main" id="{FCED126E-AE64-4C4B-A26D-AC205BB9DD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060" y="288519"/>
            <a:ext cx="1144328" cy="1462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61D1A6DC-4F4C-410E-9C26-6E2C28B1C9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76885" y="351833"/>
            <a:ext cx="7766936" cy="859134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Questionnaire findings 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7F0F233C-A99B-4688-9BC3-B13AA7242B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8089" y="2367991"/>
            <a:ext cx="9612939" cy="3570896"/>
          </a:xfrm>
        </p:spPr>
        <p:txBody>
          <a:bodyPr>
            <a:normAutofit/>
          </a:bodyPr>
          <a:lstStyle/>
          <a:p>
            <a:pPr marL="342900" indent="-342900">
              <a:buSzPct val="86000"/>
              <a:buFont typeface="Arial" panose="020B0604020202020204" pitchFamily="34" charset="0"/>
              <a:buChar char="•"/>
            </a:pPr>
            <a:endParaRPr lang="en-GB" b="1" dirty="0">
              <a:solidFill>
                <a:schemeClr val="tx1"/>
              </a:solidFill>
            </a:endParaRPr>
          </a:p>
          <a:p>
            <a:pPr>
              <a:buSzPct val="86000"/>
            </a:pPr>
            <a:endParaRPr lang="en-GB" b="1" dirty="0">
              <a:solidFill>
                <a:schemeClr val="tx1"/>
              </a:solidFill>
            </a:endParaRP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62D3E71-F165-439D-98F7-1C403B18227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76885" y="1463019"/>
            <a:ext cx="7981116" cy="4738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4378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cadle primary school">
            <a:hlinkClick r:id="rId3"/>
            <a:extLst>
              <a:ext uri="{FF2B5EF4-FFF2-40B4-BE49-F238E27FC236}">
                <a16:creationId xmlns:a16="http://schemas.microsoft.com/office/drawing/2014/main" id="{FCED126E-AE64-4C4B-A26D-AC205BB9DD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060" y="288519"/>
            <a:ext cx="1144328" cy="1462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ubtitle 2">
            <a:extLst>
              <a:ext uri="{FF2B5EF4-FFF2-40B4-BE49-F238E27FC236}">
                <a16:creationId xmlns:a16="http://schemas.microsoft.com/office/drawing/2014/main" id="{7F0F233C-A99B-4688-9BC3-B13AA7242B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8089" y="2367991"/>
            <a:ext cx="9612939" cy="3570896"/>
          </a:xfrm>
        </p:spPr>
        <p:txBody>
          <a:bodyPr>
            <a:normAutofit/>
          </a:bodyPr>
          <a:lstStyle/>
          <a:p>
            <a:pPr marL="342900" indent="-342900">
              <a:buSzPct val="86000"/>
              <a:buFont typeface="Arial" panose="020B0604020202020204" pitchFamily="34" charset="0"/>
              <a:buChar char="•"/>
            </a:pPr>
            <a:endParaRPr lang="en-GB" b="1" dirty="0">
              <a:solidFill>
                <a:schemeClr val="tx1"/>
              </a:solidFill>
            </a:endParaRPr>
          </a:p>
          <a:p>
            <a:pPr>
              <a:buSzPct val="86000"/>
            </a:pPr>
            <a:endParaRPr lang="en-GB" b="1" dirty="0">
              <a:solidFill>
                <a:schemeClr val="tx1"/>
              </a:solidFill>
            </a:endParaRPr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FC20DF4-C802-4410-8D34-C9DBAAA9791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764" t="3247" r="7719" b="2285"/>
          <a:stretch/>
        </p:blipFill>
        <p:spPr>
          <a:xfrm>
            <a:off x="2020972" y="1539771"/>
            <a:ext cx="7183225" cy="4399116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8BD4CB19-A4AB-47FE-8505-6E586803204E}"/>
              </a:ext>
            </a:extLst>
          </p:cNvPr>
          <p:cNvSpPr txBox="1">
            <a:spLocks/>
          </p:cNvSpPr>
          <p:nvPr/>
        </p:nvSpPr>
        <p:spPr>
          <a:xfrm>
            <a:off x="1729116" y="372000"/>
            <a:ext cx="7766936" cy="859134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 lnSpcReduction="10000"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dirty="0"/>
              <a:t>Questionnaire findings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8A431E6-883F-4CD4-98D5-D2D6683ECDFE}"/>
              </a:ext>
            </a:extLst>
          </p:cNvPr>
          <p:cNvSpPr txBox="1"/>
          <p:nvPr/>
        </p:nvSpPr>
        <p:spPr>
          <a:xfrm>
            <a:off x="4232635" y="6014301"/>
            <a:ext cx="289402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Care givers responses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698334D-EBD8-42FD-93C6-48D7DACD079F}"/>
              </a:ext>
            </a:extLst>
          </p:cNvPr>
          <p:cNvSpPr txBox="1"/>
          <p:nvPr/>
        </p:nvSpPr>
        <p:spPr>
          <a:xfrm rot="16200000">
            <a:off x="435458" y="4014939"/>
            <a:ext cx="289402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Number of answers</a:t>
            </a:r>
          </a:p>
        </p:txBody>
      </p:sp>
    </p:spTree>
    <p:extLst>
      <p:ext uri="{BB962C8B-B14F-4D97-AF65-F5344CB8AC3E}">
        <p14:creationId xmlns:p14="http://schemas.microsoft.com/office/powerpoint/2010/main" val="23257853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cadle primary school">
            <a:hlinkClick r:id="rId3"/>
            <a:extLst>
              <a:ext uri="{FF2B5EF4-FFF2-40B4-BE49-F238E27FC236}">
                <a16:creationId xmlns:a16="http://schemas.microsoft.com/office/drawing/2014/main" id="{FCED126E-AE64-4C4B-A26D-AC205BB9DD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060" y="288519"/>
            <a:ext cx="1144328" cy="1462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ubtitle 2">
            <a:extLst>
              <a:ext uri="{FF2B5EF4-FFF2-40B4-BE49-F238E27FC236}">
                <a16:creationId xmlns:a16="http://schemas.microsoft.com/office/drawing/2014/main" id="{7F0F233C-A99B-4688-9BC3-B13AA7242B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8089" y="2367991"/>
            <a:ext cx="9612939" cy="3570896"/>
          </a:xfrm>
        </p:spPr>
        <p:txBody>
          <a:bodyPr>
            <a:normAutofit/>
          </a:bodyPr>
          <a:lstStyle/>
          <a:p>
            <a:pPr marL="342900" indent="-342900">
              <a:buSzPct val="86000"/>
              <a:buFont typeface="Arial" panose="020B0604020202020204" pitchFamily="34" charset="0"/>
              <a:buChar char="•"/>
            </a:pPr>
            <a:endParaRPr lang="en-GB" b="1" dirty="0">
              <a:solidFill>
                <a:schemeClr val="tx1"/>
              </a:solidFill>
            </a:endParaRPr>
          </a:p>
          <a:p>
            <a:pPr>
              <a:buSzPct val="86000"/>
            </a:pPr>
            <a:endParaRPr lang="en-GB" b="1" dirty="0">
              <a:solidFill>
                <a:schemeClr val="tx1"/>
              </a:solidFill>
            </a:endParaRPr>
          </a:p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8D3161D-A5F1-49A9-8498-E406C80C252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852" t="1051" r="5785" b="4077"/>
          <a:stretch/>
        </p:blipFill>
        <p:spPr>
          <a:xfrm>
            <a:off x="1932495" y="1525382"/>
            <a:ext cx="7871381" cy="4658601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A2B20386-626E-475A-8037-032BB98F26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76885" y="351833"/>
            <a:ext cx="7766936" cy="859134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Questionnaire findings </a:t>
            </a:r>
          </a:p>
        </p:txBody>
      </p:sp>
    </p:spTree>
    <p:extLst>
      <p:ext uri="{BB962C8B-B14F-4D97-AF65-F5344CB8AC3E}">
        <p14:creationId xmlns:p14="http://schemas.microsoft.com/office/powerpoint/2010/main" val="12944019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cadle primary school">
            <a:hlinkClick r:id="rId3"/>
            <a:extLst>
              <a:ext uri="{FF2B5EF4-FFF2-40B4-BE49-F238E27FC236}">
                <a16:creationId xmlns:a16="http://schemas.microsoft.com/office/drawing/2014/main" id="{FCED126E-AE64-4C4B-A26D-AC205BB9DD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060" y="288519"/>
            <a:ext cx="1144328" cy="1462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61D1A6DC-4F4C-410E-9C26-6E2C28B1C9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91065" y="488900"/>
            <a:ext cx="7766936" cy="84139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Rio Challenges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7F0F233C-A99B-4688-9BC3-B13AA7242B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7516" y="2236016"/>
            <a:ext cx="9612939" cy="3570896"/>
          </a:xfrm>
        </p:spPr>
        <p:txBody>
          <a:bodyPr>
            <a:normAutofit/>
          </a:bodyPr>
          <a:lstStyle/>
          <a:p>
            <a:pPr>
              <a:buSzPct val="86000"/>
            </a:pPr>
            <a:endParaRPr lang="en-GB" b="1" dirty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B3E69E1-5926-41E2-BDB6-BD388D06B54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6598" t="10991" b="10282"/>
          <a:stretch/>
        </p:blipFill>
        <p:spPr>
          <a:xfrm>
            <a:off x="787923" y="1819372"/>
            <a:ext cx="5087671" cy="3216245"/>
          </a:xfrm>
          <a:prstGeom prst="rect">
            <a:avLst/>
          </a:prstGeom>
        </p:spPr>
      </p:pic>
      <p:pic>
        <p:nvPicPr>
          <p:cNvPr id="13" name="Picture 12" descr="A sign on a window&#10;&#10;Description automatically generated">
            <a:extLst>
              <a:ext uri="{FF2B5EF4-FFF2-40B4-BE49-F238E27FC236}">
                <a16:creationId xmlns:a16="http://schemas.microsoft.com/office/drawing/2014/main" id="{7C5B3A26-7DBF-4491-899F-1B43F402E897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8282" t="9760" r="2921" b="12028"/>
          <a:stretch/>
        </p:blipFill>
        <p:spPr>
          <a:xfrm>
            <a:off x="6096000" y="1815590"/>
            <a:ext cx="4874387" cy="322002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99CB2FD-7E01-41BA-82AE-A5E7768D58A2}"/>
              </a:ext>
            </a:extLst>
          </p:cNvPr>
          <p:cNvSpPr txBox="1"/>
          <p:nvPr/>
        </p:nvSpPr>
        <p:spPr>
          <a:xfrm>
            <a:off x="1001936" y="5206747"/>
            <a:ext cx="97473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“Establishing constructive relationships” </a:t>
            </a:r>
            <a:r>
              <a:rPr lang="en-GB" dirty="0"/>
              <a:t>(Estyn, 2018).</a:t>
            </a:r>
          </a:p>
          <a:p>
            <a:endParaRPr lang="en-GB" dirty="0"/>
          </a:p>
          <a:p>
            <a:r>
              <a:rPr lang="en-GB" dirty="0"/>
              <a:t>‘EPIC planning’ shows a “</a:t>
            </a:r>
            <a:r>
              <a:rPr lang="en-GB" b="1" dirty="0"/>
              <a:t>shift in simply involving parents with the school to enabling them to engage themselves more directly with their children’s learning” </a:t>
            </a:r>
            <a:r>
              <a:rPr lang="en-GB" dirty="0"/>
              <a:t>(Ofsted, 2011).</a:t>
            </a:r>
          </a:p>
        </p:txBody>
      </p:sp>
    </p:spTree>
    <p:extLst>
      <p:ext uri="{BB962C8B-B14F-4D97-AF65-F5344CB8AC3E}">
        <p14:creationId xmlns:p14="http://schemas.microsoft.com/office/powerpoint/2010/main" val="311992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cadle primary school">
            <a:hlinkClick r:id="rId3"/>
            <a:extLst>
              <a:ext uri="{FF2B5EF4-FFF2-40B4-BE49-F238E27FC236}">
                <a16:creationId xmlns:a16="http://schemas.microsoft.com/office/drawing/2014/main" id="{FCED126E-AE64-4C4B-A26D-AC205BB9DD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060" y="288519"/>
            <a:ext cx="1144328" cy="1462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ubtitle 2">
            <a:extLst>
              <a:ext uri="{FF2B5EF4-FFF2-40B4-BE49-F238E27FC236}">
                <a16:creationId xmlns:a16="http://schemas.microsoft.com/office/drawing/2014/main" id="{7F0F233C-A99B-4688-9BC3-B13AA7242B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8089" y="2367991"/>
            <a:ext cx="9612939" cy="3570896"/>
          </a:xfrm>
        </p:spPr>
        <p:txBody>
          <a:bodyPr>
            <a:normAutofit/>
          </a:bodyPr>
          <a:lstStyle/>
          <a:p>
            <a:pPr marL="342900" indent="-342900">
              <a:buSzPct val="86000"/>
              <a:buFont typeface="Arial" panose="020B0604020202020204" pitchFamily="34" charset="0"/>
              <a:buChar char="•"/>
            </a:pPr>
            <a:endParaRPr lang="en-GB" b="1" dirty="0">
              <a:solidFill>
                <a:schemeClr val="tx1"/>
              </a:solidFill>
            </a:endParaRPr>
          </a:p>
          <a:p>
            <a:pPr>
              <a:buSzPct val="86000"/>
            </a:pPr>
            <a:endParaRPr lang="en-GB" b="1" dirty="0">
              <a:solidFill>
                <a:schemeClr val="tx1"/>
              </a:solidFill>
            </a:endParaRPr>
          </a:p>
          <a:p>
            <a:endParaRPr lang="en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4622E1D1-7937-40B3-9D40-384DB4EE26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76885" y="351833"/>
            <a:ext cx="7766936" cy="859134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Questionnaire findings </a:t>
            </a:r>
          </a:p>
        </p:txBody>
      </p:sp>
      <p:pic>
        <p:nvPicPr>
          <p:cNvPr id="9" name="Picture 8" descr="A screenshot of a cell phone&#10;&#10;Description automatically generated">
            <a:extLst>
              <a:ext uri="{FF2B5EF4-FFF2-40B4-BE49-F238E27FC236}">
                <a16:creationId xmlns:a16="http://schemas.microsoft.com/office/drawing/2014/main" id="{A20B42FB-80F8-4574-9116-9215FE6BA9B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0875" b="50001"/>
          <a:stretch/>
        </p:blipFill>
        <p:spPr>
          <a:xfrm>
            <a:off x="4591116" y="4283758"/>
            <a:ext cx="3257056" cy="2273812"/>
          </a:xfrm>
          <a:prstGeom prst="rect">
            <a:avLst/>
          </a:prstGeom>
        </p:spPr>
      </p:pic>
      <p:pic>
        <p:nvPicPr>
          <p:cNvPr id="11" name="Picture 10" descr="A screenshot of a cell phone&#10;&#10;Description automatically generated">
            <a:extLst>
              <a:ext uri="{FF2B5EF4-FFF2-40B4-BE49-F238E27FC236}">
                <a16:creationId xmlns:a16="http://schemas.microsoft.com/office/drawing/2014/main" id="{31366825-8E42-4025-9F6B-91C141F53CBF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9434" r="2049" b="20670"/>
          <a:stretch/>
        </p:blipFill>
        <p:spPr>
          <a:xfrm>
            <a:off x="729397" y="2002123"/>
            <a:ext cx="3537261" cy="450404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2E1C4F2-479D-4344-9841-B2D753953DC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91116" y="1419366"/>
            <a:ext cx="6240282" cy="2744924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BCC032B4-10C5-4758-828B-83A5810CEBBA}"/>
              </a:ext>
            </a:extLst>
          </p:cNvPr>
          <p:cNvSpPr/>
          <p:nvPr/>
        </p:nvSpPr>
        <p:spPr>
          <a:xfrm>
            <a:off x="7211505" y="1398766"/>
            <a:ext cx="848413" cy="32994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 descr="A picture containing clipart&#10;&#10;Description automatically generated">
            <a:extLst>
              <a:ext uri="{FF2B5EF4-FFF2-40B4-BE49-F238E27FC236}">
                <a16:creationId xmlns:a16="http://schemas.microsoft.com/office/drawing/2014/main" id="{A92888BC-352C-4618-9B66-77386437BC1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172630" y="4530158"/>
            <a:ext cx="3289647" cy="18476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74991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cadle primary school">
            <a:hlinkClick r:id="rId3"/>
            <a:extLst>
              <a:ext uri="{FF2B5EF4-FFF2-40B4-BE49-F238E27FC236}">
                <a16:creationId xmlns:a16="http://schemas.microsoft.com/office/drawing/2014/main" id="{FCED126E-AE64-4C4B-A26D-AC205BB9DD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060" y="288519"/>
            <a:ext cx="1144328" cy="1462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ubtitle 2">
            <a:extLst>
              <a:ext uri="{FF2B5EF4-FFF2-40B4-BE49-F238E27FC236}">
                <a16:creationId xmlns:a16="http://schemas.microsoft.com/office/drawing/2014/main" id="{7F0F233C-A99B-4688-9BC3-B13AA7242B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3883" y="2009772"/>
            <a:ext cx="9612939" cy="3570896"/>
          </a:xfrm>
        </p:spPr>
        <p:txBody>
          <a:bodyPr>
            <a:normAutofit/>
          </a:bodyPr>
          <a:lstStyle/>
          <a:p>
            <a:pPr marL="342900" indent="-342900">
              <a:buSzPct val="86000"/>
              <a:buFont typeface="Arial" panose="020B0604020202020204" pitchFamily="34" charset="0"/>
              <a:buChar char="•"/>
            </a:pPr>
            <a:endParaRPr lang="en-GB" b="1" dirty="0">
              <a:solidFill>
                <a:schemeClr val="tx1"/>
              </a:solidFill>
            </a:endParaRPr>
          </a:p>
          <a:p>
            <a:pPr marL="342900" indent="-342900">
              <a:buSzPct val="86000"/>
              <a:buFont typeface="Arial" panose="020B0604020202020204" pitchFamily="34" charset="0"/>
              <a:buChar char="•"/>
            </a:pPr>
            <a:endParaRPr lang="en-GB" b="1" dirty="0">
              <a:solidFill>
                <a:schemeClr val="tx1"/>
              </a:solidFill>
            </a:endParaRPr>
          </a:p>
          <a:p>
            <a:pPr marL="342900" indent="-342900">
              <a:buSzPct val="86000"/>
              <a:buFont typeface="Arial" panose="020B0604020202020204" pitchFamily="34" charset="0"/>
              <a:buChar char="•"/>
            </a:pPr>
            <a:endParaRPr lang="en-GB" b="1" dirty="0">
              <a:solidFill>
                <a:schemeClr val="tx1"/>
              </a:solidFill>
            </a:endParaRPr>
          </a:p>
          <a:p>
            <a:pPr>
              <a:buSzPct val="86000"/>
            </a:pPr>
            <a:endParaRPr lang="en-GB" b="1" dirty="0">
              <a:solidFill>
                <a:schemeClr val="tx1"/>
              </a:solidFill>
            </a:endParaRPr>
          </a:p>
          <a:p>
            <a:endParaRPr lang="en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4622E1D1-7937-40B3-9D40-384DB4EE26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76885" y="351833"/>
            <a:ext cx="7766936" cy="859134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Questionnaire findings 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F042E6DA-2E3F-426F-AC06-6C4CA32EF7E3}"/>
              </a:ext>
            </a:extLst>
          </p:cNvPr>
          <p:cNvSpPr txBox="1">
            <a:spLocks/>
          </p:cNvSpPr>
          <p:nvPr/>
        </p:nvSpPr>
        <p:spPr>
          <a:xfrm>
            <a:off x="729344" y="2009772"/>
            <a:ext cx="9612939" cy="440731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8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buSzPct val="86000"/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Lack confidence due to learning through different methods themselves when they attended school. </a:t>
            </a:r>
          </a:p>
          <a:p>
            <a:pPr algn="l">
              <a:buSzPct val="86000"/>
            </a:pPr>
            <a:endParaRPr lang="en-GB" sz="2000" dirty="0">
              <a:solidFill>
                <a:schemeClr val="tx1"/>
              </a:solidFill>
            </a:endParaRPr>
          </a:p>
          <a:p>
            <a:pPr marL="285750" indent="-285750" algn="l">
              <a:buSzPct val="86000"/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tx1"/>
                </a:solidFill>
              </a:rPr>
              <a:t>“I do feel confident but sometimes Year 6 Maths/ my older daughters home is harder to help with”</a:t>
            </a:r>
            <a:r>
              <a:rPr lang="en-GB" sz="2000" dirty="0">
                <a:solidFill>
                  <a:schemeClr val="tx1"/>
                </a:solidFill>
              </a:rPr>
              <a:t>(A caregiver’s response)</a:t>
            </a:r>
          </a:p>
          <a:p>
            <a:pPr marL="285750" indent="-285750" algn="l">
              <a:buSzPct val="86000"/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285750" indent="-285750" algn="l">
              <a:buSzPct val="86000"/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tx1"/>
                </a:solidFill>
              </a:rPr>
              <a:t>“Sometimes I’m unsure of which ways things are taught, they are different to when I was in school. My daughter gets confused by me helping e.g. fractions” ”</a:t>
            </a:r>
            <a:r>
              <a:rPr lang="en-GB" sz="2000" dirty="0">
                <a:solidFill>
                  <a:schemeClr val="tx1"/>
                </a:solidFill>
              </a:rPr>
              <a:t>(A caregiver’s response)</a:t>
            </a:r>
          </a:p>
          <a:p>
            <a:pPr marL="285750" indent="-285750" algn="l">
              <a:buSzPct val="86000"/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 algn="l">
              <a:buSzPct val="86000"/>
            </a:pP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algn="l">
              <a:buSzPct val="86000"/>
            </a:pPr>
            <a:endParaRPr lang="en-GB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03075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cadle primary school">
            <a:hlinkClick r:id="rId3"/>
            <a:extLst>
              <a:ext uri="{FF2B5EF4-FFF2-40B4-BE49-F238E27FC236}">
                <a16:creationId xmlns:a16="http://schemas.microsoft.com/office/drawing/2014/main" id="{FCED126E-AE64-4C4B-A26D-AC205BB9DD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097" y="223840"/>
            <a:ext cx="1088253" cy="1390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ubtitle 2">
            <a:extLst>
              <a:ext uri="{FF2B5EF4-FFF2-40B4-BE49-F238E27FC236}">
                <a16:creationId xmlns:a16="http://schemas.microsoft.com/office/drawing/2014/main" id="{7F0F233C-A99B-4688-9BC3-B13AA7242B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8089" y="2367991"/>
            <a:ext cx="9612939" cy="3570896"/>
          </a:xfrm>
        </p:spPr>
        <p:txBody>
          <a:bodyPr>
            <a:normAutofit/>
          </a:bodyPr>
          <a:lstStyle/>
          <a:p>
            <a:pPr marL="342900" indent="-342900">
              <a:buSzPct val="86000"/>
              <a:buFont typeface="Arial" panose="020B0604020202020204" pitchFamily="34" charset="0"/>
              <a:buChar char="•"/>
            </a:pPr>
            <a:endParaRPr lang="en-GB" b="1" dirty="0">
              <a:solidFill>
                <a:schemeClr val="tx1"/>
              </a:solidFill>
            </a:endParaRPr>
          </a:p>
          <a:p>
            <a:pPr>
              <a:buSzPct val="86000"/>
            </a:pPr>
            <a:endParaRPr lang="en-GB" b="1" dirty="0">
              <a:solidFill>
                <a:schemeClr val="tx1"/>
              </a:solidFill>
            </a:endParaRPr>
          </a:p>
          <a:p>
            <a:endParaRPr lang="en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4622E1D1-7937-40B3-9D40-384DB4EE26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76885" y="351833"/>
            <a:ext cx="7766936" cy="859134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Questionnaire findings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F720EAD-60CA-43CF-B83F-6EC38EFA03B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809"/>
          <a:stretch/>
        </p:blipFill>
        <p:spPr>
          <a:xfrm>
            <a:off x="1114747" y="1750715"/>
            <a:ext cx="9367293" cy="47554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77899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cadle primary school">
            <a:hlinkClick r:id="rId3"/>
            <a:extLst>
              <a:ext uri="{FF2B5EF4-FFF2-40B4-BE49-F238E27FC236}">
                <a16:creationId xmlns:a16="http://schemas.microsoft.com/office/drawing/2014/main" id="{FCED126E-AE64-4C4B-A26D-AC205BB9DD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097" y="223840"/>
            <a:ext cx="1088253" cy="1390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ubtitle 2">
            <a:extLst>
              <a:ext uri="{FF2B5EF4-FFF2-40B4-BE49-F238E27FC236}">
                <a16:creationId xmlns:a16="http://schemas.microsoft.com/office/drawing/2014/main" id="{7F0F233C-A99B-4688-9BC3-B13AA7242B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8089" y="2367991"/>
            <a:ext cx="9612939" cy="3570896"/>
          </a:xfrm>
        </p:spPr>
        <p:txBody>
          <a:bodyPr>
            <a:normAutofit/>
          </a:bodyPr>
          <a:lstStyle/>
          <a:p>
            <a:pPr marL="342900" indent="-342900">
              <a:buSzPct val="86000"/>
              <a:buFont typeface="Arial" panose="020B0604020202020204" pitchFamily="34" charset="0"/>
              <a:buChar char="•"/>
            </a:pPr>
            <a:endParaRPr lang="en-GB" b="1" dirty="0">
              <a:solidFill>
                <a:schemeClr val="tx1"/>
              </a:solidFill>
            </a:endParaRPr>
          </a:p>
          <a:p>
            <a:pPr>
              <a:buSzPct val="86000"/>
            </a:pPr>
            <a:endParaRPr lang="en-GB" b="1" dirty="0">
              <a:solidFill>
                <a:schemeClr val="tx1"/>
              </a:solidFill>
            </a:endParaRPr>
          </a:p>
          <a:p>
            <a:endParaRPr lang="en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4622E1D1-7937-40B3-9D40-384DB4EE26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76885" y="351833"/>
            <a:ext cx="7766936" cy="859134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Questionnaire findings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42CC56A-FDC2-47C2-995E-5E751B224B4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44647" y="1495719"/>
            <a:ext cx="9101924" cy="4920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42642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cadle primary school">
            <a:hlinkClick r:id="rId3"/>
            <a:extLst>
              <a:ext uri="{FF2B5EF4-FFF2-40B4-BE49-F238E27FC236}">
                <a16:creationId xmlns:a16="http://schemas.microsoft.com/office/drawing/2014/main" id="{FCED126E-AE64-4C4B-A26D-AC205BB9DD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060" y="288519"/>
            <a:ext cx="1144328" cy="1462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61D1A6DC-4F4C-410E-9C26-6E2C28B1C9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72211" y="1028055"/>
            <a:ext cx="7766936" cy="1261817"/>
          </a:xfrm>
        </p:spPr>
        <p:txBody>
          <a:bodyPr>
            <a:noAutofit/>
          </a:bodyPr>
          <a:lstStyle/>
          <a:p>
            <a:pPr algn="ctr"/>
            <a:r>
              <a:rPr lang="en-GB" sz="4800" dirty="0"/>
              <a:t>Parental engagement meeting recommendations of Ofsted and Estyn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7F0F233C-A99B-4688-9BC3-B13AA7242B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8089" y="2367991"/>
            <a:ext cx="9612939" cy="3570896"/>
          </a:xfrm>
        </p:spPr>
        <p:txBody>
          <a:bodyPr>
            <a:normAutofit/>
          </a:bodyPr>
          <a:lstStyle/>
          <a:p>
            <a:pPr marL="342900" indent="-342900">
              <a:buSzPct val="86000"/>
              <a:buFont typeface="Arial" panose="020B0604020202020204" pitchFamily="34" charset="0"/>
              <a:buChar char="•"/>
            </a:pPr>
            <a:endParaRPr lang="en-GB" b="1" dirty="0">
              <a:solidFill>
                <a:schemeClr val="tx1"/>
              </a:solidFill>
            </a:endParaRPr>
          </a:p>
          <a:p>
            <a:pPr>
              <a:buSzPct val="86000"/>
            </a:pPr>
            <a:endParaRPr lang="en-GB" b="1" dirty="0">
              <a:solidFill>
                <a:schemeClr val="tx1"/>
              </a:solidFill>
            </a:endParaRPr>
          </a:p>
          <a:p>
            <a:endParaRPr lang="en-GB" dirty="0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39E51574-EF22-4849-B7C0-2B39EFF375B0}"/>
              </a:ext>
            </a:extLst>
          </p:cNvPr>
          <p:cNvSpPr txBox="1">
            <a:spLocks/>
          </p:cNvSpPr>
          <p:nvPr/>
        </p:nvSpPr>
        <p:spPr>
          <a:xfrm>
            <a:off x="663355" y="2524229"/>
            <a:ext cx="9612939" cy="372329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8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For best practice, Ofsted suggest </a:t>
            </a:r>
            <a:r>
              <a:rPr lang="en-GB" b="1" dirty="0">
                <a:solidFill>
                  <a:schemeClr val="accent2">
                    <a:lumMod val="50000"/>
                  </a:schemeClr>
                </a:solidFill>
              </a:rPr>
              <a:t>“tailoring communications to suit the preferences of the individual parents”. </a:t>
            </a:r>
          </a:p>
          <a:p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Making adaptions, building strong links and </a:t>
            </a:r>
            <a:r>
              <a:rPr lang="en-GB" b="1" dirty="0">
                <a:solidFill>
                  <a:schemeClr val="accent2">
                    <a:lumMod val="50000"/>
                  </a:schemeClr>
                </a:solidFill>
              </a:rPr>
              <a:t>“catering to any needs and concerns” 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can allow for a “sense of collaboration” to be felt </a:t>
            </a:r>
            <a:r>
              <a:rPr lang="en-GB" b="1" dirty="0">
                <a:solidFill>
                  <a:schemeClr val="accent2">
                    <a:lumMod val="50000"/>
                  </a:schemeClr>
                </a:solidFill>
              </a:rPr>
              <a:t>(Ofsted, 2011). </a:t>
            </a:r>
          </a:p>
          <a:p>
            <a:endParaRPr lang="en-GB" b="1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Estyn support this, suggesting parents should feel</a:t>
            </a:r>
            <a:r>
              <a:rPr lang="en-GB" b="1" dirty="0">
                <a:solidFill>
                  <a:schemeClr val="accent2">
                    <a:lumMod val="50000"/>
                  </a:schemeClr>
                </a:solidFill>
              </a:rPr>
              <a:t> “welcomed within a school and that their opinions are valued”. </a:t>
            </a:r>
          </a:p>
          <a:p>
            <a:r>
              <a:rPr lang="en-GB" b="1" dirty="0">
                <a:solidFill>
                  <a:schemeClr val="accent2">
                    <a:lumMod val="50000"/>
                  </a:schemeClr>
                </a:solidFill>
              </a:rPr>
              <a:t>A clear presence from the class teacher at the “beginning and end of the school day”, 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allows for parents to feel there is an </a:t>
            </a:r>
            <a:r>
              <a:rPr lang="en-GB" b="1" dirty="0">
                <a:solidFill>
                  <a:schemeClr val="accent2">
                    <a:lumMod val="50000"/>
                  </a:schemeClr>
                </a:solidFill>
              </a:rPr>
              <a:t>“open door policy”, 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therefore building </a:t>
            </a:r>
            <a:r>
              <a:rPr lang="en-GB" b="1" dirty="0">
                <a:solidFill>
                  <a:schemeClr val="accent2">
                    <a:lumMod val="50000"/>
                  </a:schemeClr>
                </a:solidFill>
              </a:rPr>
              <a:t>‘a good rapport and clear lines of communication’ (Estyn, 2009). </a:t>
            </a:r>
          </a:p>
          <a:p>
            <a:pPr algn="l">
              <a:buSzPct val="86000"/>
            </a:pPr>
            <a:endParaRPr lang="en-GB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45904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cadle primary school">
            <a:hlinkClick r:id="rId3"/>
            <a:extLst>
              <a:ext uri="{FF2B5EF4-FFF2-40B4-BE49-F238E27FC236}">
                <a16:creationId xmlns:a16="http://schemas.microsoft.com/office/drawing/2014/main" id="{FCED126E-AE64-4C4B-A26D-AC205BB9DD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365" y="165971"/>
            <a:ext cx="1144328" cy="1462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61D1A6DC-4F4C-410E-9C26-6E2C28B1C9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70776" y="720780"/>
            <a:ext cx="7766936" cy="739003"/>
          </a:xfrm>
        </p:spPr>
        <p:txBody>
          <a:bodyPr>
            <a:noAutofit/>
          </a:bodyPr>
          <a:lstStyle/>
          <a:p>
            <a:pPr algn="ctr"/>
            <a:r>
              <a:rPr lang="en-GB" sz="4800" dirty="0"/>
              <a:t>Feedback from parents for improvement </a:t>
            </a:r>
          </a:p>
        </p:txBody>
      </p:sp>
      <p:pic>
        <p:nvPicPr>
          <p:cNvPr id="7" name="Picture 6" descr="A close up of a logo&#10;&#10;Description automatically generated">
            <a:extLst>
              <a:ext uri="{FF2B5EF4-FFF2-40B4-BE49-F238E27FC236}">
                <a16:creationId xmlns:a16="http://schemas.microsoft.com/office/drawing/2014/main" id="{D8F18288-7516-48F1-939E-9DAE4AB5FFC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60915" y="1546584"/>
            <a:ext cx="1734899" cy="1690343"/>
          </a:xfrm>
          <a:prstGeom prst="rect">
            <a:avLst/>
          </a:prstGeom>
        </p:spPr>
      </p:pic>
      <p:sp>
        <p:nvSpPr>
          <p:cNvPr id="10" name="Subtitle 2">
            <a:extLst>
              <a:ext uri="{FF2B5EF4-FFF2-40B4-BE49-F238E27FC236}">
                <a16:creationId xmlns:a16="http://schemas.microsoft.com/office/drawing/2014/main" id="{0CCF68BC-30CC-4E79-8457-CB7EDC2FF9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1569" y="2914746"/>
            <a:ext cx="9612939" cy="3570896"/>
          </a:xfrm>
        </p:spPr>
        <p:txBody>
          <a:bodyPr>
            <a:normAutofit/>
          </a:bodyPr>
          <a:lstStyle/>
          <a:p>
            <a:pPr marL="342900" indent="-342900">
              <a:buSzPct val="86000"/>
              <a:buFont typeface="Arial" panose="020B0604020202020204" pitchFamily="34" charset="0"/>
              <a:buChar char="•"/>
            </a:pPr>
            <a:endParaRPr lang="en-GB" b="1" dirty="0">
              <a:solidFill>
                <a:schemeClr val="tx1"/>
              </a:solidFill>
            </a:endParaRPr>
          </a:p>
          <a:p>
            <a:pPr>
              <a:buSzPct val="86000"/>
            </a:pPr>
            <a:endParaRPr lang="en-GB" b="1" dirty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E75B117-E512-4093-BA33-CCE9AB8243B8}"/>
              </a:ext>
            </a:extLst>
          </p:cNvPr>
          <p:cNvSpPr txBox="1"/>
          <p:nvPr/>
        </p:nvSpPr>
        <p:spPr>
          <a:xfrm>
            <a:off x="1102936" y="3291624"/>
            <a:ext cx="920998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“Like the idea of a homework club” </a:t>
            </a:r>
            <a:r>
              <a:rPr lang="en-GB" dirty="0"/>
              <a:t>(Caregiver’s responses)</a:t>
            </a:r>
          </a:p>
          <a:p>
            <a:endParaRPr lang="en-GB" dirty="0"/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“Online would be a good idea”</a:t>
            </a:r>
          </a:p>
          <a:p>
            <a:endParaRPr lang="en-GB" b="1" dirty="0"/>
          </a:p>
          <a:p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“Parent afternoon with tea and cakes to get to know each other”</a:t>
            </a:r>
          </a:p>
          <a:p>
            <a:endParaRPr lang="en-GB" b="1" dirty="0"/>
          </a:p>
          <a:p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“Having a concerns box for parents”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12" name="Picture 11" descr="A picture containing clipart&#10;&#10;Description automatically generated">
            <a:extLst>
              <a:ext uri="{FF2B5EF4-FFF2-40B4-BE49-F238E27FC236}">
                <a16:creationId xmlns:a16="http://schemas.microsoft.com/office/drawing/2014/main" id="{29D42438-362C-4488-974F-7A88227F1DF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68207" y="5462471"/>
            <a:ext cx="1969485" cy="1106149"/>
          </a:xfrm>
          <a:prstGeom prst="rect">
            <a:avLst/>
          </a:prstGeom>
        </p:spPr>
      </p:pic>
      <p:pic>
        <p:nvPicPr>
          <p:cNvPr id="11" name="Picture 2" descr="Image result for hwb">
            <a:hlinkClick r:id="rId7"/>
            <a:extLst>
              <a:ext uri="{FF2B5EF4-FFF2-40B4-BE49-F238E27FC236}">
                <a16:creationId xmlns:a16="http://schemas.microsoft.com/office/drawing/2014/main" id="{D49DBD1B-9997-4EEF-A1D1-9223CB5C9FC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21" t="12388" r="3730" b="13826"/>
          <a:stretch/>
        </p:blipFill>
        <p:spPr bwMode="auto">
          <a:xfrm>
            <a:off x="9511287" y="4107974"/>
            <a:ext cx="2083324" cy="1184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47057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cadle primary school">
            <a:hlinkClick r:id="rId3"/>
            <a:extLst>
              <a:ext uri="{FF2B5EF4-FFF2-40B4-BE49-F238E27FC236}">
                <a16:creationId xmlns:a16="http://schemas.microsoft.com/office/drawing/2014/main" id="{FCED126E-AE64-4C4B-A26D-AC205BB9DD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365" y="165971"/>
            <a:ext cx="1144328" cy="1462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A close up of a logo&#10;&#10;Description automatically generated">
            <a:extLst>
              <a:ext uri="{FF2B5EF4-FFF2-40B4-BE49-F238E27FC236}">
                <a16:creationId xmlns:a16="http://schemas.microsoft.com/office/drawing/2014/main" id="{D8F18288-7516-48F1-939E-9DAE4AB5FFC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482605" y="165972"/>
            <a:ext cx="1469525" cy="1431784"/>
          </a:xfrm>
          <a:prstGeom prst="rect">
            <a:avLst/>
          </a:prstGeom>
        </p:spPr>
      </p:pic>
      <p:sp>
        <p:nvSpPr>
          <p:cNvPr id="10" name="Subtitle 2">
            <a:extLst>
              <a:ext uri="{FF2B5EF4-FFF2-40B4-BE49-F238E27FC236}">
                <a16:creationId xmlns:a16="http://schemas.microsoft.com/office/drawing/2014/main" id="{0CCF68BC-30CC-4E79-8457-CB7EDC2FF9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1569" y="2914746"/>
            <a:ext cx="9612939" cy="3570896"/>
          </a:xfrm>
        </p:spPr>
        <p:txBody>
          <a:bodyPr>
            <a:normAutofit/>
          </a:bodyPr>
          <a:lstStyle/>
          <a:p>
            <a:pPr marL="342900" indent="-342900">
              <a:buSzPct val="86000"/>
              <a:buFont typeface="Arial" panose="020B0604020202020204" pitchFamily="34" charset="0"/>
              <a:buChar char="•"/>
            </a:pPr>
            <a:endParaRPr lang="en-GB" b="1" dirty="0">
              <a:solidFill>
                <a:schemeClr val="tx1"/>
              </a:solidFill>
            </a:endParaRPr>
          </a:p>
          <a:p>
            <a:pPr>
              <a:buSzPct val="86000"/>
            </a:pPr>
            <a:endParaRPr lang="en-GB" b="1" dirty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7AEF24C-B887-4AE4-A28C-AD4C1EB7EEF8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513" r="7361"/>
          <a:stretch/>
        </p:blipFill>
        <p:spPr>
          <a:xfrm>
            <a:off x="400124" y="1828768"/>
            <a:ext cx="11110004" cy="4014848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8C5FC461-3E22-4AE3-A602-E2395078E0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08860" y="467502"/>
            <a:ext cx="7766936" cy="859134"/>
          </a:xfrm>
        </p:spPr>
        <p:txBody>
          <a:bodyPr>
            <a:noAutofit/>
          </a:bodyPr>
          <a:lstStyle/>
          <a:p>
            <a:pPr algn="ctr"/>
            <a:r>
              <a:rPr lang="en-GB" dirty="0"/>
              <a:t>Cadle Primary School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E319FFC-7A59-497C-BFD2-72AF9DC54A84}"/>
              </a:ext>
            </a:extLst>
          </p:cNvPr>
          <p:cNvSpPr txBox="1"/>
          <p:nvPr/>
        </p:nvSpPr>
        <p:spPr>
          <a:xfrm>
            <a:off x="1792453" y="6042581"/>
            <a:ext cx="86070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“Ambitious, capable learners” </a:t>
            </a:r>
            <a:r>
              <a:rPr lang="en-GB" sz="2800" dirty="0"/>
              <a:t>(Donaldson, 2015).</a:t>
            </a:r>
          </a:p>
        </p:txBody>
      </p:sp>
    </p:spTree>
    <p:extLst>
      <p:ext uri="{BB962C8B-B14F-4D97-AF65-F5344CB8AC3E}">
        <p14:creationId xmlns:p14="http://schemas.microsoft.com/office/powerpoint/2010/main" val="30580283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cadle primary school">
            <a:hlinkClick r:id="rId3"/>
            <a:extLst>
              <a:ext uri="{FF2B5EF4-FFF2-40B4-BE49-F238E27FC236}">
                <a16:creationId xmlns:a16="http://schemas.microsoft.com/office/drawing/2014/main" id="{FCED126E-AE64-4C4B-A26D-AC205BB9DD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870" y="165972"/>
            <a:ext cx="1144328" cy="1462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A close up of a logo&#10;&#10;Description automatically generated">
            <a:extLst>
              <a:ext uri="{FF2B5EF4-FFF2-40B4-BE49-F238E27FC236}">
                <a16:creationId xmlns:a16="http://schemas.microsoft.com/office/drawing/2014/main" id="{D8F18288-7516-48F1-939E-9DAE4AB5FFC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584106" y="165972"/>
            <a:ext cx="1368024" cy="1332890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8C5FC461-3E22-4AE3-A602-E2395078E0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08860" y="467502"/>
            <a:ext cx="7766936" cy="859134"/>
          </a:xfrm>
        </p:spPr>
        <p:txBody>
          <a:bodyPr>
            <a:noAutofit/>
          </a:bodyPr>
          <a:lstStyle/>
          <a:p>
            <a:pPr algn="ctr"/>
            <a:r>
              <a:rPr lang="en-GB" dirty="0"/>
              <a:t>Cadle Primary School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E319FFC-7A59-497C-BFD2-72AF9DC54A84}"/>
              </a:ext>
            </a:extLst>
          </p:cNvPr>
          <p:cNvSpPr txBox="1"/>
          <p:nvPr/>
        </p:nvSpPr>
        <p:spPr>
          <a:xfrm>
            <a:off x="1067613" y="1834245"/>
            <a:ext cx="103011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Strong parental engagement </a:t>
            </a:r>
            <a:r>
              <a:rPr lang="en-GB" sz="2800" b="1" dirty="0"/>
              <a:t>“can be a powerful lever for raising achievement in schools” </a:t>
            </a:r>
            <a:r>
              <a:rPr lang="en-GB" sz="2800" dirty="0"/>
              <a:t>(Ofsted, 2011).</a:t>
            </a:r>
          </a:p>
        </p:txBody>
      </p:sp>
      <p:pic>
        <p:nvPicPr>
          <p:cNvPr id="8" name="Picture 7" descr="A picture containing stationary&#10;&#10;Description automatically generated">
            <a:extLst>
              <a:ext uri="{FF2B5EF4-FFF2-40B4-BE49-F238E27FC236}">
                <a16:creationId xmlns:a16="http://schemas.microsoft.com/office/drawing/2014/main" id="{714D8436-1136-4926-81D0-203C3DB46785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4307" t="11409" r="13940" b="17388"/>
          <a:stretch/>
        </p:blipFill>
        <p:spPr>
          <a:xfrm>
            <a:off x="4081806" y="3277107"/>
            <a:ext cx="3487918" cy="3461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769343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3214</TotalTime>
  <Words>546</Words>
  <Application>Microsoft Office PowerPoint</Application>
  <PresentationFormat>Widescreen</PresentationFormat>
  <Paragraphs>95</Paragraphs>
  <Slides>18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Trebuchet MS</vt:lpstr>
      <vt:lpstr>Wingdings 3</vt:lpstr>
      <vt:lpstr>Facet</vt:lpstr>
      <vt:lpstr>Parental Involvement within Cadle Primary School</vt:lpstr>
      <vt:lpstr>PowerPoint Presentation</vt:lpstr>
      <vt:lpstr>The importance of Parental Engagement </vt:lpstr>
      <vt:lpstr>The importance of Parental Engagement </vt:lpstr>
      <vt:lpstr>Good practice within Cadle Primary School</vt:lpstr>
      <vt:lpstr>Our Questionnaire </vt:lpstr>
      <vt:lpstr>Questionnaire findings </vt:lpstr>
      <vt:lpstr>PowerPoint Presentation</vt:lpstr>
      <vt:lpstr>Questionnaire findings </vt:lpstr>
      <vt:lpstr>Rio Challenges</vt:lpstr>
      <vt:lpstr>Questionnaire findings </vt:lpstr>
      <vt:lpstr>Questionnaire findings </vt:lpstr>
      <vt:lpstr>Questionnaire findings </vt:lpstr>
      <vt:lpstr>Questionnaire findings </vt:lpstr>
      <vt:lpstr>Parental engagement meeting recommendations of Ofsted and Estyn</vt:lpstr>
      <vt:lpstr>Feedback from parents for improvement </vt:lpstr>
      <vt:lpstr>Cadle Primary School</vt:lpstr>
      <vt:lpstr>Cadle Primary School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Parental Involvement within Cadle Primary School</dc:title>
  <dc:creator>Joy Newbury</dc:creator>
  <cp:lastModifiedBy>Joy Newbury</cp:lastModifiedBy>
  <cp:revision>76</cp:revision>
  <dcterms:created xsi:type="dcterms:W3CDTF">2019-02-18T10:10:02Z</dcterms:created>
  <dcterms:modified xsi:type="dcterms:W3CDTF">2019-04-29T08:35:01Z</dcterms:modified>
</cp:coreProperties>
</file>