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6"/>
  </p:notesMasterIdLst>
  <p:handoutMasterIdLst>
    <p:handoutMasterId r:id="rId7"/>
  </p:handoutMasterIdLst>
  <p:sldIdLst>
    <p:sldId id="256" r:id="rId5"/>
  </p:sldIdLst>
  <p:sldSz cx="30275213" cy="42803763"/>
  <p:notesSz cx="6858000" cy="9144000"/>
  <p:defaultTextStyle>
    <a:defPPr rtl="0">
      <a:defRPr lang="en-GB"/>
    </a:defPPr>
    <a:lvl1pPr marL="0" algn="l" defTabSz="2087941" rtl="0" eaLnBrk="1" latinLnBrk="0" hangingPunct="1">
      <a:defRPr lang="en-GB" sz="8220" kern="1200">
        <a:solidFill>
          <a:schemeClr val="tx1"/>
        </a:solidFill>
        <a:latin typeface="+mn-lt"/>
        <a:ea typeface="+mn-ea"/>
        <a:cs typeface="+mn-cs"/>
      </a:defRPr>
    </a:lvl1pPr>
    <a:lvl2pPr marL="2087941" algn="l" defTabSz="2087941" rtl="0" eaLnBrk="1" latinLnBrk="0" hangingPunct="1">
      <a:defRPr lang="en-GB" sz="8220" kern="1200">
        <a:solidFill>
          <a:schemeClr val="tx1"/>
        </a:solidFill>
        <a:latin typeface="+mn-lt"/>
        <a:ea typeface="+mn-ea"/>
        <a:cs typeface="+mn-cs"/>
      </a:defRPr>
    </a:lvl2pPr>
    <a:lvl3pPr marL="4175882" algn="l" defTabSz="2087941" rtl="0" eaLnBrk="1" latinLnBrk="0" hangingPunct="1">
      <a:defRPr lang="en-GB" sz="8220" kern="1200">
        <a:solidFill>
          <a:schemeClr val="tx1"/>
        </a:solidFill>
        <a:latin typeface="+mn-lt"/>
        <a:ea typeface="+mn-ea"/>
        <a:cs typeface="+mn-cs"/>
      </a:defRPr>
    </a:lvl3pPr>
    <a:lvl4pPr marL="6263823" algn="l" defTabSz="2087941" rtl="0" eaLnBrk="1" latinLnBrk="0" hangingPunct="1">
      <a:defRPr lang="en-GB" sz="8220" kern="1200">
        <a:solidFill>
          <a:schemeClr val="tx1"/>
        </a:solidFill>
        <a:latin typeface="+mn-lt"/>
        <a:ea typeface="+mn-ea"/>
        <a:cs typeface="+mn-cs"/>
      </a:defRPr>
    </a:lvl4pPr>
    <a:lvl5pPr marL="8351764" algn="l" defTabSz="2087941" rtl="0" eaLnBrk="1" latinLnBrk="0" hangingPunct="1">
      <a:defRPr lang="en-GB" sz="8220" kern="1200">
        <a:solidFill>
          <a:schemeClr val="tx1"/>
        </a:solidFill>
        <a:latin typeface="+mn-lt"/>
        <a:ea typeface="+mn-ea"/>
        <a:cs typeface="+mn-cs"/>
      </a:defRPr>
    </a:lvl5pPr>
    <a:lvl6pPr marL="10439705" algn="l" defTabSz="2087941" rtl="0" eaLnBrk="1" latinLnBrk="0" hangingPunct="1">
      <a:defRPr lang="en-GB" sz="8220" kern="1200">
        <a:solidFill>
          <a:schemeClr val="tx1"/>
        </a:solidFill>
        <a:latin typeface="+mn-lt"/>
        <a:ea typeface="+mn-ea"/>
        <a:cs typeface="+mn-cs"/>
      </a:defRPr>
    </a:lvl6pPr>
    <a:lvl7pPr marL="12527646" algn="l" defTabSz="2087941" rtl="0" eaLnBrk="1" latinLnBrk="0" hangingPunct="1">
      <a:defRPr lang="en-GB" sz="8220" kern="1200">
        <a:solidFill>
          <a:schemeClr val="tx1"/>
        </a:solidFill>
        <a:latin typeface="+mn-lt"/>
        <a:ea typeface="+mn-ea"/>
        <a:cs typeface="+mn-cs"/>
      </a:defRPr>
    </a:lvl7pPr>
    <a:lvl8pPr marL="14615587" algn="l" defTabSz="2087941" rtl="0" eaLnBrk="1" latinLnBrk="0" hangingPunct="1">
      <a:defRPr lang="en-GB" sz="8220" kern="1200">
        <a:solidFill>
          <a:schemeClr val="tx1"/>
        </a:solidFill>
        <a:latin typeface="+mn-lt"/>
        <a:ea typeface="+mn-ea"/>
        <a:cs typeface="+mn-cs"/>
      </a:defRPr>
    </a:lvl8pPr>
    <a:lvl9pPr marL="16703528" algn="l" defTabSz="2087941" rtl="0" eaLnBrk="1" latinLnBrk="0" hangingPunct="1">
      <a:defRPr lang="en-GB" sz="8220" kern="1200">
        <a:solidFill>
          <a:schemeClr val="tx1"/>
        </a:solidFill>
        <a:latin typeface="+mn-lt"/>
        <a:ea typeface="+mn-ea"/>
        <a:cs typeface="+mn-cs"/>
      </a:defRPr>
    </a:lvl9pPr>
  </p:defaultTextStyle>
  <p:extLst>
    <p:ext uri="{EFAFB233-063F-42B5-8137-9DF3F51BA10A}">
      <p15:sldGuideLst xmlns:p15="http://schemas.microsoft.com/office/powerpoint/2012/main">
        <p15:guide id="2" pos="9430" userDrawn="1">
          <p15:clr>
            <a:srgbClr val="A4A3A4"/>
          </p15:clr>
        </p15:guide>
        <p15:guide id="3" orient="horz" pos="13482" userDrawn="1">
          <p15:clr>
            <a:srgbClr val="A4A3A4"/>
          </p15:clr>
        </p15:guide>
        <p15:guide id="4" pos="15844" userDrawn="1">
          <p15:clr>
            <a:srgbClr val="A4A3A4"/>
          </p15:clr>
        </p15:guide>
        <p15:guide id="5" orient="horz" pos="1123" userDrawn="1">
          <p15:clr>
            <a:srgbClr val="A4A3A4"/>
          </p15:clr>
        </p15:guide>
        <p15:guide id="6" orient="horz" pos="15841" userDrawn="1">
          <p15:clr>
            <a:srgbClr val="A4A3A4"/>
          </p15:clr>
        </p15:guide>
        <p15:guide id="7" orient="horz" pos="4157" userDrawn="1">
          <p15:clr>
            <a:srgbClr val="A4A3A4"/>
          </p15:clr>
        </p15:guide>
        <p15:guide id="8" orient="horz" pos="25741" userDrawn="1">
          <p15:clr>
            <a:srgbClr val="A4A3A4"/>
          </p15:clr>
        </p15:guide>
        <p15:guide id="9" pos="1073" userDrawn="1">
          <p15:clr>
            <a:srgbClr val="A4A3A4"/>
          </p15:clr>
        </p15:guide>
        <p15:guide id="10" pos="1795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1BC"/>
    <a:srgbClr val="474B53"/>
    <a:srgbClr val="F2B800"/>
    <a:srgbClr val="0C6EA5"/>
    <a:srgbClr val="191E28"/>
    <a:srgbClr val="DF3A42"/>
    <a:srgbClr val="E75B2B"/>
    <a:srgbClr val="F47200"/>
    <a:srgbClr val="E28D17"/>
    <a:srgbClr val="D5A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F6DDEB-4449-8540-30D5-B7FAB353CA5B}" v="4" dt="2025-10-24T10:34:48.956"/>
    <p1510:client id="{9877BCC5-F459-97FA-EAFE-1F8405F9B8D4}" v="11" dt="2025-10-23T16:39:23.691"/>
    <p1510:client id="{C67CC4B0-C76B-CF4A-C54C-8657B8F48E4D}" v="1075" dt="2025-10-24T10:19:27.192"/>
    <p1510:client id="{FA713F62-0EF0-5E19-F989-62019010FBEF}" v="2" dt="2025-10-23T15:59:09.8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os="9430"/>
        <p:guide orient="horz" pos="13482"/>
        <p:guide pos="15844"/>
        <p:guide orient="horz" pos="1123"/>
        <p:guide orient="horz" pos="15841"/>
        <p:guide orient="horz" pos="4157"/>
        <p:guide orient="horz" pos="25741"/>
        <p:guide pos="1073"/>
        <p:guide pos="1795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7E1F32-670E-42A1-BB79-BE7CF13D3D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37952D9F-355D-4E4D-9520-4A19B294762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77AE1864-8BC3-44A7-B7A7-1898E1283F56}" type="datetime1">
              <a:rPr lang="en-GB" smtClean="0"/>
              <a:t>24/10/2025</a:t>
            </a:fld>
            <a:endParaRPr lang="en-GB"/>
          </a:p>
        </p:txBody>
      </p:sp>
      <p:sp>
        <p:nvSpPr>
          <p:cNvPr id="4" name="Footer Placeholder 3">
            <a:extLst>
              <a:ext uri="{FF2B5EF4-FFF2-40B4-BE49-F238E27FC236}">
                <a16:creationId xmlns:a16="http://schemas.microsoft.com/office/drawing/2014/main" id="{9C1D824E-CABD-4018-B1C4-F54DF49C3C8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568D1F29-09CA-482E-8686-EEE88BB73D4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8869D12F-E8AC-48C0-8B1F-BD566648D8E6}" type="slidenum">
              <a:rPr lang="en-GB" smtClean="0"/>
              <a:t>‹#›</a:t>
            </a:fld>
            <a:endParaRPr lang="en-GB"/>
          </a:p>
        </p:txBody>
      </p:sp>
    </p:spTree>
    <p:extLst>
      <p:ext uri="{BB962C8B-B14F-4D97-AF65-F5344CB8AC3E}">
        <p14:creationId xmlns:p14="http://schemas.microsoft.com/office/powerpoint/2010/main" val="279465475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7AEB37A2-5287-4FB1-8A24-36B95B87C68A}" type="datetime1">
              <a:rPr lang="en-GB" noProof="0" smtClean="0"/>
              <a:t>24/10/2025</a:t>
            </a:fld>
            <a:endParaRPr lang="en-GB" noProof="0"/>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C8136092-2EDF-47BF-99B1-B87430F95B70}" type="slidenum">
              <a:rPr lang="en-GB" noProof="0" smtClean="0"/>
              <a:t>‹#›</a:t>
            </a:fld>
            <a:endParaRPr lang="en-GB" noProof="0"/>
          </a:p>
        </p:txBody>
      </p:sp>
    </p:spTree>
    <p:extLst>
      <p:ext uri="{BB962C8B-B14F-4D97-AF65-F5344CB8AC3E}">
        <p14:creationId xmlns:p14="http://schemas.microsoft.com/office/powerpoint/2010/main" val="3603056596"/>
      </p:ext>
    </p:extLst>
  </p:cSld>
  <p:clrMap bg1="lt1" tx1="dk1" bg2="lt2" tx2="dk2" accent1="accent1" accent2="accent2" accent3="accent3" accent4="accent4" accent5="accent5" accent6="accent6" hlink="hlink" folHlink="folHlink"/>
  <p:hf hdr="0" ftr="0" dt="0"/>
  <p:notesStyle>
    <a:lvl1pPr marL="0" algn="l" defTabSz="4175882" rtl="0" eaLnBrk="1" latinLnBrk="0" hangingPunct="1">
      <a:defRPr lang="en-GB" sz="5480" kern="1200">
        <a:solidFill>
          <a:schemeClr val="tx1"/>
        </a:solidFill>
        <a:latin typeface="+mn-lt"/>
        <a:ea typeface="+mn-ea"/>
        <a:cs typeface="+mn-cs"/>
      </a:defRPr>
    </a:lvl1pPr>
    <a:lvl2pPr marL="2087941" algn="l" defTabSz="4175882" rtl="0" eaLnBrk="1" latinLnBrk="0" hangingPunct="1">
      <a:defRPr lang="en-GB" sz="5480" kern="1200">
        <a:solidFill>
          <a:schemeClr val="tx1"/>
        </a:solidFill>
        <a:latin typeface="+mn-lt"/>
        <a:ea typeface="+mn-ea"/>
        <a:cs typeface="+mn-cs"/>
      </a:defRPr>
    </a:lvl2pPr>
    <a:lvl3pPr marL="4175882" algn="l" defTabSz="4175882" rtl="0" eaLnBrk="1" latinLnBrk="0" hangingPunct="1">
      <a:defRPr lang="en-GB" sz="5480" kern="1200">
        <a:solidFill>
          <a:schemeClr val="tx1"/>
        </a:solidFill>
        <a:latin typeface="+mn-lt"/>
        <a:ea typeface="+mn-ea"/>
        <a:cs typeface="+mn-cs"/>
      </a:defRPr>
    </a:lvl3pPr>
    <a:lvl4pPr marL="6263823" algn="l" defTabSz="4175882" rtl="0" eaLnBrk="1" latinLnBrk="0" hangingPunct="1">
      <a:defRPr lang="en-GB" sz="5480" kern="1200">
        <a:solidFill>
          <a:schemeClr val="tx1"/>
        </a:solidFill>
        <a:latin typeface="+mn-lt"/>
        <a:ea typeface="+mn-ea"/>
        <a:cs typeface="+mn-cs"/>
      </a:defRPr>
    </a:lvl4pPr>
    <a:lvl5pPr marL="8351764" algn="l" defTabSz="4175882" rtl="0" eaLnBrk="1" latinLnBrk="0" hangingPunct="1">
      <a:defRPr lang="en-GB" sz="5480" kern="1200">
        <a:solidFill>
          <a:schemeClr val="tx1"/>
        </a:solidFill>
        <a:latin typeface="+mn-lt"/>
        <a:ea typeface="+mn-ea"/>
        <a:cs typeface="+mn-cs"/>
      </a:defRPr>
    </a:lvl5pPr>
    <a:lvl6pPr marL="10439705" algn="l" defTabSz="4175882" rtl="0" eaLnBrk="1" latinLnBrk="0" hangingPunct="1">
      <a:defRPr lang="en-GB" sz="5480" kern="1200">
        <a:solidFill>
          <a:schemeClr val="tx1"/>
        </a:solidFill>
        <a:latin typeface="+mn-lt"/>
        <a:ea typeface="+mn-ea"/>
        <a:cs typeface="+mn-cs"/>
      </a:defRPr>
    </a:lvl6pPr>
    <a:lvl7pPr marL="12527646" algn="l" defTabSz="4175882" rtl="0" eaLnBrk="1" latinLnBrk="0" hangingPunct="1">
      <a:defRPr lang="en-GB" sz="5480" kern="1200">
        <a:solidFill>
          <a:schemeClr val="tx1"/>
        </a:solidFill>
        <a:latin typeface="+mn-lt"/>
        <a:ea typeface="+mn-ea"/>
        <a:cs typeface="+mn-cs"/>
      </a:defRPr>
    </a:lvl7pPr>
    <a:lvl8pPr marL="14615587" algn="l" defTabSz="4175882" rtl="0" eaLnBrk="1" latinLnBrk="0" hangingPunct="1">
      <a:defRPr lang="en-GB" sz="5480" kern="1200">
        <a:solidFill>
          <a:schemeClr val="tx1"/>
        </a:solidFill>
        <a:latin typeface="+mn-lt"/>
        <a:ea typeface="+mn-ea"/>
        <a:cs typeface="+mn-cs"/>
      </a:defRPr>
    </a:lvl8pPr>
    <a:lvl9pPr marL="16703528" algn="l" defTabSz="4175882" rtl="0" eaLnBrk="1" latinLnBrk="0" hangingPunct="1">
      <a:defRPr lang="en-GB" sz="54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38388" y="1143000"/>
            <a:ext cx="2181225" cy="3086100"/>
          </a:xfrm>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C8136092-2EDF-47BF-99B1-B87430F95B70}" type="slidenum">
              <a:rPr lang="en-GB" noProof="0" smtClean="0"/>
              <a:t>1</a:t>
            </a:fld>
            <a:endParaRPr lang="en-GB" noProof="0"/>
          </a:p>
        </p:txBody>
      </p:sp>
    </p:spTree>
    <p:extLst>
      <p:ext uri="{BB962C8B-B14F-4D97-AF65-F5344CB8AC3E}">
        <p14:creationId xmlns:p14="http://schemas.microsoft.com/office/powerpoint/2010/main" val="124014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lide 1">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D679390-0A1D-45C6-B0A4-B7C424C470EA}"/>
              </a:ext>
            </a:extLst>
          </p:cNvPr>
          <p:cNvSpPr>
            <a:spLocks noGrp="1"/>
          </p:cNvSpPr>
          <p:nvPr>
            <p:ph type="title"/>
          </p:nvPr>
        </p:nvSpPr>
        <p:spPr>
          <a:xfrm>
            <a:off x="2081425" y="2278921"/>
            <a:ext cx="26112371" cy="3784950"/>
          </a:xfrm>
        </p:spPr>
        <p:txBody>
          <a:bodyPr rtlCol="0"/>
          <a:lstStyle>
            <a:defPPr>
              <a:defRPr lang="en-GB"/>
            </a:defPPr>
          </a:lstStyle>
          <a:p>
            <a:pPr rtl="0"/>
            <a:r>
              <a:rPr lang="en-US" noProof="0"/>
              <a:t>Click to edit Master title style</a:t>
            </a:r>
            <a:endParaRPr lang="en-GB" noProof="0"/>
          </a:p>
        </p:txBody>
      </p:sp>
    </p:spTree>
    <p:extLst>
      <p:ext uri="{BB962C8B-B14F-4D97-AF65-F5344CB8AC3E}">
        <p14:creationId xmlns:p14="http://schemas.microsoft.com/office/powerpoint/2010/main" val="4160577128"/>
      </p:ext>
    </p:extLst>
  </p:cSld>
  <p:clrMapOvr>
    <a:masterClrMapping/>
  </p:clrMapOvr>
  <p:extLst>
    <p:ext uri="{DCECCB84-F9BA-43D5-87BE-67443E8EF086}">
      <p15:sldGuideLst xmlns:p15="http://schemas.microsoft.com/office/powerpoint/2012/main">
        <p15:guide id="1" orient="horz" pos="740" userDrawn="1">
          <p15:clr>
            <a:srgbClr val="FBAE40"/>
          </p15:clr>
        </p15:guide>
        <p15:guide id="2" pos="9641" userDrawn="1">
          <p15:clr>
            <a:srgbClr val="FBAE40"/>
          </p15:clr>
        </p15:guide>
        <p15:guide id="3" pos="724" userDrawn="1">
          <p15:clr>
            <a:srgbClr val="FBAE40"/>
          </p15:clr>
        </p15:guide>
        <p15:guide id="4" pos="18347" userDrawn="1">
          <p15:clr>
            <a:srgbClr val="FBAE40"/>
          </p15:clr>
        </p15:guide>
        <p15:guide id="12" orient="horz" pos="25905" userDrawn="1">
          <p15:clr>
            <a:srgbClr val="FBAE40"/>
          </p15:clr>
        </p15:guide>
        <p15:guide id="13" orient="horz" pos="3820" userDrawn="1">
          <p15:clr>
            <a:srgbClr val="FBAE40"/>
          </p15:clr>
        </p15:guide>
        <p15:guide id="14" orient="horz" pos="17943" userDrawn="1">
          <p15:clr>
            <a:srgbClr val="FBAE40"/>
          </p15:clr>
        </p15:guide>
        <p15:guide id="15" pos="7032" userDrawn="1">
          <p15:clr>
            <a:srgbClr val="FBAE40"/>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5" y="2278919"/>
            <a:ext cx="26112371" cy="8273414"/>
          </a:xfrm>
          <a:prstGeom prst="rect">
            <a:avLst/>
          </a:prstGeom>
        </p:spPr>
        <p:txBody>
          <a:bodyPr vert="horz" lIns="91440" tIns="45720" rIns="91440" bIns="45720" rtlCol="0" anchor="ctr">
            <a:normAutofit/>
          </a:bodyPr>
          <a:lstStyle>
            <a:defPPr>
              <a:defRPr lang="en-GB"/>
            </a:defPPr>
          </a:lstStyle>
          <a:p>
            <a:pPr rtl="0"/>
            <a:endParaRPr lang="en-GB" noProof="0"/>
          </a:p>
        </p:txBody>
      </p:sp>
      <p:sp>
        <p:nvSpPr>
          <p:cNvPr id="3" name="Text Placeholder 2"/>
          <p:cNvSpPr>
            <a:spLocks noGrp="1"/>
          </p:cNvSpPr>
          <p:nvPr>
            <p:ph type="body" idx="1"/>
          </p:nvPr>
        </p:nvSpPr>
        <p:spPr>
          <a:xfrm>
            <a:off x="2081425" y="11394522"/>
            <a:ext cx="26112371" cy="27158594"/>
          </a:xfrm>
          <a:prstGeom prst="rect">
            <a:avLst/>
          </a:prstGeom>
        </p:spPr>
        <p:txBody>
          <a:bodyPr vert="horz" lIns="91440" tIns="45720" rIns="91440" bIns="45720" rtlCol="0">
            <a:normAutofit/>
          </a:bodyPr>
          <a:lstStyle>
            <a:defPPr>
              <a:defRPr lang="en-GB"/>
            </a:def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2081423" y="39672762"/>
            <a:ext cx="6811923" cy="2278902"/>
          </a:xfrm>
          <a:prstGeom prst="rect">
            <a:avLst/>
          </a:prstGeom>
        </p:spPr>
        <p:txBody>
          <a:bodyPr vert="horz" lIns="91440" tIns="45720" rIns="91440" bIns="45720" rtlCol="0" anchor="ctr"/>
          <a:lstStyle>
            <a:lvl1pPr algn="l">
              <a:defRPr lang="en-GB" sz="900">
                <a:solidFill>
                  <a:schemeClr val="tx1">
                    <a:tint val="75000"/>
                  </a:schemeClr>
                </a:solidFill>
              </a:defRPr>
            </a:lvl1pPr>
          </a:lstStyle>
          <a:p>
            <a:pPr rtl="0"/>
            <a:r>
              <a:rPr lang="en-GB" noProof="0"/>
              <a:t>MM.DD.20XX</a:t>
            </a:r>
          </a:p>
        </p:txBody>
      </p:sp>
      <p:sp>
        <p:nvSpPr>
          <p:cNvPr id="5" name="Footer Placeholder 4"/>
          <p:cNvSpPr>
            <a:spLocks noGrp="1"/>
          </p:cNvSpPr>
          <p:nvPr>
            <p:ph type="ftr" sz="quarter" idx="3"/>
          </p:nvPr>
        </p:nvSpPr>
        <p:spPr>
          <a:xfrm>
            <a:off x="10028669" y="39672762"/>
            <a:ext cx="10217884" cy="2278902"/>
          </a:xfrm>
          <a:prstGeom prst="rect">
            <a:avLst/>
          </a:prstGeom>
        </p:spPr>
        <p:txBody>
          <a:bodyPr vert="horz" lIns="91440" tIns="45720" rIns="91440" bIns="45720" rtlCol="0" anchor="ctr"/>
          <a:lstStyle>
            <a:lvl1pPr algn="ctr">
              <a:defRPr lang="en-GB" sz="900">
                <a:solidFill>
                  <a:schemeClr val="tx1">
                    <a:tint val="75000"/>
                  </a:schemeClr>
                </a:solidFill>
              </a:defRPr>
            </a:lvl1pPr>
          </a:lstStyle>
          <a:p>
            <a:pPr rtl="0"/>
            <a:r>
              <a:rPr lang="en-GB" noProof="0"/>
              <a:t>ADD A FOOTER</a:t>
            </a:r>
          </a:p>
        </p:txBody>
      </p:sp>
      <p:sp>
        <p:nvSpPr>
          <p:cNvPr id="6" name="Slide Number Placeholder 5"/>
          <p:cNvSpPr>
            <a:spLocks noGrp="1"/>
          </p:cNvSpPr>
          <p:nvPr>
            <p:ph type="sldNum" sz="quarter" idx="4"/>
          </p:nvPr>
        </p:nvSpPr>
        <p:spPr>
          <a:xfrm>
            <a:off x="21381871" y="39672762"/>
            <a:ext cx="6811923" cy="2278902"/>
          </a:xfrm>
          <a:prstGeom prst="rect">
            <a:avLst/>
          </a:prstGeom>
        </p:spPr>
        <p:txBody>
          <a:bodyPr vert="horz" lIns="91440" tIns="45720" rIns="91440" bIns="45720" rtlCol="0" anchor="ctr"/>
          <a:lstStyle>
            <a:lvl1pPr algn="r">
              <a:defRPr lang="en-GB" sz="900">
                <a:solidFill>
                  <a:schemeClr val="tx1">
                    <a:tint val="75000"/>
                  </a:schemeClr>
                </a:solidFill>
              </a:defRPr>
            </a:lvl1pPr>
          </a:lstStyle>
          <a:p>
            <a:pPr rtl="0"/>
            <a:fld id="{C075BE66-B004-4B62-93B5-6C3A07EE5DEC}" type="slidenum">
              <a:rPr lang="en-GB" noProof="0" smtClean="0"/>
              <a:t>‹#›</a:t>
            </a:fld>
            <a:endParaRPr lang="en-GB" noProof="0"/>
          </a:p>
        </p:txBody>
      </p:sp>
    </p:spTree>
    <p:extLst>
      <p:ext uri="{BB962C8B-B14F-4D97-AF65-F5344CB8AC3E}">
        <p14:creationId xmlns:p14="http://schemas.microsoft.com/office/powerpoint/2010/main" val="2127442875"/>
      </p:ext>
    </p:extLst>
  </p:cSld>
  <p:clrMap bg1="lt1" tx1="dk1" bg2="lt2" tx2="dk2" accent1="accent1" accent2="accent2" accent3="accent3" accent4="accent4" accent5="accent5" accent6="accent6" hlink="hlink" folHlink="folHlink"/>
  <p:sldLayoutIdLst>
    <p:sldLayoutId id="2147483661" r:id="rId1"/>
  </p:sldLayoutIdLst>
  <p:hf hdr="0"/>
  <p:txStyles>
    <p:titleStyle>
      <a:lvl1pPr algn="l" defTabSz="685800" rtl="0" eaLnBrk="1" latinLnBrk="0" hangingPunct="1">
        <a:lnSpc>
          <a:spcPct val="90000"/>
        </a:lnSpc>
        <a:spcBef>
          <a:spcPct val="0"/>
        </a:spcBef>
        <a:buNone/>
        <a:defRPr lang="en-GB" sz="3300" kern="1200">
          <a:solidFill>
            <a:schemeClr val="bg1">
              <a:lumMod val="50000"/>
            </a:schemeClr>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lang="en-GB"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lang="en-GB"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lang="en-GB"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lang="en-GB"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lang="en-GB"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lang="en-GB"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lang="en-GB"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lang="en-GB"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lang="en-GB" sz="1350" kern="1200">
          <a:solidFill>
            <a:schemeClr val="tx1"/>
          </a:solidFill>
          <a:latin typeface="+mn-lt"/>
          <a:ea typeface="+mn-ea"/>
          <a:cs typeface="+mn-cs"/>
        </a:defRPr>
      </a:lvl9pPr>
    </p:bodyStyle>
    <p:otherStyle>
      <a:defPPr>
        <a:defRPr lang="en-GB"/>
      </a:defPPr>
      <a:lvl1pPr marL="0" algn="l" defTabSz="685800" rtl="0" eaLnBrk="1" latinLnBrk="0" hangingPunct="1">
        <a:defRPr lang="en-GB" sz="1350" kern="1200">
          <a:solidFill>
            <a:schemeClr val="tx1"/>
          </a:solidFill>
          <a:latin typeface="+mn-lt"/>
          <a:ea typeface="+mn-ea"/>
          <a:cs typeface="+mn-cs"/>
        </a:defRPr>
      </a:lvl1pPr>
      <a:lvl2pPr marL="342900" algn="l" defTabSz="685800" rtl="0" eaLnBrk="1" latinLnBrk="0" hangingPunct="1">
        <a:defRPr lang="en-GB" sz="1350" kern="1200">
          <a:solidFill>
            <a:schemeClr val="tx1"/>
          </a:solidFill>
          <a:latin typeface="+mn-lt"/>
          <a:ea typeface="+mn-ea"/>
          <a:cs typeface="+mn-cs"/>
        </a:defRPr>
      </a:lvl2pPr>
      <a:lvl3pPr marL="685800" algn="l" defTabSz="685800" rtl="0" eaLnBrk="1" latinLnBrk="0" hangingPunct="1">
        <a:defRPr lang="en-GB" sz="1350" kern="1200">
          <a:solidFill>
            <a:schemeClr val="tx1"/>
          </a:solidFill>
          <a:latin typeface="+mn-lt"/>
          <a:ea typeface="+mn-ea"/>
          <a:cs typeface="+mn-cs"/>
        </a:defRPr>
      </a:lvl3pPr>
      <a:lvl4pPr marL="1028700" algn="l" defTabSz="685800" rtl="0" eaLnBrk="1" latinLnBrk="0" hangingPunct="1">
        <a:defRPr lang="en-GB" sz="1350" kern="1200">
          <a:solidFill>
            <a:schemeClr val="tx1"/>
          </a:solidFill>
          <a:latin typeface="+mn-lt"/>
          <a:ea typeface="+mn-ea"/>
          <a:cs typeface="+mn-cs"/>
        </a:defRPr>
      </a:lvl4pPr>
      <a:lvl5pPr marL="1371600" algn="l" defTabSz="685800" rtl="0" eaLnBrk="1" latinLnBrk="0" hangingPunct="1">
        <a:defRPr lang="en-GB" sz="1350" kern="1200">
          <a:solidFill>
            <a:schemeClr val="tx1"/>
          </a:solidFill>
          <a:latin typeface="+mn-lt"/>
          <a:ea typeface="+mn-ea"/>
          <a:cs typeface="+mn-cs"/>
        </a:defRPr>
      </a:lvl5pPr>
      <a:lvl6pPr marL="1714500" algn="l" defTabSz="685800" rtl="0" eaLnBrk="1" latinLnBrk="0" hangingPunct="1">
        <a:defRPr lang="en-GB" sz="1350" kern="1200">
          <a:solidFill>
            <a:schemeClr val="tx1"/>
          </a:solidFill>
          <a:latin typeface="+mn-lt"/>
          <a:ea typeface="+mn-ea"/>
          <a:cs typeface="+mn-cs"/>
        </a:defRPr>
      </a:lvl6pPr>
      <a:lvl7pPr marL="2057400" algn="l" defTabSz="685800" rtl="0" eaLnBrk="1" latinLnBrk="0" hangingPunct="1">
        <a:defRPr lang="en-GB" sz="1350" kern="1200">
          <a:solidFill>
            <a:schemeClr val="tx1"/>
          </a:solidFill>
          <a:latin typeface="+mn-lt"/>
          <a:ea typeface="+mn-ea"/>
          <a:cs typeface="+mn-cs"/>
        </a:defRPr>
      </a:lvl7pPr>
      <a:lvl8pPr marL="2400300" algn="l" defTabSz="685800" rtl="0" eaLnBrk="1" latinLnBrk="0" hangingPunct="1">
        <a:defRPr lang="en-GB" sz="1350" kern="1200">
          <a:solidFill>
            <a:schemeClr val="tx1"/>
          </a:solidFill>
          <a:latin typeface="+mn-lt"/>
          <a:ea typeface="+mn-ea"/>
          <a:cs typeface="+mn-cs"/>
        </a:defRPr>
      </a:lvl8pPr>
      <a:lvl9pPr marL="2743200" algn="l" defTabSz="685800" rtl="0" eaLnBrk="1" latinLnBrk="0" hangingPunct="1">
        <a:defRPr lang="en-GB"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jpeg"/><Relationship Id="rId18" Type="http://schemas.openxmlformats.org/officeDocument/2006/relationships/image" Target="../media/image16.png"/><Relationship Id="rId26" Type="http://schemas.openxmlformats.org/officeDocument/2006/relationships/image" Target="../media/image23.png"/><Relationship Id="rId3" Type="http://schemas.openxmlformats.org/officeDocument/2006/relationships/image" Target="../media/image1.png"/><Relationship Id="rId21" Type="http://schemas.microsoft.com/office/2007/relationships/hdphoto" Target="../media/hdphoto1.wdp"/><Relationship Id="rId7" Type="http://schemas.openxmlformats.org/officeDocument/2006/relationships/image" Target="../media/image5.png"/><Relationship Id="rId12" Type="http://schemas.openxmlformats.org/officeDocument/2006/relationships/image" Target="../media/image10.jpeg"/><Relationship Id="rId17" Type="http://schemas.openxmlformats.org/officeDocument/2006/relationships/image" Target="../media/image15.svg"/><Relationship Id="rId25" Type="http://schemas.openxmlformats.org/officeDocument/2006/relationships/image" Target="../media/image22.png"/><Relationship Id="rId2" Type="http://schemas.openxmlformats.org/officeDocument/2006/relationships/notesSlide" Target="../notesSlides/notesSlide1.xml"/><Relationship Id="rId16" Type="http://schemas.openxmlformats.org/officeDocument/2006/relationships/image" Target="../media/image14.png"/><Relationship Id="rId20" Type="http://schemas.openxmlformats.org/officeDocument/2006/relationships/image" Target="../media/image18.png"/><Relationship Id="rId29" Type="http://schemas.openxmlformats.org/officeDocument/2006/relationships/image" Target="../media/image26.jpeg"/><Relationship Id="rId1" Type="http://schemas.openxmlformats.org/officeDocument/2006/relationships/slideLayout" Target="../slideLayouts/slideLayout1.xml"/><Relationship Id="rId6" Type="http://schemas.openxmlformats.org/officeDocument/2006/relationships/image" Target="../media/image4.svg"/><Relationship Id="rId11" Type="http://schemas.openxmlformats.org/officeDocument/2006/relationships/image" Target="../media/image9.jpeg"/><Relationship Id="rId24" Type="http://schemas.openxmlformats.org/officeDocument/2006/relationships/image" Target="../media/image21.png"/><Relationship Id="rId5" Type="http://schemas.openxmlformats.org/officeDocument/2006/relationships/image" Target="../media/image3.png"/><Relationship Id="rId15" Type="http://schemas.openxmlformats.org/officeDocument/2006/relationships/image" Target="../media/image13.jpeg"/><Relationship Id="rId23" Type="http://schemas.openxmlformats.org/officeDocument/2006/relationships/image" Target="../media/image20.png"/><Relationship Id="rId28" Type="http://schemas.openxmlformats.org/officeDocument/2006/relationships/image" Target="../media/image25.png"/><Relationship Id="rId10" Type="http://schemas.openxmlformats.org/officeDocument/2006/relationships/image" Target="../media/image8.svg"/><Relationship Id="rId19" Type="http://schemas.openxmlformats.org/officeDocument/2006/relationships/image" Target="../media/image17.svg"/><Relationship Id="rId4" Type="http://schemas.openxmlformats.org/officeDocument/2006/relationships/image" Target="../media/image2.svg"/><Relationship Id="rId9" Type="http://schemas.openxmlformats.org/officeDocument/2006/relationships/image" Target="../media/image7.png"/><Relationship Id="rId14" Type="http://schemas.openxmlformats.org/officeDocument/2006/relationships/image" Target="../media/image12.jpeg"/><Relationship Id="rId22" Type="http://schemas.openxmlformats.org/officeDocument/2006/relationships/image" Target="../media/image19.png"/><Relationship Id="rId27"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71BC"/>
        </a:solidFill>
        <a:effectLst/>
      </p:bgPr>
    </p:bg>
    <p:spTree>
      <p:nvGrpSpPr>
        <p:cNvPr id="1" name=""/>
        <p:cNvGrpSpPr/>
        <p:nvPr/>
      </p:nvGrpSpPr>
      <p:grpSpPr>
        <a:xfrm>
          <a:off x="0" y="0"/>
          <a:ext cx="0" cy="0"/>
          <a:chOff x="0" y="0"/>
          <a:chExt cx="0" cy="0"/>
        </a:xfrm>
      </p:grpSpPr>
      <p:sp>
        <p:nvSpPr>
          <p:cNvPr id="3" name="Title 2" hidden="1">
            <a:extLst>
              <a:ext uri="{FF2B5EF4-FFF2-40B4-BE49-F238E27FC236}">
                <a16:creationId xmlns:a16="http://schemas.microsoft.com/office/drawing/2014/main" id="{D906E05F-6501-4FFF-A001-32A7D2857A55}"/>
              </a:ext>
            </a:extLst>
          </p:cNvPr>
          <p:cNvSpPr>
            <a:spLocks noGrp="1"/>
          </p:cNvSpPr>
          <p:nvPr>
            <p:ph type="title"/>
          </p:nvPr>
        </p:nvSpPr>
        <p:spPr/>
        <p:txBody>
          <a:bodyPr rtlCol="0"/>
          <a:lstStyle>
            <a:defPPr>
              <a:defRPr lang="en-GB"/>
            </a:defPPr>
          </a:lstStyle>
          <a:p>
            <a:pPr rtl="0"/>
            <a:r>
              <a:rPr lang="en-GB"/>
              <a:t>Slide 1</a:t>
            </a:r>
          </a:p>
        </p:txBody>
      </p:sp>
      <p:sp>
        <p:nvSpPr>
          <p:cNvPr id="4" name="TextBox 3">
            <a:extLst>
              <a:ext uri="{FF2B5EF4-FFF2-40B4-BE49-F238E27FC236}">
                <a16:creationId xmlns:a16="http://schemas.microsoft.com/office/drawing/2014/main" id="{5B2306F2-FB16-FECF-6851-4075571FB31D}"/>
              </a:ext>
            </a:extLst>
          </p:cNvPr>
          <p:cNvSpPr txBox="1"/>
          <p:nvPr/>
        </p:nvSpPr>
        <p:spPr>
          <a:xfrm>
            <a:off x="1209369" y="1905720"/>
            <a:ext cx="12565626" cy="5016758"/>
          </a:xfrm>
          <a:prstGeom prst="rect">
            <a:avLst/>
          </a:prstGeom>
          <a:noFill/>
        </p:spPr>
        <p:txBody>
          <a:bodyPr wrap="square">
            <a:spAutoFit/>
          </a:bodyPr>
          <a:lstStyle/>
          <a:p>
            <a:pPr algn="ctr" rtl="0"/>
            <a:r>
              <a:rPr lang="en-GB" sz="8000" b="1" i="0">
                <a:solidFill>
                  <a:srgbClr val="FFFFFF"/>
                </a:solidFill>
                <a:effectLst/>
              </a:rPr>
              <a:t>Bank of Intelligent Transactions: Revolutionising Household Savings</a:t>
            </a:r>
            <a:endParaRPr lang="en-GB" sz="8000">
              <a:effectLst/>
            </a:endParaRPr>
          </a:p>
        </p:txBody>
      </p:sp>
      <p:sp>
        <p:nvSpPr>
          <p:cNvPr id="6" name="TextBox 5">
            <a:extLst>
              <a:ext uri="{FF2B5EF4-FFF2-40B4-BE49-F238E27FC236}">
                <a16:creationId xmlns:a16="http://schemas.microsoft.com/office/drawing/2014/main" id="{566E95C1-41B0-E5F2-6DC1-DCF75CD05C2A}"/>
              </a:ext>
            </a:extLst>
          </p:cNvPr>
          <p:cNvSpPr txBox="1"/>
          <p:nvPr/>
        </p:nvSpPr>
        <p:spPr>
          <a:xfrm>
            <a:off x="2227007" y="7364728"/>
            <a:ext cx="10530350" cy="1323439"/>
          </a:xfrm>
          <a:prstGeom prst="rect">
            <a:avLst/>
          </a:prstGeom>
          <a:noFill/>
        </p:spPr>
        <p:txBody>
          <a:bodyPr wrap="square">
            <a:spAutoFit/>
          </a:bodyPr>
          <a:lstStyle/>
          <a:p>
            <a:pPr algn="ctr" rtl="0">
              <a:buNone/>
            </a:pPr>
            <a:r>
              <a:rPr lang="en-GB" sz="4000" b="0" i="0">
                <a:solidFill>
                  <a:srgbClr val="FFFFFF"/>
                </a:solidFill>
                <a:effectLst/>
              </a:rPr>
              <a:t>Prepared by: Matthew Cronogue </a:t>
            </a:r>
          </a:p>
          <a:p>
            <a:pPr algn="ctr" rtl="0">
              <a:buNone/>
            </a:pPr>
            <a:r>
              <a:rPr lang="en-GB" sz="4000" b="0" i="0">
                <a:solidFill>
                  <a:srgbClr val="FFFFFF"/>
                </a:solidFill>
                <a:effectLst/>
              </a:rPr>
              <a:t>Supervised by: Dr Sana Jokhio</a:t>
            </a:r>
            <a:endParaRPr lang="en-GB" sz="4000">
              <a:effectLst/>
            </a:endParaRPr>
          </a:p>
        </p:txBody>
      </p:sp>
      <p:sp>
        <p:nvSpPr>
          <p:cNvPr id="10" name="TextBox 9">
            <a:extLst>
              <a:ext uri="{FF2B5EF4-FFF2-40B4-BE49-F238E27FC236}">
                <a16:creationId xmlns:a16="http://schemas.microsoft.com/office/drawing/2014/main" id="{D55B4181-E2AF-3A9B-32D0-F12241C92AB2}"/>
              </a:ext>
            </a:extLst>
          </p:cNvPr>
          <p:cNvSpPr txBox="1"/>
          <p:nvPr/>
        </p:nvSpPr>
        <p:spPr>
          <a:xfrm>
            <a:off x="18856160" y="1676422"/>
            <a:ext cx="9706972" cy="6186309"/>
          </a:xfrm>
          <a:prstGeom prst="rect">
            <a:avLst/>
          </a:prstGeom>
          <a:noFill/>
        </p:spPr>
        <p:txBody>
          <a:bodyPr wrap="square">
            <a:spAutoFit/>
          </a:bodyPr>
          <a:lstStyle/>
          <a:p>
            <a:pPr algn="l" rtl="0"/>
            <a:r>
              <a:rPr lang="en-GB" sz="4400" b="0" i="0">
                <a:solidFill>
                  <a:schemeClr val="bg1"/>
                </a:solidFill>
                <a:effectLst/>
              </a:rPr>
              <a:t>To develop an intelligent financial management application that tracks household expenditure, analyses purchasing behaviour, and identifies cost-effective alternatives using data mining and comparative analytics across multiple e-commerce platforms, supporting smarter and more economical consumer decision-making.</a:t>
            </a:r>
            <a:endParaRPr lang="en-GB" sz="4400">
              <a:solidFill>
                <a:schemeClr val="bg1"/>
              </a:solidFill>
              <a:effectLst/>
            </a:endParaRPr>
          </a:p>
        </p:txBody>
      </p:sp>
      <p:sp>
        <p:nvSpPr>
          <p:cNvPr id="15" name="Flowchart: Terminator 14">
            <a:extLst>
              <a:ext uri="{FF2B5EF4-FFF2-40B4-BE49-F238E27FC236}">
                <a16:creationId xmlns:a16="http://schemas.microsoft.com/office/drawing/2014/main" id="{49C2D8CB-BB3A-7834-E4F0-50986F8B27B2}"/>
              </a:ext>
            </a:extLst>
          </p:cNvPr>
          <p:cNvSpPr/>
          <p:nvPr/>
        </p:nvSpPr>
        <p:spPr>
          <a:xfrm>
            <a:off x="21052140" y="7933319"/>
            <a:ext cx="5692877" cy="1715279"/>
          </a:xfrm>
          <a:prstGeom prst="flowChartTerminator">
            <a:avLst/>
          </a:prstGeom>
          <a:solidFill>
            <a:schemeClr val="accent2"/>
          </a:solidFill>
          <a:ln w="28575">
            <a:solidFill>
              <a:schemeClr val="tx2"/>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GB" sz="6600" b="1">
                <a:solidFill>
                  <a:schemeClr val="tx2"/>
                </a:solidFill>
              </a:rPr>
              <a:t>Idea</a:t>
            </a:r>
          </a:p>
        </p:txBody>
      </p:sp>
      <p:sp>
        <p:nvSpPr>
          <p:cNvPr id="16" name="Flowchart: Terminator 15">
            <a:extLst>
              <a:ext uri="{FF2B5EF4-FFF2-40B4-BE49-F238E27FC236}">
                <a16:creationId xmlns:a16="http://schemas.microsoft.com/office/drawing/2014/main" id="{FE12DEDA-96E6-C5C7-640A-B6530AD3214C}"/>
              </a:ext>
            </a:extLst>
          </p:cNvPr>
          <p:cNvSpPr/>
          <p:nvPr/>
        </p:nvSpPr>
        <p:spPr>
          <a:xfrm>
            <a:off x="5703132" y="9738753"/>
            <a:ext cx="5692877" cy="1715279"/>
          </a:xfrm>
          <a:prstGeom prst="flowChartTerminator">
            <a:avLst/>
          </a:prstGeom>
          <a:solidFill>
            <a:schemeClr val="accent2"/>
          </a:solidFill>
          <a:ln w="28575">
            <a:solidFill>
              <a:schemeClr val="tx2"/>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GB" sz="6600" b="1">
                <a:solidFill>
                  <a:schemeClr val="tx2"/>
                </a:solidFill>
              </a:rPr>
              <a:t>Research</a:t>
            </a:r>
          </a:p>
        </p:txBody>
      </p:sp>
      <p:sp>
        <p:nvSpPr>
          <p:cNvPr id="17" name="Flowchart: Terminator 16">
            <a:extLst>
              <a:ext uri="{FF2B5EF4-FFF2-40B4-BE49-F238E27FC236}">
                <a16:creationId xmlns:a16="http://schemas.microsoft.com/office/drawing/2014/main" id="{4A318A46-0A0F-A5DF-72E6-B3609AAB9DE7}"/>
              </a:ext>
            </a:extLst>
          </p:cNvPr>
          <p:cNvSpPr/>
          <p:nvPr/>
        </p:nvSpPr>
        <p:spPr>
          <a:xfrm>
            <a:off x="11729886" y="32941683"/>
            <a:ext cx="5692877" cy="1715279"/>
          </a:xfrm>
          <a:prstGeom prst="flowChartTerminator">
            <a:avLst/>
          </a:prstGeom>
          <a:solidFill>
            <a:schemeClr val="accent2"/>
          </a:solidFill>
          <a:ln w="28575">
            <a:solidFill>
              <a:schemeClr val="tx2"/>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GB" sz="6600" b="1">
                <a:solidFill>
                  <a:schemeClr val="tx2"/>
                </a:solidFill>
              </a:rPr>
              <a:t>Launch</a:t>
            </a:r>
          </a:p>
        </p:txBody>
      </p:sp>
      <p:sp>
        <p:nvSpPr>
          <p:cNvPr id="18" name="Flowchart: Terminator 17">
            <a:extLst>
              <a:ext uri="{FF2B5EF4-FFF2-40B4-BE49-F238E27FC236}">
                <a16:creationId xmlns:a16="http://schemas.microsoft.com/office/drawing/2014/main" id="{88C3D807-5BD8-1C2B-89B6-9F93BC033BCD}"/>
              </a:ext>
            </a:extLst>
          </p:cNvPr>
          <p:cNvSpPr/>
          <p:nvPr/>
        </p:nvSpPr>
        <p:spPr>
          <a:xfrm>
            <a:off x="20949733" y="30910435"/>
            <a:ext cx="5692877" cy="1715279"/>
          </a:xfrm>
          <a:prstGeom prst="flowChartTerminator">
            <a:avLst/>
          </a:prstGeom>
          <a:solidFill>
            <a:schemeClr val="accent2"/>
          </a:solidFill>
          <a:ln w="28575">
            <a:solidFill>
              <a:schemeClr val="tx2"/>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GB" sz="6600" b="1">
                <a:solidFill>
                  <a:schemeClr val="tx2"/>
                </a:solidFill>
              </a:rPr>
              <a:t>Features</a:t>
            </a:r>
          </a:p>
        </p:txBody>
      </p:sp>
      <p:sp>
        <p:nvSpPr>
          <p:cNvPr id="19" name="Flowchart: Terminator 18">
            <a:extLst>
              <a:ext uri="{FF2B5EF4-FFF2-40B4-BE49-F238E27FC236}">
                <a16:creationId xmlns:a16="http://schemas.microsoft.com/office/drawing/2014/main" id="{71AD4988-EBDD-FFA3-5531-48DE518ACFE8}"/>
              </a:ext>
            </a:extLst>
          </p:cNvPr>
          <p:cNvSpPr/>
          <p:nvPr/>
        </p:nvSpPr>
        <p:spPr>
          <a:xfrm>
            <a:off x="5703132" y="21710848"/>
            <a:ext cx="5692877" cy="1715279"/>
          </a:xfrm>
          <a:prstGeom prst="flowChartTerminator">
            <a:avLst/>
          </a:prstGeom>
          <a:solidFill>
            <a:schemeClr val="accent2"/>
          </a:solidFill>
          <a:ln w="28575">
            <a:solidFill>
              <a:schemeClr val="tx2"/>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GB" b="1">
                <a:solidFill>
                  <a:schemeClr val="tx2"/>
                </a:solidFill>
              </a:rPr>
              <a:t>Structure</a:t>
            </a:r>
          </a:p>
        </p:txBody>
      </p:sp>
      <p:sp>
        <p:nvSpPr>
          <p:cNvPr id="20" name="Flowchart: Terminator 19">
            <a:extLst>
              <a:ext uri="{FF2B5EF4-FFF2-40B4-BE49-F238E27FC236}">
                <a16:creationId xmlns:a16="http://schemas.microsoft.com/office/drawing/2014/main" id="{8A45432C-B735-5AE0-354F-A75E868EF979}"/>
              </a:ext>
            </a:extLst>
          </p:cNvPr>
          <p:cNvSpPr/>
          <p:nvPr/>
        </p:nvSpPr>
        <p:spPr>
          <a:xfrm>
            <a:off x="21052139" y="20295011"/>
            <a:ext cx="5692877" cy="1715279"/>
          </a:xfrm>
          <a:prstGeom prst="flowChartTerminator">
            <a:avLst/>
          </a:prstGeom>
          <a:solidFill>
            <a:schemeClr val="accent2"/>
          </a:solidFill>
          <a:ln w="28575">
            <a:solidFill>
              <a:schemeClr val="tx2"/>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GB" b="1">
                <a:solidFill>
                  <a:schemeClr val="tx2"/>
                </a:solidFill>
              </a:rPr>
              <a:t>Plan</a:t>
            </a:r>
          </a:p>
        </p:txBody>
      </p:sp>
      <p:sp>
        <p:nvSpPr>
          <p:cNvPr id="27" name="TextBox 26">
            <a:extLst>
              <a:ext uri="{FF2B5EF4-FFF2-40B4-BE49-F238E27FC236}">
                <a16:creationId xmlns:a16="http://schemas.microsoft.com/office/drawing/2014/main" id="{85CD8982-BFCF-A3E3-FE41-D1A3BC309243}"/>
              </a:ext>
            </a:extLst>
          </p:cNvPr>
          <p:cNvSpPr txBox="1"/>
          <p:nvPr/>
        </p:nvSpPr>
        <p:spPr>
          <a:xfrm>
            <a:off x="1460089" y="12908373"/>
            <a:ext cx="12668864" cy="6863417"/>
          </a:xfrm>
          <a:prstGeom prst="rect">
            <a:avLst/>
          </a:prstGeom>
          <a:noFill/>
        </p:spPr>
        <p:txBody>
          <a:bodyPr wrap="square">
            <a:spAutoFit/>
          </a:bodyPr>
          <a:lstStyle/>
          <a:p>
            <a:pPr algn="l" rtl="0">
              <a:buNone/>
            </a:pPr>
            <a:r>
              <a:rPr lang="en-GB" sz="4400" b="0" i="0">
                <a:solidFill>
                  <a:srgbClr val="FFFFFF"/>
                </a:solidFill>
                <a:effectLst/>
              </a:rPr>
              <a:t>In times of uncertain inflation</a:t>
            </a:r>
            <a:endParaRPr lang="en-GB" sz="4400">
              <a:effectLst/>
            </a:endParaRPr>
          </a:p>
          <a:p>
            <a:pPr algn="l" rtl="0">
              <a:buNone/>
            </a:pPr>
            <a:r>
              <a:rPr lang="en-GB" sz="4400" b="0" i="0">
                <a:solidFill>
                  <a:srgbClr val="FFFFFF"/>
                </a:solidFill>
                <a:effectLst/>
              </a:rPr>
              <a:t>and job risks with redundancies </a:t>
            </a:r>
            <a:endParaRPr lang="en-GB" sz="4400">
              <a:effectLst/>
            </a:endParaRPr>
          </a:p>
          <a:p>
            <a:pPr algn="l" rtl="0">
              <a:buNone/>
            </a:pPr>
            <a:r>
              <a:rPr lang="en-GB" sz="4400" b="0" i="0">
                <a:solidFill>
                  <a:srgbClr val="FFFFFF"/>
                </a:solidFill>
                <a:effectLst/>
              </a:rPr>
              <a:t>and an ever-growing population</a:t>
            </a:r>
          </a:p>
          <a:p>
            <a:pPr algn="l" rtl="0">
              <a:buNone/>
            </a:pPr>
            <a:r>
              <a:rPr lang="en-GB" sz="4400" b="0" i="0">
                <a:solidFill>
                  <a:srgbClr val="FFFFFF"/>
                </a:solidFill>
                <a:effectLst/>
              </a:rPr>
              <a:t>shifting to these jobs and companies reducing hours to fit their budgets, the peak has been hit with a pattern of uncertainty within our spending limits [1 - 3].</a:t>
            </a:r>
            <a:endParaRPr lang="en-GB" sz="4400">
              <a:effectLst/>
            </a:endParaRPr>
          </a:p>
          <a:p>
            <a:pPr algn="l" rtl="0"/>
            <a:r>
              <a:rPr lang="en-GB" sz="4400" b="0" i="0">
                <a:solidFill>
                  <a:srgbClr val="FFFFFF"/>
                </a:solidFill>
                <a:effectLst/>
              </a:rPr>
              <a:t>Integrate spending locations with the BIT app to provide intelligent suggestions for more cost-effective alternatives, moving beyond habitual spending patterns toward smarter financial choices.</a:t>
            </a:r>
            <a:endParaRPr lang="en-GB" sz="4400">
              <a:effectLst/>
            </a:endParaRPr>
          </a:p>
        </p:txBody>
      </p:sp>
      <p:sp>
        <p:nvSpPr>
          <p:cNvPr id="30" name="TextBox 29">
            <a:extLst>
              <a:ext uri="{FF2B5EF4-FFF2-40B4-BE49-F238E27FC236}">
                <a16:creationId xmlns:a16="http://schemas.microsoft.com/office/drawing/2014/main" id="{3B705390-0B81-0204-FD6E-2204692CED35}"/>
              </a:ext>
            </a:extLst>
          </p:cNvPr>
          <p:cNvSpPr txBox="1"/>
          <p:nvPr/>
        </p:nvSpPr>
        <p:spPr>
          <a:xfrm>
            <a:off x="15115664" y="10920659"/>
            <a:ext cx="13159207" cy="9571851"/>
          </a:xfrm>
          <a:prstGeom prst="rect">
            <a:avLst/>
          </a:prstGeom>
          <a:noFill/>
        </p:spPr>
        <p:txBody>
          <a:bodyPr wrap="square">
            <a:spAutoFit/>
          </a:bodyPr>
          <a:lstStyle/>
          <a:p>
            <a:pPr algn="l" rtl="0">
              <a:buNone/>
            </a:pPr>
            <a:r>
              <a:rPr lang="en-GB" sz="4400" b="0" i="0">
                <a:solidFill>
                  <a:schemeClr val="bg1"/>
                </a:solidFill>
                <a:effectLst/>
              </a:rPr>
              <a:t>Centralizing spending insights by integrating all transactions within a single platform, with bank transactions serving as the core source of financial activity. The app enables users to scan </a:t>
            </a:r>
          </a:p>
          <a:p>
            <a:pPr algn="l" rtl="0">
              <a:buNone/>
            </a:pPr>
            <a:r>
              <a:rPr lang="en-GB" sz="4400" b="0" i="0">
                <a:solidFill>
                  <a:schemeClr val="bg1"/>
                </a:solidFill>
                <a:effectLst/>
              </a:rPr>
              <a:t>receipts directly, capturing product </a:t>
            </a:r>
          </a:p>
          <a:p>
            <a:pPr algn="l" rtl="0">
              <a:buNone/>
            </a:pPr>
            <a:r>
              <a:rPr lang="en-GB" sz="4400" b="0" i="0">
                <a:solidFill>
                  <a:schemeClr val="bg1"/>
                </a:solidFill>
                <a:effectLst/>
              </a:rPr>
              <a:t>details, prices, and purchase </a:t>
            </a:r>
          </a:p>
          <a:p>
            <a:pPr algn="l" rtl="0">
              <a:buNone/>
            </a:pPr>
            <a:r>
              <a:rPr lang="en-GB" sz="4400" b="0" i="0">
                <a:solidFill>
                  <a:schemeClr val="bg1"/>
                </a:solidFill>
                <a:effectLst/>
              </a:rPr>
              <a:t>locations to build a detailed profile</a:t>
            </a:r>
          </a:p>
          <a:p>
            <a:pPr algn="l" rtl="0">
              <a:buNone/>
            </a:pPr>
            <a:r>
              <a:rPr lang="en-GB" sz="4400" b="0" i="0">
                <a:solidFill>
                  <a:schemeClr val="bg1"/>
                </a:solidFill>
                <a:effectLst/>
              </a:rPr>
              <a:t> of spending habits. </a:t>
            </a:r>
            <a:endParaRPr lang="en-GB" sz="4400">
              <a:solidFill>
                <a:schemeClr val="bg1"/>
              </a:solidFill>
              <a:effectLst/>
            </a:endParaRPr>
          </a:p>
          <a:p>
            <a:pPr algn="l" rtl="0">
              <a:buNone/>
            </a:pPr>
            <a:r>
              <a:rPr lang="en-GB" sz="4400" b="0" i="0">
                <a:solidFill>
                  <a:schemeClr val="bg1"/>
                </a:solidFill>
                <a:effectLst/>
              </a:rPr>
              <a:t>This data is then used to compare </a:t>
            </a:r>
            <a:endParaRPr lang="en-GB" sz="4400">
              <a:solidFill>
                <a:schemeClr val="bg1"/>
              </a:solidFill>
              <a:effectLst/>
            </a:endParaRPr>
          </a:p>
          <a:p>
            <a:pPr algn="l" rtl="0">
              <a:buNone/>
            </a:pPr>
            <a:r>
              <a:rPr lang="en-GB" sz="4400" b="0" i="0">
                <a:solidFill>
                  <a:schemeClr val="bg1"/>
                </a:solidFill>
                <a:effectLst/>
              </a:rPr>
              <a:t>prices across retailers, identify </a:t>
            </a:r>
            <a:endParaRPr lang="en-GB" sz="4400">
              <a:solidFill>
                <a:schemeClr val="bg1"/>
              </a:solidFill>
              <a:effectLst/>
            </a:endParaRPr>
          </a:p>
          <a:p>
            <a:pPr algn="l" rtl="0">
              <a:buNone/>
            </a:pPr>
            <a:r>
              <a:rPr lang="en-GB" sz="4400" b="0" i="0">
                <a:solidFill>
                  <a:schemeClr val="bg1"/>
                </a:solidFill>
                <a:effectLst/>
              </a:rPr>
              <a:t>more affordable alternatives, and </a:t>
            </a:r>
            <a:endParaRPr lang="en-GB" sz="4400">
              <a:solidFill>
                <a:schemeClr val="bg1"/>
              </a:solidFill>
              <a:effectLst/>
            </a:endParaRPr>
          </a:p>
          <a:p>
            <a:pPr algn="l" rtl="0">
              <a:buNone/>
            </a:pPr>
            <a:r>
              <a:rPr lang="en-GB" sz="4400" b="0" i="0">
                <a:solidFill>
                  <a:schemeClr val="bg1"/>
                </a:solidFill>
                <a:effectLst/>
              </a:rPr>
              <a:t>suggest smarter purchasing options</a:t>
            </a:r>
            <a:endParaRPr lang="en-GB" sz="4400">
              <a:solidFill>
                <a:schemeClr val="bg1"/>
              </a:solidFill>
              <a:effectLst/>
            </a:endParaRPr>
          </a:p>
          <a:p>
            <a:pPr algn="l" rtl="0"/>
            <a:r>
              <a:rPr lang="en-GB" sz="4400" b="0" i="0">
                <a:solidFill>
                  <a:schemeClr val="bg1"/>
                </a:solidFill>
                <a:effectLst/>
              </a:rPr>
              <a:t>—helping users break free from routine spending patterns and make more informed financial decisions.</a:t>
            </a:r>
            <a:endParaRPr lang="en-GB" sz="4400">
              <a:solidFill>
                <a:schemeClr val="bg1"/>
              </a:solidFill>
              <a:effectLst/>
            </a:endParaRPr>
          </a:p>
        </p:txBody>
      </p:sp>
      <p:cxnSp>
        <p:nvCxnSpPr>
          <p:cNvPr id="31" name="Straight Connector 30">
            <a:extLst>
              <a:ext uri="{FF2B5EF4-FFF2-40B4-BE49-F238E27FC236}">
                <a16:creationId xmlns:a16="http://schemas.microsoft.com/office/drawing/2014/main" id="{CBC77936-8D28-6FC0-3B24-1E52CC3EE9BC}"/>
              </a:ext>
            </a:extLst>
          </p:cNvPr>
          <p:cNvCxnSpPr>
            <a:cxnSpLocks/>
          </p:cNvCxnSpPr>
          <p:nvPr/>
        </p:nvCxnSpPr>
        <p:spPr>
          <a:xfrm>
            <a:off x="14512414" y="10972800"/>
            <a:ext cx="0" cy="9322211"/>
          </a:xfrm>
          <a:prstGeom prst="line">
            <a:avLst/>
          </a:prstGeom>
          <a:ln w="57150">
            <a:solidFill>
              <a:schemeClr val="bg1"/>
            </a:solidFill>
            <a:prstDash val="sysDot"/>
          </a:ln>
          <a:effectLst>
            <a:outerShdw blurRad="107950" dist="12700" dir="5400000" algn="ctr">
              <a:srgbClr val="000000"/>
            </a:outerShdw>
          </a:effectLst>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B4B79F46-935E-914B-692C-9A438C91C02E}"/>
              </a:ext>
            </a:extLst>
          </p:cNvPr>
          <p:cNvSpPr txBox="1"/>
          <p:nvPr/>
        </p:nvSpPr>
        <p:spPr>
          <a:xfrm>
            <a:off x="1737946" y="24201249"/>
            <a:ext cx="12838379" cy="2800767"/>
          </a:xfrm>
          <a:prstGeom prst="rect">
            <a:avLst/>
          </a:prstGeom>
          <a:noFill/>
        </p:spPr>
        <p:txBody>
          <a:bodyPr wrap="square" lIns="91440" tIns="45720" rIns="91440" bIns="45720" anchor="t">
            <a:spAutoFit/>
          </a:bodyPr>
          <a:lstStyle/>
          <a:p>
            <a:r>
              <a:rPr lang="en-GB" sz="4400" b="1" i="0" dirty="0">
                <a:solidFill>
                  <a:srgbClr val="FFFFFF"/>
                </a:solidFill>
                <a:effectLst/>
              </a:rPr>
              <a:t>Frontend (User Interface)</a:t>
            </a:r>
            <a:r>
              <a:rPr lang="en-GB" sz="4400" b="0" i="0" dirty="0">
                <a:solidFill>
                  <a:srgbClr val="FFFFFF"/>
                </a:solidFill>
                <a:effectLst/>
              </a:rPr>
              <a:t> - Mobile app, Key screens: Dashboard, Transactions, </a:t>
            </a:r>
            <a:r>
              <a:rPr lang="en-GB" sz="4400" dirty="0">
                <a:solidFill>
                  <a:srgbClr val="FFFFFF"/>
                </a:solidFill>
              </a:rPr>
              <a:t>Image Picker</a:t>
            </a:r>
            <a:r>
              <a:rPr lang="en-GB" sz="4400" b="0" i="0" dirty="0">
                <a:solidFill>
                  <a:srgbClr val="FFFFFF"/>
                </a:solidFill>
                <a:effectLst/>
              </a:rPr>
              <a:t>, Spending Analysis, Price Comparison, </a:t>
            </a:r>
            <a:r>
              <a:rPr lang="en-GB" sz="4400" dirty="0">
                <a:solidFill>
                  <a:srgbClr val="FFFFFF"/>
                </a:solidFill>
              </a:rPr>
              <a:t>Settings.</a:t>
            </a:r>
          </a:p>
          <a:p>
            <a:r>
              <a:rPr lang="en-GB" sz="4400" b="1" dirty="0">
                <a:solidFill>
                  <a:srgbClr val="FFFFFF"/>
                </a:solidFill>
                <a:cs typeface="Times New Roman"/>
              </a:rPr>
              <a:t>Backend -</a:t>
            </a:r>
            <a:r>
              <a:rPr lang="en-GB" sz="4400" dirty="0">
                <a:solidFill>
                  <a:srgbClr val="FFFFFF"/>
                </a:solidFill>
                <a:cs typeface="Times New Roman"/>
              </a:rPr>
              <a:t> Consists of the diagram below.</a:t>
            </a:r>
          </a:p>
        </p:txBody>
      </p:sp>
      <p:cxnSp>
        <p:nvCxnSpPr>
          <p:cNvPr id="39" name="Straight Connector 38">
            <a:extLst>
              <a:ext uri="{FF2B5EF4-FFF2-40B4-BE49-F238E27FC236}">
                <a16:creationId xmlns:a16="http://schemas.microsoft.com/office/drawing/2014/main" id="{B41E90DF-84ED-21FC-E4F4-2C6AEC9606BC}"/>
              </a:ext>
            </a:extLst>
          </p:cNvPr>
          <p:cNvCxnSpPr>
            <a:cxnSpLocks/>
          </p:cNvCxnSpPr>
          <p:nvPr/>
        </p:nvCxnSpPr>
        <p:spPr>
          <a:xfrm>
            <a:off x="14485447" y="23375396"/>
            <a:ext cx="0" cy="7809839"/>
          </a:xfrm>
          <a:prstGeom prst="line">
            <a:avLst/>
          </a:prstGeom>
          <a:ln w="57150">
            <a:solidFill>
              <a:schemeClr val="bg1"/>
            </a:solidFill>
            <a:prstDash val="sysDot"/>
          </a:ln>
          <a:effectLst>
            <a:outerShdw blurRad="107950" dist="12700" dir="5400000" algn="ctr">
              <a:srgbClr val="000000"/>
            </a:outerShdw>
          </a:effectLst>
        </p:spPr>
        <p:style>
          <a:lnRef idx="1">
            <a:schemeClr val="accent1"/>
          </a:lnRef>
          <a:fillRef idx="0">
            <a:schemeClr val="accent1"/>
          </a:fillRef>
          <a:effectRef idx="0">
            <a:schemeClr val="accent1"/>
          </a:effectRef>
          <a:fontRef idx="minor">
            <a:schemeClr val="tx1"/>
          </a:fontRef>
        </p:style>
      </p:cxnSp>
      <p:sp>
        <p:nvSpPr>
          <p:cNvPr id="43" name="Arrow: Right 42">
            <a:extLst>
              <a:ext uri="{FF2B5EF4-FFF2-40B4-BE49-F238E27FC236}">
                <a16:creationId xmlns:a16="http://schemas.microsoft.com/office/drawing/2014/main" id="{9437051E-FEF3-E429-6706-D246CD3C5006}"/>
              </a:ext>
            </a:extLst>
          </p:cNvPr>
          <p:cNvSpPr/>
          <p:nvPr/>
        </p:nvSpPr>
        <p:spPr>
          <a:xfrm>
            <a:off x="1460089" y="8805487"/>
            <a:ext cx="19246645" cy="661228"/>
          </a:xfrm>
          <a:prstGeom prst="right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1"/>
              </a:solidFill>
            </a:endParaRPr>
          </a:p>
        </p:txBody>
      </p:sp>
      <p:cxnSp>
        <p:nvCxnSpPr>
          <p:cNvPr id="46" name="Straight Connector 45">
            <a:extLst>
              <a:ext uri="{FF2B5EF4-FFF2-40B4-BE49-F238E27FC236}">
                <a16:creationId xmlns:a16="http://schemas.microsoft.com/office/drawing/2014/main" id="{3794F72E-40FA-585C-011A-4E436D5AF26A}"/>
              </a:ext>
            </a:extLst>
          </p:cNvPr>
          <p:cNvCxnSpPr>
            <a:cxnSpLocks/>
          </p:cNvCxnSpPr>
          <p:nvPr/>
        </p:nvCxnSpPr>
        <p:spPr>
          <a:xfrm>
            <a:off x="14485447" y="1709078"/>
            <a:ext cx="0" cy="6979089"/>
          </a:xfrm>
          <a:prstGeom prst="line">
            <a:avLst/>
          </a:prstGeom>
          <a:ln w="57150">
            <a:solidFill>
              <a:schemeClr val="bg1"/>
            </a:solidFill>
            <a:prstDash val="sysDot"/>
          </a:ln>
          <a:effectLst>
            <a:outerShdw blurRad="107950" dist="12700" dir="5400000" algn="ctr">
              <a:srgbClr val="000000"/>
            </a:outerShdw>
          </a:effectLst>
        </p:spPr>
        <p:style>
          <a:lnRef idx="1">
            <a:schemeClr val="accent1"/>
          </a:lnRef>
          <a:fillRef idx="0">
            <a:schemeClr val="accent1"/>
          </a:fillRef>
          <a:effectRef idx="0">
            <a:schemeClr val="accent1"/>
          </a:effectRef>
          <a:fontRef idx="minor">
            <a:schemeClr val="tx1"/>
          </a:fontRef>
        </p:style>
      </p:cxnSp>
      <p:sp>
        <p:nvSpPr>
          <p:cNvPr id="48" name="Arrow: Right 47">
            <a:extLst>
              <a:ext uri="{FF2B5EF4-FFF2-40B4-BE49-F238E27FC236}">
                <a16:creationId xmlns:a16="http://schemas.microsoft.com/office/drawing/2014/main" id="{3E6A3D6D-59B3-087A-AE59-4CC83FE4C917}"/>
              </a:ext>
            </a:extLst>
          </p:cNvPr>
          <p:cNvSpPr/>
          <p:nvPr/>
        </p:nvSpPr>
        <p:spPr>
          <a:xfrm flipH="1">
            <a:off x="11562731" y="10045759"/>
            <a:ext cx="17051671" cy="693451"/>
          </a:xfrm>
          <a:prstGeom prst="right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1"/>
              </a:solidFill>
            </a:endParaRPr>
          </a:p>
        </p:txBody>
      </p:sp>
      <p:sp>
        <p:nvSpPr>
          <p:cNvPr id="50" name="Arrow: Right 49">
            <a:extLst>
              <a:ext uri="{FF2B5EF4-FFF2-40B4-BE49-F238E27FC236}">
                <a16:creationId xmlns:a16="http://schemas.microsoft.com/office/drawing/2014/main" id="{04E28BB5-B437-2E0B-4B26-8B5A6C9DFC8F}"/>
              </a:ext>
            </a:extLst>
          </p:cNvPr>
          <p:cNvSpPr/>
          <p:nvPr/>
        </p:nvSpPr>
        <p:spPr>
          <a:xfrm>
            <a:off x="1226646" y="20802799"/>
            <a:ext cx="19423614" cy="563778"/>
          </a:xfrm>
          <a:prstGeom prst="right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1"/>
              </a:solidFill>
            </a:endParaRPr>
          </a:p>
        </p:txBody>
      </p:sp>
      <p:sp>
        <p:nvSpPr>
          <p:cNvPr id="51" name="Arrow: Right 50">
            <a:extLst>
              <a:ext uri="{FF2B5EF4-FFF2-40B4-BE49-F238E27FC236}">
                <a16:creationId xmlns:a16="http://schemas.microsoft.com/office/drawing/2014/main" id="{7757C278-AA60-B57B-DCE1-87282757FCC6}"/>
              </a:ext>
            </a:extLst>
          </p:cNvPr>
          <p:cNvSpPr/>
          <p:nvPr/>
        </p:nvSpPr>
        <p:spPr>
          <a:xfrm flipH="1">
            <a:off x="11562730" y="22295365"/>
            <a:ext cx="16427393" cy="563779"/>
          </a:xfrm>
          <a:prstGeom prst="right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1"/>
              </a:solidFill>
            </a:endParaRPr>
          </a:p>
        </p:txBody>
      </p:sp>
      <p:sp>
        <p:nvSpPr>
          <p:cNvPr id="54" name="TextBox 53">
            <a:extLst>
              <a:ext uri="{FF2B5EF4-FFF2-40B4-BE49-F238E27FC236}">
                <a16:creationId xmlns:a16="http://schemas.microsoft.com/office/drawing/2014/main" id="{A38007BA-BFE1-3712-B7D5-3D1A0285F8D9}"/>
              </a:ext>
            </a:extLst>
          </p:cNvPr>
          <p:cNvSpPr txBox="1"/>
          <p:nvPr/>
        </p:nvSpPr>
        <p:spPr>
          <a:xfrm>
            <a:off x="8766311" y="35495761"/>
            <a:ext cx="6371295" cy="1446550"/>
          </a:xfrm>
          <a:prstGeom prst="rect">
            <a:avLst/>
          </a:prstGeom>
          <a:noFill/>
        </p:spPr>
        <p:txBody>
          <a:bodyPr wrap="square">
            <a:spAutoFit/>
          </a:bodyPr>
          <a:lstStyle/>
          <a:p>
            <a:pPr algn="ctr" rtl="0"/>
            <a:r>
              <a:rPr lang="en-GB" sz="4400" b="0" i="0">
                <a:solidFill>
                  <a:srgbClr val="FFFFFF"/>
                </a:solidFill>
                <a:effectLst/>
              </a:rPr>
              <a:t>Estimated Launch of BIT app by early 2026</a:t>
            </a:r>
            <a:endParaRPr lang="en-GB" sz="4400">
              <a:effectLst/>
            </a:endParaRPr>
          </a:p>
        </p:txBody>
      </p:sp>
      <p:sp>
        <p:nvSpPr>
          <p:cNvPr id="56" name="TextBox 55">
            <a:extLst>
              <a:ext uri="{FF2B5EF4-FFF2-40B4-BE49-F238E27FC236}">
                <a16:creationId xmlns:a16="http://schemas.microsoft.com/office/drawing/2014/main" id="{758B77F0-2108-6D77-604C-0EE859D3F01C}"/>
              </a:ext>
            </a:extLst>
          </p:cNvPr>
          <p:cNvSpPr txBox="1"/>
          <p:nvPr/>
        </p:nvSpPr>
        <p:spPr>
          <a:xfrm>
            <a:off x="1708451" y="40077483"/>
            <a:ext cx="27588478" cy="2034403"/>
          </a:xfrm>
          <a:prstGeom prst="rect">
            <a:avLst/>
          </a:prstGeom>
          <a:noFill/>
        </p:spPr>
        <p:txBody>
          <a:bodyPr wrap="square">
            <a:spAutoFit/>
          </a:bodyPr>
          <a:lstStyle/>
          <a:p>
            <a:pPr algn="ctr" rtl="0">
              <a:buNone/>
            </a:pPr>
            <a:r>
              <a:rPr lang="en-GB" sz="4400" b="1" i="0">
                <a:solidFill>
                  <a:srgbClr val="FFFFFF"/>
                </a:solidFill>
                <a:effectLst/>
              </a:rPr>
              <a:t>Contact:</a:t>
            </a:r>
            <a:r>
              <a:rPr lang="en-GB" b="1" i="0">
                <a:solidFill>
                  <a:srgbClr val="FFFFFF"/>
                </a:solidFill>
                <a:effectLst/>
              </a:rPr>
              <a:t> </a:t>
            </a:r>
            <a:r>
              <a:rPr lang="en-GB" sz="4400" i="0">
                <a:solidFill>
                  <a:srgbClr val="FFFFFF"/>
                </a:solidFill>
                <a:effectLst/>
              </a:rPr>
              <a:t>Matthew Cronogue - 2226748@student.uwtsd.ac.uk , Dr Sana Jokhio - s.jokhio@uwtsd.ac.uk </a:t>
            </a:r>
            <a:endParaRPr lang="en-GB" sz="4400">
              <a:effectLst/>
            </a:endParaRPr>
          </a:p>
          <a:p>
            <a:pPr algn="ctr" rtl="0"/>
            <a:r>
              <a:rPr lang="en-GB" sz="4400" i="0">
                <a:solidFill>
                  <a:srgbClr val="FFFFFF"/>
                </a:solidFill>
                <a:effectLst/>
              </a:rPr>
              <a:t>BSc (Hons) Applied Computing, IICL, UWTSD Birmingham</a:t>
            </a:r>
            <a:endParaRPr lang="en-GB" sz="4400">
              <a:effectLst/>
            </a:endParaRPr>
          </a:p>
        </p:txBody>
      </p:sp>
      <p:sp>
        <p:nvSpPr>
          <p:cNvPr id="57" name="Arrow: Right 56">
            <a:extLst>
              <a:ext uri="{FF2B5EF4-FFF2-40B4-BE49-F238E27FC236}">
                <a16:creationId xmlns:a16="http://schemas.microsoft.com/office/drawing/2014/main" id="{1E238446-4996-1E1C-C354-16E3D47E00EC}"/>
              </a:ext>
            </a:extLst>
          </p:cNvPr>
          <p:cNvSpPr/>
          <p:nvPr/>
        </p:nvSpPr>
        <p:spPr>
          <a:xfrm>
            <a:off x="1283120" y="31486186"/>
            <a:ext cx="19423614" cy="474172"/>
          </a:xfrm>
          <a:prstGeom prst="right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1"/>
              </a:solidFill>
            </a:endParaRPr>
          </a:p>
        </p:txBody>
      </p:sp>
      <p:sp>
        <p:nvSpPr>
          <p:cNvPr id="59" name="Arrow: Bent-Up 58">
            <a:extLst>
              <a:ext uri="{FF2B5EF4-FFF2-40B4-BE49-F238E27FC236}">
                <a16:creationId xmlns:a16="http://schemas.microsoft.com/office/drawing/2014/main" id="{33B05E31-3D30-47A7-9AF8-08988D8CD31B}"/>
              </a:ext>
            </a:extLst>
          </p:cNvPr>
          <p:cNvSpPr/>
          <p:nvPr/>
        </p:nvSpPr>
        <p:spPr>
          <a:xfrm rot="16200000" flipH="1">
            <a:off x="20287585" y="30300195"/>
            <a:ext cx="1324297" cy="6371294"/>
          </a:xfrm>
          <a:prstGeom prst="bentUp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1"/>
              </a:solidFill>
            </a:endParaRPr>
          </a:p>
        </p:txBody>
      </p:sp>
      <p:sp>
        <p:nvSpPr>
          <p:cNvPr id="61" name="TextBox 60">
            <a:extLst>
              <a:ext uri="{FF2B5EF4-FFF2-40B4-BE49-F238E27FC236}">
                <a16:creationId xmlns:a16="http://schemas.microsoft.com/office/drawing/2014/main" id="{1B24A009-FC32-46ED-EFCB-9D2DDD7E945B}"/>
              </a:ext>
            </a:extLst>
          </p:cNvPr>
          <p:cNvSpPr txBox="1"/>
          <p:nvPr/>
        </p:nvSpPr>
        <p:spPr>
          <a:xfrm>
            <a:off x="18907432" y="35011327"/>
            <a:ext cx="10738101" cy="4893647"/>
          </a:xfrm>
          <a:prstGeom prst="rect">
            <a:avLst/>
          </a:prstGeom>
          <a:noFill/>
        </p:spPr>
        <p:txBody>
          <a:bodyPr wrap="square">
            <a:spAutoFit/>
          </a:bodyPr>
          <a:lstStyle/>
          <a:p>
            <a:pPr algn="just" rtl="0">
              <a:buNone/>
            </a:pPr>
            <a:r>
              <a:rPr lang="en-GB" sz="2400" b="1" i="0">
                <a:solidFill>
                  <a:srgbClr val="FFFFFF"/>
                </a:solidFill>
                <a:effectLst/>
              </a:rPr>
              <a:t>References:</a:t>
            </a:r>
            <a:endParaRPr lang="en-GB" sz="2400">
              <a:effectLst/>
            </a:endParaRPr>
          </a:p>
          <a:p>
            <a:pPr algn="just" rtl="0">
              <a:buNone/>
            </a:pPr>
            <a:r>
              <a:rPr lang="en-GB" sz="2400" b="1" i="0">
                <a:solidFill>
                  <a:srgbClr val="FFFFFF"/>
                </a:solidFill>
                <a:effectLst/>
              </a:rPr>
              <a:t>[1] T. C. </a:t>
            </a:r>
            <a:r>
              <a:rPr lang="en-GB" sz="2400" b="1" i="0" err="1">
                <a:solidFill>
                  <a:srgbClr val="FFFFFF"/>
                </a:solidFill>
                <a:effectLst/>
              </a:rPr>
              <a:t>Wijayanti</a:t>
            </a:r>
            <a:r>
              <a:rPr lang="en-GB" sz="2400" b="1" i="0">
                <a:solidFill>
                  <a:srgbClr val="FFFFFF"/>
                </a:solidFill>
                <a:effectLst/>
              </a:rPr>
              <a:t>, S. Naim, N. </a:t>
            </a:r>
            <a:r>
              <a:rPr lang="en-GB" sz="2400" b="1" i="0" err="1">
                <a:solidFill>
                  <a:srgbClr val="FFFFFF"/>
                </a:solidFill>
                <a:effectLst/>
              </a:rPr>
              <a:t>Hendayani</a:t>
            </a:r>
            <a:r>
              <a:rPr lang="en-GB" sz="2400" b="1" i="0">
                <a:solidFill>
                  <a:srgbClr val="FFFFFF"/>
                </a:solidFill>
                <a:effectLst/>
              </a:rPr>
              <a:t>, A. </a:t>
            </a:r>
            <a:r>
              <a:rPr lang="en-GB" sz="2400" b="1" i="0" err="1">
                <a:solidFill>
                  <a:srgbClr val="FFFFFF"/>
                </a:solidFill>
                <a:effectLst/>
              </a:rPr>
              <a:t>Alfiana</a:t>
            </a:r>
            <a:r>
              <a:rPr lang="en-GB" sz="2400" b="1" i="0">
                <a:solidFill>
                  <a:srgbClr val="FFFFFF"/>
                </a:solidFill>
                <a:effectLst/>
              </a:rPr>
              <a:t> and F. Hanum. T. C. </a:t>
            </a:r>
            <a:r>
              <a:rPr lang="en-GB" sz="2400" b="1" i="0" err="1">
                <a:solidFill>
                  <a:srgbClr val="FFFFFF"/>
                </a:solidFill>
                <a:effectLst/>
              </a:rPr>
              <a:t>Wijayanti</a:t>
            </a:r>
            <a:r>
              <a:rPr lang="en-GB" sz="2400" b="1" i="0">
                <a:solidFill>
                  <a:srgbClr val="FFFFFF"/>
                </a:solidFill>
                <a:effectLst/>
              </a:rPr>
              <a:t>, S. Naim, N. </a:t>
            </a:r>
            <a:r>
              <a:rPr lang="en-GB" sz="2400" b="1" i="0" err="1">
                <a:solidFill>
                  <a:srgbClr val="FFFFFF"/>
                </a:solidFill>
                <a:effectLst/>
              </a:rPr>
              <a:t>Hendayani</a:t>
            </a:r>
            <a:r>
              <a:rPr lang="en-GB" sz="2400" b="1" i="0">
                <a:solidFill>
                  <a:srgbClr val="FFFFFF"/>
                </a:solidFill>
                <a:effectLst/>
              </a:rPr>
              <a:t>, A. </a:t>
            </a:r>
            <a:r>
              <a:rPr lang="en-GB" sz="2400" b="1" i="0" err="1">
                <a:solidFill>
                  <a:srgbClr val="FFFFFF"/>
                </a:solidFill>
                <a:effectLst/>
              </a:rPr>
              <a:t>Alfiana</a:t>
            </a:r>
            <a:r>
              <a:rPr lang="en-GB" sz="2400" b="1" i="0">
                <a:solidFill>
                  <a:srgbClr val="FFFFFF"/>
                </a:solidFill>
                <a:effectLst/>
              </a:rPr>
              <a:t> and F. Hanum. Identify the use of economics for family financial management in digital days. Identify the use of economics for family financial management in digital days. Indonesian Interdisciplinary Journal of Sharia Economics (IIJSE) pp. 325–345. pp. 325–345. 2024</a:t>
            </a:r>
            <a:endParaRPr lang="en-GB" sz="2400">
              <a:effectLst/>
            </a:endParaRPr>
          </a:p>
          <a:p>
            <a:pPr algn="just" rtl="0">
              <a:buNone/>
            </a:pPr>
            <a:r>
              <a:rPr lang="en-GB" sz="2400" b="1" i="0">
                <a:solidFill>
                  <a:srgbClr val="FFFFFF"/>
                </a:solidFill>
                <a:effectLst/>
              </a:rPr>
              <a:t>[2] A. Sharma and R. Gupta, "Automated Expense Tracking using Machine Learning: A Case Study of Personal Finance Management," in Proc. 15th Int. Conf. Agents and Artificial Intelligence (ICAART), Lisbon, Portugal, 2023.</a:t>
            </a:r>
            <a:endParaRPr lang="en-GB" sz="2400">
              <a:effectLst/>
            </a:endParaRPr>
          </a:p>
          <a:p>
            <a:pPr algn="just" rtl="0"/>
            <a:r>
              <a:rPr lang="en-GB" sz="2400" b="1" i="0">
                <a:solidFill>
                  <a:srgbClr val="FFFFFF"/>
                </a:solidFill>
                <a:effectLst/>
              </a:rPr>
              <a:t>[3] S. M. Sakthivel, P. Roshini, K. Roja, P. M. Lakshmi, and V. Keerthi, "Personal Expense Tracker Application," International Journal for Research Trends and Innovation (IJRTI), vol. 8, no. 5, pp. 123–130, May 2023.</a:t>
            </a:r>
            <a:endParaRPr lang="en-GB" sz="2400">
              <a:effectLst/>
            </a:endParaRPr>
          </a:p>
        </p:txBody>
      </p:sp>
      <p:pic>
        <p:nvPicPr>
          <p:cNvPr id="63" name="Graphic 62" descr="Internet outline">
            <a:extLst>
              <a:ext uri="{FF2B5EF4-FFF2-40B4-BE49-F238E27FC236}">
                <a16:creationId xmlns:a16="http://schemas.microsoft.com/office/drawing/2014/main" id="{18428560-B551-159F-F3D3-2213A14C4C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21107677">
            <a:off x="2091244" y="8989118"/>
            <a:ext cx="3266481" cy="3266481"/>
          </a:xfrm>
          <a:prstGeom prst="rect">
            <a:avLst/>
          </a:prstGeom>
        </p:spPr>
      </p:pic>
      <p:pic>
        <p:nvPicPr>
          <p:cNvPr id="129" name="Graphic 128" descr="Lights On with solid fill">
            <a:extLst>
              <a:ext uri="{FF2B5EF4-FFF2-40B4-BE49-F238E27FC236}">
                <a16:creationId xmlns:a16="http://schemas.microsoft.com/office/drawing/2014/main" id="{17BDE2B5-E211-1FA4-BD03-4EEA5905F01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1285950">
            <a:off x="26683349" y="7389426"/>
            <a:ext cx="2019088" cy="2019088"/>
          </a:xfrm>
          <a:prstGeom prst="rect">
            <a:avLst/>
          </a:prstGeom>
        </p:spPr>
      </p:pic>
      <p:pic>
        <p:nvPicPr>
          <p:cNvPr id="133" name="Graphic 132" descr="Clipboard Checked with solid fill">
            <a:extLst>
              <a:ext uri="{FF2B5EF4-FFF2-40B4-BE49-F238E27FC236}">
                <a16:creationId xmlns:a16="http://schemas.microsoft.com/office/drawing/2014/main" id="{36B9E931-B549-87B7-D075-4CF29EAB950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1054226">
            <a:off x="26745016" y="19591401"/>
            <a:ext cx="2272757" cy="2272757"/>
          </a:xfrm>
          <a:prstGeom prst="rect">
            <a:avLst/>
          </a:prstGeom>
        </p:spPr>
      </p:pic>
      <p:pic>
        <p:nvPicPr>
          <p:cNvPr id="135" name="Graphic 134" descr="Hierarchy with solid fill">
            <a:extLst>
              <a:ext uri="{FF2B5EF4-FFF2-40B4-BE49-F238E27FC236}">
                <a16:creationId xmlns:a16="http://schemas.microsoft.com/office/drawing/2014/main" id="{AADCA866-761E-A9C1-C71C-ADB0DF7DB64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rot="20629720">
            <a:off x="2970713" y="21436444"/>
            <a:ext cx="2375399" cy="2375399"/>
          </a:xfrm>
          <a:prstGeom prst="rect">
            <a:avLst/>
          </a:prstGeom>
        </p:spPr>
      </p:pic>
      <p:pic>
        <p:nvPicPr>
          <p:cNvPr id="137" name="Picture 136" descr="Smartphone with chart graphic">
            <a:extLst>
              <a:ext uri="{FF2B5EF4-FFF2-40B4-BE49-F238E27FC236}">
                <a16:creationId xmlns:a16="http://schemas.microsoft.com/office/drawing/2014/main" id="{5CBAEE2C-650E-3714-E919-2401F9F42BD4}"/>
              </a:ext>
            </a:extLst>
          </p:cNvPr>
          <p:cNvPicPr>
            <a:picLocks noChangeAspect="1"/>
          </p:cNvPicPr>
          <p:nvPr/>
        </p:nvPicPr>
        <p:blipFill>
          <a:blip r:embed="rId11"/>
          <a:stretch>
            <a:fillRect/>
          </a:stretch>
        </p:blipFill>
        <p:spPr>
          <a:xfrm>
            <a:off x="24283914" y="26806575"/>
            <a:ext cx="4122337" cy="3416205"/>
          </a:xfrm>
          <a:prstGeom prst="rect">
            <a:avLst/>
          </a:prstGeom>
        </p:spPr>
      </p:pic>
      <p:pic>
        <p:nvPicPr>
          <p:cNvPr id="139" name="Picture 138" descr="Stressed mother working at home">
            <a:extLst>
              <a:ext uri="{FF2B5EF4-FFF2-40B4-BE49-F238E27FC236}">
                <a16:creationId xmlns:a16="http://schemas.microsoft.com/office/drawing/2014/main" id="{0B858A8A-833E-F1F2-6E84-1A05CD62D860}"/>
              </a:ext>
            </a:extLst>
          </p:cNvPr>
          <p:cNvPicPr>
            <a:picLocks noChangeAspect="1"/>
          </p:cNvPicPr>
          <p:nvPr/>
        </p:nvPicPr>
        <p:blipFill>
          <a:blip r:embed="rId12"/>
          <a:stretch>
            <a:fillRect/>
          </a:stretch>
        </p:blipFill>
        <p:spPr>
          <a:xfrm>
            <a:off x="8984680" y="11792196"/>
            <a:ext cx="4790315" cy="3193543"/>
          </a:xfrm>
          <a:prstGeom prst="rect">
            <a:avLst/>
          </a:prstGeom>
        </p:spPr>
      </p:pic>
      <p:pic>
        <p:nvPicPr>
          <p:cNvPr id="141" name="Picture 140" descr="Coins in jar illustration">
            <a:extLst>
              <a:ext uri="{FF2B5EF4-FFF2-40B4-BE49-F238E27FC236}">
                <a16:creationId xmlns:a16="http://schemas.microsoft.com/office/drawing/2014/main" id="{A057F4D9-7A83-2D88-A1D7-4B66111DFB35}"/>
              </a:ext>
            </a:extLst>
          </p:cNvPr>
          <p:cNvPicPr>
            <a:picLocks noChangeAspect="1"/>
          </p:cNvPicPr>
          <p:nvPr/>
        </p:nvPicPr>
        <p:blipFill>
          <a:blip r:embed="rId13"/>
          <a:stretch>
            <a:fillRect/>
          </a:stretch>
        </p:blipFill>
        <p:spPr>
          <a:xfrm>
            <a:off x="15137606" y="1905720"/>
            <a:ext cx="3324052" cy="5745781"/>
          </a:xfrm>
          <a:prstGeom prst="rect">
            <a:avLst/>
          </a:prstGeom>
        </p:spPr>
      </p:pic>
      <p:pic>
        <p:nvPicPr>
          <p:cNvPr id="145" name="Picture 144" descr="3D chart graphics">
            <a:extLst>
              <a:ext uri="{FF2B5EF4-FFF2-40B4-BE49-F238E27FC236}">
                <a16:creationId xmlns:a16="http://schemas.microsoft.com/office/drawing/2014/main" id="{FEFE95F5-19E6-42B8-0C6B-24F9FD197D02}"/>
              </a:ext>
            </a:extLst>
          </p:cNvPr>
          <p:cNvPicPr>
            <a:picLocks noChangeAspect="1"/>
          </p:cNvPicPr>
          <p:nvPr/>
        </p:nvPicPr>
        <p:blipFill>
          <a:blip r:embed="rId14"/>
          <a:srcRect l="26878" r="-725"/>
          <a:stretch>
            <a:fillRect/>
          </a:stretch>
        </p:blipFill>
        <p:spPr>
          <a:xfrm>
            <a:off x="23732593" y="13076717"/>
            <a:ext cx="5465092" cy="5303272"/>
          </a:xfrm>
          <a:prstGeom prst="rect">
            <a:avLst/>
          </a:prstGeom>
        </p:spPr>
      </p:pic>
      <p:pic>
        <p:nvPicPr>
          <p:cNvPr id="147" name="Picture 146" descr="Businessperson on a computer">
            <a:extLst>
              <a:ext uri="{FF2B5EF4-FFF2-40B4-BE49-F238E27FC236}">
                <a16:creationId xmlns:a16="http://schemas.microsoft.com/office/drawing/2014/main" id="{9EB59048-A517-275F-0F7A-84FE75B33A6A}"/>
              </a:ext>
            </a:extLst>
          </p:cNvPr>
          <p:cNvPicPr>
            <a:picLocks noChangeAspect="1"/>
          </p:cNvPicPr>
          <p:nvPr/>
        </p:nvPicPr>
        <p:blipFill>
          <a:blip r:embed="rId15"/>
          <a:stretch>
            <a:fillRect/>
          </a:stretch>
        </p:blipFill>
        <p:spPr>
          <a:xfrm>
            <a:off x="10557261" y="27452678"/>
            <a:ext cx="3564405" cy="3677979"/>
          </a:xfrm>
          <a:prstGeom prst="rect">
            <a:avLst/>
          </a:prstGeom>
        </p:spPr>
      </p:pic>
      <p:pic>
        <p:nvPicPr>
          <p:cNvPr id="151" name="Graphic 150" descr="Magnifying glass with solid fill">
            <a:extLst>
              <a:ext uri="{FF2B5EF4-FFF2-40B4-BE49-F238E27FC236}">
                <a16:creationId xmlns:a16="http://schemas.microsoft.com/office/drawing/2014/main" id="{36959CD0-C88C-7083-99C9-58698A314CE3}"/>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rot="4401561">
            <a:off x="26267373" y="30264586"/>
            <a:ext cx="2527914" cy="2527914"/>
          </a:xfrm>
          <a:prstGeom prst="rect">
            <a:avLst/>
          </a:prstGeom>
        </p:spPr>
      </p:pic>
      <p:pic>
        <p:nvPicPr>
          <p:cNvPr id="156" name="Graphic 155" descr="Race Flag with solid fill">
            <a:extLst>
              <a:ext uri="{FF2B5EF4-FFF2-40B4-BE49-F238E27FC236}">
                <a16:creationId xmlns:a16="http://schemas.microsoft.com/office/drawing/2014/main" id="{4FF1E849-34C8-4232-F271-5E9C440E0781}"/>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rot="20346144">
            <a:off x="9325393" y="31876453"/>
            <a:ext cx="2683001" cy="2683001"/>
          </a:xfrm>
          <a:prstGeom prst="rect">
            <a:avLst/>
          </a:prstGeom>
        </p:spPr>
      </p:pic>
      <p:pic>
        <p:nvPicPr>
          <p:cNvPr id="2" name="Picture 1" descr="A cell phone with a pink piggy bank and gold coins falling out of it&#10;&#10;AI-generated content may be incorrect.">
            <a:extLst>
              <a:ext uri="{FF2B5EF4-FFF2-40B4-BE49-F238E27FC236}">
                <a16:creationId xmlns:a16="http://schemas.microsoft.com/office/drawing/2014/main" id="{FDAB4682-3F9D-482D-08EC-D828FFBC711F}"/>
              </a:ext>
            </a:extLst>
          </p:cNvPr>
          <p:cNvPicPr>
            <a:picLocks noChangeAspect="1"/>
          </p:cNvPicPr>
          <p:nvPr/>
        </p:nvPicPr>
        <p:blipFill>
          <a:blip r:embed="rId20">
            <a:extLst>
              <a:ext uri="{BEBA8EAE-BF5A-486C-A8C5-ECC9F3942E4B}">
                <a14:imgProps xmlns:a14="http://schemas.microsoft.com/office/drawing/2010/main">
                  <a14:imgLayer r:embed="rId21">
                    <a14:imgEffect>
                      <a14:saturation sat="138000"/>
                    </a14:imgEffect>
                  </a14:imgLayer>
                </a14:imgProps>
              </a:ext>
            </a:extLst>
          </a:blip>
          <a:stretch>
            <a:fillRect/>
          </a:stretch>
        </p:blipFill>
        <p:spPr>
          <a:xfrm>
            <a:off x="3304532" y="32067351"/>
            <a:ext cx="4262669" cy="8320316"/>
          </a:xfrm>
          <a:prstGeom prst="rect">
            <a:avLst/>
          </a:prstGeom>
          <a:ln>
            <a:solidFill>
              <a:srgbClr val="4472C4"/>
            </a:solidFill>
          </a:ln>
          <a:effectLst>
            <a:outerShdw blurRad="50800" dist="38100" dir="2700000">
              <a:srgbClr val="000000">
                <a:alpha val="40000"/>
              </a:srgbClr>
            </a:outerShdw>
          </a:effectLst>
        </p:spPr>
      </p:pic>
      <p:pic>
        <p:nvPicPr>
          <p:cNvPr id="5" name="Picture 4">
            <a:extLst>
              <a:ext uri="{FF2B5EF4-FFF2-40B4-BE49-F238E27FC236}">
                <a16:creationId xmlns:a16="http://schemas.microsoft.com/office/drawing/2014/main" id="{2C24593F-D826-E5D9-2C52-91DB76EBB719}"/>
              </a:ext>
            </a:extLst>
          </p:cNvPr>
          <p:cNvPicPr>
            <a:picLocks noChangeAspect="1"/>
          </p:cNvPicPr>
          <p:nvPr/>
        </p:nvPicPr>
        <p:blipFill>
          <a:blip r:embed="rId22"/>
          <a:stretch>
            <a:fillRect/>
          </a:stretch>
        </p:blipFill>
        <p:spPr>
          <a:xfrm>
            <a:off x="1728462" y="27283842"/>
            <a:ext cx="8065199" cy="4088493"/>
          </a:xfrm>
          <a:prstGeom prst="rect">
            <a:avLst/>
          </a:prstGeom>
        </p:spPr>
      </p:pic>
      <p:pic>
        <p:nvPicPr>
          <p:cNvPr id="7" name="Picture 6" descr="A cell phone with a piggy bank and coins&#10;&#10;AI-generated content may be incorrect.">
            <a:extLst>
              <a:ext uri="{FF2B5EF4-FFF2-40B4-BE49-F238E27FC236}">
                <a16:creationId xmlns:a16="http://schemas.microsoft.com/office/drawing/2014/main" id="{6E2B3DC1-A545-C146-5C40-72A71FDCC8C9}"/>
              </a:ext>
            </a:extLst>
          </p:cNvPr>
          <p:cNvPicPr>
            <a:picLocks noChangeAspect="1"/>
          </p:cNvPicPr>
          <p:nvPr/>
        </p:nvPicPr>
        <p:blipFill>
          <a:blip r:embed="rId23"/>
          <a:stretch>
            <a:fillRect/>
          </a:stretch>
        </p:blipFill>
        <p:spPr>
          <a:xfrm>
            <a:off x="14720605" y="22866543"/>
            <a:ext cx="2048558" cy="3721663"/>
          </a:xfrm>
          <a:prstGeom prst="rect">
            <a:avLst/>
          </a:prstGeom>
        </p:spPr>
      </p:pic>
      <p:pic>
        <p:nvPicPr>
          <p:cNvPr id="8" name="Picture 7" descr="A screen shot of a phone&#10;&#10;AI-generated content may be incorrect.">
            <a:extLst>
              <a:ext uri="{FF2B5EF4-FFF2-40B4-BE49-F238E27FC236}">
                <a16:creationId xmlns:a16="http://schemas.microsoft.com/office/drawing/2014/main" id="{9BA24065-04AE-3426-0885-6409D7C20D1D}"/>
              </a:ext>
            </a:extLst>
          </p:cNvPr>
          <p:cNvPicPr>
            <a:picLocks noChangeAspect="1"/>
          </p:cNvPicPr>
          <p:nvPr/>
        </p:nvPicPr>
        <p:blipFill>
          <a:blip r:embed="rId24"/>
          <a:stretch>
            <a:fillRect/>
          </a:stretch>
        </p:blipFill>
        <p:spPr>
          <a:xfrm>
            <a:off x="16980435" y="22860483"/>
            <a:ext cx="2057076" cy="3715524"/>
          </a:xfrm>
          <a:prstGeom prst="rect">
            <a:avLst/>
          </a:prstGeom>
        </p:spPr>
      </p:pic>
      <p:pic>
        <p:nvPicPr>
          <p:cNvPr id="11" name="Picture 10" descr="A cell phone with a screen&#10;&#10;AI-generated content may be incorrect.">
            <a:extLst>
              <a:ext uri="{FF2B5EF4-FFF2-40B4-BE49-F238E27FC236}">
                <a16:creationId xmlns:a16="http://schemas.microsoft.com/office/drawing/2014/main" id="{5CC9EAC0-0BC8-62B3-3C6A-0253C9DDBD0E}"/>
              </a:ext>
            </a:extLst>
          </p:cNvPr>
          <p:cNvPicPr>
            <a:picLocks noChangeAspect="1"/>
          </p:cNvPicPr>
          <p:nvPr/>
        </p:nvPicPr>
        <p:blipFill>
          <a:blip r:embed="rId25"/>
          <a:stretch>
            <a:fillRect/>
          </a:stretch>
        </p:blipFill>
        <p:spPr>
          <a:xfrm>
            <a:off x="19251608" y="22865834"/>
            <a:ext cx="2019865" cy="3718904"/>
          </a:xfrm>
          <a:prstGeom prst="rect">
            <a:avLst/>
          </a:prstGeom>
        </p:spPr>
      </p:pic>
      <p:pic>
        <p:nvPicPr>
          <p:cNvPr id="12" name="Picture 11" descr="A screenshot of a phone&#10;&#10;AI-generated content may be incorrect.">
            <a:extLst>
              <a:ext uri="{FF2B5EF4-FFF2-40B4-BE49-F238E27FC236}">
                <a16:creationId xmlns:a16="http://schemas.microsoft.com/office/drawing/2014/main" id="{12E02270-77BE-66F3-54F2-16CCA09F932F}"/>
              </a:ext>
            </a:extLst>
          </p:cNvPr>
          <p:cNvPicPr>
            <a:picLocks noChangeAspect="1"/>
          </p:cNvPicPr>
          <p:nvPr/>
        </p:nvPicPr>
        <p:blipFill>
          <a:blip r:embed="rId26"/>
          <a:stretch>
            <a:fillRect/>
          </a:stretch>
        </p:blipFill>
        <p:spPr>
          <a:xfrm>
            <a:off x="26161381" y="22866939"/>
            <a:ext cx="2030264" cy="3744097"/>
          </a:xfrm>
          <a:prstGeom prst="rect">
            <a:avLst/>
          </a:prstGeom>
        </p:spPr>
      </p:pic>
      <p:pic>
        <p:nvPicPr>
          <p:cNvPr id="13" name="Picture 12" descr="A screen shot of a phone&#10;&#10;AI-generated content may be incorrect.">
            <a:extLst>
              <a:ext uri="{FF2B5EF4-FFF2-40B4-BE49-F238E27FC236}">
                <a16:creationId xmlns:a16="http://schemas.microsoft.com/office/drawing/2014/main" id="{AA38087F-E1AC-4B99-5440-B06753DA0C56}"/>
              </a:ext>
            </a:extLst>
          </p:cNvPr>
          <p:cNvPicPr>
            <a:picLocks noChangeAspect="1"/>
          </p:cNvPicPr>
          <p:nvPr/>
        </p:nvPicPr>
        <p:blipFill>
          <a:blip r:embed="rId27"/>
          <a:stretch>
            <a:fillRect/>
          </a:stretch>
        </p:blipFill>
        <p:spPr>
          <a:xfrm>
            <a:off x="21502541" y="22864480"/>
            <a:ext cx="2045926" cy="3721661"/>
          </a:xfrm>
          <a:prstGeom prst="rect">
            <a:avLst/>
          </a:prstGeom>
        </p:spPr>
      </p:pic>
      <p:pic>
        <p:nvPicPr>
          <p:cNvPr id="14" name="Picture 13" descr="A screen shot of a phone&#10;&#10;AI-generated content may be incorrect.">
            <a:extLst>
              <a:ext uri="{FF2B5EF4-FFF2-40B4-BE49-F238E27FC236}">
                <a16:creationId xmlns:a16="http://schemas.microsoft.com/office/drawing/2014/main" id="{E39952B2-529C-EF21-16E3-41ECB7102B86}"/>
              </a:ext>
            </a:extLst>
          </p:cNvPr>
          <p:cNvPicPr>
            <a:picLocks noChangeAspect="1"/>
          </p:cNvPicPr>
          <p:nvPr/>
        </p:nvPicPr>
        <p:blipFill>
          <a:blip r:embed="rId28"/>
          <a:stretch>
            <a:fillRect/>
          </a:stretch>
        </p:blipFill>
        <p:spPr>
          <a:xfrm>
            <a:off x="23788621" y="22855594"/>
            <a:ext cx="2046927" cy="3745976"/>
          </a:xfrm>
          <a:prstGeom prst="rect">
            <a:avLst/>
          </a:prstGeom>
        </p:spPr>
      </p:pic>
      <p:sp>
        <p:nvSpPr>
          <p:cNvPr id="23" name="TextBox 22">
            <a:extLst>
              <a:ext uri="{FF2B5EF4-FFF2-40B4-BE49-F238E27FC236}">
                <a16:creationId xmlns:a16="http://schemas.microsoft.com/office/drawing/2014/main" id="{B4161AB1-CA43-BEE2-0614-75C62B0A3F77}"/>
              </a:ext>
            </a:extLst>
          </p:cNvPr>
          <p:cNvSpPr txBox="1"/>
          <p:nvPr/>
        </p:nvSpPr>
        <p:spPr>
          <a:xfrm>
            <a:off x="15133703" y="27827473"/>
            <a:ext cx="8529128" cy="1446550"/>
          </a:xfrm>
          <a:prstGeom prst="rect">
            <a:avLst/>
          </a:prstGeom>
          <a:noFill/>
          <a:ln>
            <a:solidFill>
              <a:schemeClr val="tx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dirty="0">
                <a:solidFill>
                  <a:schemeClr val="bg1"/>
                </a:solidFill>
                <a:cs typeface="Times New Roman"/>
              </a:rPr>
              <a:t>Above is a diagram of the working screen apps with (BIT).</a:t>
            </a:r>
          </a:p>
        </p:txBody>
      </p:sp>
      <p:pic>
        <p:nvPicPr>
          <p:cNvPr id="9" name="Picture 8" descr="A black text on a white background&#10;&#10;AI-generated content may be incorrect.">
            <a:extLst>
              <a:ext uri="{FF2B5EF4-FFF2-40B4-BE49-F238E27FC236}">
                <a16:creationId xmlns:a16="http://schemas.microsoft.com/office/drawing/2014/main" id="{D885BEB8-1615-1044-3A19-45F757CECB36}"/>
              </a:ext>
            </a:extLst>
          </p:cNvPr>
          <p:cNvPicPr>
            <a:picLocks noChangeAspect="1"/>
          </p:cNvPicPr>
          <p:nvPr/>
        </p:nvPicPr>
        <p:blipFill>
          <a:blip r:embed="rId29"/>
          <a:stretch>
            <a:fillRect/>
          </a:stretch>
        </p:blipFill>
        <p:spPr>
          <a:xfrm>
            <a:off x="447999" y="799841"/>
            <a:ext cx="4513289" cy="1095375"/>
          </a:xfrm>
          <a:prstGeom prst="rect">
            <a:avLst/>
          </a:prstGeom>
        </p:spPr>
      </p:pic>
    </p:spTree>
    <p:extLst>
      <p:ext uri="{BB962C8B-B14F-4D97-AF65-F5344CB8AC3E}">
        <p14:creationId xmlns:p14="http://schemas.microsoft.com/office/powerpoint/2010/main" val="2910693386"/>
      </p:ext>
    </p:extLst>
  </p:cSld>
  <p:clrMapOvr>
    <a:masterClrMapping/>
  </p:clrMapOvr>
</p:sld>
</file>

<file path=ppt/theme/theme1.xml><?xml version="1.0" encoding="utf-8"?>
<a:theme xmlns:a="http://schemas.openxmlformats.org/drawingml/2006/main" name="07_Elements">
  <a:themeElements>
    <a:clrScheme name="Custom 27">
      <a:dk1>
        <a:srgbClr val="007E59"/>
      </a:dk1>
      <a:lt1>
        <a:srgbClr val="FFFFFF"/>
      </a:lt1>
      <a:dk2>
        <a:srgbClr val="000000"/>
      </a:dk2>
      <a:lt2>
        <a:srgbClr val="C1272D"/>
      </a:lt2>
      <a:accent1>
        <a:srgbClr val="F8682C"/>
      </a:accent1>
      <a:accent2>
        <a:srgbClr val="FFC300"/>
      </a:accent2>
      <a:accent3>
        <a:srgbClr val="91C300"/>
      </a:accent3>
      <a:accent4>
        <a:srgbClr val="00B4F1"/>
      </a:accent4>
      <a:accent5>
        <a:srgbClr val="54038F"/>
      </a:accent5>
      <a:accent6>
        <a:srgbClr val="2A37A4"/>
      </a:accent6>
      <a:hlink>
        <a:srgbClr val="29ABE2"/>
      </a:hlink>
      <a:folHlink>
        <a:srgbClr val="29ABE2"/>
      </a:folHlink>
    </a:clrScheme>
    <a:fontScheme name="Custom 1">
      <a:majorFont>
        <a:latin typeface="Century Gothic"/>
        <a:ea typeface=""/>
        <a:cs typeface=""/>
      </a:majorFont>
      <a:minorFont>
        <a:latin typeface="Times New Roman"/>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a:solidFill>
              <a:schemeClr val="accent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63585721_TF89794418_Win32" id="{3BD3FF7E-EE5B-4FE0-A5CE-769A76C4A3F4}" vid="{5F185920-C8CB-4FCC-95BB-0E07213C2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5" ma:contentTypeDescription="Create a new document." ma:contentTypeScope="" ma:versionID="978796ac0c498f8113164c591f50976b">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343743a905a2eb48d62bbdc9afa61d9f"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ObjectDetectorVersions" minOccurs="0"/>
                <xsd:element ref="ns3:MediaServiceSystemTags"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661483ED-56B9-4EF9-BA41-934400282F8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AF72FD7-7129-4691-AE26-2183F10A8404}">
  <ds:schemaRefs>
    <ds:schemaRef ds:uri="http://schemas.microsoft.com/sharepoint/v3/contenttype/forms"/>
  </ds:schemaRefs>
</ds:datastoreItem>
</file>

<file path=customXml/itemProps3.xml><?xml version="1.0" encoding="utf-8"?>
<ds:datastoreItem xmlns:ds="http://schemas.openxmlformats.org/officeDocument/2006/customXml" ds:itemID="{A8C3F302-E8D5-41EC-A59F-9BA97A884AFE}">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Sequences infographics images</Template>
  <Application>Microsoft Office PowerPoint</Application>
  <PresentationFormat>Custom</PresentationFormat>
  <Slides>1</Slides>
  <Notes>1</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07_Elements</vt:lpstr>
      <vt:lpstr>Slide 1</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Sana Jokhio</dc:creator>
  <cp:revision>320</cp:revision>
  <dcterms:created xsi:type="dcterms:W3CDTF">2025-07-16T05:13:35Z</dcterms:created>
  <dcterms:modified xsi:type="dcterms:W3CDTF">2025-10-24T10:35:25Z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