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
  </p:notesMasterIdLst>
  <p:sldIdLst>
    <p:sldId id="256" r:id="rId2"/>
    <p:sldId id="258" r:id="rId3"/>
    <p:sldId id="259" r:id="rId4"/>
    <p:sldId id="261" r:id="rId5"/>
    <p:sldId id="262" r:id="rId6"/>
    <p:sldId id="263" r:id="rId7"/>
    <p:sldId id="265" r:id="rId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8" d="100"/>
          <a:sy n="98" d="100"/>
        </p:scale>
        <p:origin x="918" y="39"/>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C623C9E-5830-4E8D-AAC0-7A7EF3D61C70}" type="datetimeFigureOut">
              <a:rPr lang="en-GB" smtClean="0"/>
              <a:pPr/>
              <a:t>22/09/2019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35504FC-2FFE-4034-A11D-AFAB96D778E4}" type="slidenum">
              <a:rPr lang="en-GB" smtClean="0"/>
              <a:pPr/>
              <a:t>‹#›</a:t>
            </a:fld>
            <a:endParaRPr lang="en-GB"/>
          </a:p>
        </p:txBody>
      </p:sp>
    </p:spTree>
    <p:extLst>
      <p:ext uri="{BB962C8B-B14F-4D97-AF65-F5344CB8AC3E}">
        <p14:creationId xmlns:p14="http://schemas.microsoft.com/office/powerpoint/2010/main" val="8172077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71E92B55-7C1B-462A-AA61-DF553BF8564A}" type="datetimeFigureOut">
              <a:rPr lang="en-GB" smtClean="0"/>
              <a:pPr/>
              <a:t>22/09/2019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29668480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1E92B55-7C1B-462A-AA61-DF553BF8564A}" type="datetimeFigureOut">
              <a:rPr lang="en-GB" smtClean="0"/>
              <a:pPr/>
              <a:t>22/09/2019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21547697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1E92B55-7C1B-462A-AA61-DF553BF8564A}" type="datetimeFigureOut">
              <a:rPr lang="en-GB" smtClean="0"/>
              <a:pPr/>
              <a:t>22/09/2019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3220999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71E92B55-7C1B-462A-AA61-DF553BF8564A}" type="datetimeFigureOut">
              <a:rPr lang="en-GB" smtClean="0"/>
              <a:pPr/>
              <a:t>22/09/2019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29377486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71E92B55-7C1B-462A-AA61-DF553BF8564A}" type="datetimeFigureOut">
              <a:rPr lang="en-GB" smtClean="0"/>
              <a:pPr/>
              <a:t>22/09/2019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7581727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71E92B55-7C1B-462A-AA61-DF553BF8564A}" type="datetimeFigureOut">
              <a:rPr lang="en-GB" smtClean="0"/>
              <a:pPr/>
              <a:t>22/09/2019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11760516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1E92B55-7C1B-462A-AA61-DF553BF8564A}" type="datetimeFigureOut">
              <a:rPr lang="en-GB" smtClean="0"/>
              <a:pPr/>
              <a:t>22/09/2019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36173214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1E92B55-7C1B-462A-AA61-DF553BF8564A}" type="datetimeFigureOut">
              <a:rPr lang="en-GB" smtClean="0"/>
              <a:pPr/>
              <a:t>22/09/2019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1151006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1E92B55-7C1B-462A-AA61-DF553BF8564A}" type="datetimeFigureOut">
              <a:rPr lang="en-GB" smtClean="0"/>
              <a:pPr/>
              <a:t>22/09/2019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40848458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1E92B55-7C1B-462A-AA61-DF553BF8564A}" type="datetimeFigureOut">
              <a:rPr lang="en-GB" smtClean="0"/>
              <a:pPr/>
              <a:t>22/09/2019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16365765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1E92B55-7C1B-462A-AA61-DF553BF8564A}" type="datetimeFigureOut">
              <a:rPr lang="en-GB" smtClean="0"/>
              <a:pPr/>
              <a:t>22/09/2019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14623381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1E92B55-7C1B-462A-AA61-DF553BF8564A}" type="datetimeFigureOut">
              <a:rPr lang="en-GB" smtClean="0"/>
              <a:pPr/>
              <a:t>22/09/2019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9111439-9782-4B4E-87CD-D9F971FC5EF1}" type="slidenum">
              <a:rPr lang="en-GB" smtClean="0"/>
              <a:pPr/>
              <a:t>‹#›</a:t>
            </a:fld>
            <a:endParaRPr lang="en-GB"/>
          </a:p>
        </p:txBody>
      </p:sp>
    </p:spTree>
    <p:extLst>
      <p:ext uri="{BB962C8B-B14F-4D97-AF65-F5344CB8AC3E}">
        <p14:creationId xmlns:p14="http://schemas.microsoft.com/office/powerpoint/2010/main" val="414187433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1</a:t>
            </a:fld>
            <a:endParaRPr lang="en-GB"/>
          </a:p>
        </p:txBody>
      </p:sp>
      <p:sp>
        <p:nvSpPr>
          <p:cNvPr id="11" name="Rectangle 10"/>
          <p:cNvSpPr/>
          <p:nvPr/>
        </p:nvSpPr>
        <p:spPr>
          <a:xfrm>
            <a:off x="524052" y="3717032"/>
            <a:ext cx="8084008" cy="769441"/>
          </a:xfrm>
          <a:prstGeom prst="rect">
            <a:avLst/>
          </a:prstGeom>
          <a:noFill/>
        </p:spPr>
        <p:txBody>
          <a:bodyPr wrap="non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en-US" sz="4400" b="1" cap="none" spc="0"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INTRODUCTION TO THIS MODULE</a:t>
            </a:r>
            <a:endParaRPr lang="en-US" sz="44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pic>
        <p:nvPicPr>
          <p:cNvPr id="12" name="Picture 2" descr="UW Trinity Saint David logo"/>
          <p:cNvPicPr>
            <a:picLocks noChangeAspect="1" noChangeArrowheads="1"/>
          </p:cNvPicPr>
          <p:nvPr/>
        </p:nvPicPr>
        <p:blipFill>
          <a:blip r:embed="rId2" cstate="print"/>
          <a:srcRect/>
          <a:stretch>
            <a:fillRect/>
          </a:stretch>
        </p:blipFill>
        <p:spPr bwMode="auto">
          <a:xfrm>
            <a:off x="6660232" y="5776461"/>
            <a:ext cx="1881758" cy="752703"/>
          </a:xfrm>
          <a:prstGeom prst="rect">
            <a:avLst/>
          </a:prstGeom>
          <a:solidFill>
            <a:schemeClr val="bg1"/>
          </a:solidFill>
          <a:ln>
            <a:solidFill>
              <a:schemeClr val="bg1"/>
            </a:solidFill>
          </a:ln>
        </p:spPr>
      </p:pic>
      <p:sp>
        <p:nvSpPr>
          <p:cNvPr id="8" name="Rectangle 7"/>
          <p:cNvSpPr/>
          <p:nvPr/>
        </p:nvSpPr>
        <p:spPr>
          <a:xfrm>
            <a:off x="246639" y="437822"/>
            <a:ext cx="8712968" cy="954107"/>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en-US" sz="2800" b="1" cap="none" spc="0"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MODERN AND TRADITIONAL CONSTRUCTION.</a:t>
            </a:r>
          </a:p>
          <a:p>
            <a:pPr algn="ctr"/>
            <a:r>
              <a:rPr lang="en-US" sz="2800" b="1" cap="none" spc="0"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MANAGING THE DESIGN AND CONSTRUCTION PROCESS </a:t>
            </a:r>
            <a:endParaRPr lang="en-US" sz="28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Tree>
    <p:extLst>
      <p:ext uri="{BB962C8B-B14F-4D97-AF65-F5344CB8AC3E}">
        <p14:creationId xmlns:p14="http://schemas.microsoft.com/office/powerpoint/2010/main" val="14424230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INTRODUCTION</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9" name="Slide Number Placeholder 8"/>
          <p:cNvSpPr>
            <a:spLocks noGrp="1"/>
          </p:cNvSpPr>
          <p:nvPr>
            <p:ph type="sldNum" sz="quarter" idx="12"/>
          </p:nvPr>
        </p:nvSpPr>
        <p:spPr/>
        <p:txBody>
          <a:bodyPr/>
          <a:lstStyle/>
          <a:p>
            <a:fld id="{49111439-9782-4B4E-87CD-D9F971FC5EF1}" type="slidenum">
              <a:rPr lang="en-GB" smtClean="0"/>
              <a:pPr/>
              <a:t>2</a:t>
            </a:fld>
            <a:endParaRPr lang="en-GB"/>
          </a:p>
        </p:txBody>
      </p:sp>
      <p:sp>
        <p:nvSpPr>
          <p:cNvPr id="2" name="TextBox 1"/>
          <p:cNvSpPr txBox="1"/>
          <p:nvPr/>
        </p:nvSpPr>
        <p:spPr>
          <a:xfrm>
            <a:off x="896819" y="1576294"/>
            <a:ext cx="3420380" cy="369332"/>
          </a:xfrm>
          <a:prstGeom prst="rect">
            <a:avLst/>
          </a:prstGeom>
          <a:noFill/>
        </p:spPr>
        <p:txBody>
          <a:bodyPr wrap="square" rtlCol="0">
            <a:spAutoFit/>
          </a:bodyPr>
          <a:lstStyle/>
          <a:p>
            <a:pPr>
              <a:spcAft>
                <a:spcPts val="1200"/>
              </a:spcAft>
            </a:pPr>
            <a:r>
              <a:rPr lang="en-GB" b="1" dirty="0" smtClean="0">
                <a:solidFill>
                  <a:schemeClr val="accent1"/>
                </a:solidFill>
              </a:rPr>
              <a:t>Lecturers introduction</a:t>
            </a:r>
            <a:endParaRPr lang="en-GB" b="1" dirty="0">
              <a:solidFill>
                <a:schemeClr val="accent1"/>
              </a:solidFill>
            </a:endParaRPr>
          </a:p>
        </p:txBody>
      </p:sp>
      <p:sp>
        <p:nvSpPr>
          <p:cNvPr id="3" name="TextBox 2"/>
          <p:cNvSpPr txBox="1"/>
          <p:nvPr/>
        </p:nvSpPr>
        <p:spPr>
          <a:xfrm>
            <a:off x="1259632" y="3891422"/>
            <a:ext cx="6048672" cy="461665"/>
          </a:xfrm>
          <a:prstGeom prst="rect">
            <a:avLst/>
          </a:prstGeom>
          <a:noFill/>
        </p:spPr>
        <p:txBody>
          <a:bodyPr wrap="square" rtlCol="0">
            <a:spAutoFit/>
          </a:bodyPr>
          <a:lstStyle/>
          <a:p>
            <a:r>
              <a:rPr lang="en-GB" sz="2400" b="1" dirty="0" smtClean="0"/>
              <a:t>Dr Keerthi Ranasinghe</a:t>
            </a:r>
            <a:endParaRPr lang="en-GB" sz="2400" b="1" dirty="0"/>
          </a:p>
        </p:txBody>
      </p:sp>
      <p:sp>
        <p:nvSpPr>
          <p:cNvPr id="13" name="TextBox 12"/>
          <p:cNvSpPr txBox="1"/>
          <p:nvPr/>
        </p:nvSpPr>
        <p:spPr>
          <a:xfrm>
            <a:off x="3491880" y="4491399"/>
            <a:ext cx="5760640" cy="461665"/>
          </a:xfrm>
          <a:prstGeom prst="rect">
            <a:avLst/>
          </a:prstGeom>
          <a:noFill/>
        </p:spPr>
        <p:txBody>
          <a:bodyPr wrap="square" rtlCol="0">
            <a:spAutoFit/>
          </a:bodyPr>
          <a:lstStyle/>
          <a:p>
            <a:r>
              <a:rPr lang="en-GB" sz="2400" dirty="0" smtClean="0"/>
              <a:t>Email: </a:t>
            </a:r>
            <a:r>
              <a:rPr lang="en-GB" sz="2400" dirty="0"/>
              <a:t>k</a:t>
            </a:r>
            <a:r>
              <a:rPr lang="en-GB" sz="2400" dirty="0" smtClean="0"/>
              <a:t>.ranasinghe@uwtsd.ac.uk</a:t>
            </a:r>
            <a:endParaRPr lang="en-GB" sz="2400" dirty="0"/>
          </a:p>
        </p:txBody>
      </p:sp>
      <p:sp>
        <p:nvSpPr>
          <p:cNvPr id="15" name="Rectangle 14"/>
          <p:cNvSpPr/>
          <p:nvPr/>
        </p:nvSpPr>
        <p:spPr>
          <a:xfrm>
            <a:off x="1259632" y="548853"/>
            <a:ext cx="6696744" cy="707886"/>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en-US" sz="20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MODERN AND TRADITIONAL CONSTRUCTION.</a:t>
            </a:r>
          </a:p>
          <a:p>
            <a:pPr algn="ctr"/>
            <a:r>
              <a:rPr lang="en-US" sz="20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MANAGING THE DESIGN AND CONSTRUCTION PROCESS</a:t>
            </a:r>
            <a:endParaRPr lang="en-US" sz="20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
        <p:nvSpPr>
          <p:cNvPr id="14" name="TextBox 13"/>
          <p:cNvSpPr txBox="1"/>
          <p:nvPr/>
        </p:nvSpPr>
        <p:spPr>
          <a:xfrm>
            <a:off x="1259632" y="2634513"/>
            <a:ext cx="6048672" cy="461665"/>
          </a:xfrm>
          <a:prstGeom prst="rect">
            <a:avLst/>
          </a:prstGeom>
          <a:noFill/>
        </p:spPr>
        <p:txBody>
          <a:bodyPr wrap="square" rtlCol="0">
            <a:spAutoFit/>
          </a:bodyPr>
          <a:lstStyle/>
          <a:p>
            <a:r>
              <a:rPr lang="en-GB" sz="2400" b="1" dirty="0" smtClean="0"/>
              <a:t>Dr Juan Antonio Ferriz</a:t>
            </a:r>
            <a:r>
              <a:rPr lang="en-GB" sz="2400" b="1" dirty="0"/>
              <a:t>-</a:t>
            </a:r>
            <a:r>
              <a:rPr lang="en-GB" sz="2400" b="1" dirty="0" smtClean="0"/>
              <a:t>Papi</a:t>
            </a:r>
            <a:endParaRPr lang="en-GB" sz="2400" b="1" dirty="0"/>
          </a:p>
        </p:txBody>
      </p:sp>
      <p:sp>
        <p:nvSpPr>
          <p:cNvPr id="16" name="TextBox 15"/>
          <p:cNvSpPr txBox="1"/>
          <p:nvPr/>
        </p:nvSpPr>
        <p:spPr>
          <a:xfrm>
            <a:off x="3491880" y="3234490"/>
            <a:ext cx="5760640" cy="461665"/>
          </a:xfrm>
          <a:prstGeom prst="rect">
            <a:avLst/>
          </a:prstGeom>
          <a:noFill/>
        </p:spPr>
        <p:txBody>
          <a:bodyPr wrap="square" rtlCol="0">
            <a:spAutoFit/>
          </a:bodyPr>
          <a:lstStyle/>
          <a:p>
            <a:r>
              <a:rPr lang="en-GB" sz="2400" dirty="0" smtClean="0"/>
              <a:t>Email: juan.ferriz-papi@uwtsd.ac.uk</a:t>
            </a:r>
            <a:endParaRPr lang="en-GB" sz="2400" dirty="0"/>
          </a:p>
        </p:txBody>
      </p:sp>
      <p:sp>
        <p:nvSpPr>
          <p:cNvPr id="17" name="TextBox 16"/>
          <p:cNvSpPr txBox="1"/>
          <p:nvPr/>
        </p:nvSpPr>
        <p:spPr>
          <a:xfrm>
            <a:off x="1259632" y="5205287"/>
            <a:ext cx="6048672" cy="461665"/>
          </a:xfrm>
          <a:prstGeom prst="rect">
            <a:avLst/>
          </a:prstGeom>
          <a:noFill/>
        </p:spPr>
        <p:txBody>
          <a:bodyPr wrap="square" rtlCol="0">
            <a:spAutoFit/>
          </a:bodyPr>
          <a:lstStyle/>
          <a:p>
            <a:r>
              <a:rPr lang="en-GB" sz="2400" b="1" dirty="0" smtClean="0"/>
              <a:t>Mr Allan Nantel</a:t>
            </a:r>
            <a:endParaRPr lang="en-GB" sz="2400" b="1" dirty="0"/>
          </a:p>
        </p:txBody>
      </p:sp>
      <p:sp>
        <p:nvSpPr>
          <p:cNvPr id="18" name="TextBox 17"/>
          <p:cNvSpPr txBox="1"/>
          <p:nvPr/>
        </p:nvSpPr>
        <p:spPr>
          <a:xfrm>
            <a:off x="3491880" y="5805264"/>
            <a:ext cx="5760640" cy="461665"/>
          </a:xfrm>
          <a:prstGeom prst="rect">
            <a:avLst/>
          </a:prstGeom>
          <a:noFill/>
        </p:spPr>
        <p:txBody>
          <a:bodyPr wrap="square" rtlCol="0">
            <a:spAutoFit/>
          </a:bodyPr>
          <a:lstStyle/>
          <a:p>
            <a:r>
              <a:rPr lang="en-GB" sz="2400" dirty="0" smtClean="0"/>
              <a:t>Email: alan.nantel@uwtsd.ac.uk</a:t>
            </a:r>
            <a:endParaRPr lang="en-GB" sz="2400" dirty="0"/>
          </a:p>
        </p:txBody>
      </p:sp>
    </p:spTree>
    <p:extLst>
      <p:ext uri="{BB962C8B-B14F-4D97-AF65-F5344CB8AC3E}">
        <p14:creationId xmlns:p14="http://schemas.microsoft.com/office/powerpoint/2010/main" val="37377696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INTRODUCTION</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9" name="Slide Number Placeholder 8"/>
          <p:cNvSpPr>
            <a:spLocks noGrp="1"/>
          </p:cNvSpPr>
          <p:nvPr>
            <p:ph type="sldNum" sz="quarter" idx="12"/>
          </p:nvPr>
        </p:nvSpPr>
        <p:spPr/>
        <p:txBody>
          <a:bodyPr/>
          <a:lstStyle/>
          <a:p>
            <a:fld id="{49111439-9782-4B4E-87CD-D9F971FC5EF1}" type="slidenum">
              <a:rPr lang="en-GB" smtClean="0"/>
              <a:pPr/>
              <a:t>3</a:t>
            </a:fld>
            <a:endParaRPr lang="en-GB"/>
          </a:p>
        </p:txBody>
      </p:sp>
      <p:sp>
        <p:nvSpPr>
          <p:cNvPr id="11" name="TextBox 10"/>
          <p:cNvSpPr txBox="1"/>
          <p:nvPr/>
        </p:nvSpPr>
        <p:spPr>
          <a:xfrm>
            <a:off x="827584" y="1844824"/>
            <a:ext cx="6552728" cy="461665"/>
          </a:xfrm>
          <a:prstGeom prst="rect">
            <a:avLst/>
          </a:prstGeom>
          <a:noFill/>
        </p:spPr>
        <p:txBody>
          <a:bodyPr wrap="square" rtlCol="0">
            <a:spAutoFit/>
          </a:bodyPr>
          <a:lstStyle/>
          <a:p>
            <a:r>
              <a:rPr lang="en-GB" sz="2400" dirty="0" smtClean="0"/>
              <a:t>What do you expect for this module this year?</a:t>
            </a:r>
          </a:p>
        </p:txBody>
      </p:sp>
      <p:sp>
        <p:nvSpPr>
          <p:cNvPr id="14" name="TextBox 13"/>
          <p:cNvSpPr txBox="1"/>
          <p:nvPr/>
        </p:nvSpPr>
        <p:spPr>
          <a:xfrm>
            <a:off x="827584" y="5120341"/>
            <a:ext cx="6552728" cy="461665"/>
          </a:xfrm>
          <a:prstGeom prst="rect">
            <a:avLst/>
          </a:prstGeom>
          <a:noFill/>
        </p:spPr>
        <p:txBody>
          <a:bodyPr wrap="square" rtlCol="0">
            <a:spAutoFit/>
          </a:bodyPr>
          <a:lstStyle/>
          <a:p>
            <a:r>
              <a:rPr lang="en-GB" sz="2400" dirty="0" smtClean="0"/>
              <a:t>In what way can you contribute?</a:t>
            </a:r>
          </a:p>
        </p:txBody>
      </p:sp>
      <p:sp>
        <p:nvSpPr>
          <p:cNvPr id="15" name="TextBox 14"/>
          <p:cNvSpPr txBox="1"/>
          <p:nvPr/>
        </p:nvSpPr>
        <p:spPr>
          <a:xfrm>
            <a:off x="825510" y="3482582"/>
            <a:ext cx="7272808" cy="461665"/>
          </a:xfrm>
          <a:prstGeom prst="rect">
            <a:avLst/>
          </a:prstGeom>
          <a:noFill/>
        </p:spPr>
        <p:txBody>
          <a:bodyPr wrap="square" rtlCol="0">
            <a:spAutoFit/>
          </a:bodyPr>
          <a:lstStyle/>
          <a:p>
            <a:r>
              <a:rPr lang="en-GB" sz="2400" dirty="0" smtClean="0"/>
              <a:t>How do you think the delivery of this module should be?</a:t>
            </a:r>
          </a:p>
        </p:txBody>
      </p:sp>
      <p:sp>
        <p:nvSpPr>
          <p:cNvPr id="16" name="Rectangle 15"/>
          <p:cNvSpPr/>
          <p:nvPr/>
        </p:nvSpPr>
        <p:spPr>
          <a:xfrm>
            <a:off x="1259632" y="548853"/>
            <a:ext cx="6696744" cy="707886"/>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en-US" sz="20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MODERN AND TRADITIONAL CONSTRUCTION.</a:t>
            </a:r>
          </a:p>
          <a:p>
            <a:pPr algn="ctr"/>
            <a:r>
              <a:rPr lang="en-US" sz="20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MANAGING THE DESIGN AND CONSTRUCTION PROCESS</a:t>
            </a:r>
            <a:endParaRPr lang="en-US" sz="20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Tree>
    <p:extLst>
      <p:ext uri="{BB962C8B-B14F-4D97-AF65-F5344CB8AC3E}">
        <p14:creationId xmlns:p14="http://schemas.microsoft.com/office/powerpoint/2010/main" val="373776960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INTRODUCTION</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9" name="Slide Number Placeholder 8"/>
          <p:cNvSpPr>
            <a:spLocks noGrp="1"/>
          </p:cNvSpPr>
          <p:nvPr>
            <p:ph type="sldNum" sz="quarter" idx="12"/>
          </p:nvPr>
        </p:nvSpPr>
        <p:spPr/>
        <p:txBody>
          <a:bodyPr/>
          <a:lstStyle/>
          <a:p>
            <a:fld id="{49111439-9782-4B4E-87CD-D9F971FC5EF1}" type="slidenum">
              <a:rPr lang="en-GB" smtClean="0"/>
              <a:pPr/>
              <a:t>4</a:t>
            </a:fld>
            <a:endParaRPr lang="en-GB"/>
          </a:p>
        </p:txBody>
      </p:sp>
      <p:sp>
        <p:nvSpPr>
          <p:cNvPr id="2" name="TextBox 1"/>
          <p:cNvSpPr txBox="1"/>
          <p:nvPr/>
        </p:nvSpPr>
        <p:spPr>
          <a:xfrm>
            <a:off x="899592" y="1412776"/>
            <a:ext cx="3420380" cy="369332"/>
          </a:xfrm>
          <a:prstGeom prst="rect">
            <a:avLst/>
          </a:prstGeom>
          <a:noFill/>
        </p:spPr>
        <p:txBody>
          <a:bodyPr wrap="square" rtlCol="0">
            <a:spAutoFit/>
          </a:bodyPr>
          <a:lstStyle/>
          <a:p>
            <a:pPr>
              <a:spcAft>
                <a:spcPts val="1200"/>
              </a:spcAft>
            </a:pPr>
            <a:r>
              <a:rPr lang="en-GB" b="1" dirty="0" smtClean="0">
                <a:solidFill>
                  <a:schemeClr val="accent1"/>
                </a:solidFill>
              </a:rPr>
              <a:t>Aims of this module</a:t>
            </a:r>
            <a:endParaRPr lang="en-GB" b="1" dirty="0">
              <a:solidFill>
                <a:schemeClr val="accent1"/>
              </a:solidFill>
            </a:endParaRPr>
          </a:p>
        </p:txBody>
      </p:sp>
      <p:sp>
        <p:nvSpPr>
          <p:cNvPr id="11" name="TextBox 10"/>
          <p:cNvSpPr txBox="1"/>
          <p:nvPr/>
        </p:nvSpPr>
        <p:spPr>
          <a:xfrm>
            <a:off x="899592" y="1875295"/>
            <a:ext cx="7272808" cy="1200329"/>
          </a:xfrm>
          <a:prstGeom prst="rect">
            <a:avLst/>
          </a:prstGeom>
          <a:noFill/>
        </p:spPr>
        <p:txBody>
          <a:bodyPr wrap="square" rtlCol="0">
            <a:spAutoFit/>
          </a:bodyPr>
          <a:lstStyle/>
          <a:p>
            <a:pPr lvl="0" fontAlgn="base" hangingPunct="0"/>
            <a:r>
              <a:rPr lang="en-GB" dirty="0"/>
              <a:t>T</a:t>
            </a:r>
            <a:r>
              <a:rPr lang="en-GB" dirty="0" smtClean="0"/>
              <a:t>o </a:t>
            </a:r>
            <a:r>
              <a:rPr lang="en-GB" dirty="0"/>
              <a:t>build on the principles developed in Fundamentals of Construction Technology and further develop these in their application to taller and wider spanning structures. Key to this aim will be the study of creating internal flexibility to a range of building types.</a:t>
            </a:r>
          </a:p>
        </p:txBody>
      </p:sp>
      <p:sp>
        <p:nvSpPr>
          <p:cNvPr id="12" name="Rectangle 11"/>
          <p:cNvSpPr/>
          <p:nvPr/>
        </p:nvSpPr>
        <p:spPr>
          <a:xfrm>
            <a:off x="1259632" y="548853"/>
            <a:ext cx="6696744" cy="707886"/>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en-US" sz="20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MODERN AND TRADITIONAL CONSTRUCTION.</a:t>
            </a:r>
          </a:p>
          <a:p>
            <a:pPr algn="ctr"/>
            <a:r>
              <a:rPr lang="en-US" sz="20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MANAGING THE DESIGN AND CONSTRUCTION PROCESS</a:t>
            </a:r>
            <a:endParaRPr lang="en-US" sz="20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
        <p:nvSpPr>
          <p:cNvPr id="4" name="Rectangle 3"/>
          <p:cNvSpPr/>
          <p:nvPr/>
        </p:nvSpPr>
        <p:spPr>
          <a:xfrm>
            <a:off x="899592" y="4047171"/>
            <a:ext cx="7272808" cy="2031325"/>
          </a:xfrm>
          <a:prstGeom prst="rect">
            <a:avLst/>
          </a:prstGeom>
        </p:spPr>
        <p:txBody>
          <a:bodyPr wrap="square">
            <a:spAutoFit/>
          </a:bodyPr>
          <a:lstStyle/>
          <a:p>
            <a:pPr marL="342900" lvl="0" indent="-342900" algn="just" fontAlgn="base" hangingPunct="0">
              <a:spcAft>
                <a:spcPts val="0"/>
              </a:spcAft>
              <a:buFont typeface="Symbol" panose="05050102010706020507" pitchFamily="18" charset="2"/>
              <a:buChar char=""/>
              <a:tabLst>
                <a:tab pos="457200" algn="l"/>
                <a:tab pos="540385" algn="l"/>
              </a:tabLst>
            </a:pPr>
            <a:r>
              <a:rPr lang="en-GB">
                <a:latin typeface="+mj-lt"/>
                <a:ea typeface="Arial" panose="020B0604020202020204" pitchFamily="34" charset="0"/>
                <a:cs typeface="Times New Roman" panose="02020603050405020304" pitchFamily="18" charset="0"/>
              </a:rPr>
              <a:t>Appraise a range of materials, techniques and constructional forms suited to the construction of medium to high-rise buildings.</a:t>
            </a:r>
            <a:endParaRPr lang="en-GB">
              <a:latin typeface="+mj-lt"/>
              <a:ea typeface="Calibri" panose="020F0502020204030204" pitchFamily="34" charset="0"/>
              <a:cs typeface="Times New Roman" panose="02020603050405020304" pitchFamily="18" charset="0"/>
            </a:endParaRPr>
          </a:p>
          <a:p>
            <a:pPr marL="342900" lvl="0" indent="-342900" algn="just" fontAlgn="base" hangingPunct="0">
              <a:spcAft>
                <a:spcPts val="0"/>
              </a:spcAft>
              <a:buFont typeface="Symbol" panose="05050102010706020507" pitchFamily="18" charset="2"/>
              <a:buChar char=""/>
              <a:tabLst>
                <a:tab pos="457200" algn="l"/>
                <a:tab pos="540385" algn="l"/>
              </a:tabLst>
            </a:pPr>
            <a:r>
              <a:rPr lang="en-GB" dirty="0">
                <a:latin typeface="+mj-lt"/>
                <a:ea typeface="Arial" panose="020B0604020202020204" pitchFamily="34" charset="0"/>
                <a:cs typeface="Times New Roman" panose="02020603050405020304" pitchFamily="18" charset="0"/>
              </a:rPr>
              <a:t>Understand the concepts of buildability, sustainability and flexibility applied to a range of commercial building structures both modern and those built in the past one hundred and fifty years.</a:t>
            </a:r>
            <a:endParaRPr lang="en-GB" dirty="0">
              <a:latin typeface="+mj-lt"/>
              <a:ea typeface="Calibri" panose="020F0502020204030204" pitchFamily="34" charset="0"/>
              <a:cs typeface="Times New Roman" panose="02020603050405020304" pitchFamily="18" charset="0"/>
            </a:endParaRPr>
          </a:p>
          <a:p>
            <a:pPr marL="342900" lvl="0" indent="-342900" algn="just" fontAlgn="base" hangingPunct="0">
              <a:spcAft>
                <a:spcPts val="0"/>
              </a:spcAft>
              <a:buFont typeface="Symbol" panose="05050102010706020507" pitchFamily="18" charset="2"/>
              <a:buChar char=""/>
              <a:tabLst>
                <a:tab pos="457200" algn="l"/>
                <a:tab pos="540385" algn="l"/>
              </a:tabLst>
            </a:pPr>
            <a:r>
              <a:rPr lang="en-GB" dirty="0">
                <a:latin typeface="+mj-lt"/>
                <a:ea typeface="Arial" panose="020B0604020202020204" pitchFamily="34" charset="0"/>
                <a:cs typeface="Times New Roman" panose="02020603050405020304" pitchFamily="18" charset="0"/>
              </a:rPr>
              <a:t>Deploy appropriate methods to the alteration, remediation and deconstruction of a range of building forms and applications.</a:t>
            </a:r>
            <a:endParaRPr lang="en-GB" dirty="0">
              <a:latin typeface="+mj-lt"/>
              <a:ea typeface="Calibri" panose="020F0502020204030204" pitchFamily="34" charset="0"/>
              <a:cs typeface="Times New Roman" panose="02020603050405020304" pitchFamily="18" charset="0"/>
            </a:endParaRPr>
          </a:p>
        </p:txBody>
      </p:sp>
      <p:sp>
        <p:nvSpPr>
          <p:cNvPr id="13" name="TextBox 12"/>
          <p:cNvSpPr txBox="1"/>
          <p:nvPr/>
        </p:nvSpPr>
        <p:spPr>
          <a:xfrm>
            <a:off x="827584" y="3581511"/>
            <a:ext cx="3420380" cy="369332"/>
          </a:xfrm>
          <a:prstGeom prst="rect">
            <a:avLst/>
          </a:prstGeom>
          <a:noFill/>
        </p:spPr>
        <p:txBody>
          <a:bodyPr wrap="square" rtlCol="0">
            <a:spAutoFit/>
          </a:bodyPr>
          <a:lstStyle/>
          <a:p>
            <a:pPr>
              <a:spcAft>
                <a:spcPts val="1200"/>
              </a:spcAft>
            </a:pPr>
            <a:r>
              <a:rPr lang="en-GB" b="1" dirty="0" smtClean="0">
                <a:solidFill>
                  <a:schemeClr val="accent1"/>
                </a:solidFill>
              </a:rPr>
              <a:t>Learning outcomes</a:t>
            </a:r>
            <a:endParaRPr lang="en-GB" b="1" dirty="0">
              <a:solidFill>
                <a:schemeClr val="accent1"/>
              </a:solidFill>
            </a:endParaRPr>
          </a:p>
        </p:txBody>
      </p:sp>
    </p:spTree>
    <p:extLst>
      <p:ext uri="{BB962C8B-B14F-4D97-AF65-F5344CB8AC3E}">
        <p14:creationId xmlns:p14="http://schemas.microsoft.com/office/powerpoint/2010/main" val="373776960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INTRODUCTION</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9" name="Slide Number Placeholder 8"/>
          <p:cNvSpPr>
            <a:spLocks noGrp="1"/>
          </p:cNvSpPr>
          <p:nvPr>
            <p:ph type="sldNum" sz="quarter" idx="12"/>
          </p:nvPr>
        </p:nvSpPr>
        <p:spPr/>
        <p:txBody>
          <a:bodyPr/>
          <a:lstStyle/>
          <a:p>
            <a:fld id="{49111439-9782-4B4E-87CD-D9F971FC5EF1}" type="slidenum">
              <a:rPr lang="en-GB" smtClean="0"/>
              <a:pPr/>
              <a:t>5</a:t>
            </a:fld>
            <a:endParaRPr lang="en-GB"/>
          </a:p>
        </p:txBody>
      </p:sp>
      <p:sp>
        <p:nvSpPr>
          <p:cNvPr id="2" name="TextBox 1"/>
          <p:cNvSpPr txBox="1"/>
          <p:nvPr/>
        </p:nvSpPr>
        <p:spPr>
          <a:xfrm>
            <a:off x="899592" y="1412776"/>
            <a:ext cx="3420380" cy="523220"/>
          </a:xfrm>
          <a:prstGeom prst="rect">
            <a:avLst/>
          </a:prstGeom>
          <a:noFill/>
        </p:spPr>
        <p:txBody>
          <a:bodyPr wrap="square" rtlCol="0">
            <a:spAutoFit/>
          </a:bodyPr>
          <a:lstStyle/>
          <a:p>
            <a:pPr>
              <a:spcAft>
                <a:spcPts val="1200"/>
              </a:spcAft>
            </a:pPr>
            <a:r>
              <a:rPr lang="en-GB" sz="2800" b="1" dirty="0" smtClean="0">
                <a:solidFill>
                  <a:schemeClr val="accent1"/>
                </a:solidFill>
              </a:rPr>
              <a:t>Contents</a:t>
            </a:r>
            <a:endParaRPr lang="en-GB" sz="2800" b="1" dirty="0">
              <a:solidFill>
                <a:schemeClr val="accent1"/>
              </a:solidFill>
            </a:endParaRPr>
          </a:p>
        </p:txBody>
      </p:sp>
      <p:sp>
        <p:nvSpPr>
          <p:cNvPr id="4" name="TextBox 3"/>
          <p:cNvSpPr txBox="1"/>
          <p:nvPr/>
        </p:nvSpPr>
        <p:spPr>
          <a:xfrm>
            <a:off x="2267744" y="2132856"/>
            <a:ext cx="3816424" cy="4247317"/>
          </a:xfrm>
          <a:prstGeom prst="rect">
            <a:avLst/>
          </a:prstGeom>
          <a:noFill/>
        </p:spPr>
        <p:txBody>
          <a:bodyPr wrap="square" rtlCol="0">
            <a:spAutoFit/>
          </a:bodyPr>
          <a:lstStyle/>
          <a:p>
            <a:r>
              <a:rPr lang="en-GB" dirty="0" smtClean="0"/>
              <a:t>Excavation</a:t>
            </a:r>
          </a:p>
          <a:p>
            <a:r>
              <a:rPr lang="en-GB" dirty="0" smtClean="0"/>
              <a:t>Foundations. Shallow and deep</a:t>
            </a:r>
          </a:p>
          <a:p>
            <a:r>
              <a:rPr lang="en-GB" dirty="0" smtClean="0"/>
              <a:t>Basements and retaining walls</a:t>
            </a:r>
          </a:p>
          <a:p>
            <a:r>
              <a:rPr lang="en-GB" dirty="0" smtClean="0"/>
              <a:t>Facades</a:t>
            </a:r>
          </a:p>
          <a:p>
            <a:r>
              <a:rPr lang="en-GB" dirty="0" smtClean="0"/>
              <a:t>Demolition and deconstruction</a:t>
            </a:r>
          </a:p>
          <a:p>
            <a:r>
              <a:rPr lang="en-GB" dirty="0" smtClean="0"/>
              <a:t>Road pavements</a:t>
            </a:r>
          </a:p>
          <a:p>
            <a:endParaRPr lang="en-GB" dirty="0" smtClean="0"/>
          </a:p>
          <a:p>
            <a:r>
              <a:rPr lang="en-GB" dirty="0" smtClean="0"/>
              <a:t>Superstructures</a:t>
            </a:r>
          </a:p>
          <a:p>
            <a:r>
              <a:rPr lang="en-GB" dirty="0" smtClean="0"/>
              <a:t>Commercial and industrial buildings</a:t>
            </a:r>
          </a:p>
          <a:p>
            <a:r>
              <a:rPr lang="en-GB" dirty="0" smtClean="0"/>
              <a:t>Adaptability</a:t>
            </a:r>
          </a:p>
          <a:p>
            <a:endParaRPr lang="en-GB" dirty="0" smtClean="0"/>
          </a:p>
          <a:p>
            <a:r>
              <a:rPr lang="en-GB" dirty="0" smtClean="0"/>
              <a:t>Fit-out and finishes</a:t>
            </a:r>
          </a:p>
          <a:p>
            <a:r>
              <a:rPr lang="en-GB" dirty="0" smtClean="0"/>
              <a:t>Building Services</a:t>
            </a:r>
          </a:p>
          <a:p>
            <a:r>
              <a:rPr lang="en-GB" dirty="0" smtClean="0"/>
              <a:t>Smart Buildings</a:t>
            </a:r>
          </a:p>
          <a:p>
            <a:endParaRPr lang="en-GB" dirty="0"/>
          </a:p>
        </p:txBody>
      </p:sp>
      <p:sp>
        <p:nvSpPr>
          <p:cNvPr id="12" name="Rectangle 11"/>
          <p:cNvSpPr/>
          <p:nvPr/>
        </p:nvSpPr>
        <p:spPr>
          <a:xfrm>
            <a:off x="1259632" y="548853"/>
            <a:ext cx="6696744" cy="707886"/>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en-US" sz="20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MODERN AND TRADITIONAL CONSTRUCTION.</a:t>
            </a:r>
          </a:p>
          <a:p>
            <a:pPr algn="ctr"/>
            <a:r>
              <a:rPr lang="en-US" sz="20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MANAGING THE DESIGN AND CONSTRUCTION PROCESS</a:t>
            </a:r>
            <a:endParaRPr lang="en-US" sz="20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Tree>
    <p:extLst>
      <p:ext uri="{BB962C8B-B14F-4D97-AF65-F5344CB8AC3E}">
        <p14:creationId xmlns:p14="http://schemas.microsoft.com/office/powerpoint/2010/main" val="373776960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INTRODUCTION</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9" name="Slide Number Placeholder 8"/>
          <p:cNvSpPr>
            <a:spLocks noGrp="1"/>
          </p:cNvSpPr>
          <p:nvPr>
            <p:ph type="sldNum" sz="quarter" idx="12"/>
          </p:nvPr>
        </p:nvSpPr>
        <p:spPr/>
        <p:txBody>
          <a:bodyPr/>
          <a:lstStyle/>
          <a:p>
            <a:fld id="{49111439-9782-4B4E-87CD-D9F971FC5EF1}" type="slidenum">
              <a:rPr lang="en-GB" smtClean="0"/>
              <a:pPr/>
              <a:t>6</a:t>
            </a:fld>
            <a:endParaRPr lang="en-GB"/>
          </a:p>
        </p:txBody>
      </p:sp>
      <p:sp>
        <p:nvSpPr>
          <p:cNvPr id="2" name="TextBox 1"/>
          <p:cNvSpPr txBox="1"/>
          <p:nvPr/>
        </p:nvSpPr>
        <p:spPr>
          <a:xfrm>
            <a:off x="899592" y="1610996"/>
            <a:ext cx="3420380" cy="523220"/>
          </a:xfrm>
          <a:prstGeom prst="rect">
            <a:avLst/>
          </a:prstGeom>
          <a:noFill/>
        </p:spPr>
        <p:txBody>
          <a:bodyPr wrap="square" rtlCol="0">
            <a:spAutoFit/>
          </a:bodyPr>
          <a:lstStyle/>
          <a:p>
            <a:pPr>
              <a:spcAft>
                <a:spcPts val="1200"/>
              </a:spcAft>
            </a:pPr>
            <a:r>
              <a:rPr lang="en-GB" sz="2800" b="1" dirty="0" smtClean="0">
                <a:solidFill>
                  <a:schemeClr val="accent1"/>
                </a:solidFill>
              </a:rPr>
              <a:t>Programme</a:t>
            </a:r>
            <a:endParaRPr lang="en-GB" sz="2800" b="1" dirty="0">
              <a:solidFill>
                <a:schemeClr val="accent1"/>
              </a:solidFill>
            </a:endParaRPr>
          </a:p>
        </p:txBody>
      </p:sp>
      <p:sp>
        <p:nvSpPr>
          <p:cNvPr id="11" name="TextBox 10"/>
          <p:cNvSpPr txBox="1"/>
          <p:nvPr/>
        </p:nvSpPr>
        <p:spPr>
          <a:xfrm>
            <a:off x="1715344" y="2792113"/>
            <a:ext cx="5904656" cy="3226524"/>
          </a:xfrm>
          <a:prstGeom prst="rect">
            <a:avLst/>
          </a:prstGeom>
          <a:noFill/>
        </p:spPr>
        <p:txBody>
          <a:bodyPr wrap="square" rtlCol="0">
            <a:spAutoFit/>
          </a:bodyPr>
          <a:lstStyle/>
          <a:p>
            <a:pPr>
              <a:spcAft>
                <a:spcPts val="200"/>
              </a:spcAft>
            </a:pPr>
            <a:r>
              <a:rPr lang="es-ES_tradnl" sz="2400" b="1" dirty="0" err="1" smtClean="0"/>
              <a:t>Lectures</a:t>
            </a:r>
            <a:endParaRPr lang="es-ES_tradnl" sz="2400" b="1" dirty="0" smtClean="0"/>
          </a:p>
          <a:p>
            <a:pPr>
              <a:spcAft>
                <a:spcPts val="200"/>
              </a:spcAft>
            </a:pPr>
            <a:r>
              <a:rPr lang="es-ES_tradnl" sz="2400" dirty="0" smtClean="0"/>
              <a:t>3rd </a:t>
            </a:r>
            <a:r>
              <a:rPr lang="es-ES_tradnl" sz="2400" dirty="0" err="1" smtClean="0"/>
              <a:t>October</a:t>
            </a:r>
            <a:r>
              <a:rPr lang="es-ES_tradnl" sz="2400" dirty="0" smtClean="0"/>
              <a:t> 2019 to 30th </a:t>
            </a:r>
            <a:r>
              <a:rPr lang="es-ES_tradnl" sz="2400" dirty="0" err="1" smtClean="0"/>
              <a:t>April</a:t>
            </a:r>
            <a:r>
              <a:rPr lang="es-ES_tradnl" sz="2400" dirty="0" smtClean="0"/>
              <a:t> 2019</a:t>
            </a:r>
          </a:p>
          <a:p>
            <a:pPr>
              <a:spcAft>
                <a:spcPts val="200"/>
              </a:spcAft>
            </a:pPr>
            <a:endParaRPr lang="es-ES_tradnl" sz="2400" dirty="0" smtClean="0"/>
          </a:p>
          <a:p>
            <a:pPr>
              <a:spcAft>
                <a:spcPts val="200"/>
              </a:spcAft>
            </a:pPr>
            <a:r>
              <a:rPr lang="es-ES_tradnl" sz="2400" b="1" dirty="0" err="1" smtClean="0"/>
              <a:t>Assignment</a:t>
            </a:r>
            <a:r>
              <a:rPr lang="es-ES_tradnl" sz="2400" b="1" dirty="0" smtClean="0"/>
              <a:t> </a:t>
            </a:r>
            <a:r>
              <a:rPr lang="es-ES_tradnl" sz="2400" b="1" dirty="0" err="1" smtClean="0"/>
              <a:t>deadline</a:t>
            </a:r>
            <a:endParaRPr lang="es-ES_tradnl" sz="2400" b="1" dirty="0" smtClean="0"/>
          </a:p>
          <a:p>
            <a:pPr>
              <a:spcAft>
                <a:spcPts val="200"/>
              </a:spcAft>
            </a:pPr>
            <a:r>
              <a:rPr lang="es-ES_tradnl" sz="2400" dirty="0" smtClean="0"/>
              <a:t>9</a:t>
            </a:r>
            <a:r>
              <a:rPr lang="es-ES_tradnl" sz="2400" baseline="30000" dirty="0" smtClean="0"/>
              <a:t>th</a:t>
            </a:r>
            <a:r>
              <a:rPr lang="es-ES_tradnl" sz="2400" dirty="0" smtClean="0"/>
              <a:t> </a:t>
            </a:r>
            <a:r>
              <a:rPr lang="es-ES_tradnl" sz="2400" dirty="0" err="1" smtClean="0"/>
              <a:t>January</a:t>
            </a:r>
            <a:r>
              <a:rPr lang="es-ES_tradnl" sz="2400" dirty="0" smtClean="0"/>
              <a:t> 2020</a:t>
            </a:r>
          </a:p>
          <a:p>
            <a:pPr>
              <a:spcAft>
                <a:spcPts val="200"/>
              </a:spcAft>
            </a:pPr>
            <a:endParaRPr lang="es-ES_tradnl" sz="2400" dirty="0" smtClean="0"/>
          </a:p>
          <a:p>
            <a:pPr>
              <a:spcAft>
                <a:spcPts val="200"/>
              </a:spcAft>
            </a:pPr>
            <a:r>
              <a:rPr lang="es-ES_tradnl" sz="2400" b="1" dirty="0" err="1" smtClean="0"/>
              <a:t>Exam</a:t>
            </a:r>
            <a:endParaRPr lang="es-ES_tradnl" sz="2400" b="1" dirty="0" smtClean="0"/>
          </a:p>
          <a:p>
            <a:pPr>
              <a:spcAft>
                <a:spcPts val="200"/>
              </a:spcAft>
            </a:pPr>
            <a:r>
              <a:rPr lang="es-ES_tradnl" sz="2400" dirty="0" err="1" smtClean="0"/>
              <a:t>May</a:t>
            </a:r>
            <a:r>
              <a:rPr lang="es-ES_tradnl" sz="2400" dirty="0" smtClean="0"/>
              <a:t>, 2020</a:t>
            </a:r>
            <a:endParaRPr lang="en-GB" sz="2400" dirty="0"/>
          </a:p>
        </p:txBody>
      </p:sp>
      <p:sp>
        <p:nvSpPr>
          <p:cNvPr id="12" name="Rectangle 11"/>
          <p:cNvSpPr/>
          <p:nvPr/>
        </p:nvSpPr>
        <p:spPr>
          <a:xfrm>
            <a:off x="1259632" y="548853"/>
            <a:ext cx="6696744" cy="707886"/>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en-US" sz="20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MODERN AND TRADITIONAL CONSTRUCTION.</a:t>
            </a:r>
          </a:p>
          <a:p>
            <a:pPr algn="ctr"/>
            <a:r>
              <a:rPr lang="en-US" sz="20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MANAGING THE DESIGN AND CONSTRUCTION PROCESS</a:t>
            </a:r>
            <a:endParaRPr lang="en-US" sz="20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Tree>
    <p:extLst>
      <p:ext uri="{BB962C8B-B14F-4D97-AF65-F5344CB8AC3E}">
        <p14:creationId xmlns:p14="http://schemas.microsoft.com/office/powerpoint/2010/main" val="373776960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INTRODUCTION</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9" name="Slide Number Placeholder 8"/>
          <p:cNvSpPr>
            <a:spLocks noGrp="1"/>
          </p:cNvSpPr>
          <p:nvPr>
            <p:ph type="sldNum" sz="quarter" idx="12"/>
          </p:nvPr>
        </p:nvSpPr>
        <p:spPr/>
        <p:txBody>
          <a:bodyPr/>
          <a:lstStyle/>
          <a:p>
            <a:fld id="{49111439-9782-4B4E-87CD-D9F971FC5EF1}" type="slidenum">
              <a:rPr lang="en-GB" smtClean="0"/>
              <a:pPr/>
              <a:t>7</a:t>
            </a:fld>
            <a:endParaRPr lang="en-GB"/>
          </a:p>
        </p:txBody>
      </p:sp>
      <p:sp>
        <p:nvSpPr>
          <p:cNvPr id="2" name="TextBox 1"/>
          <p:cNvSpPr txBox="1"/>
          <p:nvPr/>
        </p:nvSpPr>
        <p:spPr>
          <a:xfrm>
            <a:off x="899592" y="1798163"/>
            <a:ext cx="3420380" cy="523220"/>
          </a:xfrm>
          <a:prstGeom prst="rect">
            <a:avLst/>
          </a:prstGeom>
          <a:noFill/>
        </p:spPr>
        <p:txBody>
          <a:bodyPr wrap="square" rtlCol="0">
            <a:spAutoFit/>
          </a:bodyPr>
          <a:lstStyle/>
          <a:p>
            <a:pPr>
              <a:spcAft>
                <a:spcPts val="1200"/>
              </a:spcAft>
            </a:pPr>
            <a:r>
              <a:rPr lang="en-GB" sz="2800" b="1" dirty="0" smtClean="0">
                <a:solidFill>
                  <a:schemeClr val="accent1"/>
                </a:solidFill>
              </a:rPr>
              <a:t>Assessment</a:t>
            </a:r>
            <a:endParaRPr lang="en-GB" sz="2800" b="1" dirty="0">
              <a:solidFill>
                <a:schemeClr val="accent1"/>
              </a:solidFill>
            </a:endParaRPr>
          </a:p>
        </p:txBody>
      </p:sp>
      <p:sp>
        <p:nvSpPr>
          <p:cNvPr id="11" name="TextBox 10"/>
          <p:cNvSpPr txBox="1"/>
          <p:nvPr/>
        </p:nvSpPr>
        <p:spPr>
          <a:xfrm>
            <a:off x="2483768" y="2996952"/>
            <a:ext cx="3888432" cy="2805896"/>
          </a:xfrm>
          <a:prstGeom prst="rect">
            <a:avLst/>
          </a:prstGeom>
          <a:noFill/>
        </p:spPr>
        <p:txBody>
          <a:bodyPr wrap="square" rtlCol="0">
            <a:spAutoFit/>
          </a:bodyPr>
          <a:lstStyle/>
          <a:p>
            <a:pPr>
              <a:spcAft>
                <a:spcPts val="200"/>
              </a:spcAft>
            </a:pPr>
            <a:r>
              <a:rPr lang="es-ES_tradnl" sz="2800" dirty="0" err="1" smtClean="0"/>
              <a:t>Assignment</a:t>
            </a:r>
            <a:r>
              <a:rPr lang="es-ES_tradnl" sz="2800" dirty="0" smtClean="0"/>
              <a:t>   	50%</a:t>
            </a:r>
          </a:p>
          <a:p>
            <a:pPr>
              <a:spcAft>
                <a:spcPts val="200"/>
              </a:spcAft>
            </a:pPr>
            <a:endParaRPr lang="es-ES_tradnl" sz="2800" dirty="0" smtClean="0"/>
          </a:p>
          <a:p>
            <a:pPr>
              <a:spcAft>
                <a:spcPts val="200"/>
              </a:spcAft>
            </a:pPr>
            <a:r>
              <a:rPr lang="es-ES_tradnl" sz="2800" dirty="0" err="1" smtClean="0"/>
              <a:t>Exam</a:t>
            </a:r>
            <a:r>
              <a:rPr lang="es-ES_tradnl" sz="2800" dirty="0" smtClean="0"/>
              <a:t> 			50%</a:t>
            </a:r>
          </a:p>
          <a:p>
            <a:pPr>
              <a:spcAft>
                <a:spcPts val="200"/>
              </a:spcAft>
            </a:pPr>
            <a:endParaRPr lang="es-ES_tradnl" sz="2800" dirty="0" smtClean="0"/>
          </a:p>
          <a:p>
            <a:pPr>
              <a:spcAft>
                <a:spcPts val="200"/>
              </a:spcAft>
            </a:pPr>
            <a:endParaRPr lang="es-ES_tradnl" sz="2800" dirty="0" smtClean="0"/>
          </a:p>
          <a:p>
            <a:pPr>
              <a:spcAft>
                <a:spcPts val="200"/>
              </a:spcAft>
            </a:pPr>
            <a:r>
              <a:rPr lang="es-ES_tradnl" sz="2800" b="1" dirty="0" smtClean="0"/>
              <a:t>Total </a:t>
            </a:r>
            <a:r>
              <a:rPr lang="es-ES_tradnl" sz="2800" b="1" dirty="0" err="1" smtClean="0"/>
              <a:t>marks</a:t>
            </a:r>
            <a:r>
              <a:rPr lang="es-ES_tradnl" sz="2800" b="1" dirty="0" smtClean="0"/>
              <a:t>		100%</a:t>
            </a:r>
            <a:endParaRPr lang="en-GB" sz="2800" b="1" dirty="0"/>
          </a:p>
        </p:txBody>
      </p:sp>
      <p:sp>
        <p:nvSpPr>
          <p:cNvPr id="12" name="Rectangle 11"/>
          <p:cNvSpPr/>
          <p:nvPr/>
        </p:nvSpPr>
        <p:spPr>
          <a:xfrm>
            <a:off x="1259632" y="548853"/>
            <a:ext cx="6696744" cy="707886"/>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en-US" sz="20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MODERN AND TRADITIONAL CONSTRUCTION.</a:t>
            </a:r>
          </a:p>
          <a:p>
            <a:pPr algn="ctr"/>
            <a:r>
              <a:rPr lang="en-US" sz="20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MANAGING THE DESIGN AND CONSTRUCTION PROCESS</a:t>
            </a:r>
            <a:endParaRPr lang="en-US" sz="20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Tree>
    <p:extLst>
      <p:ext uri="{BB962C8B-B14F-4D97-AF65-F5344CB8AC3E}">
        <p14:creationId xmlns:p14="http://schemas.microsoft.com/office/powerpoint/2010/main" val="373776960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1525</TotalTime>
  <Words>314</Words>
  <Application>Microsoft Office PowerPoint</Application>
  <PresentationFormat>On-screen Show (4:3)</PresentationFormat>
  <Paragraphs>75</Paragraphs>
  <Slides>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Arial</vt:lpstr>
      <vt:lpstr>Calibri</vt:lpstr>
      <vt:lpstr>Symbol</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Ferriz-Papi, Juan</dc:creator>
  <cp:lastModifiedBy>Juan Ferriz-Papi</cp:lastModifiedBy>
  <cp:revision>26</cp:revision>
  <dcterms:created xsi:type="dcterms:W3CDTF">2015-09-15T12:16:09Z</dcterms:created>
  <dcterms:modified xsi:type="dcterms:W3CDTF">2019-09-22T10:05:14Z</dcterms:modified>
</cp:coreProperties>
</file>