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EEBEE5-4B40-41B4-8A10-C360D18461AB}" v="49" dt="2026-08-12T21:27:48.513"/>
    <p1510:client id="{F6F3941B-CDB2-4DE7-82E6-5DF5314354A8}" v="14" dt="2026-08-13T10:44:45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464" autoAdjust="0"/>
  </p:normalViewPr>
  <p:slideViewPr>
    <p:cSldViewPr snapToGrid="0">
      <p:cViewPr varScale="1">
        <p:scale>
          <a:sx n="48" d="100"/>
          <a:sy n="48" d="100"/>
        </p:scale>
        <p:origin x="28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759C65-C775-400B-9303-28B2F59B5E40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9EAEF5-6AD6-41FE-83B6-923C72437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01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A999-B56A-BB4B-7F7E-9E7159EF0D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48EF5B-1191-FC2B-BC99-A79A60BCD4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C56C1-0539-DC82-0CAE-16DFA3D35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362D5-4532-C021-75C8-F067C966D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6EAA2-ABEE-31B7-FDA2-248861CE8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24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D2AE1-D380-13B2-0905-A74C42257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61548-A017-6610-B01B-DF32B46A7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4B093-8848-C17F-C6E7-A02244F63C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9A24E-CD95-EA8E-F39E-3805B972F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89DB9-4859-77D3-750D-78AF3AE08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35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FA3AE-8FB0-13F8-CCA2-8973E4A84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0D40C-B2DE-1AE7-CFF5-3E8A2785C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DDB4E-6DF6-5C1D-4A3E-0782D71ED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1A4D1-FD2A-7117-33BB-2AAA29CD0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543DA-CD6B-1742-0B91-957EB11AE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082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534CB-542D-A5D8-BB73-66E0CD052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09E77-38C3-CC29-30B3-59545F5FE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8B698-B7DA-4945-1A60-7B0CF097E8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297CE-0F05-0EFB-565B-EDC94E2FA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1D0650-B8C4-612A-9013-EE2F655FD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6ABBD7-8D8D-B1A3-301F-AA8063855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4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C5DD1-BA34-2D2E-867C-D3F468516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16589-8272-B987-DAD4-2A52AB6CBA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0E80A1-EB1F-AE9F-765B-65471EC2E4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D1124F-2EB9-433E-FA65-0088FB1F9F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DF070F-6007-DA6E-4EC4-485B9E6B85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B46C3D-B842-DA2B-736F-FAFAE0D9B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97A681-05A1-7471-A42A-C71BEAF25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E74D11-7AB9-A815-66C6-522F3797A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040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3BE3-AB12-FA9D-306B-A9AEA2D12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3E73C6-F332-C2E2-5A16-BA28BB8BD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C14FBA-386B-403F-6A2E-4358A792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0323B7-DC5C-FAC1-720E-E325BDB11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0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C86A6E-CD65-D983-1071-43443B32A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AC5327-3163-A10E-631A-2BE9D1158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23F6F9-71A6-531A-5A5D-6B9ACC068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67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33844-F0BD-D8DF-EF60-404F70AF0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520E1-8FE7-E2D1-3E16-6B24C5FBA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8069B3-F227-E890-C483-6F30AB6F9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4791B5-9D56-BFCE-DA16-DFF2DE561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ED03D2-E5D4-ED5F-66D9-54725B4611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EB6A5-4889-E518-DC45-5D1B74D3A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79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92FD0-311F-E9E7-E1C4-55330930B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D1ACC4-E721-9C8C-ECA7-73C5813FAD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E23502-D842-0CFD-BCA2-9505AC1E4F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B7571-D538-176B-7A22-032BE0CA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8C7C2B-5DE8-8C8F-2093-081A20E8A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57FDA4-4149-86E3-1B0F-294E19CCE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51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2D4B3-EB83-8BC4-F42D-0D909828C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338F70-F628-CEA8-BC1C-8D986F1CA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617BF-0004-B3F8-7810-E5945938F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F7C08-EA4C-8CF0-3347-3838B60FF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62CD1-5B40-CB1D-ED6A-990DAEC33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816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B9B4C1-0243-C83C-05A9-06935D0819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D6D9E2-D05A-8891-675F-5D5C51181E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EA020-A61E-3518-DEFA-D2F4EDB83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F2F25-CF60-7A12-DF60-FA48901E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E1F34-CF7C-BD1F-FC5F-79D4FC0CE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48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D9ACD7-9F7C-104A-3A5E-50ECF7260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31346-0500-4E11-5580-0EAD308F27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51FDD-3999-329C-F4C8-5F3DDBAF41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C747AB-FB9B-454B-B4C7-2250C4BB7F89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393528-586F-31AB-0E8A-DE2F779128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15A4C-0087-3388-5E65-10192B998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B6CFEA-63B4-4CB6-AF0C-797408606C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95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University of Wales Trinity Saint David ...">
            <a:extLst>
              <a:ext uri="{FF2B5EF4-FFF2-40B4-BE49-F238E27FC236}">
                <a16:creationId xmlns:a16="http://schemas.microsoft.com/office/drawing/2014/main" id="{96F18FA5-4014-F0DE-9365-D81CC4507C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" y="352425"/>
            <a:ext cx="3219450" cy="142875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54F8064-EBAD-6CA9-0BC6-659D300BB3A5}"/>
              </a:ext>
            </a:extLst>
          </p:cNvPr>
          <p:cNvSpPr txBox="1"/>
          <p:nvPr/>
        </p:nvSpPr>
        <p:spPr>
          <a:xfrm>
            <a:off x="762000" y="2366730"/>
            <a:ext cx="8382000" cy="1978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Name: Folashade Oyeogbe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 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Student’s ID number: 2421280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  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BMPH5023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Introduction to Physiology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title: Component 2, Presentation (PowerPoint with voice over)</a:t>
            </a: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Soban Sadiq 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6780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A81E91-4B73-D5E9-E578-A3A23E2BA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A2475D2-E1B4-C4F0-FE0D-A05417E7AECA}"/>
              </a:ext>
            </a:extLst>
          </p:cNvPr>
          <p:cNvSpPr txBox="1"/>
          <p:nvPr/>
        </p:nvSpPr>
        <p:spPr>
          <a:xfrm>
            <a:off x="565995" y="1070888"/>
            <a:ext cx="107823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COPD (Chronic obstructive pulmonary disease)</a:t>
            </a:r>
          </a:p>
          <a:p>
            <a:pPr>
              <a:buNone/>
            </a:pP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COPD is a long-term condition that affects the lungs and airways.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It can make breathing more difficult and affect everyday activities.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Common symptoms include </a:t>
            </a:r>
            <a:r>
              <a:rPr lang="en-GB" b="1" dirty="0"/>
              <a:t>breathlessness, a persistent cough, phlegm and wheezing</a:t>
            </a:r>
            <a:r>
              <a:rPr lang="en-GB" dirty="0"/>
              <a:t> (NHS, 2023).</a:t>
            </a:r>
          </a:p>
          <a:p>
            <a:pPr lvl="0"/>
            <a:r>
              <a:rPr lang="en-GB" dirty="0"/>
              <a:t> </a:t>
            </a:r>
          </a:p>
          <a:p>
            <a:pPr>
              <a:buNone/>
            </a:pPr>
            <a:r>
              <a:rPr lang="en-GB" b="1" dirty="0"/>
              <a:t>Fictional patient: David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Age:</a:t>
            </a:r>
            <a:r>
              <a:rPr lang="en-GB" dirty="0"/>
              <a:t> 67 years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Occupation:</a:t>
            </a:r>
            <a:r>
              <a:rPr lang="en-GB" dirty="0"/>
              <a:t> Retired construction worker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Living situation:</a:t>
            </a:r>
            <a:r>
              <a:rPr lang="en-GB" dirty="0"/>
              <a:t> Lives alone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Diagnosis:</a:t>
            </a:r>
            <a:r>
              <a:rPr lang="en-GB" dirty="0"/>
              <a:t> Moderate COPD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Smoking history:</a:t>
            </a:r>
            <a:r>
              <a:rPr lang="en-GB" dirty="0"/>
              <a:t> Smoked for 40 years and currently smokes 10 cigarettes per day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b="1" dirty="0"/>
              <a:t>Main concerns:</a:t>
            </a:r>
            <a:r>
              <a:rPr lang="en-GB" dirty="0"/>
              <a:t> Increasing breathlessness and difficulty with everyday activities </a:t>
            </a:r>
          </a:p>
          <a:p>
            <a:pPr lvl="0"/>
            <a:endParaRPr lang="en-GB" dirty="0"/>
          </a:p>
          <a:p>
            <a:pPr>
              <a:buNone/>
            </a:pPr>
            <a:r>
              <a:rPr lang="en-GB" b="1" dirty="0"/>
              <a:t>Care plan aims</a:t>
            </a: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Manage COPD symptoms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Reduce the risk of exacerbations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Maintain independence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dirty="0"/>
              <a:t>Improve quality of life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02574C-70C1-1A7C-73A7-3431E77CEB99}"/>
              </a:ext>
            </a:extLst>
          </p:cNvPr>
          <p:cNvSpPr txBox="1"/>
          <p:nvPr/>
        </p:nvSpPr>
        <p:spPr>
          <a:xfrm>
            <a:off x="2806700" y="557060"/>
            <a:ext cx="61174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Introduction to COPD and the fictional service user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0AFFC1-BB19-076D-1064-9219D14B55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96599" y="431800"/>
            <a:ext cx="951696" cy="95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44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62"/>
    </mc:Choice>
    <mc:Fallback xmlns="">
      <p:transition spd="slow" advTm="15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53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B2114-67EB-B076-2641-0FBB6D584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ED897D5-AB25-9802-185E-DDC46DD31E77}"/>
              </a:ext>
            </a:extLst>
          </p:cNvPr>
          <p:cNvSpPr txBox="1"/>
          <p:nvPr/>
        </p:nvSpPr>
        <p:spPr>
          <a:xfrm>
            <a:off x="591395" y="1443841"/>
            <a:ext cx="107823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The Respiratory System</a:t>
            </a:r>
          </a:p>
          <a:p>
            <a:endParaRPr lang="en-GB" b="1" dirty="0"/>
          </a:p>
          <a:p>
            <a:r>
              <a:rPr lang="en-GB" dirty="0"/>
              <a:t>The respiratory system helps us take in oxygen and remove carbon dioxide.</a:t>
            </a:r>
          </a:p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Nose and mouth</a:t>
            </a:r>
            <a:r>
              <a:rPr lang="en-GB" dirty="0"/>
              <a:t> – where air enters.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Trachea</a:t>
            </a:r>
            <a:r>
              <a:rPr lang="en-GB" dirty="0"/>
              <a:t> – carries air to the lungs.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Bronchi</a:t>
            </a:r>
            <a:r>
              <a:rPr lang="en-GB" dirty="0"/>
              <a:t> – two tubes that take air into the lungs.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Bronchioles</a:t>
            </a:r>
            <a:r>
              <a:rPr lang="en-GB" dirty="0"/>
              <a:t> – smaller tubes inside the lungs.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Alveoli</a:t>
            </a:r>
            <a:r>
              <a:rPr lang="en-GB" dirty="0"/>
              <a:t> – tiny air sacs where oxygen enters the blood and carbon dioxide leaves.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Lungs</a:t>
            </a:r>
            <a:r>
              <a:rPr lang="en-GB" dirty="0"/>
              <a:t> – contain the airways and air sacs.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Diaphragm</a:t>
            </a:r>
            <a:r>
              <a:rPr lang="en-GB" dirty="0"/>
              <a:t> – a muscle that helps us breathe.</a:t>
            </a:r>
          </a:p>
          <a:p>
            <a:pPr lvl="0"/>
            <a:endParaRPr lang="en-GB" dirty="0"/>
          </a:p>
          <a:p>
            <a:r>
              <a:rPr lang="en-GB" dirty="0"/>
              <a:t>The respiratory system works with the cardiovascular system to supply the body with oxygen (NHLBI, 2022).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B29632-120D-B1CD-9EBF-2D953B8C4166}"/>
              </a:ext>
            </a:extLst>
          </p:cNvPr>
          <p:cNvSpPr txBox="1"/>
          <p:nvPr/>
        </p:nvSpPr>
        <p:spPr>
          <a:xfrm>
            <a:off x="1701800" y="635000"/>
            <a:ext cx="90867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000" b="1" dirty="0"/>
              <a:t>Understanding the Structure and Function of the Human Respiratory System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5730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91"/>
    </mc:Choice>
    <mc:Fallback xmlns="">
      <p:transition spd="slow" advTm="1689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418B11-C658-BC29-FB35-6024FAAA6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03CF974-9DF1-30DE-7A7D-37F102FF6C81}"/>
              </a:ext>
            </a:extLst>
          </p:cNvPr>
          <p:cNvSpPr txBox="1"/>
          <p:nvPr/>
        </p:nvSpPr>
        <p:spPr>
          <a:xfrm>
            <a:off x="578695" y="1032788"/>
            <a:ext cx="107823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respiratory system helps the body take in oxygen and get rid of carbon dioxide.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Air enters through the nose or mouth and moves down the trachea (windpipe).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trachea splits into two main tubes called bronchi, which take air into each lung.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bronchi split into smaller tubes called bronchioles, which carry air further into the lungs.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bronchioles end in tiny air sacs called alveoli. This is where oxygen moves into the blood and carbon dioxide is removed.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diaphragm is a major muscle used for breathing. It helps the lungs expand when air is breathed in and relax when air is breathed out.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rib cage helps protect the lungs and other organs in the chest.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All of these structures work together to support normal breathing and the exchange of gases in the body (Cleveland Clinic, 2024).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67E07F-E8DF-AF92-189D-FBEA58DA1C7D}"/>
              </a:ext>
            </a:extLst>
          </p:cNvPr>
          <p:cNvSpPr txBox="1"/>
          <p:nvPr/>
        </p:nvSpPr>
        <p:spPr>
          <a:xfrm>
            <a:off x="3139485" y="403639"/>
            <a:ext cx="59130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000" b="1" dirty="0"/>
              <a:t>Structure and Function of the Respiratory System</a:t>
            </a:r>
          </a:p>
        </p:txBody>
      </p:sp>
    </p:spTree>
    <p:extLst>
      <p:ext uri="{BB962C8B-B14F-4D97-AF65-F5344CB8AC3E}">
        <p14:creationId xmlns:p14="http://schemas.microsoft.com/office/powerpoint/2010/main" val="190034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A96F6D-C6CA-8696-0390-1C5BDFB67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895F38B-595F-4DE8-4B26-D87885BFED29}"/>
              </a:ext>
            </a:extLst>
          </p:cNvPr>
          <p:cNvSpPr txBox="1"/>
          <p:nvPr/>
        </p:nvSpPr>
        <p:spPr>
          <a:xfrm>
            <a:off x="553643" y="1146344"/>
            <a:ext cx="577130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When we breathe in, air travels through the airways and enters the lungs.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diaphragm moves down, giving the lungs space to expand.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Air then reaches the alveoli, which are tiny air sacs in the lungs.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Oxygen moves from the alveoli into the blood.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Carbon dioxide moves from the blood into the alveoli.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When we breathe out, carbon dioxide is released from the body.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This process is called gas exchange and is essential for keeping the body working properly. (NHLBI, 2022).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43387D2-F0D8-B018-3D44-9271BF28A733}"/>
              </a:ext>
            </a:extLst>
          </p:cNvPr>
          <p:cNvSpPr txBox="1"/>
          <p:nvPr/>
        </p:nvSpPr>
        <p:spPr>
          <a:xfrm>
            <a:off x="3575342" y="506086"/>
            <a:ext cx="50413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How Breathing and Gas Exchange Happen</a:t>
            </a:r>
            <a:endParaRPr lang="en-GB" sz="2000" dirty="0"/>
          </a:p>
        </p:txBody>
      </p:sp>
      <p:pic>
        <p:nvPicPr>
          <p:cNvPr id="2" name="Picture 1" descr="Lung function diagram shows gas exchange in alveoli, highlighting lungs, ...">
            <a:extLst>
              <a:ext uri="{FF2B5EF4-FFF2-40B4-BE49-F238E27FC236}">
                <a16:creationId xmlns:a16="http://schemas.microsoft.com/office/drawing/2014/main" id="{BC92726A-A9FF-BBC5-83EC-08932C246F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2137" y="2068899"/>
            <a:ext cx="4953222" cy="3763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318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B98797-2866-6C87-B402-434448B943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A5B2697-0A33-3FCD-C87E-C95859E6F93A}"/>
              </a:ext>
            </a:extLst>
          </p:cNvPr>
          <p:cNvSpPr txBox="1"/>
          <p:nvPr/>
        </p:nvSpPr>
        <p:spPr>
          <a:xfrm>
            <a:off x="644947" y="1705888"/>
            <a:ext cx="1090210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COPD causes long-term changes to the lungs and airways.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airways can become narrower, making it harder for air to move.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Mucus and swelling can make the airways more difficult to keep clear.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Damage to the alveoli can affect the movement of oxygen and carbon dioxide.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lungs can lose some of their natural stretch, making it harder to breathe out fully.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These changes can cause air to become trapped in the lungs and make breathing more difficult (GOLD, 2026).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301D64-12A3-40A1-8250-12B2FDCE9BD9}"/>
              </a:ext>
            </a:extLst>
          </p:cNvPr>
          <p:cNvSpPr txBox="1"/>
          <p:nvPr/>
        </p:nvSpPr>
        <p:spPr>
          <a:xfrm>
            <a:off x="3342685" y="711200"/>
            <a:ext cx="5119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How COPD Affects the Respiratory System</a:t>
            </a:r>
          </a:p>
        </p:txBody>
      </p:sp>
    </p:spTree>
    <p:extLst>
      <p:ext uri="{BB962C8B-B14F-4D97-AF65-F5344CB8AC3E}">
        <p14:creationId xmlns:p14="http://schemas.microsoft.com/office/powerpoint/2010/main" val="1416353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796588-06ED-67B1-D69A-17044541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F6A2938-9867-00FC-4434-A858E7E2AD47}"/>
              </a:ext>
            </a:extLst>
          </p:cNvPr>
          <p:cNvSpPr txBox="1"/>
          <p:nvPr/>
        </p:nvSpPr>
        <p:spPr>
          <a:xfrm>
            <a:off x="403647" y="1225689"/>
            <a:ext cx="5184353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Smoking:</a:t>
            </a:r>
            <a:r>
              <a:rPr lang="en-GB" dirty="0"/>
              <a:t> David currently smokes around 10 cigarettes a day and has smoked for approximately 40 years.</a:t>
            </a:r>
          </a:p>
          <a:p>
            <a:pPr lvl="0"/>
            <a:r>
              <a:rPr lang="en-GB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Workplace exposure:</a:t>
            </a:r>
            <a:r>
              <a:rPr lang="en-GB" dirty="0"/>
              <a:t> His previous construction work may have involved regular contact with dust and fumes, which can affect lung health.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Reduced physical activity:</a:t>
            </a:r>
            <a:r>
              <a:rPr lang="en-GB" dirty="0"/>
              <a:t> David's breathlessness has made him less active and less able to complete everyday activities.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Air pollution:</a:t>
            </a:r>
            <a:r>
              <a:rPr lang="en-GB" dirty="0"/>
              <a:t> Exposure to polluted air can make respiratory symptoms worse.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Continued smoking:</a:t>
            </a:r>
            <a:r>
              <a:rPr lang="en-GB" dirty="0"/>
              <a:t> Continuing to smoke can increase the risk of COPD symptoms and flare-ups. (NICE, 2019).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E538D2-938F-B47F-F1AA-F8765B4B7E13}"/>
              </a:ext>
            </a:extLst>
          </p:cNvPr>
          <p:cNvSpPr txBox="1"/>
          <p:nvPr/>
        </p:nvSpPr>
        <p:spPr>
          <a:xfrm>
            <a:off x="3804223" y="406400"/>
            <a:ext cx="4073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David’s Risk Factors and Lifestyle</a:t>
            </a:r>
          </a:p>
        </p:txBody>
      </p:sp>
      <p:pic>
        <p:nvPicPr>
          <p:cNvPr id="2" name="Picture 1" descr="Assessment of Induced Sputum Cellularity in COPD Patients Belonging to Two Different Classes of Air Pollution Exposure | Archivos de Bronconeumología">
            <a:extLst>
              <a:ext uri="{FF2B5EF4-FFF2-40B4-BE49-F238E27FC236}">
                <a16:creationId xmlns:a16="http://schemas.microsoft.com/office/drawing/2014/main" id="{2FE6EB26-7909-F4C4-2DEB-8A6B4B10E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1479610"/>
            <a:ext cx="5692353" cy="40354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D65176B-970E-1D2D-1D09-6DA14DDE6BD9}"/>
              </a:ext>
            </a:extLst>
          </p:cNvPr>
          <p:cNvSpPr txBox="1"/>
          <p:nvPr/>
        </p:nvSpPr>
        <p:spPr>
          <a:xfrm>
            <a:off x="6400800" y="563313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Source: Global Initiative for Chronic Obstructive Lung Disease (GOLD, 2026).</a:t>
            </a:r>
          </a:p>
        </p:txBody>
      </p:sp>
    </p:spTree>
    <p:extLst>
      <p:ext uri="{BB962C8B-B14F-4D97-AF65-F5344CB8AC3E}">
        <p14:creationId xmlns:p14="http://schemas.microsoft.com/office/powerpoint/2010/main" val="771393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AA7DC4-BA9A-6ADF-47BB-6F9D8FFFB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38B2E6A-3A63-EBEC-7E14-A7CD7B134990}"/>
              </a:ext>
            </a:extLst>
          </p:cNvPr>
          <p:cNvSpPr txBox="1"/>
          <p:nvPr/>
        </p:nvSpPr>
        <p:spPr>
          <a:xfrm>
            <a:off x="595523" y="1625799"/>
            <a:ext cx="1100095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often becomes short of breath, especially when walking or doing household tasks.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 has a long-term cough and sometimes produces phlegm.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breathing problems have made him less active.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 needs support to use his inhaler correctly and understand his treatment.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smoking is an important issue that should be discussed in a supportive and non-judgemental way.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symptoms, activity levels and overall health should be checked regularly.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Understanding David's symptoms and daily difficulties will help healthcare professionals provide the right care. (NHLBI, 2022).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9DE7F-2452-0F15-555B-757BEA2F3D2E}"/>
              </a:ext>
            </a:extLst>
          </p:cNvPr>
          <p:cNvSpPr txBox="1"/>
          <p:nvPr/>
        </p:nvSpPr>
        <p:spPr>
          <a:xfrm>
            <a:off x="4277392" y="584774"/>
            <a:ext cx="3637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David's Current Health Needs</a:t>
            </a:r>
          </a:p>
        </p:txBody>
      </p:sp>
    </p:spTree>
    <p:extLst>
      <p:ext uri="{BB962C8B-B14F-4D97-AF65-F5344CB8AC3E}">
        <p14:creationId xmlns:p14="http://schemas.microsoft.com/office/powerpoint/2010/main" val="650515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56B01-A458-4D06-0E73-BC5AAE3AD1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6E378BC-ED99-3C53-C5A5-3F017FABD645}"/>
              </a:ext>
            </a:extLst>
          </p:cNvPr>
          <p:cNvSpPr txBox="1"/>
          <p:nvPr/>
        </p:nvSpPr>
        <p:spPr>
          <a:xfrm>
            <a:off x="595523" y="1625799"/>
            <a:ext cx="1100095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Stopping smoking:</a:t>
            </a:r>
            <a:r>
              <a:rPr lang="en-GB" dirty="0"/>
              <a:t> David should be offered support to stop smoking, as this can help protect his lung health.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Keeping active:</a:t>
            </a:r>
            <a:r>
              <a:rPr lang="en-GB" dirty="0"/>
              <a:t> Gentle physical activity can help David maintain his strength and fitness.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Pulmonary rehabilitation:</a:t>
            </a:r>
            <a:r>
              <a:rPr lang="en-GB" dirty="0"/>
              <a:t> A suitable programme can help him become more active and manage breathlessness.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Healthy diet:</a:t>
            </a:r>
            <a:r>
              <a:rPr lang="en-GB" dirty="0"/>
              <a:t> Eating a balanced diet can help David maintain his energy and strength.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Self-management:</a:t>
            </a:r>
            <a:r>
              <a:rPr lang="en-GB" dirty="0"/>
              <a:t> David should be supported to understand his condition and know how to manage his symptoms.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/>
              <a:t>Individual support:</a:t>
            </a:r>
            <a:r>
              <a:rPr lang="en-GB" dirty="0"/>
              <a:t> His care should be based on his needs, abilities and personal goals (Asthma &amp; Lung UK, 2026).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AAB1661-0368-C07C-5A04-91D4E869C909}"/>
              </a:ext>
            </a:extLst>
          </p:cNvPr>
          <p:cNvSpPr txBox="1"/>
          <p:nvPr/>
        </p:nvSpPr>
        <p:spPr>
          <a:xfrm>
            <a:off x="4277392" y="584774"/>
            <a:ext cx="4205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Supporting David to Manage COPD</a:t>
            </a:r>
          </a:p>
        </p:txBody>
      </p:sp>
    </p:spTree>
    <p:extLst>
      <p:ext uri="{BB962C8B-B14F-4D97-AF65-F5344CB8AC3E}">
        <p14:creationId xmlns:p14="http://schemas.microsoft.com/office/powerpoint/2010/main" val="4251091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911111-15FF-9CB7-DAED-8104DF049D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E0FB38A-CEA7-8EA4-E1A0-8BB12CF005B7}"/>
              </a:ext>
            </a:extLst>
          </p:cNvPr>
          <p:cNvSpPr txBox="1"/>
          <p:nvPr/>
        </p:nvSpPr>
        <p:spPr>
          <a:xfrm>
            <a:off x="290723" y="1552409"/>
            <a:ext cx="6224377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be shown how to use his inhaler correctly.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inhaler technique should be checked regularly.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 should be encouraged to take his medication as prescribed.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If David finds his inhaler difficult to use, a healthcare professional can help find a more suitable option.</a:t>
            </a:r>
          </a:p>
          <a:p>
            <a:pPr lvl="0"/>
            <a:r>
              <a:rPr lang="en-GB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understand what his medication is for and when he should use it.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Good inhaler technique can help make sure the medicine reaches the lungs properly. (Halpin et al., 2024).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37F960-992C-9809-1378-3FAD09042F13}"/>
              </a:ext>
            </a:extLst>
          </p:cNvPr>
          <p:cNvSpPr txBox="1"/>
          <p:nvPr/>
        </p:nvSpPr>
        <p:spPr>
          <a:xfrm>
            <a:off x="4277392" y="584774"/>
            <a:ext cx="4955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Medication and Inhaler Support for David</a:t>
            </a:r>
          </a:p>
        </p:txBody>
      </p:sp>
      <p:pic>
        <p:nvPicPr>
          <p:cNvPr id="2" name="Picture 1" descr="How to use a dry powder inhaler and everything you need to know">
            <a:extLst>
              <a:ext uri="{FF2B5EF4-FFF2-40B4-BE49-F238E27FC236}">
                <a16:creationId xmlns:a16="http://schemas.microsoft.com/office/drawing/2014/main" id="{D21DD1E5-6886-5F41-B769-9CF5C89CA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5545" y="2142991"/>
            <a:ext cx="5095125" cy="2872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873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D2798-3F8F-4EEB-309F-A010B7BFA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882AD54-169C-5ED3-F307-9A9CBF7B1566}"/>
              </a:ext>
            </a:extLst>
          </p:cNvPr>
          <p:cNvSpPr txBox="1"/>
          <p:nvPr/>
        </p:nvSpPr>
        <p:spPr>
          <a:xfrm>
            <a:off x="494611" y="1428889"/>
            <a:ext cx="11202777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David's breathing and symptoms should be checked regularly.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breathlessness, cough and mucus should be monitored for changes.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ability to carry out normal daily activities should also be considered.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Healthcare professionals should check whether David is using his inhaler correctly.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be taught how to recognise signs that his COPD is getting worse.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If his symptoms suddenly become worse, he should follow his personalised action plan and seek help when needed (British Thoracic Society, 2016) 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7D4BF8-BE2C-1C53-7A67-5A577F1338CC}"/>
              </a:ext>
            </a:extLst>
          </p:cNvPr>
          <p:cNvSpPr txBox="1"/>
          <p:nvPr/>
        </p:nvSpPr>
        <p:spPr>
          <a:xfrm>
            <a:off x="3675496" y="684112"/>
            <a:ext cx="4841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Monitoring David’s Health Needs: COPD</a:t>
            </a:r>
          </a:p>
        </p:txBody>
      </p:sp>
    </p:spTree>
    <p:extLst>
      <p:ext uri="{BB962C8B-B14F-4D97-AF65-F5344CB8AC3E}">
        <p14:creationId xmlns:p14="http://schemas.microsoft.com/office/powerpoint/2010/main" val="3117065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8D6C0F-B904-E7FD-F183-02D6764859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70FD5AC-0EA5-38A2-93CF-756AC5B0EAD2}"/>
              </a:ext>
            </a:extLst>
          </p:cNvPr>
          <p:cNvSpPr txBox="1"/>
          <p:nvPr/>
        </p:nvSpPr>
        <p:spPr>
          <a:xfrm>
            <a:off x="596211" y="1619389"/>
            <a:ext cx="1120277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learn to notice changes in his usual symptoms.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Signs of a flare-up may include more breathlessness, coughing or mucus.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He should have a personalised action plan that explains what to do if his symptoms get worse.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keep his recommended vaccinations up to date.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Avoiding smoke, pollution and other things that trigger his symptoms may help.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know who to contact if his symptoms become worse. (</a:t>
            </a:r>
            <a:r>
              <a:rPr lang="en-GB" dirty="0" err="1"/>
              <a:t>Wedzicha</a:t>
            </a:r>
            <a:r>
              <a:rPr lang="en-GB" dirty="0"/>
              <a:t> and Seemungal, 2007).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A6C143-EE8F-D691-572F-B0E4428A6BF8}"/>
              </a:ext>
            </a:extLst>
          </p:cNvPr>
          <p:cNvSpPr txBox="1"/>
          <p:nvPr/>
        </p:nvSpPr>
        <p:spPr>
          <a:xfrm>
            <a:off x="4213892" y="648274"/>
            <a:ext cx="33761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Preventing COPD Flare-Ups</a:t>
            </a:r>
          </a:p>
        </p:txBody>
      </p:sp>
    </p:spTree>
    <p:extLst>
      <p:ext uri="{BB962C8B-B14F-4D97-AF65-F5344CB8AC3E}">
        <p14:creationId xmlns:p14="http://schemas.microsoft.com/office/powerpoint/2010/main" val="617154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B8415-8687-F65A-A94D-762149C746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754758C-B648-9F86-330A-91F078A6E934}"/>
              </a:ext>
            </a:extLst>
          </p:cNvPr>
          <p:cNvSpPr txBox="1"/>
          <p:nvPr/>
        </p:nvSpPr>
        <p:spPr>
          <a:xfrm>
            <a:off x="596211" y="1619389"/>
            <a:ext cx="1088458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could be referred to pulmonary rehabilitation if it is suitable for him.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It combines exercise and education to help people manage their lung condition.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The exercises are planned around David's ability and needs.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It can help David feel less breathless and become more active.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It can also help him feel more confident with everyday activities.</a:t>
            </a:r>
          </a:p>
          <a:p>
            <a:pPr lvl="0"/>
            <a:r>
              <a:rPr lang="en-GB" dirty="0"/>
              <a:t>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can learn simple ways to manage his breathlessness. (NHS England, 2026).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914E96-B71A-11A6-8A93-1399BB5775D1}"/>
              </a:ext>
            </a:extLst>
          </p:cNvPr>
          <p:cNvSpPr txBox="1"/>
          <p:nvPr/>
        </p:nvSpPr>
        <p:spPr>
          <a:xfrm>
            <a:off x="2892309" y="673674"/>
            <a:ext cx="62060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Pulmonary Rehabilitation and Breathing Techniques</a:t>
            </a:r>
          </a:p>
        </p:txBody>
      </p:sp>
    </p:spTree>
    <p:extLst>
      <p:ext uri="{BB962C8B-B14F-4D97-AF65-F5344CB8AC3E}">
        <p14:creationId xmlns:p14="http://schemas.microsoft.com/office/powerpoint/2010/main" val="1021422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2AD2C-B971-9251-406B-F6DC87C25C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D29205B-85FC-41E4-ED95-D33977FDE5D6}"/>
              </a:ext>
            </a:extLst>
          </p:cNvPr>
          <p:cNvSpPr txBox="1"/>
          <p:nvPr/>
        </p:nvSpPr>
        <p:spPr>
          <a:xfrm>
            <a:off x="596211" y="1619389"/>
            <a:ext cx="1088458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be involved in decisions about his care.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care should be based on his needs, lifestyle and personal choices.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healthcare team should listen to his concerns and goals.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Information should be explained in clear and simple language.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David should be supported to make choices about his treatment and daily care.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His care plan should be reviewed and changed if his needs or health change. </a:t>
            </a:r>
          </a:p>
          <a:p>
            <a:pPr lvl="0"/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/>
              <a:t>Good communication can help David feel respected, involved and supported. (NHS England, 2024</a:t>
            </a:r>
            <a:r>
              <a:rPr lang="en-GB" b="1" dirty="0"/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335EAC-00E6-9264-1825-AE01B9CA0824}"/>
              </a:ext>
            </a:extLst>
          </p:cNvPr>
          <p:cNvSpPr txBox="1"/>
          <p:nvPr/>
        </p:nvSpPr>
        <p:spPr>
          <a:xfrm>
            <a:off x="3857509" y="622874"/>
            <a:ext cx="35236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David’s Person-Centred Care</a:t>
            </a:r>
          </a:p>
        </p:txBody>
      </p:sp>
    </p:spTree>
    <p:extLst>
      <p:ext uri="{BB962C8B-B14F-4D97-AF65-F5344CB8AC3E}">
        <p14:creationId xmlns:p14="http://schemas.microsoft.com/office/powerpoint/2010/main" val="3953114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32E0B2-2A42-3654-D2F4-A5AAD8DEF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DBA516A-48D5-E528-FAC2-9D55D5759FA3}"/>
              </a:ext>
            </a:extLst>
          </p:cNvPr>
          <p:cNvSpPr txBox="1"/>
          <p:nvPr/>
        </p:nvSpPr>
        <p:spPr>
          <a:xfrm>
            <a:off x="786711" y="1289189"/>
            <a:ext cx="10884589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Asthma + Lung UK (2026) </a:t>
            </a:r>
            <a:r>
              <a:rPr lang="en-GB" sz="1600" i="1" dirty="0"/>
              <a:t>Managing COPD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British Thoracic Society (2016) </a:t>
            </a:r>
            <a:r>
              <a:rPr lang="en-GB" sz="1600" i="1" dirty="0"/>
              <a:t>BTS Chronic Obstructive Pulmonary Disease (COPD) Discharge Care Bundle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Cleveland Clinic (2024) </a:t>
            </a:r>
            <a:r>
              <a:rPr lang="en-GB" sz="1600" i="1" dirty="0"/>
              <a:t>Respiratory system: organs, facts, anatomy &amp; function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Global Initiative for Chronic Obstructive Lung Disease (GOLD) (2026) </a:t>
            </a:r>
            <a:r>
              <a:rPr lang="en-GB" sz="1600" i="1" dirty="0"/>
              <a:t>Global strategy for the diagnosis, management and prevention of COPD: 2026 report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Halpin, D.M.G. and Mahler, D.A. (2024) ‘Systematic review of the effects of patient errors using inhaled delivery systems on clinical outcomes in COPD’, </a:t>
            </a:r>
            <a:r>
              <a:rPr lang="en-GB" sz="1600" i="1" dirty="0"/>
              <a:t>BMJ Open Respiratory Research</a:t>
            </a:r>
            <a:r>
              <a:rPr lang="en-GB" sz="1600" dirty="0"/>
              <a:t>, 11(1), e002211.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National Heart, Lung, and Blood Institute (NHLBI) (2022) </a:t>
            </a:r>
            <a:r>
              <a:rPr lang="en-GB" sz="1600" i="1" dirty="0"/>
              <a:t>How the lungs work: The respiratory system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National Institute for Health and Care Excellence (NICE) (2019) </a:t>
            </a:r>
            <a:r>
              <a:rPr lang="en-GB" sz="1600" i="1" dirty="0"/>
              <a:t>Chronic obstructive pulmonary disease in over 16s: diagnosis and management (NG115)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NHS (2023) </a:t>
            </a:r>
            <a:r>
              <a:rPr lang="en-GB" sz="1600" i="1" dirty="0"/>
              <a:t>Chronic obstructive pulmonary disease (COPD): symptoms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NHS England (2024) </a:t>
            </a:r>
            <a:r>
              <a:rPr lang="en-GB" sz="1600" i="1" dirty="0"/>
              <a:t>Personalised care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NHS England (2026) </a:t>
            </a:r>
            <a:r>
              <a:rPr lang="en-GB" sz="1600" i="1" dirty="0"/>
              <a:t>Pulmonary rehabilitation</a:t>
            </a:r>
            <a:r>
              <a:rPr lang="en-GB" sz="1600" dirty="0"/>
              <a:t>. Available at: (Accessed: 12 August 2026).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Wedzicha</a:t>
            </a:r>
            <a:r>
              <a:rPr lang="en-GB" sz="1600" dirty="0"/>
              <a:t>, J.A. and Seemungal, T.A.R. (2007) ‘COPD exacerbations: defining their cause and prevention’, </a:t>
            </a:r>
            <a:r>
              <a:rPr lang="en-GB" sz="1600" i="1" dirty="0"/>
              <a:t>The Lancet</a:t>
            </a:r>
            <a:r>
              <a:rPr lang="en-GB" sz="1600" dirty="0"/>
              <a:t>, 370(9589), pp. 786–796. Available at: (Accessed: 12 August 2026).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E097BA-0E80-7DB7-C3AB-54F7762F3108}"/>
              </a:ext>
            </a:extLst>
          </p:cNvPr>
          <p:cNvSpPr txBox="1"/>
          <p:nvPr/>
        </p:nvSpPr>
        <p:spPr>
          <a:xfrm>
            <a:off x="5232866" y="598219"/>
            <a:ext cx="1992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References List</a:t>
            </a:r>
          </a:p>
        </p:txBody>
      </p:sp>
    </p:spTree>
    <p:extLst>
      <p:ext uri="{BB962C8B-B14F-4D97-AF65-F5344CB8AC3E}">
        <p14:creationId xmlns:p14="http://schemas.microsoft.com/office/powerpoint/2010/main" val="1317602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1756</Words>
  <Application>Microsoft Office PowerPoint</Application>
  <PresentationFormat>Widescreen</PresentationFormat>
  <Paragraphs>194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Folashade Oyeogbe</dc:creator>
  <cp:lastModifiedBy>Folashade Oyeogbe</cp:lastModifiedBy>
  <cp:revision>4</cp:revision>
  <dcterms:created xsi:type="dcterms:W3CDTF">2026-08-12T17:58:37Z</dcterms:created>
  <dcterms:modified xsi:type="dcterms:W3CDTF">2026-08-13T10:45:50Z</dcterms:modified>
</cp:coreProperties>
</file>