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sldIdLst>
    <p:sldId id="268" r:id="rId2"/>
    <p:sldId id="258" r:id="rId3"/>
    <p:sldId id="262" r:id="rId4"/>
    <p:sldId id="270" r:id="rId5"/>
    <p:sldId id="261" r:id="rId6"/>
    <p:sldId id="264" r:id="rId7"/>
    <p:sldId id="263" r:id="rId8"/>
    <p:sldId id="265" r:id="rId9"/>
    <p:sldId id="269"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E9EAEA"/>
    <a:srgbClr val="F0F1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1" d="100"/>
          <a:sy n="61" d="100"/>
        </p:scale>
        <p:origin x="1020" y="6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05B634-8E23-4C19-92EA-8D52A3FF6244}" type="doc">
      <dgm:prSet loTypeId="urn:microsoft.com/office/officeart/2005/8/layout/orgChart1" loCatId="hierarchy" qsTypeId="urn:microsoft.com/office/officeart/2005/8/quickstyle/simple5" qsCatId="simple" csTypeId="urn:microsoft.com/office/officeart/2005/8/colors/accent1_2" csCatId="accent1" phldr="1"/>
      <dgm:spPr/>
      <dgm:t>
        <a:bodyPr/>
        <a:lstStyle/>
        <a:p>
          <a:endParaRPr lang="en-GB"/>
        </a:p>
      </dgm:t>
    </dgm:pt>
    <dgm:pt modelId="{7228D3CB-EADB-4D9D-B1E2-F71F65CA8615}">
      <dgm:prSet phldrT="[Text]" custT="1"/>
      <dgm:spPr/>
      <dgm:t>
        <a:bodyPr/>
        <a:lstStyle/>
        <a:p>
          <a:r>
            <a:rPr lang="en-GB" sz="2000" dirty="0">
              <a:solidFill>
                <a:schemeClr val="tx1"/>
              </a:solidFill>
              <a:latin typeface="Arial" panose="020B0604020202020204" pitchFamily="34" charset="0"/>
              <a:cs typeface="Arial" panose="020B0604020202020204" pitchFamily="34" charset="0"/>
            </a:rPr>
            <a:t>Board of Directors</a:t>
          </a:r>
        </a:p>
      </dgm:t>
    </dgm:pt>
    <dgm:pt modelId="{7BA7D68B-CA37-4024-AF14-F63B45971561}" type="parTrans" cxnId="{51BE7C92-3C69-4E13-8889-4639CAB79E28}">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D3C8B1E2-B34F-4755-A164-8F65329D6220}" type="sibTrans" cxnId="{51BE7C92-3C69-4E13-8889-4639CAB79E28}">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FF8F5F32-EEB9-448D-92A6-AA5DA1CA8069}" type="asst">
      <dgm:prSet phldrT="[Text]" custT="1"/>
      <dgm:spPr/>
      <dgm:t>
        <a:bodyPr/>
        <a:lstStyle/>
        <a:p>
          <a:r>
            <a:rPr lang="en-GB" sz="2000" dirty="0">
              <a:solidFill>
                <a:schemeClr val="tx1"/>
              </a:solidFill>
              <a:latin typeface="Arial" panose="020B0604020202020204" pitchFamily="34" charset="0"/>
              <a:cs typeface="Arial" panose="020B0604020202020204" pitchFamily="34" charset="0"/>
            </a:rPr>
            <a:t>Chief Management</a:t>
          </a:r>
        </a:p>
      </dgm:t>
    </dgm:pt>
    <dgm:pt modelId="{FA04A141-D360-4AB7-81DF-0EA18DB8A2C4}" type="parTrans" cxnId="{F6CA68AD-989F-44F2-9298-0FA5880BAC22}">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01193721-8D19-440F-A0DB-AF3BE6879A17}" type="sibTrans" cxnId="{F6CA68AD-989F-44F2-9298-0FA5880BAC22}">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2D7678C5-3962-4ABB-B326-4A9165B4A421}">
      <dgm:prSet phldrT="[Text]" custT="1"/>
      <dgm:spPr/>
      <dgm:t>
        <a:bodyPr/>
        <a:lstStyle/>
        <a:p>
          <a:r>
            <a:rPr lang="en-GB" sz="2000" dirty="0">
              <a:solidFill>
                <a:schemeClr val="tx1"/>
              </a:solidFill>
              <a:latin typeface="Arial" panose="020B0604020202020204" pitchFamily="34" charset="0"/>
              <a:cs typeface="Arial" panose="020B0604020202020204" pitchFamily="34" charset="0"/>
            </a:rPr>
            <a:t>Operations</a:t>
          </a:r>
        </a:p>
      </dgm:t>
    </dgm:pt>
    <dgm:pt modelId="{AB12A6FF-6691-4C31-93A9-60C7E12FAC72}" type="parTrans" cxnId="{93904D96-6F76-4BB7-940C-5970978468B5}">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F0791AD3-D268-487F-A6D5-C408DCF86D0F}" type="sibTrans" cxnId="{93904D96-6F76-4BB7-940C-5970978468B5}">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BC93E311-440A-4361-9A85-90CD4EADB5AF}">
      <dgm:prSet phldrT="[Text]" custT="1"/>
      <dgm:spPr/>
      <dgm:t>
        <a:bodyPr/>
        <a:lstStyle/>
        <a:p>
          <a:r>
            <a:rPr lang="en-GB" sz="2000" dirty="0">
              <a:solidFill>
                <a:schemeClr val="tx1"/>
              </a:solidFill>
              <a:latin typeface="Arial" panose="020B0604020202020204" pitchFamily="34" charset="0"/>
              <a:cs typeface="Arial" panose="020B0604020202020204" pitchFamily="34" charset="0"/>
            </a:rPr>
            <a:t>Marketing</a:t>
          </a:r>
        </a:p>
      </dgm:t>
    </dgm:pt>
    <dgm:pt modelId="{2D627416-6529-4641-8D14-6371DB1099BC}" type="parTrans" cxnId="{CED5E062-8647-45BF-B083-71CE74FCB078}">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66D4434B-5B1E-4A06-B2A3-809A03879E3B}" type="sibTrans" cxnId="{CED5E062-8647-45BF-B083-71CE74FCB078}">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081B261B-3C77-4291-AC89-1F9197FF58BD}">
      <dgm:prSet phldrT="[Text]" custT="1"/>
      <dgm:spPr/>
      <dgm:t>
        <a:bodyPr/>
        <a:lstStyle/>
        <a:p>
          <a:r>
            <a:rPr lang="en-GB" sz="2000" dirty="0">
              <a:solidFill>
                <a:schemeClr val="tx1"/>
              </a:solidFill>
              <a:latin typeface="Arial" panose="020B0604020202020204" pitchFamily="34" charset="0"/>
              <a:cs typeface="Arial" panose="020B0604020202020204" pitchFamily="34" charset="0"/>
            </a:rPr>
            <a:t>Finance</a:t>
          </a:r>
        </a:p>
      </dgm:t>
    </dgm:pt>
    <dgm:pt modelId="{5E31A0DE-6947-4B0F-9992-694FC485B014}" type="parTrans" cxnId="{E6971C33-78DC-4E29-B0FE-9D76C0A5DE02}">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14E45A42-4615-4252-922F-9D9583F30C76}" type="sibTrans" cxnId="{E6971C33-78DC-4E29-B0FE-9D76C0A5DE02}">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F3260683-9415-4600-850C-E59824941A67}">
      <dgm:prSet custT="1"/>
      <dgm:spPr/>
      <dgm:t>
        <a:bodyPr/>
        <a:lstStyle/>
        <a:p>
          <a:r>
            <a:rPr lang="en-GB" sz="2000" dirty="0">
              <a:solidFill>
                <a:schemeClr val="tx1"/>
              </a:solidFill>
              <a:latin typeface="Arial" panose="020B0604020202020204" pitchFamily="34" charset="0"/>
              <a:cs typeface="Arial" panose="020B0604020202020204" pitchFamily="34" charset="0"/>
            </a:rPr>
            <a:t>Human Resources</a:t>
          </a:r>
        </a:p>
      </dgm:t>
    </dgm:pt>
    <dgm:pt modelId="{1140DEE7-4C9A-4496-BB91-6EDE22BD05D8}" type="parTrans" cxnId="{9E80F9BC-87EA-448A-BB72-3F81114A8156}">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008615EC-CA54-4345-AB8C-34C22F1EB080}" type="sibTrans" cxnId="{9E80F9BC-87EA-448A-BB72-3F81114A8156}">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516F5714-0105-43BE-B1A8-614EC9DAC4D0}">
      <dgm:prSet custT="1"/>
      <dgm:spPr/>
      <dgm:t>
        <a:bodyPr/>
        <a:lstStyle/>
        <a:p>
          <a:r>
            <a:rPr lang="en-GB" sz="2000" dirty="0">
              <a:solidFill>
                <a:schemeClr val="tx1"/>
              </a:solidFill>
              <a:latin typeface="Arial" panose="020B0604020202020204" pitchFamily="34" charset="0"/>
              <a:cs typeface="Arial" panose="020B0604020202020204" pitchFamily="34" charset="0"/>
            </a:rPr>
            <a:t>Customer Services</a:t>
          </a:r>
        </a:p>
      </dgm:t>
    </dgm:pt>
    <dgm:pt modelId="{5F38A997-2ACD-426F-B53B-2AFD8E2D7142}" type="parTrans" cxnId="{B875F78B-7692-4FC1-9D8A-19DE33D8F434}">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E0604369-A3CE-484A-9527-A38F60EFDD10}" type="sibTrans" cxnId="{B875F78B-7692-4FC1-9D8A-19DE33D8F434}">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54092EB4-3876-4D78-BB42-06A6DA587317}">
      <dgm:prSet custT="1"/>
      <dgm:spPr/>
      <dgm:t>
        <a:bodyPr/>
        <a:lstStyle/>
        <a:p>
          <a:r>
            <a:rPr lang="en-GB" sz="2000" dirty="0">
              <a:solidFill>
                <a:schemeClr val="tx1"/>
              </a:solidFill>
              <a:latin typeface="Arial" panose="020B0604020202020204" pitchFamily="34" charset="0"/>
              <a:cs typeface="Arial" panose="020B0604020202020204" pitchFamily="34" charset="0"/>
            </a:rPr>
            <a:t>I.T</a:t>
          </a:r>
        </a:p>
      </dgm:t>
    </dgm:pt>
    <dgm:pt modelId="{4CFF80F9-D4AD-4669-A98F-FB5EA3CA787F}" type="parTrans" cxnId="{4786009A-0E6D-4D5E-BA94-CA88FE92639F}">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56EE9745-3A09-4A21-A2AC-BC1DD3959375}" type="sibTrans" cxnId="{4786009A-0E6D-4D5E-BA94-CA88FE92639F}">
      <dgm:prSet/>
      <dgm:spPr/>
      <dgm:t>
        <a:bodyPr/>
        <a:lstStyle/>
        <a:p>
          <a:endParaRPr lang="en-GB" sz="2000">
            <a:solidFill>
              <a:schemeClr val="tx1"/>
            </a:solidFill>
            <a:latin typeface="Arial" panose="020B0604020202020204" pitchFamily="34" charset="0"/>
            <a:cs typeface="Arial" panose="020B0604020202020204" pitchFamily="34" charset="0"/>
          </a:endParaRPr>
        </a:p>
      </dgm:t>
    </dgm:pt>
    <dgm:pt modelId="{264E3396-D881-4ED9-96A8-75FA460DFAD1}" type="pres">
      <dgm:prSet presAssocID="{3305B634-8E23-4C19-92EA-8D52A3FF6244}" presName="hierChild1" presStyleCnt="0">
        <dgm:presLayoutVars>
          <dgm:orgChart val="1"/>
          <dgm:chPref val="1"/>
          <dgm:dir/>
          <dgm:animOne val="branch"/>
          <dgm:animLvl val="lvl"/>
          <dgm:resizeHandles/>
        </dgm:presLayoutVars>
      </dgm:prSet>
      <dgm:spPr/>
    </dgm:pt>
    <dgm:pt modelId="{A95182D3-D669-425A-A284-A33F0086240A}" type="pres">
      <dgm:prSet presAssocID="{7228D3CB-EADB-4D9D-B1E2-F71F65CA8615}" presName="hierRoot1" presStyleCnt="0">
        <dgm:presLayoutVars>
          <dgm:hierBranch val="init"/>
        </dgm:presLayoutVars>
      </dgm:prSet>
      <dgm:spPr/>
    </dgm:pt>
    <dgm:pt modelId="{9C87D863-5541-4F65-AF84-45B8FDC9EC7A}" type="pres">
      <dgm:prSet presAssocID="{7228D3CB-EADB-4D9D-B1E2-F71F65CA8615}" presName="rootComposite1" presStyleCnt="0"/>
      <dgm:spPr/>
    </dgm:pt>
    <dgm:pt modelId="{5B01916B-62A4-414D-99BE-8D84058A92B2}" type="pres">
      <dgm:prSet presAssocID="{7228D3CB-EADB-4D9D-B1E2-F71F65CA8615}" presName="rootText1" presStyleLbl="node0" presStyleIdx="0" presStyleCnt="1" custLinFactNeighborX="1498" custLinFactNeighborY="-65318">
        <dgm:presLayoutVars>
          <dgm:chPref val="3"/>
        </dgm:presLayoutVars>
      </dgm:prSet>
      <dgm:spPr/>
    </dgm:pt>
    <dgm:pt modelId="{C0985D53-DA75-4E3B-B415-4E7AFA94F68A}" type="pres">
      <dgm:prSet presAssocID="{7228D3CB-EADB-4D9D-B1E2-F71F65CA8615}" presName="rootConnector1" presStyleLbl="node1" presStyleIdx="0" presStyleCnt="0"/>
      <dgm:spPr/>
    </dgm:pt>
    <dgm:pt modelId="{EF22FE84-E1D3-4977-BCB6-7E2163BB19B7}" type="pres">
      <dgm:prSet presAssocID="{7228D3CB-EADB-4D9D-B1E2-F71F65CA8615}" presName="hierChild2" presStyleCnt="0"/>
      <dgm:spPr/>
    </dgm:pt>
    <dgm:pt modelId="{47260B48-0319-47DA-8809-5C1D35CFB69C}" type="pres">
      <dgm:prSet presAssocID="{AB12A6FF-6691-4C31-93A9-60C7E12FAC72}" presName="Name37" presStyleLbl="parChTrans1D2" presStyleIdx="0" presStyleCnt="7"/>
      <dgm:spPr/>
    </dgm:pt>
    <dgm:pt modelId="{91714551-1D19-4841-8C8A-50994FC3E2A9}" type="pres">
      <dgm:prSet presAssocID="{2D7678C5-3962-4ABB-B326-4A9165B4A421}" presName="hierRoot2" presStyleCnt="0">
        <dgm:presLayoutVars>
          <dgm:hierBranch val="init"/>
        </dgm:presLayoutVars>
      </dgm:prSet>
      <dgm:spPr/>
    </dgm:pt>
    <dgm:pt modelId="{65897671-5F91-4AB1-AEA9-3C1AF56C35D9}" type="pres">
      <dgm:prSet presAssocID="{2D7678C5-3962-4ABB-B326-4A9165B4A421}" presName="rootComposite" presStyleCnt="0"/>
      <dgm:spPr/>
    </dgm:pt>
    <dgm:pt modelId="{5CCE26B3-417B-4AA3-808A-98539B3AB706}" type="pres">
      <dgm:prSet presAssocID="{2D7678C5-3962-4ABB-B326-4A9165B4A421}" presName="rootText" presStyleLbl="node2" presStyleIdx="0" presStyleCnt="6">
        <dgm:presLayoutVars>
          <dgm:chPref val="3"/>
        </dgm:presLayoutVars>
      </dgm:prSet>
      <dgm:spPr/>
    </dgm:pt>
    <dgm:pt modelId="{AED70F08-C4A7-418C-B9F2-26280388A227}" type="pres">
      <dgm:prSet presAssocID="{2D7678C5-3962-4ABB-B326-4A9165B4A421}" presName="rootConnector" presStyleLbl="node2" presStyleIdx="0" presStyleCnt="6"/>
      <dgm:spPr/>
    </dgm:pt>
    <dgm:pt modelId="{F8BE6DB4-DA86-43F7-BEF6-143EA102DBEB}" type="pres">
      <dgm:prSet presAssocID="{2D7678C5-3962-4ABB-B326-4A9165B4A421}" presName="hierChild4" presStyleCnt="0"/>
      <dgm:spPr/>
    </dgm:pt>
    <dgm:pt modelId="{A4307E4E-76B7-4191-A8F4-74ECF864EE38}" type="pres">
      <dgm:prSet presAssocID="{2D7678C5-3962-4ABB-B326-4A9165B4A421}" presName="hierChild5" presStyleCnt="0"/>
      <dgm:spPr/>
    </dgm:pt>
    <dgm:pt modelId="{00EC5939-447E-4FAA-91CE-17D476DB2927}" type="pres">
      <dgm:prSet presAssocID="{2D627416-6529-4641-8D14-6371DB1099BC}" presName="Name37" presStyleLbl="parChTrans1D2" presStyleIdx="1" presStyleCnt="7"/>
      <dgm:spPr/>
    </dgm:pt>
    <dgm:pt modelId="{65B2F9BF-4A90-4508-B47B-EC3B5AD77ECC}" type="pres">
      <dgm:prSet presAssocID="{BC93E311-440A-4361-9A85-90CD4EADB5AF}" presName="hierRoot2" presStyleCnt="0">
        <dgm:presLayoutVars>
          <dgm:hierBranch val="init"/>
        </dgm:presLayoutVars>
      </dgm:prSet>
      <dgm:spPr/>
    </dgm:pt>
    <dgm:pt modelId="{F6E010A8-0C45-4CEA-A27A-443D9E331FC8}" type="pres">
      <dgm:prSet presAssocID="{BC93E311-440A-4361-9A85-90CD4EADB5AF}" presName="rootComposite" presStyleCnt="0"/>
      <dgm:spPr/>
    </dgm:pt>
    <dgm:pt modelId="{F8B5154F-379B-4DDC-BD75-2ACD1AF8F6AB}" type="pres">
      <dgm:prSet presAssocID="{BC93E311-440A-4361-9A85-90CD4EADB5AF}" presName="rootText" presStyleLbl="node2" presStyleIdx="1" presStyleCnt="6">
        <dgm:presLayoutVars>
          <dgm:chPref val="3"/>
        </dgm:presLayoutVars>
      </dgm:prSet>
      <dgm:spPr/>
    </dgm:pt>
    <dgm:pt modelId="{811CA75E-0FB6-46B8-B300-36D901B07BCF}" type="pres">
      <dgm:prSet presAssocID="{BC93E311-440A-4361-9A85-90CD4EADB5AF}" presName="rootConnector" presStyleLbl="node2" presStyleIdx="1" presStyleCnt="6"/>
      <dgm:spPr/>
    </dgm:pt>
    <dgm:pt modelId="{5FA1FE1A-F4A8-4403-A6A2-3F69326F1140}" type="pres">
      <dgm:prSet presAssocID="{BC93E311-440A-4361-9A85-90CD4EADB5AF}" presName="hierChild4" presStyleCnt="0"/>
      <dgm:spPr/>
    </dgm:pt>
    <dgm:pt modelId="{C3A24510-6321-4253-AAD2-C5C239C8B1D6}" type="pres">
      <dgm:prSet presAssocID="{BC93E311-440A-4361-9A85-90CD4EADB5AF}" presName="hierChild5" presStyleCnt="0"/>
      <dgm:spPr/>
    </dgm:pt>
    <dgm:pt modelId="{2430C432-359E-4D1D-B895-988FE748C45A}" type="pres">
      <dgm:prSet presAssocID="{5E31A0DE-6947-4B0F-9992-694FC485B014}" presName="Name37" presStyleLbl="parChTrans1D2" presStyleIdx="2" presStyleCnt="7"/>
      <dgm:spPr/>
    </dgm:pt>
    <dgm:pt modelId="{FA53878F-B500-403D-8A6F-D08B836A4DE0}" type="pres">
      <dgm:prSet presAssocID="{081B261B-3C77-4291-AC89-1F9197FF58BD}" presName="hierRoot2" presStyleCnt="0">
        <dgm:presLayoutVars>
          <dgm:hierBranch val="init"/>
        </dgm:presLayoutVars>
      </dgm:prSet>
      <dgm:spPr/>
    </dgm:pt>
    <dgm:pt modelId="{B4585F6B-B7A7-48E5-81B3-B8B4D95B6D9B}" type="pres">
      <dgm:prSet presAssocID="{081B261B-3C77-4291-AC89-1F9197FF58BD}" presName="rootComposite" presStyleCnt="0"/>
      <dgm:spPr/>
    </dgm:pt>
    <dgm:pt modelId="{7109D518-66C5-4899-A2A8-AB3C51103FD7}" type="pres">
      <dgm:prSet presAssocID="{081B261B-3C77-4291-AC89-1F9197FF58BD}" presName="rootText" presStyleLbl="node2" presStyleIdx="2" presStyleCnt="6">
        <dgm:presLayoutVars>
          <dgm:chPref val="3"/>
        </dgm:presLayoutVars>
      </dgm:prSet>
      <dgm:spPr/>
    </dgm:pt>
    <dgm:pt modelId="{5092A8BB-5392-48EF-A62C-E6E155D1BACA}" type="pres">
      <dgm:prSet presAssocID="{081B261B-3C77-4291-AC89-1F9197FF58BD}" presName="rootConnector" presStyleLbl="node2" presStyleIdx="2" presStyleCnt="6"/>
      <dgm:spPr/>
    </dgm:pt>
    <dgm:pt modelId="{354372A2-E824-48F6-B767-707630605DF1}" type="pres">
      <dgm:prSet presAssocID="{081B261B-3C77-4291-AC89-1F9197FF58BD}" presName="hierChild4" presStyleCnt="0"/>
      <dgm:spPr/>
    </dgm:pt>
    <dgm:pt modelId="{0F0AFA77-906A-4A08-8CB4-643941CA6B25}" type="pres">
      <dgm:prSet presAssocID="{081B261B-3C77-4291-AC89-1F9197FF58BD}" presName="hierChild5" presStyleCnt="0"/>
      <dgm:spPr/>
    </dgm:pt>
    <dgm:pt modelId="{61429347-DF2F-4DC2-BFA7-7A684D7E1E99}" type="pres">
      <dgm:prSet presAssocID="{1140DEE7-4C9A-4496-BB91-6EDE22BD05D8}" presName="Name37" presStyleLbl="parChTrans1D2" presStyleIdx="3" presStyleCnt="7"/>
      <dgm:spPr/>
    </dgm:pt>
    <dgm:pt modelId="{E88E165A-23D7-425F-85AE-07463B8840C2}" type="pres">
      <dgm:prSet presAssocID="{F3260683-9415-4600-850C-E59824941A67}" presName="hierRoot2" presStyleCnt="0">
        <dgm:presLayoutVars>
          <dgm:hierBranch val="init"/>
        </dgm:presLayoutVars>
      </dgm:prSet>
      <dgm:spPr/>
    </dgm:pt>
    <dgm:pt modelId="{9778490A-2B50-4C59-B771-00E24B74D975}" type="pres">
      <dgm:prSet presAssocID="{F3260683-9415-4600-850C-E59824941A67}" presName="rootComposite" presStyleCnt="0"/>
      <dgm:spPr/>
    </dgm:pt>
    <dgm:pt modelId="{F0213589-9F19-41C9-8356-54F25830BEEA}" type="pres">
      <dgm:prSet presAssocID="{F3260683-9415-4600-850C-E59824941A67}" presName="rootText" presStyleLbl="node2" presStyleIdx="3" presStyleCnt="6">
        <dgm:presLayoutVars>
          <dgm:chPref val="3"/>
        </dgm:presLayoutVars>
      </dgm:prSet>
      <dgm:spPr/>
    </dgm:pt>
    <dgm:pt modelId="{62918F71-44C0-4541-9FD6-C121B3D3E2F8}" type="pres">
      <dgm:prSet presAssocID="{F3260683-9415-4600-850C-E59824941A67}" presName="rootConnector" presStyleLbl="node2" presStyleIdx="3" presStyleCnt="6"/>
      <dgm:spPr/>
    </dgm:pt>
    <dgm:pt modelId="{1470B7D7-40A6-4896-8211-21C596CE3BC0}" type="pres">
      <dgm:prSet presAssocID="{F3260683-9415-4600-850C-E59824941A67}" presName="hierChild4" presStyleCnt="0"/>
      <dgm:spPr/>
    </dgm:pt>
    <dgm:pt modelId="{EEDEF64C-7CB6-4CFF-A7D4-04929669BEAF}" type="pres">
      <dgm:prSet presAssocID="{F3260683-9415-4600-850C-E59824941A67}" presName="hierChild5" presStyleCnt="0"/>
      <dgm:spPr/>
    </dgm:pt>
    <dgm:pt modelId="{E975679D-A631-44CE-A23B-9460ADFACF3B}" type="pres">
      <dgm:prSet presAssocID="{5F38A997-2ACD-426F-B53B-2AFD8E2D7142}" presName="Name37" presStyleLbl="parChTrans1D2" presStyleIdx="4" presStyleCnt="7"/>
      <dgm:spPr/>
    </dgm:pt>
    <dgm:pt modelId="{6F0BD5E0-7AAB-412E-93BF-6EB241967458}" type="pres">
      <dgm:prSet presAssocID="{516F5714-0105-43BE-B1A8-614EC9DAC4D0}" presName="hierRoot2" presStyleCnt="0">
        <dgm:presLayoutVars>
          <dgm:hierBranch val="init"/>
        </dgm:presLayoutVars>
      </dgm:prSet>
      <dgm:spPr/>
    </dgm:pt>
    <dgm:pt modelId="{C6A3633D-F1A5-43EA-9A95-852565610EF5}" type="pres">
      <dgm:prSet presAssocID="{516F5714-0105-43BE-B1A8-614EC9DAC4D0}" presName="rootComposite" presStyleCnt="0"/>
      <dgm:spPr/>
    </dgm:pt>
    <dgm:pt modelId="{8364171B-AA08-4E64-AA7F-EB4C1F68F623}" type="pres">
      <dgm:prSet presAssocID="{516F5714-0105-43BE-B1A8-614EC9DAC4D0}" presName="rootText" presStyleLbl="node2" presStyleIdx="4" presStyleCnt="6">
        <dgm:presLayoutVars>
          <dgm:chPref val="3"/>
        </dgm:presLayoutVars>
      </dgm:prSet>
      <dgm:spPr/>
    </dgm:pt>
    <dgm:pt modelId="{72DF6030-522C-4961-B121-3383E3315717}" type="pres">
      <dgm:prSet presAssocID="{516F5714-0105-43BE-B1A8-614EC9DAC4D0}" presName="rootConnector" presStyleLbl="node2" presStyleIdx="4" presStyleCnt="6"/>
      <dgm:spPr/>
    </dgm:pt>
    <dgm:pt modelId="{FD321C77-1322-4823-993D-7CD2018D3F48}" type="pres">
      <dgm:prSet presAssocID="{516F5714-0105-43BE-B1A8-614EC9DAC4D0}" presName="hierChild4" presStyleCnt="0"/>
      <dgm:spPr/>
    </dgm:pt>
    <dgm:pt modelId="{896E0E3E-946B-48B2-ADC0-43615CE77CB2}" type="pres">
      <dgm:prSet presAssocID="{516F5714-0105-43BE-B1A8-614EC9DAC4D0}" presName="hierChild5" presStyleCnt="0"/>
      <dgm:spPr/>
    </dgm:pt>
    <dgm:pt modelId="{8FE745D3-9F28-4BA4-B2E9-894F534B5571}" type="pres">
      <dgm:prSet presAssocID="{4CFF80F9-D4AD-4669-A98F-FB5EA3CA787F}" presName="Name37" presStyleLbl="parChTrans1D2" presStyleIdx="5" presStyleCnt="7"/>
      <dgm:spPr/>
    </dgm:pt>
    <dgm:pt modelId="{328D6EF1-9760-4784-A7B4-4BD74C79CC67}" type="pres">
      <dgm:prSet presAssocID="{54092EB4-3876-4D78-BB42-06A6DA587317}" presName="hierRoot2" presStyleCnt="0">
        <dgm:presLayoutVars>
          <dgm:hierBranch val="init"/>
        </dgm:presLayoutVars>
      </dgm:prSet>
      <dgm:spPr/>
    </dgm:pt>
    <dgm:pt modelId="{22FAA516-5986-4BEF-BC0A-16C695BA2287}" type="pres">
      <dgm:prSet presAssocID="{54092EB4-3876-4D78-BB42-06A6DA587317}" presName="rootComposite" presStyleCnt="0"/>
      <dgm:spPr/>
    </dgm:pt>
    <dgm:pt modelId="{D2F622FA-9D42-434E-A6A4-AF0D210E425B}" type="pres">
      <dgm:prSet presAssocID="{54092EB4-3876-4D78-BB42-06A6DA587317}" presName="rootText" presStyleLbl="node2" presStyleIdx="5" presStyleCnt="6">
        <dgm:presLayoutVars>
          <dgm:chPref val="3"/>
        </dgm:presLayoutVars>
      </dgm:prSet>
      <dgm:spPr/>
    </dgm:pt>
    <dgm:pt modelId="{38BB1D48-9974-4AB2-8825-D542D83DE3DC}" type="pres">
      <dgm:prSet presAssocID="{54092EB4-3876-4D78-BB42-06A6DA587317}" presName="rootConnector" presStyleLbl="node2" presStyleIdx="5" presStyleCnt="6"/>
      <dgm:spPr/>
    </dgm:pt>
    <dgm:pt modelId="{0F35C560-3615-4F75-BC97-00B502320821}" type="pres">
      <dgm:prSet presAssocID="{54092EB4-3876-4D78-BB42-06A6DA587317}" presName="hierChild4" presStyleCnt="0"/>
      <dgm:spPr/>
    </dgm:pt>
    <dgm:pt modelId="{AA7BFE38-7516-417D-8F05-34BDDBA5D97C}" type="pres">
      <dgm:prSet presAssocID="{54092EB4-3876-4D78-BB42-06A6DA587317}" presName="hierChild5" presStyleCnt="0"/>
      <dgm:spPr/>
    </dgm:pt>
    <dgm:pt modelId="{C782CBEC-2B57-43EB-846F-EF10B37A8370}" type="pres">
      <dgm:prSet presAssocID="{7228D3CB-EADB-4D9D-B1E2-F71F65CA8615}" presName="hierChild3" presStyleCnt="0"/>
      <dgm:spPr/>
    </dgm:pt>
    <dgm:pt modelId="{BC8BAFC7-B9C0-4595-8CC7-67E0DC267010}" type="pres">
      <dgm:prSet presAssocID="{FA04A141-D360-4AB7-81DF-0EA18DB8A2C4}" presName="Name111" presStyleLbl="parChTrans1D2" presStyleIdx="6" presStyleCnt="7"/>
      <dgm:spPr/>
    </dgm:pt>
    <dgm:pt modelId="{35A5885E-86DB-481C-8CF8-211939F27A51}" type="pres">
      <dgm:prSet presAssocID="{FF8F5F32-EEB9-448D-92A6-AA5DA1CA8069}" presName="hierRoot3" presStyleCnt="0">
        <dgm:presLayoutVars>
          <dgm:hierBranch val="init"/>
        </dgm:presLayoutVars>
      </dgm:prSet>
      <dgm:spPr/>
    </dgm:pt>
    <dgm:pt modelId="{13895D8B-6DBA-4CFE-B103-D1CDC0D3C831}" type="pres">
      <dgm:prSet presAssocID="{FF8F5F32-EEB9-448D-92A6-AA5DA1CA8069}" presName="rootComposite3" presStyleCnt="0"/>
      <dgm:spPr/>
    </dgm:pt>
    <dgm:pt modelId="{D81B7BE3-ED13-4482-9959-B1437D481B05}" type="pres">
      <dgm:prSet presAssocID="{FF8F5F32-EEB9-448D-92A6-AA5DA1CA8069}" presName="rootText3" presStyleLbl="asst1" presStyleIdx="0" presStyleCnt="1" custScaleX="133102" custLinFactNeighborX="4442" custLinFactNeighborY="-76409">
        <dgm:presLayoutVars>
          <dgm:chPref val="3"/>
        </dgm:presLayoutVars>
      </dgm:prSet>
      <dgm:spPr/>
    </dgm:pt>
    <dgm:pt modelId="{840ECEEC-84E8-4944-8B77-D79BAFA44413}" type="pres">
      <dgm:prSet presAssocID="{FF8F5F32-EEB9-448D-92A6-AA5DA1CA8069}" presName="rootConnector3" presStyleLbl="asst1" presStyleIdx="0" presStyleCnt="1"/>
      <dgm:spPr/>
    </dgm:pt>
    <dgm:pt modelId="{F197D727-9872-4291-BB67-3E862E7336E9}" type="pres">
      <dgm:prSet presAssocID="{FF8F5F32-EEB9-448D-92A6-AA5DA1CA8069}" presName="hierChild6" presStyleCnt="0"/>
      <dgm:spPr/>
    </dgm:pt>
    <dgm:pt modelId="{1DCB748C-363C-4305-9D3F-951B7D040F21}" type="pres">
      <dgm:prSet presAssocID="{FF8F5F32-EEB9-448D-92A6-AA5DA1CA8069}" presName="hierChild7" presStyleCnt="0"/>
      <dgm:spPr/>
    </dgm:pt>
  </dgm:ptLst>
  <dgm:cxnLst>
    <dgm:cxn modelId="{13C8F30B-F8DA-44A3-8B9C-966D7E5EB916}" type="presOf" srcId="{5F38A997-2ACD-426F-B53B-2AFD8E2D7142}" destId="{E975679D-A631-44CE-A23B-9460ADFACF3B}" srcOrd="0" destOrd="0" presId="urn:microsoft.com/office/officeart/2005/8/layout/orgChart1"/>
    <dgm:cxn modelId="{D62EDE18-67DA-4C4B-8949-33EFA2CA1B25}" type="presOf" srcId="{7228D3CB-EADB-4D9D-B1E2-F71F65CA8615}" destId="{C0985D53-DA75-4E3B-B415-4E7AFA94F68A}" srcOrd="1" destOrd="0" presId="urn:microsoft.com/office/officeart/2005/8/layout/orgChart1"/>
    <dgm:cxn modelId="{975B3B1E-BB16-4D30-9707-4E6C0C902167}" type="presOf" srcId="{4CFF80F9-D4AD-4669-A98F-FB5EA3CA787F}" destId="{8FE745D3-9F28-4BA4-B2E9-894F534B5571}" srcOrd="0" destOrd="0" presId="urn:microsoft.com/office/officeart/2005/8/layout/orgChart1"/>
    <dgm:cxn modelId="{CEC42720-4356-4725-98F4-80F040BC5A2F}" type="presOf" srcId="{FF8F5F32-EEB9-448D-92A6-AA5DA1CA8069}" destId="{D81B7BE3-ED13-4482-9959-B1437D481B05}" srcOrd="0" destOrd="0" presId="urn:microsoft.com/office/officeart/2005/8/layout/orgChart1"/>
    <dgm:cxn modelId="{30482224-C579-4AEF-96D2-FF3D35C1B903}" type="presOf" srcId="{FA04A141-D360-4AB7-81DF-0EA18DB8A2C4}" destId="{BC8BAFC7-B9C0-4595-8CC7-67E0DC267010}" srcOrd="0" destOrd="0" presId="urn:microsoft.com/office/officeart/2005/8/layout/orgChart1"/>
    <dgm:cxn modelId="{E6971C33-78DC-4E29-B0FE-9D76C0A5DE02}" srcId="{7228D3CB-EADB-4D9D-B1E2-F71F65CA8615}" destId="{081B261B-3C77-4291-AC89-1F9197FF58BD}" srcOrd="3" destOrd="0" parTransId="{5E31A0DE-6947-4B0F-9992-694FC485B014}" sibTransId="{14E45A42-4615-4252-922F-9D9583F30C76}"/>
    <dgm:cxn modelId="{8F111234-3AEB-4F37-8DF4-405FA8BE7FCB}" type="presOf" srcId="{2D7678C5-3962-4ABB-B326-4A9165B4A421}" destId="{5CCE26B3-417B-4AA3-808A-98539B3AB706}" srcOrd="0" destOrd="0" presId="urn:microsoft.com/office/officeart/2005/8/layout/orgChart1"/>
    <dgm:cxn modelId="{30E84F38-ED4D-4666-B37F-3A7DD1086E61}" type="presOf" srcId="{54092EB4-3876-4D78-BB42-06A6DA587317}" destId="{D2F622FA-9D42-434E-A6A4-AF0D210E425B}" srcOrd="0" destOrd="0" presId="urn:microsoft.com/office/officeart/2005/8/layout/orgChart1"/>
    <dgm:cxn modelId="{260FDB38-8F0C-4AA8-AD2A-43F4B05CB3F1}" type="presOf" srcId="{FF8F5F32-EEB9-448D-92A6-AA5DA1CA8069}" destId="{840ECEEC-84E8-4944-8B77-D79BAFA44413}" srcOrd="1" destOrd="0" presId="urn:microsoft.com/office/officeart/2005/8/layout/orgChart1"/>
    <dgm:cxn modelId="{0260A860-80D9-455E-BC02-BC3143E72A5F}" type="presOf" srcId="{54092EB4-3876-4D78-BB42-06A6DA587317}" destId="{38BB1D48-9974-4AB2-8825-D542D83DE3DC}" srcOrd="1" destOrd="0" presId="urn:microsoft.com/office/officeart/2005/8/layout/orgChart1"/>
    <dgm:cxn modelId="{E8317A41-E7C7-44A4-92FA-8D2054A2F7A1}" type="presOf" srcId="{516F5714-0105-43BE-B1A8-614EC9DAC4D0}" destId="{72DF6030-522C-4961-B121-3383E3315717}" srcOrd="1" destOrd="0" presId="urn:microsoft.com/office/officeart/2005/8/layout/orgChart1"/>
    <dgm:cxn modelId="{CED5E062-8647-45BF-B083-71CE74FCB078}" srcId="{7228D3CB-EADB-4D9D-B1E2-F71F65CA8615}" destId="{BC93E311-440A-4361-9A85-90CD4EADB5AF}" srcOrd="2" destOrd="0" parTransId="{2D627416-6529-4641-8D14-6371DB1099BC}" sibTransId="{66D4434B-5B1E-4A06-B2A3-809A03879E3B}"/>
    <dgm:cxn modelId="{F1EEAF6D-73BB-4EB3-A679-2D2DC04A3756}" type="presOf" srcId="{BC93E311-440A-4361-9A85-90CD4EADB5AF}" destId="{811CA75E-0FB6-46B8-B300-36D901B07BCF}" srcOrd="1" destOrd="0" presId="urn:microsoft.com/office/officeart/2005/8/layout/orgChart1"/>
    <dgm:cxn modelId="{F31DB56F-BAA1-4E0A-B81E-13EC299ED19D}" type="presOf" srcId="{516F5714-0105-43BE-B1A8-614EC9DAC4D0}" destId="{8364171B-AA08-4E64-AA7F-EB4C1F68F623}" srcOrd="0" destOrd="0" presId="urn:microsoft.com/office/officeart/2005/8/layout/orgChart1"/>
    <dgm:cxn modelId="{F38BE67C-C488-4C47-9512-4307A889EDEF}" type="presOf" srcId="{F3260683-9415-4600-850C-E59824941A67}" destId="{62918F71-44C0-4541-9FD6-C121B3D3E2F8}" srcOrd="1" destOrd="0" presId="urn:microsoft.com/office/officeart/2005/8/layout/orgChart1"/>
    <dgm:cxn modelId="{48C6938B-124C-448C-8AEB-4192C0A1D684}" type="presOf" srcId="{7228D3CB-EADB-4D9D-B1E2-F71F65CA8615}" destId="{5B01916B-62A4-414D-99BE-8D84058A92B2}" srcOrd="0" destOrd="0" presId="urn:microsoft.com/office/officeart/2005/8/layout/orgChart1"/>
    <dgm:cxn modelId="{B875F78B-7692-4FC1-9D8A-19DE33D8F434}" srcId="{7228D3CB-EADB-4D9D-B1E2-F71F65CA8615}" destId="{516F5714-0105-43BE-B1A8-614EC9DAC4D0}" srcOrd="5" destOrd="0" parTransId="{5F38A997-2ACD-426F-B53B-2AFD8E2D7142}" sibTransId="{E0604369-A3CE-484A-9527-A38F60EFDD10}"/>
    <dgm:cxn modelId="{51BE7C92-3C69-4E13-8889-4639CAB79E28}" srcId="{3305B634-8E23-4C19-92EA-8D52A3FF6244}" destId="{7228D3CB-EADB-4D9D-B1E2-F71F65CA8615}" srcOrd="0" destOrd="0" parTransId="{7BA7D68B-CA37-4024-AF14-F63B45971561}" sibTransId="{D3C8B1E2-B34F-4755-A164-8F65329D6220}"/>
    <dgm:cxn modelId="{93904D96-6F76-4BB7-940C-5970978468B5}" srcId="{7228D3CB-EADB-4D9D-B1E2-F71F65CA8615}" destId="{2D7678C5-3962-4ABB-B326-4A9165B4A421}" srcOrd="1" destOrd="0" parTransId="{AB12A6FF-6691-4C31-93A9-60C7E12FAC72}" sibTransId="{F0791AD3-D268-487F-A6D5-C408DCF86D0F}"/>
    <dgm:cxn modelId="{4786009A-0E6D-4D5E-BA94-CA88FE92639F}" srcId="{7228D3CB-EADB-4D9D-B1E2-F71F65CA8615}" destId="{54092EB4-3876-4D78-BB42-06A6DA587317}" srcOrd="6" destOrd="0" parTransId="{4CFF80F9-D4AD-4669-A98F-FB5EA3CA787F}" sibTransId="{56EE9745-3A09-4A21-A2AC-BC1DD3959375}"/>
    <dgm:cxn modelId="{C4F5809B-5761-466A-85D3-7192C08B51EE}" type="presOf" srcId="{2D7678C5-3962-4ABB-B326-4A9165B4A421}" destId="{AED70F08-C4A7-418C-B9F2-26280388A227}" srcOrd="1" destOrd="0" presId="urn:microsoft.com/office/officeart/2005/8/layout/orgChart1"/>
    <dgm:cxn modelId="{D751D2AC-6658-4432-9626-2E69B81E88A3}" type="presOf" srcId="{081B261B-3C77-4291-AC89-1F9197FF58BD}" destId="{7109D518-66C5-4899-A2A8-AB3C51103FD7}" srcOrd="0" destOrd="0" presId="urn:microsoft.com/office/officeart/2005/8/layout/orgChart1"/>
    <dgm:cxn modelId="{F6CA68AD-989F-44F2-9298-0FA5880BAC22}" srcId="{7228D3CB-EADB-4D9D-B1E2-F71F65CA8615}" destId="{FF8F5F32-EEB9-448D-92A6-AA5DA1CA8069}" srcOrd="0" destOrd="0" parTransId="{FA04A141-D360-4AB7-81DF-0EA18DB8A2C4}" sibTransId="{01193721-8D19-440F-A0DB-AF3BE6879A17}"/>
    <dgm:cxn modelId="{E67C0BB8-93A8-401D-A5AD-4CDA4CA1503F}" type="presOf" srcId="{3305B634-8E23-4C19-92EA-8D52A3FF6244}" destId="{264E3396-D881-4ED9-96A8-75FA460DFAD1}" srcOrd="0" destOrd="0" presId="urn:microsoft.com/office/officeart/2005/8/layout/orgChart1"/>
    <dgm:cxn modelId="{9E80F9BC-87EA-448A-BB72-3F81114A8156}" srcId="{7228D3CB-EADB-4D9D-B1E2-F71F65CA8615}" destId="{F3260683-9415-4600-850C-E59824941A67}" srcOrd="4" destOrd="0" parTransId="{1140DEE7-4C9A-4496-BB91-6EDE22BD05D8}" sibTransId="{008615EC-CA54-4345-AB8C-34C22F1EB080}"/>
    <dgm:cxn modelId="{01A402BF-1488-4639-BDA6-2D95E5264A5A}" type="presOf" srcId="{1140DEE7-4C9A-4496-BB91-6EDE22BD05D8}" destId="{61429347-DF2F-4DC2-BFA7-7A684D7E1E99}" srcOrd="0" destOrd="0" presId="urn:microsoft.com/office/officeart/2005/8/layout/orgChart1"/>
    <dgm:cxn modelId="{74818CC7-0833-4C11-B7EE-131F37391291}" type="presOf" srcId="{2D627416-6529-4641-8D14-6371DB1099BC}" destId="{00EC5939-447E-4FAA-91CE-17D476DB2927}" srcOrd="0" destOrd="0" presId="urn:microsoft.com/office/officeart/2005/8/layout/orgChart1"/>
    <dgm:cxn modelId="{E21251C9-E243-46F5-92D4-A53DD37CFB83}" type="presOf" srcId="{F3260683-9415-4600-850C-E59824941A67}" destId="{F0213589-9F19-41C9-8356-54F25830BEEA}" srcOrd="0" destOrd="0" presId="urn:microsoft.com/office/officeart/2005/8/layout/orgChart1"/>
    <dgm:cxn modelId="{54D827D6-B786-4346-814D-D5F273401668}" type="presOf" srcId="{AB12A6FF-6691-4C31-93A9-60C7E12FAC72}" destId="{47260B48-0319-47DA-8809-5C1D35CFB69C}" srcOrd="0" destOrd="0" presId="urn:microsoft.com/office/officeart/2005/8/layout/orgChart1"/>
    <dgm:cxn modelId="{B8DB7BDD-AD8A-4E63-B3AF-89D979CE24F0}" type="presOf" srcId="{5E31A0DE-6947-4B0F-9992-694FC485B014}" destId="{2430C432-359E-4D1D-B895-988FE748C45A}" srcOrd="0" destOrd="0" presId="urn:microsoft.com/office/officeart/2005/8/layout/orgChart1"/>
    <dgm:cxn modelId="{BC3093FA-4FA2-4915-B601-695BD89C2B6C}" type="presOf" srcId="{081B261B-3C77-4291-AC89-1F9197FF58BD}" destId="{5092A8BB-5392-48EF-A62C-E6E155D1BACA}" srcOrd="1" destOrd="0" presId="urn:microsoft.com/office/officeart/2005/8/layout/orgChart1"/>
    <dgm:cxn modelId="{FDF0B2FF-387E-4331-839E-C52E0B27D2F6}" type="presOf" srcId="{BC93E311-440A-4361-9A85-90CD4EADB5AF}" destId="{F8B5154F-379B-4DDC-BD75-2ACD1AF8F6AB}" srcOrd="0" destOrd="0" presId="urn:microsoft.com/office/officeart/2005/8/layout/orgChart1"/>
    <dgm:cxn modelId="{30CC3E3C-9318-4A4B-AF36-507502489D64}" type="presParOf" srcId="{264E3396-D881-4ED9-96A8-75FA460DFAD1}" destId="{A95182D3-D669-425A-A284-A33F0086240A}" srcOrd="0" destOrd="0" presId="urn:microsoft.com/office/officeart/2005/8/layout/orgChart1"/>
    <dgm:cxn modelId="{B7D89FB0-3817-490B-918C-1EB484EB8ED2}" type="presParOf" srcId="{A95182D3-D669-425A-A284-A33F0086240A}" destId="{9C87D863-5541-4F65-AF84-45B8FDC9EC7A}" srcOrd="0" destOrd="0" presId="urn:microsoft.com/office/officeart/2005/8/layout/orgChart1"/>
    <dgm:cxn modelId="{1F1D2E02-FDC0-4B3D-9A69-D16CA7AB4FD4}" type="presParOf" srcId="{9C87D863-5541-4F65-AF84-45B8FDC9EC7A}" destId="{5B01916B-62A4-414D-99BE-8D84058A92B2}" srcOrd="0" destOrd="0" presId="urn:microsoft.com/office/officeart/2005/8/layout/orgChart1"/>
    <dgm:cxn modelId="{01F6671A-3650-4409-A46B-7E1EB256B8C9}" type="presParOf" srcId="{9C87D863-5541-4F65-AF84-45B8FDC9EC7A}" destId="{C0985D53-DA75-4E3B-B415-4E7AFA94F68A}" srcOrd="1" destOrd="0" presId="urn:microsoft.com/office/officeart/2005/8/layout/orgChart1"/>
    <dgm:cxn modelId="{FB75A42C-0F63-4E29-885C-BCE4E6FFAA45}" type="presParOf" srcId="{A95182D3-D669-425A-A284-A33F0086240A}" destId="{EF22FE84-E1D3-4977-BCB6-7E2163BB19B7}" srcOrd="1" destOrd="0" presId="urn:microsoft.com/office/officeart/2005/8/layout/orgChart1"/>
    <dgm:cxn modelId="{740618BE-1315-472A-A6F0-F91FA00A473A}" type="presParOf" srcId="{EF22FE84-E1D3-4977-BCB6-7E2163BB19B7}" destId="{47260B48-0319-47DA-8809-5C1D35CFB69C}" srcOrd="0" destOrd="0" presId="urn:microsoft.com/office/officeart/2005/8/layout/orgChart1"/>
    <dgm:cxn modelId="{A105FE91-9D77-4EB8-97A9-0F372F7BD63F}" type="presParOf" srcId="{EF22FE84-E1D3-4977-BCB6-7E2163BB19B7}" destId="{91714551-1D19-4841-8C8A-50994FC3E2A9}" srcOrd="1" destOrd="0" presId="urn:microsoft.com/office/officeart/2005/8/layout/orgChart1"/>
    <dgm:cxn modelId="{AB84F455-A0E6-4BD5-B2CE-1E1DD03786EF}" type="presParOf" srcId="{91714551-1D19-4841-8C8A-50994FC3E2A9}" destId="{65897671-5F91-4AB1-AEA9-3C1AF56C35D9}" srcOrd="0" destOrd="0" presId="urn:microsoft.com/office/officeart/2005/8/layout/orgChart1"/>
    <dgm:cxn modelId="{7F6439C6-AD55-4913-8095-A487DB6E2227}" type="presParOf" srcId="{65897671-5F91-4AB1-AEA9-3C1AF56C35D9}" destId="{5CCE26B3-417B-4AA3-808A-98539B3AB706}" srcOrd="0" destOrd="0" presId="urn:microsoft.com/office/officeart/2005/8/layout/orgChart1"/>
    <dgm:cxn modelId="{9AEEC800-F44F-4DC4-A0CB-0621A4EBE3A3}" type="presParOf" srcId="{65897671-5F91-4AB1-AEA9-3C1AF56C35D9}" destId="{AED70F08-C4A7-418C-B9F2-26280388A227}" srcOrd="1" destOrd="0" presId="urn:microsoft.com/office/officeart/2005/8/layout/orgChart1"/>
    <dgm:cxn modelId="{527788D8-522E-4B2C-893A-62C8D675EB89}" type="presParOf" srcId="{91714551-1D19-4841-8C8A-50994FC3E2A9}" destId="{F8BE6DB4-DA86-43F7-BEF6-143EA102DBEB}" srcOrd="1" destOrd="0" presId="urn:microsoft.com/office/officeart/2005/8/layout/orgChart1"/>
    <dgm:cxn modelId="{018F63FA-7360-4D10-83CF-2EA2659B21A1}" type="presParOf" srcId="{91714551-1D19-4841-8C8A-50994FC3E2A9}" destId="{A4307E4E-76B7-4191-A8F4-74ECF864EE38}" srcOrd="2" destOrd="0" presId="urn:microsoft.com/office/officeart/2005/8/layout/orgChart1"/>
    <dgm:cxn modelId="{E79D4515-B77F-4DD5-9925-441BB5CA723E}" type="presParOf" srcId="{EF22FE84-E1D3-4977-BCB6-7E2163BB19B7}" destId="{00EC5939-447E-4FAA-91CE-17D476DB2927}" srcOrd="2" destOrd="0" presId="urn:microsoft.com/office/officeart/2005/8/layout/orgChart1"/>
    <dgm:cxn modelId="{C8B1B1CE-85D3-4F73-A23F-932EB112265D}" type="presParOf" srcId="{EF22FE84-E1D3-4977-BCB6-7E2163BB19B7}" destId="{65B2F9BF-4A90-4508-B47B-EC3B5AD77ECC}" srcOrd="3" destOrd="0" presId="urn:microsoft.com/office/officeart/2005/8/layout/orgChart1"/>
    <dgm:cxn modelId="{C2869E1D-520C-407B-A8C1-63B593E67E30}" type="presParOf" srcId="{65B2F9BF-4A90-4508-B47B-EC3B5AD77ECC}" destId="{F6E010A8-0C45-4CEA-A27A-443D9E331FC8}" srcOrd="0" destOrd="0" presId="urn:microsoft.com/office/officeart/2005/8/layout/orgChart1"/>
    <dgm:cxn modelId="{4D06C458-14E5-45C8-A883-30D706396415}" type="presParOf" srcId="{F6E010A8-0C45-4CEA-A27A-443D9E331FC8}" destId="{F8B5154F-379B-4DDC-BD75-2ACD1AF8F6AB}" srcOrd="0" destOrd="0" presId="urn:microsoft.com/office/officeart/2005/8/layout/orgChart1"/>
    <dgm:cxn modelId="{942E5D71-0035-4755-9336-53F60069DDDA}" type="presParOf" srcId="{F6E010A8-0C45-4CEA-A27A-443D9E331FC8}" destId="{811CA75E-0FB6-46B8-B300-36D901B07BCF}" srcOrd="1" destOrd="0" presId="urn:microsoft.com/office/officeart/2005/8/layout/orgChart1"/>
    <dgm:cxn modelId="{AC2E55F0-A3D1-41E2-BF2F-5BE51E6A9F33}" type="presParOf" srcId="{65B2F9BF-4A90-4508-B47B-EC3B5AD77ECC}" destId="{5FA1FE1A-F4A8-4403-A6A2-3F69326F1140}" srcOrd="1" destOrd="0" presId="urn:microsoft.com/office/officeart/2005/8/layout/orgChart1"/>
    <dgm:cxn modelId="{33BD63F8-BFCF-49DA-BBA2-F2DFB33E108F}" type="presParOf" srcId="{65B2F9BF-4A90-4508-B47B-EC3B5AD77ECC}" destId="{C3A24510-6321-4253-AAD2-C5C239C8B1D6}" srcOrd="2" destOrd="0" presId="urn:microsoft.com/office/officeart/2005/8/layout/orgChart1"/>
    <dgm:cxn modelId="{15868D51-08BD-4BEB-98E3-08420A337511}" type="presParOf" srcId="{EF22FE84-E1D3-4977-BCB6-7E2163BB19B7}" destId="{2430C432-359E-4D1D-B895-988FE748C45A}" srcOrd="4" destOrd="0" presId="urn:microsoft.com/office/officeart/2005/8/layout/orgChart1"/>
    <dgm:cxn modelId="{9403B502-4095-4F5F-A418-03391674ADC0}" type="presParOf" srcId="{EF22FE84-E1D3-4977-BCB6-7E2163BB19B7}" destId="{FA53878F-B500-403D-8A6F-D08B836A4DE0}" srcOrd="5" destOrd="0" presId="urn:microsoft.com/office/officeart/2005/8/layout/orgChart1"/>
    <dgm:cxn modelId="{BC095D48-CC55-404B-AF60-29F29D95F65B}" type="presParOf" srcId="{FA53878F-B500-403D-8A6F-D08B836A4DE0}" destId="{B4585F6B-B7A7-48E5-81B3-B8B4D95B6D9B}" srcOrd="0" destOrd="0" presId="urn:microsoft.com/office/officeart/2005/8/layout/orgChart1"/>
    <dgm:cxn modelId="{41845C04-6A9E-4B2B-AF6E-01EF2DF53072}" type="presParOf" srcId="{B4585F6B-B7A7-48E5-81B3-B8B4D95B6D9B}" destId="{7109D518-66C5-4899-A2A8-AB3C51103FD7}" srcOrd="0" destOrd="0" presId="urn:microsoft.com/office/officeart/2005/8/layout/orgChart1"/>
    <dgm:cxn modelId="{CE9FBC21-03DC-4251-9603-349B7C12A327}" type="presParOf" srcId="{B4585F6B-B7A7-48E5-81B3-B8B4D95B6D9B}" destId="{5092A8BB-5392-48EF-A62C-E6E155D1BACA}" srcOrd="1" destOrd="0" presId="urn:microsoft.com/office/officeart/2005/8/layout/orgChart1"/>
    <dgm:cxn modelId="{5B1FDFC2-CDD7-49A5-97FB-5B778265B88C}" type="presParOf" srcId="{FA53878F-B500-403D-8A6F-D08B836A4DE0}" destId="{354372A2-E824-48F6-B767-707630605DF1}" srcOrd="1" destOrd="0" presId="urn:microsoft.com/office/officeart/2005/8/layout/orgChart1"/>
    <dgm:cxn modelId="{4D5BC4DF-B6B2-40A2-9988-64CC76A3CD36}" type="presParOf" srcId="{FA53878F-B500-403D-8A6F-D08B836A4DE0}" destId="{0F0AFA77-906A-4A08-8CB4-643941CA6B25}" srcOrd="2" destOrd="0" presId="urn:microsoft.com/office/officeart/2005/8/layout/orgChart1"/>
    <dgm:cxn modelId="{899ECB5F-A9F8-402B-A2C0-6906DEAA05D1}" type="presParOf" srcId="{EF22FE84-E1D3-4977-BCB6-7E2163BB19B7}" destId="{61429347-DF2F-4DC2-BFA7-7A684D7E1E99}" srcOrd="6" destOrd="0" presId="urn:microsoft.com/office/officeart/2005/8/layout/orgChart1"/>
    <dgm:cxn modelId="{A1A7CFB7-0E36-49E2-A247-1F036094679F}" type="presParOf" srcId="{EF22FE84-E1D3-4977-BCB6-7E2163BB19B7}" destId="{E88E165A-23D7-425F-85AE-07463B8840C2}" srcOrd="7" destOrd="0" presId="urn:microsoft.com/office/officeart/2005/8/layout/orgChart1"/>
    <dgm:cxn modelId="{2A95BD5A-E897-4186-BA8B-23E48E5933C0}" type="presParOf" srcId="{E88E165A-23D7-425F-85AE-07463B8840C2}" destId="{9778490A-2B50-4C59-B771-00E24B74D975}" srcOrd="0" destOrd="0" presId="urn:microsoft.com/office/officeart/2005/8/layout/orgChart1"/>
    <dgm:cxn modelId="{2289AC63-C333-4C62-B8D2-C1016D1CEFBA}" type="presParOf" srcId="{9778490A-2B50-4C59-B771-00E24B74D975}" destId="{F0213589-9F19-41C9-8356-54F25830BEEA}" srcOrd="0" destOrd="0" presId="urn:microsoft.com/office/officeart/2005/8/layout/orgChart1"/>
    <dgm:cxn modelId="{EF9DAE00-DAE1-46C0-A1F3-11F04DE13F98}" type="presParOf" srcId="{9778490A-2B50-4C59-B771-00E24B74D975}" destId="{62918F71-44C0-4541-9FD6-C121B3D3E2F8}" srcOrd="1" destOrd="0" presId="urn:microsoft.com/office/officeart/2005/8/layout/orgChart1"/>
    <dgm:cxn modelId="{DFA3D1F1-ACD1-43E1-99B4-3437A7ABDE6E}" type="presParOf" srcId="{E88E165A-23D7-425F-85AE-07463B8840C2}" destId="{1470B7D7-40A6-4896-8211-21C596CE3BC0}" srcOrd="1" destOrd="0" presId="urn:microsoft.com/office/officeart/2005/8/layout/orgChart1"/>
    <dgm:cxn modelId="{941F2C88-9487-427C-81B2-88B960BF1E98}" type="presParOf" srcId="{E88E165A-23D7-425F-85AE-07463B8840C2}" destId="{EEDEF64C-7CB6-4CFF-A7D4-04929669BEAF}" srcOrd="2" destOrd="0" presId="urn:microsoft.com/office/officeart/2005/8/layout/orgChart1"/>
    <dgm:cxn modelId="{BD8E94DD-1FBB-4A66-8AA0-27CE1396611E}" type="presParOf" srcId="{EF22FE84-E1D3-4977-BCB6-7E2163BB19B7}" destId="{E975679D-A631-44CE-A23B-9460ADFACF3B}" srcOrd="8" destOrd="0" presId="urn:microsoft.com/office/officeart/2005/8/layout/orgChart1"/>
    <dgm:cxn modelId="{82999196-38C6-47B9-8DA5-451D9FCB991F}" type="presParOf" srcId="{EF22FE84-E1D3-4977-BCB6-7E2163BB19B7}" destId="{6F0BD5E0-7AAB-412E-93BF-6EB241967458}" srcOrd="9" destOrd="0" presId="urn:microsoft.com/office/officeart/2005/8/layout/orgChart1"/>
    <dgm:cxn modelId="{5D30D766-5BBE-42E4-AB50-9D2FA97D4126}" type="presParOf" srcId="{6F0BD5E0-7AAB-412E-93BF-6EB241967458}" destId="{C6A3633D-F1A5-43EA-9A95-852565610EF5}" srcOrd="0" destOrd="0" presId="urn:microsoft.com/office/officeart/2005/8/layout/orgChart1"/>
    <dgm:cxn modelId="{466A69F5-2F71-41BD-A2FE-B83562ABB170}" type="presParOf" srcId="{C6A3633D-F1A5-43EA-9A95-852565610EF5}" destId="{8364171B-AA08-4E64-AA7F-EB4C1F68F623}" srcOrd="0" destOrd="0" presId="urn:microsoft.com/office/officeart/2005/8/layout/orgChart1"/>
    <dgm:cxn modelId="{7B1DB7DF-B17A-42D8-967F-61B98B9BABCF}" type="presParOf" srcId="{C6A3633D-F1A5-43EA-9A95-852565610EF5}" destId="{72DF6030-522C-4961-B121-3383E3315717}" srcOrd="1" destOrd="0" presId="urn:microsoft.com/office/officeart/2005/8/layout/orgChart1"/>
    <dgm:cxn modelId="{B6E4C1FF-26CF-45AB-B0D6-E6ED99134073}" type="presParOf" srcId="{6F0BD5E0-7AAB-412E-93BF-6EB241967458}" destId="{FD321C77-1322-4823-993D-7CD2018D3F48}" srcOrd="1" destOrd="0" presId="urn:microsoft.com/office/officeart/2005/8/layout/orgChart1"/>
    <dgm:cxn modelId="{DA366882-C7C2-407C-8DE0-1EE552F55013}" type="presParOf" srcId="{6F0BD5E0-7AAB-412E-93BF-6EB241967458}" destId="{896E0E3E-946B-48B2-ADC0-43615CE77CB2}" srcOrd="2" destOrd="0" presId="urn:microsoft.com/office/officeart/2005/8/layout/orgChart1"/>
    <dgm:cxn modelId="{09C02E3C-0A3F-463E-A49F-BED8A22566F0}" type="presParOf" srcId="{EF22FE84-E1D3-4977-BCB6-7E2163BB19B7}" destId="{8FE745D3-9F28-4BA4-B2E9-894F534B5571}" srcOrd="10" destOrd="0" presId="urn:microsoft.com/office/officeart/2005/8/layout/orgChart1"/>
    <dgm:cxn modelId="{80FACE8A-03C5-4EEB-A2DB-281971360E39}" type="presParOf" srcId="{EF22FE84-E1D3-4977-BCB6-7E2163BB19B7}" destId="{328D6EF1-9760-4784-A7B4-4BD74C79CC67}" srcOrd="11" destOrd="0" presId="urn:microsoft.com/office/officeart/2005/8/layout/orgChart1"/>
    <dgm:cxn modelId="{52668705-62D4-4A68-B5D6-373359A1089A}" type="presParOf" srcId="{328D6EF1-9760-4784-A7B4-4BD74C79CC67}" destId="{22FAA516-5986-4BEF-BC0A-16C695BA2287}" srcOrd="0" destOrd="0" presId="urn:microsoft.com/office/officeart/2005/8/layout/orgChart1"/>
    <dgm:cxn modelId="{E8122C72-2D17-4BBB-A0B1-5A08B31EEECA}" type="presParOf" srcId="{22FAA516-5986-4BEF-BC0A-16C695BA2287}" destId="{D2F622FA-9D42-434E-A6A4-AF0D210E425B}" srcOrd="0" destOrd="0" presId="urn:microsoft.com/office/officeart/2005/8/layout/orgChart1"/>
    <dgm:cxn modelId="{95B5F450-3A7B-4B32-9723-B27CBDDC03A0}" type="presParOf" srcId="{22FAA516-5986-4BEF-BC0A-16C695BA2287}" destId="{38BB1D48-9974-4AB2-8825-D542D83DE3DC}" srcOrd="1" destOrd="0" presId="urn:microsoft.com/office/officeart/2005/8/layout/orgChart1"/>
    <dgm:cxn modelId="{2907060B-1B33-460D-9D80-F84A39906F12}" type="presParOf" srcId="{328D6EF1-9760-4784-A7B4-4BD74C79CC67}" destId="{0F35C560-3615-4F75-BC97-00B502320821}" srcOrd="1" destOrd="0" presId="urn:microsoft.com/office/officeart/2005/8/layout/orgChart1"/>
    <dgm:cxn modelId="{5694D60C-51D2-437A-B932-AABC191FDFF3}" type="presParOf" srcId="{328D6EF1-9760-4784-A7B4-4BD74C79CC67}" destId="{AA7BFE38-7516-417D-8F05-34BDDBA5D97C}" srcOrd="2" destOrd="0" presId="urn:microsoft.com/office/officeart/2005/8/layout/orgChart1"/>
    <dgm:cxn modelId="{2DF65882-720B-4FAD-B1EC-C98B8388DA46}" type="presParOf" srcId="{A95182D3-D669-425A-A284-A33F0086240A}" destId="{C782CBEC-2B57-43EB-846F-EF10B37A8370}" srcOrd="2" destOrd="0" presId="urn:microsoft.com/office/officeart/2005/8/layout/orgChart1"/>
    <dgm:cxn modelId="{1D170B0F-E3BC-4764-A07E-2B3A77E72204}" type="presParOf" srcId="{C782CBEC-2B57-43EB-846F-EF10B37A8370}" destId="{BC8BAFC7-B9C0-4595-8CC7-67E0DC267010}" srcOrd="0" destOrd="0" presId="urn:microsoft.com/office/officeart/2005/8/layout/orgChart1"/>
    <dgm:cxn modelId="{EB64BEF1-0C37-413B-8665-7667F46BC2E2}" type="presParOf" srcId="{C782CBEC-2B57-43EB-846F-EF10B37A8370}" destId="{35A5885E-86DB-481C-8CF8-211939F27A51}" srcOrd="1" destOrd="0" presId="urn:microsoft.com/office/officeart/2005/8/layout/orgChart1"/>
    <dgm:cxn modelId="{305B7DD7-DA2C-4EB7-BD38-B11B338E5DB0}" type="presParOf" srcId="{35A5885E-86DB-481C-8CF8-211939F27A51}" destId="{13895D8B-6DBA-4CFE-B103-D1CDC0D3C831}" srcOrd="0" destOrd="0" presId="urn:microsoft.com/office/officeart/2005/8/layout/orgChart1"/>
    <dgm:cxn modelId="{2935A436-D7B4-41E4-A6CA-CAE4ECD9EC7B}" type="presParOf" srcId="{13895D8B-6DBA-4CFE-B103-D1CDC0D3C831}" destId="{D81B7BE3-ED13-4482-9959-B1437D481B05}" srcOrd="0" destOrd="0" presId="urn:microsoft.com/office/officeart/2005/8/layout/orgChart1"/>
    <dgm:cxn modelId="{1896E90A-8DCD-40A3-A110-69F4602FED47}" type="presParOf" srcId="{13895D8B-6DBA-4CFE-B103-D1CDC0D3C831}" destId="{840ECEEC-84E8-4944-8B77-D79BAFA44413}" srcOrd="1" destOrd="0" presId="urn:microsoft.com/office/officeart/2005/8/layout/orgChart1"/>
    <dgm:cxn modelId="{2581C2CA-CD93-41B4-BB0D-2400DA1F3035}" type="presParOf" srcId="{35A5885E-86DB-481C-8CF8-211939F27A51}" destId="{F197D727-9872-4291-BB67-3E862E7336E9}" srcOrd="1" destOrd="0" presId="urn:microsoft.com/office/officeart/2005/8/layout/orgChart1"/>
    <dgm:cxn modelId="{3E0EC2B6-FEF5-494A-8FC1-EBF0B123D079}" type="presParOf" srcId="{35A5885E-86DB-481C-8CF8-211939F27A51}" destId="{1DCB748C-363C-4305-9D3F-951B7D040F2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BAFC7-B9C0-4595-8CC7-67E0DC267010}">
      <dsp:nvSpPr>
        <dsp:cNvPr id="0" name=""/>
        <dsp:cNvSpPr/>
      </dsp:nvSpPr>
      <dsp:spPr>
        <a:xfrm>
          <a:off x="5076414" y="905553"/>
          <a:ext cx="110646" cy="592397"/>
        </a:xfrm>
        <a:custGeom>
          <a:avLst/>
          <a:gdLst/>
          <a:ahLst/>
          <a:cxnLst/>
          <a:rect l="0" t="0" r="0" b="0"/>
          <a:pathLst>
            <a:path>
              <a:moveTo>
                <a:pt x="110646" y="0"/>
              </a:moveTo>
              <a:lnTo>
                <a:pt x="110646" y="592397"/>
              </a:lnTo>
              <a:lnTo>
                <a:pt x="0" y="59239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FE745D3-9F28-4BA4-B2E9-894F534B5571}">
      <dsp:nvSpPr>
        <dsp:cNvPr id="0" name=""/>
        <dsp:cNvSpPr/>
      </dsp:nvSpPr>
      <dsp:spPr>
        <a:xfrm>
          <a:off x="5187061" y="905553"/>
          <a:ext cx="4407740" cy="1825451"/>
        </a:xfrm>
        <a:custGeom>
          <a:avLst/>
          <a:gdLst/>
          <a:ahLst/>
          <a:cxnLst/>
          <a:rect l="0" t="0" r="0" b="0"/>
          <a:pathLst>
            <a:path>
              <a:moveTo>
                <a:pt x="0" y="0"/>
              </a:moveTo>
              <a:lnTo>
                <a:pt x="0" y="1671694"/>
              </a:lnTo>
              <a:lnTo>
                <a:pt x="4407740" y="1671694"/>
              </a:lnTo>
              <a:lnTo>
                <a:pt x="4407740"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75679D-A631-44CE-A23B-9460ADFACF3B}">
      <dsp:nvSpPr>
        <dsp:cNvPr id="0" name=""/>
        <dsp:cNvSpPr/>
      </dsp:nvSpPr>
      <dsp:spPr>
        <a:xfrm>
          <a:off x="5187061" y="905553"/>
          <a:ext cx="2635870" cy="1825451"/>
        </a:xfrm>
        <a:custGeom>
          <a:avLst/>
          <a:gdLst/>
          <a:ahLst/>
          <a:cxnLst/>
          <a:rect l="0" t="0" r="0" b="0"/>
          <a:pathLst>
            <a:path>
              <a:moveTo>
                <a:pt x="0" y="0"/>
              </a:moveTo>
              <a:lnTo>
                <a:pt x="0" y="1671694"/>
              </a:lnTo>
              <a:lnTo>
                <a:pt x="2635870" y="1671694"/>
              </a:lnTo>
              <a:lnTo>
                <a:pt x="2635870"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1429347-DF2F-4DC2-BFA7-7A684D7E1E99}">
      <dsp:nvSpPr>
        <dsp:cNvPr id="0" name=""/>
        <dsp:cNvSpPr/>
      </dsp:nvSpPr>
      <dsp:spPr>
        <a:xfrm>
          <a:off x="5187061" y="905553"/>
          <a:ext cx="863999" cy="1825451"/>
        </a:xfrm>
        <a:custGeom>
          <a:avLst/>
          <a:gdLst/>
          <a:ahLst/>
          <a:cxnLst/>
          <a:rect l="0" t="0" r="0" b="0"/>
          <a:pathLst>
            <a:path>
              <a:moveTo>
                <a:pt x="0" y="0"/>
              </a:moveTo>
              <a:lnTo>
                <a:pt x="0" y="1671694"/>
              </a:lnTo>
              <a:lnTo>
                <a:pt x="863999" y="1671694"/>
              </a:lnTo>
              <a:lnTo>
                <a:pt x="863999"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30C432-359E-4D1D-B895-988FE748C45A}">
      <dsp:nvSpPr>
        <dsp:cNvPr id="0" name=""/>
        <dsp:cNvSpPr/>
      </dsp:nvSpPr>
      <dsp:spPr>
        <a:xfrm>
          <a:off x="4279190" y="905553"/>
          <a:ext cx="907871" cy="1825451"/>
        </a:xfrm>
        <a:custGeom>
          <a:avLst/>
          <a:gdLst/>
          <a:ahLst/>
          <a:cxnLst/>
          <a:rect l="0" t="0" r="0" b="0"/>
          <a:pathLst>
            <a:path>
              <a:moveTo>
                <a:pt x="907871" y="0"/>
              </a:moveTo>
              <a:lnTo>
                <a:pt x="907871" y="1671694"/>
              </a:lnTo>
              <a:lnTo>
                <a:pt x="0" y="1671694"/>
              </a:lnTo>
              <a:lnTo>
                <a:pt x="0"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EC5939-447E-4FAA-91CE-17D476DB2927}">
      <dsp:nvSpPr>
        <dsp:cNvPr id="0" name=""/>
        <dsp:cNvSpPr/>
      </dsp:nvSpPr>
      <dsp:spPr>
        <a:xfrm>
          <a:off x="2507319" y="905553"/>
          <a:ext cx="2679742" cy="1825451"/>
        </a:xfrm>
        <a:custGeom>
          <a:avLst/>
          <a:gdLst/>
          <a:ahLst/>
          <a:cxnLst/>
          <a:rect l="0" t="0" r="0" b="0"/>
          <a:pathLst>
            <a:path>
              <a:moveTo>
                <a:pt x="2679742" y="0"/>
              </a:moveTo>
              <a:lnTo>
                <a:pt x="2679742" y="1671694"/>
              </a:lnTo>
              <a:lnTo>
                <a:pt x="0" y="1671694"/>
              </a:lnTo>
              <a:lnTo>
                <a:pt x="0"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7260B48-0319-47DA-8809-5C1D35CFB69C}">
      <dsp:nvSpPr>
        <dsp:cNvPr id="0" name=""/>
        <dsp:cNvSpPr/>
      </dsp:nvSpPr>
      <dsp:spPr>
        <a:xfrm>
          <a:off x="735448" y="905553"/>
          <a:ext cx="4451612" cy="1825451"/>
        </a:xfrm>
        <a:custGeom>
          <a:avLst/>
          <a:gdLst/>
          <a:ahLst/>
          <a:cxnLst/>
          <a:rect l="0" t="0" r="0" b="0"/>
          <a:pathLst>
            <a:path>
              <a:moveTo>
                <a:pt x="4451612" y="0"/>
              </a:moveTo>
              <a:lnTo>
                <a:pt x="4451612" y="1671694"/>
              </a:lnTo>
              <a:lnTo>
                <a:pt x="0" y="1671694"/>
              </a:lnTo>
              <a:lnTo>
                <a:pt x="0" y="182545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01916B-62A4-414D-99BE-8D84058A92B2}">
      <dsp:nvSpPr>
        <dsp:cNvPr id="0" name=""/>
        <dsp:cNvSpPr/>
      </dsp:nvSpPr>
      <dsp:spPr>
        <a:xfrm>
          <a:off x="4454883" y="173375"/>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Board of Directors</a:t>
          </a:r>
        </a:p>
      </dsp:txBody>
      <dsp:txXfrm>
        <a:off x="4454883" y="173375"/>
        <a:ext cx="1464355" cy="732177"/>
      </dsp:txXfrm>
    </dsp:sp>
    <dsp:sp modelId="{5CCE26B3-417B-4AA3-808A-98539B3AB706}">
      <dsp:nvSpPr>
        <dsp:cNvPr id="0" name=""/>
        <dsp:cNvSpPr/>
      </dsp:nvSpPr>
      <dsp:spPr>
        <a:xfrm>
          <a:off x="3270"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Operations</a:t>
          </a:r>
        </a:p>
      </dsp:txBody>
      <dsp:txXfrm>
        <a:off x="3270" y="2731004"/>
        <a:ext cx="1464355" cy="732177"/>
      </dsp:txXfrm>
    </dsp:sp>
    <dsp:sp modelId="{F8B5154F-379B-4DDC-BD75-2ACD1AF8F6AB}">
      <dsp:nvSpPr>
        <dsp:cNvPr id="0" name=""/>
        <dsp:cNvSpPr/>
      </dsp:nvSpPr>
      <dsp:spPr>
        <a:xfrm>
          <a:off x="1775141"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Marketing</a:t>
          </a:r>
        </a:p>
      </dsp:txBody>
      <dsp:txXfrm>
        <a:off x="1775141" y="2731004"/>
        <a:ext cx="1464355" cy="732177"/>
      </dsp:txXfrm>
    </dsp:sp>
    <dsp:sp modelId="{7109D518-66C5-4899-A2A8-AB3C51103FD7}">
      <dsp:nvSpPr>
        <dsp:cNvPr id="0" name=""/>
        <dsp:cNvSpPr/>
      </dsp:nvSpPr>
      <dsp:spPr>
        <a:xfrm>
          <a:off x="3547012"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Finance</a:t>
          </a:r>
        </a:p>
      </dsp:txBody>
      <dsp:txXfrm>
        <a:off x="3547012" y="2731004"/>
        <a:ext cx="1464355" cy="732177"/>
      </dsp:txXfrm>
    </dsp:sp>
    <dsp:sp modelId="{F0213589-9F19-41C9-8356-54F25830BEEA}">
      <dsp:nvSpPr>
        <dsp:cNvPr id="0" name=""/>
        <dsp:cNvSpPr/>
      </dsp:nvSpPr>
      <dsp:spPr>
        <a:xfrm>
          <a:off x="5318882"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Human Resources</a:t>
          </a:r>
        </a:p>
      </dsp:txBody>
      <dsp:txXfrm>
        <a:off x="5318882" y="2731004"/>
        <a:ext cx="1464355" cy="732177"/>
      </dsp:txXfrm>
    </dsp:sp>
    <dsp:sp modelId="{8364171B-AA08-4E64-AA7F-EB4C1F68F623}">
      <dsp:nvSpPr>
        <dsp:cNvPr id="0" name=""/>
        <dsp:cNvSpPr/>
      </dsp:nvSpPr>
      <dsp:spPr>
        <a:xfrm>
          <a:off x="7090753"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Customer Services</a:t>
          </a:r>
        </a:p>
      </dsp:txBody>
      <dsp:txXfrm>
        <a:off x="7090753" y="2731004"/>
        <a:ext cx="1464355" cy="732177"/>
      </dsp:txXfrm>
    </dsp:sp>
    <dsp:sp modelId="{D2F622FA-9D42-434E-A6A4-AF0D210E425B}">
      <dsp:nvSpPr>
        <dsp:cNvPr id="0" name=""/>
        <dsp:cNvSpPr/>
      </dsp:nvSpPr>
      <dsp:spPr>
        <a:xfrm>
          <a:off x="8862624" y="2731004"/>
          <a:ext cx="1464355"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I.T</a:t>
          </a:r>
        </a:p>
      </dsp:txBody>
      <dsp:txXfrm>
        <a:off x="8862624" y="2731004"/>
        <a:ext cx="1464355" cy="732177"/>
      </dsp:txXfrm>
    </dsp:sp>
    <dsp:sp modelId="{D81B7BE3-ED13-4482-9959-B1437D481B05}">
      <dsp:nvSpPr>
        <dsp:cNvPr id="0" name=""/>
        <dsp:cNvSpPr/>
      </dsp:nvSpPr>
      <dsp:spPr>
        <a:xfrm>
          <a:off x="3127327" y="1131862"/>
          <a:ext cx="1949087" cy="732177"/>
        </a:xfrm>
        <a:prstGeom prst="rect">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Chief Management</a:t>
          </a:r>
        </a:p>
      </dsp:txBody>
      <dsp:txXfrm>
        <a:off x="3127327" y="1131862"/>
        <a:ext cx="1949087" cy="73217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E42F29-222A-48F7-BE3C-0E3DBC8D87A0}" type="datetimeFigureOut">
              <a:rPr lang="en-GB" smtClean="0"/>
              <a:t>16/07/2024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1955E7-BC6D-4335-A816-521D7DFB5F27}" type="slidenum">
              <a:rPr lang="en-GB" smtClean="0"/>
              <a:t>‹#›</a:t>
            </a:fld>
            <a:endParaRPr lang="en-GB"/>
          </a:p>
        </p:txBody>
      </p:sp>
    </p:spTree>
    <p:extLst>
      <p:ext uri="{BB962C8B-B14F-4D97-AF65-F5344CB8AC3E}">
        <p14:creationId xmlns:p14="http://schemas.microsoft.com/office/powerpoint/2010/main" val="287779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1955E7-BC6D-4335-A816-521D7DFB5F27}" type="slidenum">
              <a:rPr lang="en-GB" smtClean="0"/>
              <a:t>2</a:t>
            </a:fld>
            <a:endParaRPr lang="en-GB"/>
          </a:p>
        </p:txBody>
      </p:sp>
    </p:spTree>
    <p:extLst>
      <p:ext uri="{BB962C8B-B14F-4D97-AF65-F5344CB8AC3E}">
        <p14:creationId xmlns:p14="http://schemas.microsoft.com/office/powerpoint/2010/main" val="3218494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A2DBF8-F50F-45CC-B3EB-C2A47980CC67}" type="datetimeFigureOut">
              <a:rPr lang="en-GB" smtClean="0"/>
              <a:t>16/07/2024</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1898018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A2DBF8-F50F-45CC-B3EB-C2A47980CC67}" type="datetimeFigureOut">
              <a:rPr lang="en-GB" smtClean="0"/>
              <a:t>16/07/2024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523755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16/07/2024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4076720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A2DBF8-F50F-45CC-B3EB-C2A47980CC67}" type="datetimeFigureOut">
              <a:rPr lang="en-GB" smtClean="0"/>
              <a:t>16/07/2024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3333401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A2DBF8-F50F-45CC-B3EB-C2A47980CC67}" type="datetimeFigureOut">
              <a:rPr lang="en-GB" smtClean="0"/>
              <a:t>16/07/2024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043935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A2DBF8-F50F-45CC-B3EB-C2A47980CC67}" type="datetimeFigureOut">
              <a:rPr lang="en-GB" smtClean="0"/>
              <a:t>16/07/2024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48384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A2DBF8-F50F-45CC-B3EB-C2A47980CC67}" type="datetimeFigureOut">
              <a:rPr lang="en-GB" smtClean="0"/>
              <a:t>16/07/2024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604844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A2DBF8-F50F-45CC-B3EB-C2A47980CC67}" type="datetimeFigureOut">
              <a:rPr lang="en-GB" smtClean="0"/>
              <a:t>16/07/2024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687639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A2DBF8-F50F-45CC-B3EB-C2A47980CC67}" type="datetimeFigureOut">
              <a:rPr lang="en-GB" smtClean="0"/>
              <a:t>16/07/2024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38039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A2DBF8-F50F-45CC-B3EB-C2A47980CC67}" type="datetimeFigureOut">
              <a:rPr lang="en-GB" smtClean="0"/>
              <a:t>16/07/2024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888089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16/07/2024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4029033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16/07/2024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3351987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16/07/2024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930352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16/07/2024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0181688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A2DBF8-F50F-45CC-B3EB-C2A47980CC67}" type="datetimeFigureOut">
              <a:rPr lang="en-GB" smtClean="0"/>
              <a:t>16/07/2024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821310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A2DBF8-F50F-45CC-B3EB-C2A47980CC67}" type="datetimeFigureOut">
              <a:rPr lang="en-GB" smtClean="0"/>
              <a:t>16/07/2024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15794534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A2DBF8-F50F-45CC-B3EB-C2A47980CC67}" type="datetimeFigureOut">
              <a:rPr lang="en-GB" smtClean="0"/>
              <a:t>16/07/2024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084D1-40B9-479D-B7F3-CD5D12D9EA6A}" type="slidenum">
              <a:rPr lang="en-GB" smtClean="0"/>
              <a:t>‹#›</a:t>
            </a:fld>
            <a:endParaRPr lang="en-GB"/>
          </a:p>
        </p:txBody>
      </p:sp>
    </p:spTree>
    <p:extLst>
      <p:ext uri="{BB962C8B-B14F-4D97-AF65-F5344CB8AC3E}">
        <p14:creationId xmlns:p14="http://schemas.microsoft.com/office/powerpoint/2010/main" val="251365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5A2DBF8-F50F-45CC-B3EB-C2A47980CC67}" type="datetimeFigureOut">
              <a:rPr lang="en-GB" smtClean="0"/>
              <a:t>16/07/2024</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F084D1-40B9-479D-B7F3-CD5D12D9EA6A}" type="slidenum">
              <a:rPr lang="en-GB" smtClean="0"/>
              <a:t>‹#›</a:t>
            </a:fld>
            <a:endParaRPr lang="en-GB"/>
          </a:p>
        </p:txBody>
      </p:sp>
    </p:spTree>
    <p:extLst>
      <p:ext uri="{BB962C8B-B14F-4D97-AF65-F5344CB8AC3E}">
        <p14:creationId xmlns:p14="http://schemas.microsoft.com/office/powerpoint/2010/main" val="92189209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cruiseindustrynews.com/" TargetMode="External"/><Relationship Id="rId3" Type="http://schemas.openxmlformats.org/officeDocument/2006/relationships/hyperlink" Target="https://www.bbc.co.uk/news/explainers-53724381" TargetMode="External"/><Relationship Id="rId7" Type="http://schemas.openxmlformats.org/officeDocument/2006/relationships/hyperlink" Target="https://www.ukchamberofshipping.com/" TargetMode="External"/><Relationship Id="rId2" Type="http://schemas.openxmlformats.org/officeDocument/2006/relationships/hyperlink" Target="https://www.carnivalcorp.com/" TargetMode="External"/><Relationship Id="rId1" Type="http://schemas.openxmlformats.org/officeDocument/2006/relationships/slideLayout" Target="../slideLayouts/slideLayout2.xml"/><Relationship Id="rId6" Type="http://schemas.openxmlformats.org/officeDocument/2006/relationships/hyperlink" Target="https://cruising.org/en-gb/news-and-research/press-room/2024/april/state-of-the-cruise-industry-report" TargetMode="External"/><Relationship Id="rId5" Type="http://schemas.openxmlformats.org/officeDocument/2006/relationships/hyperlink" Target="https://www.pocruises.com/" TargetMode="External"/><Relationship Id="rId4" Type="http://schemas.openxmlformats.org/officeDocument/2006/relationships/hyperlink" Target="https://www.maritime-executive.com/" TargetMode="External"/><Relationship Id="rId9" Type="http://schemas.openxmlformats.org/officeDocument/2006/relationships/hyperlink" Target="https://www.worldbank.org/en/top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CB20A3-A6E6-5BC6-E3AB-73D30191CB7C}"/>
              </a:ext>
            </a:extLst>
          </p:cNvPr>
          <p:cNvSpPr txBox="1"/>
          <p:nvPr/>
        </p:nvSpPr>
        <p:spPr>
          <a:xfrm>
            <a:off x="3049314" y="790674"/>
            <a:ext cx="6093372" cy="3416320"/>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Programme: BA Business Management</a:t>
            </a:r>
          </a:p>
          <a:p>
            <a:r>
              <a:rPr lang="en-GB" sz="2400" dirty="0">
                <a:latin typeface="Arial" panose="020B0604020202020204" pitchFamily="34" charset="0"/>
                <a:cs typeface="Arial" panose="020B0604020202020204" pitchFamily="34" charset="0"/>
              </a:rPr>
              <a:t>Module: Introduction to Business</a:t>
            </a:r>
          </a:p>
          <a:p>
            <a:r>
              <a:rPr lang="en-GB" sz="2400" dirty="0">
                <a:latin typeface="Arial" panose="020B0604020202020204" pitchFamily="34" charset="0"/>
                <a:cs typeface="Arial" panose="020B0604020202020204" pitchFamily="34" charset="0"/>
              </a:rPr>
              <a:t>Module code: LCBB4007</a:t>
            </a:r>
          </a:p>
          <a:p>
            <a:r>
              <a:rPr lang="en-GB" sz="2400" dirty="0">
                <a:latin typeface="Arial" panose="020B0604020202020204" pitchFamily="34" charset="0"/>
                <a:cs typeface="Arial" panose="020B0604020202020204" pitchFamily="34" charset="0"/>
              </a:rPr>
              <a:t>Lector: </a:t>
            </a:r>
            <a:r>
              <a:rPr lang="en-GB" sz="2400" dirty="0" err="1">
                <a:latin typeface="Arial" panose="020B0604020202020204" pitchFamily="34" charset="0"/>
                <a:cs typeface="Arial" panose="020B0604020202020204" pitchFamily="34" charset="0"/>
              </a:rPr>
              <a:t>Aderemi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Ojebode</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Student’s number:</a:t>
            </a:r>
          </a:p>
          <a:p>
            <a:r>
              <a:rPr lang="en-GB" sz="2400" dirty="0">
                <a:latin typeface="Arial" panose="020B0604020202020204" pitchFamily="34" charset="0"/>
                <a:cs typeface="Arial" panose="020B0604020202020204" pitchFamily="34" charset="0"/>
              </a:rPr>
              <a:t>2330278</a:t>
            </a:r>
          </a:p>
          <a:p>
            <a:r>
              <a:rPr lang="en-GB" sz="2400" dirty="0">
                <a:latin typeface="Arial" panose="020B0604020202020204" pitchFamily="34" charset="0"/>
                <a:cs typeface="Arial" panose="020B0604020202020204" pitchFamily="34" charset="0"/>
              </a:rPr>
              <a:t>2238630</a:t>
            </a:r>
          </a:p>
          <a:p>
            <a:r>
              <a:rPr lang="en-GB" sz="2400" dirty="0">
                <a:latin typeface="Arial" panose="020B0604020202020204" pitchFamily="34" charset="0"/>
                <a:cs typeface="Arial" panose="020B0604020202020204" pitchFamily="34" charset="0"/>
              </a:rPr>
              <a:t>2241695</a:t>
            </a:r>
          </a:p>
          <a:p>
            <a:r>
              <a:rPr lang="en-GB" sz="2400" dirty="0">
                <a:latin typeface="Arial" panose="020B0604020202020204" pitchFamily="34" charset="0"/>
                <a:cs typeface="Arial" panose="020B0604020202020204" pitchFamily="34" charset="0"/>
              </a:rPr>
              <a:t>2223641</a:t>
            </a:r>
          </a:p>
        </p:txBody>
      </p:sp>
    </p:spTree>
    <p:extLst>
      <p:ext uri="{BB962C8B-B14F-4D97-AF65-F5344CB8AC3E}">
        <p14:creationId xmlns:p14="http://schemas.microsoft.com/office/powerpoint/2010/main" val="3173286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36A9A0F-9DBA-978A-B040-7C1B40869824}"/>
              </a:ext>
            </a:extLst>
          </p:cNvPr>
          <p:cNvSpPr txBox="1"/>
          <p:nvPr/>
        </p:nvSpPr>
        <p:spPr>
          <a:xfrm>
            <a:off x="3660227" y="224241"/>
            <a:ext cx="4871545"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P&amp;O Cruises</a:t>
            </a:r>
          </a:p>
        </p:txBody>
      </p:sp>
      <p:sp>
        <p:nvSpPr>
          <p:cNvPr id="8" name="TextBox 7">
            <a:extLst>
              <a:ext uri="{FF2B5EF4-FFF2-40B4-BE49-F238E27FC236}">
                <a16:creationId xmlns:a16="http://schemas.microsoft.com/office/drawing/2014/main" id="{64F04F11-BE7D-3C6C-AB18-DA0D7A2DD505}"/>
              </a:ext>
            </a:extLst>
          </p:cNvPr>
          <p:cNvSpPr txBox="1"/>
          <p:nvPr/>
        </p:nvSpPr>
        <p:spPr>
          <a:xfrm>
            <a:off x="1639611" y="1057104"/>
            <a:ext cx="9853448"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It's a British cruise line that is owned by Carnival Corporation &amp; plc and is managed by Carnival UK. Its main office is in Carnival House in Southampton, England. </a:t>
            </a:r>
          </a:p>
        </p:txBody>
      </p:sp>
      <p:sp>
        <p:nvSpPr>
          <p:cNvPr id="11" name="TextBox 10">
            <a:extLst>
              <a:ext uri="{FF2B5EF4-FFF2-40B4-BE49-F238E27FC236}">
                <a16:creationId xmlns:a16="http://schemas.microsoft.com/office/drawing/2014/main" id="{98EF52DC-D219-564A-1300-499AF8AB17F8}"/>
              </a:ext>
            </a:extLst>
          </p:cNvPr>
          <p:cNvSpPr txBox="1"/>
          <p:nvPr/>
        </p:nvSpPr>
        <p:spPr>
          <a:xfrm>
            <a:off x="1639611" y="3485898"/>
            <a:ext cx="9853448"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Is a large organization with around 10,000 employees. With a fleet of seven magnificent ships and more than 70 locations worldwide, offering more than 780 cruise vacations</a:t>
            </a:r>
          </a:p>
        </p:txBody>
      </p:sp>
      <p:sp>
        <p:nvSpPr>
          <p:cNvPr id="13" name="TextBox 12">
            <a:extLst>
              <a:ext uri="{FF2B5EF4-FFF2-40B4-BE49-F238E27FC236}">
                <a16:creationId xmlns:a16="http://schemas.microsoft.com/office/drawing/2014/main" id="{B2509422-2158-A122-4BED-971D84FA2AC1}"/>
              </a:ext>
            </a:extLst>
          </p:cNvPr>
          <p:cNvSpPr txBox="1"/>
          <p:nvPr/>
        </p:nvSpPr>
        <p:spPr>
          <a:xfrm>
            <a:off x="1639611" y="5008072"/>
            <a:ext cx="9853448" cy="707886"/>
          </a:xfrm>
          <a:prstGeom prst="rect">
            <a:avLst/>
          </a:prstGeom>
          <a:noFill/>
        </p:spPr>
        <p:txBody>
          <a:bodyPr wrap="square">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It’s a publicly traded firm in the travel industry, P&amp;O Cruise specializes in cruises, vacations, travel, and hospitality. </a:t>
            </a:r>
          </a:p>
        </p:txBody>
      </p:sp>
      <p:sp>
        <p:nvSpPr>
          <p:cNvPr id="15" name="TextBox 14">
            <a:extLst>
              <a:ext uri="{FF2B5EF4-FFF2-40B4-BE49-F238E27FC236}">
                <a16:creationId xmlns:a16="http://schemas.microsoft.com/office/drawing/2014/main" id="{C92A0556-C958-A026-5240-B64DF5216771}"/>
              </a:ext>
            </a:extLst>
          </p:cNvPr>
          <p:cNvSpPr txBox="1"/>
          <p:nvPr/>
        </p:nvSpPr>
        <p:spPr>
          <a:xfrm>
            <a:off x="1639612" y="2271501"/>
            <a:ext cx="9853447" cy="707886"/>
          </a:xfrm>
          <a:prstGeom prst="rect">
            <a:avLst/>
          </a:prstGeom>
          <a:noFill/>
        </p:spPr>
        <p:txBody>
          <a:bodyPr wrap="square">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was once a part of the goods transport company P&amp;O and was founded in 1977 but its have origins dating back to P&amp;O's first passenger operations in 1837</a:t>
            </a:r>
          </a:p>
        </p:txBody>
      </p:sp>
    </p:spTree>
    <p:extLst>
      <p:ext uri="{BB962C8B-B14F-4D97-AF65-F5344CB8AC3E}">
        <p14:creationId xmlns:p14="http://schemas.microsoft.com/office/powerpoint/2010/main" val="227480434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3">
                                            <p:txEl>
                                              <p:pRg st="0" end="0"/>
                                            </p:txEl>
                                          </p:spTgt>
                                        </p:tgtEl>
                                        <p:attrNameLst>
                                          <p:attrName>style.visibility</p:attrName>
                                        </p:attrNameLst>
                                      </p:cBhvr>
                                      <p:to>
                                        <p:strVal val="visible"/>
                                      </p:to>
                                    </p:set>
                                    <p:animEffect transition="in" filter="fade">
                                      <p:cBhvr>
                                        <p:cTn id="33" dur="1000"/>
                                        <p:tgtEl>
                                          <p:spTgt spid="13">
                                            <p:txEl>
                                              <p:pRg st="0" end="0"/>
                                            </p:txEl>
                                          </p:spTgt>
                                        </p:tgtEl>
                                      </p:cBhvr>
                                    </p:animEffect>
                                    <p:anim calcmode="lin" valueType="num">
                                      <p:cBhvr>
                                        <p:cTn id="34"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1" grpId="0"/>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2135F83-B387-F05C-EE1B-50D825503003}"/>
              </a:ext>
            </a:extLst>
          </p:cNvPr>
          <p:cNvSpPr txBox="1"/>
          <p:nvPr/>
        </p:nvSpPr>
        <p:spPr>
          <a:xfrm>
            <a:off x="1990713" y="4466335"/>
            <a:ext cx="10022612"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The Board of Directors and executive leaders are part of the company's upper management team, and they are responsible for managing different facets of operations, marketing, finance, human resources, and customer service.</a:t>
            </a:r>
          </a:p>
        </p:txBody>
      </p:sp>
      <p:sp>
        <p:nvSpPr>
          <p:cNvPr id="3" name="TextBox 2">
            <a:extLst>
              <a:ext uri="{FF2B5EF4-FFF2-40B4-BE49-F238E27FC236}">
                <a16:creationId xmlns:a16="http://schemas.microsoft.com/office/drawing/2014/main" id="{BCC22234-3366-362E-A59F-12C05CFE1DA7}"/>
              </a:ext>
            </a:extLst>
          </p:cNvPr>
          <p:cNvSpPr txBox="1"/>
          <p:nvPr/>
        </p:nvSpPr>
        <p:spPr>
          <a:xfrm>
            <a:off x="1671143" y="633805"/>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Size</a:t>
            </a:r>
          </a:p>
        </p:txBody>
      </p:sp>
      <p:sp>
        <p:nvSpPr>
          <p:cNvPr id="5" name="TextBox 4">
            <a:extLst>
              <a:ext uri="{FF2B5EF4-FFF2-40B4-BE49-F238E27FC236}">
                <a16:creationId xmlns:a16="http://schemas.microsoft.com/office/drawing/2014/main" id="{0D110E94-D4C0-8C41-3012-7169B160325A}"/>
              </a:ext>
            </a:extLst>
          </p:cNvPr>
          <p:cNvSpPr txBox="1"/>
          <p:nvPr/>
        </p:nvSpPr>
        <p:spPr>
          <a:xfrm>
            <a:off x="1990713" y="1066130"/>
            <a:ext cx="9636567" cy="739690"/>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As of 2024, P&amp;O Cruises had seven ships in its fleet, comprising: Arcadia, </a:t>
            </a:r>
            <a:r>
              <a:rPr lang="en-GB" sz="2000" kern="100" dirty="0" err="1">
                <a:effectLst/>
                <a:latin typeface="Arial" panose="020B0604020202020204" pitchFamily="34" charset="0"/>
                <a:ea typeface="Aptos" panose="020B0004020202020204" pitchFamily="34" charset="0"/>
                <a:cs typeface="Arial" panose="020B0604020202020204" pitchFamily="34" charset="0"/>
              </a:rPr>
              <a:t>Arvia</a:t>
            </a:r>
            <a:r>
              <a:rPr lang="en-GB" sz="2000" kern="100" dirty="0">
                <a:effectLst/>
                <a:latin typeface="Arial" panose="020B0604020202020204" pitchFamily="34" charset="0"/>
                <a:ea typeface="Aptos" panose="020B0004020202020204" pitchFamily="34" charset="0"/>
                <a:cs typeface="Arial" panose="020B0604020202020204" pitchFamily="34" charset="0"/>
              </a:rPr>
              <a:t>, Azura, Aurora, Britannia, Iona, and Ventura</a:t>
            </a:r>
          </a:p>
        </p:txBody>
      </p:sp>
      <p:sp>
        <p:nvSpPr>
          <p:cNvPr id="7" name="TextBox 6">
            <a:extLst>
              <a:ext uri="{FF2B5EF4-FFF2-40B4-BE49-F238E27FC236}">
                <a16:creationId xmlns:a16="http://schemas.microsoft.com/office/drawing/2014/main" id="{EDFA7205-9849-7FAA-99DF-FC3DF902D6E1}"/>
              </a:ext>
            </a:extLst>
          </p:cNvPr>
          <p:cNvSpPr txBox="1"/>
          <p:nvPr/>
        </p:nvSpPr>
        <p:spPr>
          <a:xfrm>
            <a:off x="1671143" y="2208518"/>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Functions</a:t>
            </a:r>
          </a:p>
        </p:txBody>
      </p:sp>
      <p:sp>
        <p:nvSpPr>
          <p:cNvPr id="10" name="TextBox 9">
            <a:extLst>
              <a:ext uri="{FF2B5EF4-FFF2-40B4-BE49-F238E27FC236}">
                <a16:creationId xmlns:a16="http://schemas.microsoft.com/office/drawing/2014/main" id="{D5776845-26FD-4625-0051-7A931CFA74F8}"/>
              </a:ext>
            </a:extLst>
          </p:cNvPr>
          <p:cNvSpPr txBox="1"/>
          <p:nvPr/>
        </p:nvSpPr>
        <p:spPr>
          <a:xfrm>
            <a:off x="1990712" y="2641931"/>
            <a:ext cx="9187039" cy="707886"/>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Operations </a:t>
            </a:r>
            <a:r>
              <a:rPr lang="en-GB" sz="2000" dirty="0">
                <a:latin typeface="Arial" panose="020B0604020202020204" pitchFamily="34" charset="0"/>
                <a:ea typeface="Aptos" panose="020B0004020202020204" pitchFamily="34" charset="0"/>
                <a:cs typeface="Arial" panose="020B0604020202020204" pitchFamily="34" charset="0"/>
              </a:rPr>
              <a:t>m</a:t>
            </a:r>
            <a:r>
              <a:rPr lang="en-GB" sz="2000" dirty="0">
                <a:effectLst/>
                <a:latin typeface="Arial" panose="020B0604020202020204" pitchFamily="34" charset="0"/>
                <a:ea typeface="Aptos" panose="020B0004020202020204" pitchFamily="34" charset="0"/>
                <a:cs typeface="Arial" panose="020B0604020202020204" pitchFamily="34" charset="0"/>
              </a:rPr>
              <a:t>anagement, customer experience, marketing and sales, financial management, human resources (HR) and I.T and digital transformation</a:t>
            </a:r>
            <a:endParaRPr lang="en-GB" sz="20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C6B06E4-C6FF-FEC3-7AAA-CF6C4727FEBB}"/>
              </a:ext>
            </a:extLst>
          </p:cNvPr>
          <p:cNvSpPr txBox="1"/>
          <p:nvPr/>
        </p:nvSpPr>
        <p:spPr>
          <a:xfrm>
            <a:off x="1671141" y="3943224"/>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Organizational Structure</a:t>
            </a:r>
          </a:p>
        </p:txBody>
      </p:sp>
    </p:spTree>
    <p:extLst>
      <p:ext uri="{BB962C8B-B14F-4D97-AF65-F5344CB8AC3E}">
        <p14:creationId xmlns:p14="http://schemas.microsoft.com/office/powerpoint/2010/main" val="41558972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 grpId="0"/>
      <p:bldP spid="5"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1" name="Diagram 40">
            <a:extLst>
              <a:ext uri="{FF2B5EF4-FFF2-40B4-BE49-F238E27FC236}">
                <a16:creationId xmlns:a16="http://schemas.microsoft.com/office/drawing/2014/main" id="{C093F865-CFC0-88C1-410A-90F3C06E6F80}"/>
              </a:ext>
            </a:extLst>
          </p:cNvPr>
          <p:cNvGraphicFramePr/>
          <p:nvPr>
            <p:extLst>
              <p:ext uri="{D42A27DB-BD31-4B8C-83A1-F6EECF244321}">
                <p14:modId xmlns:p14="http://schemas.microsoft.com/office/powerpoint/2010/main" val="3618423008"/>
              </p:ext>
            </p:extLst>
          </p:nvPr>
        </p:nvGraphicFramePr>
        <p:xfrm>
          <a:off x="1496017" y="1171761"/>
          <a:ext cx="10330251" cy="41148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2F00E65E-97C6-055F-5EFC-23A3DA256787}"/>
              </a:ext>
            </a:extLst>
          </p:cNvPr>
          <p:cNvSpPr txBox="1"/>
          <p:nvPr/>
        </p:nvSpPr>
        <p:spPr>
          <a:xfrm>
            <a:off x="1690851" y="453837"/>
            <a:ext cx="6093372"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P&amp;O Cruises has a hierarchical organizational structure </a:t>
            </a:r>
          </a:p>
        </p:txBody>
      </p:sp>
    </p:spTree>
    <p:extLst>
      <p:ext uri="{BB962C8B-B14F-4D97-AF65-F5344CB8AC3E}">
        <p14:creationId xmlns:p14="http://schemas.microsoft.com/office/powerpoint/2010/main" val="273960969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circle(in)">
                                      <p:cBhvr>
                                        <p:cTn id="7" dur="20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1"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0F388D8-F267-5BF5-C221-EF44FEAF7E2F}"/>
              </a:ext>
            </a:extLst>
          </p:cNvPr>
          <p:cNvSpPr txBox="1"/>
          <p:nvPr/>
        </p:nvSpPr>
        <p:spPr>
          <a:xfrm>
            <a:off x="1476702" y="545383"/>
            <a:ext cx="9167650"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Political Factors</a:t>
            </a:r>
          </a:p>
        </p:txBody>
      </p:sp>
      <p:sp>
        <p:nvSpPr>
          <p:cNvPr id="10" name="TextBox 9">
            <a:extLst>
              <a:ext uri="{FF2B5EF4-FFF2-40B4-BE49-F238E27FC236}">
                <a16:creationId xmlns:a16="http://schemas.microsoft.com/office/drawing/2014/main" id="{E241353B-B952-7FBE-9DE3-2CA6D1C365BD}"/>
              </a:ext>
            </a:extLst>
          </p:cNvPr>
          <p:cNvSpPr txBox="1"/>
          <p:nvPr/>
        </p:nvSpPr>
        <p:spPr>
          <a:xfrm>
            <a:off x="1476702" y="2094744"/>
            <a:ext cx="9167650"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Economic Factors</a:t>
            </a:r>
          </a:p>
        </p:txBody>
      </p:sp>
      <p:sp>
        <p:nvSpPr>
          <p:cNvPr id="12" name="TextBox 11">
            <a:extLst>
              <a:ext uri="{FF2B5EF4-FFF2-40B4-BE49-F238E27FC236}">
                <a16:creationId xmlns:a16="http://schemas.microsoft.com/office/drawing/2014/main" id="{37619D58-F6DA-D2CA-EB06-17148F2DA464}"/>
              </a:ext>
            </a:extLst>
          </p:cNvPr>
          <p:cNvSpPr txBox="1"/>
          <p:nvPr/>
        </p:nvSpPr>
        <p:spPr>
          <a:xfrm>
            <a:off x="1476702" y="4329358"/>
            <a:ext cx="9167650"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Social Factors</a:t>
            </a:r>
          </a:p>
        </p:txBody>
      </p:sp>
      <p:sp>
        <p:nvSpPr>
          <p:cNvPr id="13" name="TextBox 12">
            <a:extLst>
              <a:ext uri="{FF2B5EF4-FFF2-40B4-BE49-F238E27FC236}">
                <a16:creationId xmlns:a16="http://schemas.microsoft.com/office/drawing/2014/main" id="{D66F87B7-2802-1B9D-FE8D-B66FA12C269F}"/>
              </a:ext>
            </a:extLst>
          </p:cNvPr>
          <p:cNvSpPr txBox="1"/>
          <p:nvPr/>
        </p:nvSpPr>
        <p:spPr>
          <a:xfrm>
            <a:off x="2380592" y="5500956"/>
            <a:ext cx="9096703"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Customer Preferences: Travel trends</a:t>
            </a:r>
          </a:p>
        </p:txBody>
      </p:sp>
      <p:sp>
        <p:nvSpPr>
          <p:cNvPr id="14" name="TextBox 13">
            <a:extLst>
              <a:ext uri="{FF2B5EF4-FFF2-40B4-BE49-F238E27FC236}">
                <a16:creationId xmlns:a16="http://schemas.microsoft.com/office/drawing/2014/main" id="{5F23C9EB-80C6-84FF-5C32-7932527E309F}"/>
              </a:ext>
            </a:extLst>
          </p:cNvPr>
          <p:cNvSpPr txBox="1"/>
          <p:nvPr/>
        </p:nvSpPr>
        <p:spPr>
          <a:xfrm>
            <a:off x="2380592" y="5004977"/>
            <a:ext cx="9096703"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Demographic Changes: Rise in demand</a:t>
            </a:r>
          </a:p>
        </p:txBody>
      </p:sp>
      <p:sp>
        <p:nvSpPr>
          <p:cNvPr id="16" name="TextBox 15">
            <a:extLst>
              <a:ext uri="{FF2B5EF4-FFF2-40B4-BE49-F238E27FC236}">
                <a16:creationId xmlns:a16="http://schemas.microsoft.com/office/drawing/2014/main" id="{5221DD2C-4CA2-1E3C-5B13-7FD64E02D71A}"/>
              </a:ext>
            </a:extLst>
          </p:cNvPr>
          <p:cNvSpPr txBox="1"/>
          <p:nvPr/>
        </p:nvSpPr>
        <p:spPr>
          <a:xfrm>
            <a:off x="2380592" y="951232"/>
            <a:ext cx="9096703"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Regulations and Policies: Laws about labour, the environment, and the sea.</a:t>
            </a:r>
          </a:p>
        </p:txBody>
      </p:sp>
      <p:sp>
        <p:nvSpPr>
          <p:cNvPr id="18" name="TextBox 17">
            <a:extLst>
              <a:ext uri="{FF2B5EF4-FFF2-40B4-BE49-F238E27FC236}">
                <a16:creationId xmlns:a16="http://schemas.microsoft.com/office/drawing/2014/main" id="{C3F3810C-D6DF-5B7A-C50D-8CD7AAB97EB1}"/>
              </a:ext>
            </a:extLst>
          </p:cNvPr>
          <p:cNvSpPr txBox="1"/>
          <p:nvPr/>
        </p:nvSpPr>
        <p:spPr>
          <a:xfrm>
            <a:off x="2380592" y="1443587"/>
            <a:ext cx="8418787"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Geopolitical Stability: Planning an itinerary</a:t>
            </a:r>
          </a:p>
        </p:txBody>
      </p:sp>
      <p:sp>
        <p:nvSpPr>
          <p:cNvPr id="19" name="TextBox 18">
            <a:extLst>
              <a:ext uri="{FF2B5EF4-FFF2-40B4-BE49-F238E27FC236}">
                <a16:creationId xmlns:a16="http://schemas.microsoft.com/office/drawing/2014/main" id="{793417BD-F126-AD8A-07AD-C49D7FB4753A}"/>
              </a:ext>
            </a:extLst>
          </p:cNvPr>
          <p:cNvSpPr txBox="1"/>
          <p:nvPr/>
        </p:nvSpPr>
        <p:spPr>
          <a:xfrm>
            <a:off x="2380591" y="2691452"/>
            <a:ext cx="8313685"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Economic Cycles: A decline in disposable income </a:t>
            </a:r>
          </a:p>
        </p:txBody>
      </p:sp>
      <p:sp>
        <p:nvSpPr>
          <p:cNvPr id="20" name="TextBox 19">
            <a:extLst>
              <a:ext uri="{FF2B5EF4-FFF2-40B4-BE49-F238E27FC236}">
                <a16:creationId xmlns:a16="http://schemas.microsoft.com/office/drawing/2014/main" id="{3BF016F5-92D6-0434-C248-7D1E7C5D0FA4}"/>
              </a:ext>
            </a:extLst>
          </p:cNvPr>
          <p:cNvSpPr txBox="1"/>
          <p:nvPr/>
        </p:nvSpPr>
        <p:spPr>
          <a:xfrm>
            <a:off x="2380591" y="3179799"/>
            <a:ext cx="8418787"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Currency Fluctuations: Due to changes in currency rates</a:t>
            </a:r>
          </a:p>
        </p:txBody>
      </p:sp>
      <p:sp>
        <p:nvSpPr>
          <p:cNvPr id="21" name="TextBox 20">
            <a:extLst>
              <a:ext uri="{FF2B5EF4-FFF2-40B4-BE49-F238E27FC236}">
                <a16:creationId xmlns:a16="http://schemas.microsoft.com/office/drawing/2014/main" id="{418320E8-8889-1092-50E1-9F2766175701}"/>
              </a:ext>
            </a:extLst>
          </p:cNvPr>
          <p:cNvSpPr txBox="1"/>
          <p:nvPr/>
        </p:nvSpPr>
        <p:spPr>
          <a:xfrm>
            <a:off x="2380592" y="3678201"/>
            <a:ext cx="8418787"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Fuel Prices: Fuel represents a substantial outlay of funds</a:t>
            </a:r>
          </a:p>
        </p:txBody>
      </p:sp>
      <p:sp>
        <p:nvSpPr>
          <p:cNvPr id="22" name="TextBox 21">
            <a:extLst>
              <a:ext uri="{FF2B5EF4-FFF2-40B4-BE49-F238E27FC236}">
                <a16:creationId xmlns:a16="http://schemas.microsoft.com/office/drawing/2014/main" id="{D97EF22F-AED7-8195-22BB-090815F588C2}"/>
              </a:ext>
            </a:extLst>
          </p:cNvPr>
          <p:cNvSpPr txBox="1"/>
          <p:nvPr/>
        </p:nvSpPr>
        <p:spPr>
          <a:xfrm>
            <a:off x="9506608" y="99885"/>
            <a:ext cx="233329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PESTEL Analysis</a:t>
            </a:r>
          </a:p>
        </p:txBody>
      </p:sp>
    </p:spTree>
    <p:extLst>
      <p:ext uri="{BB962C8B-B14F-4D97-AF65-F5344CB8AC3E}">
        <p14:creationId xmlns:p14="http://schemas.microsoft.com/office/powerpoint/2010/main" val="394494966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1000"/>
                                        <p:tgtEl>
                                          <p:spTgt spid="16"/>
                                        </p:tgtEl>
                                      </p:cBhvr>
                                    </p:animEffect>
                                    <p:anim calcmode="lin" valueType="num">
                                      <p:cBhvr>
                                        <p:cTn id="14" dur="1000" fill="hold"/>
                                        <p:tgtEl>
                                          <p:spTgt spid="16"/>
                                        </p:tgtEl>
                                        <p:attrNameLst>
                                          <p:attrName>ppt_x</p:attrName>
                                        </p:attrNameLst>
                                      </p:cBhvr>
                                      <p:tavLst>
                                        <p:tav tm="0">
                                          <p:val>
                                            <p:strVal val="#ppt_x"/>
                                          </p:val>
                                        </p:tav>
                                        <p:tav tm="100000">
                                          <p:val>
                                            <p:strVal val="#ppt_x"/>
                                          </p:val>
                                        </p:tav>
                                      </p:tavLst>
                                    </p:anim>
                                    <p:anim calcmode="lin" valueType="num">
                                      <p:cBhvr>
                                        <p:cTn id="1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1000"/>
                                        <p:tgtEl>
                                          <p:spTgt spid="18"/>
                                        </p:tgtEl>
                                      </p:cBhvr>
                                    </p:animEffect>
                                    <p:anim calcmode="lin" valueType="num">
                                      <p:cBhvr>
                                        <p:cTn id="21" dur="1000" fill="hold"/>
                                        <p:tgtEl>
                                          <p:spTgt spid="18"/>
                                        </p:tgtEl>
                                        <p:attrNameLst>
                                          <p:attrName>ppt_x</p:attrName>
                                        </p:attrNameLst>
                                      </p:cBhvr>
                                      <p:tavLst>
                                        <p:tav tm="0">
                                          <p:val>
                                            <p:strVal val="#ppt_x"/>
                                          </p:val>
                                        </p:tav>
                                        <p:tav tm="100000">
                                          <p:val>
                                            <p:strVal val="#ppt_x"/>
                                          </p:val>
                                        </p:tav>
                                      </p:tavLst>
                                    </p:anim>
                                    <p:anim calcmode="lin" valueType="num">
                                      <p:cBhvr>
                                        <p:cTn id="22"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1000"/>
                                        <p:tgtEl>
                                          <p:spTgt spid="19"/>
                                        </p:tgtEl>
                                      </p:cBhvr>
                                    </p:animEffect>
                                    <p:anim calcmode="lin" valueType="num">
                                      <p:cBhvr>
                                        <p:cTn id="34" dur="1000" fill="hold"/>
                                        <p:tgtEl>
                                          <p:spTgt spid="19"/>
                                        </p:tgtEl>
                                        <p:attrNameLst>
                                          <p:attrName>ppt_x</p:attrName>
                                        </p:attrNameLst>
                                      </p:cBhvr>
                                      <p:tavLst>
                                        <p:tav tm="0">
                                          <p:val>
                                            <p:strVal val="#ppt_x"/>
                                          </p:val>
                                        </p:tav>
                                        <p:tav tm="100000">
                                          <p:val>
                                            <p:strVal val="#ppt_x"/>
                                          </p:val>
                                        </p:tav>
                                      </p:tavLst>
                                    </p:anim>
                                    <p:anim calcmode="lin" valueType="num">
                                      <p:cBhvr>
                                        <p:cTn id="35"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1000"/>
                                        <p:tgtEl>
                                          <p:spTgt spid="20"/>
                                        </p:tgtEl>
                                      </p:cBhvr>
                                    </p:animEffect>
                                    <p:anim calcmode="lin" valueType="num">
                                      <p:cBhvr>
                                        <p:cTn id="41" dur="1000" fill="hold"/>
                                        <p:tgtEl>
                                          <p:spTgt spid="20"/>
                                        </p:tgtEl>
                                        <p:attrNameLst>
                                          <p:attrName>ppt_x</p:attrName>
                                        </p:attrNameLst>
                                      </p:cBhvr>
                                      <p:tavLst>
                                        <p:tav tm="0">
                                          <p:val>
                                            <p:strVal val="#ppt_x"/>
                                          </p:val>
                                        </p:tav>
                                        <p:tav tm="100000">
                                          <p:val>
                                            <p:strVal val="#ppt_x"/>
                                          </p:val>
                                        </p:tav>
                                      </p:tavLst>
                                    </p:anim>
                                    <p:anim calcmode="lin" valueType="num">
                                      <p:cBhvr>
                                        <p:cTn id="42"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fade">
                                      <p:cBhvr>
                                        <p:cTn id="47" dur="1000"/>
                                        <p:tgtEl>
                                          <p:spTgt spid="21"/>
                                        </p:tgtEl>
                                      </p:cBhvr>
                                    </p:animEffect>
                                    <p:anim calcmode="lin" valueType="num">
                                      <p:cBhvr>
                                        <p:cTn id="48" dur="1000" fill="hold"/>
                                        <p:tgtEl>
                                          <p:spTgt spid="21"/>
                                        </p:tgtEl>
                                        <p:attrNameLst>
                                          <p:attrName>ppt_x</p:attrName>
                                        </p:attrNameLst>
                                      </p:cBhvr>
                                      <p:tavLst>
                                        <p:tav tm="0">
                                          <p:val>
                                            <p:strVal val="#ppt_x"/>
                                          </p:val>
                                        </p:tav>
                                        <p:tav tm="100000">
                                          <p:val>
                                            <p:strVal val="#ppt_x"/>
                                          </p:val>
                                        </p:tav>
                                      </p:tavLst>
                                    </p:anim>
                                    <p:anim calcmode="lin" valueType="num">
                                      <p:cBhvr>
                                        <p:cTn id="4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12"/>
                                        </p:tgtEl>
                                        <p:attrNameLst>
                                          <p:attrName>style.visibility</p:attrName>
                                        </p:attrNameLst>
                                      </p:cBhvr>
                                      <p:to>
                                        <p:strVal val="visible"/>
                                      </p:to>
                                    </p:set>
                                    <p:anim calcmode="lin" valueType="num">
                                      <p:cBhvr additive="base">
                                        <p:cTn id="54" dur="500" fill="hold"/>
                                        <p:tgtEl>
                                          <p:spTgt spid="12"/>
                                        </p:tgtEl>
                                        <p:attrNameLst>
                                          <p:attrName>ppt_x</p:attrName>
                                        </p:attrNameLst>
                                      </p:cBhvr>
                                      <p:tavLst>
                                        <p:tav tm="0">
                                          <p:val>
                                            <p:strVal val="#ppt_x"/>
                                          </p:val>
                                        </p:tav>
                                        <p:tav tm="100000">
                                          <p:val>
                                            <p:strVal val="#ppt_x"/>
                                          </p:val>
                                        </p:tav>
                                      </p:tavLst>
                                    </p:anim>
                                    <p:anim calcmode="lin" valueType="num">
                                      <p:cBhvr additive="base">
                                        <p:cTn id="5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14"/>
                                        </p:tgtEl>
                                        <p:attrNameLst>
                                          <p:attrName>style.visibility</p:attrName>
                                        </p:attrNameLst>
                                      </p:cBhvr>
                                      <p:to>
                                        <p:strVal val="visible"/>
                                      </p:to>
                                    </p:set>
                                    <p:animEffect transition="in" filter="fade">
                                      <p:cBhvr>
                                        <p:cTn id="60" dur="1000"/>
                                        <p:tgtEl>
                                          <p:spTgt spid="14"/>
                                        </p:tgtEl>
                                      </p:cBhvr>
                                    </p:animEffect>
                                    <p:anim calcmode="lin" valueType="num">
                                      <p:cBhvr>
                                        <p:cTn id="61" dur="1000" fill="hold"/>
                                        <p:tgtEl>
                                          <p:spTgt spid="14"/>
                                        </p:tgtEl>
                                        <p:attrNameLst>
                                          <p:attrName>ppt_x</p:attrName>
                                        </p:attrNameLst>
                                      </p:cBhvr>
                                      <p:tavLst>
                                        <p:tav tm="0">
                                          <p:val>
                                            <p:strVal val="#ppt_x"/>
                                          </p:val>
                                        </p:tav>
                                        <p:tav tm="100000">
                                          <p:val>
                                            <p:strVal val="#ppt_x"/>
                                          </p:val>
                                        </p:tav>
                                      </p:tavLst>
                                    </p:anim>
                                    <p:anim calcmode="lin" valueType="num">
                                      <p:cBhvr>
                                        <p:cTn id="6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13"/>
                                        </p:tgtEl>
                                        <p:attrNameLst>
                                          <p:attrName>style.visibility</p:attrName>
                                        </p:attrNameLst>
                                      </p:cBhvr>
                                      <p:to>
                                        <p:strVal val="visible"/>
                                      </p:to>
                                    </p:set>
                                    <p:animEffect transition="in" filter="fade">
                                      <p:cBhvr>
                                        <p:cTn id="67" dur="1000"/>
                                        <p:tgtEl>
                                          <p:spTgt spid="13"/>
                                        </p:tgtEl>
                                      </p:cBhvr>
                                    </p:animEffect>
                                    <p:anim calcmode="lin" valueType="num">
                                      <p:cBhvr>
                                        <p:cTn id="68" dur="1000" fill="hold"/>
                                        <p:tgtEl>
                                          <p:spTgt spid="13"/>
                                        </p:tgtEl>
                                        <p:attrNameLst>
                                          <p:attrName>ppt_x</p:attrName>
                                        </p:attrNameLst>
                                      </p:cBhvr>
                                      <p:tavLst>
                                        <p:tav tm="0">
                                          <p:val>
                                            <p:strVal val="#ppt_x"/>
                                          </p:val>
                                        </p:tav>
                                        <p:tav tm="100000">
                                          <p:val>
                                            <p:strVal val="#ppt_x"/>
                                          </p:val>
                                        </p:tav>
                                      </p:tavLst>
                                    </p:anim>
                                    <p:anim calcmode="lin" valueType="num">
                                      <p:cBhvr>
                                        <p:cTn id="6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P spid="13" grpId="0"/>
      <p:bldP spid="14" grpId="0"/>
      <p:bldP spid="16" grpId="0"/>
      <p:bldP spid="18" grpId="0"/>
      <p:bldP spid="19" grpId="0"/>
      <p:bldP spid="20" grpId="0"/>
      <p:bldP spid="2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D38AAA-0460-B48B-E498-3F6BEBFED3A9}"/>
              </a:ext>
            </a:extLst>
          </p:cNvPr>
          <p:cNvSpPr txBox="1"/>
          <p:nvPr/>
        </p:nvSpPr>
        <p:spPr>
          <a:xfrm>
            <a:off x="1434662" y="512390"/>
            <a:ext cx="5391807" cy="407547"/>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Technological Factors</a:t>
            </a:r>
          </a:p>
        </p:txBody>
      </p:sp>
      <p:sp>
        <p:nvSpPr>
          <p:cNvPr id="8" name="TextBox 7">
            <a:extLst>
              <a:ext uri="{FF2B5EF4-FFF2-40B4-BE49-F238E27FC236}">
                <a16:creationId xmlns:a16="http://schemas.microsoft.com/office/drawing/2014/main" id="{36F9AA10-C6D7-855A-9E1F-C14641C10CC8}"/>
              </a:ext>
            </a:extLst>
          </p:cNvPr>
          <p:cNvSpPr txBox="1"/>
          <p:nvPr/>
        </p:nvSpPr>
        <p:spPr>
          <a:xfrm>
            <a:off x="9506608" y="99885"/>
            <a:ext cx="233329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PESTEL Analysis</a:t>
            </a:r>
          </a:p>
        </p:txBody>
      </p:sp>
      <p:sp>
        <p:nvSpPr>
          <p:cNvPr id="10" name="TextBox 9">
            <a:extLst>
              <a:ext uri="{FF2B5EF4-FFF2-40B4-BE49-F238E27FC236}">
                <a16:creationId xmlns:a16="http://schemas.microsoft.com/office/drawing/2014/main" id="{37529FFE-1D04-1AD5-361A-D12362D4BA8D}"/>
              </a:ext>
            </a:extLst>
          </p:cNvPr>
          <p:cNvSpPr txBox="1"/>
          <p:nvPr/>
        </p:nvSpPr>
        <p:spPr>
          <a:xfrm>
            <a:off x="2289939" y="1026542"/>
            <a:ext cx="7216667"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Innovation in Ship Design: Technological developments</a:t>
            </a:r>
            <a:endParaRPr lang="en-GB" sz="20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74851FF7-6FE9-C4FA-ECAC-72AE77B01B27}"/>
              </a:ext>
            </a:extLst>
          </p:cNvPr>
          <p:cNvSpPr txBox="1"/>
          <p:nvPr/>
        </p:nvSpPr>
        <p:spPr>
          <a:xfrm>
            <a:off x="2289939" y="1528576"/>
            <a:ext cx="8351783"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Digitalization: The customer experience and operational efficiency </a:t>
            </a:r>
            <a:endParaRPr lang="en-GB" sz="20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A3983D68-2B27-3D93-4F23-3B76DF838BED}"/>
              </a:ext>
            </a:extLst>
          </p:cNvPr>
          <p:cNvSpPr txBox="1"/>
          <p:nvPr/>
        </p:nvSpPr>
        <p:spPr>
          <a:xfrm>
            <a:off x="1434662" y="2091296"/>
            <a:ext cx="6093372"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Environmental Factors</a:t>
            </a:r>
          </a:p>
        </p:txBody>
      </p:sp>
      <p:sp>
        <p:nvSpPr>
          <p:cNvPr id="16" name="TextBox 15">
            <a:extLst>
              <a:ext uri="{FF2B5EF4-FFF2-40B4-BE49-F238E27FC236}">
                <a16:creationId xmlns:a16="http://schemas.microsoft.com/office/drawing/2014/main" id="{1E03BAEA-F5A7-967B-5274-8AD39C67C765}"/>
              </a:ext>
            </a:extLst>
          </p:cNvPr>
          <p:cNvSpPr txBox="1"/>
          <p:nvPr/>
        </p:nvSpPr>
        <p:spPr>
          <a:xfrm>
            <a:off x="2289939" y="2696142"/>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Climate Change: Impacting sea levels</a:t>
            </a:r>
          </a:p>
        </p:txBody>
      </p:sp>
      <p:sp>
        <p:nvSpPr>
          <p:cNvPr id="18" name="TextBox 17">
            <a:extLst>
              <a:ext uri="{FF2B5EF4-FFF2-40B4-BE49-F238E27FC236}">
                <a16:creationId xmlns:a16="http://schemas.microsoft.com/office/drawing/2014/main" id="{971F5A02-AA07-65DD-4FFC-DFA0DFB76A2A}"/>
              </a:ext>
            </a:extLst>
          </p:cNvPr>
          <p:cNvSpPr txBox="1"/>
          <p:nvPr/>
        </p:nvSpPr>
        <p:spPr>
          <a:xfrm>
            <a:off x="2289940" y="3254176"/>
            <a:ext cx="7752694" cy="397738"/>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Sustainability: Carbon footprints and manage waste efficiently</a:t>
            </a:r>
          </a:p>
        </p:txBody>
      </p:sp>
      <p:sp>
        <p:nvSpPr>
          <p:cNvPr id="20" name="TextBox 19">
            <a:extLst>
              <a:ext uri="{FF2B5EF4-FFF2-40B4-BE49-F238E27FC236}">
                <a16:creationId xmlns:a16="http://schemas.microsoft.com/office/drawing/2014/main" id="{FF2AF60A-89FE-4818-FACC-045602BB9F8B}"/>
              </a:ext>
            </a:extLst>
          </p:cNvPr>
          <p:cNvSpPr txBox="1"/>
          <p:nvPr/>
        </p:nvSpPr>
        <p:spPr>
          <a:xfrm>
            <a:off x="1434662" y="3904946"/>
            <a:ext cx="6093372" cy="410369"/>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Legal Aspects</a:t>
            </a:r>
          </a:p>
        </p:txBody>
      </p:sp>
      <p:sp>
        <p:nvSpPr>
          <p:cNvPr id="22" name="TextBox 21">
            <a:extLst>
              <a:ext uri="{FF2B5EF4-FFF2-40B4-BE49-F238E27FC236}">
                <a16:creationId xmlns:a16="http://schemas.microsoft.com/office/drawing/2014/main" id="{B430D11B-B03F-373C-3DD1-4279E5369EE3}"/>
              </a:ext>
            </a:extLst>
          </p:cNvPr>
          <p:cNvSpPr txBox="1"/>
          <p:nvPr/>
        </p:nvSpPr>
        <p:spPr>
          <a:xfrm>
            <a:off x="2289939" y="4471372"/>
            <a:ext cx="8351783" cy="707886"/>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Environmental Regulations: Tighter environmental regulations on emissions and waste disposal</a:t>
            </a:r>
            <a:endParaRPr lang="en-GB" sz="20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880D3127-324B-E8D5-989D-BE843E376529}"/>
              </a:ext>
            </a:extLst>
          </p:cNvPr>
          <p:cNvSpPr txBox="1"/>
          <p:nvPr/>
        </p:nvSpPr>
        <p:spPr>
          <a:xfrm>
            <a:off x="2289940" y="5235811"/>
            <a:ext cx="7752694" cy="707886"/>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Health and Safety Standards: More strict health and safety rules on board ships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427850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1000"/>
                                        <p:tgtEl>
                                          <p:spTgt spid="12"/>
                                        </p:tgtEl>
                                      </p:cBhvr>
                                    </p:animEffect>
                                    <p:anim calcmode="lin" valueType="num">
                                      <p:cBhvr>
                                        <p:cTn id="21" dur="1000" fill="hold"/>
                                        <p:tgtEl>
                                          <p:spTgt spid="12"/>
                                        </p:tgtEl>
                                        <p:attrNameLst>
                                          <p:attrName>ppt_x</p:attrName>
                                        </p:attrNameLst>
                                      </p:cBhvr>
                                      <p:tavLst>
                                        <p:tav tm="0">
                                          <p:val>
                                            <p:strVal val="#ppt_x"/>
                                          </p:val>
                                        </p:tav>
                                        <p:tav tm="100000">
                                          <p:val>
                                            <p:strVal val="#ppt_x"/>
                                          </p:val>
                                        </p:tav>
                                      </p:tavLst>
                                    </p:anim>
                                    <p:anim calcmode="lin" valueType="num">
                                      <p:cBhvr>
                                        <p:cTn id="22"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1000"/>
                                        <p:tgtEl>
                                          <p:spTgt spid="16"/>
                                        </p:tgtEl>
                                      </p:cBhvr>
                                    </p:animEffect>
                                    <p:anim calcmode="lin" valueType="num">
                                      <p:cBhvr>
                                        <p:cTn id="34" dur="1000" fill="hold"/>
                                        <p:tgtEl>
                                          <p:spTgt spid="16"/>
                                        </p:tgtEl>
                                        <p:attrNameLst>
                                          <p:attrName>ppt_x</p:attrName>
                                        </p:attrNameLst>
                                      </p:cBhvr>
                                      <p:tavLst>
                                        <p:tav tm="0">
                                          <p:val>
                                            <p:strVal val="#ppt_x"/>
                                          </p:val>
                                        </p:tav>
                                        <p:tav tm="100000">
                                          <p:val>
                                            <p:strVal val="#ppt_x"/>
                                          </p:val>
                                        </p:tav>
                                      </p:tavLst>
                                    </p:anim>
                                    <p:anim calcmode="lin" valueType="num">
                                      <p:cBhvr>
                                        <p:cTn id="3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fade">
                                      <p:cBhvr>
                                        <p:cTn id="40" dur="1000"/>
                                        <p:tgtEl>
                                          <p:spTgt spid="18"/>
                                        </p:tgtEl>
                                      </p:cBhvr>
                                    </p:animEffect>
                                    <p:anim calcmode="lin" valueType="num">
                                      <p:cBhvr>
                                        <p:cTn id="41" dur="1000" fill="hold"/>
                                        <p:tgtEl>
                                          <p:spTgt spid="18"/>
                                        </p:tgtEl>
                                        <p:attrNameLst>
                                          <p:attrName>ppt_x</p:attrName>
                                        </p:attrNameLst>
                                      </p:cBhvr>
                                      <p:tavLst>
                                        <p:tav tm="0">
                                          <p:val>
                                            <p:strVal val="#ppt_x"/>
                                          </p:val>
                                        </p:tav>
                                        <p:tav tm="100000">
                                          <p:val>
                                            <p:strVal val="#ppt_x"/>
                                          </p:val>
                                        </p:tav>
                                      </p:tavLst>
                                    </p:anim>
                                    <p:anim calcmode="lin" valueType="num">
                                      <p:cBhvr>
                                        <p:cTn id="42"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anim calcmode="lin" valueType="num">
                                      <p:cBhvr additive="base">
                                        <p:cTn id="47" dur="500" fill="hold"/>
                                        <p:tgtEl>
                                          <p:spTgt spid="20"/>
                                        </p:tgtEl>
                                        <p:attrNameLst>
                                          <p:attrName>ppt_x</p:attrName>
                                        </p:attrNameLst>
                                      </p:cBhvr>
                                      <p:tavLst>
                                        <p:tav tm="0">
                                          <p:val>
                                            <p:strVal val="#ppt_x"/>
                                          </p:val>
                                        </p:tav>
                                        <p:tav tm="100000">
                                          <p:val>
                                            <p:strVal val="#ppt_x"/>
                                          </p:val>
                                        </p:tav>
                                      </p:tavLst>
                                    </p:anim>
                                    <p:anim calcmode="lin" valueType="num">
                                      <p:cBhvr additive="base">
                                        <p:cTn id="4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fade">
                                      <p:cBhvr>
                                        <p:cTn id="53" dur="1000"/>
                                        <p:tgtEl>
                                          <p:spTgt spid="22"/>
                                        </p:tgtEl>
                                      </p:cBhvr>
                                    </p:animEffect>
                                    <p:anim calcmode="lin" valueType="num">
                                      <p:cBhvr>
                                        <p:cTn id="54" dur="1000" fill="hold"/>
                                        <p:tgtEl>
                                          <p:spTgt spid="22"/>
                                        </p:tgtEl>
                                        <p:attrNameLst>
                                          <p:attrName>ppt_x</p:attrName>
                                        </p:attrNameLst>
                                      </p:cBhvr>
                                      <p:tavLst>
                                        <p:tav tm="0">
                                          <p:val>
                                            <p:strVal val="#ppt_x"/>
                                          </p:val>
                                        </p:tav>
                                        <p:tav tm="100000">
                                          <p:val>
                                            <p:strVal val="#ppt_x"/>
                                          </p:val>
                                        </p:tav>
                                      </p:tavLst>
                                    </p:anim>
                                    <p:anim calcmode="lin" valueType="num">
                                      <p:cBhvr>
                                        <p:cTn id="55"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fade">
                                      <p:cBhvr>
                                        <p:cTn id="60" dur="1000"/>
                                        <p:tgtEl>
                                          <p:spTgt spid="24"/>
                                        </p:tgtEl>
                                      </p:cBhvr>
                                    </p:animEffect>
                                    <p:anim calcmode="lin" valueType="num">
                                      <p:cBhvr>
                                        <p:cTn id="61" dur="1000" fill="hold"/>
                                        <p:tgtEl>
                                          <p:spTgt spid="24"/>
                                        </p:tgtEl>
                                        <p:attrNameLst>
                                          <p:attrName>ppt_x</p:attrName>
                                        </p:attrNameLst>
                                      </p:cBhvr>
                                      <p:tavLst>
                                        <p:tav tm="0">
                                          <p:val>
                                            <p:strVal val="#ppt_x"/>
                                          </p:val>
                                        </p:tav>
                                        <p:tav tm="100000">
                                          <p:val>
                                            <p:strVal val="#ppt_x"/>
                                          </p:val>
                                        </p:tav>
                                      </p:tavLst>
                                    </p:anim>
                                    <p:anim calcmode="lin" valueType="num">
                                      <p:cBhvr>
                                        <p:cTn id="62"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12" grpId="0"/>
      <p:bldP spid="14" grpId="0"/>
      <p:bldP spid="16" grpId="0"/>
      <p:bldP spid="18" grpId="0"/>
      <p:bldP spid="20" grpId="0"/>
      <p:bldP spid="22" grpId="0"/>
      <p:bldP spid="2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980068B-5EC0-AF8A-35F3-58E7FAB429D0}"/>
              </a:ext>
            </a:extLst>
          </p:cNvPr>
          <p:cNvSpPr txBox="1"/>
          <p:nvPr/>
        </p:nvSpPr>
        <p:spPr>
          <a:xfrm>
            <a:off x="3556438" y="0"/>
            <a:ext cx="8509438" cy="506805"/>
          </a:xfrm>
          <a:prstGeom prst="rect">
            <a:avLst/>
          </a:prstGeom>
          <a:noFill/>
        </p:spPr>
        <p:txBody>
          <a:bodyPr wrap="square">
            <a:spAutoFit/>
          </a:bodyPr>
          <a:lstStyle/>
          <a:p>
            <a:pPr algn="r">
              <a:lnSpc>
                <a:spcPct val="150000"/>
              </a:lnSpc>
            </a:pPr>
            <a:r>
              <a:rPr lang="en-GB" sz="2000">
                <a:effectLst/>
                <a:latin typeface="Arial" panose="020B0604020202020204" pitchFamily="34" charset="0"/>
                <a:ea typeface="Aptos" panose="020B0004020202020204" pitchFamily="34" charset="0"/>
                <a:cs typeface="Arial" panose="020B0604020202020204" pitchFamily="34" charset="0"/>
              </a:rPr>
              <a:t>PO&amp; Cruises: Stakeholders and Their Influence on Choices</a:t>
            </a:r>
            <a:endParaRPr lang="en-GB"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66E14C3-8DEF-8830-9112-D5F6933B4CA7}"/>
              </a:ext>
            </a:extLst>
          </p:cNvPr>
          <p:cNvSpPr txBox="1"/>
          <p:nvPr/>
        </p:nvSpPr>
        <p:spPr>
          <a:xfrm>
            <a:off x="1407072" y="1495455"/>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Customers</a:t>
            </a:r>
            <a:endParaRPr lang="en-GB" sz="2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2AC9FF6-8976-7209-37AF-CB40E893B39E}"/>
              </a:ext>
            </a:extLst>
          </p:cNvPr>
          <p:cNvSpPr txBox="1"/>
          <p:nvPr/>
        </p:nvSpPr>
        <p:spPr>
          <a:xfrm>
            <a:off x="1774278" y="1964034"/>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Employees</a:t>
            </a:r>
            <a:endParaRPr lang="en-GB"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CBA85E9-13B7-73C0-30DD-4E689F001364}"/>
              </a:ext>
            </a:extLst>
          </p:cNvPr>
          <p:cNvSpPr txBox="1"/>
          <p:nvPr/>
        </p:nvSpPr>
        <p:spPr>
          <a:xfrm>
            <a:off x="2135560" y="2436323"/>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Suppliers and Partners</a:t>
            </a:r>
            <a:endParaRPr lang="en-GB" sz="20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066806B-6CDB-25B0-7489-5003B76AC404}"/>
              </a:ext>
            </a:extLst>
          </p:cNvPr>
          <p:cNvSpPr txBox="1"/>
          <p:nvPr/>
        </p:nvSpPr>
        <p:spPr>
          <a:xfrm>
            <a:off x="2495600" y="2894858"/>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Regulatory bodies</a:t>
            </a:r>
          </a:p>
        </p:txBody>
      </p:sp>
      <p:sp>
        <p:nvSpPr>
          <p:cNvPr id="17" name="TextBox 16">
            <a:extLst>
              <a:ext uri="{FF2B5EF4-FFF2-40B4-BE49-F238E27FC236}">
                <a16:creationId xmlns:a16="http://schemas.microsoft.com/office/drawing/2014/main" id="{2817A7FD-E525-0BD9-DA2B-02AB72CB7384}"/>
              </a:ext>
            </a:extLst>
          </p:cNvPr>
          <p:cNvSpPr txBox="1"/>
          <p:nvPr/>
        </p:nvSpPr>
        <p:spPr>
          <a:xfrm>
            <a:off x="2855640" y="3363437"/>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Shareholders and Investors</a:t>
            </a:r>
            <a:endParaRPr lang="en-GB" sz="20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8CC72BD9-7878-B993-EEA4-3B42632F4ED4}"/>
              </a:ext>
            </a:extLst>
          </p:cNvPr>
          <p:cNvSpPr txBox="1"/>
          <p:nvPr/>
        </p:nvSpPr>
        <p:spPr>
          <a:xfrm>
            <a:off x="3215680" y="3832016"/>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Local Communities</a:t>
            </a:r>
            <a:endParaRPr lang="en-GB" sz="20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770AB54F-6FF7-4459-0540-A3DBC0982BB9}"/>
              </a:ext>
            </a:extLst>
          </p:cNvPr>
          <p:cNvSpPr txBox="1"/>
          <p:nvPr/>
        </p:nvSpPr>
        <p:spPr>
          <a:xfrm>
            <a:off x="3528848" y="4300595"/>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Travel Agencies and Tour Operators: </a:t>
            </a:r>
            <a:endParaRPr lang="en-GB" sz="20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7E7724F5-2664-617F-874D-0C43263100B2}"/>
              </a:ext>
            </a:extLst>
          </p:cNvPr>
          <p:cNvSpPr txBox="1"/>
          <p:nvPr/>
        </p:nvSpPr>
        <p:spPr>
          <a:xfrm>
            <a:off x="3863752" y="4766948"/>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Media and Public Relations</a:t>
            </a:r>
            <a:endParaRPr lang="en-GB" sz="20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7988F53A-D089-DE0C-D119-C900D23FC8D4}"/>
              </a:ext>
            </a:extLst>
          </p:cNvPr>
          <p:cNvSpPr txBox="1"/>
          <p:nvPr/>
        </p:nvSpPr>
        <p:spPr>
          <a:xfrm>
            <a:off x="4223792" y="5233301"/>
            <a:ext cx="6093372" cy="400110"/>
          </a:xfrm>
          <a:prstGeom prst="rect">
            <a:avLst/>
          </a:prstGeom>
          <a:noFill/>
        </p:spPr>
        <p:txBody>
          <a:bodyPr wrap="square">
            <a:spAutoFit/>
          </a:bodyPr>
          <a:lstStyle/>
          <a:p>
            <a:pPr marL="285750" indent="-28575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Environmental Groups and NGOs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825211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
                                            <p:txEl>
                                              <p:pRg st="0" end="0"/>
                                            </p:txEl>
                                          </p:spTgt>
                                        </p:tgtEl>
                                        <p:attrNameLst>
                                          <p:attrName>style.visibility</p:attrName>
                                        </p:attrNameLst>
                                      </p:cBhvr>
                                      <p:to>
                                        <p:strVal val="visible"/>
                                      </p:to>
                                    </p:set>
                                    <p:animEffect transition="in" filter="fade">
                                      <p:cBhvr>
                                        <p:cTn id="21" dur="1000"/>
                                        <p:tgtEl>
                                          <p:spTgt spid="13">
                                            <p:txEl>
                                              <p:pRg st="0" end="0"/>
                                            </p:txEl>
                                          </p:spTgt>
                                        </p:tgtEl>
                                      </p:cBhvr>
                                    </p:animEffect>
                                    <p:anim calcmode="lin" valueType="num">
                                      <p:cBhvr>
                                        <p:cTn id="22"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
                                            <p:txEl>
                                              <p:pRg st="0" end="0"/>
                                            </p:txEl>
                                          </p:spTgt>
                                        </p:tgtEl>
                                        <p:attrNameLst>
                                          <p:attrName>style.visibility</p:attrName>
                                        </p:attrNameLst>
                                      </p:cBhvr>
                                      <p:to>
                                        <p:strVal val="visible"/>
                                      </p:to>
                                    </p:set>
                                    <p:animEffect transition="in" filter="fade">
                                      <p:cBhvr>
                                        <p:cTn id="28" dur="1000"/>
                                        <p:tgtEl>
                                          <p:spTgt spid="15">
                                            <p:txEl>
                                              <p:pRg st="0" end="0"/>
                                            </p:txEl>
                                          </p:spTgt>
                                        </p:tgtEl>
                                      </p:cBhvr>
                                    </p:animEffect>
                                    <p:anim calcmode="lin" valueType="num">
                                      <p:cBhvr>
                                        <p:cTn id="29"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7">
                                            <p:txEl>
                                              <p:pRg st="0" end="0"/>
                                            </p:txEl>
                                          </p:spTgt>
                                        </p:tgtEl>
                                        <p:attrNameLst>
                                          <p:attrName>style.visibility</p:attrName>
                                        </p:attrNameLst>
                                      </p:cBhvr>
                                      <p:to>
                                        <p:strVal val="visible"/>
                                      </p:to>
                                    </p:set>
                                    <p:animEffect transition="in" filter="fade">
                                      <p:cBhvr>
                                        <p:cTn id="35" dur="1000"/>
                                        <p:tgtEl>
                                          <p:spTgt spid="17">
                                            <p:txEl>
                                              <p:pRg st="0" end="0"/>
                                            </p:txEl>
                                          </p:spTgt>
                                        </p:tgtEl>
                                      </p:cBhvr>
                                    </p:animEffect>
                                    <p:anim calcmode="lin" valueType="num">
                                      <p:cBhvr>
                                        <p:cTn id="36"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9">
                                            <p:txEl>
                                              <p:pRg st="0" end="0"/>
                                            </p:txEl>
                                          </p:spTgt>
                                        </p:tgtEl>
                                        <p:attrNameLst>
                                          <p:attrName>style.visibility</p:attrName>
                                        </p:attrNameLst>
                                      </p:cBhvr>
                                      <p:to>
                                        <p:strVal val="visible"/>
                                      </p:to>
                                    </p:set>
                                    <p:animEffect transition="in" filter="fade">
                                      <p:cBhvr>
                                        <p:cTn id="42" dur="1000"/>
                                        <p:tgtEl>
                                          <p:spTgt spid="19">
                                            <p:txEl>
                                              <p:pRg st="0" end="0"/>
                                            </p:txEl>
                                          </p:spTgt>
                                        </p:tgtEl>
                                      </p:cBhvr>
                                    </p:animEffect>
                                    <p:anim calcmode="lin" valueType="num">
                                      <p:cBhvr>
                                        <p:cTn id="43"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1">
                                            <p:txEl>
                                              <p:pRg st="0" end="0"/>
                                            </p:txEl>
                                          </p:spTgt>
                                        </p:tgtEl>
                                        <p:attrNameLst>
                                          <p:attrName>style.visibility</p:attrName>
                                        </p:attrNameLst>
                                      </p:cBhvr>
                                      <p:to>
                                        <p:strVal val="visible"/>
                                      </p:to>
                                    </p:set>
                                    <p:animEffect transition="in" filter="fade">
                                      <p:cBhvr>
                                        <p:cTn id="49" dur="1000"/>
                                        <p:tgtEl>
                                          <p:spTgt spid="21">
                                            <p:txEl>
                                              <p:pRg st="0" end="0"/>
                                            </p:txEl>
                                          </p:spTgt>
                                        </p:tgtEl>
                                      </p:cBhvr>
                                    </p:animEffect>
                                    <p:anim calcmode="lin" valueType="num">
                                      <p:cBhvr>
                                        <p:cTn id="50" dur="10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3">
                                            <p:txEl>
                                              <p:pRg st="0" end="0"/>
                                            </p:txEl>
                                          </p:spTgt>
                                        </p:tgtEl>
                                        <p:attrNameLst>
                                          <p:attrName>style.visibility</p:attrName>
                                        </p:attrNameLst>
                                      </p:cBhvr>
                                      <p:to>
                                        <p:strVal val="visible"/>
                                      </p:to>
                                    </p:set>
                                    <p:animEffect transition="in" filter="fade">
                                      <p:cBhvr>
                                        <p:cTn id="56" dur="1000"/>
                                        <p:tgtEl>
                                          <p:spTgt spid="23">
                                            <p:txEl>
                                              <p:pRg st="0" end="0"/>
                                            </p:txEl>
                                          </p:spTgt>
                                        </p:tgtEl>
                                      </p:cBhvr>
                                    </p:animEffect>
                                    <p:anim calcmode="lin" valueType="num">
                                      <p:cBhvr>
                                        <p:cTn id="57" dur="1000" fill="hold"/>
                                        <p:tgtEl>
                                          <p:spTgt spid="23">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25">
                                            <p:txEl>
                                              <p:pRg st="0" end="0"/>
                                            </p:txEl>
                                          </p:spTgt>
                                        </p:tgtEl>
                                        <p:attrNameLst>
                                          <p:attrName>style.visibility</p:attrName>
                                        </p:attrNameLst>
                                      </p:cBhvr>
                                      <p:to>
                                        <p:strVal val="visible"/>
                                      </p:to>
                                    </p:set>
                                    <p:animEffect transition="in" filter="fade">
                                      <p:cBhvr>
                                        <p:cTn id="63" dur="1000"/>
                                        <p:tgtEl>
                                          <p:spTgt spid="25">
                                            <p:txEl>
                                              <p:pRg st="0" end="0"/>
                                            </p:txEl>
                                          </p:spTgt>
                                        </p:tgtEl>
                                      </p:cBhvr>
                                    </p:animEffect>
                                    <p:anim calcmode="lin" valueType="num">
                                      <p:cBhvr>
                                        <p:cTn id="64" dur="1000" fill="hold"/>
                                        <p:tgtEl>
                                          <p:spTgt spid="25">
                                            <p:txEl>
                                              <p:pRg st="0" end="0"/>
                                            </p:txEl>
                                          </p:spTgt>
                                        </p:tgtEl>
                                        <p:attrNameLst>
                                          <p:attrName>ppt_x</p:attrName>
                                        </p:attrNameLst>
                                      </p:cBhvr>
                                      <p:tavLst>
                                        <p:tav tm="0">
                                          <p:val>
                                            <p:strVal val="#ppt_x"/>
                                          </p:val>
                                        </p:tav>
                                        <p:tav tm="100000">
                                          <p:val>
                                            <p:strVal val="#ppt_x"/>
                                          </p:val>
                                        </p:tav>
                                      </p:tavLst>
                                    </p:anim>
                                    <p:anim calcmode="lin" valueType="num">
                                      <p:cBhvr>
                                        <p:cTn id="65" dur="1000" fill="hold"/>
                                        <p:tgtEl>
                                          <p:spTgt spid="2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0751D4-2F7F-4B74-A066-3A1F96C05DEE}"/>
              </a:ext>
            </a:extLst>
          </p:cNvPr>
          <p:cNvSpPr txBox="1"/>
          <p:nvPr/>
        </p:nvSpPr>
        <p:spPr>
          <a:xfrm>
            <a:off x="7082658" y="118145"/>
            <a:ext cx="5109342" cy="739690"/>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P&amp;O Cruises culture, ethics, and CSR activities</a:t>
            </a:r>
          </a:p>
        </p:txBody>
      </p:sp>
      <p:sp>
        <p:nvSpPr>
          <p:cNvPr id="5" name="TextBox 4">
            <a:extLst>
              <a:ext uri="{FF2B5EF4-FFF2-40B4-BE49-F238E27FC236}">
                <a16:creationId xmlns:a16="http://schemas.microsoft.com/office/drawing/2014/main" id="{C71894D1-9C3D-4055-481F-07287862EC48}"/>
              </a:ext>
            </a:extLst>
          </p:cNvPr>
          <p:cNvSpPr txBox="1"/>
          <p:nvPr/>
        </p:nvSpPr>
        <p:spPr>
          <a:xfrm>
            <a:off x="1848507" y="1009467"/>
            <a:ext cx="6093372" cy="410369"/>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Organizational Culture</a:t>
            </a:r>
          </a:p>
        </p:txBody>
      </p:sp>
      <p:sp>
        <p:nvSpPr>
          <p:cNvPr id="7" name="TextBox 6">
            <a:extLst>
              <a:ext uri="{FF2B5EF4-FFF2-40B4-BE49-F238E27FC236}">
                <a16:creationId xmlns:a16="http://schemas.microsoft.com/office/drawing/2014/main" id="{0ACB4E14-EF64-AC82-2271-19207F3D3F30}"/>
              </a:ext>
            </a:extLst>
          </p:cNvPr>
          <p:cNvSpPr txBox="1"/>
          <p:nvPr/>
        </p:nvSpPr>
        <p:spPr>
          <a:xfrm>
            <a:off x="2479127" y="1371413"/>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a:t>
            </a:r>
            <a:r>
              <a:rPr lang="en-GB" sz="2000" dirty="0">
                <a:latin typeface="Arial" panose="020B0604020202020204" pitchFamily="34" charset="0"/>
                <a:ea typeface="Aptos" panose="020B0004020202020204" pitchFamily="34" charset="0"/>
                <a:cs typeface="Arial" panose="020B0604020202020204" pitchFamily="34" charset="0"/>
              </a:rPr>
              <a:t> </a:t>
            </a:r>
            <a:r>
              <a:rPr lang="en-GB" sz="2000" dirty="0">
                <a:effectLst/>
                <a:latin typeface="Arial" panose="020B0604020202020204" pitchFamily="34" charset="0"/>
                <a:ea typeface="Aptos" panose="020B0004020202020204" pitchFamily="34" charset="0"/>
                <a:cs typeface="Arial" panose="020B0604020202020204" pitchFamily="34" charset="0"/>
              </a:rPr>
              <a:t>Core Values</a:t>
            </a:r>
            <a:endParaRPr lang="en-GB"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F4B2F1C-C9A7-D860-868C-34A4E4F100FD}"/>
              </a:ext>
            </a:extLst>
          </p:cNvPr>
          <p:cNvSpPr txBox="1"/>
          <p:nvPr/>
        </p:nvSpPr>
        <p:spPr>
          <a:xfrm>
            <a:off x="2479127" y="1683183"/>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Customer-Centric Approach</a:t>
            </a:r>
            <a:endParaRPr lang="en-GB" sz="2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FA80353-13D9-69E5-7232-7F0607A8C1A2}"/>
              </a:ext>
            </a:extLst>
          </p:cNvPr>
          <p:cNvSpPr txBox="1"/>
          <p:nvPr/>
        </p:nvSpPr>
        <p:spPr>
          <a:xfrm>
            <a:off x="2479127" y="2038766"/>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Inclusivity and Diversity</a:t>
            </a:r>
            <a:endParaRPr lang="en-GB"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86DA7D6-D901-9727-0C43-3334D92758D3}"/>
              </a:ext>
            </a:extLst>
          </p:cNvPr>
          <p:cNvSpPr txBox="1"/>
          <p:nvPr/>
        </p:nvSpPr>
        <p:spPr>
          <a:xfrm>
            <a:off x="2479127" y="2395063"/>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Employee Development</a:t>
            </a:r>
            <a:endParaRPr lang="en-GB" sz="20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58D8CDC-D844-4943-B6EB-50468D39FDFA}"/>
              </a:ext>
            </a:extLst>
          </p:cNvPr>
          <p:cNvSpPr txBox="1"/>
          <p:nvPr/>
        </p:nvSpPr>
        <p:spPr>
          <a:xfrm>
            <a:off x="1848507" y="2795173"/>
            <a:ext cx="6093372" cy="410369"/>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Ethics</a:t>
            </a:r>
          </a:p>
        </p:txBody>
      </p:sp>
      <p:sp>
        <p:nvSpPr>
          <p:cNvPr id="17" name="TextBox 16">
            <a:extLst>
              <a:ext uri="{FF2B5EF4-FFF2-40B4-BE49-F238E27FC236}">
                <a16:creationId xmlns:a16="http://schemas.microsoft.com/office/drawing/2014/main" id="{F27A7BCF-924F-6D03-5512-2434F859A3C7}"/>
              </a:ext>
            </a:extLst>
          </p:cNvPr>
          <p:cNvSpPr txBox="1"/>
          <p:nvPr/>
        </p:nvSpPr>
        <p:spPr>
          <a:xfrm>
            <a:off x="2479127" y="4831021"/>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Ethical Conduct</a:t>
            </a:r>
            <a:endParaRPr lang="en-GB" sz="20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348C3D8-9FEB-8A4F-4F20-5614FAA6B32D}"/>
              </a:ext>
            </a:extLst>
          </p:cNvPr>
          <p:cNvSpPr txBox="1"/>
          <p:nvPr/>
        </p:nvSpPr>
        <p:spPr>
          <a:xfrm>
            <a:off x="2479127" y="3524477"/>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Compliance</a:t>
            </a:r>
            <a:endParaRPr lang="en-GB" sz="20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FC2E742C-51EE-9283-C51B-98DB241AC7B7}"/>
              </a:ext>
            </a:extLst>
          </p:cNvPr>
          <p:cNvSpPr txBox="1"/>
          <p:nvPr/>
        </p:nvSpPr>
        <p:spPr>
          <a:xfrm>
            <a:off x="2479127" y="3892783"/>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Health and Safety</a:t>
            </a:r>
            <a:endParaRPr lang="en-GB" sz="20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EF08AB93-392A-7E91-D790-CC8EBF60AC4C}"/>
              </a:ext>
            </a:extLst>
          </p:cNvPr>
          <p:cNvSpPr txBox="1"/>
          <p:nvPr/>
        </p:nvSpPr>
        <p:spPr>
          <a:xfrm>
            <a:off x="1848507" y="4406643"/>
            <a:ext cx="6093372" cy="410369"/>
          </a:xfrm>
          <a:prstGeom prst="rect">
            <a:avLst/>
          </a:prstGeom>
          <a:noFill/>
        </p:spPr>
        <p:txBody>
          <a:bodyPr wrap="square">
            <a:spAutoFit/>
          </a:bodyPr>
          <a:lstStyle/>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Corporate Social Responsibility (CSR)</a:t>
            </a:r>
          </a:p>
        </p:txBody>
      </p:sp>
      <p:sp>
        <p:nvSpPr>
          <p:cNvPr id="25" name="TextBox 24">
            <a:extLst>
              <a:ext uri="{FF2B5EF4-FFF2-40B4-BE49-F238E27FC236}">
                <a16:creationId xmlns:a16="http://schemas.microsoft.com/office/drawing/2014/main" id="{22EFB5C2-CF70-D81E-ED62-A0045D47AD75}"/>
              </a:ext>
            </a:extLst>
          </p:cNvPr>
          <p:cNvSpPr txBox="1"/>
          <p:nvPr/>
        </p:nvSpPr>
        <p:spPr>
          <a:xfrm>
            <a:off x="2479127" y="3150218"/>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Community Engagement</a:t>
            </a:r>
            <a:endParaRPr lang="en-GB" sz="20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3A4299D6-E08D-133F-4DE2-0F04008A8F64}"/>
              </a:ext>
            </a:extLst>
          </p:cNvPr>
          <p:cNvSpPr txBox="1"/>
          <p:nvPr/>
        </p:nvSpPr>
        <p:spPr>
          <a:xfrm>
            <a:off x="2479127" y="5276858"/>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Charitable Activities</a:t>
            </a:r>
            <a:endParaRPr lang="en-GB" sz="20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AC069E34-7299-A74F-7CDC-5667DFC9AE8A}"/>
              </a:ext>
            </a:extLst>
          </p:cNvPr>
          <p:cNvSpPr txBox="1"/>
          <p:nvPr/>
        </p:nvSpPr>
        <p:spPr>
          <a:xfrm>
            <a:off x="2479127" y="5722695"/>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 Employee Involvement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06058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1000"/>
                                        <p:tgtEl>
                                          <p:spTgt spid="7">
                                            <p:txEl>
                                              <p:pRg st="0" end="0"/>
                                            </p:txEl>
                                          </p:spTgt>
                                        </p:tgtEl>
                                      </p:cBhvr>
                                    </p:animEffect>
                                    <p:anim calcmode="lin" valueType="num">
                                      <p:cBhvr>
                                        <p:cTn id="14"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1000"/>
                                        <p:tgtEl>
                                          <p:spTgt spid="11"/>
                                        </p:tgtEl>
                                      </p:cBhvr>
                                    </p:animEffect>
                                    <p:anim calcmode="lin" valueType="num">
                                      <p:cBhvr>
                                        <p:cTn id="28" dur="1000" fill="hold"/>
                                        <p:tgtEl>
                                          <p:spTgt spid="11"/>
                                        </p:tgtEl>
                                        <p:attrNameLst>
                                          <p:attrName>ppt_x</p:attrName>
                                        </p:attrNameLst>
                                      </p:cBhvr>
                                      <p:tavLst>
                                        <p:tav tm="0">
                                          <p:val>
                                            <p:strVal val="#ppt_x"/>
                                          </p:val>
                                        </p:tav>
                                        <p:tav tm="100000">
                                          <p:val>
                                            <p:strVal val="#ppt_x"/>
                                          </p:val>
                                        </p:tav>
                                      </p:tavLst>
                                    </p:anim>
                                    <p:anim calcmode="lin" valueType="num">
                                      <p:cBhvr>
                                        <p:cTn id="2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13">
                                            <p:txEl>
                                              <p:pRg st="0" end="0"/>
                                            </p:txEl>
                                          </p:spTgt>
                                        </p:tgtEl>
                                        <p:attrNameLst>
                                          <p:attrName>style.visibility</p:attrName>
                                        </p:attrNameLst>
                                      </p:cBhvr>
                                      <p:to>
                                        <p:strVal val="visible"/>
                                      </p:to>
                                    </p:set>
                                    <p:animEffect transition="in" filter="fade">
                                      <p:cBhvr>
                                        <p:cTn id="34" dur="1000"/>
                                        <p:tgtEl>
                                          <p:spTgt spid="13">
                                            <p:txEl>
                                              <p:pRg st="0" end="0"/>
                                            </p:txEl>
                                          </p:spTgt>
                                        </p:tgtEl>
                                      </p:cBhvr>
                                    </p:animEffect>
                                    <p:anim calcmode="lin" valueType="num">
                                      <p:cBhvr>
                                        <p:cTn id="35"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anim calcmode="lin" valueType="num">
                                      <p:cBhvr additive="base">
                                        <p:cTn id="41" dur="500" fill="hold"/>
                                        <p:tgtEl>
                                          <p:spTgt spid="15"/>
                                        </p:tgtEl>
                                        <p:attrNameLst>
                                          <p:attrName>ppt_x</p:attrName>
                                        </p:attrNameLst>
                                      </p:cBhvr>
                                      <p:tavLst>
                                        <p:tav tm="0">
                                          <p:val>
                                            <p:strVal val="#ppt_x"/>
                                          </p:val>
                                        </p:tav>
                                        <p:tav tm="100000">
                                          <p:val>
                                            <p:strVal val="#ppt_x"/>
                                          </p:val>
                                        </p:tav>
                                      </p:tavLst>
                                    </p:anim>
                                    <p:anim calcmode="lin" valueType="num">
                                      <p:cBhvr additive="base">
                                        <p:cTn id="4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5"/>
                                        </p:tgtEl>
                                        <p:attrNameLst>
                                          <p:attrName>style.visibility</p:attrName>
                                        </p:attrNameLst>
                                      </p:cBhvr>
                                      <p:to>
                                        <p:strVal val="visible"/>
                                      </p:to>
                                    </p:set>
                                    <p:animEffect transition="in" filter="fade">
                                      <p:cBhvr>
                                        <p:cTn id="47" dur="1000"/>
                                        <p:tgtEl>
                                          <p:spTgt spid="25"/>
                                        </p:tgtEl>
                                      </p:cBhvr>
                                    </p:animEffect>
                                    <p:anim calcmode="lin" valueType="num">
                                      <p:cBhvr>
                                        <p:cTn id="48" dur="1000" fill="hold"/>
                                        <p:tgtEl>
                                          <p:spTgt spid="25"/>
                                        </p:tgtEl>
                                        <p:attrNameLst>
                                          <p:attrName>ppt_x</p:attrName>
                                        </p:attrNameLst>
                                      </p:cBhvr>
                                      <p:tavLst>
                                        <p:tav tm="0">
                                          <p:val>
                                            <p:strVal val="#ppt_x"/>
                                          </p:val>
                                        </p:tav>
                                        <p:tav tm="100000">
                                          <p:val>
                                            <p:strVal val="#ppt_x"/>
                                          </p:val>
                                        </p:tav>
                                      </p:tavLst>
                                    </p:anim>
                                    <p:anim calcmode="lin" valueType="num">
                                      <p:cBhvr>
                                        <p:cTn id="49"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19">
                                            <p:txEl>
                                              <p:pRg st="0" end="0"/>
                                            </p:txEl>
                                          </p:spTgt>
                                        </p:tgtEl>
                                        <p:attrNameLst>
                                          <p:attrName>style.visibility</p:attrName>
                                        </p:attrNameLst>
                                      </p:cBhvr>
                                      <p:to>
                                        <p:strVal val="visible"/>
                                      </p:to>
                                    </p:set>
                                    <p:animEffect transition="in" filter="fade">
                                      <p:cBhvr>
                                        <p:cTn id="54" dur="1000"/>
                                        <p:tgtEl>
                                          <p:spTgt spid="19">
                                            <p:txEl>
                                              <p:pRg st="0" end="0"/>
                                            </p:txEl>
                                          </p:spTgt>
                                        </p:tgtEl>
                                      </p:cBhvr>
                                    </p:animEffect>
                                    <p:anim calcmode="lin" valueType="num">
                                      <p:cBhvr>
                                        <p:cTn id="55"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56"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21">
                                            <p:txEl>
                                              <p:pRg st="0" end="0"/>
                                            </p:txEl>
                                          </p:spTgt>
                                        </p:tgtEl>
                                        <p:attrNameLst>
                                          <p:attrName>style.visibility</p:attrName>
                                        </p:attrNameLst>
                                      </p:cBhvr>
                                      <p:to>
                                        <p:strVal val="visible"/>
                                      </p:to>
                                    </p:set>
                                    <p:animEffect transition="in" filter="fade">
                                      <p:cBhvr>
                                        <p:cTn id="61" dur="1000"/>
                                        <p:tgtEl>
                                          <p:spTgt spid="21">
                                            <p:txEl>
                                              <p:pRg st="0" end="0"/>
                                            </p:txEl>
                                          </p:spTgt>
                                        </p:tgtEl>
                                      </p:cBhvr>
                                    </p:animEffect>
                                    <p:anim calcmode="lin" valueType="num">
                                      <p:cBhvr>
                                        <p:cTn id="62" dur="10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63" dur="100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23"/>
                                        </p:tgtEl>
                                        <p:attrNameLst>
                                          <p:attrName>style.visibility</p:attrName>
                                        </p:attrNameLst>
                                      </p:cBhvr>
                                      <p:to>
                                        <p:strVal val="visible"/>
                                      </p:to>
                                    </p:set>
                                    <p:anim calcmode="lin" valueType="num">
                                      <p:cBhvr additive="base">
                                        <p:cTn id="68" dur="500" fill="hold"/>
                                        <p:tgtEl>
                                          <p:spTgt spid="23"/>
                                        </p:tgtEl>
                                        <p:attrNameLst>
                                          <p:attrName>ppt_x</p:attrName>
                                        </p:attrNameLst>
                                      </p:cBhvr>
                                      <p:tavLst>
                                        <p:tav tm="0">
                                          <p:val>
                                            <p:strVal val="#ppt_x"/>
                                          </p:val>
                                        </p:tav>
                                        <p:tav tm="100000">
                                          <p:val>
                                            <p:strVal val="#ppt_x"/>
                                          </p:val>
                                        </p:tav>
                                      </p:tavLst>
                                    </p:anim>
                                    <p:anim calcmode="lin" valueType="num">
                                      <p:cBhvr additive="base">
                                        <p:cTn id="69"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grpId="0" nodeType="clickEffect">
                                  <p:stCondLst>
                                    <p:cond delay="0"/>
                                  </p:stCondLst>
                                  <p:childTnLst>
                                    <p:set>
                                      <p:cBhvr>
                                        <p:cTn id="73" dur="1" fill="hold">
                                          <p:stCondLst>
                                            <p:cond delay="0"/>
                                          </p:stCondLst>
                                        </p:cTn>
                                        <p:tgtEl>
                                          <p:spTgt spid="17"/>
                                        </p:tgtEl>
                                        <p:attrNameLst>
                                          <p:attrName>style.visibility</p:attrName>
                                        </p:attrNameLst>
                                      </p:cBhvr>
                                      <p:to>
                                        <p:strVal val="visible"/>
                                      </p:to>
                                    </p:set>
                                    <p:animEffect transition="in" filter="fade">
                                      <p:cBhvr>
                                        <p:cTn id="74" dur="1000"/>
                                        <p:tgtEl>
                                          <p:spTgt spid="17"/>
                                        </p:tgtEl>
                                      </p:cBhvr>
                                    </p:animEffect>
                                    <p:anim calcmode="lin" valueType="num">
                                      <p:cBhvr>
                                        <p:cTn id="75" dur="1000" fill="hold"/>
                                        <p:tgtEl>
                                          <p:spTgt spid="17"/>
                                        </p:tgtEl>
                                        <p:attrNameLst>
                                          <p:attrName>ppt_x</p:attrName>
                                        </p:attrNameLst>
                                      </p:cBhvr>
                                      <p:tavLst>
                                        <p:tav tm="0">
                                          <p:val>
                                            <p:strVal val="#ppt_x"/>
                                          </p:val>
                                        </p:tav>
                                        <p:tav tm="100000">
                                          <p:val>
                                            <p:strVal val="#ppt_x"/>
                                          </p:val>
                                        </p:tav>
                                      </p:tavLst>
                                    </p:anim>
                                    <p:anim calcmode="lin" valueType="num">
                                      <p:cBhvr>
                                        <p:cTn id="7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nodeType="clickEffect">
                                  <p:stCondLst>
                                    <p:cond delay="0"/>
                                  </p:stCondLst>
                                  <p:childTnLst>
                                    <p:set>
                                      <p:cBhvr>
                                        <p:cTn id="80" dur="1" fill="hold">
                                          <p:stCondLst>
                                            <p:cond delay="0"/>
                                          </p:stCondLst>
                                        </p:cTn>
                                        <p:tgtEl>
                                          <p:spTgt spid="27">
                                            <p:txEl>
                                              <p:pRg st="0" end="0"/>
                                            </p:txEl>
                                          </p:spTgt>
                                        </p:tgtEl>
                                        <p:attrNameLst>
                                          <p:attrName>style.visibility</p:attrName>
                                        </p:attrNameLst>
                                      </p:cBhvr>
                                      <p:to>
                                        <p:strVal val="visible"/>
                                      </p:to>
                                    </p:set>
                                    <p:animEffect transition="in" filter="fade">
                                      <p:cBhvr>
                                        <p:cTn id="81" dur="1000"/>
                                        <p:tgtEl>
                                          <p:spTgt spid="27">
                                            <p:txEl>
                                              <p:pRg st="0" end="0"/>
                                            </p:txEl>
                                          </p:spTgt>
                                        </p:tgtEl>
                                      </p:cBhvr>
                                    </p:animEffect>
                                    <p:anim calcmode="lin" valueType="num">
                                      <p:cBhvr>
                                        <p:cTn id="82" dur="1000" fill="hold"/>
                                        <p:tgtEl>
                                          <p:spTgt spid="27">
                                            <p:txEl>
                                              <p:pRg st="0" end="0"/>
                                            </p:txEl>
                                          </p:spTgt>
                                        </p:tgtEl>
                                        <p:attrNameLst>
                                          <p:attrName>ppt_x</p:attrName>
                                        </p:attrNameLst>
                                      </p:cBhvr>
                                      <p:tavLst>
                                        <p:tav tm="0">
                                          <p:val>
                                            <p:strVal val="#ppt_x"/>
                                          </p:val>
                                        </p:tav>
                                        <p:tav tm="100000">
                                          <p:val>
                                            <p:strVal val="#ppt_x"/>
                                          </p:val>
                                        </p:tav>
                                      </p:tavLst>
                                    </p:anim>
                                    <p:anim calcmode="lin" valueType="num">
                                      <p:cBhvr>
                                        <p:cTn id="83" dur="1000" fill="hold"/>
                                        <p:tgtEl>
                                          <p:spTgt spid="2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2" presetClass="entr" presetSubtype="0" fill="hold" nodeType="clickEffect">
                                  <p:stCondLst>
                                    <p:cond delay="0"/>
                                  </p:stCondLst>
                                  <p:childTnLst>
                                    <p:set>
                                      <p:cBhvr>
                                        <p:cTn id="87" dur="1" fill="hold">
                                          <p:stCondLst>
                                            <p:cond delay="0"/>
                                          </p:stCondLst>
                                        </p:cTn>
                                        <p:tgtEl>
                                          <p:spTgt spid="29">
                                            <p:txEl>
                                              <p:pRg st="0" end="0"/>
                                            </p:txEl>
                                          </p:spTgt>
                                        </p:tgtEl>
                                        <p:attrNameLst>
                                          <p:attrName>style.visibility</p:attrName>
                                        </p:attrNameLst>
                                      </p:cBhvr>
                                      <p:to>
                                        <p:strVal val="visible"/>
                                      </p:to>
                                    </p:set>
                                    <p:animEffect transition="in" filter="fade">
                                      <p:cBhvr>
                                        <p:cTn id="88" dur="1000"/>
                                        <p:tgtEl>
                                          <p:spTgt spid="29">
                                            <p:txEl>
                                              <p:pRg st="0" end="0"/>
                                            </p:txEl>
                                          </p:spTgt>
                                        </p:tgtEl>
                                      </p:cBhvr>
                                    </p:animEffect>
                                    <p:anim calcmode="lin" valueType="num">
                                      <p:cBhvr>
                                        <p:cTn id="89" dur="1000" fill="hold"/>
                                        <p:tgtEl>
                                          <p:spTgt spid="29">
                                            <p:txEl>
                                              <p:pRg st="0" end="0"/>
                                            </p:txEl>
                                          </p:spTgt>
                                        </p:tgtEl>
                                        <p:attrNameLst>
                                          <p:attrName>ppt_x</p:attrName>
                                        </p:attrNameLst>
                                      </p:cBhvr>
                                      <p:tavLst>
                                        <p:tav tm="0">
                                          <p:val>
                                            <p:strVal val="#ppt_x"/>
                                          </p:val>
                                        </p:tav>
                                        <p:tav tm="100000">
                                          <p:val>
                                            <p:strVal val="#ppt_x"/>
                                          </p:val>
                                        </p:tav>
                                      </p:tavLst>
                                    </p:anim>
                                    <p:anim calcmode="lin" valueType="num">
                                      <p:cBhvr>
                                        <p:cTn id="90" dur="1000" fill="hold"/>
                                        <p:tgtEl>
                                          <p:spTgt spid="29">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11" grpId="0"/>
      <p:bldP spid="15" grpId="0"/>
      <p:bldP spid="17" grpId="0"/>
      <p:bldP spid="23" grpId="0"/>
      <p:bldP spid="2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3F76A8-B130-080D-039E-49B1E4579DE4}"/>
              </a:ext>
            </a:extLst>
          </p:cNvPr>
          <p:cNvSpPr txBox="1"/>
          <p:nvPr/>
        </p:nvSpPr>
        <p:spPr>
          <a:xfrm>
            <a:off x="7855168" y="170058"/>
            <a:ext cx="6093372"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Various functions in the organisation </a:t>
            </a: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9A6CEDA-CA3F-B3AB-6365-87612753B51A}"/>
              </a:ext>
            </a:extLst>
          </p:cNvPr>
          <p:cNvSpPr txBox="1"/>
          <p:nvPr/>
        </p:nvSpPr>
        <p:spPr>
          <a:xfrm>
            <a:off x="3239814" y="1872734"/>
            <a:ext cx="7173310" cy="400110"/>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Finance </a:t>
            </a:r>
            <a:endParaRPr lang="en-GB"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F197543-F4B1-27DE-A006-80C2D4548E33}"/>
              </a:ext>
            </a:extLst>
          </p:cNvPr>
          <p:cNvSpPr txBox="1"/>
          <p:nvPr/>
        </p:nvSpPr>
        <p:spPr>
          <a:xfrm>
            <a:off x="3239814" y="2456058"/>
            <a:ext cx="7173310" cy="400110"/>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Human Resources (HR) </a:t>
            </a:r>
            <a:endParaRPr lang="en-GB" sz="2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8716DAA-A321-B2C8-4D16-B600252CF1C3}"/>
              </a:ext>
            </a:extLst>
          </p:cNvPr>
          <p:cNvSpPr txBox="1"/>
          <p:nvPr/>
        </p:nvSpPr>
        <p:spPr>
          <a:xfrm>
            <a:off x="3239814" y="3039382"/>
            <a:ext cx="7173310" cy="400110"/>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Marketing </a:t>
            </a:r>
            <a:endParaRPr lang="en-GB"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07BABA5B-6287-8C78-EEAA-7FDF8278DC64}"/>
              </a:ext>
            </a:extLst>
          </p:cNvPr>
          <p:cNvSpPr txBox="1"/>
          <p:nvPr/>
        </p:nvSpPr>
        <p:spPr>
          <a:xfrm>
            <a:off x="3239814" y="3622706"/>
            <a:ext cx="7173310" cy="400110"/>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Operations</a:t>
            </a:r>
            <a:endParaRPr lang="en-GB" sz="20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92CCECC-5287-66C9-3A43-58BB790E0AE5}"/>
              </a:ext>
            </a:extLst>
          </p:cNvPr>
          <p:cNvSpPr txBox="1"/>
          <p:nvPr/>
        </p:nvSpPr>
        <p:spPr>
          <a:xfrm>
            <a:off x="3239814" y="4206030"/>
            <a:ext cx="7173310" cy="400110"/>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rial" panose="020B0604020202020204" pitchFamily="34" charset="0"/>
                <a:ea typeface="Aptos" panose="020B0004020202020204" pitchFamily="34" charset="0"/>
                <a:cs typeface="Arial" panose="020B0604020202020204" pitchFamily="34" charset="0"/>
              </a:rPr>
              <a:t>Information Technology (IT)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32136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
                                            <p:txEl>
                                              <p:pRg st="0" end="0"/>
                                            </p:txEl>
                                          </p:spTgt>
                                        </p:tgtEl>
                                        <p:attrNameLst>
                                          <p:attrName>style.visibility</p:attrName>
                                        </p:attrNameLst>
                                      </p:cBhvr>
                                      <p:to>
                                        <p:strVal val="visible"/>
                                      </p:to>
                                    </p:set>
                                    <p:animEffect transition="in" filter="fade">
                                      <p:cBhvr>
                                        <p:cTn id="21" dur="1000"/>
                                        <p:tgtEl>
                                          <p:spTgt spid="11">
                                            <p:txEl>
                                              <p:pRg st="0" end="0"/>
                                            </p:txEl>
                                          </p:spTgt>
                                        </p:tgtEl>
                                      </p:cBhvr>
                                    </p:animEffect>
                                    <p:anim calcmode="lin" valueType="num">
                                      <p:cBhvr>
                                        <p:cTn id="22"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3">
                                            <p:txEl>
                                              <p:pRg st="0" end="0"/>
                                            </p:txEl>
                                          </p:spTgt>
                                        </p:tgtEl>
                                        <p:attrNameLst>
                                          <p:attrName>style.visibility</p:attrName>
                                        </p:attrNameLst>
                                      </p:cBhvr>
                                      <p:to>
                                        <p:strVal val="visible"/>
                                      </p:to>
                                    </p:set>
                                    <p:animEffect transition="in" filter="fade">
                                      <p:cBhvr>
                                        <p:cTn id="28" dur="1000"/>
                                        <p:tgtEl>
                                          <p:spTgt spid="13">
                                            <p:txEl>
                                              <p:pRg st="0" end="0"/>
                                            </p:txEl>
                                          </p:spTgt>
                                        </p:tgtEl>
                                      </p:cBhvr>
                                    </p:animEffect>
                                    <p:anim calcmode="lin" valueType="num">
                                      <p:cBhvr>
                                        <p:cTn id="29"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5">
                                            <p:txEl>
                                              <p:pRg st="0" end="0"/>
                                            </p:txEl>
                                          </p:spTgt>
                                        </p:tgtEl>
                                        <p:attrNameLst>
                                          <p:attrName>style.visibility</p:attrName>
                                        </p:attrNameLst>
                                      </p:cBhvr>
                                      <p:to>
                                        <p:strVal val="visible"/>
                                      </p:to>
                                    </p:set>
                                    <p:animEffect transition="in" filter="fade">
                                      <p:cBhvr>
                                        <p:cTn id="35" dur="1000"/>
                                        <p:tgtEl>
                                          <p:spTgt spid="15">
                                            <p:txEl>
                                              <p:pRg st="0" end="0"/>
                                            </p:txEl>
                                          </p:spTgt>
                                        </p:tgtEl>
                                      </p:cBhvr>
                                    </p:animEffect>
                                    <p:anim calcmode="lin" valueType="num">
                                      <p:cBhvr>
                                        <p:cTn id="36"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5550F7A-A268-B17F-CF50-7B62D09BF1E3}"/>
              </a:ext>
            </a:extLst>
          </p:cNvPr>
          <p:cNvSpPr txBox="1"/>
          <p:nvPr/>
        </p:nvSpPr>
        <p:spPr>
          <a:xfrm>
            <a:off x="2699846" y="48423"/>
            <a:ext cx="9281947" cy="397738"/>
          </a:xfrm>
          <a:prstGeom prst="rect">
            <a:avLst/>
          </a:prstGeom>
          <a:noFill/>
        </p:spPr>
        <p:txBody>
          <a:bodyPr wrap="square">
            <a:spAutoFit/>
          </a:bodyPr>
          <a:lstStyle/>
          <a:p>
            <a:pPr algn="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External Factors Shaping Organizational Decisions and Future Strategies</a:t>
            </a:r>
          </a:p>
        </p:txBody>
      </p:sp>
      <p:sp>
        <p:nvSpPr>
          <p:cNvPr id="9" name="TextBox 8">
            <a:extLst>
              <a:ext uri="{FF2B5EF4-FFF2-40B4-BE49-F238E27FC236}">
                <a16:creationId xmlns:a16="http://schemas.microsoft.com/office/drawing/2014/main" id="{B713FA50-C53B-267B-7142-A2E086395C09}"/>
              </a:ext>
            </a:extLst>
          </p:cNvPr>
          <p:cNvSpPr txBox="1"/>
          <p:nvPr/>
        </p:nvSpPr>
        <p:spPr>
          <a:xfrm>
            <a:off x="1799901" y="1086020"/>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Sustainability and Environmental Responsibility</a:t>
            </a:r>
          </a:p>
        </p:txBody>
      </p:sp>
      <p:sp>
        <p:nvSpPr>
          <p:cNvPr id="11" name="TextBox 10">
            <a:extLst>
              <a:ext uri="{FF2B5EF4-FFF2-40B4-BE49-F238E27FC236}">
                <a16:creationId xmlns:a16="http://schemas.microsoft.com/office/drawing/2014/main" id="{106B6ED7-870C-447E-BF57-75EDE9357678}"/>
              </a:ext>
            </a:extLst>
          </p:cNvPr>
          <p:cNvSpPr txBox="1"/>
          <p:nvPr/>
        </p:nvSpPr>
        <p:spPr>
          <a:xfrm>
            <a:off x="1785446" y="1434453"/>
            <a:ext cx="10005849" cy="400110"/>
          </a:xfrm>
          <a:prstGeom prst="rect">
            <a:avLst/>
          </a:prstGeom>
          <a:noFill/>
        </p:spPr>
        <p:txBody>
          <a:bodyPr wrap="square">
            <a:spAutoFit/>
          </a:bodyPr>
          <a:lstStyle/>
          <a:p>
            <a:r>
              <a:rPr lang="en-GB" sz="2000" dirty="0">
                <a:latin typeface="Arial" panose="020B0604020202020204" pitchFamily="34" charset="0"/>
                <a:ea typeface="Aptos" panose="020B0004020202020204" pitchFamily="34" charset="0"/>
                <a:cs typeface="Arial" panose="020B0604020202020204" pitchFamily="34" charset="0"/>
              </a:rPr>
              <a:t>M</a:t>
            </a:r>
            <a:r>
              <a:rPr lang="en-GB" sz="2000" dirty="0">
                <a:effectLst/>
                <a:latin typeface="Arial" panose="020B0604020202020204" pitchFamily="34" charset="0"/>
                <a:ea typeface="Aptos" panose="020B0004020202020204" pitchFamily="34" charset="0"/>
                <a:cs typeface="Arial" panose="020B0604020202020204" pitchFamily="34" charset="0"/>
              </a:rPr>
              <a:t>aking investments in greener technology and improving waste management systems</a:t>
            </a:r>
            <a:endParaRPr lang="en-GB"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B362E18B-9B1E-FC4C-517E-3999006415B6}"/>
              </a:ext>
            </a:extLst>
          </p:cNvPr>
          <p:cNvSpPr txBox="1"/>
          <p:nvPr/>
        </p:nvSpPr>
        <p:spPr>
          <a:xfrm>
            <a:off x="1785446" y="1805229"/>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Technological Advancements</a:t>
            </a:r>
          </a:p>
        </p:txBody>
      </p:sp>
      <p:sp>
        <p:nvSpPr>
          <p:cNvPr id="15" name="TextBox 14">
            <a:extLst>
              <a:ext uri="{FF2B5EF4-FFF2-40B4-BE49-F238E27FC236}">
                <a16:creationId xmlns:a16="http://schemas.microsoft.com/office/drawing/2014/main" id="{D12C2A57-ED4F-5E26-D275-DE1A982EDB76}"/>
              </a:ext>
            </a:extLst>
          </p:cNvPr>
          <p:cNvSpPr txBox="1"/>
          <p:nvPr/>
        </p:nvSpPr>
        <p:spPr>
          <a:xfrm>
            <a:off x="1831431" y="2208883"/>
            <a:ext cx="9676085" cy="707886"/>
          </a:xfrm>
          <a:prstGeom prst="rect">
            <a:avLst/>
          </a:prstGeom>
          <a:noFill/>
        </p:spPr>
        <p:txBody>
          <a:bodyPr wrap="square">
            <a:spAutoFit/>
          </a:bodyPr>
          <a:lstStyle/>
          <a:p>
            <a:r>
              <a:rPr lang="en-GB" sz="2000" dirty="0">
                <a:latin typeface="Arial" panose="020B0604020202020204" pitchFamily="34" charset="0"/>
                <a:ea typeface="Aptos" panose="020B0004020202020204" pitchFamily="34" charset="0"/>
                <a:cs typeface="Arial" panose="020B0604020202020204" pitchFamily="34" charset="0"/>
              </a:rPr>
              <a:t>I</a:t>
            </a:r>
            <a:r>
              <a:rPr lang="en-GB" sz="2000" dirty="0">
                <a:effectLst/>
                <a:latin typeface="Arial" panose="020B0604020202020204" pitchFamily="34" charset="0"/>
                <a:ea typeface="Aptos" panose="020B0004020202020204" pitchFamily="34" charset="0"/>
                <a:cs typeface="Arial" panose="020B0604020202020204" pitchFamily="34" charset="0"/>
              </a:rPr>
              <a:t>mprove passenger experience </a:t>
            </a:r>
            <a:r>
              <a:rPr lang="en-GB" sz="2000" dirty="0">
                <a:latin typeface="Arial" panose="020B0604020202020204" pitchFamily="34" charset="0"/>
                <a:ea typeface="Aptos" panose="020B0004020202020204" pitchFamily="34" charset="0"/>
                <a:cs typeface="Arial" panose="020B0604020202020204" pitchFamily="34" charset="0"/>
              </a:rPr>
              <a:t>and customer services through mobile applications, and AI</a:t>
            </a:r>
            <a:endParaRPr lang="en-GB"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73D8F80-109E-EBC2-21CA-9154E71627AE}"/>
              </a:ext>
            </a:extLst>
          </p:cNvPr>
          <p:cNvSpPr txBox="1"/>
          <p:nvPr/>
        </p:nvSpPr>
        <p:spPr>
          <a:xfrm>
            <a:off x="1799901" y="2919781"/>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Consumer Trends and Expectations</a:t>
            </a:r>
          </a:p>
        </p:txBody>
      </p:sp>
      <p:sp>
        <p:nvSpPr>
          <p:cNvPr id="5" name="TextBox 4">
            <a:extLst>
              <a:ext uri="{FF2B5EF4-FFF2-40B4-BE49-F238E27FC236}">
                <a16:creationId xmlns:a16="http://schemas.microsoft.com/office/drawing/2014/main" id="{96B916E6-58B9-6F69-5868-8C9C73DD3E55}"/>
              </a:ext>
            </a:extLst>
          </p:cNvPr>
          <p:cNvSpPr txBox="1"/>
          <p:nvPr/>
        </p:nvSpPr>
        <p:spPr>
          <a:xfrm>
            <a:off x="1785446" y="3330150"/>
            <a:ext cx="7500444" cy="400110"/>
          </a:xfrm>
          <a:prstGeom prst="rect">
            <a:avLst/>
          </a:prstGeom>
          <a:noFill/>
        </p:spPr>
        <p:txBody>
          <a:bodyPr wrap="square">
            <a:spAutoFit/>
          </a:bodyPr>
          <a:lstStyle/>
          <a:p>
            <a:r>
              <a:rPr lang="en-GB" sz="2000" dirty="0">
                <a:latin typeface="Arial" panose="020B0604020202020204" pitchFamily="34" charset="0"/>
                <a:ea typeface="Aptos" panose="020B0004020202020204" pitchFamily="34" charset="0"/>
                <a:cs typeface="Arial" panose="020B0604020202020204" pitchFamily="34" charset="0"/>
              </a:rPr>
              <a:t>C</a:t>
            </a:r>
            <a:r>
              <a:rPr lang="en-GB" sz="2000" dirty="0">
                <a:effectLst/>
                <a:latin typeface="Arial" panose="020B0604020202020204" pitchFamily="34" charset="0"/>
                <a:ea typeface="Aptos" panose="020B0004020202020204" pitchFamily="34" charset="0"/>
                <a:cs typeface="Arial" panose="020B0604020202020204" pitchFamily="34" charset="0"/>
              </a:rPr>
              <a:t>ustomised experiences and environmentally conscious travel</a:t>
            </a:r>
            <a:endParaRPr lang="en-GB"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738B2D8-3A8C-8188-F0EE-41C2EE294F23}"/>
              </a:ext>
            </a:extLst>
          </p:cNvPr>
          <p:cNvSpPr txBox="1"/>
          <p:nvPr/>
        </p:nvSpPr>
        <p:spPr>
          <a:xfrm>
            <a:off x="1799901" y="3730260"/>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Economic Volatility</a:t>
            </a:r>
          </a:p>
        </p:txBody>
      </p:sp>
      <p:sp>
        <p:nvSpPr>
          <p:cNvPr id="12" name="TextBox 11">
            <a:extLst>
              <a:ext uri="{FF2B5EF4-FFF2-40B4-BE49-F238E27FC236}">
                <a16:creationId xmlns:a16="http://schemas.microsoft.com/office/drawing/2014/main" id="{04142333-2BEB-73F8-6B27-8AE5FA40DD49}"/>
              </a:ext>
            </a:extLst>
          </p:cNvPr>
          <p:cNvSpPr txBox="1"/>
          <p:nvPr/>
        </p:nvSpPr>
        <p:spPr>
          <a:xfrm>
            <a:off x="1799901" y="4175420"/>
            <a:ext cx="8162595" cy="400110"/>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Strong financial planning and adaptable pricing methods </a:t>
            </a:r>
            <a:endParaRPr lang="en-GB" sz="20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05F8EC3-E1D5-0634-A967-2FA746516723}"/>
              </a:ext>
            </a:extLst>
          </p:cNvPr>
          <p:cNvSpPr txBox="1"/>
          <p:nvPr/>
        </p:nvSpPr>
        <p:spPr>
          <a:xfrm>
            <a:off x="1785446" y="4575530"/>
            <a:ext cx="6093372" cy="41036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Geopolitical and Health Concerns</a:t>
            </a:r>
          </a:p>
        </p:txBody>
      </p:sp>
      <p:sp>
        <p:nvSpPr>
          <p:cNvPr id="18" name="TextBox 17">
            <a:extLst>
              <a:ext uri="{FF2B5EF4-FFF2-40B4-BE49-F238E27FC236}">
                <a16:creationId xmlns:a16="http://schemas.microsoft.com/office/drawing/2014/main" id="{8FF4A155-129F-079C-E410-FE334896F04F}"/>
              </a:ext>
            </a:extLst>
          </p:cNvPr>
          <p:cNvSpPr txBox="1"/>
          <p:nvPr/>
        </p:nvSpPr>
        <p:spPr>
          <a:xfrm>
            <a:off x="1831431" y="4961623"/>
            <a:ext cx="9676085" cy="707886"/>
          </a:xfrm>
          <a:prstGeom prst="rect">
            <a:avLst/>
          </a:prstGeom>
          <a:noFill/>
        </p:spPr>
        <p:txBody>
          <a:bodyPr wrap="square">
            <a:spAutoFit/>
          </a:bodyPr>
          <a:lstStyle/>
          <a:p>
            <a:r>
              <a:rPr lang="en-GB" sz="2000" dirty="0">
                <a:effectLst/>
                <a:latin typeface="Arial" panose="020B0604020202020204" pitchFamily="34" charset="0"/>
                <a:ea typeface="Aptos" panose="020B0004020202020204" pitchFamily="34" charset="0"/>
                <a:cs typeface="Arial" panose="020B0604020202020204" pitchFamily="34" charset="0"/>
              </a:rPr>
              <a:t>Maintaining client trust and company continuity requires improved health and safety protocols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578373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ppt_x"/>
                                          </p:val>
                                        </p:tav>
                                        <p:tav tm="100000">
                                          <p:val>
                                            <p:strVal val="#ppt_x"/>
                                          </p:val>
                                        </p:tav>
                                      </p:tavLst>
                                    </p:anim>
                                    <p:anim calcmode="lin" valueType="num">
                                      <p:cBhvr additive="base">
                                        <p:cTn id="21"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1000"/>
                                        <p:tgtEl>
                                          <p:spTgt spid="15"/>
                                        </p:tgtEl>
                                      </p:cBhvr>
                                    </p:animEffect>
                                    <p:anim calcmode="lin" valueType="num">
                                      <p:cBhvr>
                                        <p:cTn id="27" dur="1000" fill="hold"/>
                                        <p:tgtEl>
                                          <p:spTgt spid="15"/>
                                        </p:tgtEl>
                                        <p:attrNameLst>
                                          <p:attrName>ppt_x</p:attrName>
                                        </p:attrNameLst>
                                      </p:cBhvr>
                                      <p:tavLst>
                                        <p:tav tm="0">
                                          <p:val>
                                            <p:strVal val="#ppt_x"/>
                                          </p:val>
                                        </p:tav>
                                        <p:tav tm="100000">
                                          <p:val>
                                            <p:strVal val="#ppt_x"/>
                                          </p:val>
                                        </p:tav>
                                      </p:tavLst>
                                    </p:anim>
                                    <p:anim calcmode="lin" valueType="num">
                                      <p:cBhvr>
                                        <p:cTn id="28"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additive="base">
                                        <p:cTn id="33" dur="500" fill="hold"/>
                                        <p:tgtEl>
                                          <p:spTgt spid="3"/>
                                        </p:tgtEl>
                                        <p:attrNameLst>
                                          <p:attrName>ppt_x</p:attrName>
                                        </p:attrNameLst>
                                      </p:cBhvr>
                                      <p:tavLst>
                                        <p:tav tm="0">
                                          <p:val>
                                            <p:strVal val="#ppt_x"/>
                                          </p:val>
                                        </p:tav>
                                        <p:tav tm="100000">
                                          <p:val>
                                            <p:strVal val="#ppt_x"/>
                                          </p:val>
                                        </p:tav>
                                      </p:tavLst>
                                    </p:anim>
                                    <p:anim calcmode="lin" valueType="num">
                                      <p:cBhvr additive="base">
                                        <p:cTn id="3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animEffect transition="in" filter="fade">
                                      <p:cBhvr>
                                        <p:cTn id="39" dur="1000"/>
                                        <p:tgtEl>
                                          <p:spTgt spid="5"/>
                                        </p:tgtEl>
                                      </p:cBhvr>
                                    </p:animEffect>
                                    <p:anim calcmode="lin" valueType="num">
                                      <p:cBhvr>
                                        <p:cTn id="40" dur="1000" fill="hold"/>
                                        <p:tgtEl>
                                          <p:spTgt spid="5"/>
                                        </p:tgtEl>
                                        <p:attrNameLst>
                                          <p:attrName>ppt_x</p:attrName>
                                        </p:attrNameLst>
                                      </p:cBhvr>
                                      <p:tavLst>
                                        <p:tav tm="0">
                                          <p:val>
                                            <p:strVal val="#ppt_x"/>
                                          </p:val>
                                        </p:tav>
                                        <p:tav tm="100000">
                                          <p:val>
                                            <p:strVal val="#ppt_x"/>
                                          </p:val>
                                        </p:tav>
                                      </p:tavLst>
                                    </p:anim>
                                    <p:anim calcmode="lin" valueType="num">
                                      <p:cBhvr>
                                        <p:cTn id="4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8"/>
                                        </p:tgtEl>
                                        <p:attrNameLst>
                                          <p:attrName>style.visibility</p:attrName>
                                        </p:attrNameLst>
                                      </p:cBhvr>
                                      <p:to>
                                        <p:strVal val="visible"/>
                                      </p:to>
                                    </p:set>
                                    <p:anim calcmode="lin" valueType="num">
                                      <p:cBhvr additive="base">
                                        <p:cTn id="46" dur="500" fill="hold"/>
                                        <p:tgtEl>
                                          <p:spTgt spid="8"/>
                                        </p:tgtEl>
                                        <p:attrNameLst>
                                          <p:attrName>ppt_x</p:attrName>
                                        </p:attrNameLst>
                                      </p:cBhvr>
                                      <p:tavLst>
                                        <p:tav tm="0">
                                          <p:val>
                                            <p:strVal val="#ppt_x"/>
                                          </p:val>
                                        </p:tav>
                                        <p:tav tm="100000">
                                          <p:val>
                                            <p:strVal val="#ppt_x"/>
                                          </p:val>
                                        </p:tav>
                                      </p:tavLst>
                                    </p:anim>
                                    <p:anim calcmode="lin" valueType="num">
                                      <p:cBhvr additive="base">
                                        <p:cTn id="4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fade">
                                      <p:cBhvr>
                                        <p:cTn id="52" dur="1000"/>
                                        <p:tgtEl>
                                          <p:spTgt spid="12"/>
                                        </p:tgtEl>
                                      </p:cBhvr>
                                    </p:animEffect>
                                    <p:anim calcmode="lin" valueType="num">
                                      <p:cBhvr>
                                        <p:cTn id="53" dur="1000" fill="hold"/>
                                        <p:tgtEl>
                                          <p:spTgt spid="12"/>
                                        </p:tgtEl>
                                        <p:attrNameLst>
                                          <p:attrName>ppt_x</p:attrName>
                                        </p:attrNameLst>
                                      </p:cBhvr>
                                      <p:tavLst>
                                        <p:tav tm="0">
                                          <p:val>
                                            <p:strVal val="#ppt_x"/>
                                          </p:val>
                                        </p:tav>
                                        <p:tav tm="100000">
                                          <p:val>
                                            <p:strVal val="#ppt_x"/>
                                          </p:val>
                                        </p:tav>
                                      </p:tavLst>
                                    </p:anim>
                                    <p:anim calcmode="lin" valueType="num">
                                      <p:cBhvr>
                                        <p:cTn id="5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1000"/>
                                        <p:tgtEl>
                                          <p:spTgt spid="16"/>
                                        </p:tgtEl>
                                      </p:cBhvr>
                                    </p:animEffect>
                                    <p:anim calcmode="lin" valueType="num">
                                      <p:cBhvr>
                                        <p:cTn id="60" dur="1000" fill="hold"/>
                                        <p:tgtEl>
                                          <p:spTgt spid="16"/>
                                        </p:tgtEl>
                                        <p:attrNameLst>
                                          <p:attrName>ppt_x</p:attrName>
                                        </p:attrNameLst>
                                      </p:cBhvr>
                                      <p:tavLst>
                                        <p:tav tm="0">
                                          <p:val>
                                            <p:strVal val="#ppt_x"/>
                                          </p:val>
                                        </p:tav>
                                        <p:tav tm="100000">
                                          <p:val>
                                            <p:strVal val="#ppt_x"/>
                                          </p:val>
                                        </p:tav>
                                      </p:tavLst>
                                    </p:anim>
                                    <p:anim calcmode="lin" valueType="num">
                                      <p:cBhvr>
                                        <p:cTn id="61"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fade">
                                      <p:cBhvr>
                                        <p:cTn id="66" dur="1000"/>
                                        <p:tgtEl>
                                          <p:spTgt spid="18"/>
                                        </p:tgtEl>
                                      </p:cBhvr>
                                    </p:animEffect>
                                    <p:anim calcmode="lin" valueType="num">
                                      <p:cBhvr>
                                        <p:cTn id="67" dur="1000" fill="hold"/>
                                        <p:tgtEl>
                                          <p:spTgt spid="18"/>
                                        </p:tgtEl>
                                        <p:attrNameLst>
                                          <p:attrName>ppt_x</p:attrName>
                                        </p:attrNameLst>
                                      </p:cBhvr>
                                      <p:tavLst>
                                        <p:tav tm="0">
                                          <p:val>
                                            <p:strVal val="#ppt_x"/>
                                          </p:val>
                                        </p:tav>
                                        <p:tav tm="100000">
                                          <p:val>
                                            <p:strVal val="#ppt_x"/>
                                          </p:val>
                                        </p:tav>
                                      </p:tavLst>
                                    </p:anim>
                                    <p:anim calcmode="lin" valueType="num">
                                      <p:cBhvr>
                                        <p:cTn id="6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3" grpId="0"/>
      <p:bldP spid="5" grpId="0"/>
      <p:bldP spid="8" grpId="0"/>
      <p:bldP spid="12" grpId="0"/>
      <p:bldP spid="16" grpId="0"/>
      <p:bldP spid="1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05E4014-948C-016C-F04A-F79D9017E740}"/>
              </a:ext>
            </a:extLst>
          </p:cNvPr>
          <p:cNvSpPr txBox="1"/>
          <p:nvPr/>
        </p:nvSpPr>
        <p:spPr>
          <a:xfrm>
            <a:off x="2427889" y="0"/>
            <a:ext cx="9522373" cy="6432530"/>
          </a:xfrm>
          <a:prstGeom prst="rect">
            <a:avLst/>
          </a:prstGeom>
          <a:noFill/>
        </p:spPr>
        <p:txBody>
          <a:bodyPr wrap="square">
            <a:spAutoFit/>
          </a:bodyPr>
          <a:lstStyle/>
          <a:p>
            <a:pPr algn="r"/>
            <a:r>
              <a:rPr lang="en-GB" sz="2000" dirty="0">
                <a:latin typeface="Arial" panose="020B0604020202020204" pitchFamily="34" charset="0"/>
                <a:cs typeface="Arial" panose="020B0604020202020204" pitchFamily="34" charset="0"/>
              </a:rPr>
              <a:t>References</a:t>
            </a:r>
            <a:r>
              <a:rPr lang="en-GB" sz="14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Carnival Corporation &amp; plc. (2018). Home | Carnival Corporation &amp; plc. [online] Available at: </a:t>
            </a:r>
            <a:r>
              <a:rPr lang="en-GB" sz="1400" dirty="0">
                <a:latin typeface="Arial" panose="020B0604020202020204" pitchFamily="34" charset="0"/>
                <a:cs typeface="Arial" panose="020B0604020202020204" pitchFamily="34" charset="0"/>
                <a:hlinkClick r:id="rId2"/>
              </a:rPr>
              <a:t>https://www.carnivalcorp.com/</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Edgington, T. and Morris, C. (2020). Brexit: What is the Northern Ireland protocol and why is it needed? BBC News. [online] 8 Sep. Available at: </a:t>
            </a:r>
            <a:r>
              <a:rPr lang="en-GB" sz="1400" dirty="0">
                <a:latin typeface="Arial" panose="020B0604020202020204" pitchFamily="34" charset="0"/>
                <a:cs typeface="Arial" panose="020B0604020202020204" pitchFamily="34" charset="0"/>
                <a:hlinkClick r:id="rId3"/>
              </a:rPr>
              <a:t>https://www.bbc.co.uk/news/explainers-53724381</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Fleischer, C.H. (2022). The SHRM essential guide to employment law : a handbook for HR professionals, managers, businesses, and organizations. Alexandria: Society For Human Resource Management.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maritime-executive.com. (n.d.). The Maritime Executive: Maritime News | Marine News. [online] Available at: </a:t>
            </a:r>
            <a:r>
              <a:rPr lang="en-GB" sz="1400" dirty="0">
                <a:latin typeface="Arial" panose="020B0604020202020204" pitchFamily="34" charset="0"/>
                <a:cs typeface="Arial" panose="020B0604020202020204" pitchFamily="34" charset="0"/>
                <a:hlinkClick r:id="rId4"/>
              </a:rPr>
              <a:t>https://www.maritime-executive.com/</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Pocruises.com. (2019). P&amp;O Cruises: 2019, 2020 and 2021 Cruise Holidays. [online] Available at: </a:t>
            </a:r>
            <a:r>
              <a:rPr lang="en-GB" sz="1400" dirty="0">
                <a:latin typeface="Arial" panose="020B0604020202020204" pitchFamily="34" charset="0"/>
                <a:cs typeface="Arial" panose="020B0604020202020204" pitchFamily="34" charset="0"/>
                <a:hlinkClick r:id="rId5"/>
              </a:rPr>
              <a:t>https://www.pocruises.com/</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press, release (2024). State of the Cruise Industry report. [online] Cruise Line Industry Association. Available at: </a:t>
            </a:r>
            <a:r>
              <a:rPr lang="en-GB" sz="1400" dirty="0">
                <a:latin typeface="Arial" panose="020B0604020202020204" pitchFamily="34" charset="0"/>
                <a:cs typeface="Arial" panose="020B0604020202020204" pitchFamily="34" charset="0"/>
                <a:hlinkClick r:id="rId6"/>
              </a:rPr>
              <a:t>https://cruising.org/en-gb/news-and-research/press-room/2024/april/state-of-the-cruise-industry-report</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Site Admin (2023). UK Chamber of Shipping | Chamber of Shipping. [online] Ukchamberofshipping.com. Available at: </a:t>
            </a:r>
            <a:r>
              <a:rPr lang="en-GB" sz="1400" dirty="0">
                <a:latin typeface="Arial" panose="020B0604020202020204" pitchFamily="34" charset="0"/>
                <a:cs typeface="Arial" panose="020B0604020202020204" pitchFamily="34" charset="0"/>
                <a:hlinkClick r:id="rId7"/>
              </a:rPr>
              <a:t>https://www.ukchamberofshipping.com/</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WordPress (2024). Cruise Industry News | Cruise News. [online] https://cruiseindustrynews.com/. Available at: </a:t>
            </a:r>
            <a:r>
              <a:rPr lang="en-GB" sz="1400" dirty="0">
                <a:latin typeface="Arial" panose="020B0604020202020204" pitchFamily="34" charset="0"/>
                <a:cs typeface="Arial" panose="020B0604020202020204" pitchFamily="34" charset="0"/>
                <a:hlinkClick r:id="rId8"/>
              </a:rPr>
              <a:t>https://cruiseindustrynews.com/</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World Bank (2018). Topics. [online] World Bank. Available at: </a:t>
            </a:r>
            <a:r>
              <a:rPr lang="en-GB" sz="1400" dirty="0">
                <a:latin typeface="Arial" panose="020B0604020202020204" pitchFamily="34" charset="0"/>
                <a:cs typeface="Arial" panose="020B0604020202020204" pitchFamily="34" charset="0"/>
                <a:hlinkClick r:id="rId9"/>
              </a:rPr>
              <a:t>https://www.worldbank.org/en/topic</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www.imo.org. (n.d.). International Maritime Organization. [online] Available at: https://www.imo.org/en/.</a:t>
            </a:r>
          </a:p>
        </p:txBody>
      </p:sp>
    </p:spTree>
    <p:extLst>
      <p:ext uri="{BB962C8B-B14F-4D97-AF65-F5344CB8AC3E}">
        <p14:creationId xmlns:p14="http://schemas.microsoft.com/office/powerpoint/2010/main" val="366972999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6765</TotalTime>
  <Words>926</Words>
  <Application>Microsoft Office PowerPoint</Application>
  <PresentationFormat>Widescreen</PresentationFormat>
  <Paragraphs>113</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Corbel</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Octavian-George Stoica (2330278)</dc:creator>
  <cp:lastModifiedBy>Octavian-George Stoica</cp:lastModifiedBy>
  <cp:revision>4</cp:revision>
  <dcterms:created xsi:type="dcterms:W3CDTF">2024-07-05T13:08:05Z</dcterms:created>
  <dcterms:modified xsi:type="dcterms:W3CDTF">2024-07-16T15:15:58Z</dcterms:modified>
</cp:coreProperties>
</file>