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5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2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650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8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082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23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712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111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485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165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77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863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012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30FB3B-F539-4992-AFC2-59E9B10BA2D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82449-160B-4A1D-8B11-D9FFCEAD6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59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Physiological Ergogenic Aid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Something that alters the physiological functioning of body organs or systems. 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Acupuncture	</a:t>
            </a:r>
            <a:r>
              <a:rPr lang="en-GB" dirty="0" smtClean="0"/>
              <a:t>		Physiotherapy</a:t>
            </a:r>
            <a:r>
              <a:rPr lang="en-GB" dirty="0"/>
              <a:t>,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Sports Massage	</a:t>
            </a:r>
            <a:r>
              <a:rPr lang="en-GB" dirty="0" smtClean="0"/>
              <a:t>	EPO, Blood Doping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Homeopathy, 	</a:t>
            </a:r>
            <a:r>
              <a:rPr lang="en-GB" dirty="0" smtClean="0"/>
              <a:t>		Ultra-violet rays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Oxygen</a:t>
            </a:r>
            <a:r>
              <a:rPr lang="en-GB" dirty="0" smtClean="0"/>
              <a:t>			Herbal Medicines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Hypobaric	</a:t>
            </a:r>
            <a:r>
              <a:rPr lang="en-GB" dirty="0" smtClean="0"/>
              <a:t>		Human growth Hormone</a:t>
            </a:r>
          </a:p>
          <a:p>
            <a:pPr marL="0" indent="0">
              <a:buNone/>
            </a:pPr>
            <a:r>
              <a:rPr lang="en-GB" smtClean="0">
                <a:solidFill>
                  <a:srgbClr val="7030A0"/>
                </a:solidFill>
              </a:rPr>
              <a:t>Cold </a:t>
            </a:r>
            <a:r>
              <a:rPr lang="en-GB" dirty="0" smtClean="0">
                <a:solidFill>
                  <a:srgbClr val="7030A0"/>
                </a:solidFill>
              </a:rPr>
              <a:t>immersion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Heat therapy</a:t>
            </a:r>
            <a:r>
              <a:rPr lang="en-GB" dirty="0" smtClean="0"/>
              <a:t>	</a:t>
            </a:r>
            <a:r>
              <a:rPr lang="en-GB" dirty="0"/>
              <a:t>	</a:t>
            </a:r>
            <a:r>
              <a:rPr lang="en-GB" dirty="0" smtClean="0"/>
              <a:t>				</a:t>
            </a:r>
          </a:p>
          <a:p>
            <a:pPr marL="0" indent="0">
              <a:buNone/>
            </a:pPr>
            <a:r>
              <a:rPr lang="en-GB" dirty="0" smtClean="0"/>
              <a:t>				</a:t>
            </a: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Mixed legal and illegal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573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Thermal Therapies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Cryotherapy</a:t>
            </a:r>
            <a:endParaRPr lang="en-GB" dirty="0" smtClean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Heat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2852936"/>
            <a:ext cx="3105173" cy="215742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3319" y="2869604"/>
            <a:ext cx="3205186" cy="2124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516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The cooling of the body or area of the body to change the physiological and metabolic functions.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Four stages of cold</a:t>
            </a:r>
          </a:p>
          <a:p>
            <a:r>
              <a:rPr lang="en-GB" dirty="0"/>
              <a:t>1. Cold; 1-3 minutes</a:t>
            </a:r>
          </a:p>
          <a:p>
            <a:r>
              <a:rPr lang="en-GB" dirty="0"/>
              <a:t>2. Aching / stinging / discomfort</a:t>
            </a:r>
          </a:p>
          <a:p>
            <a:r>
              <a:rPr lang="en-US" dirty="0"/>
              <a:t>3. Pain / burning; 2-7 minutes</a:t>
            </a:r>
          </a:p>
          <a:p>
            <a:r>
              <a:rPr lang="en-GB" dirty="0"/>
              <a:t>4. Numbness; 5-15 minutes</a:t>
            </a:r>
          </a:p>
        </p:txBody>
      </p:sp>
    </p:spTree>
    <p:extLst>
      <p:ext uri="{BB962C8B-B14F-4D97-AF65-F5344CB8AC3E}">
        <p14:creationId xmlns:p14="http://schemas.microsoft.com/office/powerpoint/2010/main" val="1379287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Forms of cryotherapy and their effect on intramuscular temperature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" y="2509838"/>
            <a:ext cx="874395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560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Physiological Effect of 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Decreased circulation</a:t>
            </a:r>
          </a:p>
          <a:p>
            <a:r>
              <a:rPr lang="en-GB" dirty="0" smtClean="0"/>
              <a:t>Local vasoconstriction</a:t>
            </a:r>
          </a:p>
          <a:p>
            <a:r>
              <a:rPr lang="en-GB" dirty="0" smtClean="0"/>
              <a:t>Decrease inflammatory effects</a:t>
            </a:r>
          </a:p>
          <a:p>
            <a:r>
              <a:rPr lang="en-GB" dirty="0" smtClean="0"/>
              <a:t>Decreased metabolism</a:t>
            </a:r>
          </a:p>
          <a:p>
            <a:r>
              <a:rPr lang="en-GB" dirty="0" smtClean="0"/>
              <a:t>Increased tissue stiffness</a:t>
            </a:r>
          </a:p>
          <a:p>
            <a:r>
              <a:rPr lang="en-GB" dirty="0" smtClean="0"/>
              <a:t>Decreased muscle spasm</a:t>
            </a:r>
          </a:p>
          <a:p>
            <a:r>
              <a:rPr lang="en-GB" dirty="0" smtClean="0"/>
              <a:t>Decreased pain and sensitivity</a:t>
            </a:r>
          </a:p>
          <a:p>
            <a:r>
              <a:rPr lang="en-GB" dirty="0" smtClean="0"/>
              <a:t>Decreased nerve conduction velocity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070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effects of 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Relaxes </a:t>
            </a:r>
            <a:r>
              <a:rPr lang="en-GB" dirty="0"/>
              <a:t>muscle </a:t>
            </a:r>
          </a:p>
          <a:p>
            <a:r>
              <a:rPr lang="en-GB" dirty="0"/>
              <a:t>Slows bacterial </a:t>
            </a:r>
            <a:r>
              <a:rPr lang="en-GB" dirty="0" smtClean="0"/>
              <a:t>growth</a:t>
            </a:r>
            <a:endParaRPr lang="en-GB" dirty="0"/>
          </a:p>
          <a:p>
            <a:r>
              <a:rPr lang="en-GB" dirty="0"/>
              <a:t>Decreases inflammation </a:t>
            </a:r>
          </a:p>
          <a:p>
            <a:r>
              <a:rPr lang="en-US" dirty="0"/>
              <a:t>Decreases pain by numbing area </a:t>
            </a:r>
          </a:p>
          <a:p>
            <a:r>
              <a:rPr lang="en-GB" dirty="0"/>
              <a:t>Local </a:t>
            </a:r>
            <a:r>
              <a:rPr lang="en-GB" dirty="0" err="1"/>
              <a:t>anesthetic</a:t>
            </a:r>
            <a:r>
              <a:rPr lang="en-GB" dirty="0"/>
              <a:t> effect </a:t>
            </a:r>
          </a:p>
          <a:p>
            <a:r>
              <a:rPr lang="en-GB" dirty="0"/>
              <a:t>Decreases bleeding</a:t>
            </a:r>
          </a:p>
        </p:txBody>
      </p:sp>
    </p:spTree>
    <p:extLst>
      <p:ext uri="{BB962C8B-B14F-4D97-AF65-F5344CB8AC3E}">
        <p14:creationId xmlns:p14="http://schemas.microsoft.com/office/powerpoint/2010/main" val="4265756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Cryotherapy and injury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Immediate application of (e.g</a:t>
            </a:r>
            <a:r>
              <a:rPr lang="en-GB" dirty="0" smtClean="0"/>
              <a:t>. ice</a:t>
            </a:r>
            <a:r>
              <a:rPr lang="en-GB" dirty="0" smtClean="0"/>
              <a:t>) reduces the secondary trauma that can occur after injury.</a:t>
            </a:r>
          </a:p>
          <a:p>
            <a:endParaRPr lang="en-GB" dirty="0"/>
          </a:p>
          <a:p>
            <a:r>
              <a:rPr lang="en-GB" dirty="0" smtClean="0"/>
              <a:t>The use of ice during rehabilitation reduces swelling by limiting histamine release and causing vasoconstriction.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544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Contraindications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Allergy to cold – hives and joint pain</a:t>
            </a:r>
          </a:p>
          <a:p>
            <a:r>
              <a:rPr lang="en-GB" dirty="0" err="1" smtClean="0"/>
              <a:t>Raynauds</a:t>
            </a:r>
            <a:r>
              <a:rPr lang="en-GB" dirty="0" smtClean="0"/>
              <a:t> </a:t>
            </a:r>
            <a:r>
              <a:rPr lang="en-GB" dirty="0" err="1" smtClean="0"/>
              <a:t>phenomen</a:t>
            </a:r>
            <a:r>
              <a:rPr lang="en-GB" dirty="0" smtClean="0"/>
              <a:t> – arterial spasm and tissue necrosis.</a:t>
            </a:r>
            <a:endParaRPr lang="en-GB" dirty="0"/>
          </a:p>
          <a:p>
            <a:r>
              <a:rPr lang="en-GB" dirty="0" smtClean="0"/>
              <a:t>Limited in rheumatoid arthritis – increased joint stiffness and pain.</a:t>
            </a:r>
          </a:p>
          <a:p>
            <a:r>
              <a:rPr lang="en-GB" dirty="0" smtClean="0"/>
              <a:t>Very young and very old</a:t>
            </a:r>
          </a:p>
          <a:p>
            <a:r>
              <a:rPr lang="en-GB" dirty="0" smtClean="0"/>
              <a:t>Previously damaged tissues</a:t>
            </a:r>
          </a:p>
          <a:p>
            <a:r>
              <a:rPr lang="en-GB" dirty="0" smtClean="0"/>
              <a:t>Coma patients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641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of 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b="1" dirty="0"/>
              <a:t>Commercial cold pack/bag of ice</a:t>
            </a:r>
          </a:p>
          <a:p>
            <a:r>
              <a:rPr lang="en-US" dirty="0"/>
              <a:t>Either a commercial available gel pack kept in a freezer at 8°C can be used, or fill a plastic </a:t>
            </a:r>
            <a:r>
              <a:rPr lang="en-US" dirty="0" smtClean="0"/>
              <a:t>bag full </a:t>
            </a:r>
            <a:r>
              <a:rPr lang="en-US" dirty="0"/>
              <a:t>of ice and a little water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/>
              <a:t>Treatment time: 15-20 minutes. Wait at least 60-minutes before reapplying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/>
              <a:t>Mode of heat transfer: Conduction</a:t>
            </a:r>
          </a:p>
          <a:p>
            <a:r>
              <a:rPr lang="en-GB" dirty="0"/>
              <a:t>Penetration: 1/2 </a:t>
            </a:r>
            <a:r>
              <a:rPr lang="en-GB" dirty="0" smtClean="0"/>
              <a:t>inch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Application </a:t>
            </a:r>
            <a:r>
              <a:rPr lang="en-GB" dirty="0"/>
              <a:t>Procedure:</a:t>
            </a:r>
          </a:p>
          <a:p>
            <a:r>
              <a:rPr lang="en-US" dirty="0"/>
              <a:t>Step 1: Dampen a towel and wrap cold pack in it (1 layer, allows even and more </a:t>
            </a:r>
            <a:r>
              <a:rPr lang="en-US" dirty="0" smtClean="0"/>
              <a:t>efficient </a:t>
            </a:r>
            <a:r>
              <a:rPr lang="en-GB" dirty="0" smtClean="0"/>
              <a:t>conduction </a:t>
            </a:r>
            <a:r>
              <a:rPr lang="en-GB" dirty="0"/>
              <a:t>of cold</a:t>
            </a:r>
          </a:p>
          <a:p>
            <a:r>
              <a:rPr lang="en-US" dirty="0"/>
              <a:t>Step 2: Place on treatment area</a:t>
            </a:r>
          </a:p>
          <a:p>
            <a:r>
              <a:rPr lang="en-US" dirty="0"/>
              <a:t>Step 3: Cover with dry towel for insulation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890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of 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Ice Massage</a:t>
            </a:r>
          </a:p>
          <a:p>
            <a:pPr marL="457200" lvl="1" indent="0">
              <a:buNone/>
            </a:pPr>
            <a:r>
              <a:rPr lang="en-US" sz="3300" dirty="0"/>
              <a:t>Treatment time: Until numbness (never more than 15 minutes; always stop when patients </a:t>
            </a:r>
            <a:r>
              <a:rPr lang="en-US" sz="3300" dirty="0" smtClean="0"/>
              <a:t>say</a:t>
            </a:r>
          </a:p>
          <a:p>
            <a:pPr marL="457200" lvl="1" indent="0">
              <a:buNone/>
            </a:pPr>
            <a:r>
              <a:rPr lang="en-US" sz="3300" dirty="0" smtClean="0"/>
              <a:t>they </a:t>
            </a:r>
            <a:r>
              <a:rPr lang="en-US" sz="3300" dirty="0"/>
              <a:t>feel numbness in the area of treatment)</a:t>
            </a:r>
          </a:p>
          <a:p>
            <a:r>
              <a:rPr lang="en-US" dirty="0"/>
              <a:t>Mode of heat transfer: Conduction</a:t>
            </a:r>
          </a:p>
          <a:p>
            <a:r>
              <a:rPr lang="en-GB" dirty="0"/>
              <a:t>Penetration: 1/2 </a:t>
            </a:r>
            <a:r>
              <a:rPr lang="en-GB" dirty="0" smtClean="0"/>
              <a:t>inch</a:t>
            </a:r>
          </a:p>
          <a:p>
            <a:endParaRPr lang="en-GB" dirty="0"/>
          </a:p>
          <a:p>
            <a:r>
              <a:rPr lang="en-GB" dirty="0"/>
              <a:t>Application Procedure:</a:t>
            </a:r>
          </a:p>
          <a:p>
            <a:r>
              <a:rPr lang="en-US" dirty="0"/>
              <a:t>Step l: Test the patient for reaction to cold.</a:t>
            </a:r>
          </a:p>
          <a:p>
            <a:r>
              <a:rPr lang="en-US" dirty="0"/>
              <a:t>Step 2: Put a towel around the area of treatment to absorb water (6" square is the</a:t>
            </a:r>
          </a:p>
          <a:p>
            <a:r>
              <a:rPr lang="en-GB" dirty="0"/>
              <a:t>maximum treatment area)</a:t>
            </a:r>
          </a:p>
          <a:p>
            <a:r>
              <a:rPr lang="en-US" dirty="0"/>
              <a:t>Step 3: Tear away the upper part of the paper cup but leave the lower half of the</a:t>
            </a:r>
          </a:p>
          <a:p>
            <a:r>
              <a:rPr lang="en-US" dirty="0"/>
              <a:t>paper on the cup to hold on to</a:t>
            </a:r>
          </a:p>
          <a:p>
            <a:r>
              <a:rPr lang="en-US" dirty="0"/>
              <a:t>Step 4: Rub the ice directly on the treatment area, continuously moving the ice to</a:t>
            </a:r>
          </a:p>
          <a:p>
            <a:r>
              <a:rPr lang="en-US" dirty="0"/>
              <a:t>prevent frostbite. Apply ice massage in a circular pattern, with each succeeding stroke</a:t>
            </a:r>
          </a:p>
          <a:p>
            <a:r>
              <a:rPr lang="en-US" dirty="0"/>
              <a:t>covering half the previous stroke, or in a longitudinal motion, with each stroke</a:t>
            </a:r>
          </a:p>
          <a:p>
            <a:r>
              <a:rPr lang="en-GB" dirty="0"/>
              <a:t>overlapping the previous </a:t>
            </a:r>
            <a:r>
              <a:rPr lang="en-GB" dirty="0" smtClean="0"/>
              <a:t>stroke.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264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of Cryotherapy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Treatment time: 15 minutes. Wait at least 60-minutes before reapplying.</a:t>
            </a:r>
          </a:p>
          <a:p>
            <a:r>
              <a:rPr lang="en-US" dirty="0"/>
              <a:t>Mode of heat transfer: Conduction</a:t>
            </a:r>
          </a:p>
          <a:p>
            <a:r>
              <a:rPr lang="en-GB" dirty="0"/>
              <a:t>Penetration: 1/2 inch</a:t>
            </a:r>
          </a:p>
          <a:p>
            <a:r>
              <a:rPr lang="en-GB" dirty="0"/>
              <a:t>Application Procedure:</a:t>
            </a:r>
          </a:p>
          <a:p>
            <a:r>
              <a:rPr lang="en-US" dirty="0"/>
              <a:t>Step 1: Test the patient for reaction to cold</a:t>
            </a:r>
          </a:p>
          <a:p>
            <a:r>
              <a:rPr lang="en-US" dirty="0"/>
              <a:t>Step 2: Place the injured area in the bucket of ice</a:t>
            </a:r>
          </a:p>
          <a:p>
            <a:r>
              <a:rPr lang="en-US" dirty="0"/>
              <a:t>Step 3: Monitor patient throughout the treatment for lightheadedness and nausea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095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 for 15-20 minutes at a time</a:t>
            </a:r>
          </a:p>
          <a:p>
            <a:endParaRPr lang="en-GB" dirty="0"/>
          </a:p>
          <a:p>
            <a:r>
              <a:rPr lang="en-GB" dirty="0" smtClean="0"/>
              <a:t>Reapply only after 60 minutes</a:t>
            </a:r>
          </a:p>
          <a:p>
            <a:endParaRPr lang="en-GB" dirty="0"/>
          </a:p>
          <a:p>
            <a:r>
              <a:rPr lang="en-GB" dirty="0" smtClean="0"/>
              <a:t>Primarily use during the first 24 to 72 hours after injury.</a:t>
            </a:r>
          </a:p>
          <a:p>
            <a:r>
              <a:rPr lang="en-GB" dirty="0" smtClean="0"/>
              <a:t>Use after rehabilitation </a:t>
            </a:r>
            <a:r>
              <a:rPr lang="en-GB" dirty="0" smtClean="0"/>
              <a:t>sessions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53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Cryotherapy and Recovery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4365104"/>
            <a:ext cx="8424936" cy="17176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 smtClean="0"/>
              <a:t>White, G.E. &amp; Wells, G.D. (2013) ‘Cold-water </a:t>
            </a:r>
            <a:r>
              <a:rPr lang="en-GB" sz="1800" dirty="0"/>
              <a:t>immersion and other forms of cryotherapy: physiological changes potentially affecting recovery from high-intensity </a:t>
            </a:r>
            <a:r>
              <a:rPr lang="en-GB" sz="1800" dirty="0" smtClean="0"/>
              <a:t>exercise’, </a:t>
            </a:r>
            <a:r>
              <a:rPr lang="en-GB" sz="1800" i="1" dirty="0" smtClean="0"/>
              <a:t>Extreme Physiology &amp; Medicine</a:t>
            </a:r>
            <a:r>
              <a:rPr lang="en-GB" sz="1800" dirty="0" smtClean="0"/>
              <a:t>, 2(26).</a:t>
            </a:r>
          </a:p>
          <a:p>
            <a:pPr marL="0" indent="0">
              <a:buNone/>
            </a:pPr>
            <a:r>
              <a:rPr lang="en-GB" sz="1600" dirty="0"/>
              <a:t>White, G.E. &amp; Wells, G.D. </a:t>
            </a:r>
            <a:r>
              <a:rPr lang="en-GB" sz="1600" dirty="0" err="1"/>
              <a:t>Extrem</a:t>
            </a:r>
            <a:r>
              <a:rPr lang="en-GB" sz="1600" dirty="0"/>
              <a:t> </a:t>
            </a:r>
            <a:r>
              <a:rPr lang="en-GB" sz="1600" dirty="0" err="1"/>
              <a:t>Physiol</a:t>
            </a:r>
            <a:r>
              <a:rPr lang="en-GB" sz="1600" dirty="0"/>
              <a:t> Med (2013) 2: 26. https://doi.org/10.1186/2046-7648-2-26</a:t>
            </a:r>
            <a:endParaRPr lang="en-GB" sz="105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6360" y="1700808"/>
            <a:ext cx="4503288" cy="2236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303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Heat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The heating of the body or area of the body to change the physiological and metabolic functions.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3645024"/>
            <a:ext cx="4025397" cy="2565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45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Physiological Impact of Heat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Systemic effects </a:t>
            </a:r>
          </a:p>
          <a:p>
            <a:r>
              <a:rPr lang="en-GB" dirty="0"/>
              <a:t>Vasodilation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Local </a:t>
            </a:r>
            <a:r>
              <a:rPr lang="en-GB" dirty="0"/>
              <a:t>effects </a:t>
            </a:r>
          </a:p>
          <a:p>
            <a:r>
              <a:rPr lang="en-US" dirty="0"/>
              <a:t>Temperature sensitive nerve endings send impulses to hypothalamus – become </a:t>
            </a:r>
          </a:p>
          <a:p>
            <a:pPr lvl="1"/>
            <a:r>
              <a:rPr lang="en-US" dirty="0"/>
              <a:t>aware of local temperature changes </a:t>
            </a:r>
          </a:p>
          <a:p>
            <a:r>
              <a:rPr lang="en-GB" dirty="0"/>
              <a:t>Increased capillary permeability </a:t>
            </a:r>
          </a:p>
          <a:p>
            <a:r>
              <a:rPr lang="en-GB" dirty="0"/>
              <a:t>Increased blood flow </a:t>
            </a:r>
          </a:p>
        </p:txBody>
      </p:sp>
    </p:spTree>
    <p:extLst>
      <p:ext uri="{BB962C8B-B14F-4D97-AF65-F5344CB8AC3E}">
        <p14:creationId xmlns:p14="http://schemas.microsoft.com/office/powerpoint/2010/main" val="1841592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Effect of Heat </a:t>
            </a:r>
            <a:r>
              <a:rPr lang="en-GB" dirty="0" err="1" smtClean="0"/>
              <a:t>Theray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Increases blood flow </a:t>
            </a:r>
          </a:p>
          <a:p>
            <a:r>
              <a:rPr lang="en-GB" dirty="0"/>
              <a:t>Softens exudate </a:t>
            </a:r>
          </a:p>
          <a:p>
            <a:r>
              <a:rPr lang="en-GB" dirty="0"/>
              <a:t>Decreases pain </a:t>
            </a:r>
          </a:p>
          <a:p>
            <a:r>
              <a:rPr lang="en-GB" dirty="0"/>
              <a:t>Relaxes muscle </a:t>
            </a:r>
          </a:p>
          <a:p>
            <a:r>
              <a:rPr lang="en-GB" dirty="0"/>
              <a:t>Psychological relaxation </a:t>
            </a:r>
          </a:p>
          <a:p>
            <a:r>
              <a:rPr lang="en-GB" dirty="0"/>
              <a:t>Decreases muscle contractures </a:t>
            </a:r>
          </a:p>
          <a:p>
            <a:r>
              <a:rPr lang="en-GB" dirty="0"/>
              <a:t>Improves joint ROM </a:t>
            </a:r>
          </a:p>
          <a:p>
            <a:r>
              <a:rPr lang="en-GB" dirty="0"/>
              <a:t>Decreases joint stiffness </a:t>
            </a:r>
          </a:p>
          <a:p>
            <a:r>
              <a:rPr lang="en-GB" dirty="0"/>
              <a:t>Suggest </a:t>
            </a:r>
          </a:p>
        </p:txBody>
      </p:sp>
    </p:spTree>
    <p:extLst>
      <p:ext uri="{BB962C8B-B14F-4D97-AF65-F5344CB8AC3E}">
        <p14:creationId xmlns:p14="http://schemas.microsoft.com/office/powerpoint/2010/main" val="21915947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Contraindications Associated with Heat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Burning</a:t>
            </a:r>
          </a:p>
          <a:p>
            <a:r>
              <a:rPr lang="en-GB" dirty="0" smtClean="0"/>
              <a:t>Cardiovascular disease</a:t>
            </a:r>
          </a:p>
          <a:p>
            <a:r>
              <a:rPr lang="en-GB" dirty="0" smtClean="0"/>
              <a:t>Existing inflammation</a:t>
            </a:r>
          </a:p>
          <a:p>
            <a:r>
              <a:rPr lang="en-GB" dirty="0" smtClean="0"/>
              <a:t>Bleeding</a:t>
            </a:r>
          </a:p>
          <a:p>
            <a:r>
              <a:rPr lang="en-GB" dirty="0" smtClean="0"/>
              <a:t>Very young or very old</a:t>
            </a:r>
          </a:p>
          <a:p>
            <a:r>
              <a:rPr lang="en-US" dirty="0" smtClean="0"/>
              <a:t>First </a:t>
            </a:r>
            <a:r>
              <a:rPr lang="en-US" dirty="0"/>
              <a:t>24 hours traumatic injury </a:t>
            </a:r>
          </a:p>
          <a:p>
            <a:r>
              <a:rPr lang="en-GB" dirty="0"/>
              <a:t>Active bleeding </a:t>
            </a:r>
          </a:p>
          <a:p>
            <a:r>
              <a:rPr lang="en-GB" dirty="0"/>
              <a:t>Burns </a:t>
            </a:r>
          </a:p>
          <a:p>
            <a:r>
              <a:rPr lang="en-GB" dirty="0"/>
              <a:t>Localized malignant </a:t>
            </a:r>
            <a:r>
              <a:rPr lang="en-GB" dirty="0" smtClean="0"/>
              <a:t>tumour </a:t>
            </a:r>
            <a:endParaRPr lang="en-GB" dirty="0"/>
          </a:p>
          <a:p>
            <a:r>
              <a:rPr lang="en-GB" dirty="0"/>
              <a:t>Non-inflammatory </a:t>
            </a:r>
            <a:r>
              <a:rPr lang="en-GB" dirty="0" err="1"/>
              <a:t>edema</a:t>
            </a:r>
            <a:r>
              <a:rPr lang="en-GB" dirty="0"/>
              <a:t> </a:t>
            </a:r>
          </a:p>
          <a:p>
            <a:r>
              <a:rPr lang="en-US" dirty="0"/>
              <a:t>Skin disorders with redness or blisters </a:t>
            </a:r>
            <a:r>
              <a:rPr lang="en-US" dirty="0" smtClean="0"/>
              <a:t>e</a:t>
            </a:r>
            <a:r>
              <a:rPr lang="en-GB" dirty="0" smtClean="0"/>
              <a:t>.g</a:t>
            </a:r>
            <a:r>
              <a:rPr lang="en-GB" dirty="0"/>
              <a:t>. Psoriasis </a:t>
            </a:r>
          </a:p>
        </p:txBody>
      </p:sp>
    </p:spTree>
    <p:extLst>
      <p:ext uri="{BB962C8B-B14F-4D97-AF65-F5344CB8AC3E}">
        <p14:creationId xmlns:p14="http://schemas.microsoft.com/office/powerpoint/2010/main" val="34507357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 of use of Heat Therapy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Hot water bottle </a:t>
            </a:r>
          </a:p>
          <a:p>
            <a:r>
              <a:rPr lang="en-GB" dirty="0"/>
              <a:t>Heating pad </a:t>
            </a:r>
          </a:p>
          <a:p>
            <a:r>
              <a:rPr lang="en-GB" dirty="0" err="1"/>
              <a:t>Acquatic</a:t>
            </a:r>
            <a:r>
              <a:rPr lang="en-GB" dirty="0"/>
              <a:t> pad </a:t>
            </a:r>
            <a:endParaRPr lang="en-GB" dirty="0" smtClean="0"/>
          </a:p>
          <a:p>
            <a:r>
              <a:rPr lang="en-GB" dirty="0" smtClean="0"/>
              <a:t>Irritants </a:t>
            </a:r>
            <a:r>
              <a:rPr lang="en-GB" dirty="0"/>
              <a:t>and counter-irritants </a:t>
            </a:r>
          </a:p>
          <a:p>
            <a:r>
              <a:rPr lang="en-GB" dirty="0"/>
              <a:t>Hyperthermia blankets </a:t>
            </a:r>
          </a:p>
          <a:p>
            <a:r>
              <a:rPr lang="en-US" dirty="0"/>
              <a:t>Heat lamp or radiant warmer </a:t>
            </a:r>
          </a:p>
          <a:p>
            <a:r>
              <a:rPr lang="en-GB" dirty="0"/>
              <a:t>Commercial dry heat packs </a:t>
            </a:r>
          </a:p>
          <a:p>
            <a:r>
              <a:rPr lang="en-GB" dirty="0"/>
              <a:t>Moist heat </a:t>
            </a:r>
          </a:p>
          <a:p>
            <a:r>
              <a:rPr lang="en-GB" dirty="0"/>
              <a:t>Moist warm compress </a:t>
            </a:r>
          </a:p>
          <a:p>
            <a:r>
              <a:rPr lang="en-GB" dirty="0" smtClean="0"/>
              <a:t>Bath </a:t>
            </a:r>
            <a:r>
              <a:rPr lang="en-GB" dirty="0"/>
              <a:t>98-105F </a:t>
            </a:r>
          </a:p>
        </p:txBody>
      </p:sp>
    </p:spTree>
    <p:extLst>
      <p:ext uri="{BB962C8B-B14F-4D97-AF65-F5344CB8AC3E}">
        <p14:creationId xmlns:p14="http://schemas.microsoft.com/office/powerpoint/2010/main" val="36881033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Assess for signs of intolerance to therapy </a:t>
            </a:r>
          </a:p>
          <a:p>
            <a:r>
              <a:rPr lang="en-GB" dirty="0"/>
              <a:t>Vasodilation will result </a:t>
            </a:r>
          </a:p>
          <a:p>
            <a:r>
              <a:rPr lang="en-GB" dirty="0"/>
              <a:t>Skin will become pink </a:t>
            </a:r>
          </a:p>
          <a:p>
            <a:r>
              <a:rPr lang="en-US" dirty="0"/>
              <a:t>20 minutes on, 20 minutes off </a:t>
            </a:r>
          </a:p>
          <a:p>
            <a:r>
              <a:rPr lang="en-GB" dirty="0"/>
              <a:t>Prolonged exposure can cause reflex vasoconstriction </a:t>
            </a:r>
          </a:p>
        </p:txBody>
      </p:sp>
    </p:spTree>
    <p:extLst>
      <p:ext uri="{BB962C8B-B14F-4D97-AF65-F5344CB8AC3E}">
        <p14:creationId xmlns:p14="http://schemas.microsoft.com/office/powerpoint/2010/main" val="1296687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796</Words>
  <Application>Microsoft Office PowerPoint</Application>
  <PresentationFormat>On-screen Show (4:3)</PresentationFormat>
  <Paragraphs>149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Physiological Ergogenic Aid  </vt:lpstr>
      <vt:lpstr>Thermal Therapies</vt:lpstr>
      <vt:lpstr>Cryotherapy</vt:lpstr>
      <vt:lpstr>Forms of cryotherapy and their effect on intramuscular temperature</vt:lpstr>
      <vt:lpstr>Physiological Effect of Cryotherapy</vt:lpstr>
      <vt:lpstr>Therapeutic effects of Cryotherapy</vt:lpstr>
      <vt:lpstr>Cryotherapy and injury</vt:lpstr>
      <vt:lpstr>Contraindications</vt:lpstr>
      <vt:lpstr>Application of Cryotherapy</vt:lpstr>
      <vt:lpstr>Application of Cryotherapy</vt:lpstr>
      <vt:lpstr>Application of Cryotherapy</vt:lpstr>
      <vt:lpstr>Effective Use</vt:lpstr>
      <vt:lpstr>Cryotherapy and Recovery</vt:lpstr>
      <vt:lpstr>Heat Therapy</vt:lpstr>
      <vt:lpstr>Physiological Impact of Heat</vt:lpstr>
      <vt:lpstr>Therapeutic Effect of Heat Theray</vt:lpstr>
      <vt:lpstr>Contraindications Associated with Heat Therapy</vt:lpstr>
      <vt:lpstr>Modes of use of Heat Therapy</vt:lpstr>
      <vt:lpstr>Duration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Physiological Ergogenic Aid</dc:title>
  <dc:creator>Administrator</dc:creator>
  <cp:lastModifiedBy>David Gardner</cp:lastModifiedBy>
  <cp:revision>5</cp:revision>
  <dcterms:created xsi:type="dcterms:W3CDTF">2017-11-15T11:35:30Z</dcterms:created>
  <dcterms:modified xsi:type="dcterms:W3CDTF">2019-12-05T17:49:55Z</dcterms:modified>
</cp:coreProperties>
</file>