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70"/>
  </p:notesMasterIdLst>
  <p:handoutMasterIdLst>
    <p:handoutMasterId r:id="rId71"/>
  </p:handoutMasterIdLst>
  <p:sldIdLst>
    <p:sldId id="621" r:id="rId5"/>
    <p:sldId id="578" r:id="rId6"/>
    <p:sldId id="579" r:id="rId7"/>
    <p:sldId id="608" r:id="rId8"/>
    <p:sldId id="580" r:id="rId9"/>
    <p:sldId id="581" r:id="rId10"/>
    <p:sldId id="582" r:id="rId11"/>
    <p:sldId id="583" r:id="rId12"/>
    <p:sldId id="584" r:id="rId13"/>
    <p:sldId id="610" r:id="rId14"/>
    <p:sldId id="585" r:id="rId15"/>
    <p:sldId id="587" r:id="rId16"/>
    <p:sldId id="611" r:id="rId17"/>
    <p:sldId id="588" r:id="rId18"/>
    <p:sldId id="612" r:id="rId19"/>
    <p:sldId id="589" r:id="rId20"/>
    <p:sldId id="613" r:id="rId21"/>
    <p:sldId id="614" r:id="rId22"/>
    <p:sldId id="590" r:id="rId23"/>
    <p:sldId id="594" r:id="rId24"/>
    <p:sldId id="615" r:id="rId25"/>
    <p:sldId id="595" r:id="rId26"/>
    <p:sldId id="596" r:id="rId27"/>
    <p:sldId id="597" r:id="rId28"/>
    <p:sldId id="616" r:id="rId29"/>
    <p:sldId id="599" r:id="rId30"/>
    <p:sldId id="600" r:id="rId31"/>
    <p:sldId id="618" r:id="rId32"/>
    <p:sldId id="617" r:id="rId33"/>
    <p:sldId id="601" r:id="rId34"/>
    <p:sldId id="619" r:id="rId35"/>
    <p:sldId id="605" r:id="rId36"/>
    <p:sldId id="620" r:id="rId37"/>
    <p:sldId id="606" r:id="rId38"/>
    <p:sldId id="607" r:id="rId39"/>
    <p:sldId id="481" r:id="rId40"/>
    <p:sldId id="462" r:id="rId41"/>
    <p:sldId id="293" r:id="rId42"/>
    <p:sldId id="483" r:id="rId43"/>
    <p:sldId id="543" r:id="rId44"/>
    <p:sldId id="510" r:id="rId45"/>
    <p:sldId id="505" r:id="rId46"/>
    <p:sldId id="506" r:id="rId47"/>
    <p:sldId id="507" r:id="rId48"/>
    <p:sldId id="509" r:id="rId49"/>
    <p:sldId id="498" r:id="rId50"/>
    <p:sldId id="516" r:id="rId51"/>
    <p:sldId id="518" r:id="rId52"/>
    <p:sldId id="519" r:id="rId53"/>
    <p:sldId id="544" r:id="rId54"/>
    <p:sldId id="472" r:id="rId55"/>
    <p:sldId id="473" r:id="rId56"/>
    <p:sldId id="471" r:id="rId57"/>
    <p:sldId id="478" r:id="rId58"/>
    <p:sldId id="547" r:id="rId59"/>
    <p:sldId id="484" r:id="rId60"/>
    <p:sldId id="485" r:id="rId61"/>
    <p:sldId id="486" r:id="rId62"/>
    <p:sldId id="487" r:id="rId63"/>
    <p:sldId id="488" r:id="rId64"/>
    <p:sldId id="576" r:id="rId65"/>
    <p:sldId id="491" r:id="rId66"/>
    <p:sldId id="492" r:id="rId67"/>
    <p:sldId id="494" r:id="rId68"/>
    <p:sldId id="495" r:id="rId69"/>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oni Lewis" initials="TL" lastIdx="1" clrIdx="0">
    <p:extLst>
      <p:ext uri="{19B8F6BF-5375-455C-9EA6-DF929625EA0E}">
        <p15:presenceInfo xmlns:p15="http://schemas.microsoft.com/office/powerpoint/2012/main" userId="S::tlewis@capitallaw.co.uk::d65d35b0-505d-4b2d-8d2c-3ae03139842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3200"/>
    <a:srgbClr val="093C6B"/>
    <a:srgbClr val="F0ADAA"/>
    <a:srgbClr val="F2F2F2"/>
    <a:srgbClr val="D6D1CA"/>
    <a:srgbClr val="FA1E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29" autoAdjust="0"/>
    <p:restoredTop sz="94249" autoAdjust="0"/>
  </p:normalViewPr>
  <p:slideViewPr>
    <p:cSldViewPr snapToGrid="0" snapToObjects="1">
      <p:cViewPr varScale="1">
        <p:scale>
          <a:sx n="78" d="100"/>
          <a:sy n="78" d="100"/>
        </p:scale>
        <p:origin x="1176" y="10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commentAuthors" Target="commen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handoutMaster" Target="handoutMasters/handout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7716AE-F37E-974D-90C0-FC4811F04A48}" type="doc">
      <dgm:prSet loTypeId="urn:microsoft.com/office/officeart/2005/8/layout/balance1" loCatId="" qsTypeId="urn:microsoft.com/office/officeart/2005/8/quickstyle/simple4" qsCatId="simple" csTypeId="urn:microsoft.com/office/officeart/2005/8/colors/accent5_5" csCatId="accent5" phldr="1"/>
      <dgm:spPr/>
      <dgm:t>
        <a:bodyPr/>
        <a:lstStyle/>
        <a:p>
          <a:endParaRPr lang="en-US"/>
        </a:p>
      </dgm:t>
    </dgm:pt>
    <dgm:pt modelId="{66BEBE51-B871-884D-9C8D-76117C6B2AE7}">
      <dgm:prSet phldrT="[Text]">
        <dgm:style>
          <a:lnRef idx="0">
            <a:schemeClr val="accent2"/>
          </a:lnRef>
          <a:fillRef idx="3">
            <a:schemeClr val="accent2"/>
          </a:fillRef>
          <a:effectRef idx="3">
            <a:schemeClr val="accent2"/>
          </a:effectRef>
          <a:fontRef idx="minor">
            <a:schemeClr val="lt1"/>
          </a:fontRef>
        </dgm:style>
      </dgm:prSet>
      <dgm:spPr>
        <a:solidFill>
          <a:srgbClr val="9F2D79"/>
        </a:solidFill>
      </dgm:spPr>
      <dgm:t>
        <a:bodyPr/>
        <a:lstStyle/>
        <a:p>
          <a:r>
            <a:rPr lang="en-US" dirty="0">
              <a:solidFill>
                <a:schemeClr val="bg1"/>
              </a:solidFill>
              <a:latin typeface="Georgia" panose="02040502050405020303" pitchFamily="18" charset="0"/>
            </a:rPr>
            <a:t>Risk</a:t>
          </a:r>
        </a:p>
      </dgm:t>
    </dgm:pt>
    <dgm:pt modelId="{64E60E6D-FD66-2245-9BB6-45FA40C10859}" type="parTrans" cxnId="{55DD32F8-1C9A-9244-8D6E-04F9AB2F2B15}">
      <dgm:prSet/>
      <dgm:spPr/>
      <dgm:t>
        <a:bodyPr/>
        <a:lstStyle/>
        <a:p>
          <a:endParaRPr lang="en-US"/>
        </a:p>
      </dgm:t>
    </dgm:pt>
    <dgm:pt modelId="{6EBBD124-E836-7347-A07D-9592275357FF}" type="sibTrans" cxnId="{55DD32F8-1C9A-9244-8D6E-04F9AB2F2B15}">
      <dgm:prSet/>
      <dgm:spPr/>
      <dgm:t>
        <a:bodyPr/>
        <a:lstStyle/>
        <a:p>
          <a:endParaRPr lang="en-US"/>
        </a:p>
      </dgm:t>
    </dgm:pt>
    <dgm:pt modelId="{E9854C59-11D7-8945-AAA1-DD302249527B}">
      <dgm:prSet phldrT="[Text]">
        <dgm:style>
          <a:lnRef idx="0">
            <a:schemeClr val="accent2"/>
          </a:lnRef>
          <a:fillRef idx="3">
            <a:schemeClr val="accent2"/>
          </a:fillRef>
          <a:effectRef idx="3">
            <a:schemeClr val="accent2"/>
          </a:effectRef>
          <a:fontRef idx="minor">
            <a:schemeClr val="lt1"/>
          </a:fontRef>
        </dgm:style>
      </dgm:prSet>
      <dgm:spPr>
        <a:solidFill>
          <a:srgbClr val="9F2D79"/>
        </a:solidFill>
      </dgm:spPr>
      <dgm:t>
        <a:bodyPr/>
        <a:lstStyle/>
        <a:p>
          <a:r>
            <a:rPr lang="en-US" dirty="0">
              <a:latin typeface="Georgia" panose="02040502050405020303" pitchFamily="18" charset="0"/>
            </a:rPr>
            <a:t>Severity</a:t>
          </a:r>
        </a:p>
      </dgm:t>
    </dgm:pt>
    <dgm:pt modelId="{FA8EB2E7-872E-994B-8611-C5705F08B722}" type="parTrans" cxnId="{BB175584-7C2D-874C-823C-38B22A8771A5}">
      <dgm:prSet/>
      <dgm:spPr/>
      <dgm:t>
        <a:bodyPr/>
        <a:lstStyle/>
        <a:p>
          <a:endParaRPr lang="en-US"/>
        </a:p>
      </dgm:t>
    </dgm:pt>
    <dgm:pt modelId="{E05CA99A-8B44-FC49-A4BE-A3DDFC9DD5F3}" type="sibTrans" cxnId="{BB175584-7C2D-874C-823C-38B22A8771A5}">
      <dgm:prSet/>
      <dgm:spPr/>
      <dgm:t>
        <a:bodyPr/>
        <a:lstStyle/>
        <a:p>
          <a:endParaRPr lang="en-US"/>
        </a:p>
      </dgm:t>
    </dgm:pt>
    <dgm:pt modelId="{DD48A732-929B-0D4B-B1EF-F77401FFA617}">
      <dgm:prSet phldrT="[Text]">
        <dgm:style>
          <a:lnRef idx="0">
            <a:schemeClr val="accent2"/>
          </a:lnRef>
          <a:fillRef idx="3">
            <a:schemeClr val="accent2"/>
          </a:fillRef>
          <a:effectRef idx="3">
            <a:schemeClr val="accent2"/>
          </a:effectRef>
          <a:fontRef idx="minor">
            <a:schemeClr val="lt1"/>
          </a:fontRef>
        </dgm:style>
      </dgm:prSet>
      <dgm:spPr>
        <a:solidFill>
          <a:srgbClr val="9F2D79"/>
        </a:solidFill>
      </dgm:spPr>
      <dgm:t>
        <a:bodyPr/>
        <a:lstStyle/>
        <a:p>
          <a:r>
            <a:rPr lang="en-US" dirty="0">
              <a:latin typeface="Georgia" panose="02040502050405020303" pitchFamily="18" charset="0"/>
            </a:rPr>
            <a:t>Likelihood</a:t>
          </a:r>
        </a:p>
      </dgm:t>
    </dgm:pt>
    <dgm:pt modelId="{981B3AEA-62E2-7A4A-80F3-2971ECFFD6DB}" type="parTrans" cxnId="{C4A5BBEC-F78A-E342-B322-EC72A44017DE}">
      <dgm:prSet/>
      <dgm:spPr/>
      <dgm:t>
        <a:bodyPr/>
        <a:lstStyle/>
        <a:p>
          <a:endParaRPr lang="en-US"/>
        </a:p>
      </dgm:t>
    </dgm:pt>
    <dgm:pt modelId="{484E4E19-6E7C-1A48-9643-5AD6099A32FD}" type="sibTrans" cxnId="{C4A5BBEC-F78A-E342-B322-EC72A44017DE}">
      <dgm:prSet/>
      <dgm:spPr/>
      <dgm:t>
        <a:bodyPr/>
        <a:lstStyle/>
        <a:p>
          <a:endParaRPr lang="en-US"/>
        </a:p>
      </dgm:t>
    </dgm:pt>
    <dgm:pt modelId="{C73A95E0-5F2C-A642-8F56-B59639F3521C}">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solidFill>
                <a:schemeClr val="bg1"/>
              </a:solidFill>
              <a:latin typeface="Georgia" panose="02040502050405020303" pitchFamily="18" charset="0"/>
            </a:rPr>
            <a:t>Cost</a:t>
          </a:r>
        </a:p>
      </dgm:t>
    </dgm:pt>
    <dgm:pt modelId="{FCD85A73-0A45-F744-ADEB-6B8350ACE98E}" type="parTrans" cxnId="{1184E1CD-F7E7-EB4E-B615-C5255AE25DF7}">
      <dgm:prSet/>
      <dgm:spPr/>
      <dgm:t>
        <a:bodyPr/>
        <a:lstStyle/>
        <a:p>
          <a:endParaRPr lang="en-US"/>
        </a:p>
      </dgm:t>
    </dgm:pt>
    <dgm:pt modelId="{7D71C0D0-816F-D546-8068-16FC6AA06BF0}" type="sibTrans" cxnId="{1184E1CD-F7E7-EB4E-B615-C5255AE25DF7}">
      <dgm:prSet/>
      <dgm:spPr/>
      <dgm:t>
        <a:bodyPr/>
        <a:lstStyle/>
        <a:p>
          <a:endParaRPr lang="en-US"/>
        </a:p>
      </dgm:t>
    </dgm:pt>
    <dgm:pt modelId="{563C1ACE-CE86-4A46-BA10-2F6086E38EBD}">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latin typeface="Georgia" panose="02040502050405020303" pitchFamily="18" charset="0"/>
            </a:rPr>
            <a:t>Effort</a:t>
          </a:r>
        </a:p>
      </dgm:t>
    </dgm:pt>
    <dgm:pt modelId="{F48A7613-A4C5-F742-8B92-6585D7296510}" type="parTrans" cxnId="{3E7D903B-82DA-B749-ACBE-F4F56D10431F}">
      <dgm:prSet/>
      <dgm:spPr/>
      <dgm:t>
        <a:bodyPr/>
        <a:lstStyle/>
        <a:p>
          <a:endParaRPr lang="en-US"/>
        </a:p>
      </dgm:t>
    </dgm:pt>
    <dgm:pt modelId="{177270D4-4CEA-E843-9F42-2722BB2BA0BA}" type="sibTrans" cxnId="{3E7D903B-82DA-B749-ACBE-F4F56D10431F}">
      <dgm:prSet/>
      <dgm:spPr/>
      <dgm:t>
        <a:bodyPr/>
        <a:lstStyle/>
        <a:p>
          <a:endParaRPr lang="en-US"/>
        </a:p>
      </dgm:t>
    </dgm:pt>
    <dgm:pt modelId="{84404E7E-A65B-6243-A60A-8713FCA75536}">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latin typeface="Georgia" panose="02040502050405020303" pitchFamily="18" charset="0"/>
            </a:rPr>
            <a:t>Trouble</a:t>
          </a:r>
        </a:p>
      </dgm:t>
    </dgm:pt>
    <dgm:pt modelId="{14E374CF-92E8-9D4F-A3A9-C8721C3CB56F}" type="parTrans" cxnId="{0794B1E3-9C6E-9942-81C0-74E0C2C34808}">
      <dgm:prSet/>
      <dgm:spPr/>
      <dgm:t>
        <a:bodyPr/>
        <a:lstStyle/>
        <a:p>
          <a:endParaRPr lang="en-US"/>
        </a:p>
      </dgm:t>
    </dgm:pt>
    <dgm:pt modelId="{1464573B-B2BB-3A4B-BFC5-1591CA62BC5B}" type="sibTrans" cxnId="{0794B1E3-9C6E-9942-81C0-74E0C2C34808}">
      <dgm:prSet/>
      <dgm:spPr/>
      <dgm:t>
        <a:bodyPr/>
        <a:lstStyle/>
        <a:p>
          <a:endParaRPr lang="en-US"/>
        </a:p>
      </dgm:t>
    </dgm:pt>
    <dgm:pt modelId="{BEA5C0B4-43B8-EA40-AAA9-8954E69C5556}">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latin typeface="Georgia" panose="02040502050405020303" pitchFamily="18" charset="0"/>
            </a:rPr>
            <a:t>Time</a:t>
          </a:r>
        </a:p>
      </dgm:t>
    </dgm:pt>
    <dgm:pt modelId="{4973C149-5B96-654F-A61D-7106F809A9E8}" type="parTrans" cxnId="{CB43F699-2745-3048-B95A-9F88EC964FBC}">
      <dgm:prSet/>
      <dgm:spPr/>
      <dgm:t>
        <a:bodyPr/>
        <a:lstStyle/>
        <a:p>
          <a:endParaRPr lang="en-US"/>
        </a:p>
      </dgm:t>
    </dgm:pt>
    <dgm:pt modelId="{9A0915FD-30B5-AC47-A071-47A03545A400}" type="sibTrans" cxnId="{CB43F699-2745-3048-B95A-9F88EC964FBC}">
      <dgm:prSet/>
      <dgm:spPr/>
      <dgm:t>
        <a:bodyPr/>
        <a:lstStyle/>
        <a:p>
          <a:endParaRPr lang="en-US"/>
        </a:p>
      </dgm:t>
    </dgm:pt>
    <dgm:pt modelId="{2915AD5B-00E3-7447-B7EE-5E9136B6FF45}" type="pres">
      <dgm:prSet presAssocID="{CB7716AE-F37E-974D-90C0-FC4811F04A48}" presName="outerComposite" presStyleCnt="0">
        <dgm:presLayoutVars>
          <dgm:chMax val="2"/>
          <dgm:animLvl val="lvl"/>
          <dgm:resizeHandles val="exact"/>
        </dgm:presLayoutVars>
      </dgm:prSet>
      <dgm:spPr/>
    </dgm:pt>
    <dgm:pt modelId="{C2FCE354-5F23-B54E-85FC-8B444490886E}" type="pres">
      <dgm:prSet presAssocID="{CB7716AE-F37E-974D-90C0-FC4811F04A48}" presName="dummyMaxCanvas" presStyleCnt="0"/>
      <dgm:spPr/>
    </dgm:pt>
    <dgm:pt modelId="{F0BC6B0A-4FE6-7C46-B452-C9CC92780024}" type="pres">
      <dgm:prSet presAssocID="{CB7716AE-F37E-974D-90C0-FC4811F04A48}" presName="parentComposite" presStyleCnt="0"/>
      <dgm:spPr/>
    </dgm:pt>
    <dgm:pt modelId="{70595F58-D56F-E348-BF5F-B2028E23FC40}" type="pres">
      <dgm:prSet presAssocID="{CB7716AE-F37E-974D-90C0-FC4811F04A48}" presName="parent1" presStyleLbl="alignAccFollowNode1" presStyleIdx="0" presStyleCnt="4">
        <dgm:presLayoutVars>
          <dgm:chMax val="4"/>
        </dgm:presLayoutVars>
      </dgm:prSet>
      <dgm:spPr/>
    </dgm:pt>
    <dgm:pt modelId="{5870284E-1307-7845-B707-BBDAE99F8606}" type="pres">
      <dgm:prSet presAssocID="{CB7716AE-F37E-974D-90C0-FC4811F04A48}" presName="parent2" presStyleLbl="alignAccFollowNode1" presStyleIdx="1" presStyleCnt="4">
        <dgm:presLayoutVars>
          <dgm:chMax val="4"/>
        </dgm:presLayoutVars>
      </dgm:prSet>
      <dgm:spPr/>
    </dgm:pt>
    <dgm:pt modelId="{D3EE723D-7937-5841-B643-7DD4CA331950}" type="pres">
      <dgm:prSet presAssocID="{CB7716AE-F37E-974D-90C0-FC4811F04A48}" presName="childrenComposite" presStyleCnt="0"/>
      <dgm:spPr/>
    </dgm:pt>
    <dgm:pt modelId="{4C6FCD54-C435-8240-B76E-4A3E7FD0FC72}" type="pres">
      <dgm:prSet presAssocID="{CB7716AE-F37E-974D-90C0-FC4811F04A48}" presName="dummyMaxCanvas_ChildArea" presStyleCnt="0"/>
      <dgm:spPr/>
    </dgm:pt>
    <dgm:pt modelId="{DC78DBCB-4AE8-A240-A300-779E8B254D26}" type="pres">
      <dgm:prSet presAssocID="{CB7716AE-F37E-974D-90C0-FC4811F04A48}" presName="fulcrum" presStyleLbl="alignAccFollowNode1" presStyleIdx="2" presStyleCnt="4"/>
      <dgm:spPr>
        <a:solidFill>
          <a:srgbClr val="808285">
            <a:alpha val="90000"/>
          </a:srgbClr>
        </a:solidFill>
      </dgm:spPr>
    </dgm:pt>
    <dgm:pt modelId="{039AA54C-F35C-3742-9733-6BC2F235C8AE}" type="pres">
      <dgm:prSet presAssocID="{CB7716AE-F37E-974D-90C0-FC4811F04A48}" presName="balance_23" presStyleLbl="alignAccFollowNode1" presStyleIdx="3" presStyleCnt="4">
        <dgm:presLayoutVars>
          <dgm:bulletEnabled val="1"/>
        </dgm:presLayoutVars>
      </dgm:prSet>
      <dgm:spPr>
        <a:solidFill>
          <a:srgbClr val="808285">
            <a:alpha val="90000"/>
          </a:srgbClr>
        </a:solidFill>
      </dgm:spPr>
    </dgm:pt>
    <dgm:pt modelId="{C362A477-6FA8-3746-9B3B-8AB2AA9920E9}" type="pres">
      <dgm:prSet presAssocID="{CB7716AE-F37E-974D-90C0-FC4811F04A48}" presName="right_23_1" presStyleLbl="node1" presStyleIdx="0" presStyleCnt="5">
        <dgm:presLayoutVars>
          <dgm:bulletEnabled val="1"/>
        </dgm:presLayoutVars>
      </dgm:prSet>
      <dgm:spPr/>
    </dgm:pt>
    <dgm:pt modelId="{B5FD68F0-55C4-3A4B-8332-D8520AFF84D3}" type="pres">
      <dgm:prSet presAssocID="{CB7716AE-F37E-974D-90C0-FC4811F04A48}" presName="right_23_2" presStyleLbl="node1" presStyleIdx="1" presStyleCnt="5">
        <dgm:presLayoutVars>
          <dgm:bulletEnabled val="1"/>
        </dgm:presLayoutVars>
      </dgm:prSet>
      <dgm:spPr/>
    </dgm:pt>
    <dgm:pt modelId="{C2CD5A41-D951-7445-9CCD-E501566BC5AE}" type="pres">
      <dgm:prSet presAssocID="{CB7716AE-F37E-974D-90C0-FC4811F04A48}" presName="right_23_3" presStyleLbl="node1" presStyleIdx="2" presStyleCnt="5">
        <dgm:presLayoutVars>
          <dgm:bulletEnabled val="1"/>
        </dgm:presLayoutVars>
      </dgm:prSet>
      <dgm:spPr/>
    </dgm:pt>
    <dgm:pt modelId="{BB7DE03B-17DA-C54C-8F12-460B4095FA2F}" type="pres">
      <dgm:prSet presAssocID="{CB7716AE-F37E-974D-90C0-FC4811F04A48}" presName="left_23_1" presStyleLbl="node1" presStyleIdx="3" presStyleCnt="5">
        <dgm:presLayoutVars>
          <dgm:bulletEnabled val="1"/>
        </dgm:presLayoutVars>
      </dgm:prSet>
      <dgm:spPr/>
    </dgm:pt>
    <dgm:pt modelId="{6BE4D6C4-F467-5949-9810-582A73C2C271}" type="pres">
      <dgm:prSet presAssocID="{CB7716AE-F37E-974D-90C0-FC4811F04A48}" presName="left_23_2" presStyleLbl="node1" presStyleIdx="4" presStyleCnt="5">
        <dgm:presLayoutVars>
          <dgm:bulletEnabled val="1"/>
        </dgm:presLayoutVars>
      </dgm:prSet>
      <dgm:spPr/>
    </dgm:pt>
  </dgm:ptLst>
  <dgm:cxnLst>
    <dgm:cxn modelId="{9C86E229-E48C-4E7C-953B-F85FEE9437B9}" type="presOf" srcId="{84404E7E-A65B-6243-A60A-8713FCA75536}" destId="{B5FD68F0-55C4-3A4B-8332-D8520AFF84D3}" srcOrd="0" destOrd="0" presId="urn:microsoft.com/office/officeart/2005/8/layout/balance1"/>
    <dgm:cxn modelId="{1BEDEA3A-379F-4A9D-953C-D1E3069DA0CF}" type="presOf" srcId="{E9854C59-11D7-8945-AAA1-DD302249527B}" destId="{BB7DE03B-17DA-C54C-8F12-460B4095FA2F}" srcOrd="0" destOrd="0" presId="urn:microsoft.com/office/officeart/2005/8/layout/balance1"/>
    <dgm:cxn modelId="{3E7D903B-82DA-B749-ACBE-F4F56D10431F}" srcId="{C73A95E0-5F2C-A642-8F56-B59639F3521C}" destId="{563C1ACE-CE86-4A46-BA10-2F6086E38EBD}" srcOrd="0" destOrd="0" parTransId="{F48A7613-A4C5-F742-8B92-6585D7296510}" sibTransId="{177270D4-4CEA-E843-9F42-2722BB2BA0BA}"/>
    <dgm:cxn modelId="{9219B268-F5F6-4053-A0D8-BDA89898BDB6}" type="presOf" srcId="{BEA5C0B4-43B8-EA40-AAA9-8954E69C5556}" destId="{C2CD5A41-D951-7445-9CCD-E501566BC5AE}" srcOrd="0" destOrd="0" presId="urn:microsoft.com/office/officeart/2005/8/layout/balance1"/>
    <dgm:cxn modelId="{BB175584-7C2D-874C-823C-38B22A8771A5}" srcId="{66BEBE51-B871-884D-9C8D-76117C6B2AE7}" destId="{E9854C59-11D7-8945-AAA1-DD302249527B}" srcOrd="0" destOrd="0" parTransId="{FA8EB2E7-872E-994B-8611-C5705F08B722}" sibTransId="{E05CA99A-8B44-FC49-A4BE-A3DDFC9DD5F3}"/>
    <dgm:cxn modelId="{CB43F699-2745-3048-B95A-9F88EC964FBC}" srcId="{C73A95E0-5F2C-A642-8F56-B59639F3521C}" destId="{BEA5C0B4-43B8-EA40-AAA9-8954E69C5556}" srcOrd="2" destOrd="0" parTransId="{4973C149-5B96-654F-A61D-7106F809A9E8}" sibTransId="{9A0915FD-30B5-AC47-A071-47A03545A400}"/>
    <dgm:cxn modelId="{54585EA6-1A63-497E-9E57-5EA573F35E88}" type="presOf" srcId="{563C1ACE-CE86-4A46-BA10-2F6086E38EBD}" destId="{C362A477-6FA8-3746-9B3B-8AB2AA9920E9}" srcOrd="0" destOrd="0" presId="urn:microsoft.com/office/officeart/2005/8/layout/balance1"/>
    <dgm:cxn modelId="{2082A0AD-7ECE-4CEE-A5A1-74D80B13DEE4}" type="presOf" srcId="{66BEBE51-B871-884D-9C8D-76117C6B2AE7}" destId="{70595F58-D56F-E348-BF5F-B2028E23FC40}" srcOrd="0" destOrd="0" presId="urn:microsoft.com/office/officeart/2005/8/layout/balance1"/>
    <dgm:cxn modelId="{CC3616AE-E7B0-42AA-BB40-DD36CA893696}" type="presOf" srcId="{CB7716AE-F37E-974D-90C0-FC4811F04A48}" destId="{2915AD5B-00E3-7447-B7EE-5E9136B6FF45}" srcOrd="0" destOrd="0" presId="urn:microsoft.com/office/officeart/2005/8/layout/balance1"/>
    <dgm:cxn modelId="{1184E1CD-F7E7-EB4E-B615-C5255AE25DF7}" srcId="{CB7716AE-F37E-974D-90C0-FC4811F04A48}" destId="{C73A95E0-5F2C-A642-8F56-B59639F3521C}" srcOrd="1" destOrd="0" parTransId="{FCD85A73-0A45-F744-ADEB-6B8350ACE98E}" sibTransId="{7D71C0D0-816F-D546-8068-16FC6AA06BF0}"/>
    <dgm:cxn modelId="{0794B1E3-9C6E-9942-81C0-74E0C2C34808}" srcId="{C73A95E0-5F2C-A642-8F56-B59639F3521C}" destId="{84404E7E-A65B-6243-A60A-8713FCA75536}" srcOrd="1" destOrd="0" parTransId="{14E374CF-92E8-9D4F-A3A9-C8721C3CB56F}" sibTransId="{1464573B-B2BB-3A4B-BFC5-1591CA62BC5B}"/>
    <dgm:cxn modelId="{41DA9DE6-A3E4-41F7-BAEF-EFD5F2D9211E}" type="presOf" srcId="{C73A95E0-5F2C-A642-8F56-B59639F3521C}" destId="{5870284E-1307-7845-B707-BBDAE99F8606}" srcOrd="0" destOrd="0" presId="urn:microsoft.com/office/officeart/2005/8/layout/balance1"/>
    <dgm:cxn modelId="{C4A5BBEC-F78A-E342-B322-EC72A44017DE}" srcId="{66BEBE51-B871-884D-9C8D-76117C6B2AE7}" destId="{DD48A732-929B-0D4B-B1EF-F77401FFA617}" srcOrd="1" destOrd="0" parTransId="{981B3AEA-62E2-7A4A-80F3-2971ECFFD6DB}" sibTransId="{484E4E19-6E7C-1A48-9643-5AD6099A32FD}"/>
    <dgm:cxn modelId="{55DD32F8-1C9A-9244-8D6E-04F9AB2F2B15}" srcId="{CB7716AE-F37E-974D-90C0-FC4811F04A48}" destId="{66BEBE51-B871-884D-9C8D-76117C6B2AE7}" srcOrd="0" destOrd="0" parTransId="{64E60E6D-FD66-2245-9BB6-45FA40C10859}" sibTransId="{6EBBD124-E836-7347-A07D-9592275357FF}"/>
    <dgm:cxn modelId="{C81E33F9-3B54-44A2-B323-45D10FA9AFA7}" type="presOf" srcId="{DD48A732-929B-0D4B-B1EF-F77401FFA617}" destId="{6BE4D6C4-F467-5949-9810-582A73C2C271}" srcOrd="0" destOrd="0" presId="urn:microsoft.com/office/officeart/2005/8/layout/balance1"/>
    <dgm:cxn modelId="{5F4838D2-94F2-4FAA-8898-5459C37293B5}" type="presParOf" srcId="{2915AD5B-00E3-7447-B7EE-5E9136B6FF45}" destId="{C2FCE354-5F23-B54E-85FC-8B444490886E}" srcOrd="0" destOrd="0" presId="urn:microsoft.com/office/officeart/2005/8/layout/balance1"/>
    <dgm:cxn modelId="{00AB3672-1513-4FC8-B9FF-D2424EB392D2}" type="presParOf" srcId="{2915AD5B-00E3-7447-B7EE-5E9136B6FF45}" destId="{F0BC6B0A-4FE6-7C46-B452-C9CC92780024}" srcOrd="1" destOrd="0" presId="urn:microsoft.com/office/officeart/2005/8/layout/balance1"/>
    <dgm:cxn modelId="{831BA109-0610-4B58-B327-79344F699B06}" type="presParOf" srcId="{F0BC6B0A-4FE6-7C46-B452-C9CC92780024}" destId="{70595F58-D56F-E348-BF5F-B2028E23FC40}" srcOrd="0" destOrd="0" presId="urn:microsoft.com/office/officeart/2005/8/layout/balance1"/>
    <dgm:cxn modelId="{41444340-E79A-420E-AB90-0D70CD22F67E}" type="presParOf" srcId="{F0BC6B0A-4FE6-7C46-B452-C9CC92780024}" destId="{5870284E-1307-7845-B707-BBDAE99F8606}" srcOrd="1" destOrd="0" presId="urn:microsoft.com/office/officeart/2005/8/layout/balance1"/>
    <dgm:cxn modelId="{0A9DBF4F-988E-48CB-9383-9DA30F7BCEDA}" type="presParOf" srcId="{2915AD5B-00E3-7447-B7EE-5E9136B6FF45}" destId="{D3EE723D-7937-5841-B643-7DD4CA331950}" srcOrd="2" destOrd="0" presId="urn:microsoft.com/office/officeart/2005/8/layout/balance1"/>
    <dgm:cxn modelId="{43C4648F-263B-443F-B192-C68E8594420E}" type="presParOf" srcId="{D3EE723D-7937-5841-B643-7DD4CA331950}" destId="{4C6FCD54-C435-8240-B76E-4A3E7FD0FC72}" srcOrd="0" destOrd="0" presId="urn:microsoft.com/office/officeart/2005/8/layout/balance1"/>
    <dgm:cxn modelId="{2CB53F5A-DC20-4CD6-B93A-DEBBB3625905}" type="presParOf" srcId="{D3EE723D-7937-5841-B643-7DD4CA331950}" destId="{DC78DBCB-4AE8-A240-A300-779E8B254D26}" srcOrd="1" destOrd="0" presId="urn:microsoft.com/office/officeart/2005/8/layout/balance1"/>
    <dgm:cxn modelId="{994A7A0D-104B-4D9F-AA6E-56D8CCFFA7BD}" type="presParOf" srcId="{D3EE723D-7937-5841-B643-7DD4CA331950}" destId="{039AA54C-F35C-3742-9733-6BC2F235C8AE}" srcOrd="2" destOrd="0" presId="urn:microsoft.com/office/officeart/2005/8/layout/balance1"/>
    <dgm:cxn modelId="{90C3970F-B943-4864-BC0D-6B0BD3D4CA14}" type="presParOf" srcId="{D3EE723D-7937-5841-B643-7DD4CA331950}" destId="{C362A477-6FA8-3746-9B3B-8AB2AA9920E9}" srcOrd="3" destOrd="0" presId="urn:microsoft.com/office/officeart/2005/8/layout/balance1"/>
    <dgm:cxn modelId="{5242B85B-CE62-4661-9CF1-992AE6B82DD5}" type="presParOf" srcId="{D3EE723D-7937-5841-B643-7DD4CA331950}" destId="{B5FD68F0-55C4-3A4B-8332-D8520AFF84D3}" srcOrd="4" destOrd="0" presId="urn:microsoft.com/office/officeart/2005/8/layout/balance1"/>
    <dgm:cxn modelId="{E8F90714-6FE9-4AED-8245-5FA46CBBE73E}" type="presParOf" srcId="{D3EE723D-7937-5841-B643-7DD4CA331950}" destId="{C2CD5A41-D951-7445-9CCD-E501566BC5AE}" srcOrd="5" destOrd="0" presId="urn:microsoft.com/office/officeart/2005/8/layout/balance1"/>
    <dgm:cxn modelId="{AE53386F-A239-4031-8CEE-4DFCDAC23898}" type="presParOf" srcId="{D3EE723D-7937-5841-B643-7DD4CA331950}" destId="{BB7DE03B-17DA-C54C-8F12-460B4095FA2F}" srcOrd="6" destOrd="0" presId="urn:microsoft.com/office/officeart/2005/8/layout/balance1"/>
    <dgm:cxn modelId="{3302670D-29F9-4EE5-8665-CA6735F2F9F5}" type="presParOf" srcId="{D3EE723D-7937-5841-B643-7DD4CA331950}" destId="{6BE4D6C4-F467-5949-9810-582A73C2C271}"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95F58-D56F-E348-BF5F-B2028E23FC40}">
      <dsp:nvSpPr>
        <dsp:cNvPr id="0" name=""/>
        <dsp:cNvSpPr/>
      </dsp:nvSpPr>
      <dsp:spPr>
        <a:xfrm>
          <a:off x="1624947" y="0"/>
          <a:ext cx="1321701" cy="734278"/>
        </a:xfrm>
        <a:prstGeom prst="roundRect">
          <a:avLst>
            <a:gd name="adj" fmla="val 10000"/>
          </a:avLst>
        </a:prstGeom>
        <a:solidFill>
          <a:srgbClr val="9F2D79"/>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chemeClr val="bg1"/>
              </a:solidFill>
              <a:latin typeface="Georgia" panose="02040502050405020303" pitchFamily="18" charset="0"/>
            </a:rPr>
            <a:t>Risk</a:t>
          </a:r>
        </a:p>
      </dsp:txBody>
      <dsp:txXfrm>
        <a:off x="1646453" y="21506"/>
        <a:ext cx="1278689" cy="691266"/>
      </dsp:txXfrm>
    </dsp:sp>
    <dsp:sp modelId="{5870284E-1307-7845-B707-BBDAE99F8606}">
      <dsp:nvSpPr>
        <dsp:cNvPr id="0" name=""/>
        <dsp:cNvSpPr/>
      </dsp:nvSpPr>
      <dsp:spPr>
        <a:xfrm>
          <a:off x="3534071" y="0"/>
          <a:ext cx="1321701" cy="734278"/>
        </a:xfrm>
        <a:prstGeom prst="roundRect">
          <a:avLst>
            <a:gd name="adj" fmla="val 10000"/>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chemeClr val="bg1"/>
              </a:solidFill>
              <a:latin typeface="Georgia" panose="02040502050405020303" pitchFamily="18" charset="0"/>
            </a:rPr>
            <a:t>Cost</a:t>
          </a:r>
        </a:p>
      </dsp:txBody>
      <dsp:txXfrm>
        <a:off x="3555577" y="21506"/>
        <a:ext cx="1278689" cy="691266"/>
      </dsp:txXfrm>
    </dsp:sp>
    <dsp:sp modelId="{DC78DBCB-4AE8-A240-A300-779E8B254D26}">
      <dsp:nvSpPr>
        <dsp:cNvPr id="0" name=""/>
        <dsp:cNvSpPr/>
      </dsp:nvSpPr>
      <dsp:spPr>
        <a:xfrm>
          <a:off x="2965005" y="3120683"/>
          <a:ext cx="550708" cy="550708"/>
        </a:xfrm>
        <a:prstGeom prst="triangle">
          <a:avLst/>
        </a:prstGeom>
        <a:solidFill>
          <a:srgbClr val="808285">
            <a:alpha val="90000"/>
          </a:srgb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39AA54C-F35C-3742-9733-6BC2F235C8AE}">
      <dsp:nvSpPr>
        <dsp:cNvPr id="0" name=""/>
        <dsp:cNvSpPr/>
      </dsp:nvSpPr>
      <dsp:spPr>
        <a:xfrm rot="240000">
          <a:off x="1587729" y="2884698"/>
          <a:ext cx="3305261" cy="231126"/>
        </a:xfrm>
        <a:prstGeom prst="rect">
          <a:avLst/>
        </a:prstGeom>
        <a:solidFill>
          <a:srgbClr val="808285">
            <a:alpha val="90000"/>
          </a:srgb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362A477-6FA8-3746-9B3B-8AB2AA9920E9}">
      <dsp:nvSpPr>
        <dsp:cNvPr id="0" name=""/>
        <dsp:cNvSpPr/>
      </dsp:nvSpPr>
      <dsp:spPr>
        <a:xfrm rot="240000">
          <a:off x="3572251" y="2306825"/>
          <a:ext cx="1318768" cy="614411"/>
        </a:xfrm>
        <a:prstGeom prst="roundRect">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Effort</a:t>
          </a:r>
        </a:p>
      </dsp:txBody>
      <dsp:txXfrm>
        <a:off x="3602244" y="2336818"/>
        <a:ext cx="1258782" cy="554425"/>
      </dsp:txXfrm>
    </dsp:sp>
    <dsp:sp modelId="{B5FD68F0-55C4-3A4B-8332-D8520AFF84D3}">
      <dsp:nvSpPr>
        <dsp:cNvPr id="0" name=""/>
        <dsp:cNvSpPr/>
      </dsp:nvSpPr>
      <dsp:spPr>
        <a:xfrm rot="240000">
          <a:off x="3619979" y="1645974"/>
          <a:ext cx="1318768" cy="614411"/>
        </a:xfrm>
        <a:prstGeom prst="roundRect">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Trouble</a:t>
          </a:r>
        </a:p>
      </dsp:txBody>
      <dsp:txXfrm>
        <a:off x="3649972" y="1675967"/>
        <a:ext cx="1258782" cy="554425"/>
      </dsp:txXfrm>
    </dsp:sp>
    <dsp:sp modelId="{C2CD5A41-D951-7445-9CCD-E501566BC5AE}">
      <dsp:nvSpPr>
        <dsp:cNvPr id="0" name=""/>
        <dsp:cNvSpPr/>
      </dsp:nvSpPr>
      <dsp:spPr>
        <a:xfrm rot="240000">
          <a:off x="3667707" y="999809"/>
          <a:ext cx="1318768" cy="614411"/>
        </a:xfrm>
        <a:prstGeom prst="roundRect">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Time</a:t>
          </a:r>
        </a:p>
      </dsp:txBody>
      <dsp:txXfrm>
        <a:off x="3697700" y="1029802"/>
        <a:ext cx="1258782" cy="554425"/>
      </dsp:txXfrm>
    </dsp:sp>
    <dsp:sp modelId="{BB7DE03B-17DA-C54C-8F12-460B4095FA2F}">
      <dsp:nvSpPr>
        <dsp:cNvPr id="0" name=""/>
        <dsp:cNvSpPr/>
      </dsp:nvSpPr>
      <dsp:spPr>
        <a:xfrm rot="240000">
          <a:off x="1681484" y="2174655"/>
          <a:ext cx="1318768" cy="614411"/>
        </a:xfrm>
        <a:prstGeom prst="roundRect">
          <a:avLst/>
        </a:prstGeom>
        <a:solidFill>
          <a:srgbClr val="9F2D79"/>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Severity</a:t>
          </a:r>
        </a:p>
      </dsp:txBody>
      <dsp:txXfrm>
        <a:off x="1711477" y="2204648"/>
        <a:ext cx="1258782" cy="554425"/>
      </dsp:txXfrm>
    </dsp:sp>
    <dsp:sp modelId="{6BE4D6C4-F467-5949-9810-582A73C2C271}">
      <dsp:nvSpPr>
        <dsp:cNvPr id="0" name=""/>
        <dsp:cNvSpPr/>
      </dsp:nvSpPr>
      <dsp:spPr>
        <a:xfrm rot="240000">
          <a:off x="1729212" y="1513804"/>
          <a:ext cx="1318768" cy="614411"/>
        </a:xfrm>
        <a:prstGeom prst="roundRect">
          <a:avLst/>
        </a:prstGeom>
        <a:solidFill>
          <a:srgbClr val="9F2D79"/>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Likelihood</a:t>
          </a:r>
        </a:p>
      </dsp:txBody>
      <dsp:txXfrm>
        <a:off x="1759205" y="1543797"/>
        <a:ext cx="1258782" cy="554425"/>
      </dsp:txXfrm>
    </dsp:sp>
  </dsp:spTree>
</dsp:drawing>
</file>

<file path=ppt/diagrams/layout1.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08/03/2021</a:t>
            </a:fld>
            <a:endParaRPr lang="en-GB" dirty="0"/>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dirty="0"/>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08/03/2021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dirty="0"/>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k.practicallaw.thomsonreuters.com/Document/ID4776F30E44E11DA8D70A0E70A78ED65/View/FullText.html?originationContext=document&amp;transitionType=DocumentItem&amp;contextData=(sc.Default)"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uk.practicallaw.thomsonreuters.com/Document/ID478F5D0E44E11DA8D70A0E70A78ED65/View/FullText.html?originationContext=document&amp;transitionType=DocumentItem&amp;contextData=(sc.Default)"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k.practicallaw.thomsonreuters.com/Document/I5FCDEBD0E42311DAA7CF8F68F6EE57AB/View/FullText.html?originationContext=document&amp;transitionType=DocumentItem&amp;contextData=(sc.Default)"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uk.practicallaw.thomsonreuters.com/Document/I2FE2BB11E19011DBA03D84E118788C51/View/FullText.html?originationContext=document&amp;transitionType=DocumentItem&amp;contextData=(sc.Default)" TargetMode="External"/><Relationship Id="rId5" Type="http://schemas.openxmlformats.org/officeDocument/2006/relationships/hyperlink" Target="https://uk.practicallaw.thomsonreuters.com/Document/I94820C60E44811DA8D70A0E70A78ED65/View/FullText.html?originationContext=document&amp;transitionType=DocumentItem&amp;contextData=(sc.Default)" TargetMode="External"/><Relationship Id="rId4" Type="http://schemas.openxmlformats.org/officeDocument/2006/relationships/hyperlink" Target="https://uk.practicallaw.thomsonreuters.com/Document/ID44F26B0E44E11DA8D70A0E70A78ED65/View/FullText.html?originationContext=document&amp;transitionType=DocumentItem&amp;contextData=(sc.Default)"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i="0" dirty="0">
                <a:solidFill>
                  <a:srgbClr val="3D3D3D"/>
                </a:solidFill>
                <a:effectLst/>
                <a:latin typeface="Source Sans Pro" panose="020B0503030403020204" pitchFamily="34" charset="0"/>
              </a:rPr>
              <a:t>Hibbins v </a:t>
            </a:r>
            <a:r>
              <a:rPr lang="en-GB" b="1" i="0" dirty="0" err="1">
                <a:solidFill>
                  <a:srgbClr val="3D3D3D"/>
                </a:solidFill>
                <a:effectLst/>
                <a:latin typeface="Source Sans Pro" panose="020B0503030403020204" pitchFamily="34" charset="0"/>
              </a:rPr>
              <a:t>Hesters</a:t>
            </a:r>
            <a:r>
              <a:rPr lang="en-GB" b="1" i="0" dirty="0">
                <a:solidFill>
                  <a:srgbClr val="3D3D3D"/>
                </a:solidFill>
                <a:effectLst/>
                <a:latin typeface="Source Sans Pro" panose="020B0503030403020204" pitchFamily="34" charset="0"/>
              </a:rPr>
              <a:t> Way Neighbourhood Project</a:t>
            </a:r>
            <a:endParaRPr lang="en-GB" b="0" i="0" dirty="0">
              <a:solidFill>
                <a:srgbClr val="3D3D3D"/>
              </a:solidFill>
              <a:effectLst/>
              <a:latin typeface="Source Sans Pro" panose="020B0503030403020204" pitchFamily="34" charset="0"/>
            </a:endParaRPr>
          </a:p>
          <a:p>
            <a:pPr algn="l" fontAlgn="base"/>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The appellant former employee (H) appealed against an employment tribunal's decision that a disclosure relied on by her was not a protected disclosure within the meaning of the </a:t>
            </a:r>
            <a:r>
              <a:rPr lang="en-GB" b="0" i="0" u="none" strike="noStrike" dirty="0">
                <a:solidFill>
                  <a:srgbClr val="0E568C"/>
                </a:solidFill>
                <a:effectLst/>
                <a:latin typeface="Source Sans Pro" panose="020B0503030403020204" pitchFamily="34" charset="0"/>
                <a:hlinkClick r:id="rId3"/>
              </a:rPr>
              <a:t>Employment Rights Act 1996 s.43A</a:t>
            </a:r>
            <a:r>
              <a:rPr lang="en-GB" b="0" i="0" dirty="0">
                <a:solidFill>
                  <a:srgbClr val="3D3D3D"/>
                </a:solidFill>
                <a:effectLst/>
                <a:latin typeface="Source Sans Pro" panose="020B0503030403020204" pitchFamily="34" charset="0"/>
              </a:rPr>
              <a:t>.</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H had brought a claim against the respondent (X) alleging that she had suffered a detriment by reason of a protected disclosure. H had been employed as a teacher by a local authority funded voluntary organisation (N). She worked at X's premises one day per week. It came to her attention that a student who had applied to join one of the courses run by X was suspected of rape. She contacted the police and provided them with his address and phone number. There was a disagreement between H and X about H's disclosure of information to the police, and H subsequently resigned. The tribunal held that the relevant provisions of the 1996 Act did not extend to protecting disclosures which did not reveal any wrongdoing or failure by the employer.</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X submitted that the tribunal was correct to conclude that the whistleblowing provisions did not apply where the wrongdoing or failure was by a body which was not the employer of the person who made the disclosure. H argued that the statutory provisions showed clearly that a qualifying disclosure could relate to failings by someone other than the employer, as </a:t>
            </a:r>
            <a:r>
              <a:rPr lang="en-GB" b="0" i="0" u="none" strike="noStrike" dirty="0">
                <a:solidFill>
                  <a:srgbClr val="0E568C"/>
                </a:solidFill>
                <a:effectLst/>
                <a:latin typeface="Source Sans Pro" panose="020B0503030403020204" pitchFamily="34" charset="0"/>
                <a:hlinkClick r:id="rId4"/>
              </a:rPr>
              <a:t>s.43B(1)(b)</a:t>
            </a:r>
            <a:r>
              <a:rPr lang="en-GB" b="0" i="0" dirty="0">
                <a:solidFill>
                  <a:srgbClr val="3D3D3D"/>
                </a:solidFill>
                <a:effectLst/>
                <a:latin typeface="Source Sans Pro" panose="020B0503030403020204" pitchFamily="34" charset="0"/>
              </a:rPr>
              <a:t> referred to "a person" failing to comply with a legal obligation.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dirty="0"/>
          </a:p>
        </p:txBody>
      </p:sp>
    </p:spTree>
    <p:extLst>
      <p:ext uri="{BB962C8B-B14F-4D97-AF65-F5344CB8AC3E}">
        <p14:creationId xmlns:p14="http://schemas.microsoft.com/office/powerpoint/2010/main" val="810100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err="1">
                <a:latin typeface="+mj-lt"/>
              </a:rPr>
              <a:t>Ibekwe</a:t>
            </a:r>
            <a:r>
              <a:rPr lang="en-GB" altLang="en-US" sz="1200" b="1" dirty="0">
                <a:latin typeface="+mj-lt"/>
              </a:rPr>
              <a:t> v Sussex Partnership NHS Foundation Trust</a:t>
            </a:r>
          </a:p>
          <a:p>
            <a:endParaRPr lang="en-GB" sz="1200" b="1" dirty="0">
              <a:latin typeface="+mj-lt"/>
            </a:endParaRPr>
          </a:p>
          <a:p>
            <a:r>
              <a:rPr lang="en-GB" b="0" i="0" dirty="0">
                <a:solidFill>
                  <a:srgbClr val="3D3D3D"/>
                </a:solidFill>
                <a:effectLst/>
                <a:latin typeface="Source Sans Pro" panose="020B0503030403020204" pitchFamily="34" charset="0"/>
              </a:rPr>
              <a:t>An employment tribunal considering whether an NHS trust had failed to deal with a nursing assistant's grievances because they contained protected disclosures had carefully directed itself as to the burden of proof. Whether the trust had failed to deal with the grievances because they had contained such disclosures was a ques</a:t>
            </a:r>
          </a:p>
          <a:p>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The appellant employee (J) appealed against the dismissal of her disability discrimination and protected disclosure claims against the respondent trust.</a:t>
            </a:r>
          </a:p>
          <a:p>
            <a:pPr algn="l" fontAlgn="base"/>
            <a:r>
              <a:rPr lang="en-GB" b="0" i="0" dirty="0">
                <a:solidFill>
                  <a:srgbClr val="3D3D3D"/>
                </a:solidFill>
                <a:effectLst/>
                <a:latin typeface="Source Sans Pro" panose="020B0503030403020204" pitchFamily="34" charset="0"/>
              </a:rPr>
              <a:t>J had worked for the trust as a nursing assistant and had suffered an injured eardrum and wrist at work. She raised grievances alleging that the trust had not acknowledged her injuries as falling under the </a:t>
            </a:r>
            <a:r>
              <a:rPr lang="en-GB" b="0" i="0" u="none" strike="noStrike" dirty="0">
                <a:solidFill>
                  <a:srgbClr val="0E568C"/>
                </a:solidFill>
                <a:effectLst/>
                <a:latin typeface="Source Sans Pro" panose="020B0503030403020204" pitchFamily="34" charset="0"/>
                <a:hlinkClick r:id="rId3"/>
              </a:rPr>
              <a:t>Disability Discrimination Act 1995</a:t>
            </a:r>
            <a:r>
              <a:rPr lang="en-GB" b="0" i="0" dirty="0">
                <a:solidFill>
                  <a:srgbClr val="3D3D3D"/>
                </a:solidFill>
                <a:effectLst/>
                <a:latin typeface="Source Sans Pro" panose="020B0503030403020204" pitchFamily="34" charset="0"/>
              </a:rPr>
              <a:t> and contended that those grievances were protected disclosures under the </a:t>
            </a:r>
            <a:r>
              <a:rPr lang="en-GB" b="0" i="0" u="none" strike="noStrike" dirty="0">
                <a:solidFill>
                  <a:srgbClr val="0E568C"/>
                </a:solidFill>
                <a:effectLst/>
                <a:latin typeface="Source Sans Pro" panose="020B0503030403020204" pitchFamily="34" charset="0"/>
                <a:hlinkClick r:id="rId4"/>
              </a:rPr>
              <a:t>Employment Rights Act 1996 s.47B</a:t>
            </a:r>
            <a:r>
              <a:rPr lang="en-GB" b="0" i="0" dirty="0">
                <a:solidFill>
                  <a:srgbClr val="3D3D3D"/>
                </a:solidFill>
                <a:effectLst/>
                <a:latin typeface="Source Sans Pro" panose="020B0503030403020204" pitchFamily="34" charset="0"/>
              </a:rPr>
              <a:t>. She alleged at an employment tribunal that the trust had (i) failed to deal with her grievances or recognise her disabilities (ii) placed her on its sickness monitoring policy and produced minutes of a meeting with her that she had not attended. The tribunal found that the alleged grievances were not in fact grievances, that there was insufficient evidence to find that they were protected disclosures, and that the second allegation failed on the facts.</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J submitted that the tribunal had failed to apply the burden of proof requiring the trust to show why it had not dealt with a grievance once a protected disclosure had been made. </a:t>
            </a:r>
          </a:p>
          <a:p>
            <a:pPr algn="l" fontAlgn="base"/>
            <a:endParaRPr lang="en-GB" b="0" i="0" dirty="0">
              <a:solidFill>
                <a:srgbClr val="3D3D3D"/>
              </a:solidFill>
              <a:effectLst/>
              <a:latin typeface="Source Sans Pro" panose="020B0503030403020204" pitchFamily="34" charset="0"/>
            </a:endParaRPr>
          </a:p>
          <a:p>
            <a:pPr algn="l" fontAlgn="base"/>
            <a:r>
              <a:rPr lang="en-GB" b="1" i="0" dirty="0">
                <a:solidFill>
                  <a:srgbClr val="3D3D3D"/>
                </a:solidFill>
                <a:effectLst/>
                <a:latin typeface="inherit"/>
              </a:rPr>
              <a:t>Held</a:t>
            </a:r>
            <a:br>
              <a:rPr lang="en-GB" b="1" i="0" dirty="0">
                <a:solidFill>
                  <a:srgbClr val="3D3D3D"/>
                </a:solidFill>
                <a:effectLst/>
                <a:latin typeface="inherit"/>
              </a:rPr>
            </a:br>
            <a:endParaRPr lang="en-GB" b="1" i="0" dirty="0">
              <a:solidFill>
                <a:srgbClr val="3D3D3D"/>
              </a:solidFill>
              <a:effectLst/>
              <a:latin typeface="inherit"/>
            </a:endParaRPr>
          </a:p>
          <a:p>
            <a:pPr algn="l" fontAlgn="base"/>
            <a:r>
              <a:rPr lang="en-GB" b="0" i="0" dirty="0">
                <a:solidFill>
                  <a:srgbClr val="3D3D3D"/>
                </a:solidFill>
                <a:effectLst/>
                <a:latin typeface="Source Sans Pro" panose="020B0503030403020204" pitchFamily="34" charset="0"/>
              </a:rPr>
              <a:t>Appeal dismissed.</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marL="228600" indent="-228600" algn="l" fontAlgn="base">
              <a:buAutoNum type="arabicParenBoth"/>
            </a:pPr>
            <a:r>
              <a:rPr lang="en-GB" b="0" i="0" dirty="0">
                <a:solidFill>
                  <a:srgbClr val="3D3D3D"/>
                </a:solidFill>
                <a:effectLst/>
                <a:latin typeface="Source Sans Pro" panose="020B0503030403020204" pitchFamily="34" charset="0"/>
              </a:rPr>
              <a:t>The tribunal had carefully directed itself as to the burden of proof under </a:t>
            </a:r>
            <a:r>
              <a:rPr lang="en-GB" b="0" i="0" u="none" strike="noStrike" dirty="0">
                <a:solidFill>
                  <a:srgbClr val="0E568C"/>
                </a:solidFill>
                <a:effectLst/>
                <a:latin typeface="Source Sans Pro" panose="020B0503030403020204" pitchFamily="34" charset="0"/>
                <a:hlinkClick r:id="rId5"/>
              </a:rPr>
              <a:t>s.48(2)</a:t>
            </a:r>
            <a:r>
              <a:rPr lang="en-GB" b="0" i="0" dirty="0">
                <a:solidFill>
                  <a:srgbClr val="3D3D3D"/>
                </a:solidFill>
                <a:effectLst/>
                <a:latin typeface="Source Sans Pro" panose="020B0503030403020204" pitchFamily="34" charset="0"/>
              </a:rPr>
              <a:t>. The trust's failure to show why no action had been taken did not mean that J's protected disclosure complaint succeeded by default. Whether the managerial failure to deal with J's complaint was because it contained a protected disclosure was a question of fact for the tribunal which clearly and unequivocally concluded that it was not. The instant court would not interfere with that finding, </a:t>
            </a:r>
            <a:r>
              <a:rPr lang="en-GB" b="0" i="1" u="none" strike="noStrike" dirty="0" err="1">
                <a:solidFill>
                  <a:srgbClr val="0E568C"/>
                </a:solidFill>
                <a:effectLst/>
                <a:latin typeface="inherit"/>
                <a:hlinkClick r:id="rId6"/>
              </a:rPr>
              <a:t>Kuzel</a:t>
            </a:r>
            <a:r>
              <a:rPr lang="en-GB" b="0" i="1" u="none" strike="noStrike" dirty="0">
                <a:solidFill>
                  <a:srgbClr val="0E568C"/>
                </a:solidFill>
                <a:effectLst/>
                <a:latin typeface="inherit"/>
                <a:hlinkClick r:id="rId6"/>
              </a:rPr>
              <a:t> v Roche Products Ltd [2007] I.C.R. 945, [2007] </a:t>
            </a:r>
            <a:endParaRPr lang="en-GB" b="0" i="1" u="none" strike="noStrike" dirty="0">
              <a:solidFill>
                <a:srgbClr val="0E568C"/>
              </a:solidFill>
              <a:effectLst/>
              <a:latin typeface="inherit"/>
            </a:endParaRPr>
          </a:p>
          <a:p>
            <a:pPr marL="228600" indent="-228600" algn="l" fontAlgn="base">
              <a:buAutoNum type="arabicParenBoth"/>
            </a:pPr>
            <a:r>
              <a:rPr lang="en-GB" b="0" i="0" dirty="0">
                <a:solidFill>
                  <a:srgbClr val="3D3D3D"/>
                </a:solidFill>
                <a:effectLst/>
                <a:latin typeface="Source Sans Pro" panose="020B0503030403020204" pitchFamily="34" charset="0"/>
              </a:rPr>
              <a:t>(2) J had not been placed on the trust's sickness monitoring policy and it had not been suggested that a meeting as described in the minute had taken place. Her allegations therefore failed on the facts</a:t>
            </a:r>
          </a:p>
          <a:p>
            <a:pPr algn="l" fontAlgn="base"/>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dirty="0"/>
          </a:p>
        </p:txBody>
      </p:sp>
    </p:spTree>
    <p:extLst>
      <p:ext uri="{BB962C8B-B14F-4D97-AF65-F5344CB8AC3E}">
        <p14:creationId xmlns:p14="http://schemas.microsoft.com/office/powerpoint/2010/main" val="2561536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Absolute and practicable</a:t>
            </a:r>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dirty="0"/>
          </a:p>
        </p:txBody>
      </p:sp>
    </p:spTree>
    <p:extLst>
      <p:ext uri="{BB962C8B-B14F-4D97-AF65-F5344CB8AC3E}">
        <p14:creationId xmlns:p14="http://schemas.microsoft.com/office/powerpoint/2010/main" val="3722519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dirty="0"/>
          </a:p>
        </p:txBody>
      </p:sp>
    </p:spTree>
    <p:extLst>
      <p:ext uri="{BB962C8B-B14F-4D97-AF65-F5344CB8AC3E}">
        <p14:creationId xmlns:p14="http://schemas.microsoft.com/office/powerpoint/2010/main" val="4034371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dirty="0"/>
          </a:p>
        </p:txBody>
      </p:sp>
    </p:spTree>
    <p:extLst>
      <p:ext uri="{BB962C8B-B14F-4D97-AF65-F5344CB8AC3E}">
        <p14:creationId xmlns:p14="http://schemas.microsoft.com/office/powerpoint/2010/main" val="1244857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43</a:t>
            </a:fld>
            <a:endParaRPr lang="en-GB" dirty="0"/>
          </a:p>
        </p:txBody>
      </p:sp>
    </p:spTree>
    <p:extLst>
      <p:ext uri="{BB962C8B-B14F-4D97-AF65-F5344CB8AC3E}">
        <p14:creationId xmlns:p14="http://schemas.microsoft.com/office/powerpoint/2010/main" val="37531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44</a:t>
            </a:fld>
            <a:endParaRPr lang="en-GB" dirty="0"/>
          </a:p>
        </p:txBody>
      </p:sp>
    </p:spTree>
    <p:extLst>
      <p:ext uri="{BB962C8B-B14F-4D97-AF65-F5344CB8AC3E}">
        <p14:creationId xmlns:p14="http://schemas.microsoft.com/office/powerpoint/2010/main" val="273018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45</a:t>
            </a:fld>
            <a:endParaRPr lang="en-GB" dirty="0"/>
          </a:p>
        </p:txBody>
      </p:sp>
    </p:spTree>
    <p:extLst>
      <p:ext uri="{BB962C8B-B14F-4D97-AF65-F5344CB8AC3E}">
        <p14:creationId xmlns:p14="http://schemas.microsoft.com/office/powerpoint/2010/main" val="2475201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46</a:t>
            </a:fld>
            <a:endParaRPr lang="en-GB" dirty="0"/>
          </a:p>
        </p:txBody>
      </p:sp>
    </p:spTree>
    <p:extLst>
      <p:ext uri="{BB962C8B-B14F-4D97-AF65-F5344CB8AC3E}">
        <p14:creationId xmlns:p14="http://schemas.microsoft.com/office/powerpoint/2010/main" val="22491686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47</a:t>
            </a:fld>
            <a:endParaRPr lang="en-GB" dirty="0"/>
          </a:p>
        </p:txBody>
      </p:sp>
    </p:spTree>
    <p:extLst>
      <p:ext uri="{BB962C8B-B14F-4D97-AF65-F5344CB8AC3E}">
        <p14:creationId xmlns:p14="http://schemas.microsoft.com/office/powerpoint/2010/main" val="2235153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dirty="0"/>
          </a:p>
        </p:txBody>
      </p:sp>
    </p:spTree>
    <p:extLst>
      <p:ext uri="{BB962C8B-B14F-4D97-AF65-F5344CB8AC3E}">
        <p14:creationId xmlns:p14="http://schemas.microsoft.com/office/powerpoint/2010/main" val="961163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dirty="0"/>
          </a:p>
        </p:txBody>
      </p:sp>
    </p:spTree>
    <p:extLst>
      <p:ext uri="{BB962C8B-B14F-4D97-AF65-F5344CB8AC3E}">
        <p14:creationId xmlns:p14="http://schemas.microsoft.com/office/powerpoint/2010/main" val="38489699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latin typeface="+mn-lt"/>
                <a:ea typeface="+mn-ea"/>
                <a:cs typeface="+mn-cs"/>
              </a:rPr>
              <a:t>Donoghue v Stevenson</a:t>
            </a:r>
            <a:r>
              <a:rPr lang="en-US" sz="1200" b="1" i="0" kern="1200" dirty="0">
                <a:solidFill>
                  <a:schemeClr val="tx1"/>
                </a:solidFill>
                <a:latin typeface="+mn-lt"/>
                <a:ea typeface="+mn-ea"/>
                <a:cs typeface="+mn-cs"/>
              </a:rPr>
              <a:t> [1932] AC 562</a:t>
            </a:r>
            <a:r>
              <a:rPr lang="en-US" sz="1200" b="0" i="0" kern="1200" dirty="0">
                <a:solidFill>
                  <a:schemeClr val="tx1"/>
                </a:solidFill>
                <a:latin typeface="+mn-lt"/>
                <a:ea typeface="+mn-ea"/>
                <a:cs typeface="+mn-cs"/>
              </a:rPr>
              <a:t> House of Lords</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Mrs. Donoghue went to a cafe with a friend. The friend brought her a bottle of ginger beer and an ice cream. The ginger beer came in an opaque bottle so that the contents could not be seen. Mrs. Donoghue poured half the contents of the bottle over her ice cream and also drank some from the bottle. After eating part of the ice cream, she then poured the remaining contents of the bottle over the ice cream and a decomposed snail emerged from the bottle. Mrs. Donoghue suffered personal injury as a result. She commenced a claim against the manufacturer of the ginger beer.</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Held:</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Her claim was successful. This case established the modern law of negligence and established the neighbour test.</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Lord Atkin:</a:t>
            </a:r>
          </a:p>
          <a:p>
            <a:r>
              <a:rPr lang="en-US" sz="1200" b="0" i="0" kern="1200" dirty="0">
                <a:solidFill>
                  <a:schemeClr val="tx1"/>
                </a:solidFill>
                <a:latin typeface="+mn-lt"/>
                <a:ea typeface="+mn-ea"/>
                <a:cs typeface="+mn-cs"/>
              </a:rPr>
              <a:t>"The rule that you are to love your neighbour becomes in law you must not injure your neighbour; and the lawyer's question " Who is my neighbour ?" receives a restricted reply. You must take reasonable care to avoid acts or omissions which you can reasonably foresee would be likely to injure your neighbour. Who then in law is my neighbour ? The answer seems to be persons who are so closely and directly affected by my act that I ought reasonably to have them in contemplation as being so affected when I am directing my mind to the acts or omissions which are called in question."</a:t>
            </a:r>
          </a:p>
        </p:txBody>
      </p:sp>
      <p:sp>
        <p:nvSpPr>
          <p:cNvPr id="4" name="Slide Number Placeholder 3"/>
          <p:cNvSpPr>
            <a:spLocks noGrp="1"/>
          </p:cNvSpPr>
          <p:nvPr>
            <p:ph type="sldNum" sz="quarter" idx="5"/>
          </p:nvPr>
        </p:nvSpPr>
        <p:spPr/>
        <p:txBody>
          <a:bodyPr/>
          <a:lstStyle/>
          <a:p>
            <a:fld id="{703C78D4-3E6E-7541-B5CD-7881E3C09CC6}" type="slidenum">
              <a:rPr lang="en-GB" smtClean="0"/>
              <a:t>51</a:t>
            </a:fld>
            <a:endParaRPr lang="en-GB" dirty="0"/>
          </a:p>
        </p:txBody>
      </p:sp>
    </p:spTree>
    <p:extLst>
      <p:ext uri="{BB962C8B-B14F-4D97-AF65-F5344CB8AC3E}">
        <p14:creationId xmlns:p14="http://schemas.microsoft.com/office/powerpoint/2010/main" val="12345492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10000"/>
              </a:lnSpc>
              <a:spcBef>
                <a:spcPts val="600"/>
              </a:spcBef>
              <a:buFont typeface="Wingdings" pitchFamily="2" charset="2"/>
              <a:buNone/>
            </a:pPr>
            <a:r>
              <a:rPr lang="en-GB" sz="1200" dirty="0"/>
              <a:t>A miner was leaving the pit when the haulage plant was put into operation. He was crushed against a wall before he had time to reach a refuge hole</a:t>
            </a:r>
          </a:p>
          <a:p>
            <a:pPr marL="0" indent="0">
              <a:lnSpc>
                <a:spcPct val="110000"/>
              </a:lnSpc>
              <a:spcBef>
                <a:spcPts val="600"/>
              </a:spcBef>
              <a:buFont typeface="Wingdings" pitchFamily="2" charset="2"/>
              <a:buNone/>
            </a:pPr>
            <a:r>
              <a:rPr lang="en-GB" sz="1200" dirty="0"/>
              <a:t>The House of Lords stated that the absence of a safe system of work was responsible for the accident and held that the duty of the employer was to provide:</a:t>
            </a:r>
          </a:p>
          <a:p>
            <a:pPr marL="0" indent="-400050">
              <a:lnSpc>
                <a:spcPct val="110000"/>
              </a:lnSpc>
              <a:spcBef>
                <a:spcPts val="600"/>
              </a:spcBef>
            </a:pPr>
            <a:r>
              <a:rPr lang="en-GB" sz="1100" dirty="0"/>
              <a:t>Safe place of work</a:t>
            </a:r>
          </a:p>
          <a:p>
            <a:pPr marL="0" indent="-400050">
              <a:lnSpc>
                <a:spcPct val="110000"/>
              </a:lnSpc>
              <a:spcBef>
                <a:spcPts val="600"/>
              </a:spcBef>
            </a:pPr>
            <a:r>
              <a:rPr lang="en-GB" sz="1100" dirty="0"/>
              <a:t>Safe means of access and egress to the work</a:t>
            </a:r>
          </a:p>
          <a:p>
            <a:pPr marL="0" indent="-400050">
              <a:lnSpc>
                <a:spcPct val="110000"/>
              </a:lnSpc>
              <a:spcBef>
                <a:spcPts val="600"/>
              </a:spcBef>
            </a:pPr>
            <a:r>
              <a:rPr lang="en-GB" sz="1100" dirty="0"/>
              <a:t>Safe working environment</a:t>
            </a:r>
          </a:p>
          <a:p>
            <a:pPr marL="0" indent="-400050">
              <a:lnSpc>
                <a:spcPct val="110000"/>
              </a:lnSpc>
              <a:spcBef>
                <a:spcPts val="600"/>
              </a:spcBef>
            </a:pPr>
            <a:r>
              <a:rPr lang="en-GB" sz="1100" dirty="0"/>
              <a:t>safe systems of work</a:t>
            </a:r>
          </a:p>
          <a:p>
            <a:pPr marL="0" indent="-400050">
              <a:lnSpc>
                <a:spcPct val="110000"/>
              </a:lnSpc>
              <a:spcBef>
                <a:spcPts val="600"/>
              </a:spcBef>
            </a:pPr>
            <a:r>
              <a:rPr lang="en-GB" sz="1100" dirty="0"/>
              <a:t>safe plant and equipment</a:t>
            </a:r>
          </a:p>
          <a:p>
            <a:pPr marL="0" indent="-400050">
              <a:lnSpc>
                <a:spcPct val="110000"/>
              </a:lnSpc>
              <a:spcBef>
                <a:spcPts val="600"/>
              </a:spcBef>
            </a:pPr>
            <a:r>
              <a:rPr lang="en-GB" sz="1100" dirty="0"/>
              <a:t>Reasonably competent fellow employees</a:t>
            </a:r>
          </a:p>
          <a:p>
            <a:pPr marL="0" indent="-400050">
              <a:lnSpc>
                <a:spcPct val="110000"/>
              </a:lnSpc>
              <a:spcBef>
                <a:spcPts val="600"/>
              </a:spcBef>
            </a:pPr>
            <a:r>
              <a:rPr lang="en-GB" sz="1100" dirty="0"/>
              <a:t>Adequate levels of  supervision</a:t>
            </a:r>
            <a:endParaRPr lang="en-GB" sz="1100" b="1" i="1" dirty="0"/>
          </a:p>
          <a:p>
            <a:pPr>
              <a:lnSpc>
                <a:spcPct val="110000"/>
              </a:lnSpc>
              <a:spcBef>
                <a:spcPts val="600"/>
              </a:spcBef>
              <a:buFont typeface="Wingdings" pitchFamily="2" charset="2"/>
              <a:buNone/>
            </a:pPr>
            <a:r>
              <a:rPr lang="en-GB" sz="1200" b="1" i="1" dirty="0"/>
              <a:t>Wilson and Clyde Coal Co Vs English (1938)</a:t>
            </a:r>
          </a:p>
        </p:txBody>
      </p:sp>
      <p:sp>
        <p:nvSpPr>
          <p:cNvPr id="4" name="Slide Number Placeholder 3"/>
          <p:cNvSpPr>
            <a:spLocks noGrp="1"/>
          </p:cNvSpPr>
          <p:nvPr>
            <p:ph type="sldNum" sz="quarter" idx="5"/>
          </p:nvPr>
        </p:nvSpPr>
        <p:spPr/>
        <p:txBody>
          <a:bodyPr/>
          <a:lstStyle/>
          <a:p>
            <a:fld id="{703C78D4-3E6E-7541-B5CD-7881E3C09CC6}" type="slidenum">
              <a:rPr lang="en-GB" smtClean="0"/>
              <a:t>53</a:t>
            </a:fld>
            <a:endParaRPr lang="en-GB" dirty="0"/>
          </a:p>
        </p:txBody>
      </p:sp>
    </p:spTree>
    <p:extLst>
      <p:ext uri="{BB962C8B-B14F-4D97-AF65-F5344CB8AC3E}">
        <p14:creationId xmlns:p14="http://schemas.microsoft.com/office/powerpoint/2010/main" val="2981542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10000"/>
              </a:lnSpc>
              <a:spcBef>
                <a:spcPts val="600"/>
              </a:spcBef>
              <a:buFont typeface="Wingdings" pitchFamily="2" charset="2"/>
              <a:buNone/>
            </a:pPr>
            <a:endParaRPr lang="en-GB" sz="1200" b="1" i="1" dirty="0"/>
          </a:p>
        </p:txBody>
      </p:sp>
      <p:sp>
        <p:nvSpPr>
          <p:cNvPr id="4" name="Slide Number Placeholder 3"/>
          <p:cNvSpPr>
            <a:spLocks noGrp="1"/>
          </p:cNvSpPr>
          <p:nvPr>
            <p:ph type="sldNum" sz="quarter" idx="5"/>
          </p:nvPr>
        </p:nvSpPr>
        <p:spPr/>
        <p:txBody>
          <a:bodyPr/>
          <a:lstStyle/>
          <a:p>
            <a:fld id="{703C78D4-3E6E-7541-B5CD-7881E3C09CC6}" type="slidenum">
              <a:rPr lang="en-GB" smtClean="0"/>
              <a:t>55</a:t>
            </a:fld>
            <a:endParaRPr lang="en-GB" dirty="0"/>
          </a:p>
        </p:txBody>
      </p:sp>
    </p:spTree>
    <p:extLst>
      <p:ext uri="{BB962C8B-B14F-4D97-AF65-F5344CB8AC3E}">
        <p14:creationId xmlns:p14="http://schemas.microsoft.com/office/powerpoint/2010/main" val="3720307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62</a:t>
            </a:fld>
            <a:endParaRPr lang="en-GB" dirty="0"/>
          </a:p>
        </p:txBody>
      </p:sp>
    </p:spTree>
    <p:extLst>
      <p:ext uri="{BB962C8B-B14F-4D97-AF65-F5344CB8AC3E}">
        <p14:creationId xmlns:p14="http://schemas.microsoft.com/office/powerpoint/2010/main" val="2604566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63</a:t>
            </a:fld>
            <a:endParaRPr lang="en-GB" dirty="0"/>
          </a:p>
        </p:txBody>
      </p:sp>
    </p:spTree>
    <p:extLst>
      <p:ext uri="{BB962C8B-B14F-4D97-AF65-F5344CB8AC3E}">
        <p14:creationId xmlns:p14="http://schemas.microsoft.com/office/powerpoint/2010/main" val="17866409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64</a:t>
            </a:fld>
            <a:endParaRPr lang="en-GB" dirty="0"/>
          </a:p>
        </p:txBody>
      </p:sp>
    </p:spTree>
    <p:extLst>
      <p:ext uri="{BB962C8B-B14F-4D97-AF65-F5344CB8AC3E}">
        <p14:creationId xmlns:p14="http://schemas.microsoft.com/office/powerpoint/2010/main" val="923350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65</a:t>
            </a:fld>
            <a:endParaRPr lang="en-GB" dirty="0"/>
          </a:p>
        </p:txBody>
      </p:sp>
    </p:spTree>
    <p:extLst>
      <p:ext uri="{BB962C8B-B14F-4D97-AF65-F5344CB8AC3E}">
        <p14:creationId xmlns:p14="http://schemas.microsoft.com/office/powerpoint/2010/main" val="19852223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dirty="0"/>
              <a:t>© 2018 Capital People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dirty="0"/>
              <a:t>© 2018 Capital People Limited</a:t>
            </a:r>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defRPr sz="2400">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dirty="0"/>
              <a:t>Click icon to add picture</a:t>
            </a:r>
            <a:endParaRPr lang="en-GB" dirty="0"/>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dirty="0"/>
              <a:t>Click icon to add picture</a:t>
            </a:r>
            <a:endParaRPr lang="en-GB" dirty="0"/>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dirty="0"/>
              <a:t>Click icon to add picture</a:t>
            </a:r>
            <a:endParaRPr lang="en-GB" dirty="0"/>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dirty="0"/>
              <a:t>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dirty="0"/>
              <a:t>Click to edit Master title style</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 2018 Capital People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2018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dirty="0"/>
              <a:t>© 2018 Capital People Limited</a:t>
            </a:r>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dirty="0"/>
              <a:t>© 2018 Capital People Limited</a:t>
            </a:r>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uk.practicallaw.thomsonreuters.com/5-508-4695?originationContext=document&amp;transitionType=PLDocumentLink&amp;contextData=(sc.Default)" TargetMode="External"/><Relationship Id="rId2" Type="http://schemas.openxmlformats.org/officeDocument/2006/relationships/hyperlink" Target="https://uk.practicallaw.thomsonreuters.com/7-509-1807?originationContext=document&amp;transitionType=PLDocumentLink&amp;contextData=(sc.Default)" TargetMode="External"/><Relationship Id="rId1" Type="http://schemas.openxmlformats.org/officeDocument/2006/relationships/slideLayout" Target="../slideLayouts/slideLayout4.xml"/><Relationship Id="rId4" Type="http://schemas.openxmlformats.org/officeDocument/2006/relationships/hyperlink" Target="https://uk.practicallaw.thomsonreuters.com/9-505-5243?originationContext=document&amp;transitionType=PLDocumentLink&amp;contextData=(sc.Defaul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capital-law.co.uk/news/2020/05/21/back-to-work-safely-protecting-physical-and-psychological-safety/" TargetMode="External"/><Relationship Id="rId2" Type="http://schemas.openxmlformats.org/officeDocument/2006/relationships/hyperlink" Target="https://www.hse.gov.uk/news/coronavirus.htm" TargetMode="External"/><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2" Type="http://schemas.openxmlformats.org/officeDocument/2006/relationships/hyperlink" Target="https://www.hse.gov.uk/enforce/our-role-as-regulator.htm"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1972385"/>
            <a:ext cx="14351390" cy="2338357"/>
          </a:xfrm>
        </p:spPr>
        <p:txBody>
          <a:bodyPr/>
          <a:lstStyle/>
          <a:p>
            <a:r>
              <a:rPr lang="en-GB" b="1" dirty="0"/>
              <a:t>WHISTLEBLOWING – LAW &amp; PRACTICE  </a:t>
            </a:r>
          </a:p>
        </p:txBody>
      </p:sp>
    </p:spTree>
    <p:extLst>
      <p:ext uri="{BB962C8B-B14F-4D97-AF65-F5344CB8AC3E}">
        <p14:creationId xmlns:p14="http://schemas.microsoft.com/office/powerpoint/2010/main" val="2884153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WHISTLEBLOWING</a:t>
            </a:r>
          </a:p>
        </p:txBody>
      </p:sp>
      <p:sp>
        <p:nvSpPr>
          <p:cNvPr id="6" name="TextBox 5">
            <a:extLst>
              <a:ext uri="{FF2B5EF4-FFF2-40B4-BE49-F238E27FC236}">
                <a16:creationId xmlns:a16="http://schemas.microsoft.com/office/drawing/2014/main" id="{1B5681B4-8935-4048-BD36-AAC045AB405E}"/>
              </a:ext>
            </a:extLst>
          </p:cNvPr>
          <p:cNvSpPr txBox="1"/>
          <p:nvPr/>
        </p:nvSpPr>
        <p:spPr>
          <a:xfrm>
            <a:off x="2558419" y="3291855"/>
            <a:ext cx="12260424" cy="1569660"/>
          </a:xfrm>
          <a:prstGeom prst="rect">
            <a:avLst/>
          </a:prstGeom>
          <a:noFill/>
        </p:spPr>
        <p:txBody>
          <a:bodyPr wrap="square">
            <a:spAutoFit/>
          </a:bodyPr>
          <a:lstStyle/>
          <a:p>
            <a:r>
              <a:rPr lang="en-GB" dirty="0"/>
              <a:t>The Public Interest Disclosure Act 1998 (PIDA) came into force on 2 July 1999, inserting sections 43A to 43L and 103A into the ERA 1996, providing protection for workers </a:t>
            </a:r>
            <a:r>
              <a:rPr lang="en-GB" b="1" dirty="0"/>
              <a:t>reporting malpractices </a:t>
            </a:r>
            <a:r>
              <a:rPr lang="en-GB" dirty="0"/>
              <a:t>by their employers or third parties against victimisation or dismissal. </a:t>
            </a:r>
          </a:p>
        </p:txBody>
      </p:sp>
    </p:spTree>
    <p:extLst>
      <p:ext uri="{BB962C8B-B14F-4D97-AF65-F5344CB8AC3E}">
        <p14:creationId xmlns:p14="http://schemas.microsoft.com/office/powerpoint/2010/main" val="1196823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1039324"/>
            <a:ext cx="7185480" cy="1106717"/>
          </a:xfrm>
        </p:spPr>
        <p:txBody>
          <a:bodyPr/>
          <a:lstStyle/>
          <a:p>
            <a:r>
              <a:rPr lang="en-GB" b="1" dirty="0"/>
              <a:t>WHISTLEBLOWING</a:t>
            </a:r>
          </a:p>
        </p:txBody>
      </p:sp>
      <p:sp>
        <p:nvSpPr>
          <p:cNvPr id="5" name="TextBox 4">
            <a:extLst>
              <a:ext uri="{FF2B5EF4-FFF2-40B4-BE49-F238E27FC236}">
                <a16:creationId xmlns:a16="http://schemas.microsoft.com/office/drawing/2014/main" id="{21467974-625F-421F-ACFE-B956D775E74F}"/>
              </a:ext>
            </a:extLst>
          </p:cNvPr>
          <p:cNvSpPr txBox="1"/>
          <p:nvPr/>
        </p:nvSpPr>
        <p:spPr>
          <a:xfrm>
            <a:off x="1324947" y="2308324"/>
            <a:ext cx="14779690" cy="1200329"/>
          </a:xfrm>
          <a:prstGeom prst="rect">
            <a:avLst/>
          </a:prstGeom>
          <a:noFill/>
        </p:spPr>
        <p:txBody>
          <a:bodyPr wrap="square">
            <a:spAutoFit/>
          </a:bodyPr>
          <a:lstStyle/>
          <a:p>
            <a:r>
              <a:rPr lang="en-GB" dirty="0"/>
              <a:t>There is </a:t>
            </a:r>
            <a:r>
              <a:rPr lang="en-GB" b="1" dirty="0"/>
              <a:t>no general legal duty </a:t>
            </a:r>
            <a:r>
              <a:rPr lang="en-GB" dirty="0"/>
              <a:t>on employees to disclose wrongdoing, although the courts have in a number of cases developed the implied term of fidelity so as to impose a duty on employees with a managerial or supervisory status to report the wrongdoing of others. </a:t>
            </a:r>
          </a:p>
        </p:txBody>
      </p:sp>
      <p:sp>
        <p:nvSpPr>
          <p:cNvPr id="7" name="TextBox 6">
            <a:extLst>
              <a:ext uri="{FF2B5EF4-FFF2-40B4-BE49-F238E27FC236}">
                <a16:creationId xmlns:a16="http://schemas.microsoft.com/office/drawing/2014/main" id="{BF600BE6-E5E6-43C2-B9BA-4E051A777AD4}"/>
              </a:ext>
            </a:extLst>
          </p:cNvPr>
          <p:cNvSpPr txBox="1"/>
          <p:nvPr/>
        </p:nvSpPr>
        <p:spPr>
          <a:xfrm>
            <a:off x="1324947" y="4273420"/>
            <a:ext cx="14518433" cy="1569660"/>
          </a:xfrm>
          <a:prstGeom prst="rect">
            <a:avLst/>
          </a:prstGeom>
          <a:noFill/>
        </p:spPr>
        <p:txBody>
          <a:bodyPr wrap="square">
            <a:spAutoFit/>
          </a:bodyPr>
          <a:lstStyle/>
          <a:p>
            <a:r>
              <a:rPr lang="en-GB" dirty="0"/>
              <a:t>In </a:t>
            </a:r>
            <a:r>
              <a:rPr lang="en-GB" b="1" dirty="0"/>
              <a:t>RBG Resources plc v Rastogi and others [2002] </a:t>
            </a:r>
            <a:r>
              <a:rPr lang="en-GB" dirty="0"/>
              <a:t>the High Court specifically </a:t>
            </a:r>
            <a:r>
              <a:rPr lang="en-GB" u="sng" dirty="0"/>
              <a:t>rejected the idea </a:t>
            </a:r>
            <a:r>
              <a:rPr lang="en-GB" dirty="0"/>
              <a:t>that this duty could only apply to employees with a supervisory function. However, the full extent of this duty is not clear, and employers have generally been reluctant to bring claims against innocent employees who fail to blow the whistle.</a:t>
            </a:r>
          </a:p>
        </p:txBody>
      </p:sp>
    </p:spTree>
    <p:extLst>
      <p:ext uri="{BB962C8B-B14F-4D97-AF65-F5344CB8AC3E}">
        <p14:creationId xmlns:p14="http://schemas.microsoft.com/office/powerpoint/2010/main" val="965935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1039324"/>
            <a:ext cx="7185480" cy="1106717"/>
          </a:xfrm>
        </p:spPr>
        <p:txBody>
          <a:bodyPr/>
          <a:lstStyle/>
          <a:p>
            <a:r>
              <a:rPr lang="en-GB" b="1" dirty="0"/>
              <a:t>WHISTLEBLOWING</a:t>
            </a:r>
          </a:p>
        </p:txBody>
      </p:sp>
      <p:sp>
        <p:nvSpPr>
          <p:cNvPr id="9" name="TextBox 8">
            <a:extLst>
              <a:ext uri="{FF2B5EF4-FFF2-40B4-BE49-F238E27FC236}">
                <a16:creationId xmlns:a16="http://schemas.microsoft.com/office/drawing/2014/main" id="{805D2A16-92BC-4825-BCE5-45B5CB27197F}"/>
              </a:ext>
            </a:extLst>
          </p:cNvPr>
          <p:cNvSpPr txBox="1"/>
          <p:nvPr/>
        </p:nvSpPr>
        <p:spPr>
          <a:xfrm>
            <a:off x="1362269" y="2505223"/>
            <a:ext cx="14742367" cy="1938992"/>
          </a:xfrm>
          <a:prstGeom prst="rect">
            <a:avLst/>
          </a:prstGeom>
          <a:noFill/>
        </p:spPr>
        <p:txBody>
          <a:bodyPr wrap="square">
            <a:spAutoFit/>
          </a:bodyPr>
          <a:lstStyle/>
          <a:p>
            <a:endParaRPr lang="en-GB" dirty="0"/>
          </a:p>
          <a:p>
            <a:r>
              <a:rPr lang="en-GB" b="0" i="0" dirty="0">
                <a:effectLst/>
                <a:latin typeface="+mj-lt"/>
              </a:rPr>
              <a:t>There are, however, some specific statutory </a:t>
            </a:r>
            <a:r>
              <a:rPr lang="en-GB" b="1" i="0" dirty="0">
                <a:effectLst/>
                <a:latin typeface="+mj-lt"/>
              </a:rPr>
              <a:t>whistleblowing</a:t>
            </a:r>
            <a:r>
              <a:rPr lang="en-GB" b="0" i="0" dirty="0">
                <a:effectLst/>
                <a:latin typeface="+mj-lt"/>
              </a:rPr>
              <a:t> obligations, for example, the obligation for workers to notify management of any risk to health and safety under </a:t>
            </a:r>
            <a:r>
              <a:rPr lang="en-GB" b="0" i="1" u="none" strike="noStrike" dirty="0">
                <a:effectLst/>
                <a:latin typeface="+mj-lt"/>
                <a:hlinkClick r:id="rId2">
                  <a:extLst>
                    <a:ext uri="{A12FA001-AC4F-418D-AE19-62706E023703}">
                      <ahyp:hlinkClr xmlns:ahyp="http://schemas.microsoft.com/office/drawing/2018/hyperlinkcolor" val="tx"/>
                    </a:ext>
                  </a:extLst>
                </a:hlinkClick>
              </a:rPr>
              <a:t>regulation 14</a:t>
            </a:r>
            <a:r>
              <a:rPr lang="en-GB" b="0" i="0" dirty="0">
                <a:effectLst/>
                <a:latin typeface="+mj-lt"/>
              </a:rPr>
              <a:t> of the </a:t>
            </a:r>
            <a:r>
              <a:rPr lang="en-GB" b="0" i="1" u="none" strike="noStrike" dirty="0">
                <a:effectLst/>
                <a:latin typeface="+mj-lt"/>
                <a:hlinkClick r:id="rId3">
                  <a:extLst>
                    <a:ext uri="{A12FA001-AC4F-418D-AE19-62706E023703}">
                      <ahyp:hlinkClr xmlns:ahyp="http://schemas.microsoft.com/office/drawing/2018/hyperlinkcolor" val="tx"/>
                    </a:ext>
                  </a:extLst>
                </a:hlinkClick>
              </a:rPr>
              <a:t>Management of Health and Safety at Work Regulations 1999 </a:t>
            </a:r>
            <a:r>
              <a:rPr lang="en-GB" b="0" i="0" dirty="0">
                <a:effectLst/>
                <a:latin typeface="+mj-lt"/>
              </a:rPr>
              <a:t>and the duty of pension scheme trustees to notify the Regulator of certain matters under the </a:t>
            </a:r>
            <a:r>
              <a:rPr lang="en-GB" b="0" i="1" u="none" strike="noStrike" dirty="0">
                <a:effectLst/>
                <a:latin typeface="+mj-lt"/>
                <a:hlinkClick r:id="rId4">
                  <a:extLst>
                    <a:ext uri="{A12FA001-AC4F-418D-AE19-62706E023703}">
                      <ahyp:hlinkClr xmlns:ahyp="http://schemas.microsoft.com/office/drawing/2018/hyperlinkcolor" val="tx"/>
                    </a:ext>
                  </a:extLst>
                </a:hlinkClick>
              </a:rPr>
              <a:t>Pensions Act 2004</a:t>
            </a:r>
            <a:r>
              <a:rPr lang="en-GB" b="0" i="1" u="none" strike="noStrike" dirty="0">
                <a:effectLst/>
                <a:latin typeface="+mj-lt"/>
              </a:rPr>
              <a:t>.</a:t>
            </a:r>
          </a:p>
        </p:txBody>
      </p:sp>
      <p:sp>
        <p:nvSpPr>
          <p:cNvPr id="11" name="TextBox 10">
            <a:extLst>
              <a:ext uri="{FF2B5EF4-FFF2-40B4-BE49-F238E27FC236}">
                <a16:creationId xmlns:a16="http://schemas.microsoft.com/office/drawing/2014/main" id="{526B1C6A-69CD-4CE7-B1FE-D11166275794}"/>
              </a:ext>
            </a:extLst>
          </p:cNvPr>
          <p:cNvSpPr txBox="1"/>
          <p:nvPr/>
        </p:nvSpPr>
        <p:spPr>
          <a:xfrm>
            <a:off x="1362269" y="5341776"/>
            <a:ext cx="14484772" cy="830997"/>
          </a:xfrm>
          <a:prstGeom prst="rect">
            <a:avLst/>
          </a:prstGeom>
          <a:noFill/>
        </p:spPr>
        <p:txBody>
          <a:bodyPr wrap="square">
            <a:spAutoFit/>
          </a:bodyPr>
          <a:lstStyle/>
          <a:p>
            <a:r>
              <a:rPr lang="en-GB" b="0" i="0" dirty="0">
                <a:effectLst/>
                <a:latin typeface="+mj-lt"/>
              </a:rPr>
              <a:t>There may also be express contractual obligations imposed through the employment contract, a code of conduct, or management instruction.</a:t>
            </a:r>
            <a:endParaRPr lang="en-GB" dirty="0">
              <a:latin typeface="+mj-lt"/>
            </a:endParaRPr>
          </a:p>
        </p:txBody>
      </p:sp>
    </p:spTree>
    <p:extLst>
      <p:ext uri="{BB962C8B-B14F-4D97-AF65-F5344CB8AC3E}">
        <p14:creationId xmlns:p14="http://schemas.microsoft.com/office/powerpoint/2010/main" val="991921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WHISTLEBLOWING</a:t>
            </a:r>
          </a:p>
        </p:txBody>
      </p:sp>
      <p:sp>
        <p:nvSpPr>
          <p:cNvPr id="6" name="TextBox 5">
            <a:extLst>
              <a:ext uri="{FF2B5EF4-FFF2-40B4-BE49-F238E27FC236}">
                <a16:creationId xmlns:a16="http://schemas.microsoft.com/office/drawing/2014/main" id="{1B5681B4-8935-4048-BD36-AAC045AB405E}"/>
              </a:ext>
            </a:extLst>
          </p:cNvPr>
          <p:cNvSpPr txBox="1"/>
          <p:nvPr/>
        </p:nvSpPr>
        <p:spPr>
          <a:xfrm>
            <a:off x="1998582" y="2694696"/>
            <a:ext cx="12260424" cy="2308324"/>
          </a:xfrm>
          <a:prstGeom prst="rect">
            <a:avLst/>
          </a:prstGeom>
          <a:noFill/>
        </p:spPr>
        <p:txBody>
          <a:bodyPr wrap="square">
            <a:spAutoFit/>
          </a:bodyPr>
          <a:lstStyle/>
          <a:p>
            <a:r>
              <a:rPr lang="en-GB" dirty="0"/>
              <a:t>PIDA creates 2 levels of protection for </a:t>
            </a:r>
            <a:r>
              <a:rPr lang="en-GB" dirty="0" err="1"/>
              <a:t>whistleblowers</a:t>
            </a:r>
            <a:r>
              <a:rPr lang="en-GB" dirty="0"/>
              <a:t>. The dismissal of an employee will be automatically unfair, if the reason, or principal reason, for their dismissal is that they have made a </a:t>
            </a:r>
            <a:r>
              <a:rPr lang="en-GB" b="1" dirty="0"/>
              <a:t>“protected disclosure”. </a:t>
            </a:r>
          </a:p>
          <a:p>
            <a:endParaRPr lang="en-GB" b="1" dirty="0"/>
          </a:p>
          <a:p>
            <a:r>
              <a:rPr lang="en-GB" dirty="0"/>
              <a:t>PIDA also protected workers from being </a:t>
            </a:r>
            <a:r>
              <a:rPr lang="en-GB" b="1" dirty="0"/>
              <a:t>subjected to any detriment </a:t>
            </a:r>
            <a:r>
              <a:rPr lang="en-GB" dirty="0"/>
              <a:t>on the grounds that they have made a protected disclosure. </a:t>
            </a:r>
            <a:endParaRPr lang="en-GB" b="1" dirty="0"/>
          </a:p>
        </p:txBody>
      </p:sp>
    </p:spTree>
    <p:extLst>
      <p:ext uri="{BB962C8B-B14F-4D97-AF65-F5344CB8AC3E}">
        <p14:creationId xmlns:p14="http://schemas.microsoft.com/office/powerpoint/2010/main" val="4238923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WHISTLEBLOWING</a:t>
            </a:r>
          </a:p>
        </p:txBody>
      </p:sp>
      <p:sp>
        <p:nvSpPr>
          <p:cNvPr id="6" name="TextBox 5">
            <a:extLst>
              <a:ext uri="{FF2B5EF4-FFF2-40B4-BE49-F238E27FC236}">
                <a16:creationId xmlns:a16="http://schemas.microsoft.com/office/drawing/2014/main" id="{1B5681B4-8935-4048-BD36-AAC045AB405E}"/>
              </a:ext>
            </a:extLst>
          </p:cNvPr>
          <p:cNvSpPr txBox="1"/>
          <p:nvPr/>
        </p:nvSpPr>
        <p:spPr>
          <a:xfrm>
            <a:off x="1301335" y="1581857"/>
            <a:ext cx="13307284" cy="7109639"/>
          </a:xfrm>
          <a:prstGeom prst="rect">
            <a:avLst/>
          </a:prstGeom>
          <a:noFill/>
        </p:spPr>
        <p:txBody>
          <a:bodyPr wrap="square">
            <a:spAutoFit/>
          </a:bodyPr>
          <a:lstStyle/>
          <a:p>
            <a:r>
              <a:rPr lang="en-GB" dirty="0"/>
              <a:t>Whether a whistle-blower qualifies for protection depends on satisfying the following tests: </a:t>
            </a:r>
          </a:p>
          <a:p>
            <a:endParaRPr lang="en-GB" b="1" dirty="0"/>
          </a:p>
          <a:p>
            <a:pPr marL="342900" indent="-342900">
              <a:buFont typeface="Arial" panose="020B0604020202020204" pitchFamily="34" charset="0"/>
              <a:buChar char="•"/>
            </a:pPr>
            <a:r>
              <a:rPr lang="en-GB" b="1" dirty="0">
                <a:solidFill>
                  <a:srgbClr val="E63200"/>
                </a:solidFill>
              </a:rPr>
              <a:t>Have they made a qualifying disclosure?</a:t>
            </a:r>
            <a:r>
              <a:rPr lang="en-GB" b="1" dirty="0"/>
              <a:t> </a:t>
            </a:r>
            <a:r>
              <a:rPr lang="en-GB" dirty="0"/>
              <a:t>There are a number of requirements for a qualifying disclosure. </a:t>
            </a:r>
            <a:br>
              <a:rPr lang="en-GB" dirty="0"/>
            </a:br>
            <a:endParaRPr lang="en-GB" dirty="0"/>
          </a:p>
          <a:p>
            <a:pPr marL="342900" indent="-342900">
              <a:buFont typeface="Arial" panose="020B0604020202020204" pitchFamily="34" charset="0"/>
              <a:buChar char="•"/>
            </a:pPr>
            <a:r>
              <a:rPr lang="en-GB" b="1" dirty="0">
                <a:solidFill>
                  <a:srgbClr val="E63200"/>
                </a:solidFill>
              </a:rPr>
              <a:t>Disclosure of information </a:t>
            </a:r>
            <a:r>
              <a:rPr lang="en-GB" b="1" dirty="0"/>
              <a:t>– </a:t>
            </a:r>
            <a:r>
              <a:rPr lang="en-GB" dirty="0"/>
              <a:t>The worker must make a disclosure of information. Merely gathering evidence or threatening to make a disclosure is not sufficient. </a:t>
            </a:r>
            <a:br>
              <a:rPr lang="en-GB" dirty="0"/>
            </a:br>
            <a:endParaRPr lang="en-GB" dirty="0"/>
          </a:p>
          <a:p>
            <a:pPr marL="342900" indent="-342900">
              <a:buFont typeface="Arial" panose="020B0604020202020204" pitchFamily="34" charset="0"/>
              <a:buChar char="•"/>
            </a:pPr>
            <a:r>
              <a:rPr lang="en-GB" b="1" dirty="0">
                <a:solidFill>
                  <a:srgbClr val="E63200"/>
                </a:solidFill>
              </a:rPr>
              <a:t>Subject matter of disclosure </a:t>
            </a:r>
            <a:r>
              <a:rPr lang="en-GB" b="1" dirty="0"/>
              <a:t>– </a:t>
            </a:r>
            <a:r>
              <a:rPr lang="en-GB" dirty="0"/>
              <a:t>the information must relate to one of six types of “relevant failure”</a:t>
            </a:r>
            <a:br>
              <a:rPr lang="en-GB" dirty="0"/>
            </a:br>
            <a:endParaRPr lang="en-GB" dirty="0"/>
          </a:p>
          <a:p>
            <a:pPr marL="342900" indent="-342900">
              <a:buFont typeface="Arial" panose="020B0604020202020204" pitchFamily="34" charset="0"/>
              <a:buChar char="•"/>
            </a:pPr>
            <a:r>
              <a:rPr lang="en-GB" b="1" dirty="0">
                <a:solidFill>
                  <a:srgbClr val="E63200"/>
                </a:solidFill>
              </a:rPr>
              <a:t>Reasonable belief</a:t>
            </a:r>
            <a:r>
              <a:rPr lang="en-GB" b="1" dirty="0"/>
              <a:t> – </a:t>
            </a:r>
            <a:r>
              <a:rPr lang="en-GB" dirty="0"/>
              <a:t>The worker must have a reasonable belief that the information tends to show one of the relevant </a:t>
            </a:r>
            <a:r>
              <a:rPr lang="en-GB" dirty="0" err="1"/>
              <a:t>failiures</a:t>
            </a:r>
            <a:r>
              <a:rPr lang="en-GB" dirty="0"/>
              <a:t>.</a:t>
            </a:r>
            <a:br>
              <a:rPr lang="en-GB" dirty="0"/>
            </a:br>
            <a:endParaRPr lang="en-GB" dirty="0"/>
          </a:p>
          <a:p>
            <a:pPr marL="342900" indent="-342900">
              <a:buFont typeface="Arial" panose="020B0604020202020204" pitchFamily="34" charset="0"/>
              <a:buChar char="•"/>
            </a:pPr>
            <a:r>
              <a:rPr lang="en-GB" b="1" dirty="0">
                <a:solidFill>
                  <a:srgbClr val="E63200"/>
                </a:solidFill>
              </a:rPr>
              <a:t>In the public interest </a:t>
            </a:r>
            <a:r>
              <a:rPr lang="en-GB" b="1" dirty="0"/>
              <a:t>– </a:t>
            </a:r>
            <a:r>
              <a:rPr lang="en-GB" dirty="0"/>
              <a:t>The worker must have a reasonable belief that the disclosure.</a:t>
            </a:r>
            <a:br>
              <a:rPr lang="en-GB" dirty="0"/>
            </a:br>
            <a:endParaRPr lang="en-GB" dirty="0"/>
          </a:p>
          <a:p>
            <a:pPr marL="342900" indent="-342900">
              <a:buFont typeface="Arial" panose="020B0604020202020204" pitchFamily="34" charset="0"/>
              <a:buChar char="•"/>
            </a:pPr>
            <a:r>
              <a:rPr lang="en-GB" b="1" dirty="0">
                <a:solidFill>
                  <a:srgbClr val="E63200"/>
                </a:solidFill>
              </a:rPr>
              <a:t>Is it also a protected disclosure? </a:t>
            </a:r>
            <a:r>
              <a:rPr lang="en-GB" dirty="0"/>
              <a:t>Which broadly depends on the identity of the person to whom the disclosure is made. </a:t>
            </a:r>
          </a:p>
          <a:p>
            <a:endParaRPr lang="en-GB" b="1" dirty="0"/>
          </a:p>
        </p:txBody>
      </p:sp>
    </p:spTree>
    <p:extLst>
      <p:ext uri="{BB962C8B-B14F-4D97-AF65-F5344CB8AC3E}">
        <p14:creationId xmlns:p14="http://schemas.microsoft.com/office/powerpoint/2010/main" val="436289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Who is protected?</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4893647"/>
          </a:xfrm>
          <a:prstGeom prst="rect">
            <a:avLst/>
          </a:prstGeom>
          <a:noFill/>
        </p:spPr>
        <p:txBody>
          <a:bodyPr wrap="square">
            <a:spAutoFit/>
          </a:bodyPr>
          <a:lstStyle/>
          <a:p>
            <a:r>
              <a:rPr lang="en-GB" dirty="0"/>
              <a:t>Whistleblowing legislation protects not only employees, but also other workers.</a:t>
            </a:r>
          </a:p>
          <a:p>
            <a:endParaRPr lang="en-GB" dirty="0"/>
          </a:p>
          <a:p>
            <a:r>
              <a:rPr lang="en-GB" dirty="0"/>
              <a:t>A worker is </a:t>
            </a:r>
            <a:r>
              <a:rPr lang="en-GB" b="1" dirty="0"/>
              <a:t>defined by section 230(3) o the ERA 1996</a:t>
            </a:r>
            <a:r>
              <a:rPr lang="en-GB" dirty="0"/>
              <a:t> as:</a:t>
            </a:r>
          </a:p>
          <a:p>
            <a:endParaRPr lang="en-GB" dirty="0"/>
          </a:p>
          <a:p>
            <a:r>
              <a:rPr lang="en-GB" dirty="0"/>
              <a:t>“an individual who has entered into or workers under (or, where the employment has ceased, worked under) –</a:t>
            </a:r>
          </a:p>
          <a:p>
            <a:endParaRPr lang="en-GB" dirty="0"/>
          </a:p>
          <a:p>
            <a:pPr marL="457200" indent="-457200">
              <a:buAutoNum type="alphaLcParenBoth"/>
            </a:pPr>
            <a:r>
              <a:rPr lang="en-GB" dirty="0"/>
              <a:t>A contract of employment; or</a:t>
            </a:r>
          </a:p>
          <a:p>
            <a:pPr marL="457200" indent="-457200">
              <a:buAutoNum type="alphaLcParenBoth"/>
            </a:pPr>
            <a:r>
              <a:rPr lang="en-GB" dirty="0"/>
              <a:t>Any other contract, whether express or implied and (if it is express) whether oral or in writing, whereby the individual undertakes to do or perform personally any work or services for another party to the contract whose status is not by virtue of the contract that of a client or customer of any profession or business undertaking carried on by the individual.”</a:t>
            </a:r>
          </a:p>
          <a:p>
            <a:endParaRPr lang="en-GB" b="1" dirty="0"/>
          </a:p>
        </p:txBody>
      </p:sp>
    </p:spTree>
    <p:extLst>
      <p:ext uri="{BB962C8B-B14F-4D97-AF65-F5344CB8AC3E}">
        <p14:creationId xmlns:p14="http://schemas.microsoft.com/office/powerpoint/2010/main" val="3715176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1569660"/>
          </a:xfrm>
          <a:prstGeom prst="rect">
            <a:avLst/>
          </a:prstGeom>
          <a:noFill/>
        </p:spPr>
        <p:txBody>
          <a:bodyPr wrap="square">
            <a:spAutoFit/>
          </a:bodyPr>
          <a:lstStyle/>
          <a:p>
            <a:r>
              <a:rPr lang="en-GB" dirty="0"/>
              <a:t>A qualifying disclosure means any disclosure of information which, in the </a:t>
            </a:r>
            <a:r>
              <a:rPr lang="en-GB" b="1" dirty="0"/>
              <a:t>reasonable belief</a:t>
            </a:r>
            <a:r>
              <a:rPr lang="en-GB" dirty="0"/>
              <a:t> of the worker making the disclosure, is made in the </a:t>
            </a:r>
            <a:r>
              <a:rPr lang="en-GB" b="1" dirty="0"/>
              <a:t>public interest </a:t>
            </a:r>
            <a:r>
              <a:rPr lang="en-GB" dirty="0"/>
              <a:t>and tends to show </a:t>
            </a:r>
            <a:r>
              <a:rPr lang="en-GB" b="1" dirty="0"/>
              <a:t>one or more of the 6 types of wrongdoing or failure listed</a:t>
            </a:r>
            <a:r>
              <a:rPr lang="en-GB" dirty="0"/>
              <a:t> in section 438(1)(a) of the ERA 1996.</a:t>
            </a:r>
          </a:p>
          <a:p>
            <a:endParaRPr lang="en-GB" b="1" dirty="0"/>
          </a:p>
        </p:txBody>
      </p:sp>
    </p:spTree>
    <p:extLst>
      <p:ext uri="{BB962C8B-B14F-4D97-AF65-F5344CB8AC3E}">
        <p14:creationId xmlns:p14="http://schemas.microsoft.com/office/powerpoint/2010/main" val="3911351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4893647"/>
          </a:xfrm>
          <a:prstGeom prst="rect">
            <a:avLst/>
          </a:prstGeom>
          <a:noFill/>
        </p:spPr>
        <p:txBody>
          <a:bodyPr wrap="square">
            <a:spAutoFit/>
          </a:bodyPr>
          <a:lstStyle/>
          <a:p>
            <a:r>
              <a:rPr lang="en-GB" dirty="0"/>
              <a:t>"Disclosure" is not defined in the legislation, but the term appears to have a wide application. </a:t>
            </a:r>
          </a:p>
          <a:p>
            <a:endParaRPr lang="en-GB" dirty="0"/>
          </a:p>
          <a:p>
            <a:r>
              <a:rPr lang="en-GB" dirty="0"/>
              <a:t>A disclosure of information will amount to a disclosure whether it is made in writing or verbally. Any form of recorded information would be likely to be accepted as a form of disclosure. </a:t>
            </a:r>
          </a:p>
          <a:p>
            <a:endParaRPr lang="en-GB" dirty="0"/>
          </a:p>
          <a:p>
            <a:r>
              <a:rPr lang="en-GB" dirty="0"/>
              <a:t>In  </a:t>
            </a:r>
            <a:r>
              <a:rPr lang="en-GB" b="1" dirty="0"/>
              <a:t>Aspinall v MSI Forge Ltd,</a:t>
            </a:r>
            <a:r>
              <a:rPr lang="en-GB" dirty="0"/>
              <a:t> the EAT held that handing over a video recording would amount to making a disclosure, but doubted that making the video recording in itself amounted to a disclosure.</a:t>
            </a:r>
          </a:p>
          <a:p>
            <a:endParaRPr lang="en-GB" b="1" dirty="0"/>
          </a:p>
          <a:p>
            <a:r>
              <a:rPr lang="en-GB" i="1" dirty="0"/>
              <a:t>There must be a disclosure of information</a:t>
            </a:r>
            <a:r>
              <a:rPr lang="en-GB" dirty="0"/>
              <a:t>. In </a:t>
            </a:r>
            <a:r>
              <a:rPr lang="en-GB" b="1" dirty="0"/>
              <a:t>Cavendish Munro Professional Risks Management Ltd v Geduld UK</a:t>
            </a:r>
            <a:r>
              <a:rPr lang="en-GB" dirty="0"/>
              <a:t>, the EAT held that to be protected a disclosure must involve information, and </a:t>
            </a:r>
            <a:r>
              <a:rPr lang="en-GB" i="1" u="sng" dirty="0"/>
              <a:t>not simply voice a concern or raise an allegation</a:t>
            </a:r>
            <a:r>
              <a:rPr lang="en-GB" i="1" dirty="0"/>
              <a:t>. </a:t>
            </a:r>
          </a:p>
          <a:p>
            <a:endParaRPr lang="en-GB" i="1" dirty="0"/>
          </a:p>
        </p:txBody>
      </p:sp>
    </p:spTree>
    <p:extLst>
      <p:ext uri="{BB962C8B-B14F-4D97-AF65-F5344CB8AC3E}">
        <p14:creationId xmlns:p14="http://schemas.microsoft.com/office/powerpoint/2010/main" val="514554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3416320"/>
          </a:xfrm>
          <a:prstGeom prst="rect">
            <a:avLst/>
          </a:prstGeom>
          <a:noFill/>
        </p:spPr>
        <p:txBody>
          <a:bodyPr wrap="square">
            <a:spAutoFit/>
          </a:bodyPr>
          <a:lstStyle/>
          <a:p>
            <a:r>
              <a:rPr lang="en-GB" dirty="0"/>
              <a:t>In </a:t>
            </a:r>
            <a:r>
              <a:rPr lang="en-GB" b="1" dirty="0" err="1"/>
              <a:t>Kilraine</a:t>
            </a:r>
            <a:r>
              <a:rPr lang="en-GB" b="1" dirty="0"/>
              <a:t> v London Borough of Wandsworth [2018]</a:t>
            </a:r>
            <a:r>
              <a:rPr lang="en-GB" dirty="0"/>
              <a:t>,</a:t>
            </a:r>
            <a:r>
              <a:rPr lang="en-GB" b="1" dirty="0"/>
              <a:t> </a:t>
            </a:r>
            <a:r>
              <a:rPr lang="en-GB" dirty="0"/>
              <a:t>the Court of Appeal rejected the suggestion that, in Cavendish, the EAT had identified the categories of "information" and "allegation" as mutually exclusive. </a:t>
            </a:r>
          </a:p>
          <a:p>
            <a:endParaRPr lang="en-GB" dirty="0"/>
          </a:p>
          <a:p>
            <a:r>
              <a:rPr lang="en-GB" dirty="0"/>
              <a:t>The Court held that the wording of the legislation should not be glossed to introduce a rigid dichotomy between "information" on the one hand and "allegations" on the other. Sometimes a statement that could be characterised as an allegation would also constitute information and amount to a qualifying disclosure. However, not every statement involving an allegation would do so. It would depend on whether it had sufficient factual content and was sufficiently specific.</a:t>
            </a:r>
            <a:endParaRPr lang="en-GB" i="1" dirty="0"/>
          </a:p>
        </p:txBody>
      </p:sp>
    </p:spTree>
    <p:extLst>
      <p:ext uri="{BB962C8B-B14F-4D97-AF65-F5344CB8AC3E}">
        <p14:creationId xmlns:p14="http://schemas.microsoft.com/office/powerpoint/2010/main" val="1853664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3046988"/>
          </a:xfrm>
          <a:prstGeom prst="rect">
            <a:avLst/>
          </a:prstGeom>
          <a:noFill/>
        </p:spPr>
        <p:txBody>
          <a:bodyPr wrap="square">
            <a:spAutoFit/>
          </a:bodyPr>
          <a:lstStyle/>
          <a:p>
            <a:r>
              <a:rPr lang="en-GB" b="1" u="sng" dirty="0"/>
              <a:t>The 6 Relevant Failures</a:t>
            </a:r>
          </a:p>
          <a:p>
            <a:endParaRPr lang="en-GB" b="1" u="sng" dirty="0"/>
          </a:p>
          <a:p>
            <a:pPr marL="342900" indent="-342900">
              <a:buFont typeface="Arial" panose="020B0604020202020204" pitchFamily="34" charset="0"/>
              <a:buChar char="•"/>
            </a:pPr>
            <a:r>
              <a:rPr lang="en-GB" dirty="0"/>
              <a:t>Criminal Offences;</a:t>
            </a:r>
          </a:p>
          <a:p>
            <a:pPr marL="342900" indent="-342900">
              <a:buFont typeface="Arial" panose="020B0604020202020204" pitchFamily="34" charset="0"/>
              <a:buChar char="•"/>
            </a:pPr>
            <a:r>
              <a:rPr lang="en-GB" dirty="0"/>
              <a:t>Breach of any legal obligation;</a:t>
            </a:r>
          </a:p>
          <a:p>
            <a:pPr marL="342900" indent="-342900">
              <a:buFont typeface="Arial" panose="020B0604020202020204" pitchFamily="34" charset="0"/>
              <a:buChar char="•"/>
            </a:pPr>
            <a:r>
              <a:rPr lang="en-GB" dirty="0"/>
              <a:t>Miscarriages of justice;</a:t>
            </a:r>
          </a:p>
          <a:p>
            <a:pPr marL="342900" indent="-342900">
              <a:buFont typeface="Arial" panose="020B0604020202020204" pitchFamily="34" charset="0"/>
              <a:buChar char="•"/>
            </a:pPr>
            <a:r>
              <a:rPr lang="en-GB" dirty="0"/>
              <a:t>Danger to Health and Safety of any individual; </a:t>
            </a:r>
          </a:p>
          <a:p>
            <a:pPr marL="342900" indent="-342900">
              <a:buFont typeface="Arial" panose="020B0604020202020204" pitchFamily="34" charset="0"/>
              <a:buChar char="•"/>
            </a:pPr>
            <a:r>
              <a:rPr lang="en-GB" dirty="0"/>
              <a:t>Damage to environment;</a:t>
            </a:r>
          </a:p>
          <a:p>
            <a:pPr marL="342900" indent="-342900">
              <a:buFont typeface="Arial" panose="020B0604020202020204" pitchFamily="34" charset="0"/>
              <a:buChar char="•"/>
            </a:pPr>
            <a:r>
              <a:rPr lang="en-GB" dirty="0"/>
              <a:t>Deliberate concealment of information relating to any of the above. </a:t>
            </a:r>
          </a:p>
        </p:txBody>
      </p:sp>
    </p:spTree>
    <p:extLst>
      <p:ext uri="{BB962C8B-B14F-4D97-AF65-F5344CB8AC3E}">
        <p14:creationId xmlns:p14="http://schemas.microsoft.com/office/powerpoint/2010/main" val="1662459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1756616"/>
            <a:ext cx="13307284" cy="6001643"/>
          </a:xfrm>
          <a:prstGeom prst="rect">
            <a:avLst/>
          </a:prstGeom>
          <a:noFill/>
        </p:spPr>
        <p:txBody>
          <a:bodyPr wrap="square">
            <a:spAutoFit/>
          </a:bodyPr>
          <a:lstStyle/>
          <a:p>
            <a:r>
              <a:rPr lang="en-GB" dirty="0"/>
              <a:t>The failure(s) can be past, present, prospective and merely alleged. The failure(s) can be those of the employer or some third party.</a:t>
            </a:r>
          </a:p>
          <a:p>
            <a:endParaRPr lang="en-GB" dirty="0"/>
          </a:p>
          <a:p>
            <a:r>
              <a:rPr lang="en-GB" dirty="0"/>
              <a:t>In </a:t>
            </a:r>
            <a:r>
              <a:rPr lang="en-GB" b="1" dirty="0"/>
              <a:t>Hibbins v </a:t>
            </a:r>
            <a:r>
              <a:rPr lang="en-GB" b="1" dirty="0" err="1"/>
              <a:t>Hesters</a:t>
            </a:r>
            <a:r>
              <a:rPr lang="en-GB" b="1" dirty="0"/>
              <a:t> Way Neighbourhood Project, </a:t>
            </a:r>
            <a:r>
              <a:rPr lang="en-GB" dirty="0"/>
              <a:t>the Claimant brought a claim against the respondent, alleging that she had suffered detriment by reason of a protected disclosure. It came to her attention that a student who had applied to join one of the courses run by the Respondent was suspected of rape. She contacted the police and provided them with his address and phone number. There was a disagreement between the Claimant and Respondent about her disclosure of information to the police, and she subsequently resigned. The tribunal held that the relevant provisions of the 1996 Act did not extend to protecting disclosures which did not reveal any wrongdoing or failure by the employer. The Claimant appealed. </a:t>
            </a:r>
          </a:p>
          <a:p>
            <a:endParaRPr lang="en-GB" b="1" dirty="0"/>
          </a:p>
          <a:p>
            <a:r>
              <a:rPr lang="en-GB" dirty="0"/>
              <a:t>The appeal was allowed, with the EAT finding that there was no limitation whatsoever on the people or entities whose wrongdoings could be the subject of qualified disclosures. The legislation had to be construed in the light of its aim of encouraging responsible whistleblowing,</a:t>
            </a:r>
          </a:p>
          <a:p>
            <a:endParaRPr lang="en-GB" dirty="0"/>
          </a:p>
        </p:txBody>
      </p:sp>
    </p:spTree>
    <p:extLst>
      <p:ext uri="{BB962C8B-B14F-4D97-AF65-F5344CB8AC3E}">
        <p14:creationId xmlns:p14="http://schemas.microsoft.com/office/powerpoint/2010/main" val="1658442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409759"/>
            <a:ext cx="13307284" cy="3416320"/>
          </a:xfrm>
          <a:prstGeom prst="rect">
            <a:avLst/>
          </a:prstGeom>
          <a:noFill/>
        </p:spPr>
        <p:txBody>
          <a:bodyPr wrap="square">
            <a:spAutoFit/>
          </a:bodyPr>
          <a:lstStyle/>
          <a:p>
            <a:r>
              <a:rPr lang="en-GB" dirty="0"/>
              <a:t>The worker must have a </a:t>
            </a:r>
            <a:r>
              <a:rPr lang="en-GB" b="1" dirty="0"/>
              <a:t>reasonable belief </a:t>
            </a:r>
            <a:r>
              <a:rPr lang="en-GB" dirty="0"/>
              <a:t>that the information disclosed tends to show one of the relevant failures. </a:t>
            </a:r>
          </a:p>
          <a:p>
            <a:endParaRPr lang="en-GB" dirty="0"/>
          </a:p>
          <a:p>
            <a:r>
              <a:rPr lang="en-GB" dirty="0"/>
              <a:t>They </a:t>
            </a:r>
            <a:r>
              <a:rPr lang="en-GB" b="1" dirty="0"/>
              <a:t>do not have to prove that the facts or allegations disclosures are true</a:t>
            </a:r>
            <a:r>
              <a:rPr lang="en-GB" dirty="0"/>
              <a:t>. As long as the worker subjectively believes that the relevant failure has occurred or is likely to occur, and their belief is, in the tribunal’s view, objectively reasonable, it does not matter if the belief subsequently turns out to be wrong, or that the facts would not amount in law to the relevant failure. </a:t>
            </a:r>
          </a:p>
          <a:p>
            <a:endParaRPr lang="en-GB" dirty="0"/>
          </a:p>
        </p:txBody>
      </p:sp>
    </p:spTree>
    <p:extLst>
      <p:ext uri="{BB962C8B-B14F-4D97-AF65-F5344CB8AC3E}">
        <p14:creationId xmlns:p14="http://schemas.microsoft.com/office/powerpoint/2010/main" val="1067538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409759"/>
            <a:ext cx="13307284" cy="3785652"/>
          </a:xfrm>
          <a:prstGeom prst="rect">
            <a:avLst/>
          </a:prstGeom>
          <a:noFill/>
        </p:spPr>
        <p:txBody>
          <a:bodyPr wrap="square">
            <a:spAutoFit/>
          </a:bodyPr>
          <a:lstStyle/>
          <a:p>
            <a:r>
              <a:rPr lang="en-GB" dirty="0"/>
              <a:t>Since 25 June 2013, a disclosure can only be a qualifying disclosure if the worker reasonably believes that the disclosure is "in the public interest“.</a:t>
            </a:r>
          </a:p>
          <a:p>
            <a:endParaRPr lang="en-GB" dirty="0"/>
          </a:p>
          <a:p>
            <a:r>
              <a:rPr lang="en-GB" dirty="0"/>
              <a:t>Although the government's stated purpose in introducing the public interest test was to reverse the effect of the decision in </a:t>
            </a:r>
            <a:r>
              <a:rPr lang="en-GB" b="1" dirty="0"/>
              <a:t>Parkins v Sodexho [2002]</a:t>
            </a:r>
            <a:r>
              <a:rPr lang="en-GB" dirty="0"/>
              <a:t>, it may still be possible for workers to show that it is reasonable for them to view complaining about a breach of their own contract or other unfair working conditions as being in the public interest.</a:t>
            </a:r>
          </a:p>
          <a:p>
            <a:endParaRPr lang="en-GB" dirty="0"/>
          </a:p>
          <a:p>
            <a:r>
              <a:rPr lang="en-GB" dirty="0"/>
              <a:t>The public interest test was considered by the Court of Appeal in </a:t>
            </a:r>
            <a:r>
              <a:rPr lang="en-GB" b="1" dirty="0"/>
              <a:t>Chesterton Global Ltd (t/a </a:t>
            </a:r>
            <a:r>
              <a:rPr lang="en-GB" b="1" dirty="0" err="1"/>
              <a:t>Chestertons</a:t>
            </a:r>
            <a:r>
              <a:rPr lang="en-GB" b="1" dirty="0"/>
              <a:t>) v </a:t>
            </a:r>
            <a:r>
              <a:rPr lang="en-GB" b="1" dirty="0" err="1"/>
              <a:t>Nurmohamed</a:t>
            </a:r>
            <a:r>
              <a:rPr lang="en-GB" b="1" dirty="0"/>
              <a:t> [2017].</a:t>
            </a:r>
          </a:p>
        </p:txBody>
      </p:sp>
    </p:spTree>
    <p:extLst>
      <p:ext uri="{BB962C8B-B14F-4D97-AF65-F5344CB8AC3E}">
        <p14:creationId xmlns:p14="http://schemas.microsoft.com/office/powerpoint/2010/main" val="345372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409759"/>
            <a:ext cx="13307284" cy="5632311"/>
          </a:xfrm>
          <a:prstGeom prst="rect">
            <a:avLst/>
          </a:prstGeom>
          <a:noFill/>
        </p:spPr>
        <p:txBody>
          <a:bodyPr wrap="square">
            <a:spAutoFit/>
          </a:bodyPr>
          <a:lstStyle/>
          <a:p>
            <a:r>
              <a:rPr lang="en-GB" b="1" dirty="0"/>
              <a:t>Chesterton Global Ltd (t/a </a:t>
            </a:r>
            <a:r>
              <a:rPr lang="en-GB" b="1" dirty="0" err="1"/>
              <a:t>Chestertons</a:t>
            </a:r>
            <a:r>
              <a:rPr lang="en-GB" b="1" dirty="0"/>
              <a:t>) v </a:t>
            </a:r>
            <a:r>
              <a:rPr lang="en-GB" b="1" dirty="0" err="1"/>
              <a:t>Nurmohamed</a:t>
            </a:r>
            <a:r>
              <a:rPr lang="en-GB" b="1" dirty="0"/>
              <a:t> [2017]</a:t>
            </a:r>
          </a:p>
          <a:p>
            <a:endParaRPr lang="en-GB" b="1" dirty="0"/>
          </a:p>
          <a:p>
            <a:r>
              <a:rPr lang="en-GB" dirty="0"/>
              <a:t>The case concerned disclosures by a senior manager at </a:t>
            </a:r>
            <a:r>
              <a:rPr lang="en-GB" dirty="0" err="1"/>
              <a:t>Chestertons</a:t>
            </a:r>
            <a:r>
              <a:rPr lang="en-GB" dirty="0"/>
              <a:t>, an estate agent, about manipulation of the company's accounts, which he believed had had an adverse effect on commission income for over 100 senior managers, including himself. Upholding an employment tribunal's decision that the disclosure was a qualifying disclosure, the Court gave the following guidance:</a:t>
            </a:r>
          </a:p>
          <a:p>
            <a:endParaRPr lang="en-GB" dirty="0">
              <a:latin typeface="+mj-lt"/>
            </a:endParaRPr>
          </a:p>
          <a:p>
            <a:pPr algn="l" fontAlgn="base"/>
            <a:r>
              <a:rPr lang="en-GB" dirty="0">
                <a:latin typeface="+mj-lt"/>
              </a:rPr>
              <a:t>T</a:t>
            </a:r>
            <a:r>
              <a:rPr lang="en-GB" b="0" i="0" dirty="0">
                <a:effectLst/>
                <a:latin typeface="+mj-lt"/>
              </a:rPr>
              <a:t>he tribunal has to determine:</a:t>
            </a:r>
            <a:br>
              <a:rPr lang="en-GB" b="0" i="0" dirty="0">
                <a:effectLst/>
                <a:latin typeface="+mj-lt"/>
              </a:rPr>
            </a:br>
            <a:endParaRPr lang="en-GB" b="0" i="0" dirty="0">
              <a:effectLst/>
              <a:latin typeface="+mj-lt"/>
            </a:endParaRPr>
          </a:p>
          <a:p>
            <a:pPr marL="342900" indent="-342900" algn="l" fontAlgn="base">
              <a:buFont typeface="Arial" panose="020B0604020202020204" pitchFamily="34" charset="0"/>
              <a:buChar char="•"/>
            </a:pPr>
            <a:r>
              <a:rPr lang="en-GB" b="0" i="0" dirty="0">
                <a:effectLst/>
                <a:latin typeface="+mj-lt"/>
              </a:rPr>
              <a:t>whether the worker subjectively believed at the time that the disclosure was in the public interest; and</a:t>
            </a:r>
          </a:p>
          <a:p>
            <a:pPr marL="342900" indent="-342900" algn="l" fontAlgn="base">
              <a:buFont typeface="Arial" panose="020B0604020202020204" pitchFamily="34" charset="0"/>
              <a:buChar char="•"/>
            </a:pPr>
            <a:r>
              <a:rPr lang="en-GB" b="0" i="0" dirty="0">
                <a:effectLst/>
                <a:latin typeface="+mj-lt"/>
              </a:rPr>
              <a:t>if so, whether that belief was objectively reasonable.</a:t>
            </a:r>
          </a:p>
          <a:p>
            <a:pPr marL="342900" indent="-342900" algn="l" fontAlgn="base">
              <a:buFont typeface="Arial" panose="020B0604020202020204" pitchFamily="34" charset="0"/>
              <a:buChar char="•"/>
            </a:pPr>
            <a:endParaRPr lang="en-GB" b="0" i="0" dirty="0">
              <a:effectLst/>
              <a:latin typeface="+mj-lt"/>
            </a:endParaRPr>
          </a:p>
          <a:p>
            <a:endParaRPr lang="en-GB" dirty="0"/>
          </a:p>
        </p:txBody>
      </p:sp>
    </p:spTree>
    <p:extLst>
      <p:ext uri="{BB962C8B-B14F-4D97-AF65-F5344CB8AC3E}">
        <p14:creationId xmlns:p14="http://schemas.microsoft.com/office/powerpoint/2010/main" val="1917459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092519"/>
            <a:ext cx="13307284" cy="3785652"/>
          </a:xfrm>
          <a:prstGeom prst="rect">
            <a:avLst/>
          </a:prstGeom>
          <a:noFill/>
        </p:spPr>
        <p:txBody>
          <a:bodyPr wrap="square">
            <a:spAutoFit/>
          </a:bodyPr>
          <a:lstStyle/>
          <a:p>
            <a:r>
              <a:rPr lang="en-GB" dirty="0"/>
              <a:t>In order for a qualifying disclosure to also be a protected disclosure, it must be made to one of the categories of people listed. Protection is subject to </a:t>
            </a:r>
            <a:r>
              <a:rPr lang="en-GB" u="sng" dirty="0"/>
              <a:t>certain conditions</a:t>
            </a:r>
            <a:r>
              <a:rPr lang="en-GB" dirty="0"/>
              <a:t>, which vary according to which category of person the disclosure is made to. Those people are:</a:t>
            </a:r>
          </a:p>
          <a:p>
            <a:endParaRPr lang="en-GB" dirty="0"/>
          </a:p>
          <a:p>
            <a:pPr marL="342900" indent="-342900">
              <a:buFont typeface="Arial" panose="020B0604020202020204" pitchFamily="34" charset="0"/>
              <a:buChar char="•"/>
            </a:pPr>
            <a:r>
              <a:rPr lang="en-GB" dirty="0"/>
              <a:t>The worker’s employer;</a:t>
            </a:r>
          </a:p>
          <a:p>
            <a:pPr marL="342900" indent="-342900">
              <a:buFont typeface="Arial" panose="020B0604020202020204" pitchFamily="34" charset="0"/>
              <a:buChar char="•"/>
            </a:pPr>
            <a:r>
              <a:rPr lang="en-GB" dirty="0"/>
              <a:t>The person responsible for the relevant failure;</a:t>
            </a:r>
          </a:p>
          <a:p>
            <a:pPr marL="342900" indent="-342900">
              <a:buFont typeface="Arial" panose="020B0604020202020204" pitchFamily="34" charset="0"/>
              <a:buChar char="•"/>
            </a:pPr>
            <a:r>
              <a:rPr lang="en-GB" dirty="0"/>
              <a:t>Legal advisers;</a:t>
            </a:r>
          </a:p>
          <a:p>
            <a:pPr marL="342900" indent="-342900">
              <a:buFont typeface="Arial" panose="020B0604020202020204" pitchFamily="34" charset="0"/>
              <a:buChar char="•"/>
            </a:pPr>
            <a:r>
              <a:rPr lang="en-GB" dirty="0"/>
              <a:t>Government Ministers;</a:t>
            </a:r>
          </a:p>
          <a:p>
            <a:pPr marL="342900" indent="-342900">
              <a:buFont typeface="Arial" panose="020B0604020202020204" pitchFamily="34" charset="0"/>
              <a:buChar char="•"/>
            </a:pPr>
            <a:r>
              <a:rPr lang="en-GB" dirty="0"/>
              <a:t>A person prescribed by an order made by the Secretary of State; and</a:t>
            </a:r>
          </a:p>
          <a:p>
            <a:pPr marL="342900" indent="-342900">
              <a:buFont typeface="Arial" panose="020B0604020202020204" pitchFamily="34" charset="0"/>
              <a:buChar char="•"/>
            </a:pPr>
            <a:r>
              <a:rPr lang="en-GB" dirty="0"/>
              <a:t>A person who is not covered by the list above, provided certain conditions are met. </a:t>
            </a:r>
          </a:p>
        </p:txBody>
      </p:sp>
    </p:spTree>
    <p:extLst>
      <p:ext uri="{BB962C8B-B14F-4D97-AF65-F5344CB8AC3E}">
        <p14:creationId xmlns:p14="http://schemas.microsoft.com/office/powerpoint/2010/main" val="2457460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092519"/>
            <a:ext cx="13307284" cy="5632311"/>
          </a:xfrm>
          <a:prstGeom prst="rect">
            <a:avLst/>
          </a:prstGeom>
          <a:noFill/>
        </p:spPr>
        <p:txBody>
          <a:bodyPr wrap="square">
            <a:spAutoFit/>
          </a:bodyPr>
          <a:lstStyle/>
          <a:p>
            <a:r>
              <a:rPr lang="en-GB" b="1" u="sng" dirty="0"/>
              <a:t>Exceptions</a:t>
            </a:r>
          </a:p>
          <a:p>
            <a:endParaRPr lang="en-GB" b="1" u="sng" dirty="0"/>
          </a:p>
          <a:p>
            <a:pPr marL="342900" indent="-342900">
              <a:buFont typeface="Arial" panose="020B0604020202020204" pitchFamily="34" charset="0"/>
              <a:buChar char="•"/>
            </a:pPr>
            <a:r>
              <a:rPr lang="en-GB" b="1" dirty="0"/>
              <a:t>Privileged information - </a:t>
            </a:r>
            <a:r>
              <a:rPr lang="en-GB" dirty="0"/>
              <a:t>The disclosure of legally privileged information by a person (such as a lawyer) to whom the information has previously been disclosed, in the course of that person subsequently obtaining legal advice, is not a protected disclosure. Therefore, an employee of a law firm who discloses information provided by a client while obtaining legal advice will not be protected by the legislation.  </a:t>
            </a:r>
            <a:br>
              <a:rPr lang="en-GB" dirty="0"/>
            </a:br>
            <a:endParaRPr lang="en-GB" dirty="0"/>
          </a:p>
          <a:p>
            <a:pPr marL="342900" indent="-342900">
              <a:buFont typeface="Arial" panose="020B0604020202020204" pitchFamily="34" charset="0"/>
              <a:buChar char="•"/>
            </a:pPr>
            <a:r>
              <a:rPr lang="en-GB" b="1" dirty="0"/>
              <a:t>Where disclosure is a crime </a:t>
            </a:r>
            <a:r>
              <a:rPr lang="en-GB" dirty="0"/>
              <a:t>- Where a person making a disclosure commits a crime in doing so (for example, under the Official Secrets Act 1989), the disclosure cannot be a protected disclosure.</a:t>
            </a:r>
            <a:br>
              <a:rPr lang="en-GB" dirty="0"/>
            </a:br>
            <a:endParaRPr lang="en-GB" dirty="0"/>
          </a:p>
          <a:p>
            <a:pPr marL="342900" indent="-342900">
              <a:buFont typeface="Arial" panose="020B0604020202020204" pitchFamily="34" charset="0"/>
              <a:buChar char="•"/>
            </a:pPr>
            <a:r>
              <a:rPr lang="en-GB" b="1" dirty="0"/>
              <a:t>Parliamentary staff and the armed forces - </a:t>
            </a:r>
            <a:r>
              <a:rPr lang="en-GB" dirty="0"/>
              <a:t>Crown employees are covered by PIDA, as are the police. The position regarding parliamentary staff is more complex. </a:t>
            </a:r>
          </a:p>
          <a:p>
            <a:pPr marL="342900" indent="-342900">
              <a:buFont typeface="Arial" panose="020B0604020202020204" pitchFamily="34" charset="0"/>
              <a:buChar char="•"/>
            </a:pPr>
            <a:endParaRPr lang="en-GB" b="1" u="sng" dirty="0"/>
          </a:p>
        </p:txBody>
      </p:sp>
    </p:spTree>
    <p:extLst>
      <p:ext uri="{BB962C8B-B14F-4D97-AF65-F5344CB8AC3E}">
        <p14:creationId xmlns:p14="http://schemas.microsoft.com/office/powerpoint/2010/main" val="4084617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092519"/>
            <a:ext cx="13307284" cy="2677656"/>
          </a:xfrm>
          <a:prstGeom prst="rect">
            <a:avLst/>
          </a:prstGeom>
          <a:noFill/>
        </p:spPr>
        <p:txBody>
          <a:bodyPr wrap="square">
            <a:spAutoFit/>
          </a:bodyPr>
          <a:lstStyle/>
          <a:p>
            <a:r>
              <a:rPr lang="en-GB" b="1" u="sng" dirty="0"/>
              <a:t>Good faith no longer required</a:t>
            </a:r>
          </a:p>
          <a:p>
            <a:endParaRPr lang="en-GB" b="1" u="sng" dirty="0"/>
          </a:p>
          <a:p>
            <a:r>
              <a:rPr lang="en-GB" dirty="0"/>
              <a:t>Before 25 June 2013, a qualifying disclosure made to anyone other than a legal advisor had to be made "in good faith" for it to be protected. Effectively, it was replaced by the different requirement that a disclosure will not be a qualifying disclosure unless, in the reasonable belief of the </a:t>
            </a:r>
            <a:r>
              <a:rPr lang="en-GB" dirty="0" err="1"/>
              <a:t>whistleblower</a:t>
            </a:r>
            <a:r>
              <a:rPr lang="en-GB" dirty="0"/>
              <a:t>, it was made in the public interest.</a:t>
            </a:r>
          </a:p>
          <a:p>
            <a:pPr marL="342900" indent="-342900">
              <a:buFont typeface="Arial" panose="020B0604020202020204" pitchFamily="34" charset="0"/>
              <a:buChar char="•"/>
            </a:pPr>
            <a:endParaRPr lang="en-GB" b="1" u="sng" dirty="0"/>
          </a:p>
        </p:txBody>
      </p:sp>
    </p:spTree>
    <p:extLst>
      <p:ext uri="{BB962C8B-B14F-4D97-AF65-F5344CB8AC3E}">
        <p14:creationId xmlns:p14="http://schemas.microsoft.com/office/powerpoint/2010/main" val="529751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398">
            <a:extLst>
              <a:ext uri="{FF2B5EF4-FFF2-40B4-BE49-F238E27FC236}">
                <a16:creationId xmlns:a16="http://schemas.microsoft.com/office/drawing/2014/main" id="{079F50B7-05F0-4FCD-894D-8862DC41DA98}"/>
              </a:ext>
            </a:extLst>
          </p:cNvPr>
          <p:cNvGraphicFramePr>
            <a:graphicFrameLocks noGrp="1"/>
          </p:cNvGraphicFramePr>
          <p:nvPr>
            <p:extLst>
              <p:ext uri="{D42A27DB-BD31-4B8C-83A1-F6EECF244321}">
                <p14:modId xmlns:p14="http://schemas.microsoft.com/office/powerpoint/2010/main" val="1730065170"/>
              </p:ext>
            </p:extLst>
          </p:nvPr>
        </p:nvGraphicFramePr>
        <p:xfrm>
          <a:off x="939114" y="827904"/>
          <a:ext cx="14684902" cy="7142838"/>
        </p:xfrm>
        <a:graphic>
          <a:graphicData uri="http://schemas.openxmlformats.org/drawingml/2006/table">
            <a:tbl>
              <a:tblPr/>
              <a:tblGrid>
                <a:gridCol w="3135333">
                  <a:extLst>
                    <a:ext uri="{9D8B030D-6E8A-4147-A177-3AD203B41FA5}">
                      <a16:colId xmlns:a16="http://schemas.microsoft.com/office/drawing/2014/main" val="20000"/>
                    </a:ext>
                  </a:extLst>
                </a:gridCol>
                <a:gridCol w="1987906">
                  <a:extLst>
                    <a:ext uri="{9D8B030D-6E8A-4147-A177-3AD203B41FA5}">
                      <a16:colId xmlns:a16="http://schemas.microsoft.com/office/drawing/2014/main" val="20001"/>
                    </a:ext>
                  </a:extLst>
                </a:gridCol>
                <a:gridCol w="1985169">
                  <a:extLst>
                    <a:ext uri="{9D8B030D-6E8A-4147-A177-3AD203B41FA5}">
                      <a16:colId xmlns:a16="http://schemas.microsoft.com/office/drawing/2014/main" val="20002"/>
                    </a:ext>
                  </a:extLst>
                </a:gridCol>
                <a:gridCol w="2237078">
                  <a:extLst>
                    <a:ext uri="{9D8B030D-6E8A-4147-A177-3AD203B41FA5}">
                      <a16:colId xmlns:a16="http://schemas.microsoft.com/office/drawing/2014/main" val="20003"/>
                    </a:ext>
                  </a:extLst>
                </a:gridCol>
                <a:gridCol w="1861950">
                  <a:extLst>
                    <a:ext uri="{9D8B030D-6E8A-4147-A177-3AD203B41FA5}">
                      <a16:colId xmlns:a16="http://schemas.microsoft.com/office/drawing/2014/main" val="20004"/>
                    </a:ext>
                  </a:extLst>
                </a:gridCol>
                <a:gridCol w="1738734">
                  <a:extLst>
                    <a:ext uri="{9D8B030D-6E8A-4147-A177-3AD203B41FA5}">
                      <a16:colId xmlns:a16="http://schemas.microsoft.com/office/drawing/2014/main" val="20005"/>
                    </a:ext>
                  </a:extLst>
                </a:gridCol>
                <a:gridCol w="1738732">
                  <a:extLst>
                    <a:ext uri="{9D8B030D-6E8A-4147-A177-3AD203B41FA5}">
                      <a16:colId xmlns:a16="http://schemas.microsoft.com/office/drawing/2014/main" val="20006"/>
                    </a:ext>
                  </a:extLst>
                </a:gridCol>
              </a:tblGrid>
              <a:tr h="172402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Employer (or other responsible person)</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Legal adviser in course of obtaining advice</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Government minister (where employer is individual or body appointed under statute)</a:t>
                      </a:r>
                      <a:endParaRPr kumimoji="0" lang="en-GB" altLang="en-US" sz="1400" b="0"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Prescribed person</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Others (e.g. MP, police, media)</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Others (</a:t>
                      </a:r>
                      <a:r>
                        <a:rPr kumimoji="0" lang="en-GB" altLang="en-US" sz="1400" b="1" i="0" u="none" strike="noStrike" cap="none" normalizeH="0" baseline="0" dirty="0" err="1">
                          <a:ln>
                            <a:noFill/>
                          </a:ln>
                          <a:solidFill>
                            <a:srgbClr val="333366"/>
                          </a:solidFill>
                          <a:effectLst/>
                          <a:latin typeface="+mj-lt"/>
                          <a:cs typeface="Times New Roman" panose="02020603050405020304" pitchFamily="18" charset="0"/>
                        </a:rPr>
                        <a:t>excep</a:t>
                      </a: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 </a:t>
                      </a:r>
                      <a:r>
                        <a:rPr kumimoji="0" lang="en-GB" altLang="en-US" sz="1400" b="1" i="0" u="none" strike="noStrike" cap="none" normalizeH="0" baseline="0" dirty="0" err="1">
                          <a:ln>
                            <a:noFill/>
                          </a:ln>
                          <a:solidFill>
                            <a:srgbClr val="333366"/>
                          </a:solidFill>
                          <a:effectLst/>
                          <a:latin typeface="+mj-lt"/>
                          <a:cs typeface="Times New Roman" panose="02020603050405020304" pitchFamily="18" charset="0"/>
                        </a:rPr>
                        <a:t>tionally</a:t>
                      </a: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 serious failures)</a:t>
                      </a:r>
                      <a:endParaRPr kumimoji="0" lang="en-GB" altLang="en-US" sz="1400" b="0"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52748">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Qualifying disclosure - i.e. reasonable belief that information tends to show malpractice</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4427">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Reasonable belief that it is true</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5743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Reasonable belief that it is in the public interest</a:t>
                      </a:r>
                      <a:endParaRPr kumimoji="0" lang="en-GB" altLang="en-US" sz="1400" b="1"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5743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Not for personal gain</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0762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Reasonable in circumstances to make disclosure</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38187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EITHER:</a:t>
                      </a:r>
                      <a:b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b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(a) Worker reasonably believes that will suffer detriment if raised with employer or regulator;</a:t>
                      </a:r>
                      <a:b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b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(b) Worker reasonably believes employer likely to destroy evidence (where no regulator) or</a:t>
                      </a:r>
                      <a:b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b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(c) Matter previously raised with employer or regulator</a:t>
                      </a:r>
                      <a:endParaRPr kumimoji="0" lang="en-GB" altLang="en-US" sz="1400" b="1"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484879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Dismissal and Detriment </a:t>
            </a:r>
          </a:p>
        </p:txBody>
      </p:sp>
      <p:sp>
        <p:nvSpPr>
          <p:cNvPr id="5" name="TextBox 4">
            <a:extLst>
              <a:ext uri="{FF2B5EF4-FFF2-40B4-BE49-F238E27FC236}">
                <a16:creationId xmlns:a16="http://schemas.microsoft.com/office/drawing/2014/main" id="{19ACAAC4-8392-4AD9-B8DD-210F8F3A4382}"/>
              </a:ext>
            </a:extLst>
          </p:cNvPr>
          <p:cNvSpPr txBox="1"/>
          <p:nvPr/>
        </p:nvSpPr>
        <p:spPr>
          <a:xfrm>
            <a:off x="2034073" y="2460301"/>
            <a:ext cx="11164077" cy="1754326"/>
          </a:xfrm>
          <a:prstGeom prst="rect">
            <a:avLst/>
          </a:prstGeom>
          <a:noFill/>
        </p:spPr>
        <p:txBody>
          <a:bodyPr wrap="square">
            <a:spAutoFit/>
          </a:bodyPr>
          <a:lstStyle/>
          <a:p>
            <a:pPr algn="just" eaLnBrk="1" hangingPunct="1">
              <a:lnSpc>
                <a:spcPct val="90000"/>
              </a:lnSpc>
            </a:pPr>
            <a:r>
              <a:rPr lang="en-GB" altLang="en-US" sz="2400" dirty="0">
                <a:latin typeface="+mj-lt"/>
              </a:rPr>
              <a:t>Workers have the right not to be subjected to any detriment on the ground that they have made a "protected disclosure“.</a:t>
            </a:r>
          </a:p>
          <a:p>
            <a:pPr algn="just" eaLnBrk="1" hangingPunct="1">
              <a:lnSpc>
                <a:spcPct val="90000"/>
              </a:lnSpc>
            </a:pPr>
            <a:endParaRPr lang="en-GB" altLang="en-US" dirty="0">
              <a:latin typeface="+mj-lt"/>
            </a:endParaRPr>
          </a:p>
          <a:p>
            <a:pPr algn="just" eaLnBrk="1" hangingPunct="1">
              <a:lnSpc>
                <a:spcPct val="90000"/>
              </a:lnSpc>
            </a:pPr>
            <a:r>
              <a:rPr lang="en-GB" altLang="en-US" sz="2400" dirty="0">
                <a:latin typeface="+mj-lt"/>
              </a:rPr>
              <a:t>If a qualifying employee, they can also claim unfair dismissal against their employer. </a:t>
            </a:r>
          </a:p>
        </p:txBody>
      </p:sp>
    </p:spTree>
    <p:extLst>
      <p:ext uri="{BB962C8B-B14F-4D97-AF65-F5344CB8AC3E}">
        <p14:creationId xmlns:p14="http://schemas.microsoft.com/office/powerpoint/2010/main" val="990324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Dismissal and Detriment </a:t>
            </a:r>
          </a:p>
        </p:txBody>
      </p:sp>
      <p:sp>
        <p:nvSpPr>
          <p:cNvPr id="5" name="TextBox 4">
            <a:extLst>
              <a:ext uri="{FF2B5EF4-FFF2-40B4-BE49-F238E27FC236}">
                <a16:creationId xmlns:a16="http://schemas.microsoft.com/office/drawing/2014/main" id="{19ACAAC4-8392-4AD9-B8DD-210F8F3A4382}"/>
              </a:ext>
            </a:extLst>
          </p:cNvPr>
          <p:cNvSpPr txBox="1"/>
          <p:nvPr/>
        </p:nvSpPr>
        <p:spPr>
          <a:xfrm>
            <a:off x="2034073" y="2460301"/>
            <a:ext cx="11164077" cy="4081117"/>
          </a:xfrm>
          <a:prstGeom prst="rect">
            <a:avLst/>
          </a:prstGeom>
          <a:noFill/>
        </p:spPr>
        <p:txBody>
          <a:bodyPr wrap="square">
            <a:spAutoFit/>
          </a:bodyPr>
          <a:lstStyle/>
          <a:p>
            <a:pPr eaLnBrk="1" hangingPunct="1">
              <a:lnSpc>
                <a:spcPct val="90000"/>
              </a:lnSpc>
            </a:pPr>
            <a:r>
              <a:rPr lang="en-GB" altLang="en-US" dirty="0">
                <a:latin typeface="+mj-lt"/>
              </a:rPr>
              <a:t>The term “detriment” is not defined, and tribunals have therefore looked to the meaning of detriment established in discrimination case law. In </a:t>
            </a:r>
            <a:r>
              <a:rPr lang="en-GB" altLang="en-US" b="1" dirty="0" err="1">
                <a:latin typeface="+mj-lt"/>
              </a:rPr>
              <a:t>Shamoon</a:t>
            </a:r>
            <a:r>
              <a:rPr lang="en-GB" altLang="en-US" b="1" dirty="0">
                <a:latin typeface="+mj-lt"/>
              </a:rPr>
              <a:t> v Chief Constable of the Royal Ulster Constabulary [2003]</a:t>
            </a:r>
            <a:r>
              <a:rPr lang="en-GB" altLang="en-US" dirty="0">
                <a:latin typeface="+mj-lt"/>
              </a:rPr>
              <a:t>, it was held that a worker suffers a detriment if a reasonable worker would or might take the view that they have been disadvantaged in the circumstances in which they had to work. An "unjustified sense of grievance" is not enough.</a:t>
            </a:r>
          </a:p>
          <a:p>
            <a:pPr eaLnBrk="1" hangingPunct="1">
              <a:lnSpc>
                <a:spcPct val="90000"/>
              </a:lnSpc>
            </a:pPr>
            <a:endParaRPr lang="en-GB" altLang="en-US" sz="2400" dirty="0">
              <a:latin typeface="+mj-lt"/>
            </a:endParaRPr>
          </a:p>
          <a:p>
            <a:pPr eaLnBrk="1" hangingPunct="1">
              <a:lnSpc>
                <a:spcPct val="90000"/>
              </a:lnSpc>
            </a:pPr>
            <a:r>
              <a:rPr lang="en-GB" altLang="en-US" sz="2400" dirty="0">
                <a:latin typeface="+mj-lt"/>
              </a:rPr>
              <a:t>In </a:t>
            </a:r>
            <a:r>
              <a:rPr lang="en-GB" altLang="en-US" sz="2400" b="1" dirty="0">
                <a:latin typeface="+mj-lt"/>
              </a:rPr>
              <a:t>Tiplady v City of Bradford Metropolitan District Council [2019]</a:t>
            </a:r>
            <a:r>
              <a:rPr lang="en-GB" altLang="en-US" sz="2400" dirty="0">
                <a:latin typeface="+mj-lt"/>
              </a:rPr>
              <a:t>, the Court of Appeal upheld a tribunal's decision that, for the purposes of section 47B of the ERA 1996, a detriment had to be in the field of employment, so protection </a:t>
            </a:r>
            <a:r>
              <a:rPr lang="en-GB" altLang="en-US" sz="2400" b="1" dirty="0">
                <a:latin typeface="+mj-lt"/>
              </a:rPr>
              <a:t>did not extend </a:t>
            </a:r>
            <a:r>
              <a:rPr lang="en-GB" altLang="en-US" sz="2400" dirty="0">
                <a:latin typeface="+mj-lt"/>
              </a:rPr>
              <a:t>to a detriment suffered by a worker in their private or personal capacity</a:t>
            </a:r>
          </a:p>
        </p:txBody>
      </p:sp>
    </p:spTree>
    <p:extLst>
      <p:ext uri="{BB962C8B-B14F-4D97-AF65-F5344CB8AC3E}">
        <p14:creationId xmlns:p14="http://schemas.microsoft.com/office/powerpoint/2010/main" val="1675488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Vicarious Liability &amp; Personal Liability</a:t>
            </a:r>
          </a:p>
        </p:txBody>
      </p:sp>
      <p:sp>
        <p:nvSpPr>
          <p:cNvPr id="5" name="TextBox 4">
            <a:extLst>
              <a:ext uri="{FF2B5EF4-FFF2-40B4-BE49-F238E27FC236}">
                <a16:creationId xmlns:a16="http://schemas.microsoft.com/office/drawing/2014/main" id="{19ACAAC4-8392-4AD9-B8DD-210F8F3A4382}"/>
              </a:ext>
            </a:extLst>
          </p:cNvPr>
          <p:cNvSpPr txBox="1"/>
          <p:nvPr/>
        </p:nvSpPr>
        <p:spPr>
          <a:xfrm>
            <a:off x="633573" y="1940769"/>
            <a:ext cx="15153824" cy="6075509"/>
          </a:xfrm>
          <a:prstGeom prst="rect">
            <a:avLst/>
          </a:prstGeom>
          <a:noFill/>
        </p:spPr>
        <p:txBody>
          <a:bodyPr wrap="square">
            <a:spAutoFit/>
          </a:bodyPr>
          <a:lstStyle/>
          <a:p>
            <a:pPr algn="just" eaLnBrk="1" hangingPunct="1">
              <a:lnSpc>
                <a:spcPct val="90000"/>
              </a:lnSpc>
            </a:pPr>
            <a:r>
              <a:rPr lang="en-GB" b="1" i="0" dirty="0">
                <a:effectLst/>
                <a:latin typeface="+mj-lt"/>
              </a:rPr>
              <a:t>Vicarious Liability</a:t>
            </a:r>
          </a:p>
          <a:p>
            <a:pPr algn="just" eaLnBrk="1" hangingPunct="1">
              <a:lnSpc>
                <a:spcPct val="90000"/>
              </a:lnSpc>
            </a:pPr>
            <a:endParaRPr lang="en-GB" dirty="0">
              <a:latin typeface="+mj-lt"/>
            </a:endParaRPr>
          </a:p>
          <a:p>
            <a:pPr eaLnBrk="1" hangingPunct="1">
              <a:lnSpc>
                <a:spcPct val="90000"/>
              </a:lnSpc>
            </a:pPr>
            <a:r>
              <a:rPr lang="en-GB" b="0" i="0" dirty="0">
                <a:effectLst/>
                <a:latin typeface="+mj-lt"/>
              </a:rPr>
              <a:t>On 25 June 2013, section 19 of ERRA 2013 introduced the concept of vicarious liability to the </a:t>
            </a:r>
            <a:r>
              <a:rPr lang="en-GB" i="0" dirty="0">
                <a:effectLst/>
                <a:latin typeface="+mj-lt"/>
              </a:rPr>
              <a:t>whistleblowing</a:t>
            </a:r>
            <a:r>
              <a:rPr lang="en-GB" b="0" i="0" dirty="0">
                <a:effectLst/>
                <a:latin typeface="+mj-lt"/>
              </a:rPr>
              <a:t> provisions of the ERA 1996, making employers liable for detriment caused by employees and workers and the employer's agents .</a:t>
            </a:r>
          </a:p>
          <a:p>
            <a:pPr algn="just" eaLnBrk="1" hangingPunct="1">
              <a:lnSpc>
                <a:spcPct val="90000"/>
              </a:lnSpc>
            </a:pPr>
            <a:endParaRPr lang="en-GB" altLang="en-US" sz="2400" dirty="0">
              <a:solidFill>
                <a:srgbClr val="3D3D3D"/>
              </a:solidFill>
              <a:latin typeface="Source Sans Pro" panose="020B0503030403020204" pitchFamily="34" charset="0"/>
            </a:endParaRPr>
          </a:p>
          <a:p>
            <a:pPr eaLnBrk="1" hangingPunct="1">
              <a:lnSpc>
                <a:spcPct val="90000"/>
              </a:lnSpc>
            </a:pPr>
            <a:r>
              <a:rPr lang="en-GB" altLang="en-US" sz="2400" dirty="0">
                <a:latin typeface="+mj-lt"/>
              </a:rPr>
              <a:t>The act of a worker, or employer's agent acting with the employer's authority, in subjecting a </a:t>
            </a:r>
            <a:r>
              <a:rPr lang="en-GB" altLang="en-US" sz="2400" dirty="0" err="1">
                <a:latin typeface="+mj-lt"/>
              </a:rPr>
              <a:t>whistleblower</a:t>
            </a:r>
            <a:r>
              <a:rPr lang="en-GB" altLang="en-US" sz="2400" dirty="0">
                <a:latin typeface="+mj-lt"/>
              </a:rPr>
              <a:t> to a detriment on ground of the protected disclosure is treated as having been done by the employer. It is immaterial whether the detriment took place with the employer's knowledge or approval. In the case of a co-worker (but not an employer's agent), the employer has a defence if it took all reasonable steps to prevent the detrimental treatment. </a:t>
            </a:r>
          </a:p>
          <a:p>
            <a:pPr algn="just" eaLnBrk="1" hangingPunct="1">
              <a:lnSpc>
                <a:spcPct val="90000"/>
              </a:lnSpc>
            </a:pPr>
            <a:endParaRPr lang="en-GB" altLang="en-US" dirty="0">
              <a:latin typeface="+mj-lt"/>
            </a:endParaRPr>
          </a:p>
          <a:p>
            <a:pPr algn="just" eaLnBrk="1" hangingPunct="1">
              <a:lnSpc>
                <a:spcPct val="90000"/>
              </a:lnSpc>
            </a:pPr>
            <a:r>
              <a:rPr lang="en-GB" altLang="en-US" sz="2400" b="1" dirty="0">
                <a:latin typeface="+mj-lt"/>
              </a:rPr>
              <a:t>Personal Liability</a:t>
            </a:r>
          </a:p>
          <a:p>
            <a:pPr algn="just" eaLnBrk="1" hangingPunct="1">
              <a:lnSpc>
                <a:spcPct val="90000"/>
              </a:lnSpc>
            </a:pPr>
            <a:endParaRPr lang="en-GB" altLang="en-US" dirty="0">
              <a:latin typeface="+mj-lt"/>
            </a:endParaRPr>
          </a:p>
          <a:p>
            <a:pPr eaLnBrk="1" hangingPunct="1">
              <a:lnSpc>
                <a:spcPct val="90000"/>
              </a:lnSpc>
            </a:pPr>
            <a:r>
              <a:rPr lang="en-GB" altLang="en-US" sz="2400" dirty="0">
                <a:latin typeface="+mj-lt"/>
              </a:rPr>
              <a:t>As well as introducing vicarious liability section 19 of ERRA 2013 also bestowed personal liability on workers who victimise </a:t>
            </a:r>
            <a:r>
              <a:rPr lang="en-GB" altLang="en-US" sz="2400" dirty="0" err="1">
                <a:latin typeface="+mj-lt"/>
              </a:rPr>
              <a:t>whistleblower</a:t>
            </a:r>
            <a:r>
              <a:rPr lang="en-GB" altLang="en-US" sz="2400" dirty="0">
                <a:latin typeface="+mj-lt"/>
              </a:rPr>
              <a:t> colleagues. Since 25 June 2013, a worker may bring a tribunal claim if they are subjected to a detriment by any act, or deliberate failure to act, by another worker in the course of that other worker's employment on the ground that the claimant made a protected disclosure. </a:t>
            </a:r>
          </a:p>
        </p:txBody>
      </p:sp>
    </p:spTree>
    <p:extLst>
      <p:ext uri="{BB962C8B-B14F-4D97-AF65-F5344CB8AC3E}">
        <p14:creationId xmlns:p14="http://schemas.microsoft.com/office/powerpoint/2010/main" val="2148477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Causation and Burden of Proof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43608" y="2127380"/>
            <a:ext cx="14033241" cy="4745915"/>
          </a:xfrm>
          <a:prstGeom prst="rect">
            <a:avLst/>
          </a:prstGeom>
          <a:noFill/>
        </p:spPr>
        <p:txBody>
          <a:bodyPr wrap="square">
            <a:spAutoFit/>
          </a:bodyPr>
          <a:lstStyle/>
          <a:p>
            <a:pPr eaLnBrk="1" hangingPunct="1">
              <a:lnSpc>
                <a:spcPct val="90000"/>
              </a:lnSpc>
            </a:pPr>
            <a:r>
              <a:rPr lang="en-GB" altLang="en-US" sz="2400" dirty="0">
                <a:latin typeface="+mj-lt"/>
              </a:rPr>
              <a:t>Whether detriment is “on the ground” that the worker has made a protected disclosure involves analysis of mental processes (conscious or unconscious) of the employer acting as it did.</a:t>
            </a:r>
          </a:p>
          <a:p>
            <a:pPr algn="just" eaLnBrk="1" hangingPunct="1">
              <a:lnSpc>
                <a:spcPct val="90000"/>
              </a:lnSpc>
            </a:pPr>
            <a:endParaRPr lang="en-GB" altLang="en-US" sz="2400" dirty="0">
              <a:latin typeface="+mj-lt"/>
            </a:endParaRPr>
          </a:p>
          <a:p>
            <a:pPr eaLnBrk="1" hangingPunct="1">
              <a:lnSpc>
                <a:spcPct val="90000"/>
              </a:lnSpc>
            </a:pPr>
            <a:r>
              <a:rPr lang="en-GB" altLang="en-US" sz="2400" dirty="0">
                <a:latin typeface="+mj-lt"/>
              </a:rPr>
              <a:t>This point was reiterated by the EAT in </a:t>
            </a:r>
            <a:r>
              <a:rPr lang="en-GB" altLang="en-US" sz="2400" b="1" dirty="0">
                <a:latin typeface="+mj-lt"/>
              </a:rPr>
              <a:t>Chatterjee v Newcastle Upon Tyne Hospitals NHS Trust [2019]. </a:t>
            </a:r>
            <a:r>
              <a:rPr lang="en-GB" altLang="en-US" sz="2400" dirty="0">
                <a:latin typeface="+mj-lt"/>
              </a:rPr>
              <a:t>It is not sufficient to demonstrate that, "but for" the disclosure, the employer's act or omission would not have taken place. The test is similar to that used in direct discrimination cases, except that there is no statutory requirement for a comparator.</a:t>
            </a:r>
          </a:p>
          <a:p>
            <a:pPr algn="just" eaLnBrk="1" hangingPunct="1">
              <a:lnSpc>
                <a:spcPct val="90000"/>
              </a:lnSpc>
            </a:pPr>
            <a:endParaRPr lang="en-GB" altLang="en-US" dirty="0">
              <a:latin typeface="+mj-lt"/>
            </a:endParaRPr>
          </a:p>
          <a:p>
            <a:pPr eaLnBrk="1" hangingPunct="1">
              <a:lnSpc>
                <a:spcPct val="90000"/>
              </a:lnSpc>
            </a:pPr>
            <a:r>
              <a:rPr lang="en-GB" altLang="en-US" sz="2400" dirty="0">
                <a:latin typeface="+mj-lt"/>
              </a:rPr>
              <a:t>In a claim for detriment under section 47B, the employee must prove that they made a protected disclosure and that there was detrimental treatment (following the general rule that it is for a claimant to prove their case on the balance of probabilities). The employer then has the burden of proving the reason for the treatment. If the employer does not prove an admissible reason for the treatment, the tribunal is entitled (but not obliged) to infer that the detriment was on the ground that the worker made a protected disclosure – </a:t>
            </a:r>
            <a:r>
              <a:rPr lang="en-GB" altLang="en-US" sz="2400" b="1" dirty="0" err="1">
                <a:latin typeface="+mj-lt"/>
              </a:rPr>
              <a:t>Ibekwe</a:t>
            </a:r>
            <a:r>
              <a:rPr lang="en-GB" altLang="en-US" sz="2400" b="1" dirty="0">
                <a:latin typeface="+mj-lt"/>
              </a:rPr>
              <a:t> v Sussex Partnership NHS Foundation Trust.</a:t>
            </a:r>
            <a:endParaRPr lang="en-GB" altLang="en-US" sz="2400" dirty="0">
              <a:latin typeface="+mj-lt"/>
            </a:endParaRPr>
          </a:p>
        </p:txBody>
      </p:sp>
    </p:spTree>
    <p:extLst>
      <p:ext uri="{BB962C8B-B14F-4D97-AF65-F5344CB8AC3E}">
        <p14:creationId xmlns:p14="http://schemas.microsoft.com/office/powerpoint/2010/main" val="6573894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Causation and Burden of Proof </a:t>
            </a:r>
          </a:p>
        </p:txBody>
      </p:sp>
      <p:sp>
        <p:nvSpPr>
          <p:cNvPr id="5" name="TextBox 4">
            <a:extLst>
              <a:ext uri="{FF2B5EF4-FFF2-40B4-BE49-F238E27FC236}">
                <a16:creationId xmlns:a16="http://schemas.microsoft.com/office/drawing/2014/main" id="{19ACAAC4-8392-4AD9-B8DD-210F8F3A4382}"/>
              </a:ext>
            </a:extLst>
          </p:cNvPr>
          <p:cNvSpPr txBox="1"/>
          <p:nvPr/>
        </p:nvSpPr>
        <p:spPr>
          <a:xfrm>
            <a:off x="1112173" y="2465119"/>
            <a:ext cx="14033241" cy="5743111"/>
          </a:xfrm>
          <a:prstGeom prst="rect">
            <a:avLst/>
          </a:prstGeom>
          <a:noFill/>
        </p:spPr>
        <p:txBody>
          <a:bodyPr wrap="square">
            <a:spAutoFit/>
          </a:bodyPr>
          <a:lstStyle/>
          <a:p>
            <a:pPr eaLnBrk="1" hangingPunct="1">
              <a:lnSpc>
                <a:spcPct val="90000"/>
              </a:lnSpc>
            </a:pPr>
            <a:r>
              <a:rPr lang="en-GB" altLang="en-US" sz="2400" dirty="0">
                <a:latin typeface="+mj-lt"/>
              </a:rPr>
              <a:t>Employees shall be regarded as automatically unfairly dismissed if the reason or principal reason for the dismissal is that they have made a protected disclosure.</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Section 103A of the ERA 1996 creates two questions:</a:t>
            </a:r>
            <a:br>
              <a:rPr lang="en-GB" altLang="en-US" sz="2400" dirty="0">
                <a:latin typeface="+mj-lt"/>
              </a:rPr>
            </a:br>
            <a:endParaRPr lang="en-GB" altLang="en-US" sz="2400" dirty="0">
              <a:latin typeface="+mj-lt"/>
            </a:endParaRPr>
          </a:p>
          <a:p>
            <a:pPr marL="457200" indent="-457200" eaLnBrk="1" hangingPunct="1">
              <a:lnSpc>
                <a:spcPct val="90000"/>
              </a:lnSpc>
              <a:buFont typeface="+mj-lt"/>
              <a:buAutoNum type="arabicPeriod"/>
            </a:pPr>
            <a:r>
              <a:rPr lang="en-GB" altLang="en-US" sz="2400" dirty="0">
                <a:latin typeface="+mj-lt"/>
              </a:rPr>
              <a:t>Was the making of a disclosure the reason (or principal reason) for the dismissal?</a:t>
            </a:r>
          </a:p>
          <a:p>
            <a:pPr marL="457200" indent="-457200" eaLnBrk="1" hangingPunct="1">
              <a:lnSpc>
                <a:spcPct val="90000"/>
              </a:lnSpc>
              <a:buFont typeface="+mj-lt"/>
              <a:buAutoNum type="arabicPeriod"/>
            </a:pPr>
            <a:r>
              <a:rPr lang="en-GB" altLang="en-US" sz="2400" dirty="0">
                <a:latin typeface="+mj-lt"/>
              </a:rPr>
              <a:t>Was the disclosure in question a protected disclosure within the meaning of the ERA 1996?</a:t>
            </a:r>
            <a:br>
              <a:rPr lang="en-GB" altLang="en-US" sz="2400" dirty="0">
                <a:latin typeface="+mj-lt"/>
              </a:rPr>
            </a:br>
            <a:endParaRPr lang="en-GB" altLang="en-US" sz="2400" dirty="0">
              <a:latin typeface="+mj-lt"/>
            </a:endParaRPr>
          </a:p>
          <a:p>
            <a:pPr eaLnBrk="1" hangingPunct="1">
              <a:lnSpc>
                <a:spcPct val="90000"/>
              </a:lnSpc>
            </a:pPr>
            <a:r>
              <a:rPr lang="en-GB" altLang="en-US" sz="2400" dirty="0">
                <a:latin typeface="+mj-lt"/>
              </a:rPr>
              <a:t>If the answer to both questions is yes, the employee will have been unfairly dismissed.</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Many whistleblowing claims fail at the first of the above questions because the worker is unable to establish the causal link between their whistleblowing and the subsequent dismissal. </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It is for the employee to show that they have made a protected disclosure, that they have been dismissed and are, in other respects, entitled to bring an unfair dismissal claim.</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1387983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Detriment or Dismissal claim? </a:t>
            </a:r>
          </a:p>
        </p:txBody>
      </p:sp>
      <p:sp>
        <p:nvSpPr>
          <p:cNvPr id="5" name="TextBox 4">
            <a:extLst>
              <a:ext uri="{FF2B5EF4-FFF2-40B4-BE49-F238E27FC236}">
                <a16:creationId xmlns:a16="http://schemas.microsoft.com/office/drawing/2014/main" id="{19ACAAC4-8392-4AD9-B8DD-210F8F3A4382}"/>
              </a:ext>
            </a:extLst>
          </p:cNvPr>
          <p:cNvSpPr txBox="1"/>
          <p:nvPr/>
        </p:nvSpPr>
        <p:spPr>
          <a:xfrm>
            <a:off x="1748278" y="2569163"/>
            <a:ext cx="14033241" cy="2086725"/>
          </a:xfrm>
          <a:prstGeom prst="rect">
            <a:avLst/>
          </a:prstGeom>
          <a:noFill/>
        </p:spPr>
        <p:txBody>
          <a:bodyPr wrap="square">
            <a:spAutoFit/>
          </a:bodyPr>
          <a:lstStyle/>
          <a:p>
            <a:pPr eaLnBrk="1" hangingPunct="1">
              <a:lnSpc>
                <a:spcPct val="90000"/>
              </a:lnSpc>
            </a:pPr>
            <a:r>
              <a:rPr lang="en-GB" altLang="en-US" sz="2400" dirty="0">
                <a:latin typeface="+mj-lt"/>
              </a:rPr>
              <a:t>The case of </a:t>
            </a:r>
            <a:r>
              <a:rPr lang="sv-SE" altLang="en-US" sz="2400" b="1" dirty="0">
                <a:latin typeface="+mj-lt"/>
              </a:rPr>
              <a:t>Timis &amp; Anor v Osipov &amp; Anor [2018]</a:t>
            </a:r>
            <a:r>
              <a:rPr lang="en-GB" altLang="en-US" sz="2400" dirty="0">
                <a:latin typeface="+mj-lt"/>
              </a:rPr>
              <a:t> highlighted that </a:t>
            </a:r>
            <a:r>
              <a:rPr lang="en-GB" altLang="en-US" sz="2400" dirty="0" err="1">
                <a:latin typeface="+mj-lt"/>
              </a:rPr>
              <a:t>whistleblowers</a:t>
            </a:r>
            <a:r>
              <a:rPr lang="en-GB" altLang="en-US" sz="2400" dirty="0">
                <a:latin typeface="+mj-lt"/>
              </a:rPr>
              <a:t> alleging dismissal on grounds of having made a protected disclosure may be able to bring both a dismissal claim against their employer under section 103A of the ERA 1996 and a detriment claim against a co-worker under section 47B, with associated vicarious liability on the part of the employer.</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5433460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Time limits on claims</a:t>
            </a:r>
          </a:p>
        </p:txBody>
      </p:sp>
      <p:sp>
        <p:nvSpPr>
          <p:cNvPr id="5" name="TextBox 4">
            <a:extLst>
              <a:ext uri="{FF2B5EF4-FFF2-40B4-BE49-F238E27FC236}">
                <a16:creationId xmlns:a16="http://schemas.microsoft.com/office/drawing/2014/main" id="{19ACAAC4-8392-4AD9-B8DD-210F8F3A4382}"/>
              </a:ext>
            </a:extLst>
          </p:cNvPr>
          <p:cNvSpPr txBox="1"/>
          <p:nvPr/>
        </p:nvSpPr>
        <p:spPr>
          <a:xfrm>
            <a:off x="1112173" y="2390259"/>
            <a:ext cx="14033241" cy="5743111"/>
          </a:xfrm>
          <a:prstGeom prst="rect">
            <a:avLst/>
          </a:prstGeom>
          <a:noFill/>
        </p:spPr>
        <p:txBody>
          <a:bodyPr wrap="square">
            <a:spAutoFit/>
          </a:bodyPr>
          <a:lstStyle/>
          <a:p>
            <a:pPr eaLnBrk="1" hangingPunct="1">
              <a:lnSpc>
                <a:spcPct val="90000"/>
              </a:lnSpc>
            </a:pPr>
            <a:r>
              <a:rPr lang="en-GB" altLang="en-US" sz="2400" dirty="0">
                <a:latin typeface="+mj-lt"/>
              </a:rPr>
              <a:t>Most tribunal claims, including claims for whistleblowing detriment and unfair dismissal, are subject to the rules on mandatory </a:t>
            </a:r>
            <a:r>
              <a:rPr lang="en-GB" altLang="en-US" sz="2400" dirty="0" err="1">
                <a:latin typeface="+mj-lt"/>
              </a:rPr>
              <a:t>Acas</a:t>
            </a:r>
            <a:r>
              <a:rPr lang="en-GB" altLang="en-US" sz="2400" dirty="0">
                <a:latin typeface="+mj-lt"/>
              </a:rPr>
              <a:t> early conciliation </a:t>
            </a:r>
            <a:r>
              <a:rPr lang="en-GB" altLang="en-US" sz="2400" b="1" dirty="0">
                <a:latin typeface="+mj-lt"/>
              </a:rPr>
              <a:t>(EC</a:t>
            </a:r>
            <a:r>
              <a:rPr lang="en-GB" altLang="en-US" sz="2400" dirty="0">
                <a:latin typeface="+mj-lt"/>
              </a:rPr>
              <a:t>)</a:t>
            </a:r>
            <a:r>
              <a:rPr lang="en-GB" altLang="en-US" sz="2400" b="1" dirty="0">
                <a:latin typeface="+mj-lt"/>
              </a:rPr>
              <a:t>.</a:t>
            </a:r>
          </a:p>
          <a:p>
            <a:pPr eaLnBrk="1" hangingPunct="1">
              <a:lnSpc>
                <a:spcPct val="90000"/>
              </a:lnSpc>
            </a:pPr>
            <a:endParaRPr lang="en-GB" altLang="en-US" b="1" dirty="0">
              <a:latin typeface="+mj-lt"/>
            </a:endParaRPr>
          </a:p>
          <a:p>
            <a:pPr eaLnBrk="1" hangingPunct="1">
              <a:lnSpc>
                <a:spcPct val="90000"/>
              </a:lnSpc>
            </a:pPr>
            <a:r>
              <a:rPr lang="en-GB" altLang="en-US" sz="2400" b="1" dirty="0">
                <a:latin typeface="+mj-lt"/>
              </a:rPr>
              <a:t>Time limits in unfair dismissal cases</a:t>
            </a:r>
            <a:br>
              <a:rPr lang="en-GB" altLang="en-US" sz="2400" b="1" dirty="0">
                <a:latin typeface="+mj-lt"/>
              </a:rPr>
            </a:br>
            <a:endParaRPr lang="en-GB" altLang="en-US" sz="2400" b="1" dirty="0">
              <a:latin typeface="+mj-lt"/>
            </a:endParaRPr>
          </a:p>
          <a:p>
            <a:pPr eaLnBrk="1" hangingPunct="1">
              <a:lnSpc>
                <a:spcPct val="90000"/>
              </a:lnSpc>
            </a:pPr>
            <a:r>
              <a:rPr lang="en-GB" altLang="en-US" sz="2400" dirty="0">
                <a:latin typeface="+mj-lt"/>
              </a:rPr>
              <a:t>Subject to the rules on EC (see Stopping the clock for early conciliation), an employee must bring a claim for unfair dismissal within three months of the effective date of termination (section 111(2), ERA 1996). </a:t>
            </a:r>
          </a:p>
          <a:p>
            <a:pPr eaLnBrk="1" hangingPunct="1">
              <a:lnSpc>
                <a:spcPct val="90000"/>
              </a:lnSpc>
            </a:pPr>
            <a:endParaRPr lang="en-GB" altLang="en-US" dirty="0">
              <a:latin typeface="+mj-lt"/>
            </a:endParaRPr>
          </a:p>
          <a:p>
            <a:pPr eaLnBrk="1" hangingPunct="1">
              <a:lnSpc>
                <a:spcPct val="90000"/>
              </a:lnSpc>
            </a:pPr>
            <a:r>
              <a:rPr lang="en-GB" altLang="en-US" sz="2400" b="1" dirty="0">
                <a:latin typeface="+mj-lt"/>
              </a:rPr>
              <a:t>Time limits in detriment cases</a:t>
            </a:r>
            <a:br>
              <a:rPr lang="en-GB" altLang="en-US" sz="2400" b="1" dirty="0">
                <a:latin typeface="+mj-lt"/>
              </a:rPr>
            </a:br>
            <a:endParaRPr lang="en-GB" altLang="en-US" sz="2400" b="1" dirty="0">
              <a:latin typeface="+mj-lt"/>
            </a:endParaRPr>
          </a:p>
          <a:p>
            <a:pPr eaLnBrk="1" hangingPunct="1">
              <a:lnSpc>
                <a:spcPct val="90000"/>
              </a:lnSpc>
            </a:pPr>
            <a:r>
              <a:rPr lang="en-GB" altLang="en-US" sz="2400" dirty="0">
                <a:latin typeface="+mj-lt"/>
              </a:rPr>
              <a:t>Subject to the rules on EC, a claim for detriment under section 47B of the ERA 1996 must be presented "before the end of the period of three months beginning with the date of the act or failure to act to which the complaint relates or, where that act or failure is part of a series of similar acts or failures, the last of them“.</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3219160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633572" y="1868962"/>
            <a:ext cx="15149767" cy="6740307"/>
          </a:xfrm>
          <a:prstGeom prst="rect">
            <a:avLst/>
          </a:prstGeom>
          <a:noFill/>
        </p:spPr>
        <p:txBody>
          <a:bodyPr wrap="square">
            <a:spAutoFit/>
          </a:bodyPr>
          <a:lstStyle/>
          <a:p>
            <a:pPr algn="just" eaLnBrk="1" hangingPunct="1">
              <a:lnSpc>
                <a:spcPct val="90000"/>
              </a:lnSpc>
            </a:pPr>
            <a:r>
              <a:rPr lang="en-GB" altLang="en-US" sz="2400" b="1" dirty="0">
                <a:latin typeface="+mj-lt"/>
              </a:rPr>
              <a:t>Interim Relief</a:t>
            </a:r>
          </a:p>
          <a:p>
            <a:pPr eaLnBrk="1" hangingPunct="1">
              <a:lnSpc>
                <a:spcPct val="90000"/>
              </a:lnSpc>
            </a:pPr>
            <a:endParaRPr lang="en-GB" altLang="en-US" dirty="0">
              <a:latin typeface="+mj-lt"/>
            </a:endParaRPr>
          </a:p>
          <a:p>
            <a:pPr eaLnBrk="1" hangingPunct="1">
              <a:lnSpc>
                <a:spcPct val="90000"/>
              </a:lnSpc>
            </a:pPr>
            <a:r>
              <a:rPr lang="en-GB" altLang="en-US" dirty="0">
                <a:latin typeface="+mj-lt"/>
              </a:rPr>
              <a:t>In</a:t>
            </a:r>
            <a:r>
              <a:rPr lang="en-GB" altLang="en-US" sz="2400" dirty="0">
                <a:latin typeface="+mj-lt"/>
              </a:rPr>
              <a:t> certain types of unfair dismissal case, including those under the whistleblowing legislation, a tribunal can grant the employee interim relief by making an order for the continuation of their employment pending final determination of the case.</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Interim relief can only be granted if the tribunal thinks that the claimant is "likely" to establish at full trial that the protected disclosure was the reason (or principal reason) for dismissal.</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In </a:t>
            </a:r>
            <a:r>
              <a:rPr lang="en-GB" altLang="en-US" sz="2400" b="1" dirty="0">
                <a:latin typeface="+mj-lt"/>
              </a:rPr>
              <a:t>Ministry of Justice v Sarfraz</a:t>
            </a:r>
            <a:r>
              <a:rPr lang="en-GB" altLang="en-US" sz="2400" dirty="0">
                <a:latin typeface="+mj-lt"/>
              </a:rPr>
              <a:t>, the EAT pointed out that it must be likely that a tribunal will find that:</a:t>
            </a:r>
            <a:br>
              <a:rPr lang="en-GB" altLang="en-US" sz="2400" dirty="0">
                <a:latin typeface="+mj-lt"/>
              </a:rPr>
            </a:br>
            <a:endParaRPr lang="en-GB" altLang="en-US" sz="2400" dirty="0">
              <a:latin typeface="+mj-lt"/>
            </a:endParaRPr>
          </a:p>
          <a:p>
            <a:pPr marL="342900" indent="-342900" eaLnBrk="1" hangingPunct="1">
              <a:lnSpc>
                <a:spcPct val="90000"/>
              </a:lnSpc>
              <a:buFont typeface="Arial" panose="020B0604020202020204" pitchFamily="34" charset="0"/>
              <a:buChar char="•"/>
            </a:pPr>
            <a:r>
              <a:rPr lang="en-GB" altLang="en-US" sz="2400" dirty="0">
                <a:latin typeface="+mj-lt"/>
              </a:rPr>
              <a:t>The claimant has made a disclosure to their employer.</a:t>
            </a:r>
          </a:p>
          <a:p>
            <a:pPr marL="342900" indent="-342900" eaLnBrk="1" hangingPunct="1">
              <a:lnSpc>
                <a:spcPct val="90000"/>
              </a:lnSpc>
              <a:buFont typeface="Arial" panose="020B0604020202020204" pitchFamily="34" charset="0"/>
              <a:buChar char="•"/>
            </a:pPr>
            <a:r>
              <a:rPr lang="en-GB" altLang="en-US" sz="2400" dirty="0">
                <a:latin typeface="+mj-lt"/>
              </a:rPr>
              <a:t>They believed that the disclosure tended to show one or more of the matters itemised at (a) to (f) under section 43B of the ERA 1996.</a:t>
            </a:r>
          </a:p>
          <a:p>
            <a:pPr marL="342900" indent="-342900" eaLnBrk="1" hangingPunct="1">
              <a:lnSpc>
                <a:spcPct val="90000"/>
              </a:lnSpc>
              <a:buFont typeface="Arial" panose="020B0604020202020204" pitchFamily="34" charset="0"/>
              <a:buChar char="•"/>
            </a:pPr>
            <a:r>
              <a:rPr lang="en-GB" altLang="en-US" sz="2400" dirty="0">
                <a:latin typeface="+mj-lt"/>
              </a:rPr>
              <a:t>The belief was reasonable.</a:t>
            </a:r>
          </a:p>
          <a:p>
            <a:pPr marL="342900" indent="-342900" eaLnBrk="1" hangingPunct="1">
              <a:lnSpc>
                <a:spcPct val="90000"/>
              </a:lnSpc>
              <a:buFont typeface="Arial" panose="020B0604020202020204" pitchFamily="34" charset="0"/>
              <a:buChar char="•"/>
            </a:pPr>
            <a:r>
              <a:rPr lang="en-GB" altLang="en-US" sz="2400" dirty="0">
                <a:latin typeface="+mj-lt"/>
              </a:rPr>
              <a:t>If made before 25 June 2013, the disclosure was made in good faith. If made after 25 June 2013, the worker believed the disclosure to be in the public interest.</a:t>
            </a:r>
          </a:p>
          <a:p>
            <a:pPr marL="342900" indent="-342900" eaLnBrk="1" hangingPunct="1">
              <a:lnSpc>
                <a:spcPct val="90000"/>
              </a:lnSpc>
              <a:buFont typeface="Arial" panose="020B0604020202020204" pitchFamily="34" charset="0"/>
              <a:buChar char="•"/>
            </a:pPr>
            <a:r>
              <a:rPr lang="en-GB" altLang="en-US" sz="2400" dirty="0">
                <a:latin typeface="+mj-lt"/>
              </a:rPr>
              <a:t>The disclosure was the principal reason for the dismissal.</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596888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633572" y="3439344"/>
            <a:ext cx="15149767" cy="1754326"/>
          </a:xfrm>
          <a:prstGeom prst="rect">
            <a:avLst/>
          </a:prstGeom>
          <a:noFill/>
        </p:spPr>
        <p:txBody>
          <a:bodyPr wrap="square">
            <a:spAutoFit/>
          </a:bodyPr>
          <a:lstStyle/>
          <a:p>
            <a:pPr eaLnBrk="1" hangingPunct="1">
              <a:lnSpc>
                <a:spcPct val="90000"/>
              </a:lnSpc>
            </a:pPr>
            <a:r>
              <a:rPr lang="en-GB" altLang="en-US" sz="2400" dirty="0">
                <a:latin typeface="+mj-lt"/>
              </a:rPr>
              <a:t>The usual remedies for unfair dismissal apply (</a:t>
            </a:r>
            <a:r>
              <a:rPr lang="en-GB" altLang="en-US" sz="2400" b="1" dirty="0">
                <a:latin typeface="+mj-lt"/>
              </a:rPr>
              <a:t>reinstatement, re-engagement and compensation</a:t>
            </a:r>
            <a:r>
              <a:rPr lang="en-GB" altLang="en-US" sz="2400" dirty="0">
                <a:latin typeface="+mj-lt"/>
              </a:rPr>
              <a:t>). However, the usual upper limit unfair dismissal compensation does not apply to whistleblowing cases, which is one of the reasons such claims are attractive to employees and feared by employers.</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917655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937325" y="2127380"/>
            <a:ext cx="14033241" cy="5410712"/>
          </a:xfrm>
          <a:prstGeom prst="rect">
            <a:avLst/>
          </a:prstGeom>
          <a:noFill/>
        </p:spPr>
        <p:txBody>
          <a:bodyPr wrap="square">
            <a:spAutoFit/>
          </a:bodyPr>
          <a:lstStyle/>
          <a:p>
            <a:pPr algn="just" eaLnBrk="1" hangingPunct="1">
              <a:lnSpc>
                <a:spcPct val="90000"/>
              </a:lnSpc>
            </a:pPr>
            <a:r>
              <a:rPr lang="en-GB" altLang="en-US" sz="2400" b="1" dirty="0">
                <a:latin typeface="+mj-lt"/>
              </a:rPr>
              <a:t>Compensation</a:t>
            </a:r>
          </a:p>
          <a:p>
            <a:pPr algn="just" eaLnBrk="1" hangingPunct="1">
              <a:lnSpc>
                <a:spcPct val="90000"/>
              </a:lnSpc>
            </a:pPr>
            <a:endParaRPr lang="en-GB" altLang="en-US" b="1" dirty="0">
              <a:latin typeface="+mj-lt"/>
            </a:endParaRPr>
          </a:p>
          <a:p>
            <a:pPr eaLnBrk="1" hangingPunct="1">
              <a:lnSpc>
                <a:spcPct val="90000"/>
              </a:lnSpc>
            </a:pPr>
            <a:r>
              <a:rPr lang="en-GB" altLang="en-US" sz="2400" dirty="0">
                <a:latin typeface="+mj-lt"/>
              </a:rPr>
              <a:t>Where the claimant has succeeded in showing unlawful detriment, the tribunal must make a declaration to this effect and may award compensation, which is uncapped. This will be assessed on a similar basis to a discrimination claim. </a:t>
            </a:r>
            <a:br>
              <a:rPr lang="en-GB" altLang="en-US" dirty="0">
                <a:latin typeface="+mj-lt"/>
              </a:rPr>
            </a:br>
            <a:endParaRPr lang="en-GB" altLang="en-US" dirty="0">
              <a:latin typeface="+mj-lt"/>
            </a:endParaRPr>
          </a:p>
          <a:p>
            <a:pPr eaLnBrk="1" hangingPunct="1">
              <a:lnSpc>
                <a:spcPct val="90000"/>
              </a:lnSpc>
            </a:pPr>
            <a:r>
              <a:rPr lang="en-GB" altLang="en-US" sz="2400" dirty="0">
                <a:latin typeface="+mj-lt"/>
              </a:rPr>
              <a:t>Most whistleblowing cases will settle. However, those that are adjudicated by the tribunal can result in high compensatory awards.  An independent authority, Protect, wrote in 2010 that the highest whistleblowing award thus far had been £3.8 million, the lowest £1,000, and the average £113,677. Some sizeable awards of note include:</a:t>
            </a:r>
          </a:p>
          <a:p>
            <a:pPr eaLnBrk="1" hangingPunct="1">
              <a:lnSpc>
                <a:spcPct val="90000"/>
              </a:lnSpc>
            </a:pPr>
            <a:endParaRPr lang="en-GB" altLang="en-US" dirty="0">
              <a:latin typeface="+mj-lt"/>
            </a:endParaRPr>
          </a:p>
          <a:p>
            <a:pPr marL="342900" indent="-342900" eaLnBrk="1" hangingPunct="1">
              <a:lnSpc>
                <a:spcPct val="90000"/>
              </a:lnSpc>
              <a:buFont typeface="Arial" panose="020B0604020202020204" pitchFamily="34" charset="0"/>
              <a:buChar char="•"/>
            </a:pPr>
            <a:r>
              <a:rPr lang="en-GB" altLang="en-US" sz="2400" b="1" dirty="0">
                <a:latin typeface="+mj-lt"/>
              </a:rPr>
              <a:t>Watkinson v Royal Cornwall Hospitals NHS Trust </a:t>
            </a:r>
            <a:r>
              <a:rPr lang="en-GB" altLang="en-US" sz="2400" dirty="0">
                <a:latin typeface="+mj-lt"/>
              </a:rPr>
              <a:t>- £1,201,453</a:t>
            </a:r>
          </a:p>
          <a:p>
            <a:pPr marL="342900" indent="-342900" eaLnBrk="1" hangingPunct="1">
              <a:lnSpc>
                <a:spcPct val="90000"/>
              </a:lnSpc>
              <a:buFont typeface="Arial" panose="020B0604020202020204" pitchFamily="34" charset="0"/>
              <a:buChar char="•"/>
            </a:pPr>
            <a:r>
              <a:rPr lang="en-GB" altLang="en-US" b="1" dirty="0">
                <a:latin typeface="+mj-lt"/>
              </a:rPr>
              <a:t>NCP Services Ltd v </a:t>
            </a:r>
            <a:r>
              <a:rPr lang="en-GB" altLang="en-US" b="1" dirty="0" err="1">
                <a:latin typeface="+mj-lt"/>
              </a:rPr>
              <a:t>Topliss</a:t>
            </a:r>
            <a:r>
              <a:rPr lang="en-GB" altLang="en-US" b="1" dirty="0">
                <a:latin typeface="+mj-lt"/>
              </a:rPr>
              <a:t> </a:t>
            </a:r>
            <a:r>
              <a:rPr lang="en-GB" altLang="en-US" dirty="0">
                <a:latin typeface="+mj-lt"/>
              </a:rPr>
              <a:t>- £162,042</a:t>
            </a:r>
          </a:p>
          <a:p>
            <a:pPr marL="342900" indent="-342900" eaLnBrk="1" hangingPunct="1">
              <a:lnSpc>
                <a:spcPct val="90000"/>
              </a:lnSpc>
              <a:buFont typeface="Arial" panose="020B0604020202020204" pitchFamily="34" charset="0"/>
              <a:buChar char="•"/>
            </a:pPr>
            <a:r>
              <a:rPr lang="en-GB" altLang="en-US" sz="2400" b="1" dirty="0">
                <a:latin typeface="+mj-lt"/>
              </a:rPr>
              <a:t>Lingard v HM Prison Service </a:t>
            </a:r>
            <a:r>
              <a:rPr lang="en-GB" altLang="en-US" sz="2400" dirty="0">
                <a:latin typeface="+mj-lt"/>
              </a:rPr>
              <a:t>- £477,600</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17319720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509277"/>
            <a:ext cx="14033241" cy="4081117"/>
          </a:xfrm>
          <a:prstGeom prst="rect">
            <a:avLst/>
          </a:prstGeom>
          <a:noFill/>
        </p:spPr>
        <p:txBody>
          <a:bodyPr wrap="square">
            <a:spAutoFit/>
          </a:bodyPr>
          <a:lstStyle/>
          <a:p>
            <a:pPr eaLnBrk="1" hangingPunct="1">
              <a:lnSpc>
                <a:spcPct val="90000"/>
              </a:lnSpc>
            </a:pPr>
            <a:r>
              <a:rPr lang="en-GB" altLang="en-US" b="1" dirty="0">
                <a:latin typeface="+mj-lt"/>
              </a:rPr>
              <a:t>Settlement</a:t>
            </a:r>
          </a:p>
          <a:p>
            <a:pPr eaLnBrk="1" hangingPunct="1">
              <a:lnSpc>
                <a:spcPct val="90000"/>
              </a:lnSpc>
            </a:pPr>
            <a:endParaRPr lang="en-GB" altLang="en-US" sz="2400" b="1" dirty="0">
              <a:latin typeface="+mj-lt"/>
            </a:endParaRPr>
          </a:p>
          <a:p>
            <a:pPr eaLnBrk="1" hangingPunct="1">
              <a:lnSpc>
                <a:spcPct val="90000"/>
              </a:lnSpc>
            </a:pPr>
            <a:r>
              <a:rPr lang="en-GB" altLang="en-US" sz="2400" dirty="0">
                <a:latin typeface="+mj-lt"/>
              </a:rPr>
              <a:t>There are usually good reasons for both parties to a tribunal claim to reach a settlement, but this is particularly true in respect of whistleblowing claims. </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Employers fear the potential of an uncapped compensation award, and the adverse publicity and damage to reputation that could result from the allegations of wrongdoing being aired at a public hearing. Equally, employees sometimes fear that the adverse publicity surrounding a hearing could damage their future employability within their chosen profession.</a:t>
            </a:r>
          </a:p>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714603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Questions</a:t>
            </a:r>
          </a:p>
        </p:txBody>
      </p:sp>
      <p:sp>
        <p:nvSpPr>
          <p:cNvPr id="5" name="TextBox 4">
            <a:extLst>
              <a:ext uri="{FF2B5EF4-FFF2-40B4-BE49-F238E27FC236}">
                <a16:creationId xmlns:a16="http://schemas.microsoft.com/office/drawing/2014/main" id="{19ACAAC4-8392-4AD9-B8DD-210F8F3A4382}"/>
              </a:ext>
            </a:extLst>
          </p:cNvPr>
          <p:cNvSpPr txBox="1"/>
          <p:nvPr/>
        </p:nvSpPr>
        <p:spPr>
          <a:xfrm>
            <a:off x="2070386" y="3527683"/>
            <a:ext cx="14033241" cy="1477328"/>
          </a:xfrm>
          <a:prstGeom prst="rect">
            <a:avLst/>
          </a:prstGeom>
          <a:noFill/>
        </p:spPr>
        <p:txBody>
          <a:bodyPr wrap="square">
            <a:spAutoFit/>
          </a:bodyPr>
          <a:lstStyle/>
          <a:p>
            <a:pPr eaLnBrk="1" hangingPunct="1">
              <a:lnSpc>
                <a:spcPct val="90000"/>
              </a:lnSpc>
            </a:pPr>
            <a:r>
              <a:rPr lang="en-GB" altLang="en-US" sz="2800" b="1" dirty="0">
                <a:latin typeface="+mj-lt"/>
              </a:rPr>
              <a:t>Do you have any questions before we move on to our case studies? </a:t>
            </a:r>
            <a:endParaRPr lang="en-GB" altLang="en-US" sz="2800" dirty="0">
              <a:latin typeface="+mj-lt"/>
            </a:endParaRPr>
          </a:p>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0555262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 – Big Boxes Ltd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6658233"/>
          </a:xfrm>
          <a:prstGeom prst="rect">
            <a:avLst/>
          </a:prstGeom>
          <a:noFill/>
        </p:spPr>
        <p:txBody>
          <a:bodyPr wrap="square" rtlCol="0">
            <a:spAutoFit/>
          </a:bodyPr>
          <a:lstStyle/>
          <a:p>
            <a:pPr>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The HR Team come to you for advice with the simple instruction – Help!</a:t>
            </a:r>
            <a:r>
              <a:rPr lang="en-GB" dirty="0">
                <a:latin typeface="Georgia" panose="02040502050405020303" pitchFamily="18" charset="0"/>
                <a:ea typeface="Times New Roman" panose="02020603050405020304" pitchFamily="18" charset="0"/>
                <a:cs typeface="Times New Roman" panose="02020603050405020304" pitchFamily="18" charset="0"/>
              </a:rPr>
              <a:t> </a:t>
            </a:r>
            <a:br>
              <a:rPr lang="en-GB" dirty="0">
                <a:latin typeface="Georgia" panose="02040502050405020303" pitchFamily="18" charset="0"/>
                <a:ea typeface="Times New Roman" panose="02020603050405020304" pitchFamily="18" charset="0"/>
                <a:cs typeface="Times New Roman" panose="02020603050405020304" pitchFamily="18" charset="0"/>
              </a:rPr>
            </a:br>
            <a:endParaRPr lang="en-GB" b="1" u="sng" dirty="0"/>
          </a:p>
          <a:p>
            <a:r>
              <a:rPr lang="en-GB" dirty="0"/>
              <a:t>“This is the last straw – I have been victimized and harassed by you since I started here” was the “Employee Summary” that Susy Davies wrote on her Personal Review form when she received it from her line manager Tom Thomas. “You have deliberately misrepresented my performance – you are a liar and a bully!” Working relationships had been very poor between the two for many years and they both largely ignored each other. </a:t>
            </a:r>
          </a:p>
          <a:p>
            <a:endParaRPr lang="en-GB" dirty="0"/>
          </a:p>
          <a:p>
            <a:r>
              <a:rPr lang="en-GB" dirty="0"/>
              <a:t>Both had been informed that in view of the state of the relationship they could transfer to another department, but both refused to do so. Each blamed the other for the state of the working relationship. HR are at a loss to know what to do about the breakdown in the relationship. Mediation was tried but did not work. Both have been with Big Boxes for 4 and 6 years respectively so they have Unfair Dismissal Rights.</a:t>
            </a:r>
          </a:p>
          <a:p>
            <a:endParaRPr lang="en-GB" dirty="0"/>
          </a:p>
          <a:p>
            <a:pPr algn="just">
              <a:spcAft>
                <a:spcPts val="1050"/>
              </a:spcAft>
            </a:pPr>
            <a:r>
              <a:rPr lang="en-US" dirty="0">
                <a:effectLst/>
                <a:latin typeface="Georgia" panose="02040502050405020303" pitchFamily="18" charset="0"/>
                <a:ea typeface="Times New Roman" panose="02020603050405020304" pitchFamily="18" charset="0"/>
                <a:cs typeface="Times New Roman" panose="02020603050405020304" pitchFamily="18" charset="0"/>
              </a:rPr>
              <a:t>The comment about being a liar caused Tom to snap and he confronted Susy and shouted at her that “the only liar around here is you Susy, and you know it!”</a:t>
            </a:r>
            <a:endParaRPr lang="en-GB"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41949723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 – Big Boxes Ltd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6034985"/>
          </a:xfrm>
          <a:prstGeom prst="rect">
            <a:avLst/>
          </a:prstGeom>
          <a:noFill/>
        </p:spPr>
        <p:txBody>
          <a:bodyPr wrap="square" rtlCol="0">
            <a:spAutoFit/>
          </a:bodyPr>
          <a:lstStyle/>
          <a:p>
            <a:pPr algn="just">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The HR Team come to you for advice with the simple instruction – Help!</a:t>
            </a:r>
            <a:r>
              <a:rPr lang="en-GB" dirty="0">
                <a:latin typeface="Georgia" panose="02040502050405020303" pitchFamily="18" charset="0"/>
                <a:ea typeface="Times New Roman" panose="02020603050405020304" pitchFamily="18" charset="0"/>
                <a:cs typeface="Times New Roman" panose="02020603050405020304" pitchFamily="18" charset="0"/>
              </a:rPr>
              <a:t> </a:t>
            </a:r>
            <a:endParaRPr lang="en-GB" sz="2800" b="1" u="sng" dirty="0"/>
          </a:p>
          <a:p>
            <a:pPr>
              <a:spcAft>
                <a:spcPts val="1050"/>
              </a:spcAft>
            </a:pPr>
            <a:r>
              <a:rPr lang="en-US" dirty="0">
                <a:effectLst/>
                <a:latin typeface="Georgia" panose="02040502050405020303" pitchFamily="18" charset="0"/>
                <a:ea typeface="Times New Roman" panose="02020603050405020304" pitchFamily="18" charset="0"/>
                <a:cs typeface="Times New Roman" panose="02020603050405020304" pitchFamily="18" charset="0"/>
              </a:rPr>
              <a:t>Susy has now put in a grievance claiming that she has been subjected to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victimisation</a:t>
            </a:r>
            <a:r>
              <a:rPr lang="en-US" dirty="0">
                <a:effectLst/>
                <a:latin typeface="Georgia" panose="02040502050405020303" pitchFamily="18" charset="0"/>
                <a:ea typeface="Times New Roman" panose="02020603050405020304" pitchFamily="18" charset="0"/>
                <a:cs typeface="Times New Roman" panose="02020603050405020304" pitchFamily="18" charset="0"/>
              </a:rPr>
              <a:t> and harassment by Tom specifically and Big Boxes generally because (1) Big Boxes is vicariously liable for the actions of Tom and (2) Susy is a whistleblower. Susy is also threatening to resign and claim constructive unfair dismissal unless Tom is dismissed immediately. Big Boxes also receive a letter from solicitors representing Tom stating that he has been the subject of defamation from Susy and he will have to resign and claim constructive dismissal as Susy and her defamatory comments have made his job impossible and therefore action must be taken by Big Boxes against Susy.  </a:t>
            </a:r>
            <a:endParaRPr lang="en-US" u="sng" dirty="0">
              <a:effectLst/>
              <a:latin typeface="Georgia" panose="02040502050405020303" pitchFamily="18" charset="0"/>
              <a:ea typeface="Times New Roman" panose="02020603050405020304" pitchFamily="18" charset="0"/>
              <a:cs typeface="Times New Roman" panose="02020603050405020304" pitchFamily="18" charset="0"/>
            </a:endParaRPr>
          </a:p>
          <a:p>
            <a:pPr>
              <a:spcAft>
                <a:spcPts val="1050"/>
              </a:spcAft>
            </a:pPr>
            <a:endParaRPr lang="en-US" u="sng" dirty="0">
              <a:latin typeface="Georgia" panose="02040502050405020303" pitchFamily="18" charset="0"/>
              <a:ea typeface="Times New Roman" panose="02020603050405020304" pitchFamily="18" charset="0"/>
              <a:cs typeface="Times New Roman" panose="02020603050405020304" pitchFamily="18" charset="0"/>
            </a:endParaRPr>
          </a:p>
          <a:p>
            <a:pPr algn="ctr">
              <a:spcAft>
                <a:spcPts val="1050"/>
              </a:spcAft>
            </a:pPr>
            <a:r>
              <a:rPr lang="en-US" sz="2800" b="1" u="sng" dirty="0">
                <a:effectLst/>
                <a:latin typeface="Georgia" panose="02040502050405020303" pitchFamily="18" charset="0"/>
                <a:ea typeface="Times New Roman" panose="02020603050405020304" pitchFamily="18" charset="0"/>
                <a:cs typeface="Times New Roman" panose="02020603050405020304" pitchFamily="18" charset="0"/>
              </a:rPr>
              <a:t>Discuss</a:t>
            </a:r>
            <a:endParaRPr lang="en-GB" sz="2800" u="sng" dirty="0">
              <a:effectLst/>
              <a:latin typeface="Georgia" panose="02040502050405020303" pitchFamily="18" charset="0"/>
              <a:ea typeface="Times New Roman" panose="02020603050405020304" pitchFamily="18" charset="0"/>
              <a:cs typeface="Times New Roman" panose="02020603050405020304" pitchFamily="18" charset="0"/>
            </a:endParaRPr>
          </a:p>
          <a:p>
            <a:pPr>
              <a:spcAft>
                <a:spcPts val="1050"/>
              </a:spcAft>
            </a:pPr>
            <a:endParaRPr lang="en-US"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12436391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 – Eastern Health Board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8048357"/>
          </a:xfrm>
          <a:prstGeom prst="rect">
            <a:avLst/>
          </a:prstGeom>
          <a:noFill/>
        </p:spPr>
        <p:txBody>
          <a:bodyPr wrap="square" rtlCol="0">
            <a:spAutoFit/>
          </a:bodyPr>
          <a:lstStyle/>
          <a:p>
            <a:pPr algn="just">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The HR Team come to you for advice. </a:t>
            </a:r>
            <a:endParaRPr lang="en-GB" b="1" u="sng" dirty="0"/>
          </a:p>
          <a:p>
            <a:pPr algn="just">
              <a:spcAft>
                <a:spcPts val="1050"/>
              </a:spcAft>
            </a:pPr>
            <a:r>
              <a:rPr lang="en-US" dirty="0">
                <a:effectLst/>
                <a:latin typeface="Georgia" panose="02040502050405020303" pitchFamily="18" charset="0"/>
                <a:ea typeface="Times New Roman" panose="02020603050405020304" pitchFamily="18" charset="0"/>
                <a:cs typeface="Times New Roman" panose="02020603050405020304" pitchFamily="18" charset="0"/>
              </a:rPr>
              <a:t>Mr. Peters is a Consultant Surgeon recently appointed to Eastern Health Board. He attends Multi-Disciplinary meetings to discuss patient issues and rarely says anything. He then sends detailed memos to all the other attendees at the meetings criticizing their decisions for the ongoing management of the patients discussed. This has gone on for over 6 months now. All the other participants at the meetings have now signed a letter stating that they can no longer work with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HR call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to a meeting to discuss the letter.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responds by stating that his criticisms (as outlined in his memos) are legitimate and provided in the best interests of effective patient management and it is his “style” to set these out in writing which he believes is best practice. He informs HR that any action taken against him on the grounds of his conduct will be unlawful as it will be because he is a whistleblower. HR back down and end the meeting. The Multi-Disciplinary meetings continue and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continues to say very little at the meetings and then produce his critical memos. After another 2 months the other participants send a further letter confirming that they are now all actively looking for other jobs because of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and will all be looking to leave Eastern Health Board unless it does something about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HR are not sure how serious they all are with this threat, but they know this situation cannot continue indefinitely.</a:t>
            </a:r>
          </a:p>
          <a:p>
            <a:pPr algn="ctr">
              <a:spcAft>
                <a:spcPts val="1050"/>
              </a:spcAft>
            </a:pPr>
            <a:r>
              <a:rPr lang="en-US" sz="2800" b="1" u="sng" dirty="0">
                <a:effectLst/>
                <a:latin typeface="Georgia" panose="02040502050405020303" pitchFamily="18" charset="0"/>
                <a:ea typeface="Times New Roman" panose="02020603050405020304" pitchFamily="18" charset="0"/>
                <a:cs typeface="Times New Roman" panose="02020603050405020304" pitchFamily="18" charset="0"/>
              </a:rPr>
              <a:t>Discuss</a:t>
            </a:r>
            <a:endParaRPr lang="en-GB" sz="2800" u="sng" dirty="0">
              <a:effectLst/>
              <a:latin typeface="Georgia" panose="02040502050405020303" pitchFamily="18" charset="0"/>
              <a:ea typeface="Times New Roman" panose="02020603050405020304" pitchFamily="18" charset="0"/>
              <a:cs typeface="Times New Roman" panose="02020603050405020304" pitchFamily="18" charset="0"/>
            </a:endParaRPr>
          </a:p>
          <a:p>
            <a:pPr algn="ctr">
              <a:spcAft>
                <a:spcPts val="1050"/>
              </a:spcAft>
            </a:pPr>
            <a:endParaRPr lang="en-GB"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36511875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6755696"/>
          </a:xfrm>
          <a:prstGeom prst="rect">
            <a:avLst/>
          </a:prstGeom>
          <a:noFill/>
        </p:spPr>
        <p:txBody>
          <a:bodyPr wrap="square" rtlCol="0">
            <a:spAutoFit/>
          </a:bodyPr>
          <a:lstStyle/>
          <a:p>
            <a:pPr algn="just">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Discuss.</a:t>
            </a:r>
            <a:endParaRPr lang="en-GB" sz="24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is a cleaner employed by Eastern Health Board. She has made several complaints in writing to HR that her line manager, David Davies has not conducted any performance reviews since he took over as her manager in 2019 and as a consequence, she has not received any pay review or increase. Nothing has been done about her complaints and they have not even been responded to.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also keeps a personal blog, ‘My Week’ which she publishes online in which she has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criticised</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the management at the Health Board. Recently, she has been asked to take the blog down by HR but refuses and cites her Right to Freedom of Expression under the Human Rights Act.  </a:t>
            </a:r>
            <a:endParaRPr lang="en-GB" sz="20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becomes aware of a number of male cleaners who during their work breaks are watching pornography on their personal phones and regularly discuss it amongst themselves but not with her. She complains about the matter to David Davies who does not deal with the issue.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then contacts HR who state that this is a very serious allegation and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needs to bring them actual proof of her allegations before they can do anything further.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states that she cannot get any actual proof as it is all on the individual’s personal phones. HR state that they cannot ask any individual to simply hand over their personal phone as this would be a breach of their rights to privacy.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contacts the Welsh Government Health Department who then contact HR. Before any decision had been taken as to what course to adopt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emails her local A.M. and MP with all the details.</a:t>
            </a:r>
            <a:endParaRPr lang="en-GB" sz="20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The next day the details are all over the front page of the Western Mail. Eastern Health Board now wants to consider disciplinary proceedings (and possible dismissal) against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for taking this matter out of the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organisation</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a:t>
            </a:r>
            <a:endParaRPr lang="en-GB" sz="20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2762545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0EFDBF-F987-42BC-A3DB-3D61120FDAFC}"/>
              </a:ext>
            </a:extLst>
          </p:cNvPr>
          <p:cNvSpPr>
            <a:spLocks noGrp="1"/>
          </p:cNvSpPr>
          <p:nvPr>
            <p:ph type="ctrTitle"/>
          </p:nvPr>
        </p:nvSpPr>
        <p:spPr>
          <a:xfrm>
            <a:off x="633824" y="2458577"/>
            <a:ext cx="14927018" cy="1606594"/>
          </a:xfrm>
        </p:spPr>
        <p:txBody>
          <a:bodyPr/>
          <a:lstStyle/>
          <a:p>
            <a:r>
              <a:rPr lang="en-GB" sz="7200" dirty="0"/>
              <a:t>Criminal law liabilities</a:t>
            </a:r>
          </a:p>
        </p:txBody>
      </p:sp>
    </p:spTree>
    <p:extLst>
      <p:ext uri="{BB962C8B-B14F-4D97-AF65-F5344CB8AC3E}">
        <p14:creationId xmlns:p14="http://schemas.microsoft.com/office/powerpoint/2010/main" val="2108714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H&amp;S statute law</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a:xfrm>
            <a:off x="634989" y="974532"/>
            <a:ext cx="8871618" cy="246221"/>
          </a:xfrm>
        </p:spPr>
        <p:txBody>
          <a:bodyPr/>
          <a:lstStyle/>
          <a:p>
            <a:endParaRPr lang="en-GB" dirty="0"/>
          </a:p>
        </p:txBody>
      </p:sp>
      <p:grpSp>
        <p:nvGrpSpPr>
          <p:cNvPr id="11" name="Group 1">
            <a:extLst>
              <a:ext uri="{FF2B5EF4-FFF2-40B4-BE49-F238E27FC236}">
                <a16:creationId xmlns:a16="http://schemas.microsoft.com/office/drawing/2014/main" id="{B3F00637-F60F-4BBB-A92B-3349254573FD}"/>
              </a:ext>
            </a:extLst>
          </p:cNvPr>
          <p:cNvGrpSpPr>
            <a:grpSpLocks noGrp="1"/>
          </p:cNvGrpSpPr>
          <p:nvPr/>
        </p:nvGrpSpPr>
        <p:grpSpPr bwMode="auto">
          <a:xfrm>
            <a:off x="4379485" y="2439404"/>
            <a:ext cx="10092267" cy="5137631"/>
            <a:chOff x="1800" y="7884"/>
            <a:chExt cx="8100" cy="4331"/>
          </a:xfrm>
        </p:grpSpPr>
        <p:sp>
          <p:nvSpPr>
            <p:cNvPr id="14" name="Line 12">
              <a:extLst>
                <a:ext uri="{FF2B5EF4-FFF2-40B4-BE49-F238E27FC236}">
                  <a16:creationId xmlns:a16="http://schemas.microsoft.com/office/drawing/2014/main" id="{20F1B63D-6685-4DA4-92B0-17FC90DF0FD5}"/>
                </a:ext>
              </a:extLst>
            </p:cNvPr>
            <p:cNvSpPr>
              <a:spLocks noChangeShapeType="1"/>
            </p:cNvSpPr>
            <p:nvPr/>
          </p:nvSpPr>
          <p:spPr bwMode="auto">
            <a:xfrm>
              <a:off x="5915" y="11314"/>
              <a:ext cx="0" cy="18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15" name="Line 2">
              <a:extLst>
                <a:ext uri="{FF2B5EF4-FFF2-40B4-BE49-F238E27FC236}">
                  <a16:creationId xmlns:a16="http://schemas.microsoft.com/office/drawing/2014/main" id="{26D5CB0F-80DB-41E8-BC8B-4609C5AA6CB9}"/>
                </a:ext>
              </a:extLst>
            </p:cNvPr>
            <p:cNvSpPr>
              <a:spLocks noChangeShapeType="1"/>
            </p:cNvSpPr>
            <p:nvPr/>
          </p:nvSpPr>
          <p:spPr bwMode="auto">
            <a:xfrm>
              <a:off x="5850" y="8802"/>
              <a:ext cx="0" cy="54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16" name="Line 3">
              <a:extLst>
                <a:ext uri="{FF2B5EF4-FFF2-40B4-BE49-F238E27FC236}">
                  <a16:creationId xmlns:a16="http://schemas.microsoft.com/office/drawing/2014/main" id="{16A41DC7-7754-4D0B-9FF7-4669AB9259B3}"/>
                </a:ext>
              </a:extLst>
            </p:cNvPr>
            <p:cNvSpPr>
              <a:spLocks noChangeShapeType="1"/>
            </p:cNvSpPr>
            <p:nvPr/>
          </p:nvSpPr>
          <p:spPr bwMode="auto">
            <a:xfrm>
              <a:off x="8553" y="10080"/>
              <a:ext cx="0" cy="18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18" name="Rectangle 5">
              <a:extLst>
                <a:ext uri="{FF2B5EF4-FFF2-40B4-BE49-F238E27FC236}">
                  <a16:creationId xmlns:a16="http://schemas.microsoft.com/office/drawing/2014/main" id="{010A1446-5E2E-490A-8916-C048552131EA}"/>
                </a:ext>
              </a:extLst>
            </p:cNvPr>
            <p:cNvSpPr>
              <a:spLocks noChangeArrowheads="1"/>
            </p:cNvSpPr>
            <p:nvPr/>
          </p:nvSpPr>
          <p:spPr bwMode="auto">
            <a:xfrm>
              <a:off x="3760" y="7884"/>
              <a:ext cx="4050" cy="1009"/>
            </a:xfrm>
            <a:prstGeom prst="rect">
              <a:avLst/>
            </a:prstGeom>
            <a:solidFill>
              <a:srgbClr val="9F2D79"/>
            </a:solidFill>
            <a:ln w="25400">
              <a:solidFill>
                <a:srgbClr val="9F2D79"/>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bg1"/>
                  </a:solidFill>
                  <a:effectLst/>
                  <a:latin typeface="Georgia" panose="02040502050405020303" pitchFamily="18" charset="0"/>
                  <a:ea typeface="ÇlÇr ñæí©" charset="0"/>
                  <a:cs typeface="Century Gothic"/>
                </a:rPr>
                <a:t>The Health and Safety at Work etc Act 1974 </a:t>
              </a:r>
              <a:endParaRPr kumimoji="0" lang="en-US" b="0" i="0" u="none"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19" name="Rectangle 6">
              <a:extLst>
                <a:ext uri="{FF2B5EF4-FFF2-40B4-BE49-F238E27FC236}">
                  <a16:creationId xmlns:a16="http://schemas.microsoft.com/office/drawing/2014/main" id="{CD380E4D-7E04-4130-93FC-087D22554FA7}"/>
                </a:ext>
              </a:extLst>
            </p:cNvPr>
            <p:cNvSpPr>
              <a:spLocks noChangeArrowheads="1"/>
            </p:cNvSpPr>
            <p:nvPr/>
          </p:nvSpPr>
          <p:spPr bwMode="auto">
            <a:xfrm>
              <a:off x="1800" y="9180"/>
              <a:ext cx="8100" cy="1009"/>
            </a:xfrm>
            <a:prstGeom prst="rect">
              <a:avLst/>
            </a:prstGeom>
            <a:solidFill>
              <a:srgbClr val="7DC242"/>
            </a:solidFill>
            <a:ln w="12700">
              <a:solidFill>
                <a:srgbClr val="7DC242"/>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a:ln>
                  <a:noFill/>
                </a:ln>
                <a:solidFill>
                  <a:schemeClr val="bg1"/>
                </a:solidFill>
                <a:effectLst/>
                <a:latin typeface="Georgia" panose="02040502050405020303" pitchFamily="18" charset="0"/>
                <a:ea typeface="ÇlÇr ñæí©" charset="0"/>
                <a:cs typeface="Century Gothic"/>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bg1"/>
                  </a:solidFill>
                  <a:effectLst/>
                  <a:latin typeface="Georgia" panose="02040502050405020303" pitchFamily="18" charset="0"/>
                  <a:ea typeface="ÇlÇr ñæí©" charset="0"/>
                  <a:cs typeface="Century Gothic"/>
                </a:rPr>
                <a:t>Hazard and workplace specific </a:t>
              </a:r>
              <a:r>
                <a:rPr kumimoji="0" lang="en-GB" sz="2000" b="0" i="0" u="sng" strike="noStrike" cap="none" normalizeH="0" baseline="0" dirty="0">
                  <a:ln>
                    <a:noFill/>
                  </a:ln>
                  <a:solidFill>
                    <a:schemeClr val="bg1"/>
                  </a:solidFill>
                  <a:effectLst/>
                  <a:latin typeface="Georgia" panose="02040502050405020303" pitchFamily="18" charset="0"/>
                  <a:ea typeface="ÇlÇr ñæí©" charset="0"/>
                  <a:cs typeface="Century Gothic"/>
                </a:rPr>
                <a:t>Regulations</a:t>
              </a:r>
              <a:r>
                <a:rPr kumimoji="0" lang="en-GB" sz="2000" b="0" i="0" u="none" strike="noStrike" cap="none" normalizeH="0" baseline="0" dirty="0">
                  <a:ln>
                    <a:noFill/>
                  </a:ln>
                  <a:solidFill>
                    <a:schemeClr val="bg1"/>
                  </a:solidFill>
                  <a:effectLst/>
                  <a:latin typeface="Georgia" panose="02040502050405020303" pitchFamily="18" charset="0"/>
                  <a:ea typeface="ÇlÇr ñæí©" charset="0"/>
                  <a:cs typeface="Century Gothic"/>
                </a:rPr>
                <a:t>                 </a:t>
              </a:r>
              <a:endParaRPr kumimoji="0" lang="en-US" sz="2000" b="0" i="0" u="sng"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20" name="Rectangle 7">
              <a:extLst>
                <a:ext uri="{FF2B5EF4-FFF2-40B4-BE49-F238E27FC236}">
                  <a16:creationId xmlns:a16="http://schemas.microsoft.com/office/drawing/2014/main" id="{B2730EE4-0F99-4D36-8925-38FF7734A738}"/>
                </a:ext>
              </a:extLst>
            </p:cNvPr>
            <p:cNvSpPr>
              <a:spLocks noChangeArrowheads="1"/>
            </p:cNvSpPr>
            <p:nvPr/>
          </p:nvSpPr>
          <p:spPr bwMode="auto">
            <a:xfrm>
              <a:off x="4402" y="10476"/>
              <a:ext cx="2898" cy="797"/>
            </a:xfrm>
            <a:prstGeom prst="rect">
              <a:avLst/>
            </a:prstGeom>
            <a:solidFill>
              <a:srgbClr val="F7921E"/>
            </a:solidFill>
            <a:ln w="12700">
              <a:solidFill>
                <a:srgbClr val="F7921E"/>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bg1"/>
                  </a:solidFill>
                  <a:effectLst/>
                  <a:latin typeface="Georgia" panose="02040502050405020303" pitchFamily="18" charset="0"/>
                  <a:ea typeface="ÇlÇr ñæí©" charset="0"/>
                  <a:cs typeface="Century Gothic"/>
                </a:rPr>
                <a:t>Approved Codes of Practice (ACoP’s)</a:t>
              </a:r>
              <a:endParaRPr kumimoji="0" lang="en-US" b="0" i="0" u="none"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21" name="Rectangle 8">
              <a:extLst>
                <a:ext uri="{FF2B5EF4-FFF2-40B4-BE49-F238E27FC236}">
                  <a16:creationId xmlns:a16="http://schemas.microsoft.com/office/drawing/2014/main" id="{80949C7A-F455-4CD0-9628-32908A4BC33B}"/>
                </a:ext>
              </a:extLst>
            </p:cNvPr>
            <p:cNvSpPr>
              <a:spLocks noChangeArrowheads="1"/>
            </p:cNvSpPr>
            <p:nvPr/>
          </p:nvSpPr>
          <p:spPr bwMode="auto">
            <a:xfrm>
              <a:off x="4790" y="11494"/>
              <a:ext cx="2251" cy="721"/>
            </a:xfrm>
            <a:prstGeom prst="rect">
              <a:avLst/>
            </a:prstGeom>
            <a:solidFill>
              <a:srgbClr val="00B5C9"/>
            </a:solidFill>
            <a:ln w="12700">
              <a:solidFill>
                <a:srgbClr val="00B5C9"/>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bg1"/>
                  </a:solidFill>
                  <a:effectLst/>
                  <a:latin typeface="Georgia" panose="02040502050405020303" pitchFamily="18" charset="0"/>
                  <a:ea typeface="ÇlÇr ñæí©" charset="0"/>
                  <a:cs typeface="Century Gothic"/>
                </a:rPr>
                <a:t>Guidance</a:t>
              </a:r>
              <a:endParaRPr kumimoji="0" lang="en-US" b="0" i="0" u="none"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22" name="Line 10">
              <a:extLst>
                <a:ext uri="{FF2B5EF4-FFF2-40B4-BE49-F238E27FC236}">
                  <a16:creationId xmlns:a16="http://schemas.microsoft.com/office/drawing/2014/main" id="{8F463732-27E5-45A7-B09A-A2EC69DABCC2}"/>
                </a:ext>
              </a:extLst>
            </p:cNvPr>
            <p:cNvSpPr>
              <a:spLocks noChangeShapeType="1"/>
            </p:cNvSpPr>
            <p:nvPr/>
          </p:nvSpPr>
          <p:spPr bwMode="auto">
            <a:xfrm>
              <a:off x="5850" y="10206"/>
              <a:ext cx="1" cy="289"/>
            </a:xfrm>
            <a:prstGeom prst="line">
              <a:avLst/>
            </a:prstGeom>
            <a:noFill/>
            <a:ln w="9525">
              <a:solidFill>
                <a:srgbClr val="000000"/>
              </a:solidFill>
              <a:round/>
              <a:headEnd type="none" w="sm" len="sm"/>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23" name="Line 13">
              <a:extLst>
                <a:ext uri="{FF2B5EF4-FFF2-40B4-BE49-F238E27FC236}">
                  <a16:creationId xmlns:a16="http://schemas.microsoft.com/office/drawing/2014/main" id="{67D25E66-FD9A-48D8-A07E-6CEE8CC4691A}"/>
                </a:ext>
              </a:extLst>
            </p:cNvPr>
            <p:cNvSpPr>
              <a:spLocks noChangeShapeType="1"/>
            </p:cNvSpPr>
            <p:nvPr/>
          </p:nvSpPr>
          <p:spPr bwMode="auto">
            <a:xfrm>
              <a:off x="7041" y="11855"/>
              <a:ext cx="1512" cy="0"/>
            </a:xfrm>
            <a:prstGeom prst="line">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grpSp>
    </p:spTree>
    <p:extLst>
      <p:ext uri="{BB962C8B-B14F-4D97-AF65-F5344CB8AC3E}">
        <p14:creationId xmlns:p14="http://schemas.microsoft.com/office/powerpoint/2010/main" val="35990176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0FC582-BD3C-47C7-8304-99B8640BAB7E}"/>
              </a:ext>
            </a:extLst>
          </p:cNvPr>
          <p:cNvSpPr>
            <a:spLocks noGrp="1"/>
          </p:cNvSpPr>
          <p:nvPr>
            <p:ph type="title"/>
          </p:nvPr>
        </p:nvSpPr>
        <p:spPr>
          <a:xfrm>
            <a:off x="631257" y="729314"/>
            <a:ext cx="8875350" cy="246221"/>
          </a:xfrm>
        </p:spPr>
        <p:txBody>
          <a:bodyPr/>
          <a:lstStyle/>
          <a:p>
            <a:r>
              <a:rPr lang="en-GB" dirty="0"/>
              <a:t>Commercial update</a:t>
            </a:r>
          </a:p>
        </p:txBody>
      </p:sp>
      <p:sp>
        <p:nvSpPr>
          <p:cNvPr id="5" name="Content Placeholder 4">
            <a:extLst>
              <a:ext uri="{FF2B5EF4-FFF2-40B4-BE49-F238E27FC236}">
                <a16:creationId xmlns:a16="http://schemas.microsoft.com/office/drawing/2014/main" id="{DF23F927-B109-453F-9DDA-7845AFAD5A40}"/>
              </a:ext>
            </a:extLst>
          </p:cNvPr>
          <p:cNvSpPr>
            <a:spLocks noGrp="1"/>
          </p:cNvSpPr>
          <p:nvPr>
            <p:ph idx="1"/>
          </p:nvPr>
        </p:nvSpPr>
        <p:spPr>
          <a:xfrm>
            <a:off x="633572" y="1972385"/>
            <a:ext cx="6808949" cy="5855035"/>
          </a:xfrm>
        </p:spPr>
        <p:txBody>
          <a:bodyPr/>
          <a:lstStyle/>
          <a:p>
            <a:r>
              <a:rPr lang="en-GB" b="1" dirty="0"/>
              <a:t>Sources of information</a:t>
            </a:r>
          </a:p>
        </p:txBody>
      </p:sp>
      <p:sp>
        <p:nvSpPr>
          <p:cNvPr id="2" name="Footer Placeholder 1">
            <a:extLst>
              <a:ext uri="{FF2B5EF4-FFF2-40B4-BE49-F238E27FC236}">
                <a16:creationId xmlns:a16="http://schemas.microsoft.com/office/drawing/2014/main" id="{46722145-1ABB-4D4B-9ABB-6FD816385F93}"/>
              </a:ext>
            </a:extLst>
          </p:cNvPr>
          <p:cNvSpPr>
            <a:spLocks noGrp="1"/>
          </p:cNvSpPr>
          <p:nvPr>
            <p:ph type="ftr" sz="quarter" idx="11"/>
          </p:nvPr>
        </p:nvSpPr>
        <p:spPr/>
        <p:txBody>
          <a:bodyPr/>
          <a:lstStyle/>
          <a:p>
            <a:r>
              <a:rPr lang="en-GB"/>
              <a:t>© 2020 Capital Law Limited</a:t>
            </a:r>
          </a:p>
        </p:txBody>
      </p:sp>
      <p:sp>
        <p:nvSpPr>
          <p:cNvPr id="7" name="Text Placeholder 6">
            <a:extLst>
              <a:ext uri="{FF2B5EF4-FFF2-40B4-BE49-F238E27FC236}">
                <a16:creationId xmlns:a16="http://schemas.microsoft.com/office/drawing/2014/main" id="{8E5E0A21-124A-47F1-B093-3294E2A25635}"/>
              </a:ext>
            </a:extLst>
          </p:cNvPr>
          <p:cNvSpPr>
            <a:spLocks noGrp="1"/>
          </p:cNvSpPr>
          <p:nvPr>
            <p:ph type="body" sz="quarter" idx="14"/>
          </p:nvPr>
        </p:nvSpPr>
        <p:spPr/>
        <p:txBody>
          <a:bodyPr/>
          <a:lstStyle/>
          <a:p>
            <a:r>
              <a:rPr lang="en-GB" b="0" dirty="0"/>
              <a:t> </a:t>
            </a:r>
            <a:endParaRPr lang="en-GB" sz="3600" b="0" dirty="0"/>
          </a:p>
        </p:txBody>
      </p:sp>
      <p:sp>
        <p:nvSpPr>
          <p:cNvPr id="3" name="TextBox 2">
            <a:extLst>
              <a:ext uri="{FF2B5EF4-FFF2-40B4-BE49-F238E27FC236}">
                <a16:creationId xmlns:a16="http://schemas.microsoft.com/office/drawing/2014/main" id="{DB6F31EB-1EE8-42A6-B608-FEBE0CB5BE08}"/>
              </a:ext>
            </a:extLst>
          </p:cNvPr>
          <p:cNvSpPr txBox="1"/>
          <p:nvPr/>
        </p:nvSpPr>
        <p:spPr>
          <a:xfrm>
            <a:off x="6974133" y="1971347"/>
            <a:ext cx="8258175" cy="6370975"/>
          </a:xfrm>
          <a:prstGeom prst="rect">
            <a:avLst/>
          </a:prstGeom>
          <a:noFill/>
        </p:spPr>
        <p:txBody>
          <a:bodyPr wrap="square" rtlCol="0">
            <a:spAutoFit/>
          </a:bodyPr>
          <a:lstStyle/>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dirty="0"/>
          </a:p>
          <a:p>
            <a:pPr marL="342900" indent="-342900">
              <a:buFont typeface="Arial" panose="020B0604020202020204" pitchFamily="34" charset="0"/>
              <a:buChar char="•"/>
            </a:pPr>
            <a:endParaRPr lang="en-GB" dirty="0"/>
          </a:p>
          <a:p>
            <a:r>
              <a:rPr lang="en-GB" dirty="0">
                <a:hlinkClick r:id="rId2"/>
              </a:rPr>
              <a:t>https://www.hse.gov.uk/news/coronavirus.htm</a:t>
            </a:r>
            <a:endParaRPr lang="en-GB" dirty="0"/>
          </a:p>
          <a:p>
            <a:endParaRPr lang="en-GB" dirty="0"/>
          </a:p>
          <a:p>
            <a:r>
              <a:rPr lang="en-GB" u="sng" dirty="0">
                <a:hlinkClick r:id="rId3"/>
              </a:rPr>
              <a:t>https://www.capital-law.co.uk/news/2020/05/21/back-to-work-safely-protecting-physical-and-psychological-safety/</a:t>
            </a:r>
            <a:endParaRPr lang="en-GB" dirty="0"/>
          </a:p>
          <a:p>
            <a:endParaRPr lang="en-GB" dirty="0"/>
          </a:p>
        </p:txBody>
      </p:sp>
      <p:sp>
        <p:nvSpPr>
          <p:cNvPr id="9" name="Subtitle 8">
            <a:extLst>
              <a:ext uri="{FF2B5EF4-FFF2-40B4-BE49-F238E27FC236}">
                <a16:creationId xmlns:a16="http://schemas.microsoft.com/office/drawing/2014/main" id="{CB3BBC62-A84C-4DC1-A397-773C2E75EAB7}"/>
              </a:ext>
            </a:extLst>
          </p:cNvPr>
          <p:cNvSpPr>
            <a:spLocks noGrp="1"/>
          </p:cNvSpPr>
          <p:nvPr>
            <p:ph type="subTitle" idx="13"/>
          </p:nvPr>
        </p:nvSpPr>
        <p:spPr/>
        <p:txBody>
          <a:bodyPr/>
          <a:lstStyle/>
          <a:p>
            <a:endParaRPr lang="en-GB"/>
          </a:p>
        </p:txBody>
      </p:sp>
      <p:pic>
        <p:nvPicPr>
          <p:cNvPr id="6" name="Picture 5">
            <a:extLst>
              <a:ext uri="{FF2B5EF4-FFF2-40B4-BE49-F238E27FC236}">
                <a16:creationId xmlns:a16="http://schemas.microsoft.com/office/drawing/2014/main" id="{CE7FCDD3-1A6B-4CE3-B494-6E973C32BEA5}"/>
              </a:ext>
            </a:extLst>
          </p:cNvPr>
          <p:cNvPicPr>
            <a:picLocks noChangeAspect="1"/>
          </p:cNvPicPr>
          <p:nvPr/>
        </p:nvPicPr>
        <p:blipFill>
          <a:blip r:embed="rId4"/>
          <a:stretch>
            <a:fillRect/>
          </a:stretch>
        </p:blipFill>
        <p:spPr>
          <a:xfrm>
            <a:off x="12793844" y="2321267"/>
            <a:ext cx="2554840" cy="3600000"/>
          </a:xfrm>
          <a:prstGeom prst="rect">
            <a:avLst/>
          </a:prstGeom>
        </p:spPr>
      </p:pic>
      <p:pic>
        <p:nvPicPr>
          <p:cNvPr id="8" name="Picture 7">
            <a:extLst>
              <a:ext uri="{FF2B5EF4-FFF2-40B4-BE49-F238E27FC236}">
                <a16:creationId xmlns:a16="http://schemas.microsoft.com/office/drawing/2014/main" id="{597066F0-A247-4419-949D-90CEB0A6E887}"/>
              </a:ext>
            </a:extLst>
          </p:cNvPr>
          <p:cNvPicPr>
            <a:picLocks noChangeAspect="1"/>
          </p:cNvPicPr>
          <p:nvPr/>
        </p:nvPicPr>
        <p:blipFill>
          <a:blip r:embed="rId5"/>
          <a:stretch>
            <a:fillRect/>
          </a:stretch>
        </p:blipFill>
        <p:spPr>
          <a:xfrm>
            <a:off x="9945615" y="2321267"/>
            <a:ext cx="2530651" cy="3600000"/>
          </a:xfrm>
          <a:prstGeom prst="rect">
            <a:avLst/>
          </a:prstGeom>
        </p:spPr>
      </p:pic>
      <p:pic>
        <p:nvPicPr>
          <p:cNvPr id="10" name="Picture 9">
            <a:extLst>
              <a:ext uri="{FF2B5EF4-FFF2-40B4-BE49-F238E27FC236}">
                <a16:creationId xmlns:a16="http://schemas.microsoft.com/office/drawing/2014/main" id="{48D8097B-4381-46F2-B3E7-8BC615A9DDBE}"/>
              </a:ext>
            </a:extLst>
          </p:cNvPr>
          <p:cNvPicPr>
            <a:picLocks noChangeAspect="1"/>
          </p:cNvPicPr>
          <p:nvPr/>
        </p:nvPicPr>
        <p:blipFill>
          <a:blip r:embed="rId6"/>
          <a:stretch>
            <a:fillRect/>
          </a:stretch>
        </p:blipFill>
        <p:spPr>
          <a:xfrm>
            <a:off x="7090509" y="2321267"/>
            <a:ext cx="2540426" cy="3600000"/>
          </a:xfrm>
          <a:prstGeom prst="rect">
            <a:avLst/>
          </a:prstGeom>
        </p:spPr>
      </p:pic>
    </p:spTree>
    <p:extLst>
      <p:ext uri="{BB962C8B-B14F-4D97-AF65-F5344CB8AC3E}">
        <p14:creationId xmlns:p14="http://schemas.microsoft.com/office/powerpoint/2010/main" val="8563364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“So far as is reasonably practical”</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marL="342900" indent="-342900">
              <a:spcBef>
                <a:spcPts val="600"/>
              </a:spcBef>
              <a:buFontTx/>
              <a:buChar char="–"/>
            </a:pPr>
            <a:endParaRPr lang="en-GB" b="0" dirty="0"/>
          </a:p>
          <a:p>
            <a:endParaRPr lang="en-GB" b="0" dirty="0"/>
          </a:p>
        </p:txBody>
      </p:sp>
      <p:sp>
        <p:nvSpPr>
          <p:cNvPr id="7" name="Text Placeholder 5">
            <a:extLst>
              <a:ext uri="{FF2B5EF4-FFF2-40B4-BE49-F238E27FC236}">
                <a16:creationId xmlns:a16="http://schemas.microsoft.com/office/drawing/2014/main" id="{CC460EAD-A15D-4109-9CDB-F09C189EFE50}"/>
              </a:ext>
            </a:extLst>
          </p:cNvPr>
          <p:cNvSpPr txBox="1">
            <a:spLocks/>
          </p:cNvSpPr>
          <p:nvPr/>
        </p:nvSpPr>
        <p:spPr>
          <a:xfrm>
            <a:off x="8410575" y="1764644"/>
            <a:ext cx="7386638" cy="6802442"/>
          </a:xfrm>
          <a:prstGeom prst="rect">
            <a:avLst/>
          </a:prstGeom>
        </p:spPr>
        <p:txBody>
          <a:bodyPr vert="horz" lIns="0" tIns="0" rIns="0" bIns="0" rtlCol="0">
            <a:noAutofit/>
          </a:bodyPr>
          <a:lstStyle>
            <a:lvl1pPr marL="0" indent="0" algn="l" defTabSz="1219200" rtl="0" eaLnBrk="1" latinLnBrk="0" hangingPunct="1">
              <a:lnSpc>
                <a:spcPct val="100000"/>
              </a:lnSpc>
              <a:spcBef>
                <a:spcPts val="0"/>
              </a:spcBef>
              <a:buFont typeface="Arial" panose="020B0604020202020204" pitchFamily="34" charset="0"/>
              <a:buNone/>
              <a:tabLst/>
              <a:defRPr sz="2400" b="1" kern="1200">
                <a:solidFill>
                  <a:schemeClr val="tx1"/>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2400" b="0" kern="1200">
                <a:solidFill>
                  <a:schemeClr val="tx1"/>
                </a:solidFill>
                <a:latin typeface="+mn-lt"/>
                <a:ea typeface="+mn-ea"/>
                <a:cs typeface="+mn-cs"/>
              </a:defRPr>
            </a:lvl2pPr>
            <a:lvl3pPr marL="324000" indent="-324000" algn="l" defTabSz="1219200" rtl="0" eaLnBrk="1" latinLnBrk="0" hangingPunct="1">
              <a:lnSpc>
                <a:spcPct val="100000"/>
              </a:lnSpc>
              <a:spcBef>
                <a:spcPts val="0"/>
              </a:spcBef>
              <a:buFont typeface=".AppleSystemUIFont"/>
              <a:buChar char="—"/>
              <a:tabLst/>
              <a:defRPr sz="2400" b="0" kern="1200">
                <a:solidFill>
                  <a:schemeClr val="tx1"/>
                </a:solidFill>
                <a:latin typeface="+mj-lt"/>
                <a:ea typeface="+mn-ea"/>
                <a:cs typeface="+mn-cs"/>
              </a:defRPr>
            </a:lvl3pPr>
            <a:lvl4pPr marL="342900" indent="-342900" algn="l" defTabSz="1219200" rtl="0" eaLnBrk="1" latinLnBrk="0" hangingPunct="1">
              <a:lnSpc>
                <a:spcPct val="100000"/>
              </a:lnSpc>
              <a:spcBef>
                <a:spcPts val="0"/>
              </a:spcBef>
              <a:buFont typeface=".AppleSystemUIFont"/>
              <a:buChar char="—"/>
              <a:tabLst/>
              <a:defRPr sz="2400" b="1"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24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endParaRPr lang="en-GB" dirty="0"/>
          </a:p>
          <a:p>
            <a:r>
              <a:rPr lang="en-US" dirty="0">
                <a:cs typeface="Century Gothic"/>
              </a:rPr>
              <a:t>For something NOT to be ‘reasonably practicable’ there must be a gross disproportion between the cost and the risk</a:t>
            </a:r>
          </a:p>
          <a:p>
            <a:endParaRPr lang="en-US" dirty="0">
              <a:cs typeface="Century Gothic"/>
            </a:endParaRPr>
          </a:p>
          <a:p>
            <a:endParaRPr lang="en-US" dirty="0">
              <a:cs typeface="Century Gothic"/>
            </a:endParaRPr>
          </a:p>
          <a:p>
            <a:pPr marL="342900" indent="-342900">
              <a:spcBef>
                <a:spcPts val="600"/>
              </a:spcBef>
              <a:buFontTx/>
              <a:buChar char="–"/>
            </a:pPr>
            <a:endParaRPr lang="en-GB" b="0" dirty="0"/>
          </a:p>
          <a:p>
            <a:endParaRPr lang="en-GB" b="0" dirty="0"/>
          </a:p>
        </p:txBody>
      </p:sp>
      <p:graphicFrame>
        <p:nvGraphicFramePr>
          <p:cNvPr id="8" name="Content Placeholder 3">
            <a:extLst>
              <a:ext uri="{FF2B5EF4-FFF2-40B4-BE49-F238E27FC236}">
                <a16:creationId xmlns:a16="http://schemas.microsoft.com/office/drawing/2014/main" id="{22D671AE-29A6-4C9F-A7D2-E32FB05DF959}"/>
              </a:ext>
            </a:extLst>
          </p:cNvPr>
          <p:cNvGraphicFramePr>
            <a:graphicFrameLocks/>
          </p:cNvGraphicFramePr>
          <p:nvPr/>
        </p:nvGraphicFramePr>
        <p:xfrm>
          <a:off x="7999414" y="3860364"/>
          <a:ext cx="6480720" cy="3671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8867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E626C-52CF-4332-B6F3-16A36C3194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77BE49-9B28-4A9A-886F-B20936A38B12}"/>
              </a:ext>
            </a:extLst>
          </p:cNvPr>
          <p:cNvSpPr>
            <a:spLocks noGrp="1"/>
          </p:cNvSpPr>
          <p:nvPr>
            <p:ph idx="1"/>
          </p:nvPr>
        </p:nvSpPr>
        <p:spPr/>
        <p:txBody>
          <a:bodyPr/>
          <a:lstStyle/>
          <a:p>
            <a:r>
              <a:rPr lang="en-GB" b="1" dirty="0"/>
              <a:t>Role of HSE and local authorities</a:t>
            </a:r>
          </a:p>
          <a:p>
            <a:endParaRPr lang="en-GB" b="1" dirty="0"/>
          </a:p>
          <a:p>
            <a:endParaRPr lang="en-GB" b="1" dirty="0"/>
          </a:p>
          <a:p>
            <a:pPr algn="ctr"/>
            <a:r>
              <a:rPr lang="en-GB" sz="2400" i="1" dirty="0">
                <a:solidFill>
                  <a:schemeClr val="tx1"/>
                </a:solidFill>
                <a:latin typeface="+mj-lt"/>
              </a:rPr>
              <a:t>“The fundamental principle of health and safety law is that those who create risks are best placed to control them. </a:t>
            </a:r>
          </a:p>
          <a:p>
            <a:pPr algn="ctr"/>
            <a:endParaRPr lang="en-GB" sz="2400" i="1" dirty="0">
              <a:solidFill>
                <a:schemeClr val="tx1"/>
              </a:solidFill>
              <a:latin typeface="+mj-lt"/>
            </a:endParaRPr>
          </a:p>
          <a:p>
            <a:pPr algn="ctr"/>
            <a:r>
              <a:rPr lang="en-GB" sz="2400" i="1" dirty="0">
                <a:solidFill>
                  <a:schemeClr val="tx1"/>
                </a:solidFill>
                <a:latin typeface="+mj-lt"/>
              </a:rPr>
              <a:t>We take into account the impact on the economy, by ensuring any action we take is proportionate, targeted, consistent, transparent and accountable.”</a:t>
            </a:r>
          </a:p>
          <a:p>
            <a:pPr algn="ctr"/>
            <a:endParaRPr lang="en-GB" sz="2400" i="1" dirty="0">
              <a:solidFill>
                <a:schemeClr val="tx1"/>
              </a:solidFill>
              <a:latin typeface="+mj-lt"/>
            </a:endParaRPr>
          </a:p>
          <a:p>
            <a:pPr algn="r"/>
            <a:r>
              <a:rPr lang="en-GB" sz="1800" dirty="0">
                <a:solidFill>
                  <a:schemeClr val="tx1"/>
                </a:solidFill>
                <a:latin typeface="+mj-lt"/>
              </a:rPr>
              <a:t>HSE Website</a:t>
            </a:r>
          </a:p>
          <a:p>
            <a:endParaRPr lang="en-GB" b="1" dirty="0"/>
          </a:p>
        </p:txBody>
      </p:sp>
      <p:sp>
        <p:nvSpPr>
          <p:cNvPr id="4" name="Footer Placeholder 3">
            <a:extLst>
              <a:ext uri="{FF2B5EF4-FFF2-40B4-BE49-F238E27FC236}">
                <a16:creationId xmlns:a16="http://schemas.microsoft.com/office/drawing/2014/main" id="{E7E200B8-6D3E-4147-9001-5A2B99B4619F}"/>
              </a:ext>
            </a:extLst>
          </p:cNvPr>
          <p:cNvSpPr>
            <a:spLocks noGrp="1"/>
          </p:cNvSpPr>
          <p:nvPr>
            <p:ph type="ftr" sz="quarter" idx="11"/>
          </p:nvPr>
        </p:nvSpPr>
        <p:spPr/>
        <p:txBody>
          <a:bodyPr/>
          <a:lstStyle/>
          <a:p>
            <a:r>
              <a:rPr lang="en-GB"/>
              <a:t>© 2018 Capital People Limited</a:t>
            </a:r>
            <a:endParaRPr lang="en-GB" dirty="0"/>
          </a:p>
        </p:txBody>
      </p:sp>
      <p:sp>
        <p:nvSpPr>
          <p:cNvPr id="5" name="Subtitle 4">
            <a:extLst>
              <a:ext uri="{FF2B5EF4-FFF2-40B4-BE49-F238E27FC236}">
                <a16:creationId xmlns:a16="http://schemas.microsoft.com/office/drawing/2014/main" id="{4AF39E9D-5C9A-461B-B159-E99461D1098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E018D128-04A6-41B7-A319-36DDE823CF77}"/>
              </a:ext>
            </a:extLst>
          </p:cNvPr>
          <p:cNvSpPr>
            <a:spLocks noGrp="1"/>
          </p:cNvSpPr>
          <p:nvPr>
            <p:ph type="body" sz="quarter" idx="14"/>
          </p:nvPr>
        </p:nvSpPr>
        <p:spPr/>
        <p:txBody>
          <a:bodyPr/>
          <a:lstStyle/>
          <a:p>
            <a:pPr marL="342900" indent="-342900" fontAlgn="base">
              <a:buFont typeface="Georgia" panose="02040502050405020303" pitchFamily="18" charset="0"/>
              <a:buChar char="–"/>
            </a:pPr>
            <a:r>
              <a:rPr lang="en-GB" b="0" dirty="0"/>
              <a:t>aim to prevent workplace death, injury or ill health.</a:t>
            </a:r>
          </a:p>
          <a:p>
            <a:pPr marL="342900" indent="-342900" fontAlgn="base">
              <a:buFont typeface="Georgia" panose="02040502050405020303" pitchFamily="18" charset="0"/>
              <a:buChar char="–"/>
            </a:pPr>
            <a:r>
              <a:rPr lang="en-GB" b="0" dirty="0"/>
              <a:t>use a variety of methods to influence change and help people manage risks at work including:</a:t>
            </a:r>
          </a:p>
          <a:p>
            <a:pPr marL="666900" lvl="2" indent="-342900" fontAlgn="base">
              <a:lnSpc>
                <a:spcPct val="90000"/>
              </a:lnSpc>
              <a:spcBef>
                <a:spcPts val="600"/>
              </a:spcBef>
              <a:buClr>
                <a:srgbClr val="474747"/>
              </a:buClr>
              <a:buSzPts val="2400"/>
              <a:buFont typeface="Arial"/>
              <a:buChar char="•"/>
            </a:pPr>
            <a:r>
              <a:rPr lang="en-GB" dirty="0"/>
              <a:t>providing </a:t>
            </a:r>
            <a:r>
              <a:rPr lang="en-GB" dirty="0">
                <a:hlinkClick r:id="rId2">
                  <a:extLst>
                    <a:ext uri="{A12FA001-AC4F-418D-AE19-62706E023703}">
                      <ahyp:hlinkClr xmlns:ahyp="http://schemas.microsoft.com/office/drawing/2018/hyperlinkcolor" val="tx"/>
                    </a:ext>
                  </a:extLst>
                </a:hlinkClick>
              </a:rPr>
              <a:t>advice, information and guidance</a:t>
            </a:r>
            <a:endParaRPr lang="en-GB" dirty="0"/>
          </a:p>
          <a:p>
            <a:pPr marL="666900" lvl="2" indent="-342900" fontAlgn="base">
              <a:lnSpc>
                <a:spcPct val="90000"/>
              </a:lnSpc>
              <a:spcBef>
                <a:spcPts val="600"/>
              </a:spcBef>
              <a:buClr>
                <a:srgbClr val="474747"/>
              </a:buClr>
              <a:buSzPts val="2400"/>
              <a:buFont typeface="Arial"/>
              <a:buChar char="•"/>
            </a:pPr>
            <a:r>
              <a:rPr lang="en-GB" dirty="0"/>
              <a:t>raising awareness in workplaces by </a:t>
            </a:r>
            <a:r>
              <a:rPr lang="en-GB" dirty="0">
                <a:hlinkClick r:id="rId2">
                  <a:extLst>
                    <a:ext uri="{A12FA001-AC4F-418D-AE19-62706E023703}">
                      <ahyp:hlinkClr xmlns:ahyp="http://schemas.microsoft.com/office/drawing/2018/hyperlinkcolor" val="tx"/>
                    </a:ext>
                  </a:extLst>
                </a:hlinkClick>
              </a:rPr>
              <a:t>influencing and engaging</a:t>
            </a:r>
            <a:endParaRPr lang="en-GB" dirty="0"/>
          </a:p>
          <a:p>
            <a:pPr marL="666900" lvl="2" indent="-342900" fontAlgn="base">
              <a:lnSpc>
                <a:spcPct val="90000"/>
              </a:lnSpc>
              <a:spcBef>
                <a:spcPts val="600"/>
              </a:spcBef>
              <a:buClr>
                <a:srgbClr val="474747"/>
              </a:buClr>
              <a:buSzPts val="2400"/>
              <a:buFont typeface="Arial"/>
              <a:buChar char="•"/>
            </a:pPr>
            <a:r>
              <a:rPr lang="en-GB" dirty="0"/>
              <a:t>operating </a:t>
            </a:r>
            <a:r>
              <a:rPr lang="en-GB" dirty="0" err="1">
                <a:hlinkClick r:id="rId2">
                  <a:extLst>
                    <a:ext uri="{A12FA001-AC4F-418D-AE19-62706E023703}">
                      <ahyp:hlinkClr xmlns:ahyp="http://schemas.microsoft.com/office/drawing/2018/hyperlinkcolor" val="tx"/>
                    </a:ext>
                  </a:extLst>
                </a:hlinkClick>
              </a:rPr>
              <a:t>permissioning</a:t>
            </a:r>
            <a:r>
              <a:rPr lang="en-GB" dirty="0">
                <a:hlinkClick r:id="rId2">
                  <a:extLst>
                    <a:ext uri="{A12FA001-AC4F-418D-AE19-62706E023703}">
                      <ahyp:hlinkClr xmlns:ahyp="http://schemas.microsoft.com/office/drawing/2018/hyperlinkcolor" val="tx"/>
                    </a:ext>
                  </a:extLst>
                </a:hlinkClick>
              </a:rPr>
              <a:t> and licensing </a:t>
            </a:r>
            <a:r>
              <a:rPr lang="en-GB" dirty="0"/>
              <a:t>activities in major hazard industries</a:t>
            </a:r>
          </a:p>
          <a:p>
            <a:pPr marL="666900" lvl="2" indent="-342900" fontAlgn="base">
              <a:lnSpc>
                <a:spcPct val="90000"/>
              </a:lnSpc>
              <a:spcBef>
                <a:spcPts val="600"/>
              </a:spcBef>
              <a:buClr>
                <a:srgbClr val="474747"/>
              </a:buClr>
              <a:buSzPts val="2400"/>
              <a:buFont typeface="Arial"/>
              <a:buChar char="•"/>
            </a:pPr>
            <a:r>
              <a:rPr lang="en-GB" dirty="0"/>
              <a:t>Carrying out targeted </a:t>
            </a:r>
            <a:r>
              <a:rPr lang="en-GB" dirty="0">
                <a:hlinkClick r:id="rId2">
                  <a:extLst>
                    <a:ext uri="{A12FA001-AC4F-418D-AE19-62706E023703}">
                      <ahyp:hlinkClr xmlns:ahyp="http://schemas.microsoft.com/office/drawing/2018/hyperlinkcolor" val="tx"/>
                    </a:ext>
                  </a:extLst>
                </a:hlinkClick>
              </a:rPr>
              <a:t>inspections</a:t>
            </a:r>
            <a:r>
              <a:rPr lang="en-GB" dirty="0"/>
              <a:t> and </a:t>
            </a:r>
            <a:r>
              <a:rPr lang="en-GB" dirty="0">
                <a:hlinkClick r:id="rId2">
                  <a:extLst>
                    <a:ext uri="{A12FA001-AC4F-418D-AE19-62706E023703}">
                      <ahyp:hlinkClr xmlns:ahyp="http://schemas.microsoft.com/office/drawing/2018/hyperlinkcolor" val="tx"/>
                    </a:ext>
                  </a:extLst>
                </a:hlinkClick>
              </a:rPr>
              <a:t>investigations</a:t>
            </a:r>
            <a:endParaRPr lang="en-GB" dirty="0"/>
          </a:p>
          <a:p>
            <a:pPr marL="666900" lvl="2" indent="-342900" fontAlgn="base">
              <a:lnSpc>
                <a:spcPct val="90000"/>
              </a:lnSpc>
              <a:spcBef>
                <a:spcPts val="600"/>
              </a:spcBef>
              <a:buClr>
                <a:srgbClr val="474747"/>
              </a:buClr>
              <a:buSzPts val="2400"/>
              <a:buFont typeface="Arial"/>
              <a:buChar char="•"/>
            </a:pPr>
            <a:r>
              <a:rPr lang="en-GB" dirty="0"/>
              <a:t>taking </a:t>
            </a:r>
            <a:r>
              <a:rPr lang="en-GB" dirty="0">
                <a:hlinkClick r:id="rId2">
                  <a:extLst>
                    <a:ext uri="{A12FA001-AC4F-418D-AE19-62706E023703}">
                      <ahyp:hlinkClr xmlns:ahyp="http://schemas.microsoft.com/office/drawing/2018/hyperlinkcolor" val="tx"/>
                    </a:ext>
                  </a:extLst>
                </a:hlinkClick>
              </a:rPr>
              <a:t>enforcement</a:t>
            </a:r>
            <a:r>
              <a:rPr lang="en-GB" dirty="0"/>
              <a:t> action to prevent harm and hold those who break the law to account</a:t>
            </a:r>
          </a:p>
          <a:p>
            <a:pPr marL="666900" lvl="2" indent="-342900" fontAlgn="base">
              <a:lnSpc>
                <a:spcPct val="90000"/>
              </a:lnSpc>
              <a:spcBef>
                <a:spcPts val="600"/>
              </a:spcBef>
              <a:buClr>
                <a:srgbClr val="474747"/>
              </a:buClr>
              <a:buSzPts val="2400"/>
              <a:buFont typeface="Arial"/>
              <a:buChar char="•"/>
            </a:pPr>
            <a:r>
              <a:rPr lang="en-GB" dirty="0"/>
              <a:t>Working with other regulators to ensure that the most appropriate organisation intervenes</a:t>
            </a:r>
          </a:p>
        </p:txBody>
      </p:sp>
    </p:spTree>
    <p:extLst>
      <p:ext uri="{BB962C8B-B14F-4D97-AF65-F5344CB8AC3E}">
        <p14:creationId xmlns:p14="http://schemas.microsoft.com/office/powerpoint/2010/main" val="30994987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Fee for intervention (FFI)</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buFont typeface="Georgia" panose="02040502050405020303" pitchFamily="18" charset="0"/>
              <a:buChar char="–"/>
            </a:pPr>
            <a:r>
              <a:rPr lang="en-GB" b="0" dirty="0"/>
              <a:t>HSE operates a Fee for Intervention (FFI) cost recovery scheme (currently £154 per hour) when they find a material breach</a:t>
            </a:r>
          </a:p>
          <a:p>
            <a:pPr marL="342900" indent="-342900">
              <a:buFont typeface="Georgia" panose="02040502050405020303" pitchFamily="18" charset="0"/>
              <a:buChar char="–"/>
            </a:pPr>
            <a:r>
              <a:rPr lang="en-GB" b="0" dirty="0"/>
              <a:t>Under The Health and Safety (Fees) Regulations 2012, a</a:t>
            </a:r>
            <a:r>
              <a:rPr lang="en-GB" b="0" dirty="0">
                <a:solidFill>
                  <a:srgbClr val="474747"/>
                </a:solidFill>
                <a:latin typeface="Calibri"/>
                <a:ea typeface="Calibri"/>
                <a:cs typeface="Calibri"/>
                <a:sym typeface="Calibri"/>
              </a:rPr>
              <a:t> </a:t>
            </a:r>
            <a:r>
              <a:rPr lang="en-GB" b="0" dirty="0">
                <a:sym typeface="Calibri"/>
              </a:rPr>
              <a:t>material breach is when, in the opinion of the HSE inspector, there is or has been a contravention of health and safety law that requires them to issue either:</a:t>
            </a:r>
            <a:endParaRPr lang="en-GB" b="0" dirty="0"/>
          </a:p>
          <a:p>
            <a:pPr marL="666900" lvl="2" indent="-342900">
              <a:lnSpc>
                <a:spcPct val="90000"/>
              </a:lnSpc>
              <a:spcBef>
                <a:spcPts val="600"/>
              </a:spcBef>
              <a:buClr>
                <a:srgbClr val="474747"/>
              </a:buClr>
              <a:buSzPts val="2400"/>
              <a:buFont typeface="Arial"/>
              <a:buChar char="•"/>
            </a:pPr>
            <a:r>
              <a:rPr lang="en-GB" b="0" dirty="0">
                <a:sym typeface="Calibri"/>
              </a:rPr>
              <a:t>a notification of contravention (not an enforcement notice);</a:t>
            </a:r>
          </a:p>
          <a:p>
            <a:pPr marL="666900" lvl="2" indent="-342900">
              <a:lnSpc>
                <a:spcPct val="90000"/>
              </a:lnSpc>
              <a:spcBef>
                <a:spcPts val="600"/>
              </a:spcBef>
              <a:buClr>
                <a:srgbClr val="474747"/>
              </a:buClr>
              <a:buSzPts val="2400"/>
              <a:buFont typeface="Arial"/>
              <a:buChar char="•"/>
            </a:pPr>
            <a:r>
              <a:rPr lang="en-GB" b="0" dirty="0">
                <a:sym typeface="Calibri"/>
              </a:rPr>
              <a:t>an improvement or prohibition notice; or </a:t>
            </a:r>
            <a:endParaRPr lang="en-GB" b="0" dirty="0"/>
          </a:p>
          <a:p>
            <a:pPr marL="666900" lvl="2" indent="-342900">
              <a:lnSpc>
                <a:spcPct val="90000"/>
              </a:lnSpc>
              <a:spcBef>
                <a:spcPts val="600"/>
              </a:spcBef>
              <a:buClr>
                <a:srgbClr val="474747"/>
              </a:buClr>
              <a:buSzPts val="2400"/>
              <a:buFont typeface="Arial"/>
              <a:buChar char="•"/>
            </a:pPr>
            <a:r>
              <a:rPr lang="en-GB" b="0" dirty="0">
                <a:sym typeface="Calibri"/>
              </a:rPr>
              <a:t>a prosecution. </a:t>
            </a:r>
            <a:endParaRPr lang="en-GB" b="0" dirty="0"/>
          </a:p>
          <a:p>
            <a:pPr marL="342900" indent="-342900">
              <a:buFont typeface="Georgia" panose="02040502050405020303" pitchFamily="18" charset="0"/>
              <a:buChar char="–"/>
            </a:pPr>
            <a:endParaRPr lang="en-GB" b="0" dirty="0"/>
          </a:p>
          <a:p>
            <a:pPr marL="342900" indent="-342900">
              <a:spcBef>
                <a:spcPts val="600"/>
              </a:spcBef>
              <a:buFont typeface="Georgia" panose="02040502050405020303" pitchFamily="18" charset="0"/>
              <a:buChar char="–"/>
            </a:pPr>
            <a:endParaRPr lang="en-GB" b="0" dirty="0"/>
          </a:p>
          <a:p>
            <a:r>
              <a:rPr lang="en-GB" sz="2000" b="0" i="1" dirty="0"/>
              <a:t>(only applies when the HSE is the enforcing authority)</a:t>
            </a:r>
          </a:p>
        </p:txBody>
      </p:sp>
    </p:spTree>
    <p:extLst>
      <p:ext uri="{BB962C8B-B14F-4D97-AF65-F5344CB8AC3E}">
        <p14:creationId xmlns:p14="http://schemas.microsoft.com/office/powerpoint/2010/main" val="40080516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Enforcement options available to an inspector</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spcBef>
                <a:spcPts val="600"/>
              </a:spcBef>
              <a:buFont typeface="Georgia" panose="02040502050405020303" pitchFamily="18" charset="0"/>
              <a:buChar char="–"/>
            </a:pPr>
            <a:r>
              <a:rPr lang="en-GB" b="0" dirty="0"/>
              <a:t>Do nothing</a:t>
            </a:r>
          </a:p>
          <a:p>
            <a:pPr marL="342900" indent="-342900">
              <a:spcBef>
                <a:spcPts val="600"/>
              </a:spcBef>
              <a:buFont typeface="Georgia" panose="02040502050405020303" pitchFamily="18" charset="0"/>
              <a:buChar char="–"/>
            </a:pPr>
            <a:r>
              <a:rPr lang="en-GB" b="0" dirty="0"/>
              <a:t>Give verbal or written warning</a:t>
            </a:r>
          </a:p>
          <a:p>
            <a:pPr marL="342900" indent="-342900">
              <a:spcBef>
                <a:spcPts val="600"/>
              </a:spcBef>
              <a:buFont typeface="Georgia" panose="02040502050405020303" pitchFamily="18" charset="0"/>
              <a:buChar char="–"/>
            </a:pPr>
            <a:r>
              <a:rPr lang="en-GB" b="0" dirty="0"/>
              <a:t>Issue an Improvement Notice</a:t>
            </a:r>
          </a:p>
          <a:p>
            <a:pPr marL="342900" indent="-342900">
              <a:spcBef>
                <a:spcPts val="600"/>
              </a:spcBef>
              <a:buFont typeface="Georgia" panose="02040502050405020303" pitchFamily="18" charset="0"/>
              <a:buChar char="–"/>
            </a:pPr>
            <a:r>
              <a:rPr lang="en-GB" b="0" dirty="0"/>
              <a:t>Issue a Prohibition Notice</a:t>
            </a:r>
          </a:p>
          <a:p>
            <a:pPr marL="342900" indent="-342900">
              <a:spcBef>
                <a:spcPts val="600"/>
              </a:spcBef>
              <a:buFont typeface="Georgia" panose="02040502050405020303" pitchFamily="18" charset="0"/>
              <a:buChar char="–"/>
            </a:pPr>
            <a:r>
              <a:rPr lang="en-GB" b="0" dirty="0"/>
              <a:t>Institute criminal proceedings</a:t>
            </a:r>
          </a:p>
          <a:p>
            <a:pPr>
              <a:spcBef>
                <a:spcPts val="600"/>
              </a:spcBef>
            </a:pPr>
            <a:endParaRPr lang="en-GB" b="0" dirty="0"/>
          </a:p>
          <a:p>
            <a:pPr>
              <a:spcBef>
                <a:spcPts val="600"/>
              </a:spcBef>
            </a:pPr>
            <a:r>
              <a:rPr lang="en-GB" b="0" dirty="0"/>
              <a:t>The options chosen will depend on the conditions found and the objective: management attitude may affect the decision!</a:t>
            </a:r>
          </a:p>
          <a:p>
            <a:pPr marL="342900" indent="-342900">
              <a:spcBef>
                <a:spcPts val="600"/>
              </a:spcBef>
              <a:buFont typeface="Georgia" panose="02040502050405020303" pitchFamily="18" charset="0"/>
              <a:buChar char="–"/>
            </a:pPr>
            <a:endParaRPr lang="en-GB" b="0" dirty="0"/>
          </a:p>
          <a:p>
            <a:endParaRPr lang="en-GB" b="0" dirty="0"/>
          </a:p>
        </p:txBody>
      </p:sp>
      <p:pic>
        <p:nvPicPr>
          <p:cNvPr id="7" name="Picture 1">
            <a:extLst>
              <a:ext uri="{FF2B5EF4-FFF2-40B4-BE49-F238E27FC236}">
                <a16:creationId xmlns:a16="http://schemas.microsoft.com/office/drawing/2014/main" id="{84968F4C-1F6C-4C95-92E0-3E7458712B2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6208" y="4572000"/>
            <a:ext cx="2886059" cy="2857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08107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Improvement notice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spcBef>
                <a:spcPts val="600"/>
              </a:spcBef>
              <a:buFontTx/>
              <a:buChar char="–"/>
            </a:pPr>
            <a:r>
              <a:rPr lang="en-GB" b="0" dirty="0"/>
              <a:t>Issued for </a:t>
            </a:r>
            <a:r>
              <a:rPr lang="en-GB" dirty="0"/>
              <a:t>breach of statute </a:t>
            </a:r>
          </a:p>
          <a:p>
            <a:pPr marL="342900" indent="-342900">
              <a:spcBef>
                <a:spcPts val="600"/>
              </a:spcBef>
              <a:buFontTx/>
              <a:buChar char="–"/>
            </a:pPr>
            <a:r>
              <a:rPr lang="en-GB" b="0" dirty="0"/>
              <a:t>Not ‘high risk’</a:t>
            </a:r>
          </a:p>
          <a:p>
            <a:pPr marL="342900" indent="-342900">
              <a:spcBef>
                <a:spcPts val="600"/>
              </a:spcBef>
              <a:buFontTx/>
              <a:buChar char="–"/>
            </a:pPr>
            <a:r>
              <a:rPr lang="en-GB" b="0" dirty="0"/>
              <a:t>Inspectors specify what legislation is being contravened</a:t>
            </a:r>
          </a:p>
          <a:p>
            <a:pPr marL="342900" indent="-342900">
              <a:spcBef>
                <a:spcPts val="600"/>
              </a:spcBef>
              <a:buFontTx/>
              <a:buChar char="–"/>
            </a:pPr>
            <a:r>
              <a:rPr lang="en-GB" b="0" dirty="0"/>
              <a:t>Identifies deficiencies and timescale for improvement (not less than 21 days)</a:t>
            </a:r>
          </a:p>
          <a:p>
            <a:pPr marL="342900" indent="-342900">
              <a:spcBef>
                <a:spcPts val="600"/>
              </a:spcBef>
              <a:buFontTx/>
              <a:buChar char="–"/>
            </a:pPr>
            <a:endParaRPr lang="en-GB" b="0" dirty="0"/>
          </a:p>
          <a:p>
            <a:pPr>
              <a:spcBef>
                <a:spcPts val="600"/>
              </a:spcBef>
            </a:pPr>
            <a:r>
              <a:rPr lang="en-GB" b="0" dirty="0"/>
              <a:t>Appeal to employment tribunal within 21 days: </a:t>
            </a:r>
          </a:p>
          <a:p>
            <a:pPr marL="342900" lvl="1" indent="-342900">
              <a:spcBef>
                <a:spcPts val="600"/>
              </a:spcBef>
              <a:buFontTx/>
              <a:buChar char="–"/>
            </a:pPr>
            <a:r>
              <a:rPr lang="en-GB" dirty="0"/>
              <a:t>notice </a:t>
            </a:r>
            <a:r>
              <a:rPr lang="en-GB" b="1" dirty="0"/>
              <a:t>suspended</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38919759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Prohibition notice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spcBef>
                <a:spcPts val="600"/>
              </a:spcBef>
              <a:buFontTx/>
              <a:buChar char="–"/>
            </a:pPr>
            <a:r>
              <a:rPr lang="en-GB" b="0" dirty="0"/>
              <a:t>Issued in a ‘high risk’ situation when there is a potential for </a:t>
            </a:r>
            <a:r>
              <a:rPr lang="en-GB" dirty="0"/>
              <a:t>serious personal injury</a:t>
            </a:r>
          </a:p>
          <a:p>
            <a:pPr marL="342900" indent="-342900">
              <a:spcBef>
                <a:spcPts val="600"/>
              </a:spcBef>
              <a:buFontTx/>
              <a:buChar char="–"/>
            </a:pPr>
            <a:r>
              <a:rPr lang="en-GB" b="0" dirty="0"/>
              <a:t>Has immediate (or deferred) effect to stop the high risk activity </a:t>
            </a:r>
          </a:p>
          <a:p>
            <a:pPr marL="342900" indent="-342900">
              <a:spcBef>
                <a:spcPts val="600"/>
              </a:spcBef>
              <a:buFontTx/>
              <a:buChar char="–"/>
            </a:pPr>
            <a:r>
              <a:rPr lang="en-GB" b="0" dirty="0"/>
              <a:t>the activity that gives rise to the risk of injury is prohibited</a:t>
            </a:r>
          </a:p>
          <a:p>
            <a:pPr marL="342900" indent="-342900">
              <a:spcBef>
                <a:spcPts val="600"/>
              </a:spcBef>
              <a:buFontTx/>
              <a:buChar char="–"/>
            </a:pPr>
            <a:r>
              <a:rPr lang="en-GB" b="0" dirty="0"/>
              <a:t>No breach of law required</a:t>
            </a:r>
          </a:p>
          <a:p>
            <a:pPr marL="342900" indent="-342900">
              <a:spcBef>
                <a:spcPts val="600"/>
              </a:spcBef>
              <a:buFontTx/>
              <a:buChar char="–"/>
            </a:pPr>
            <a:endParaRPr lang="en-GB" b="0" dirty="0"/>
          </a:p>
          <a:p>
            <a:pPr>
              <a:spcBef>
                <a:spcPts val="600"/>
              </a:spcBef>
            </a:pPr>
            <a:r>
              <a:rPr lang="en-GB" b="0" dirty="0"/>
              <a:t>Appeal to a employment tribunal within 21 days: </a:t>
            </a:r>
          </a:p>
          <a:p>
            <a:pPr marL="342900" lvl="1" indent="-342900">
              <a:spcBef>
                <a:spcPts val="600"/>
              </a:spcBef>
              <a:buFontTx/>
              <a:buChar char="–"/>
            </a:pPr>
            <a:r>
              <a:rPr lang="en-GB" dirty="0"/>
              <a:t>notice is </a:t>
            </a:r>
            <a:r>
              <a:rPr lang="en-GB" b="1" dirty="0"/>
              <a:t>upheld</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17019721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Penalties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graphicFrame>
        <p:nvGraphicFramePr>
          <p:cNvPr id="9" name="Table 8">
            <a:extLst>
              <a:ext uri="{FF2B5EF4-FFF2-40B4-BE49-F238E27FC236}">
                <a16:creationId xmlns:a16="http://schemas.microsoft.com/office/drawing/2014/main" id="{62B282A2-797C-493B-9BB1-65C8876EFF17}"/>
              </a:ext>
            </a:extLst>
          </p:cNvPr>
          <p:cNvGraphicFramePr>
            <a:graphicFrameLocks noGrp="1"/>
          </p:cNvGraphicFramePr>
          <p:nvPr/>
        </p:nvGraphicFramePr>
        <p:xfrm>
          <a:off x="2838979" y="3886200"/>
          <a:ext cx="10838391" cy="2087880"/>
        </p:xfrm>
        <a:graphic>
          <a:graphicData uri="http://schemas.openxmlformats.org/drawingml/2006/table">
            <a:tbl>
              <a:tblPr firstRow="1" bandRow="1">
                <a:tableStyleId>{5C22544A-7EE6-4342-B048-85BDC9FD1C3A}</a:tableStyleId>
              </a:tblPr>
              <a:tblGrid>
                <a:gridCol w="3612797">
                  <a:extLst>
                    <a:ext uri="{9D8B030D-6E8A-4147-A177-3AD203B41FA5}">
                      <a16:colId xmlns:a16="http://schemas.microsoft.com/office/drawing/2014/main" val="934155191"/>
                    </a:ext>
                  </a:extLst>
                </a:gridCol>
                <a:gridCol w="3612797">
                  <a:extLst>
                    <a:ext uri="{9D8B030D-6E8A-4147-A177-3AD203B41FA5}">
                      <a16:colId xmlns:a16="http://schemas.microsoft.com/office/drawing/2014/main" val="3620908509"/>
                    </a:ext>
                  </a:extLst>
                </a:gridCol>
                <a:gridCol w="3612797">
                  <a:extLst>
                    <a:ext uri="{9D8B030D-6E8A-4147-A177-3AD203B41FA5}">
                      <a16:colId xmlns:a16="http://schemas.microsoft.com/office/drawing/2014/main" val="2158665651"/>
                    </a:ext>
                  </a:extLst>
                </a:gridCol>
              </a:tblGrid>
              <a:tr h="370840">
                <a:tc>
                  <a:txBody>
                    <a:bodyPr/>
                    <a:lstStyle/>
                    <a:p>
                      <a:r>
                        <a:rPr lang="en-GB" dirty="0"/>
                        <a:t>Breach</a:t>
                      </a:r>
                    </a:p>
                  </a:txBody>
                  <a:tcPr/>
                </a:tc>
                <a:tc>
                  <a:txBody>
                    <a:bodyPr/>
                    <a:lstStyle/>
                    <a:p>
                      <a:r>
                        <a:rPr lang="en-GB" dirty="0"/>
                        <a:t>Magistrates Court</a:t>
                      </a:r>
                    </a:p>
                  </a:txBody>
                  <a:tcPr/>
                </a:tc>
                <a:tc>
                  <a:txBody>
                    <a:bodyPr/>
                    <a:lstStyle/>
                    <a:p>
                      <a:r>
                        <a:rPr lang="en-GB" dirty="0"/>
                        <a:t>Crown Court</a:t>
                      </a:r>
                    </a:p>
                  </a:txBody>
                  <a:tcPr/>
                </a:tc>
                <a:extLst>
                  <a:ext uri="{0D108BD9-81ED-4DB2-BD59-A6C34878D82A}">
                    <a16:rowId xmlns:a16="http://schemas.microsoft.com/office/drawing/2014/main" val="2795456095"/>
                  </a:ext>
                </a:extLst>
              </a:tr>
              <a:tr h="741680">
                <a:tc>
                  <a:txBody>
                    <a:bodyPr/>
                    <a:lstStyle/>
                    <a:p>
                      <a:pPr marL="0" marR="0" lvl="0" indent="0" algn="l" defTabSz="914400" rtl="0" eaLnBrk="1" fontAlgn="base" latinLnBrk="0" hangingPunct="1">
                        <a:lnSpc>
                          <a:spcPct val="100000"/>
                        </a:lnSpc>
                        <a:spcBef>
                          <a:spcPts val="600"/>
                        </a:spcBef>
                        <a:spcAft>
                          <a:spcPct val="0"/>
                        </a:spcAft>
                        <a:buClrTx/>
                        <a:buSzTx/>
                        <a:buFontTx/>
                        <a:buNone/>
                        <a:tabLst/>
                      </a:pPr>
                      <a:r>
                        <a:rPr kumimoji="0" lang="en-GB" sz="2400" b="1" i="0" u="none" strike="noStrike" cap="none" normalizeH="0" baseline="0" dirty="0">
                          <a:ln>
                            <a:noFill/>
                          </a:ln>
                          <a:solidFill>
                            <a:schemeClr val="tx1"/>
                          </a:solidFill>
                          <a:effectLst/>
                          <a:latin typeface="+mj-lt"/>
                          <a:cs typeface="Century Gothic"/>
                        </a:rPr>
                        <a:t>HASAWA Section 2-8</a:t>
                      </a:r>
                    </a:p>
                    <a:p>
                      <a:pPr marL="0" marR="0" lvl="0" indent="0" algn="l" defTabSz="914400" rtl="0" eaLnBrk="1" fontAlgn="base" latinLnBrk="0" hangingPunct="1">
                        <a:lnSpc>
                          <a:spcPct val="100000"/>
                        </a:lnSpc>
                        <a:spcBef>
                          <a:spcPts val="600"/>
                        </a:spcBef>
                        <a:spcAft>
                          <a:spcPct val="0"/>
                        </a:spcAft>
                        <a:buClrTx/>
                        <a:buSzTx/>
                        <a:buFontTx/>
                        <a:buNone/>
                        <a:tabLst/>
                        <a:defRPr/>
                      </a:pPr>
                      <a:r>
                        <a:rPr kumimoji="0" lang="en-GB" sz="2400" b="1" i="0" u="none" strike="noStrike" cap="none" normalizeH="0" baseline="0" dirty="0">
                          <a:ln>
                            <a:noFill/>
                          </a:ln>
                          <a:solidFill>
                            <a:schemeClr val="tx1"/>
                          </a:solidFill>
                          <a:effectLst/>
                          <a:latin typeface="+mj-lt"/>
                          <a:cs typeface="Century Gothic"/>
                        </a:rPr>
                        <a:t>&amp; Regulations</a:t>
                      </a:r>
                    </a:p>
                    <a:p>
                      <a:endParaRPr lang="en-GB" dirty="0">
                        <a:latin typeface="+mj-lt"/>
                      </a:endParaRPr>
                    </a:p>
                  </a:txBody>
                  <a:tcPr/>
                </a:tc>
                <a:tc>
                  <a:txBody>
                    <a:bodyPr/>
                    <a:lstStyle/>
                    <a:p>
                      <a:pPr marL="342900" marR="0" lvl="0" indent="-342900" algn="l" defTabSz="914400" rtl="0" eaLnBrk="1" fontAlgn="base" latinLnBrk="0" hangingPunct="1">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Term not exceeding 6 months; and/or</a:t>
                      </a:r>
                      <a:endParaRPr kumimoji="0" lang="en-GB" sz="2800" b="1" i="0" u="none" strike="noStrike" cap="none" normalizeH="0" baseline="0" dirty="0">
                        <a:ln>
                          <a:noFill/>
                        </a:ln>
                        <a:solidFill>
                          <a:schemeClr val="tx1"/>
                        </a:solidFill>
                        <a:effectLst/>
                        <a:latin typeface="+mj-lt"/>
                        <a:cs typeface="Century Gothic"/>
                      </a:endParaRPr>
                    </a:p>
                    <a:p>
                      <a:pPr marL="342900" marR="0" lvl="0" indent="-342900" algn="l" defTabSz="914400" rtl="0" eaLnBrk="0" fontAlgn="base" latinLnBrk="0" hangingPunct="0">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Unlimited fine</a:t>
                      </a:r>
                      <a:endParaRPr kumimoji="0" lang="en-GB" sz="2800" b="1" i="0" u="none" strike="noStrike" cap="none" normalizeH="0" baseline="0" dirty="0">
                        <a:ln>
                          <a:noFill/>
                        </a:ln>
                        <a:solidFill>
                          <a:schemeClr val="tx1"/>
                        </a:solidFill>
                        <a:effectLst/>
                        <a:latin typeface="+mj-lt"/>
                        <a:cs typeface="Century Gothic"/>
                      </a:endParaRPr>
                    </a:p>
                    <a:p>
                      <a:pPr marL="342900" indent="-342900">
                        <a:buFont typeface="Georgia" panose="02040502050405020303" pitchFamily="18" charset="0"/>
                        <a:buChar char="–"/>
                      </a:pPr>
                      <a:endParaRPr lang="en-GB" dirty="0">
                        <a:latin typeface="+mj-lt"/>
                      </a:endParaRPr>
                    </a:p>
                  </a:txBody>
                  <a:tcPr/>
                </a:tc>
                <a:tc>
                  <a:txBody>
                    <a:bodyPr/>
                    <a:lstStyle/>
                    <a:p>
                      <a:pPr marL="342900" marR="0" lvl="0" indent="-342900" algn="l" defTabSz="914400" rtl="0" eaLnBrk="1" fontAlgn="base" latinLnBrk="0" hangingPunct="1">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Term not exceeding 2 years; and/or</a:t>
                      </a:r>
                      <a:endParaRPr kumimoji="0" lang="en-GB" sz="2800" b="1" i="0" u="none" strike="noStrike" cap="none" normalizeH="0" baseline="0" dirty="0">
                        <a:ln>
                          <a:noFill/>
                        </a:ln>
                        <a:solidFill>
                          <a:schemeClr val="tx1"/>
                        </a:solidFill>
                        <a:effectLst/>
                        <a:latin typeface="+mj-lt"/>
                        <a:cs typeface="Century Gothic"/>
                      </a:endParaRPr>
                    </a:p>
                    <a:p>
                      <a:pPr marL="342900" marR="0" lvl="0" indent="-342900" algn="l" defTabSz="914400" rtl="0" eaLnBrk="0" fontAlgn="base" latinLnBrk="0" hangingPunct="0">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Unlimited fine</a:t>
                      </a:r>
                      <a:endParaRPr kumimoji="0" lang="en-GB" sz="2800" b="1" i="0" u="none" strike="noStrike" cap="none" normalizeH="0" baseline="0" dirty="0">
                        <a:ln>
                          <a:noFill/>
                        </a:ln>
                        <a:solidFill>
                          <a:schemeClr val="tx1"/>
                        </a:solidFill>
                        <a:effectLst/>
                        <a:latin typeface="+mj-lt"/>
                        <a:cs typeface="Century Gothic"/>
                      </a:endParaRPr>
                    </a:p>
                    <a:p>
                      <a:pPr marL="342900" indent="-342900">
                        <a:buFont typeface="Georgia" panose="02040502050405020303" pitchFamily="18" charset="0"/>
                        <a:buChar char="–"/>
                      </a:pPr>
                      <a:endParaRPr lang="en-GB" dirty="0">
                        <a:latin typeface="+mj-lt"/>
                      </a:endParaRPr>
                    </a:p>
                  </a:txBody>
                  <a:tcPr/>
                </a:tc>
                <a:extLst>
                  <a:ext uri="{0D108BD9-81ED-4DB2-BD59-A6C34878D82A}">
                    <a16:rowId xmlns:a16="http://schemas.microsoft.com/office/drawing/2014/main" val="2308506286"/>
                  </a:ext>
                </a:extLst>
              </a:tr>
            </a:tbl>
          </a:graphicData>
        </a:graphic>
      </p:graphicFrame>
    </p:spTree>
    <p:extLst>
      <p:ext uri="{BB962C8B-B14F-4D97-AF65-F5344CB8AC3E}">
        <p14:creationId xmlns:p14="http://schemas.microsoft.com/office/powerpoint/2010/main" val="7124446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Onus of proof</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800" dirty="0"/>
          </a:p>
          <a:p>
            <a:pPr>
              <a:spcBef>
                <a:spcPts val="600"/>
              </a:spcBef>
            </a:pPr>
            <a:r>
              <a:rPr lang="en-GB" sz="2800" dirty="0"/>
              <a:t>Section 40 – HASAW Act</a:t>
            </a:r>
          </a:p>
          <a:p>
            <a:pPr>
              <a:spcBef>
                <a:spcPts val="600"/>
              </a:spcBef>
            </a:pPr>
            <a:r>
              <a:rPr lang="en-GB" sz="2800" b="0" dirty="0"/>
              <a:t>It is for the accused to prove that it was not reasonably practicable to do more than was done</a:t>
            </a:r>
          </a:p>
          <a:p>
            <a:pPr>
              <a:spcBef>
                <a:spcPts val="600"/>
              </a:spcBef>
            </a:pPr>
            <a:endParaRPr lang="en-GB" sz="2800" b="0" dirty="0"/>
          </a:p>
          <a:p>
            <a:endParaRPr lang="en-GB" sz="2800" b="0" dirty="0"/>
          </a:p>
        </p:txBody>
      </p:sp>
    </p:spTree>
    <p:extLst>
      <p:ext uri="{BB962C8B-B14F-4D97-AF65-F5344CB8AC3E}">
        <p14:creationId xmlns:p14="http://schemas.microsoft.com/office/powerpoint/2010/main" val="8207230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Corporate Manslaughter</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pPr>
            <a:r>
              <a:rPr lang="en-GB" dirty="0"/>
              <a:t>Corporate Manslaughter and Homicide Act 2007</a:t>
            </a:r>
          </a:p>
          <a:p>
            <a:pPr>
              <a:spcBef>
                <a:spcPts val="600"/>
              </a:spcBef>
            </a:pPr>
            <a:r>
              <a:rPr lang="en-GB" b="0" dirty="0"/>
              <a:t>Aim:</a:t>
            </a:r>
          </a:p>
          <a:p>
            <a:pPr marL="342900" indent="-342900">
              <a:spcBef>
                <a:spcPts val="600"/>
              </a:spcBef>
              <a:buFont typeface="Georgia" panose="02040502050405020303" pitchFamily="18" charset="0"/>
              <a:buChar char="–"/>
            </a:pPr>
            <a:r>
              <a:rPr lang="en-GB" b="0" dirty="0"/>
              <a:t>to make organisations responsible for workplace deaths</a:t>
            </a:r>
          </a:p>
          <a:p>
            <a:pPr marL="342900" indent="-342900">
              <a:spcBef>
                <a:spcPts val="600"/>
              </a:spcBef>
              <a:buFont typeface="Georgia" panose="02040502050405020303" pitchFamily="18" charset="0"/>
              <a:buChar char="–"/>
            </a:pPr>
            <a:endParaRPr lang="en-GB" b="0" dirty="0"/>
          </a:p>
          <a:p>
            <a:endParaRPr lang="en-GB" b="0" dirty="0"/>
          </a:p>
        </p:txBody>
      </p:sp>
      <p:pic>
        <p:nvPicPr>
          <p:cNvPr id="7" name="Picture 2">
            <a:extLst>
              <a:ext uri="{FF2B5EF4-FFF2-40B4-BE49-F238E27FC236}">
                <a16:creationId xmlns:a16="http://schemas.microsoft.com/office/drawing/2014/main" id="{DC8FCCFB-7E22-45A1-87AA-4D22606B7850}"/>
              </a:ext>
            </a:extLst>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t="4838"/>
          <a:stretch/>
        </p:blipFill>
        <p:spPr bwMode="auto">
          <a:xfrm>
            <a:off x="9546672" y="4899902"/>
            <a:ext cx="4809644" cy="2626122"/>
          </a:xfrm>
          <a:prstGeom prst="rect">
            <a:avLst/>
          </a:prstGeom>
          <a:noFill/>
          <a:ln w="9525">
            <a:noFill/>
            <a:miter lim="800000"/>
            <a:headEnd/>
            <a:tailEnd/>
          </a:ln>
        </p:spPr>
      </p:pic>
    </p:spTree>
    <p:extLst>
      <p:ext uri="{BB962C8B-B14F-4D97-AF65-F5344CB8AC3E}">
        <p14:creationId xmlns:p14="http://schemas.microsoft.com/office/powerpoint/2010/main" val="3648315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Corporate Manslaughter tests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marL="914400" lvl="1" indent="-457200">
              <a:buFont typeface="+mj-lt"/>
              <a:buAutoNum type="arabicPeriod"/>
            </a:pPr>
            <a:r>
              <a:rPr lang="en-GB" dirty="0"/>
              <a:t>A duty of care was owed to the deceased</a:t>
            </a:r>
          </a:p>
          <a:p>
            <a:pPr marL="914400" lvl="1" indent="-457200">
              <a:buFont typeface="+mj-lt"/>
              <a:buAutoNum type="arabicPeriod"/>
            </a:pPr>
            <a:r>
              <a:rPr lang="en-GB" dirty="0"/>
              <a:t>There was a breach of the duty of care</a:t>
            </a:r>
          </a:p>
          <a:p>
            <a:pPr marL="914400" lvl="1" indent="-457200">
              <a:buFont typeface="+mj-lt"/>
              <a:buAutoNum type="arabicPeriod"/>
            </a:pPr>
            <a:r>
              <a:rPr lang="en-GB" dirty="0"/>
              <a:t>The breach of duty was “gross”</a:t>
            </a:r>
          </a:p>
          <a:p>
            <a:pPr marL="1084263" lvl="5" indent="-187325">
              <a:buFont typeface="Georgia" panose="02040502050405020303" pitchFamily="18" charset="0"/>
              <a:buChar char="–"/>
            </a:pPr>
            <a:r>
              <a:rPr lang="en-GB" dirty="0"/>
              <a:t>The failure constitutes conduct falling far below what could be reasonably expected of the company in the circumstances</a:t>
            </a:r>
          </a:p>
          <a:p>
            <a:pPr marL="1084263" lvl="5" indent="-187325">
              <a:buFont typeface="Georgia" panose="02040502050405020303" pitchFamily="18" charset="0"/>
              <a:buChar char="–"/>
            </a:pPr>
            <a:r>
              <a:rPr lang="en-GB" dirty="0"/>
              <a:t>The breach of duty was a “gross management failing”</a:t>
            </a:r>
          </a:p>
          <a:p>
            <a:pPr marL="914400" lvl="1" indent="-457200">
              <a:buFont typeface="+mj-lt"/>
              <a:buAutoNum type="arabicPeriod"/>
            </a:pPr>
            <a:r>
              <a:rPr lang="en-GB" dirty="0"/>
              <a:t>The breach was a “significant cause” of death</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8482056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Corporate Manslaughter sanctions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buFont typeface="Georgia" panose="02040502050405020303" pitchFamily="18" charset="0"/>
              <a:buChar char="–"/>
            </a:pPr>
            <a:endParaRPr lang="en-GB" sz="2000" b="0" dirty="0"/>
          </a:p>
          <a:p>
            <a:pPr marL="342900" indent="-342900">
              <a:buFont typeface="Georgia" panose="02040502050405020303" pitchFamily="18" charset="0"/>
              <a:buChar char="–"/>
            </a:pPr>
            <a:r>
              <a:rPr lang="en-GB" b="0" dirty="0"/>
              <a:t>Unlimited fine </a:t>
            </a:r>
          </a:p>
          <a:p>
            <a:pPr marL="342900" indent="-342900">
              <a:buFont typeface="Georgia" panose="02040502050405020303" pitchFamily="18" charset="0"/>
              <a:buChar char="–"/>
            </a:pPr>
            <a:r>
              <a:rPr lang="en-GB" b="0" dirty="0"/>
              <a:t>Publicity Order </a:t>
            </a:r>
          </a:p>
          <a:p>
            <a:pPr marL="342900" indent="-342900">
              <a:buFont typeface="Georgia" panose="02040502050405020303" pitchFamily="18" charset="0"/>
              <a:buChar char="–"/>
            </a:pPr>
            <a:r>
              <a:rPr lang="en-GB" b="0" dirty="0"/>
              <a:t>Remedial Order</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34995834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0EFDBF-F987-42BC-A3DB-3D61120FDAFC}"/>
              </a:ext>
            </a:extLst>
          </p:cNvPr>
          <p:cNvSpPr>
            <a:spLocks noGrp="1"/>
          </p:cNvSpPr>
          <p:nvPr>
            <p:ph type="ctrTitle"/>
          </p:nvPr>
        </p:nvSpPr>
        <p:spPr>
          <a:xfrm>
            <a:off x="633824" y="2458577"/>
            <a:ext cx="14927018" cy="963982"/>
          </a:xfrm>
        </p:spPr>
        <p:txBody>
          <a:bodyPr/>
          <a:lstStyle/>
          <a:p>
            <a:r>
              <a:rPr lang="en-GB" sz="7200" dirty="0"/>
              <a:t>Civil law liabilities</a:t>
            </a:r>
          </a:p>
        </p:txBody>
      </p:sp>
    </p:spTree>
    <p:extLst>
      <p:ext uri="{BB962C8B-B14F-4D97-AF65-F5344CB8AC3E}">
        <p14:creationId xmlns:p14="http://schemas.microsoft.com/office/powerpoint/2010/main" val="33518290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Negligence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marL="342900" indent="-342900">
              <a:buFont typeface="Georgia" panose="02040502050405020303" pitchFamily="18" charset="0"/>
              <a:buChar char="–"/>
            </a:pPr>
            <a:r>
              <a:rPr lang="en-US" b="0" dirty="0"/>
              <a:t>Negligence is a civil wrong (tort) involving unreasonably careless conduct or a breach of the common law duty of care, resulting in loss, damage or injury</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You must take reasonable care to avoid acts or omissions which you can reasonably foresee would be likely to injure your </a:t>
            </a:r>
            <a:r>
              <a:rPr lang="en-GB" dirty="0"/>
              <a:t>neighbour</a:t>
            </a:r>
            <a:endParaRPr lang="en-US" dirty="0"/>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7084221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Proving negligence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a:spcBef>
                <a:spcPts val="600"/>
              </a:spcBef>
            </a:pPr>
            <a:r>
              <a:rPr lang="en-GB" b="0" dirty="0"/>
              <a:t>A claimant must show:</a:t>
            </a:r>
          </a:p>
          <a:p>
            <a:pPr>
              <a:spcBef>
                <a:spcPts val="600"/>
              </a:spcBef>
            </a:pPr>
            <a:endParaRPr lang="en-GB" b="0" dirty="0"/>
          </a:p>
          <a:p>
            <a:pPr marL="457200" lvl="0" indent="-457200">
              <a:buFont typeface="+mj-lt"/>
              <a:buAutoNum type="arabicPeriod"/>
            </a:pPr>
            <a:r>
              <a:rPr lang="en-US" dirty="0"/>
              <a:t>A duty of care was owed</a:t>
            </a:r>
            <a:endParaRPr lang="en-GB" dirty="0"/>
          </a:p>
          <a:p>
            <a:pPr marL="666900" lvl="2" indent="-342900">
              <a:buFont typeface="Georgia" panose="02040502050405020303" pitchFamily="18" charset="0"/>
              <a:buChar char="–"/>
            </a:pPr>
            <a:r>
              <a:rPr lang="en-US" dirty="0"/>
              <a:t>the employee was acting in the course of his / her employment</a:t>
            </a:r>
          </a:p>
          <a:p>
            <a:pPr lvl="1"/>
            <a:endParaRPr lang="en-GB" dirty="0"/>
          </a:p>
          <a:p>
            <a:pPr marL="457200" lvl="0" indent="-457200">
              <a:buFont typeface="+mj-lt"/>
              <a:buAutoNum type="arabicPeriod"/>
            </a:pPr>
            <a:r>
              <a:rPr lang="en-US" dirty="0"/>
              <a:t>There was a breach of that duty</a:t>
            </a:r>
            <a:endParaRPr lang="en-GB" dirty="0"/>
          </a:p>
          <a:p>
            <a:pPr marL="666900" lvl="2" indent="-342900">
              <a:buFont typeface="Georgia" panose="02040502050405020303" pitchFamily="18" charset="0"/>
              <a:buChar char="–"/>
            </a:pPr>
            <a:r>
              <a:rPr lang="en-US" dirty="0"/>
              <a:t>the employer failed to act in a </a:t>
            </a:r>
            <a:r>
              <a:rPr lang="en-US" b="1" dirty="0"/>
              <a:t>‘reasonable’ </a:t>
            </a:r>
            <a:r>
              <a:rPr lang="en-US" dirty="0"/>
              <a:t>manner and the accident </a:t>
            </a:r>
            <a:r>
              <a:rPr lang="en-US" b="1" dirty="0"/>
              <a:t>was ‘reasonably foreseeable’</a:t>
            </a:r>
          </a:p>
          <a:p>
            <a:pPr lvl="1"/>
            <a:endParaRPr lang="en-GB" b="1" dirty="0"/>
          </a:p>
          <a:p>
            <a:pPr marL="457200" lvl="0" indent="-457200">
              <a:buFont typeface="+mj-lt"/>
              <a:buAutoNum type="arabicPeriod"/>
            </a:pPr>
            <a:r>
              <a:rPr lang="en-US" dirty="0"/>
              <a:t>The breach led directly to the loss </a:t>
            </a:r>
          </a:p>
          <a:p>
            <a:pPr marL="857250" lvl="1" indent="-457200">
              <a:buFont typeface="Georgia" panose="02040502050405020303" pitchFamily="18" charset="0"/>
              <a:buChar char="–"/>
            </a:pPr>
            <a:r>
              <a:rPr lang="en-US" dirty="0"/>
              <a:t>injury, ill health, death, etc.</a:t>
            </a:r>
            <a:endParaRPr lang="en-GB" dirty="0"/>
          </a:p>
          <a:p>
            <a:pPr marL="342900" indent="-342900">
              <a:spcBef>
                <a:spcPts val="600"/>
              </a:spcBef>
              <a:buFont typeface="Georgia" panose="02040502050405020303" pitchFamily="18" charset="0"/>
              <a:buChar char="–"/>
            </a:pPr>
            <a:endParaRPr lang="en-GB" b="0" dirty="0"/>
          </a:p>
          <a:p>
            <a:endParaRPr lang="en-GB" b="0" dirty="0"/>
          </a:p>
        </p:txBody>
      </p:sp>
      <p:grpSp>
        <p:nvGrpSpPr>
          <p:cNvPr id="7" name="Content Placeholder 8">
            <a:extLst>
              <a:ext uri="{FF2B5EF4-FFF2-40B4-BE49-F238E27FC236}">
                <a16:creationId xmlns:a16="http://schemas.microsoft.com/office/drawing/2014/main" id="{9AC2C58A-1BDC-4294-9E37-34824AB63ED8}"/>
              </a:ext>
            </a:extLst>
          </p:cNvPr>
          <p:cNvGrpSpPr>
            <a:grpSpLocks noGrp="1"/>
          </p:cNvGrpSpPr>
          <p:nvPr/>
        </p:nvGrpSpPr>
        <p:grpSpPr>
          <a:xfrm>
            <a:off x="634988" y="3499430"/>
            <a:ext cx="4175324" cy="3672185"/>
            <a:chOff x="6582734" y="2060848"/>
            <a:chExt cx="2903386" cy="2297288"/>
          </a:xfrm>
        </p:grpSpPr>
        <p:pic>
          <p:nvPicPr>
            <p:cNvPr id="8" name="Picture 7">
              <a:extLst>
                <a:ext uri="{FF2B5EF4-FFF2-40B4-BE49-F238E27FC236}">
                  <a16:creationId xmlns:a16="http://schemas.microsoft.com/office/drawing/2014/main" id="{F3455F7D-14D5-4ACC-969F-22B404DD7310}"/>
                </a:ext>
              </a:extLst>
            </p:cNvPr>
            <p:cNvPicPr>
              <a:picLocks noChangeAspect="1"/>
            </p:cNvPicPr>
            <p:nvPr/>
          </p:nvPicPr>
          <p:blipFill rotWithShape="1">
            <a:blip r:embed="rId2" cstate="print">
              <a:clrChange>
                <a:clrFrom>
                  <a:srgbClr val="F5FBF9"/>
                </a:clrFrom>
                <a:clrTo>
                  <a:srgbClr val="F5FBF9">
                    <a:alpha val="0"/>
                  </a:srgbClr>
                </a:clrTo>
              </a:clrChange>
              <a:extLst>
                <a:ext uri="{28A0092B-C50C-407E-A947-70E740481C1C}">
                  <a14:useLocalDpi xmlns:a14="http://schemas.microsoft.com/office/drawing/2010/main" val="0"/>
                </a:ext>
              </a:extLst>
            </a:blip>
            <a:srcRect/>
            <a:stretch/>
          </p:blipFill>
          <p:spPr>
            <a:xfrm>
              <a:off x="6582734" y="2060848"/>
              <a:ext cx="2237737" cy="2297288"/>
            </a:xfrm>
            <a:prstGeom prst="rect">
              <a:avLst/>
            </a:prstGeom>
          </p:spPr>
        </p:pic>
        <p:sp>
          <p:nvSpPr>
            <p:cNvPr id="9" name="TextBox 8">
              <a:extLst>
                <a:ext uri="{FF2B5EF4-FFF2-40B4-BE49-F238E27FC236}">
                  <a16:creationId xmlns:a16="http://schemas.microsoft.com/office/drawing/2014/main" id="{4D0798E8-B331-489E-BD7E-65615A323537}"/>
                </a:ext>
              </a:extLst>
            </p:cNvPr>
            <p:cNvSpPr txBox="1"/>
            <p:nvPr/>
          </p:nvSpPr>
          <p:spPr>
            <a:xfrm>
              <a:off x="7579914" y="3367089"/>
              <a:ext cx="1906206" cy="365830"/>
            </a:xfrm>
            <a:prstGeom prst="rect">
              <a:avLst/>
            </a:prstGeom>
            <a:solidFill>
              <a:schemeClr val="tx2">
                <a:lumMod val="20000"/>
                <a:lumOff val="80000"/>
              </a:schemeClr>
            </a:solidFill>
          </p:spPr>
          <p:txBody>
            <a:bodyPr wrap="square" rtlCol="0">
              <a:spAutoFit/>
            </a:bodyPr>
            <a:lstStyle/>
            <a:p>
              <a:r>
                <a:rPr lang="en-US" sz="1600" dirty="0">
                  <a:latin typeface="+mj-lt"/>
                  <a:cs typeface="Century Gothic"/>
                </a:rPr>
                <a:t>Donaghue</a:t>
              </a:r>
              <a:r>
                <a:rPr lang="en-US" sz="1600" dirty="0">
                  <a:latin typeface="+mj-lt"/>
                </a:rPr>
                <a:t> v </a:t>
              </a:r>
            </a:p>
            <a:p>
              <a:r>
                <a:rPr lang="en-US" sz="1600" dirty="0">
                  <a:latin typeface="+mj-lt"/>
                  <a:cs typeface="Century Gothic"/>
                </a:rPr>
                <a:t>Stevenson</a:t>
              </a:r>
            </a:p>
          </p:txBody>
        </p:sp>
      </p:grpSp>
    </p:spTree>
    <p:extLst>
      <p:ext uri="{BB962C8B-B14F-4D97-AF65-F5344CB8AC3E}">
        <p14:creationId xmlns:p14="http://schemas.microsoft.com/office/powerpoint/2010/main" val="11613305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Employer’s common law ‘duty of care’</a:t>
            </a:r>
          </a:p>
          <a:p>
            <a:pPr lvl="0">
              <a:lnSpc>
                <a:spcPct val="100000"/>
              </a:lnSpc>
            </a:pPr>
            <a:endParaRPr lang="en-GB" sz="2400" b="1" i="1" dirty="0">
              <a:solidFill>
                <a:srgbClr val="000000"/>
              </a:solidFill>
            </a:endParaRPr>
          </a:p>
          <a:p>
            <a:pPr lvl="0">
              <a:lnSpc>
                <a:spcPct val="100000"/>
              </a:lnSpc>
            </a:pPr>
            <a:r>
              <a:rPr lang="en-GB" sz="2400" b="1" i="1" dirty="0">
                <a:solidFill>
                  <a:srgbClr val="000000"/>
                </a:solidFill>
              </a:rPr>
              <a:t>Wilson and Clyde Coal Co Vs English (1938)</a:t>
            </a:r>
          </a:p>
          <a:p>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Safe place of work</a:t>
            </a:r>
          </a:p>
          <a:p>
            <a:pPr marL="342900" indent="-342900">
              <a:buFont typeface="Georgia" panose="02040502050405020303" pitchFamily="18" charset="0"/>
              <a:buChar char="–"/>
            </a:pPr>
            <a:r>
              <a:rPr lang="en-GB" b="0" dirty="0"/>
              <a:t>Safe means of access and egress to the work</a:t>
            </a:r>
          </a:p>
          <a:p>
            <a:pPr marL="342900" indent="-342900">
              <a:buFont typeface="Georgia" panose="02040502050405020303" pitchFamily="18" charset="0"/>
              <a:buChar char="–"/>
            </a:pPr>
            <a:r>
              <a:rPr lang="en-GB" b="0" dirty="0"/>
              <a:t>Safe working environment</a:t>
            </a:r>
          </a:p>
          <a:p>
            <a:pPr marL="342900" indent="-342900">
              <a:buFont typeface="Georgia" panose="02040502050405020303" pitchFamily="18" charset="0"/>
              <a:buChar char="–"/>
            </a:pPr>
            <a:r>
              <a:rPr lang="en-GB" b="0" dirty="0"/>
              <a:t>Safe systems of work</a:t>
            </a:r>
          </a:p>
          <a:p>
            <a:pPr marL="342900" indent="-342900">
              <a:buFont typeface="Georgia" panose="02040502050405020303" pitchFamily="18" charset="0"/>
              <a:buChar char="–"/>
            </a:pPr>
            <a:r>
              <a:rPr lang="en-GB" b="0" dirty="0"/>
              <a:t>Safe plant and equipment</a:t>
            </a:r>
          </a:p>
          <a:p>
            <a:pPr marL="342900" indent="-342900">
              <a:buFont typeface="Georgia" panose="02040502050405020303" pitchFamily="18" charset="0"/>
              <a:buChar char="–"/>
            </a:pPr>
            <a:r>
              <a:rPr lang="en-GB" b="0" dirty="0"/>
              <a:t>Reasonably competent fellow employees</a:t>
            </a:r>
          </a:p>
          <a:p>
            <a:pPr marL="342900" indent="-342900">
              <a:buFont typeface="Georgia" panose="02040502050405020303" pitchFamily="18" charset="0"/>
              <a:buChar char="–"/>
            </a:pPr>
            <a:r>
              <a:rPr lang="en-GB" b="0" dirty="0"/>
              <a:t>Adequate levels of  supervision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a:spcBef>
                <a:spcPts val="600"/>
              </a:spcBef>
            </a:pPr>
            <a:endParaRPr lang="en-GB" dirty="0"/>
          </a:p>
          <a:p>
            <a:endParaRPr lang="en-GB" b="0" dirty="0"/>
          </a:p>
        </p:txBody>
      </p:sp>
    </p:spTree>
    <p:extLst>
      <p:ext uri="{BB962C8B-B14F-4D97-AF65-F5344CB8AC3E}">
        <p14:creationId xmlns:p14="http://schemas.microsoft.com/office/powerpoint/2010/main" val="42511766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H&amp;S documentation  used in a civil claim</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marL="342900" lvl="0" indent="-342900">
              <a:buFont typeface="Georgia" panose="02040502050405020303" pitchFamily="18" charset="0"/>
              <a:buChar char="–"/>
            </a:pPr>
            <a:r>
              <a:rPr lang="en-GB" b="0" dirty="0"/>
              <a:t>Health and safety policy;</a:t>
            </a:r>
          </a:p>
          <a:p>
            <a:pPr marL="342900" lvl="0" indent="-342900">
              <a:buFont typeface="Georgia" panose="02040502050405020303" pitchFamily="18" charset="0"/>
              <a:buChar char="–"/>
            </a:pPr>
            <a:r>
              <a:rPr lang="en-GB" b="0" dirty="0"/>
              <a:t>Documents relating to the incident – the internal accident book (BI 510), the report to the enforcing authority (F2508) and the investigation report;</a:t>
            </a:r>
          </a:p>
          <a:p>
            <a:pPr marL="342900" lvl="0" indent="-342900">
              <a:buFont typeface="Georgia" panose="02040502050405020303" pitchFamily="18" charset="0"/>
              <a:buChar char="–"/>
            </a:pPr>
            <a:r>
              <a:rPr lang="en-GB" b="0" dirty="0"/>
              <a:t>Reports or statements made by witnesses or the supervisor;</a:t>
            </a:r>
          </a:p>
          <a:p>
            <a:pPr marL="342900" lvl="0" indent="-342900">
              <a:buFont typeface="Georgia" panose="02040502050405020303" pitchFamily="18" charset="0"/>
              <a:buChar char="–"/>
            </a:pPr>
            <a:r>
              <a:rPr lang="en-GB" b="0" dirty="0"/>
              <a:t>Risk assessments and SSOW;</a:t>
            </a:r>
          </a:p>
          <a:p>
            <a:pPr marL="342900" lvl="0" indent="-342900">
              <a:buFont typeface="Georgia" panose="02040502050405020303" pitchFamily="18" charset="0"/>
              <a:buChar char="–"/>
            </a:pPr>
            <a:r>
              <a:rPr lang="en-GB" b="0" dirty="0"/>
              <a:t>Designated safe systems of work for the activity;</a:t>
            </a:r>
          </a:p>
          <a:p>
            <a:pPr marL="342900" lvl="0" indent="-342900">
              <a:buFont typeface="Georgia" panose="02040502050405020303" pitchFamily="18" charset="0"/>
              <a:buChar char="–"/>
            </a:pPr>
            <a:r>
              <a:rPr lang="en-GB" b="0" dirty="0"/>
              <a:t>Training records;</a:t>
            </a:r>
          </a:p>
          <a:p>
            <a:pPr marL="342900" lvl="0" indent="-342900">
              <a:buFont typeface="Georgia" panose="02040502050405020303" pitchFamily="18" charset="0"/>
              <a:buChar char="–"/>
            </a:pPr>
            <a:r>
              <a:rPr lang="en-GB" b="0" dirty="0"/>
              <a:t>PPE information</a:t>
            </a:r>
          </a:p>
          <a:p>
            <a:pPr marL="342900" lvl="0" indent="-342900">
              <a:buFont typeface="Georgia" panose="02040502050405020303" pitchFamily="18" charset="0"/>
              <a:buChar char="–"/>
            </a:pPr>
            <a:r>
              <a:rPr lang="en-GB" b="0" dirty="0"/>
              <a:t>Statutory inspection or maintenance records;</a:t>
            </a:r>
          </a:p>
          <a:p>
            <a:pPr marL="342900" lvl="0" indent="-342900">
              <a:buFont typeface="Georgia" panose="02040502050405020303" pitchFamily="18" charset="0"/>
              <a:buChar char="–"/>
            </a:pPr>
            <a:r>
              <a:rPr lang="en-GB" b="0" dirty="0"/>
              <a:t>Health and safety committee reports; and</a:t>
            </a:r>
          </a:p>
          <a:p>
            <a:pPr marL="342900" lvl="0" indent="-342900">
              <a:buFont typeface="Georgia" panose="02040502050405020303" pitchFamily="18" charset="0"/>
              <a:buChar char="–"/>
            </a:pPr>
            <a:r>
              <a:rPr lang="en-GB" b="0" dirty="0"/>
              <a:t>Documents relating to previous accidents in which the claimant may have been involved including disciplinary records.</a:t>
            </a:r>
          </a:p>
          <a:p>
            <a:pPr marL="342900" lvl="0" indent="-342900">
              <a:buFont typeface="Georgia" panose="02040502050405020303" pitchFamily="18" charset="0"/>
              <a:buChar char="–"/>
            </a:pPr>
            <a:r>
              <a:rPr lang="en-GB" b="0" dirty="0"/>
              <a:t>Audits and inspections findings including remedial actions taken</a:t>
            </a:r>
          </a:p>
          <a:p>
            <a:pPr marL="342900" indent="-342900">
              <a:spcBef>
                <a:spcPts val="600"/>
              </a:spcBef>
              <a:buFontTx/>
              <a:buChar char="–"/>
            </a:pPr>
            <a:endParaRPr lang="en-GB" b="0" dirty="0"/>
          </a:p>
          <a:p>
            <a:endParaRPr lang="en-GB" b="0" dirty="0"/>
          </a:p>
        </p:txBody>
      </p:sp>
    </p:spTree>
    <p:extLst>
      <p:ext uri="{BB962C8B-B14F-4D97-AF65-F5344CB8AC3E}">
        <p14:creationId xmlns:p14="http://schemas.microsoft.com/office/powerpoint/2010/main" val="17654350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Tort of breach of statutory duty</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marL="342900" indent="-342900">
              <a:buSzPts val="2400"/>
              <a:buFont typeface="Georgia" panose="02040502050405020303" pitchFamily="18" charset="0"/>
              <a:buChar char="–"/>
            </a:pPr>
            <a:r>
              <a:rPr lang="en-GB" b="0" dirty="0"/>
              <a:t>Health and safety legislation cannot be used in civil courts when claiming compensation.</a:t>
            </a:r>
          </a:p>
          <a:p>
            <a:pPr marL="342900" indent="-342900">
              <a:buSzPts val="2400"/>
              <a:buFont typeface="Georgia" panose="02040502050405020303" pitchFamily="18" charset="0"/>
              <a:buChar char="–"/>
            </a:pPr>
            <a:r>
              <a:rPr lang="en-GB" b="0" dirty="0"/>
              <a:t>Section 47 of HSWA states the Act and Regulations made under the Act are ‘statute barred’.</a:t>
            </a:r>
          </a:p>
          <a:p>
            <a:pPr marL="342900" indent="-342900">
              <a:buSzPts val="2400"/>
              <a:buFont typeface="Georgia" panose="02040502050405020303" pitchFamily="18" charset="0"/>
              <a:buChar char="–"/>
            </a:pPr>
            <a:r>
              <a:rPr lang="en-GB" b="0" dirty="0"/>
              <a:t>One exception to this is for new and expectant mothers where a new or expectant mother suffers harms as a result of her employers’ failure to:</a:t>
            </a:r>
          </a:p>
          <a:p>
            <a:pPr marL="666900" lvl="2" indent="-342900" fontAlgn="base">
              <a:lnSpc>
                <a:spcPct val="90000"/>
              </a:lnSpc>
              <a:spcBef>
                <a:spcPts val="600"/>
              </a:spcBef>
              <a:buClr>
                <a:srgbClr val="474747"/>
              </a:buClr>
              <a:buSzPts val="2400"/>
              <a:buFont typeface="Arial"/>
              <a:buChar char="•"/>
            </a:pPr>
            <a:r>
              <a:rPr lang="en-GB" dirty="0"/>
              <a:t>carry out a risk assessment, and/or </a:t>
            </a:r>
          </a:p>
          <a:p>
            <a:pPr marL="666900" lvl="2" indent="-342900" fontAlgn="base">
              <a:lnSpc>
                <a:spcPct val="90000"/>
              </a:lnSpc>
              <a:spcBef>
                <a:spcPts val="600"/>
              </a:spcBef>
              <a:buClr>
                <a:srgbClr val="474747"/>
              </a:buClr>
              <a:buSzPts val="2400"/>
              <a:buFont typeface="Arial"/>
              <a:buChar char="•"/>
            </a:pPr>
            <a:r>
              <a:rPr lang="en-GB" dirty="0"/>
              <a:t>make suitable arrangements to protect her health and safety (as required by Regulations 16 and 17 of MHSWR),  </a:t>
            </a:r>
          </a:p>
          <a:p>
            <a:pPr lvl="2" indent="0" fontAlgn="base">
              <a:lnSpc>
                <a:spcPct val="90000"/>
              </a:lnSpc>
              <a:spcBef>
                <a:spcPts val="600"/>
              </a:spcBef>
              <a:buClr>
                <a:srgbClr val="474747"/>
              </a:buClr>
              <a:buSzPts val="2400"/>
              <a:buNone/>
            </a:pPr>
            <a:r>
              <a:rPr lang="en-GB" dirty="0"/>
              <a:t>then she has the right to sue her employer for that harm using tort of breach of statutory duty.</a:t>
            </a:r>
          </a:p>
          <a:p>
            <a:pPr marL="342900" indent="-342900">
              <a:buFont typeface="Georgia" panose="02040502050405020303" pitchFamily="18" charset="0"/>
              <a:buChar char="–"/>
            </a:pPr>
            <a:endParaRPr lang="en-GB" b="0" dirty="0"/>
          </a:p>
          <a:p>
            <a:pPr>
              <a:spcBef>
                <a:spcPts val="600"/>
              </a:spcBef>
            </a:pPr>
            <a:endParaRPr lang="en-GB" dirty="0"/>
          </a:p>
          <a:p>
            <a:endParaRPr lang="en-GB" b="0" dirty="0"/>
          </a:p>
        </p:txBody>
      </p:sp>
    </p:spTree>
    <p:extLst>
      <p:ext uri="{BB962C8B-B14F-4D97-AF65-F5344CB8AC3E}">
        <p14:creationId xmlns:p14="http://schemas.microsoft.com/office/powerpoint/2010/main" val="35729485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0EFDBF-F987-42BC-A3DB-3D61120FDAFC}"/>
              </a:ext>
            </a:extLst>
          </p:cNvPr>
          <p:cNvSpPr>
            <a:spLocks noGrp="1"/>
          </p:cNvSpPr>
          <p:nvPr>
            <p:ph type="ctrTitle"/>
          </p:nvPr>
        </p:nvSpPr>
        <p:spPr>
          <a:xfrm>
            <a:off x="633824" y="2458577"/>
            <a:ext cx="14910976" cy="1927964"/>
          </a:xfrm>
        </p:spPr>
        <p:txBody>
          <a:bodyPr/>
          <a:lstStyle/>
          <a:p>
            <a:r>
              <a:rPr lang="en-GB" sz="7200" dirty="0"/>
              <a:t>Health &amp; Safety at Work etc. Act 1974</a:t>
            </a:r>
          </a:p>
        </p:txBody>
      </p:sp>
    </p:spTree>
    <p:extLst>
      <p:ext uri="{BB962C8B-B14F-4D97-AF65-F5344CB8AC3E}">
        <p14:creationId xmlns:p14="http://schemas.microsoft.com/office/powerpoint/2010/main" val="24512121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The Health and Safety at Work etc. Act 1974</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marL="342900" indent="-342900">
              <a:spcBef>
                <a:spcPts val="600"/>
              </a:spcBef>
              <a:buFont typeface="Georgia" panose="02040502050405020303" pitchFamily="18" charset="0"/>
              <a:buChar char="–"/>
            </a:pPr>
            <a:r>
              <a:rPr lang="en-GB" b="0" dirty="0"/>
              <a:t>‘Umbrella Act’</a:t>
            </a:r>
          </a:p>
          <a:p>
            <a:pPr marL="342900" indent="-342900">
              <a:spcBef>
                <a:spcPts val="600"/>
              </a:spcBef>
              <a:buFont typeface="Georgia" panose="02040502050405020303" pitchFamily="18" charset="0"/>
              <a:buChar char="–"/>
            </a:pPr>
            <a:r>
              <a:rPr lang="en-GB" b="0" dirty="0"/>
              <a:t>Enabling Act - Regulations &amp; ACoPs can be made to meet the aims</a:t>
            </a:r>
          </a:p>
          <a:p>
            <a:pPr marL="342900" indent="-342900">
              <a:spcBef>
                <a:spcPts val="600"/>
              </a:spcBef>
              <a:buFont typeface="Georgia" panose="02040502050405020303" pitchFamily="18" charset="0"/>
              <a:buChar char="–"/>
            </a:pPr>
            <a:r>
              <a:rPr lang="en-GB" b="0" dirty="0"/>
              <a:t>Aims of the Act:</a:t>
            </a:r>
          </a:p>
          <a:p>
            <a:pPr marL="808038" indent="-381000">
              <a:spcBef>
                <a:spcPts val="600"/>
              </a:spcBef>
              <a:buFont typeface="Georgia" panose="02040502050405020303" pitchFamily="18" charset="0"/>
              <a:buChar char="–"/>
            </a:pPr>
            <a:r>
              <a:rPr lang="en-GB" b="0" dirty="0"/>
              <a:t>protect persons at work</a:t>
            </a:r>
          </a:p>
          <a:p>
            <a:pPr marL="808038" indent="-381000">
              <a:spcBef>
                <a:spcPts val="600"/>
              </a:spcBef>
              <a:buFont typeface="Georgia" panose="02040502050405020303" pitchFamily="18" charset="0"/>
              <a:buChar char="–"/>
            </a:pPr>
            <a:r>
              <a:rPr lang="en-GB" b="0" dirty="0"/>
              <a:t>protect the public and others</a:t>
            </a:r>
          </a:p>
          <a:p>
            <a:pPr marL="342900" indent="-342900">
              <a:spcBef>
                <a:spcPts val="600"/>
              </a:spcBef>
              <a:buFontTx/>
              <a:buChar char="–"/>
            </a:pPr>
            <a:endParaRPr lang="en-GB" b="0" dirty="0"/>
          </a:p>
          <a:p>
            <a:endParaRPr lang="en-GB" b="0" dirty="0"/>
          </a:p>
        </p:txBody>
      </p:sp>
    </p:spTree>
    <p:extLst>
      <p:ext uri="{BB962C8B-B14F-4D97-AF65-F5344CB8AC3E}">
        <p14:creationId xmlns:p14="http://schemas.microsoft.com/office/powerpoint/2010/main" val="23594812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General duty of employers to employees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a:spcBef>
                <a:spcPts val="600"/>
              </a:spcBef>
              <a:buClr>
                <a:srgbClr val="414042"/>
              </a:buClr>
            </a:pPr>
            <a:r>
              <a:rPr lang="en-GB" dirty="0"/>
              <a:t>Section 2.1:</a:t>
            </a:r>
          </a:p>
          <a:p>
            <a:pPr>
              <a:spcBef>
                <a:spcPts val="600"/>
              </a:spcBef>
              <a:buClr>
                <a:srgbClr val="414042"/>
              </a:buClr>
            </a:pPr>
            <a:r>
              <a:rPr lang="en-GB" b="0" i="1" dirty="0"/>
              <a:t>“To ensure so far as is reasonably practicable, the health, safety and welfare of all employees whilst at work”</a:t>
            </a:r>
          </a:p>
          <a:p>
            <a:pPr>
              <a:spcBef>
                <a:spcPts val="600"/>
              </a:spcBef>
            </a:pPr>
            <a:endParaRPr lang="en-GB" b="0" dirty="0"/>
          </a:p>
          <a:p>
            <a:endParaRPr lang="en-GB" b="0" dirty="0"/>
          </a:p>
        </p:txBody>
      </p:sp>
    </p:spTree>
    <p:extLst>
      <p:ext uri="{BB962C8B-B14F-4D97-AF65-F5344CB8AC3E}">
        <p14:creationId xmlns:p14="http://schemas.microsoft.com/office/powerpoint/2010/main" val="26484893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Employers specific duty to employees </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a:spcBef>
                <a:spcPts val="600"/>
              </a:spcBef>
            </a:pPr>
            <a:r>
              <a:rPr lang="en-GB" dirty="0"/>
              <a:t>Section 2.2:</a:t>
            </a:r>
          </a:p>
          <a:p>
            <a:pPr marL="495300" indent="-495300">
              <a:spcBef>
                <a:spcPts val="600"/>
              </a:spcBef>
              <a:buFont typeface="Wingdings" pitchFamily="2" charset="2"/>
              <a:buAutoNum type="alphaLcParenR"/>
            </a:pPr>
            <a:r>
              <a:rPr lang="en-GB" b="0" dirty="0"/>
              <a:t> Provide and maintain safe plant and systems of work</a:t>
            </a:r>
          </a:p>
          <a:p>
            <a:pPr marL="495300" indent="-495300">
              <a:spcBef>
                <a:spcPts val="600"/>
              </a:spcBef>
              <a:buFont typeface="Wingdings" pitchFamily="2" charset="2"/>
              <a:buAutoNum type="alphaLcParenR"/>
            </a:pPr>
            <a:r>
              <a:rPr lang="en-GB" b="0" dirty="0"/>
              <a:t>Ensure the safe use, storage, handling and transport of articles and substances</a:t>
            </a:r>
          </a:p>
          <a:p>
            <a:pPr marL="495300" indent="-495300">
              <a:spcBef>
                <a:spcPts val="600"/>
              </a:spcBef>
              <a:buFont typeface="Wingdings" pitchFamily="2" charset="2"/>
              <a:buAutoNum type="alphaLcParenR"/>
            </a:pPr>
            <a:r>
              <a:rPr lang="en-GB" b="0" dirty="0"/>
              <a:t>Provide information, instruction, training and supervision</a:t>
            </a:r>
          </a:p>
          <a:p>
            <a:pPr marL="495300" indent="-495300">
              <a:spcBef>
                <a:spcPts val="600"/>
              </a:spcBef>
              <a:buFont typeface="Wingdings" pitchFamily="2" charset="2"/>
              <a:buAutoNum type="alphaLcParenR"/>
            </a:pPr>
            <a:r>
              <a:rPr lang="en-GB" b="0" dirty="0"/>
              <a:t>Maintain safe place of work and access and egress</a:t>
            </a:r>
          </a:p>
          <a:p>
            <a:pPr marL="495300" indent="-495300">
              <a:spcBef>
                <a:spcPts val="600"/>
              </a:spcBef>
              <a:buFont typeface="Wingdings" pitchFamily="2" charset="2"/>
              <a:buAutoNum type="alphaLcParenR"/>
            </a:pPr>
            <a:r>
              <a:rPr lang="en-GB" b="0" dirty="0"/>
              <a:t>Provide and maintain safe working environment and welfare facilities</a:t>
            </a:r>
          </a:p>
          <a:p>
            <a:pPr>
              <a:spcBef>
                <a:spcPts val="600"/>
              </a:spcBef>
            </a:pPr>
            <a:endParaRPr lang="en-GB" b="0" dirty="0"/>
          </a:p>
          <a:p>
            <a:endParaRPr lang="en-GB" b="0" dirty="0"/>
          </a:p>
        </p:txBody>
      </p:sp>
    </p:spTree>
    <p:extLst>
      <p:ext uri="{BB962C8B-B14F-4D97-AF65-F5344CB8AC3E}">
        <p14:creationId xmlns:p14="http://schemas.microsoft.com/office/powerpoint/2010/main" val="404862116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Safety policy &amp; consultation</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a:spcBef>
                <a:spcPts val="600"/>
              </a:spcBef>
            </a:pPr>
            <a:r>
              <a:rPr lang="en-GB" dirty="0"/>
              <a:t>Section 2.3: </a:t>
            </a:r>
            <a:r>
              <a:rPr lang="en-GB" b="0" dirty="0"/>
              <a:t>Safety policy</a:t>
            </a:r>
          </a:p>
          <a:p>
            <a:pPr marL="342900" indent="-342900">
              <a:spcBef>
                <a:spcPts val="600"/>
              </a:spcBef>
              <a:buFont typeface="Georgia" panose="02040502050405020303" pitchFamily="18" charset="0"/>
              <a:buChar char="–"/>
            </a:pPr>
            <a:r>
              <a:rPr lang="en-GB" b="0" dirty="0"/>
              <a:t>Prepare and revise written safety policy statement, organisation and arrangements if there are 5 or more employees</a:t>
            </a:r>
          </a:p>
          <a:p>
            <a:pPr>
              <a:spcBef>
                <a:spcPts val="600"/>
              </a:spcBef>
            </a:pPr>
            <a:endParaRPr lang="en-GB" dirty="0"/>
          </a:p>
          <a:p>
            <a:pPr>
              <a:spcBef>
                <a:spcPts val="600"/>
              </a:spcBef>
            </a:pPr>
            <a:r>
              <a:rPr lang="en-GB" dirty="0"/>
              <a:t>Section 2.4: </a:t>
            </a:r>
            <a:r>
              <a:rPr lang="en-GB" b="0" dirty="0"/>
              <a:t>Safety representatives</a:t>
            </a:r>
          </a:p>
          <a:p>
            <a:pPr>
              <a:spcBef>
                <a:spcPts val="600"/>
              </a:spcBef>
            </a:pPr>
            <a:endParaRPr lang="en-GB" dirty="0"/>
          </a:p>
          <a:p>
            <a:pPr>
              <a:spcBef>
                <a:spcPts val="600"/>
              </a:spcBef>
            </a:pPr>
            <a:r>
              <a:rPr lang="en-GB" dirty="0"/>
              <a:t>Section 2.6: </a:t>
            </a:r>
            <a:r>
              <a:rPr lang="en-GB" b="0" dirty="0"/>
              <a:t>Co-operation with representatives</a:t>
            </a:r>
          </a:p>
          <a:p>
            <a:pPr>
              <a:spcBef>
                <a:spcPts val="600"/>
              </a:spcBef>
            </a:pPr>
            <a:endParaRPr lang="en-GB" dirty="0"/>
          </a:p>
          <a:p>
            <a:pPr>
              <a:spcBef>
                <a:spcPts val="600"/>
              </a:spcBef>
            </a:pPr>
            <a:r>
              <a:rPr lang="en-GB" dirty="0"/>
              <a:t>Section 2.7: </a:t>
            </a:r>
            <a:r>
              <a:rPr lang="en-GB" b="0" dirty="0"/>
              <a:t>Safety committees</a:t>
            </a:r>
          </a:p>
          <a:p>
            <a:pPr>
              <a:spcBef>
                <a:spcPts val="600"/>
              </a:spcBef>
            </a:pPr>
            <a:endParaRPr lang="en-GB" b="0" dirty="0"/>
          </a:p>
          <a:p>
            <a:endParaRPr lang="en-GB" b="0" dirty="0"/>
          </a:p>
        </p:txBody>
      </p:sp>
    </p:spTree>
    <p:extLst>
      <p:ext uri="{BB962C8B-B14F-4D97-AF65-F5344CB8AC3E}">
        <p14:creationId xmlns:p14="http://schemas.microsoft.com/office/powerpoint/2010/main" val="28516865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US" b="1" dirty="0">
                <a:latin typeface="+mj-lt"/>
              </a:rPr>
              <a:t>Matters for consultation</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a:t>© 2018 Capital People Limited</a:t>
            </a:r>
            <a:endParaRPr lang="en-GB" dirty="0"/>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972385"/>
            <a:ext cx="7386638" cy="6442301"/>
          </a:xfrm>
        </p:spPr>
        <p:txBody>
          <a:bodyPr/>
          <a:lstStyle/>
          <a:p>
            <a:pPr marL="342900" lvl="0" indent="-342900">
              <a:buFont typeface="Georgia" panose="02040502050405020303" pitchFamily="18" charset="0"/>
              <a:buChar char="–"/>
            </a:pPr>
            <a:endParaRPr lang="en-US" dirty="0"/>
          </a:p>
          <a:p>
            <a:r>
              <a:rPr lang="en-GB" dirty="0"/>
              <a:t>Employers must consult on:</a:t>
            </a:r>
          </a:p>
          <a:p>
            <a:endParaRPr lang="en-GB" dirty="0"/>
          </a:p>
          <a:p>
            <a:pPr marL="342900" lvl="0" indent="-342900">
              <a:buFont typeface="Georgia" panose="02040502050405020303" pitchFamily="18" charset="0"/>
              <a:buChar char="–"/>
            </a:pPr>
            <a:r>
              <a:rPr lang="en-US" b="0" dirty="0"/>
              <a:t>The introduction of measures that may substantially affect the health and safety of employees</a:t>
            </a:r>
            <a:endParaRPr lang="en-GB" b="0" dirty="0"/>
          </a:p>
          <a:p>
            <a:pPr marL="342900" lvl="0" indent="-342900">
              <a:buFont typeface="Georgia" panose="02040502050405020303" pitchFamily="18" charset="0"/>
              <a:buChar char="–"/>
            </a:pPr>
            <a:r>
              <a:rPr lang="en-US" b="0" dirty="0"/>
              <a:t>The arrangements for appointing or nominating competent persons</a:t>
            </a:r>
            <a:endParaRPr lang="en-GB" b="0" dirty="0"/>
          </a:p>
          <a:p>
            <a:pPr marL="342900" lvl="0" indent="-342900">
              <a:buFont typeface="Georgia" panose="02040502050405020303" pitchFamily="18" charset="0"/>
              <a:buChar char="–"/>
            </a:pPr>
            <a:r>
              <a:rPr lang="en-US" b="0" dirty="0"/>
              <a:t>Any health and safety information the employer is required to provide to employees</a:t>
            </a:r>
            <a:endParaRPr lang="en-GB" b="0" dirty="0"/>
          </a:p>
          <a:p>
            <a:pPr marL="342900" lvl="0" indent="-342900">
              <a:buFont typeface="Georgia" panose="02040502050405020303" pitchFamily="18" charset="0"/>
              <a:buChar char="–"/>
            </a:pPr>
            <a:r>
              <a:rPr lang="en-US" b="0" dirty="0"/>
              <a:t>The planning and </a:t>
            </a:r>
            <a:r>
              <a:rPr lang="en-US" b="0" dirty="0" err="1"/>
              <a:t>organisation</a:t>
            </a:r>
            <a:r>
              <a:rPr lang="en-US" b="0" dirty="0"/>
              <a:t> of any health and safety training that must be provided</a:t>
            </a:r>
            <a:endParaRPr lang="en-GB" b="0" dirty="0"/>
          </a:p>
          <a:p>
            <a:pPr marL="342900" lvl="0" indent="-342900">
              <a:buFont typeface="Georgia" panose="02040502050405020303" pitchFamily="18" charset="0"/>
              <a:buChar char="–"/>
            </a:pPr>
            <a:r>
              <a:rPr lang="en-US" b="0" dirty="0"/>
              <a:t>The health and safety consequences of the introduction of new technology</a:t>
            </a:r>
            <a:endParaRPr lang="en-GB" b="0" dirty="0"/>
          </a:p>
          <a:p>
            <a:endParaRPr lang="en-GB" b="0" dirty="0"/>
          </a:p>
        </p:txBody>
      </p:sp>
    </p:spTree>
    <p:extLst>
      <p:ext uri="{BB962C8B-B14F-4D97-AF65-F5344CB8AC3E}">
        <p14:creationId xmlns:p14="http://schemas.microsoft.com/office/powerpoint/2010/main" val="42361361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Duties to non employees</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pPr>
            <a:r>
              <a:rPr lang="en-GB" dirty="0"/>
              <a:t>Section 3</a:t>
            </a:r>
          </a:p>
          <a:p>
            <a:pPr marL="342900" indent="-342900">
              <a:spcBef>
                <a:spcPts val="600"/>
              </a:spcBef>
              <a:buFont typeface="Georgia" panose="02040502050405020303" pitchFamily="18" charset="0"/>
              <a:buChar char="–"/>
            </a:pPr>
            <a:r>
              <a:rPr lang="en-GB" b="0" dirty="0"/>
              <a:t>Conduct their business in such a way that they do not expose non employees to risk</a:t>
            </a:r>
          </a:p>
          <a:p>
            <a:pPr marL="342900" indent="-342900">
              <a:spcBef>
                <a:spcPts val="600"/>
              </a:spcBef>
              <a:buFont typeface="Georgia" panose="02040502050405020303" pitchFamily="18" charset="0"/>
              <a:buChar char="–"/>
            </a:pPr>
            <a:endParaRPr lang="en-GB" b="0" dirty="0"/>
          </a:p>
          <a:p>
            <a:pPr marL="342900" indent="-342900">
              <a:spcBef>
                <a:spcPts val="600"/>
              </a:spcBef>
              <a:buFont typeface="Georgia" panose="02040502050405020303" pitchFamily="18" charset="0"/>
              <a:buChar char="–"/>
            </a:pPr>
            <a:r>
              <a:rPr lang="en-GB" b="0" dirty="0"/>
              <a:t>Provide information to non employees in relation to their health and safety</a:t>
            </a:r>
          </a:p>
          <a:p>
            <a:pPr>
              <a:spcBef>
                <a:spcPts val="600"/>
              </a:spcBef>
            </a:pPr>
            <a:endParaRPr lang="en-GB" b="0" dirty="0"/>
          </a:p>
          <a:p>
            <a:endParaRPr lang="en-GB" b="0" dirty="0"/>
          </a:p>
        </p:txBody>
      </p:sp>
    </p:spTree>
    <p:extLst>
      <p:ext uri="{BB962C8B-B14F-4D97-AF65-F5344CB8AC3E}">
        <p14:creationId xmlns:p14="http://schemas.microsoft.com/office/powerpoint/2010/main" val="38040160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Duties of persons in control of premises</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tabLst>
                <a:tab pos="384175" algn="l"/>
              </a:tabLst>
            </a:pPr>
            <a:r>
              <a:rPr lang="en-GB" dirty="0"/>
              <a:t>Section 4</a:t>
            </a:r>
          </a:p>
          <a:p>
            <a:pPr>
              <a:spcBef>
                <a:spcPts val="600"/>
              </a:spcBef>
              <a:tabLst>
                <a:tab pos="384175" algn="l"/>
              </a:tabLst>
            </a:pPr>
            <a:r>
              <a:rPr lang="en-US" b="0" dirty="0"/>
              <a:t>Where premises are made available to persons other than employees i</a:t>
            </a:r>
            <a:r>
              <a:rPr lang="en-GB" b="0" dirty="0"/>
              <a:t>t is the duty of the person, persons or body in control of the premises and plant to ensure that:</a:t>
            </a:r>
          </a:p>
          <a:p>
            <a:pPr marL="355600" indent="-355600">
              <a:spcBef>
                <a:spcPts val="600"/>
              </a:spcBef>
              <a:buFont typeface="Georgia" panose="02040502050405020303" pitchFamily="18" charset="0"/>
              <a:buChar char="–"/>
              <a:tabLst>
                <a:tab pos="88900" algn="l"/>
                <a:tab pos="811213" algn="l"/>
              </a:tabLst>
            </a:pPr>
            <a:r>
              <a:rPr lang="en-GB" b="0" dirty="0"/>
              <a:t>the premises</a:t>
            </a:r>
          </a:p>
          <a:p>
            <a:pPr marL="355600" indent="-355600">
              <a:spcBef>
                <a:spcPts val="600"/>
              </a:spcBef>
              <a:buFont typeface="Georgia" panose="02040502050405020303" pitchFamily="18" charset="0"/>
              <a:buChar char="–"/>
              <a:tabLst>
                <a:tab pos="88900" algn="l"/>
                <a:tab pos="811213" algn="l"/>
              </a:tabLst>
            </a:pPr>
            <a:r>
              <a:rPr lang="en-GB" b="0" dirty="0"/>
              <a:t>the means of access and egress</a:t>
            </a:r>
          </a:p>
          <a:p>
            <a:pPr marL="355600" indent="-355600">
              <a:spcBef>
                <a:spcPts val="600"/>
              </a:spcBef>
              <a:buFont typeface="Georgia" panose="02040502050405020303" pitchFamily="18" charset="0"/>
              <a:buChar char="–"/>
              <a:tabLst>
                <a:tab pos="530225" algn="l"/>
                <a:tab pos="633413" algn="l"/>
              </a:tabLst>
            </a:pPr>
            <a:r>
              <a:rPr lang="en-GB" b="0" dirty="0"/>
              <a:t>the plant and substances provided for use </a:t>
            </a:r>
          </a:p>
          <a:p>
            <a:pPr>
              <a:spcBef>
                <a:spcPts val="600"/>
              </a:spcBef>
              <a:tabLst>
                <a:tab pos="530225" algn="l"/>
                <a:tab pos="633413" algn="l"/>
              </a:tabLst>
            </a:pPr>
            <a:endParaRPr lang="en-GB" b="0" dirty="0"/>
          </a:p>
          <a:p>
            <a:pPr>
              <a:spcBef>
                <a:spcPts val="600"/>
              </a:spcBef>
              <a:tabLst>
                <a:tab pos="530225" algn="l"/>
                <a:tab pos="633413" algn="l"/>
              </a:tabLst>
            </a:pPr>
            <a:r>
              <a:rPr lang="en-GB" b="0" dirty="0"/>
              <a:t>are safe and without risk to health and safety</a:t>
            </a:r>
          </a:p>
          <a:p>
            <a:pPr>
              <a:spcBef>
                <a:spcPts val="600"/>
              </a:spcBef>
            </a:pPr>
            <a:endParaRPr lang="en-GB" b="0" dirty="0"/>
          </a:p>
          <a:p>
            <a:endParaRPr lang="en-GB" b="0" dirty="0"/>
          </a:p>
        </p:txBody>
      </p:sp>
    </p:spTree>
    <p:extLst>
      <p:ext uri="{BB962C8B-B14F-4D97-AF65-F5344CB8AC3E}">
        <p14:creationId xmlns:p14="http://schemas.microsoft.com/office/powerpoint/2010/main" val="31861577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Individual duties</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pPr>
            <a:r>
              <a:rPr lang="en-GB" dirty="0"/>
              <a:t>Section 7: Duties of employees</a:t>
            </a:r>
          </a:p>
          <a:p>
            <a:pPr marL="519112" indent="-342900">
              <a:spcBef>
                <a:spcPts val="600"/>
              </a:spcBef>
              <a:buFont typeface="Georgia" panose="02040502050405020303" pitchFamily="18" charset="0"/>
              <a:buChar char="–"/>
            </a:pPr>
            <a:r>
              <a:rPr lang="en-GB" b="0" dirty="0"/>
              <a:t>Take care of themselves and others who may be affected by their acts or omissions</a:t>
            </a:r>
          </a:p>
          <a:p>
            <a:pPr marL="519112" indent="-342900">
              <a:spcBef>
                <a:spcPts val="600"/>
              </a:spcBef>
              <a:buFont typeface="Georgia" panose="02040502050405020303" pitchFamily="18" charset="0"/>
              <a:buChar char="–"/>
            </a:pPr>
            <a:r>
              <a:rPr lang="en-GB" b="0" dirty="0"/>
              <a:t>To co-operate with their employer</a:t>
            </a:r>
          </a:p>
          <a:p>
            <a:pPr marL="384175" indent="-384175">
              <a:spcBef>
                <a:spcPts val="600"/>
              </a:spcBef>
              <a:buFont typeface="Georgia" panose="02040502050405020303" pitchFamily="18" charset="0"/>
              <a:buChar char="–"/>
            </a:pPr>
            <a:endParaRPr lang="en-GB" dirty="0"/>
          </a:p>
          <a:p>
            <a:pPr marL="384175" indent="-384175">
              <a:spcBef>
                <a:spcPts val="600"/>
              </a:spcBef>
              <a:buFont typeface="Georgia" panose="02040502050405020303" pitchFamily="18" charset="0"/>
              <a:buChar char="–"/>
            </a:pPr>
            <a:endParaRPr lang="en-GB" dirty="0"/>
          </a:p>
          <a:p>
            <a:pPr marL="384175" indent="-384175">
              <a:spcBef>
                <a:spcPts val="600"/>
              </a:spcBef>
              <a:buFont typeface="Georgia" panose="02040502050405020303" pitchFamily="18" charset="0"/>
              <a:buChar char="–"/>
            </a:pPr>
            <a:r>
              <a:rPr lang="en-GB" dirty="0"/>
              <a:t>Section 8: Duties of all persons</a:t>
            </a:r>
          </a:p>
          <a:p>
            <a:pPr marL="519112" indent="-342900">
              <a:spcBef>
                <a:spcPts val="600"/>
              </a:spcBef>
              <a:buFont typeface="Georgia" panose="02040502050405020303" pitchFamily="18" charset="0"/>
              <a:buChar char="–"/>
            </a:pPr>
            <a:r>
              <a:rPr lang="en-GB" b="0" dirty="0"/>
              <a:t>Not to intentionally or recklessly interfere with or misuse anything provided in the interest of health, safety or welfare</a:t>
            </a:r>
          </a:p>
          <a:p>
            <a:pPr>
              <a:spcBef>
                <a:spcPts val="600"/>
              </a:spcBef>
            </a:pPr>
            <a:endParaRPr lang="en-GB" b="0" dirty="0"/>
          </a:p>
          <a:p>
            <a:endParaRPr lang="en-GB" b="0" dirty="0"/>
          </a:p>
        </p:txBody>
      </p:sp>
    </p:spTree>
    <p:extLst>
      <p:ext uri="{BB962C8B-B14F-4D97-AF65-F5344CB8AC3E}">
        <p14:creationId xmlns:p14="http://schemas.microsoft.com/office/powerpoint/2010/main" val="11757182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Duty not to charge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buClr>
                <a:srgbClr val="414042"/>
              </a:buClr>
            </a:pPr>
            <a:r>
              <a:rPr lang="en-GB" dirty="0"/>
              <a:t>Section 9</a:t>
            </a:r>
          </a:p>
          <a:p>
            <a:pPr marL="342900" indent="-342900">
              <a:buFont typeface="Georgia" panose="02040502050405020303" pitchFamily="18" charset="0"/>
              <a:buChar char="–"/>
            </a:pPr>
            <a:r>
              <a:rPr lang="en-US" b="0" dirty="0"/>
              <a:t>Employees cannot be charged for anything done or provided to comply with specific legal obligations, e.g. masks, overalls, gloves</a:t>
            </a:r>
            <a:endParaRPr lang="en-GB" b="0" dirty="0"/>
          </a:p>
          <a:p>
            <a:pPr>
              <a:spcBef>
                <a:spcPts val="600"/>
              </a:spcBef>
            </a:pPr>
            <a:endParaRPr lang="en-GB" b="0" dirty="0"/>
          </a:p>
          <a:p>
            <a:endParaRPr lang="en-GB" b="0" dirty="0"/>
          </a:p>
        </p:txBody>
      </p:sp>
      <p:pic>
        <p:nvPicPr>
          <p:cNvPr id="7" name="Picture 4" descr="safety_boots">
            <a:extLst>
              <a:ext uri="{FF2B5EF4-FFF2-40B4-BE49-F238E27FC236}">
                <a16:creationId xmlns:a16="http://schemas.microsoft.com/office/drawing/2014/main" id="{5DE318FB-9203-4645-88F2-C67890CECF08}"/>
              </a:ext>
            </a:extLst>
          </p:cNvPr>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550618" y="2715515"/>
            <a:ext cx="3843619" cy="5381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3617032"/>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pital Law Template_MASTER" id="{792C8B44-9ACE-439F-A946-C245403122CC}" vid="{E58CD968-BD8A-4BCA-9358-4A59AD1D03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2.xml><?xml version="1.0" encoding="utf-8"?>
<ds:datastoreItem xmlns:ds="http://schemas.openxmlformats.org/officeDocument/2006/customXml" ds:itemID="{A9AAFFBE-9080-40B9-BAAC-B3FA30686B84}"/>
</file>

<file path=customXml/itemProps3.xml><?xml version="1.0" encoding="utf-8"?>
<ds:datastoreItem xmlns:ds="http://schemas.openxmlformats.org/officeDocument/2006/customXml" ds:itemID="{111913EE-67E5-4CCE-884D-817D165959F0}">
  <ds:schemaRefs>
    <ds:schemaRef ds:uri="http://schemas.microsoft.com/office/2006/metadata/properties"/>
    <ds:schemaRef ds:uri="http://schemas.microsoft.com/office/infopath/2007/PartnerControls"/>
    <ds:schemaRef ds:uri="5389037c-82e7-4319-bd05-1c84d74f92b1"/>
    <ds:schemaRef ds:uri="http://schemas.microsoft.com/sharepoint/v3"/>
    <ds:schemaRef ds:uri="8cb76f67-c174-4761-adfd-49df54013293"/>
  </ds:schemaRefs>
</ds:datastoreItem>
</file>

<file path=docProps/app.xml><?xml version="1.0" encoding="utf-8"?>
<Properties xmlns="http://schemas.openxmlformats.org/officeDocument/2006/extended-properties" xmlns:vt="http://schemas.openxmlformats.org/officeDocument/2006/docPropsVTypes">
  <Template/>
  <TotalTime>6901</TotalTime>
  <Words>7199</Words>
  <Application>Microsoft Office PowerPoint</Application>
  <PresentationFormat>Custom</PresentationFormat>
  <Paragraphs>591</Paragraphs>
  <Slides>65</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65</vt:i4>
      </vt:variant>
    </vt:vector>
  </HeadingPairs>
  <TitlesOfParts>
    <vt:vector size="75" baseType="lpstr">
      <vt:lpstr>.AppleSystemUIFont</vt:lpstr>
      <vt:lpstr>Arial</vt:lpstr>
      <vt:lpstr>Calibri</vt:lpstr>
      <vt:lpstr>Calibri Light</vt:lpstr>
      <vt:lpstr>Century Gothic</vt:lpstr>
      <vt:lpstr>Georgia</vt:lpstr>
      <vt:lpstr>inherit</vt:lpstr>
      <vt:lpstr>Source Sans Pro</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Criminal law liabilities</vt:lpstr>
      <vt:lpstr>PowerPoint Presentation</vt:lpstr>
      <vt:lpstr>Commercial update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Civil law liabilities</vt:lpstr>
      <vt:lpstr>PowerPoint Presentation</vt:lpstr>
      <vt:lpstr>PowerPoint Presentation</vt:lpstr>
      <vt:lpstr>PowerPoint Presentation</vt:lpstr>
      <vt:lpstr>PowerPoint Presentation</vt:lpstr>
      <vt:lpstr>PowerPoint Presentation</vt:lpstr>
      <vt:lpstr>Health &amp; Safety at Work etc. Act 1974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Controlling social media in the workplace</dc:title>
  <dc:creator>Ida Hennius</dc:creator>
  <cp:lastModifiedBy>Toni Lewis</cp:lastModifiedBy>
  <cp:revision>138</cp:revision>
  <cp:lastPrinted>2018-02-15T23:48:39Z</cp:lastPrinted>
  <dcterms:created xsi:type="dcterms:W3CDTF">2018-04-17T09:36:32Z</dcterms:created>
  <dcterms:modified xsi:type="dcterms:W3CDTF">2021-03-08T09:00:45Z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