
<file path=[Content_Types].xml><?xml version="1.0" encoding="utf-8"?>
<Types xmlns="http://schemas.openxmlformats.org/package/2006/content-types">
  <Default Extension="png" ContentType="image/png"/>
  <Default Extension="bin" ContentType="application/vnd.openxmlformats-officedocument.oleObject"/>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916" r:id="rId1"/>
  </p:sldMasterIdLst>
  <p:notesMasterIdLst>
    <p:notesMasterId r:id="rId35"/>
  </p:notesMasterIdLst>
  <p:handoutMasterIdLst>
    <p:handoutMasterId r:id="rId36"/>
  </p:handoutMasterIdLst>
  <p:sldIdLst>
    <p:sldId id="398" r:id="rId2"/>
    <p:sldId id="430" r:id="rId3"/>
    <p:sldId id="431" r:id="rId4"/>
    <p:sldId id="432" r:id="rId5"/>
    <p:sldId id="401" r:id="rId6"/>
    <p:sldId id="402" r:id="rId7"/>
    <p:sldId id="403" r:id="rId8"/>
    <p:sldId id="404" r:id="rId9"/>
    <p:sldId id="405" r:id="rId10"/>
    <p:sldId id="406" r:id="rId11"/>
    <p:sldId id="407" r:id="rId12"/>
    <p:sldId id="408" r:id="rId13"/>
    <p:sldId id="423" r:id="rId14"/>
    <p:sldId id="409" r:id="rId15"/>
    <p:sldId id="410" r:id="rId16"/>
    <p:sldId id="411" r:id="rId17"/>
    <p:sldId id="412" r:id="rId18"/>
    <p:sldId id="413" r:id="rId19"/>
    <p:sldId id="414" r:id="rId20"/>
    <p:sldId id="415" r:id="rId21"/>
    <p:sldId id="416" r:id="rId22"/>
    <p:sldId id="424" r:id="rId23"/>
    <p:sldId id="425" r:id="rId24"/>
    <p:sldId id="417" r:id="rId25"/>
    <p:sldId id="426" r:id="rId26"/>
    <p:sldId id="428" r:id="rId27"/>
    <p:sldId id="427" r:id="rId28"/>
    <p:sldId id="429" r:id="rId29"/>
    <p:sldId id="418" r:id="rId30"/>
    <p:sldId id="419" r:id="rId31"/>
    <p:sldId id="422" r:id="rId32"/>
    <p:sldId id="420" r:id="rId33"/>
    <p:sldId id="421" r:id="rId3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2" autoAdjust="0"/>
    <p:restoredTop sz="94328" autoAdjust="0"/>
  </p:normalViewPr>
  <p:slideViewPr>
    <p:cSldViewPr>
      <p:cViewPr>
        <p:scale>
          <a:sx n="52" d="100"/>
          <a:sy n="52" d="100"/>
        </p:scale>
        <p:origin x="1740" y="78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4104" y="11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3" name="Rectangle 3"/>
          <p:cNvSpPr>
            <a:spLocks noGrp="1" noChangeArrowheads="1"/>
          </p:cNvSpPr>
          <p:nvPr>
            <p:ph type="dt" sz="quarter"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5364" name="Rectangle 4"/>
          <p:cNvSpPr>
            <a:spLocks noGrp="1" noChangeArrowheads="1"/>
          </p:cNvSpPr>
          <p:nvPr>
            <p:ph type="ftr" sz="quarter" idx="2"/>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5365" name="Rectangle 5"/>
          <p:cNvSpPr>
            <a:spLocks noGrp="1" noChangeArrowheads="1"/>
          </p:cNvSpPr>
          <p:nvPr>
            <p:ph type="sldNum" sz="quarter" idx="3"/>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0" hangingPunct="0">
              <a:defRPr sz="1200"/>
            </a:lvl1pPr>
          </a:lstStyle>
          <a:p>
            <a:pPr>
              <a:defRPr/>
            </a:pPr>
            <a:fld id="{3A4CD148-2CFD-42A4-B79E-4DE962AC99FF}" type="slidenum">
              <a:rPr lang="cy-GB" altLang="en-US"/>
              <a:pPr>
                <a:defRPr/>
              </a:pPr>
              <a:t>‹#›</a:t>
            </a:fld>
            <a:endParaRPr lang="cy-GB" altLang="en-US"/>
          </a:p>
        </p:txBody>
      </p:sp>
    </p:spTree>
    <p:extLst>
      <p:ext uri="{BB962C8B-B14F-4D97-AF65-F5344CB8AC3E}">
        <p14:creationId xmlns:p14="http://schemas.microsoft.com/office/powerpoint/2010/main" val="3340421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1" name="Rectangle 3"/>
          <p:cNvSpPr>
            <a:spLocks noGrp="1" noChangeArrowheads="1"/>
          </p:cNvSpPr>
          <p:nvPr>
            <p:ph type="dt" idx="1"/>
          </p:nvPr>
        </p:nvSpPr>
        <p:spPr bwMode="auto">
          <a:xfrm>
            <a:off x="3776866" y="0"/>
            <a:ext cx="2890665" cy="488226"/>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0" hangingPunct="0">
              <a:defRPr sz="1200">
                <a:latin typeface="Arial" charset="0"/>
                <a:ea typeface="ＭＳ Ｐゴシック" charset="-128"/>
                <a:cs typeface="+mn-cs"/>
              </a:defRPr>
            </a:lvl1pPr>
          </a:lstStyle>
          <a:p>
            <a:pPr>
              <a:defRPr/>
            </a:pPr>
            <a:endParaRPr lang="cy-GB"/>
          </a:p>
        </p:txBody>
      </p:sp>
      <p:sp>
        <p:nvSpPr>
          <p:cNvPr id="14340" name="Rectangle 4"/>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66598" y="4632687"/>
            <a:ext cx="5335893" cy="4389354"/>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smtClean="0"/>
              <a:t>Cliciwch i olygu arddulliau'r Meistr testun</a:t>
            </a:r>
          </a:p>
          <a:p>
            <a:pPr lvl="1"/>
            <a:r>
              <a:rPr lang="cy-GB" noProof="0" smtClean="0"/>
              <a:t>Ail lefel</a:t>
            </a:r>
          </a:p>
          <a:p>
            <a:pPr lvl="2"/>
            <a:r>
              <a:rPr lang="cy-GB" noProof="0" smtClean="0"/>
              <a:t>Trydydd lefel</a:t>
            </a:r>
          </a:p>
          <a:p>
            <a:pPr lvl="3"/>
            <a:r>
              <a:rPr lang="cy-GB" noProof="0" smtClean="0"/>
              <a:t>Pedwerydd lefel</a:t>
            </a:r>
          </a:p>
          <a:p>
            <a:pPr lvl="4"/>
            <a:r>
              <a:rPr lang="cy-GB" noProof="0" smtClean="0"/>
              <a:t>Pumed lefel</a:t>
            </a:r>
          </a:p>
        </p:txBody>
      </p:sp>
      <p:sp>
        <p:nvSpPr>
          <p:cNvPr id="17414" name="Rectangle 6"/>
          <p:cNvSpPr>
            <a:spLocks noGrp="1" noChangeArrowheads="1"/>
          </p:cNvSpPr>
          <p:nvPr>
            <p:ph type="ftr" sz="quarter" idx="4"/>
          </p:nvPr>
        </p:nvSpPr>
        <p:spPr bwMode="auto">
          <a:xfrm>
            <a:off x="0"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0" hangingPunct="0">
              <a:defRPr sz="1200">
                <a:latin typeface="Arial" charset="0"/>
                <a:ea typeface="ＭＳ Ｐゴシック" charset="-128"/>
                <a:cs typeface="+mn-cs"/>
              </a:defRPr>
            </a:lvl1pPr>
          </a:lstStyle>
          <a:p>
            <a:pPr>
              <a:defRPr/>
            </a:pPr>
            <a:endParaRPr lang="cy-GB"/>
          </a:p>
        </p:txBody>
      </p:sp>
      <p:sp>
        <p:nvSpPr>
          <p:cNvPr id="17415" name="Rectangle 7"/>
          <p:cNvSpPr>
            <a:spLocks noGrp="1" noChangeArrowheads="1"/>
          </p:cNvSpPr>
          <p:nvPr>
            <p:ph type="sldNum" sz="quarter" idx="5"/>
          </p:nvPr>
        </p:nvSpPr>
        <p:spPr bwMode="auto">
          <a:xfrm>
            <a:off x="3776866" y="9263815"/>
            <a:ext cx="2890665" cy="488225"/>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0" hangingPunct="0">
              <a:defRPr sz="1200"/>
            </a:lvl1pPr>
          </a:lstStyle>
          <a:p>
            <a:pPr>
              <a:defRPr/>
            </a:pPr>
            <a:fld id="{02D1B66F-14E2-4F68-A85F-A86846CB4A05}" type="slidenum">
              <a:rPr lang="cy-GB" altLang="en-US"/>
              <a:pPr>
                <a:defRPr/>
              </a:pPr>
              <a:t>‹#›</a:t>
            </a:fld>
            <a:endParaRPr lang="cy-GB" altLang="en-US"/>
          </a:p>
        </p:txBody>
      </p:sp>
    </p:spTree>
    <p:extLst>
      <p:ext uri="{BB962C8B-B14F-4D97-AF65-F5344CB8AC3E}">
        <p14:creationId xmlns:p14="http://schemas.microsoft.com/office/powerpoint/2010/main" val="15285817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641350" y="779463"/>
            <a:ext cx="5202238" cy="3903662"/>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3403114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2</a:t>
            </a:fld>
            <a:endParaRPr lang="en-GB" altLang="en-US" smtClean="0"/>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a:p>
            <a:endParaRPr lang="en-US" altLang="en-US" dirty="0" smtClean="0">
              <a:ea typeface="ＭＳ Ｐゴシック" pitchFamily="34" charset="-128"/>
            </a:endParaRPr>
          </a:p>
        </p:txBody>
      </p:sp>
    </p:spTree>
    <p:extLst>
      <p:ext uri="{BB962C8B-B14F-4D97-AF65-F5344CB8AC3E}">
        <p14:creationId xmlns:p14="http://schemas.microsoft.com/office/powerpoint/2010/main" val="3993012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2199213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4</a:t>
            </a:fld>
            <a:endParaRPr lang="en-GB" altLang="en-US" smtClean="0"/>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ea typeface="ＭＳ Ｐゴシック" pitchFamily="34" charset="-128"/>
            </a:endParaRPr>
          </a:p>
          <a:p>
            <a:endParaRPr lang="en-US" altLang="en-US" dirty="0" smtClean="0">
              <a:ea typeface="ＭＳ Ｐゴシック" pitchFamily="34" charset="-128"/>
            </a:endParaRPr>
          </a:p>
        </p:txBody>
      </p:sp>
    </p:spTree>
    <p:extLst>
      <p:ext uri="{BB962C8B-B14F-4D97-AF65-F5344CB8AC3E}">
        <p14:creationId xmlns:p14="http://schemas.microsoft.com/office/powerpoint/2010/main" val="467849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5</a:t>
            </a:fld>
            <a:endParaRPr lang="cy-GB" altLang="en-US"/>
          </a:p>
        </p:txBody>
      </p:sp>
    </p:spTree>
    <p:extLst>
      <p:ext uri="{BB962C8B-B14F-4D97-AF65-F5344CB8AC3E}">
        <p14:creationId xmlns:p14="http://schemas.microsoft.com/office/powerpoint/2010/main" val="1783280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xfrm>
            <a:off x="896938" y="731838"/>
            <a:ext cx="4875212" cy="3657600"/>
          </a:xfrm>
          <a:ln/>
        </p:spPr>
      </p:sp>
      <p:sp>
        <p:nvSpPr>
          <p:cNvPr id="235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a typeface="ＭＳ Ｐゴシック" panose="020B0600070205080204" pitchFamily="34" charset="-128"/>
            </a:endParaRPr>
          </a:p>
          <a:p>
            <a:r>
              <a:rPr lang="en-GB" altLang="en-US" dirty="0" smtClean="0">
                <a:latin typeface="Arial" panose="020B0604020202020204" pitchFamily="34" charset="0"/>
                <a:ea typeface="ＭＳ Ｐゴシック" panose="020B0600070205080204" pitchFamily="34" charset="-128"/>
              </a:rPr>
              <a:t> </a:t>
            </a:r>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8694838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a:xfrm>
            <a:off x="896938" y="731838"/>
            <a:ext cx="4875212" cy="3657600"/>
          </a:xfrm>
          <a:ln/>
        </p:spPr>
      </p:sp>
      <p:sp>
        <p:nvSpPr>
          <p:cNvPr id="235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a typeface="ＭＳ Ｐゴシック" panose="020B0600070205080204" pitchFamily="34" charset="-128"/>
            </a:endParaRPr>
          </a:p>
          <a:p>
            <a:r>
              <a:rPr lang="en-GB" altLang="en-US" dirty="0" smtClean="0">
                <a:latin typeface="Arial" panose="020B0604020202020204" pitchFamily="34" charset="0"/>
                <a:ea typeface="ＭＳ Ｐゴシック" panose="020B0600070205080204" pitchFamily="34" charset="-128"/>
              </a:rPr>
              <a:t> </a:t>
            </a:r>
          </a:p>
        </p:txBody>
      </p:sp>
    </p:spTree>
    <p:extLst>
      <p:ext uri="{BB962C8B-B14F-4D97-AF65-F5344CB8AC3E}">
        <p14:creationId xmlns:p14="http://schemas.microsoft.com/office/powerpoint/2010/main" val="1073635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r>
              <a:rPr lang="en-GB" baseline="0" dirty="0" smtClean="0"/>
              <a:t>”</a:t>
            </a:r>
            <a:endParaRPr lang="en-GB" dirty="0" smtClean="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8</a:t>
            </a:fld>
            <a:endParaRPr lang="cy-GB" altLang="en-US"/>
          </a:p>
        </p:txBody>
      </p:sp>
    </p:spTree>
    <p:extLst>
      <p:ext uri="{BB962C8B-B14F-4D97-AF65-F5344CB8AC3E}">
        <p14:creationId xmlns:p14="http://schemas.microsoft.com/office/powerpoint/2010/main" val="2697951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896938" y="731838"/>
            <a:ext cx="4875212" cy="3657600"/>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anose="020B0604020202020204" pitchFamily="34" charset="0"/>
              <a:ea typeface="ＭＳ Ｐゴシック" panose="020B0600070205080204" pitchFamily="34" charset="-128"/>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3D69ABB7-7512-4331-B373-4E7A7578651E}" type="slidenum">
              <a:rPr lang="cy-GB" altLang="en-US" smtClean="0">
                <a:cs typeface="Arial" panose="020B0604020202020204" pitchFamily="34" charset="0"/>
              </a:rPr>
              <a:pPr>
                <a:spcBef>
                  <a:spcPct val="0"/>
                </a:spcBef>
              </a:pPr>
              <a:t>9</a:t>
            </a:fld>
            <a:endParaRPr lang="cy-GB" altLang="en-US" smtClean="0">
              <a:cs typeface="Arial" panose="020B0604020202020204" pitchFamily="34" charset="0"/>
            </a:endParaRPr>
          </a:p>
        </p:txBody>
      </p:sp>
    </p:spTree>
    <p:extLst>
      <p:ext uri="{BB962C8B-B14F-4D97-AF65-F5344CB8AC3E}">
        <p14:creationId xmlns:p14="http://schemas.microsoft.com/office/powerpoint/2010/main" val="9013837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896938" y="731838"/>
            <a:ext cx="4875212" cy="3657600"/>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anose="020B0604020202020204" pitchFamily="34" charset="0"/>
              <a:ea typeface="ＭＳ Ｐゴシック" panose="020B0600070205080204" pitchFamily="34" charset="-128"/>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5DD4353C-F79B-4F59-89DA-82ACAB0A7066}" type="slidenum">
              <a:rPr lang="cy-GB" altLang="en-US" smtClean="0">
                <a:cs typeface="Arial" panose="020B0604020202020204" pitchFamily="34" charset="0"/>
              </a:rPr>
              <a:pPr>
                <a:spcBef>
                  <a:spcPct val="0"/>
                </a:spcBef>
              </a:pPr>
              <a:t>10</a:t>
            </a:fld>
            <a:endParaRPr lang="cy-GB" altLang="en-US" smtClean="0">
              <a:cs typeface="Arial" panose="020B0604020202020204" pitchFamily="34" charset="0"/>
            </a:endParaRPr>
          </a:p>
        </p:txBody>
      </p:sp>
    </p:spTree>
    <p:extLst>
      <p:ext uri="{BB962C8B-B14F-4D97-AF65-F5344CB8AC3E}">
        <p14:creationId xmlns:p14="http://schemas.microsoft.com/office/powerpoint/2010/main" val="3957681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896938" y="731838"/>
            <a:ext cx="4875212" cy="3657600"/>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smtClean="0">
              <a:latin typeface="Arial" panose="020B0604020202020204" pitchFamily="34" charset="0"/>
              <a:ea typeface="ＭＳ Ｐゴシック" panose="020B0600070205080204" pitchFamily="34" charset="-128"/>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29503" indent="-28057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2312" indent="-224462">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1236" indent="-224462">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0161" indent="-224462">
              <a:spcBef>
                <a:spcPct val="30000"/>
              </a:spcBef>
              <a:defRPr sz="1200">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0D3F022-DBC2-4C7C-A613-068F8A725931}" type="slidenum">
              <a:rPr lang="cy-GB" altLang="en-US" smtClean="0">
                <a:cs typeface="Arial" panose="020B0604020202020204" pitchFamily="34" charset="0"/>
              </a:rPr>
              <a:pPr>
                <a:spcBef>
                  <a:spcPct val="0"/>
                </a:spcBef>
              </a:pPr>
              <a:t>11</a:t>
            </a:fld>
            <a:endParaRPr lang="cy-GB" altLang="en-US" smtClean="0">
              <a:cs typeface="Arial" panose="020B0604020202020204" pitchFamily="34" charset="0"/>
            </a:endParaRPr>
          </a:p>
        </p:txBody>
      </p:sp>
    </p:spTree>
    <p:extLst>
      <p:ext uri="{BB962C8B-B14F-4D97-AF65-F5344CB8AC3E}">
        <p14:creationId xmlns:p14="http://schemas.microsoft.com/office/powerpoint/2010/main" val="3447858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896938" y="731838"/>
            <a:ext cx="4875212" cy="3657600"/>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a:p>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7833658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896938" y="731838"/>
            <a:ext cx="4875212" cy="3657600"/>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a:p>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2182861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896938" y="731838"/>
            <a:ext cx="4875212" cy="3657600"/>
          </a:xfrm>
          <a:ln/>
        </p:spPr>
      </p:sp>
      <p:sp>
        <p:nvSpPr>
          <p:cNvPr id="358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smtClean="0">
              <a:solidFill>
                <a:srgbClr val="0070C0"/>
              </a:solidFill>
              <a:latin typeface="PrintLucida Sans"/>
            </a:endParaRPr>
          </a:p>
          <a:p>
            <a:endParaRPr lang="en-GB" altLang="en-US" dirty="0" smtClean="0">
              <a:latin typeface="Arial" panose="020B0604020202020204" pitchFamily="34" charset="0"/>
              <a:ea typeface="ＭＳ Ｐゴシック" panose="020B0600070205080204" pitchFamily="34" charset="-128"/>
            </a:endParaRPr>
          </a:p>
          <a:p>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1871465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896938" y="731838"/>
            <a:ext cx="4875212" cy="3657600"/>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4EAC34C-295B-448D-ADAC-F4DD7BD66680}" type="slidenum">
              <a:rPr lang="en-GB" altLang="en-US" smtClean="0"/>
              <a:pPr/>
              <a:t>15</a:t>
            </a:fld>
            <a:endParaRPr lang="en-GB" altLang="en-US" smtClean="0"/>
          </a:p>
        </p:txBody>
      </p:sp>
    </p:spTree>
    <p:extLst>
      <p:ext uri="{BB962C8B-B14F-4D97-AF65-F5344CB8AC3E}">
        <p14:creationId xmlns:p14="http://schemas.microsoft.com/office/powerpoint/2010/main" val="30815763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896938" y="731838"/>
            <a:ext cx="4875212" cy="3657600"/>
          </a:xfrm>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4EAC34C-295B-448D-ADAC-F4DD7BD66680}" type="slidenum">
              <a:rPr lang="en-GB" altLang="en-US" smtClean="0"/>
              <a:pPr/>
              <a:t>16</a:t>
            </a:fld>
            <a:endParaRPr lang="en-GB" altLang="en-US" smtClean="0"/>
          </a:p>
        </p:txBody>
      </p:sp>
    </p:spTree>
    <p:extLst>
      <p:ext uri="{BB962C8B-B14F-4D97-AF65-F5344CB8AC3E}">
        <p14:creationId xmlns:p14="http://schemas.microsoft.com/office/powerpoint/2010/main" val="4068551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896938" y="731838"/>
            <a:ext cx="4875212" cy="3657600"/>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4F24981-6E3E-4F1E-B170-B24EBAC5D4CD}" type="slidenum">
              <a:rPr lang="cy-GB" altLang="en-US" smtClean="0"/>
              <a:pPr/>
              <a:t>17</a:t>
            </a:fld>
            <a:endParaRPr lang="cy-GB" altLang="en-US" smtClean="0"/>
          </a:p>
        </p:txBody>
      </p:sp>
    </p:spTree>
    <p:extLst>
      <p:ext uri="{BB962C8B-B14F-4D97-AF65-F5344CB8AC3E}">
        <p14:creationId xmlns:p14="http://schemas.microsoft.com/office/powerpoint/2010/main" val="17952660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Rot="1" noChangeAspect="1" noChangeArrowheads="1" noTextEdit="1"/>
          </p:cNvSpPr>
          <p:nvPr>
            <p:ph type="sldImg"/>
          </p:nvPr>
        </p:nvSpPr>
        <p:spPr>
          <a:xfrm>
            <a:off x="896938" y="731838"/>
            <a:ext cx="4875212" cy="3657600"/>
          </a:xfrm>
          <a:ln/>
        </p:spPr>
      </p:sp>
      <p:sp>
        <p:nvSpPr>
          <p:cNvPr id="39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3661406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896938" y="731838"/>
            <a:ext cx="4875212" cy="3657600"/>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a:p>
            <a:endParaRPr lang="en-US" altLang="en-US" dirty="0" smtClean="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934409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896938" y="731838"/>
            <a:ext cx="4875212" cy="3657600"/>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D7FE84-B451-4262-890B-404B152112F8}" type="slidenum">
              <a:rPr lang="en-GB" altLang="en-US" smtClean="0"/>
              <a:pPr/>
              <a:t>20</a:t>
            </a:fld>
            <a:endParaRPr lang="en-GB" altLang="en-US" smtClean="0"/>
          </a:p>
        </p:txBody>
      </p:sp>
    </p:spTree>
    <p:extLst>
      <p:ext uri="{BB962C8B-B14F-4D97-AF65-F5344CB8AC3E}">
        <p14:creationId xmlns:p14="http://schemas.microsoft.com/office/powerpoint/2010/main" val="34164970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896938" y="731838"/>
            <a:ext cx="4875212" cy="3657600"/>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21</a:t>
            </a:fld>
            <a:endParaRPr lang="en-GB" altLang="en-US" smtClean="0"/>
          </a:p>
        </p:txBody>
      </p:sp>
    </p:spTree>
    <p:extLst>
      <p:ext uri="{BB962C8B-B14F-4D97-AF65-F5344CB8AC3E}">
        <p14:creationId xmlns:p14="http://schemas.microsoft.com/office/powerpoint/2010/main" val="21113498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896938" y="731838"/>
            <a:ext cx="4875212" cy="3657600"/>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22</a:t>
            </a:fld>
            <a:endParaRPr lang="en-GB" altLang="en-US" smtClean="0"/>
          </a:p>
        </p:txBody>
      </p:sp>
    </p:spTree>
    <p:extLst>
      <p:ext uri="{BB962C8B-B14F-4D97-AF65-F5344CB8AC3E}">
        <p14:creationId xmlns:p14="http://schemas.microsoft.com/office/powerpoint/2010/main" val="9629150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896938" y="731838"/>
            <a:ext cx="4875212" cy="3657600"/>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383C101-DEFB-4056-BF99-F964EA413927}" type="slidenum">
              <a:rPr lang="en-GB" altLang="en-US" smtClean="0"/>
              <a:pPr/>
              <a:t>23</a:t>
            </a:fld>
            <a:endParaRPr lang="en-GB" altLang="en-US" smtClean="0"/>
          </a:p>
        </p:txBody>
      </p:sp>
    </p:spTree>
    <p:extLst>
      <p:ext uri="{BB962C8B-B14F-4D97-AF65-F5344CB8AC3E}">
        <p14:creationId xmlns:p14="http://schemas.microsoft.com/office/powerpoint/2010/main" val="21248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24</a:t>
            </a:fld>
            <a:endParaRPr lang="cy-GB" altLang="en-US" smtClean="0"/>
          </a:p>
        </p:txBody>
      </p:sp>
    </p:spTree>
    <p:extLst>
      <p:ext uri="{BB962C8B-B14F-4D97-AF65-F5344CB8AC3E}">
        <p14:creationId xmlns:p14="http://schemas.microsoft.com/office/powerpoint/2010/main" val="366993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25</a:t>
            </a:fld>
            <a:endParaRPr lang="cy-GB" altLang="en-US"/>
          </a:p>
        </p:txBody>
      </p:sp>
    </p:spTree>
    <p:extLst>
      <p:ext uri="{BB962C8B-B14F-4D97-AF65-F5344CB8AC3E}">
        <p14:creationId xmlns:p14="http://schemas.microsoft.com/office/powerpoint/2010/main" val="36870813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26</a:t>
            </a:fld>
            <a:endParaRPr lang="cy-GB" altLang="en-US"/>
          </a:p>
        </p:txBody>
      </p:sp>
    </p:spTree>
    <p:extLst>
      <p:ext uri="{BB962C8B-B14F-4D97-AF65-F5344CB8AC3E}">
        <p14:creationId xmlns:p14="http://schemas.microsoft.com/office/powerpoint/2010/main" val="36887657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27</a:t>
            </a:fld>
            <a:endParaRPr lang="cy-GB" altLang="en-US"/>
          </a:p>
        </p:txBody>
      </p:sp>
    </p:spTree>
    <p:extLst>
      <p:ext uri="{BB962C8B-B14F-4D97-AF65-F5344CB8AC3E}">
        <p14:creationId xmlns:p14="http://schemas.microsoft.com/office/powerpoint/2010/main" val="26747368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D1B66F-14E2-4F68-A85F-A86846CB4A05}" type="slidenum">
              <a:rPr lang="cy-GB" altLang="en-US" smtClean="0"/>
              <a:pPr>
                <a:defRPr/>
              </a:pPr>
              <a:t>28</a:t>
            </a:fld>
            <a:endParaRPr lang="cy-GB" altLang="en-US"/>
          </a:p>
        </p:txBody>
      </p:sp>
    </p:spTree>
    <p:extLst>
      <p:ext uri="{BB962C8B-B14F-4D97-AF65-F5344CB8AC3E}">
        <p14:creationId xmlns:p14="http://schemas.microsoft.com/office/powerpoint/2010/main" val="24481957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29</a:t>
            </a:fld>
            <a:endParaRPr lang="cy-GB" altLang="en-US" smtClean="0"/>
          </a:p>
        </p:txBody>
      </p:sp>
    </p:spTree>
    <p:extLst>
      <p:ext uri="{BB962C8B-B14F-4D97-AF65-F5344CB8AC3E}">
        <p14:creationId xmlns:p14="http://schemas.microsoft.com/office/powerpoint/2010/main" val="37148239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97849">
              <a:defRPr/>
            </a:pPr>
            <a:endParaRPr lang="en-GB" altLang="en-US" dirty="0" smtClean="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30</a:t>
            </a:fld>
            <a:endParaRPr lang="cy-GB" altLang="en-US" smtClean="0"/>
          </a:p>
        </p:txBody>
      </p:sp>
    </p:spTree>
    <p:extLst>
      <p:ext uri="{BB962C8B-B14F-4D97-AF65-F5344CB8AC3E}">
        <p14:creationId xmlns:p14="http://schemas.microsoft.com/office/powerpoint/2010/main" val="38236631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897849">
              <a:defRPr/>
            </a:pPr>
            <a:endParaRPr lang="en-GB" altLang="en-US" dirty="0" smtClean="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31</a:t>
            </a:fld>
            <a:endParaRPr lang="cy-GB" altLang="en-US" smtClean="0"/>
          </a:p>
        </p:txBody>
      </p:sp>
    </p:spTree>
    <p:extLst>
      <p:ext uri="{BB962C8B-B14F-4D97-AF65-F5344CB8AC3E}">
        <p14:creationId xmlns:p14="http://schemas.microsoft.com/office/powerpoint/2010/main" val="15962278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32</a:t>
            </a:fld>
            <a:endParaRPr lang="cy-GB" altLang="en-US" smtClean="0"/>
          </a:p>
        </p:txBody>
      </p:sp>
    </p:spTree>
    <p:extLst>
      <p:ext uri="{BB962C8B-B14F-4D97-AF65-F5344CB8AC3E}">
        <p14:creationId xmlns:p14="http://schemas.microsoft.com/office/powerpoint/2010/main" val="41401262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1117600" y="673100"/>
            <a:ext cx="4492625" cy="3370263"/>
          </a:xfrm>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latin typeface="Arial" panose="020B0604020202020204" pitchFamily="34" charset="0"/>
              <a:ea typeface="ＭＳ Ｐゴシック" panose="020B0600070205080204" pitchFamily="34" charset="-128"/>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29503" indent="-280578">
              <a:defRPr>
                <a:solidFill>
                  <a:schemeClr val="tx1"/>
                </a:solidFill>
                <a:latin typeface="Arial" panose="020B0604020202020204" pitchFamily="34" charset="0"/>
                <a:ea typeface="ＭＳ Ｐゴシック" panose="020B0600070205080204" pitchFamily="34" charset="-128"/>
              </a:defRPr>
            </a:lvl2pPr>
            <a:lvl3pPr marL="1122312" indent="-224462">
              <a:defRPr>
                <a:solidFill>
                  <a:schemeClr val="tx1"/>
                </a:solidFill>
                <a:latin typeface="Arial" panose="020B0604020202020204" pitchFamily="34" charset="0"/>
                <a:ea typeface="ＭＳ Ｐゴシック" panose="020B0600070205080204" pitchFamily="34" charset="-128"/>
              </a:defRPr>
            </a:lvl3pPr>
            <a:lvl4pPr marL="1571236" indent="-224462">
              <a:defRPr>
                <a:solidFill>
                  <a:schemeClr val="tx1"/>
                </a:solidFill>
                <a:latin typeface="Arial" panose="020B0604020202020204" pitchFamily="34" charset="0"/>
                <a:ea typeface="ＭＳ Ｐゴシック" panose="020B0600070205080204" pitchFamily="34" charset="-128"/>
              </a:defRPr>
            </a:lvl4pPr>
            <a:lvl5pPr marL="2020161" indent="-224462">
              <a:defRPr>
                <a:solidFill>
                  <a:schemeClr val="tx1"/>
                </a:solidFill>
                <a:latin typeface="Arial" panose="020B0604020202020204" pitchFamily="34" charset="0"/>
                <a:ea typeface="ＭＳ Ｐゴシック" panose="020B0600070205080204" pitchFamily="34" charset="-128"/>
              </a:defRPr>
            </a:lvl5pPr>
            <a:lvl6pPr marL="2469086"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1801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66935"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15860" indent="-224462"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F61E331-3ABE-4688-8460-C37F626152DB}" type="slidenum">
              <a:rPr lang="cy-GB" altLang="en-US" smtClean="0"/>
              <a:pPr/>
              <a:t>33</a:t>
            </a:fld>
            <a:endParaRPr lang="cy-GB" altLang="en-US" smtClean="0"/>
          </a:p>
        </p:txBody>
      </p:sp>
    </p:spTree>
    <p:extLst>
      <p:ext uri="{BB962C8B-B14F-4D97-AF65-F5344CB8AC3E}">
        <p14:creationId xmlns:p14="http://schemas.microsoft.com/office/powerpoint/2010/main" val="42441638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600459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669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06915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54364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84573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58372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08504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45694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075572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83351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6547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09/11/2020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3974336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11/9/2020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81485015"/>
      </p:ext>
    </p:extLst>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VBaCQJzvjwM"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sdg1Ce-vmwk" TargetMode="External"/><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DcLcUjRVY24"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vmlDrawing" Target="../drawings/vmlDrawing1.vml"/><Relationship Id="rId5" Type="http://schemas.openxmlformats.org/officeDocument/2006/relationships/image" Target="../media/image3.png"/><Relationship Id="rId4" Type="http://schemas.openxmlformats.org/officeDocument/2006/relationships/oleObject" Target="../embeddings/oleObject1.bin"/></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vmlDrawing" Target="../drawings/vmlDrawing2.vml"/><Relationship Id="rId5" Type="http://schemas.openxmlformats.org/officeDocument/2006/relationships/image" Target="../media/image4.png"/><Relationship Id="rId4" Type="http://schemas.openxmlformats.org/officeDocument/2006/relationships/oleObject" Target="../embeddings/oleObject2.bin"/></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5.png"/><Relationship Id="rId4" Type="http://schemas.openxmlformats.org/officeDocument/2006/relationships/oleObject" Target="../embeddings/oleObject3.bin"/></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olV5Cla-j_g" TargetMode="External"/><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455EALd0htM" TargetMode="External"/><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TQdNGnc54QM"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hyperlink" Target="https://www.bing.com/videos/search?q=Language,+literacy+and+communication+Foundation+Phase+Wales&amp;&amp;view=detail&amp;mid=E5A86D3F51DAA2053568E5A86D3F51DAA2053568&amp;&amp;FORM=VRDGAR" TargetMode="External"/><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gov.wales/docs/dcells/publications/150225-successful-futures-en.pdf" TargetMode="External"/><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hyperlink" Target="https://hwb.gov.wales/storage/4373f5ea-f77e-4b10-a20f-4b06eb02f6a0/draft-statutory-guidance-languages-literacy-and-communication.pdf" TargetMode="External"/><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4"/>
          <p:cNvSpPr>
            <a:spLocks noGrp="1" noChangeArrowheads="1"/>
          </p:cNvSpPr>
          <p:nvPr>
            <p:ph sz="half" idx="1"/>
          </p:nvPr>
        </p:nvSpPr>
        <p:spPr>
          <a:xfrm>
            <a:off x="628650" y="764705"/>
            <a:ext cx="3886200" cy="4176464"/>
          </a:xfrm>
        </p:spPr>
        <p:txBody>
          <a:bodyPr>
            <a:normAutofit/>
          </a:bodyPr>
          <a:lstStyle/>
          <a:p>
            <a:pPr marL="0" lvl="0" indent="0" eaLnBrk="0" fontAlgn="base" hangingPunct="0">
              <a:spcAft>
                <a:spcPct val="0"/>
              </a:spcAft>
              <a:buNone/>
              <a:defRPr/>
            </a:pPr>
            <a:r>
              <a:rPr lang="en-GB" sz="3600" b="1" kern="0" dirty="0" smtClean="0">
                <a:solidFill>
                  <a:srgbClr val="000000"/>
                </a:solidFill>
                <a:latin typeface="Lucida Sans" pitchFamily="34" charset="0"/>
                <a:ea typeface="ＭＳ Ｐゴシック" charset="-128"/>
              </a:rPr>
              <a:t>EAEE5004C </a:t>
            </a:r>
            <a:r>
              <a:rPr lang="cy-GB" sz="3600" kern="0" dirty="0" smtClean="0">
                <a:solidFill>
                  <a:srgbClr val="000000"/>
                </a:solidFill>
                <a:latin typeface="Lucida Sans" pitchFamily="34" charset="0"/>
                <a:ea typeface="ＭＳ Ｐゴシック" charset="-128"/>
              </a:rPr>
              <a:t>Iaith a Llythrennedd yn y Blynyddoedd Cynnar </a:t>
            </a:r>
            <a:endParaRPr lang="cy-GB" sz="3600" kern="0" dirty="0">
              <a:solidFill>
                <a:srgbClr val="000000"/>
              </a:solidFill>
              <a:latin typeface="Lucida Sans" pitchFamily="34" charset="0"/>
              <a:ea typeface="ＭＳ Ｐゴシック" charset="-128"/>
            </a:endParaRPr>
          </a:p>
          <a:p>
            <a:pPr marL="0" lvl="0" indent="0" eaLnBrk="0" fontAlgn="base" hangingPunct="0">
              <a:spcAft>
                <a:spcPct val="0"/>
              </a:spcAft>
              <a:buNone/>
              <a:defRPr/>
            </a:pPr>
            <a:endParaRPr lang="cy-GB" sz="3600" kern="0" dirty="0">
              <a:solidFill>
                <a:srgbClr val="000000"/>
              </a:solidFill>
              <a:latin typeface="Lucida Sans" pitchFamily="34" charset="0"/>
              <a:ea typeface="ＭＳ Ｐゴシック" charset="-128"/>
            </a:endParaRPr>
          </a:p>
          <a:p>
            <a:pPr marL="0" lvl="0" indent="0" eaLnBrk="0" fontAlgn="base" hangingPunct="0">
              <a:spcAft>
                <a:spcPct val="0"/>
              </a:spcAft>
              <a:buNone/>
              <a:defRPr/>
            </a:pPr>
            <a:r>
              <a:rPr lang="cy-GB" sz="3600" b="1" kern="0" dirty="0" smtClean="0">
                <a:solidFill>
                  <a:srgbClr val="000000"/>
                </a:solidFill>
                <a:latin typeface="Lucida Sans" pitchFamily="34" charset="0"/>
                <a:ea typeface="ＭＳ Ｐゴシック" charset="-128"/>
              </a:rPr>
              <a:t>Ysgrifennu</a:t>
            </a:r>
            <a:endParaRPr lang="cy-GB" sz="3600" b="1" kern="0" dirty="0">
              <a:solidFill>
                <a:srgbClr val="000000"/>
              </a:solidFill>
              <a:latin typeface="Lucida Sans" pitchFamily="34" charset="0"/>
              <a:ea typeface="ＭＳ Ｐゴシック" charset="-128"/>
            </a:endParaRPr>
          </a:p>
          <a:p>
            <a:pPr>
              <a:buFontTx/>
              <a:buNone/>
            </a:pPr>
            <a:endParaRPr lang="cy-GB" altLang="cy-GB" sz="2800" dirty="0" smtClean="0">
              <a:latin typeface="Lucida Sans" pitchFamily="34" charset="0"/>
            </a:endParaRPr>
          </a:p>
          <a:p>
            <a:pPr>
              <a:buFontTx/>
              <a:buNone/>
            </a:pPr>
            <a:endParaRPr lang="cy-GB" altLang="cy-GB" sz="2400" dirty="0" smtClean="0">
              <a:latin typeface="Lucida Sans" pitchFamily="34" charset="0"/>
            </a:endParaRPr>
          </a:p>
          <a:p>
            <a:pPr>
              <a:buFontTx/>
              <a:buNone/>
            </a:pPr>
            <a:endParaRPr lang="cy-GB" altLang="cy-GB" dirty="0" smtClean="0">
              <a:latin typeface="Lucida Sans" pitchFamily="34" charset="0"/>
            </a:endParaRPr>
          </a:p>
        </p:txBody>
      </p:sp>
      <p:sp>
        <p:nvSpPr>
          <p:cNvPr id="4100" name="Rectangle 5"/>
          <p:cNvSpPr>
            <a:spLocks noGrp="1" noChangeArrowheads="1"/>
          </p:cNvSpPr>
          <p:nvPr>
            <p:ph sz="half" idx="2"/>
          </p:nvPr>
        </p:nvSpPr>
        <p:spPr>
          <a:xfrm>
            <a:off x="4629150" y="764705"/>
            <a:ext cx="3886200" cy="4176464"/>
          </a:xfrm>
        </p:spPr>
        <p:txBody>
          <a:bodyPr>
            <a:normAutofit/>
          </a:bodyPr>
          <a:lstStyle/>
          <a:p>
            <a:pPr marL="0" lvl="0" indent="0" eaLnBrk="0" fontAlgn="base" hangingPunct="0">
              <a:spcAft>
                <a:spcPct val="0"/>
              </a:spcAft>
              <a:buNone/>
              <a:defRPr/>
            </a:pPr>
            <a:r>
              <a:rPr lang="en-GB" sz="3600" b="1" kern="0" dirty="0" smtClean="0">
                <a:solidFill>
                  <a:srgbClr val="0000FF"/>
                </a:solidFill>
                <a:latin typeface="Lucida Sans" pitchFamily="34" charset="0"/>
                <a:ea typeface="ＭＳ Ｐゴシック" charset="-128"/>
              </a:rPr>
              <a:t>EAEE5004</a:t>
            </a:r>
            <a:endParaRPr lang="en-GB" sz="3600" b="1"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r>
              <a:rPr lang="en-GB" sz="3600" kern="0" dirty="0" smtClean="0">
                <a:solidFill>
                  <a:srgbClr val="0000FF"/>
                </a:solidFill>
                <a:latin typeface="Lucida Sans" pitchFamily="34" charset="0"/>
                <a:ea typeface="ＭＳ Ｐゴシック" charset="-128"/>
              </a:rPr>
              <a:t>Language and Literacy in the Early Years</a:t>
            </a:r>
            <a:endParaRPr lang="en-GB" sz="3600"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endParaRPr lang="en-GB" sz="3600"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endParaRPr lang="en-GB" sz="3600" b="1" kern="0" dirty="0">
              <a:solidFill>
                <a:srgbClr val="0000FF"/>
              </a:solidFill>
              <a:latin typeface="Lucida Sans" pitchFamily="34" charset="0"/>
              <a:ea typeface="ＭＳ Ｐゴシック" charset="-128"/>
            </a:endParaRPr>
          </a:p>
          <a:p>
            <a:pPr marL="0" lvl="0" indent="0" eaLnBrk="0" fontAlgn="base" hangingPunct="0">
              <a:spcAft>
                <a:spcPct val="0"/>
              </a:spcAft>
              <a:buNone/>
              <a:defRPr/>
            </a:pPr>
            <a:r>
              <a:rPr lang="en-GB" sz="3600" b="1" kern="0" dirty="0" smtClean="0">
                <a:solidFill>
                  <a:srgbClr val="0000FF"/>
                </a:solidFill>
                <a:latin typeface="Lucida Sans" pitchFamily="34" charset="0"/>
                <a:ea typeface="ＭＳ Ｐゴシック" charset="-128"/>
              </a:rPr>
              <a:t>Writing</a:t>
            </a:r>
            <a:endParaRPr lang="cy-GB" b="1" kern="0" dirty="0">
              <a:solidFill>
                <a:srgbClr val="0000FF"/>
              </a:solidFill>
              <a:latin typeface="Arial"/>
              <a:ea typeface="ＭＳ Ｐゴシック" charset="-128"/>
            </a:endParaRPr>
          </a:p>
          <a:p>
            <a:pPr>
              <a:buFontTx/>
              <a:buNone/>
            </a:pPr>
            <a:endParaRPr lang="cy-GB" altLang="cy-GB" dirty="0" smtClean="0">
              <a:latin typeface="Lucida Sans" pitchFamily="34" charset="0"/>
            </a:endParaRPr>
          </a:p>
        </p:txBody>
      </p:sp>
    </p:spTree>
    <p:extLst>
      <p:ext uri="{BB962C8B-B14F-4D97-AF65-F5344CB8AC3E}">
        <p14:creationId xmlns:p14="http://schemas.microsoft.com/office/powerpoint/2010/main" val="1576634933"/>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615601"/>
          </a:xfrm>
        </p:spPr>
        <p:txBody>
          <a:bodyPr>
            <a:normAutofit fontScale="90000"/>
          </a:bodyPr>
          <a:lstStyle/>
          <a:p>
            <a:pPr eaLnBrk="1" hangingPunct="1"/>
            <a:r>
              <a:rPr lang="en-GB" altLang="en-US" sz="3600" dirty="0" err="1" smtClean="0">
                <a:latin typeface="Lucida Sans" panose="020B0602030504020204" pitchFamily="34" charset="0"/>
              </a:rPr>
              <a:t>Cynnwys</a:t>
            </a:r>
            <a:r>
              <a:rPr lang="en-GB" altLang="en-US" sz="3600" dirty="0" smtClean="0">
                <a:latin typeface="Lucida Sans" panose="020B0602030504020204" pitchFamily="34" charset="0"/>
              </a:rPr>
              <a:t>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Content</a:t>
            </a:r>
          </a:p>
        </p:txBody>
      </p:sp>
      <p:sp>
        <p:nvSpPr>
          <p:cNvPr id="11267" name="Rectangle 3"/>
          <p:cNvSpPr>
            <a:spLocks noGrp="1" noChangeArrowheads="1"/>
          </p:cNvSpPr>
          <p:nvPr>
            <p:ph sz="half" idx="1"/>
          </p:nvPr>
        </p:nvSpPr>
        <p:spPr>
          <a:xfrm>
            <a:off x="35496" y="1340768"/>
            <a:ext cx="4479354" cy="4836195"/>
          </a:xfrm>
        </p:spPr>
        <p:txBody>
          <a:bodyPr>
            <a:normAutofit/>
          </a:bodyPr>
          <a:lstStyle/>
          <a:p>
            <a:r>
              <a:rPr lang="en-GB" altLang="en-US" sz="2600" dirty="0" err="1">
                <a:latin typeface="Lucida Sans" panose="020B0602030504020204" pitchFamily="34" charset="0"/>
              </a:rPr>
              <a:t>M</a:t>
            </a:r>
            <a:r>
              <a:rPr lang="en-GB" altLang="en-US" sz="2600" dirty="0" err="1" smtClean="0">
                <a:latin typeface="Lucida Sans" panose="020B0602030504020204" pitchFamily="34" charset="0"/>
              </a:rPr>
              <a:t>arciau</a:t>
            </a:r>
            <a:r>
              <a:rPr lang="en-GB" altLang="en-US" sz="2600" dirty="0" smtClean="0">
                <a:latin typeface="Lucida Sans" panose="020B0602030504020204" pitchFamily="34" charset="0"/>
              </a:rPr>
              <a:t> </a:t>
            </a:r>
            <a:r>
              <a:rPr lang="en-GB" altLang="en-US" sz="2600" dirty="0" err="1">
                <a:latin typeface="Lucida Sans" panose="020B0602030504020204" pitchFamily="34" charset="0"/>
              </a:rPr>
              <a:t>c</a:t>
            </a:r>
            <a:r>
              <a:rPr lang="en-GB" altLang="en-US" sz="2600" dirty="0" err="1" smtClean="0">
                <a:latin typeface="Lucida Sans" panose="020B0602030504020204" pitchFamily="34" charset="0"/>
              </a:rPr>
              <a:t>ynnar</a:t>
            </a:r>
            <a:endParaRPr lang="en-GB" altLang="en-US" sz="2600" dirty="0">
              <a:latin typeface="Lucida Sans" panose="020B0602030504020204" pitchFamily="34" charset="0"/>
            </a:endParaRPr>
          </a:p>
          <a:p>
            <a:r>
              <a:rPr lang="en-GB" altLang="en-US" sz="2600" dirty="0">
                <a:latin typeface="Lucida Sans" panose="020B0602030504020204" pitchFamily="34" charset="0"/>
              </a:rPr>
              <a:t>‘</a:t>
            </a:r>
            <a:r>
              <a:rPr lang="en-GB" altLang="en-US" sz="2600" dirty="0" err="1">
                <a:latin typeface="Lucida Sans" panose="020B0602030504020204" pitchFamily="34" charset="0"/>
              </a:rPr>
              <a:t>Camau</a:t>
            </a:r>
            <a:r>
              <a:rPr lang="en-GB" altLang="en-US" sz="2600" dirty="0">
                <a:latin typeface="Lucida Sans" panose="020B0602030504020204" pitchFamily="34" charset="0"/>
              </a:rPr>
              <a:t>’ </a:t>
            </a:r>
            <a:r>
              <a:rPr lang="en-GB" altLang="en-US" sz="2600" dirty="0" err="1">
                <a:latin typeface="Lucida Sans" panose="020B0602030504020204" pitchFamily="34" charset="0"/>
              </a:rPr>
              <a:t>ysgrifennu</a:t>
            </a:r>
            <a:endParaRPr lang="en-GB" altLang="en-US" sz="2600" dirty="0">
              <a:latin typeface="Lucida Sans" panose="020B0602030504020204" pitchFamily="34" charset="0"/>
            </a:endParaRPr>
          </a:p>
          <a:p>
            <a:r>
              <a:rPr lang="en-GB" altLang="en-US" sz="2600" dirty="0" err="1">
                <a:latin typeface="Lucida Sans" panose="020B0602030504020204" pitchFamily="34" charset="0"/>
              </a:rPr>
              <a:t>Gwaith</a:t>
            </a:r>
            <a:r>
              <a:rPr lang="en-GB" altLang="en-US" sz="2600" dirty="0">
                <a:latin typeface="Lucida Sans" panose="020B0602030504020204" pitchFamily="34" charset="0"/>
              </a:rPr>
              <a:t> Viktor </a:t>
            </a:r>
            <a:r>
              <a:rPr lang="en-GB" altLang="en-US" sz="2600" dirty="0" err="1">
                <a:latin typeface="Lucida Sans" panose="020B0602030504020204" pitchFamily="34" charset="0"/>
              </a:rPr>
              <a:t>Lowenfeld</a:t>
            </a:r>
            <a:endParaRPr lang="en-GB" altLang="en-US" sz="2600" dirty="0">
              <a:latin typeface="Lucida Sans" panose="020B0602030504020204" pitchFamily="34" charset="0"/>
            </a:endParaRPr>
          </a:p>
          <a:p>
            <a:r>
              <a:rPr lang="en-GB" altLang="en-US" sz="2600" dirty="0" err="1">
                <a:latin typeface="Lucida Sans" panose="020B0602030504020204" pitchFamily="34" charset="0"/>
              </a:rPr>
              <a:t>Cwricwla</a:t>
            </a:r>
            <a:endParaRPr lang="en-GB" altLang="en-US" sz="2600" dirty="0">
              <a:latin typeface="Lucida Sans" panose="020B0602030504020204" pitchFamily="34" charset="0"/>
            </a:endParaRPr>
          </a:p>
          <a:p>
            <a:r>
              <a:rPr lang="en-GB" altLang="en-US" sz="2600" dirty="0" err="1">
                <a:latin typeface="Lucida Sans" panose="020B0602030504020204" pitchFamily="34" charset="0"/>
              </a:rPr>
              <a:t>Rôl</a:t>
            </a:r>
            <a:r>
              <a:rPr lang="en-GB" altLang="en-US" sz="2600" dirty="0">
                <a:latin typeface="Lucida Sans" panose="020B0602030504020204" pitchFamily="34" charset="0"/>
              </a:rPr>
              <a:t> yr </a:t>
            </a:r>
            <a:r>
              <a:rPr lang="en-GB" altLang="en-US" sz="2600" dirty="0" err="1">
                <a:latin typeface="Lucida Sans" panose="020B0602030504020204" pitchFamily="34" charset="0"/>
              </a:rPr>
              <a:t>oedolyn</a:t>
            </a:r>
            <a:endParaRPr lang="en-GB" altLang="en-US" sz="2600" dirty="0">
              <a:latin typeface="Lucida Sans" panose="020B0602030504020204" pitchFamily="34" charset="0"/>
            </a:endParaRPr>
          </a:p>
          <a:p>
            <a:r>
              <a:rPr lang="en-GB" altLang="en-US" sz="2600" dirty="0" err="1" smtClean="0">
                <a:latin typeface="Lucida Sans" panose="020B0602030504020204" pitchFamily="34" charset="0"/>
              </a:rPr>
              <a:t>Llawchwith</a:t>
            </a:r>
            <a:endParaRPr lang="en-GB" altLang="en-US" sz="2600" dirty="0">
              <a:latin typeface="Lucida Sans" panose="020B0602030504020204" pitchFamily="34" charset="0"/>
            </a:endParaRPr>
          </a:p>
          <a:p>
            <a:r>
              <a:rPr lang="en-GB" altLang="en-US" sz="2600" dirty="0" err="1">
                <a:latin typeface="Lucida Sans" panose="020B0602030504020204" pitchFamily="34" charset="0"/>
              </a:rPr>
              <a:t>Ysgrifennu</a:t>
            </a:r>
            <a:r>
              <a:rPr lang="en-GB" altLang="en-US" sz="2600" dirty="0">
                <a:latin typeface="Lucida Sans" panose="020B0602030504020204" pitchFamily="34" charset="0"/>
              </a:rPr>
              <a:t> </a:t>
            </a:r>
            <a:r>
              <a:rPr lang="en-GB" altLang="en-US" sz="2600" dirty="0" err="1">
                <a:latin typeface="Lucida Sans" panose="020B0602030504020204" pitchFamily="34" charset="0"/>
              </a:rPr>
              <a:t>amlddiwylliannol</a:t>
            </a:r>
            <a:endParaRPr lang="en-GB" altLang="en-US" sz="2600" dirty="0">
              <a:latin typeface="Lucida Sans" panose="020B0602030504020204" pitchFamily="34" charset="0"/>
            </a:endParaRPr>
          </a:p>
          <a:p>
            <a:r>
              <a:rPr lang="en-GB" altLang="en-US" sz="2600" dirty="0" err="1">
                <a:latin typeface="Lucida Sans" panose="020B0602030504020204" pitchFamily="34" charset="0"/>
              </a:rPr>
              <a:t>Tasgau</a:t>
            </a:r>
            <a:endParaRPr lang="en-GB" altLang="en-US" sz="3200" dirty="0" smtClean="0">
              <a:latin typeface="Lucida Sans" panose="020B0602030504020204" pitchFamily="34" charset="0"/>
            </a:endParaRPr>
          </a:p>
        </p:txBody>
      </p:sp>
      <p:sp>
        <p:nvSpPr>
          <p:cNvPr id="11268" name="Content Placeholder 1"/>
          <p:cNvSpPr>
            <a:spLocks noGrp="1"/>
          </p:cNvSpPr>
          <p:nvPr>
            <p:ph sz="half" idx="2"/>
          </p:nvPr>
        </p:nvSpPr>
        <p:spPr>
          <a:xfrm>
            <a:off x="4629150" y="1340768"/>
            <a:ext cx="4335338" cy="4836195"/>
          </a:xfrm>
        </p:spPr>
        <p:txBody>
          <a:bodyPr>
            <a:normAutofit/>
          </a:bodyPr>
          <a:lstStyle/>
          <a:p>
            <a:r>
              <a:rPr lang="en-GB" altLang="en-US" sz="2600" dirty="0" smtClean="0">
                <a:solidFill>
                  <a:srgbClr val="0000FF"/>
                </a:solidFill>
                <a:latin typeface="Lucida Sans" panose="020B0602030504020204" pitchFamily="34" charset="0"/>
              </a:rPr>
              <a:t>Early </a:t>
            </a:r>
            <a:r>
              <a:rPr lang="en-GB" altLang="en-US" sz="2600" dirty="0" smtClean="0">
                <a:solidFill>
                  <a:srgbClr val="0000FF"/>
                </a:solidFill>
                <a:latin typeface="Lucida Sans" panose="020B0602030504020204" pitchFamily="34" charset="0"/>
              </a:rPr>
              <a:t>mark making</a:t>
            </a:r>
            <a:endParaRPr lang="en-GB" altLang="en-US" sz="2600" dirty="0" smtClean="0">
              <a:solidFill>
                <a:srgbClr val="0000FF"/>
              </a:solidFill>
              <a:latin typeface="Lucida Sans" panose="020B0602030504020204" pitchFamily="34" charset="0"/>
            </a:endParaRPr>
          </a:p>
          <a:p>
            <a:r>
              <a:rPr lang="en-GB" altLang="en-US" sz="2600" dirty="0" smtClean="0">
                <a:solidFill>
                  <a:srgbClr val="0000FF"/>
                </a:solidFill>
                <a:latin typeface="Lucida Sans" panose="020B0602030504020204" pitchFamily="34" charset="0"/>
              </a:rPr>
              <a:t>‘Stages’ of writing</a:t>
            </a:r>
          </a:p>
          <a:p>
            <a:r>
              <a:rPr lang="en-GB" altLang="en-US" sz="2600" dirty="0" smtClean="0">
                <a:solidFill>
                  <a:srgbClr val="0000FF"/>
                </a:solidFill>
                <a:latin typeface="Lucida Sans" panose="020B0602030504020204" pitchFamily="34" charset="0"/>
              </a:rPr>
              <a:t>Work of Viktor </a:t>
            </a:r>
            <a:r>
              <a:rPr lang="en-GB" altLang="en-US" sz="2600" dirty="0" err="1" smtClean="0">
                <a:solidFill>
                  <a:srgbClr val="0000FF"/>
                </a:solidFill>
                <a:latin typeface="Lucida Sans" panose="020B0602030504020204" pitchFamily="34" charset="0"/>
              </a:rPr>
              <a:t>Lowenfeld</a:t>
            </a:r>
            <a:endParaRPr lang="en-GB" altLang="en-US" sz="2600" dirty="0">
              <a:solidFill>
                <a:srgbClr val="0000FF"/>
              </a:solidFill>
              <a:latin typeface="Lucida Sans" panose="020B0602030504020204" pitchFamily="34" charset="0"/>
            </a:endParaRPr>
          </a:p>
          <a:p>
            <a:r>
              <a:rPr lang="en-GB" altLang="en-US" sz="2600" dirty="0" smtClean="0">
                <a:solidFill>
                  <a:srgbClr val="0000FF"/>
                </a:solidFill>
                <a:latin typeface="Lucida Sans" panose="020B0602030504020204" pitchFamily="34" charset="0"/>
              </a:rPr>
              <a:t>Curricula</a:t>
            </a:r>
          </a:p>
          <a:p>
            <a:r>
              <a:rPr lang="en-GB" altLang="en-US" sz="2600" dirty="0" smtClean="0">
                <a:solidFill>
                  <a:srgbClr val="0000FF"/>
                </a:solidFill>
                <a:latin typeface="Lucida Sans" panose="020B0602030504020204" pitchFamily="34" charset="0"/>
              </a:rPr>
              <a:t>Role of the adult</a:t>
            </a:r>
          </a:p>
          <a:p>
            <a:r>
              <a:rPr lang="en-GB" altLang="en-US" sz="2600" dirty="0" smtClean="0">
                <a:solidFill>
                  <a:srgbClr val="0000FF"/>
                </a:solidFill>
                <a:latin typeface="Lucida Sans" panose="020B0602030504020204" pitchFamily="34" charset="0"/>
              </a:rPr>
              <a:t>Left-handedness</a:t>
            </a:r>
          </a:p>
          <a:p>
            <a:r>
              <a:rPr lang="en-GB" altLang="en-US" sz="2600" dirty="0" smtClean="0">
                <a:solidFill>
                  <a:srgbClr val="0000FF"/>
                </a:solidFill>
                <a:latin typeface="Lucida Sans" panose="020B0602030504020204" pitchFamily="34" charset="0"/>
              </a:rPr>
              <a:t>Multicultural writing</a:t>
            </a:r>
          </a:p>
          <a:p>
            <a:r>
              <a:rPr lang="en-GB" altLang="en-US" sz="2600" dirty="0" smtClean="0">
                <a:solidFill>
                  <a:srgbClr val="0000FF"/>
                </a:solidFill>
                <a:latin typeface="Lucida Sans" panose="020B0602030504020204" pitchFamily="34" charset="0"/>
              </a:rPr>
              <a:t>Tasks</a:t>
            </a:r>
            <a:endParaRPr lang="en-GB" altLang="en-US" sz="2600" dirty="0" smtClean="0">
              <a:solidFill>
                <a:srgbClr val="0000FF"/>
              </a:solidFill>
              <a:latin typeface="Lucida Sans" panose="020B0602030504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2</a:t>
            </a:fld>
            <a:endParaRPr lang="en-GB" altLang="en-US" sz="1400" smtClean="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36625044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dirty="0" smtClean="0">
                <a:latin typeface="Lucida Sans" panose="020B0602030504020204" pitchFamily="34" charset="0"/>
              </a:rPr>
              <a:t>Sgiliau </a:t>
            </a:r>
            <a:r>
              <a:rPr lang="en-GB" sz="3000" dirty="0" err="1" smtClean="0">
                <a:latin typeface="Lucida Sans" panose="020B0602030504020204" pitchFamily="34" charset="0"/>
              </a:rPr>
              <a:t>Cyflogadwyedd</a:t>
            </a:r>
            <a:r>
              <a:rPr lang="en-GB" sz="3000" dirty="0" smtClean="0">
                <a:latin typeface="Lucida Sans" panose="020B0602030504020204" pitchFamily="34" charset="0"/>
              </a:rPr>
              <a:t>/</a:t>
            </a:r>
            <a:r>
              <a:rPr lang="en-GB" sz="3000" dirty="0" err="1" smtClean="0">
                <a:latin typeface="Lucida Sans" panose="020B0602030504020204" pitchFamily="34" charset="0"/>
              </a:rPr>
              <a:t>Trosglwyddadwy</a:t>
            </a:r>
            <a:r>
              <a:rPr lang="en-GB" sz="3000" dirty="0" smtClean="0">
                <a:latin typeface="Lucida Sans" panose="020B0602030504020204" pitchFamily="34" charset="0"/>
              </a:rPr>
              <a:t/>
            </a:r>
            <a:br>
              <a:rPr lang="en-GB" sz="3000" dirty="0" smtClean="0">
                <a:latin typeface="Lucida Sans" panose="020B0602030504020204" pitchFamily="34" charset="0"/>
              </a:rPr>
            </a:br>
            <a:r>
              <a:rPr lang="en-GB" sz="3000" dirty="0" smtClean="0">
                <a:solidFill>
                  <a:srgbClr val="0000FF"/>
                </a:solidFill>
                <a:latin typeface="Lucida Sans" panose="020B0602030504020204" pitchFamily="34" charset="0"/>
              </a:rPr>
              <a:t>Employability/Transferable Skills</a:t>
            </a:r>
            <a:endParaRPr lang="en-US" sz="30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457200" y="1600201"/>
            <a:ext cx="4038600" cy="3989040"/>
          </a:xfrm>
        </p:spPr>
        <p:txBody>
          <a:bodyPr/>
          <a:lstStyle/>
          <a:p>
            <a:r>
              <a:rPr lang="en-GB" dirty="0" err="1" smtClean="0">
                <a:latin typeface="Lucida Sans" panose="020B0602030504020204" pitchFamily="34" charset="0"/>
              </a:rPr>
              <a:t>Trefnu</a:t>
            </a:r>
            <a:endParaRPr lang="en-GB" dirty="0" smtClean="0">
              <a:latin typeface="Lucida Sans" panose="020B0602030504020204" pitchFamily="34" charset="0"/>
            </a:endParaRPr>
          </a:p>
          <a:p>
            <a:r>
              <a:rPr lang="en-GB" dirty="0" err="1" smtClean="0">
                <a:latin typeface="Lucida Sans" panose="020B0602030504020204" pitchFamily="34" charset="0"/>
              </a:rPr>
              <a:t>Cynllunio</a:t>
            </a:r>
            <a:endParaRPr lang="en-GB" dirty="0" smtClean="0">
              <a:latin typeface="Lucida Sans" panose="020B0602030504020204" pitchFamily="34" charset="0"/>
            </a:endParaRPr>
          </a:p>
          <a:p>
            <a:r>
              <a:rPr lang="en-GB" dirty="0" err="1" smtClean="0">
                <a:latin typeface="Lucida Sans" panose="020B0602030504020204" pitchFamily="34" charset="0"/>
              </a:rPr>
              <a:t>Ymchwilio</a:t>
            </a:r>
            <a:r>
              <a:rPr lang="en-GB" dirty="0" smtClean="0">
                <a:latin typeface="Lucida Sans" panose="020B0602030504020204" pitchFamily="34" charset="0"/>
              </a:rPr>
              <a:t> </a:t>
            </a:r>
          </a:p>
          <a:p>
            <a:r>
              <a:rPr lang="en-GB" dirty="0" err="1" smtClean="0">
                <a:latin typeface="Lucida Sans" panose="020B0602030504020204" pitchFamily="34" charset="0"/>
              </a:rPr>
              <a:t>Cymryd</a:t>
            </a:r>
            <a:r>
              <a:rPr lang="en-GB" dirty="0" smtClean="0">
                <a:latin typeface="Lucida Sans" panose="020B0602030504020204" pitchFamily="34" charset="0"/>
              </a:rPr>
              <a:t> </a:t>
            </a:r>
            <a:r>
              <a:rPr lang="en-GB" dirty="0" err="1" smtClean="0">
                <a:latin typeface="Lucida Sans" panose="020B0602030504020204" pitchFamily="34" charset="0"/>
              </a:rPr>
              <a:t>nodiadau</a:t>
            </a:r>
            <a:endParaRPr lang="en-GB" dirty="0" smtClean="0">
              <a:latin typeface="Lucida Sans" panose="020B0602030504020204" pitchFamily="34" charset="0"/>
            </a:endParaRPr>
          </a:p>
          <a:p>
            <a:r>
              <a:rPr lang="en-GB" dirty="0" err="1" smtClean="0">
                <a:latin typeface="Lucida Sans" panose="020B0602030504020204" pitchFamily="34" charset="0"/>
              </a:rPr>
              <a:t>Trafod</a:t>
            </a:r>
            <a:endParaRPr lang="en-GB" dirty="0" smtClean="0">
              <a:latin typeface="Lucida Sans" panose="020B0602030504020204" pitchFamily="34" charset="0"/>
            </a:endParaRPr>
          </a:p>
          <a:p>
            <a:r>
              <a:rPr lang="en-GB" dirty="0" err="1" smtClean="0">
                <a:latin typeface="Lucida Sans" panose="020B0602030504020204" pitchFamily="34" charset="0"/>
              </a:rPr>
              <a:t>Cysylltu</a:t>
            </a:r>
            <a:r>
              <a:rPr lang="en-GB" dirty="0" smtClean="0">
                <a:latin typeface="Lucida Sans" panose="020B0602030504020204" pitchFamily="34" charset="0"/>
              </a:rPr>
              <a:t> </a:t>
            </a:r>
            <a:r>
              <a:rPr lang="en-GB" dirty="0" err="1" smtClean="0">
                <a:latin typeface="Lucida Sans" panose="020B0602030504020204" pitchFamily="34" charset="0"/>
              </a:rPr>
              <a:t>damcaniaeth</a:t>
            </a:r>
            <a:r>
              <a:rPr lang="en-GB" dirty="0" smtClean="0">
                <a:latin typeface="Lucida Sans" panose="020B0602030504020204" pitchFamily="34" charset="0"/>
              </a:rPr>
              <a:t> ag </a:t>
            </a:r>
            <a:r>
              <a:rPr lang="en-GB" dirty="0" err="1" smtClean="0">
                <a:latin typeface="Lucida Sans" panose="020B0602030504020204" pitchFamily="34" charset="0"/>
              </a:rPr>
              <a:t>arfer</a:t>
            </a:r>
            <a:endParaRPr lang="en-US"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00FF"/>
                </a:solidFill>
                <a:latin typeface="Lucida Sans" panose="020B0602030504020204" pitchFamily="34" charset="0"/>
              </a:rPr>
              <a:t>Organisation</a:t>
            </a:r>
          </a:p>
          <a:p>
            <a:r>
              <a:rPr lang="en-GB" dirty="0" smtClean="0">
                <a:solidFill>
                  <a:srgbClr val="0000FF"/>
                </a:solidFill>
                <a:latin typeface="Lucida Sans" panose="020B0602030504020204" pitchFamily="34" charset="0"/>
              </a:rPr>
              <a:t>Planning</a:t>
            </a:r>
          </a:p>
          <a:p>
            <a:r>
              <a:rPr lang="en-GB" dirty="0" smtClean="0">
                <a:solidFill>
                  <a:srgbClr val="0000FF"/>
                </a:solidFill>
                <a:latin typeface="Lucida Sans" panose="020B0602030504020204" pitchFamily="34" charset="0"/>
              </a:rPr>
              <a:t>Researching</a:t>
            </a:r>
          </a:p>
          <a:p>
            <a:r>
              <a:rPr lang="en-GB" dirty="0" smtClean="0">
                <a:solidFill>
                  <a:srgbClr val="0000FF"/>
                </a:solidFill>
                <a:latin typeface="Lucida Sans" panose="020B0602030504020204" pitchFamily="34" charset="0"/>
              </a:rPr>
              <a:t>Note taking</a:t>
            </a:r>
          </a:p>
          <a:p>
            <a:r>
              <a:rPr lang="en-GB" dirty="0" smtClean="0">
                <a:solidFill>
                  <a:srgbClr val="0000FF"/>
                </a:solidFill>
                <a:latin typeface="Lucida Sans" panose="020B0602030504020204" pitchFamily="34" charset="0"/>
              </a:rPr>
              <a:t>Discussing</a:t>
            </a:r>
          </a:p>
          <a:p>
            <a:r>
              <a:rPr lang="en-GB" dirty="0" smtClean="0">
                <a:solidFill>
                  <a:srgbClr val="0000FF"/>
                </a:solidFill>
                <a:latin typeface="Lucida Sans" panose="020B0602030504020204" pitchFamily="34" charset="0"/>
              </a:rPr>
              <a:t>Linking theory to practice</a:t>
            </a:r>
          </a:p>
        </p:txBody>
      </p:sp>
    </p:spTree>
    <p:extLst>
      <p:ext uri="{BB962C8B-B14F-4D97-AF65-F5344CB8AC3E}">
        <p14:creationId xmlns:p14="http://schemas.microsoft.com/office/powerpoint/2010/main" val="12151896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975641"/>
          </a:xfrm>
        </p:spPr>
        <p:txBody>
          <a:bodyPr>
            <a:normAutofit fontScale="90000"/>
          </a:bodyPr>
          <a:lstStyle/>
          <a:p>
            <a:pPr eaLnBrk="1" hangingPunct="1"/>
            <a:r>
              <a:rPr lang="en-GB" altLang="en-US" sz="3600" dirty="0" err="1" smtClean="0">
                <a:latin typeface="Lucida Sans" panose="020B0602030504020204" pitchFamily="34" charset="0"/>
              </a:rPr>
              <a:t>Adnoddau</a:t>
            </a:r>
            <a:r>
              <a:rPr lang="en-GB" altLang="en-US" sz="3600" dirty="0" smtClean="0">
                <a:latin typeface="Lucida Sans" panose="020B0602030504020204" pitchFamily="34" charset="0"/>
              </a:rPr>
              <a:t>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Resources</a:t>
            </a:r>
          </a:p>
        </p:txBody>
      </p:sp>
      <p:sp>
        <p:nvSpPr>
          <p:cNvPr id="11267" name="Rectangle 3"/>
          <p:cNvSpPr>
            <a:spLocks noGrp="1" noChangeArrowheads="1"/>
          </p:cNvSpPr>
          <p:nvPr>
            <p:ph sz="half" idx="1"/>
          </p:nvPr>
        </p:nvSpPr>
        <p:spPr>
          <a:xfrm>
            <a:off x="755576" y="1700808"/>
            <a:ext cx="3759274" cy="4476155"/>
          </a:xfrm>
        </p:spPr>
        <p:txBody>
          <a:bodyPr>
            <a:normAutofit/>
          </a:bodyPr>
          <a:lstStyle/>
          <a:p>
            <a:r>
              <a:rPr lang="en-GB" dirty="0">
                <a:latin typeface="Lucida Sans" panose="020B0602030504020204" pitchFamily="34" charset="0"/>
              </a:rPr>
              <a:t>PP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gyfer</a:t>
            </a:r>
            <a:r>
              <a:rPr lang="en-GB" dirty="0">
                <a:latin typeface="Lucida Sans" panose="020B0602030504020204" pitchFamily="34" charset="0"/>
              </a:rPr>
              <a:t> y </a:t>
            </a:r>
            <a:r>
              <a:rPr lang="en-GB" dirty="0" err="1" smtClean="0">
                <a:latin typeface="Lucida Sans" panose="020B0602030504020204" pitchFamily="34" charset="0"/>
              </a:rPr>
              <a:t>ddarlith</a:t>
            </a:r>
            <a:endParaRPr lang="en-GB" dirty="0" smtClean="0">
              <a:latin typeface="Lucida Sans" panose="020B0602030504020204" pitchFamily="34" charset="0"/>
            </a:endParaRPr>
          </a:p>
          <a:p>
            <a:r>
              <a:rPr lang="en-GB" dirty="0" err="1" smtClean="0">
                <a:latin typeface="Lucida Sans" panose="020B0602030504020204" pitchFamily="34" charset="0"/>
              </a:rPr>
              <a:t>Ymchwil</a:t>
            </a:r>
            <a:r>
              <a:rPr lang="en-GB" dirty="0" smtClean="0">
                <a:latin typeface="Lucida Sans" panose="020B0602030504020204" pitchFamily="34" charset="0"/>
              </a:rPr>
              <a:t> </a:t>
            </a:r>
            <a:endParaRPr lang="en-GB" dirty="0">
              <a:latin typeface="Lucida Sans" panose="020B0602030504020204" pitchFamily="34" charset="0"/>
            </a:endParaRPr>
          </a:p>
          <a:p>
            <a:r>
              <a:rPr lang="en-GB" dirty="0" err="1">
                <a:latin typeface="Lucida Sans" panose="020B0602030504020204" pitchFamily="34" charset="0"/>
              </a:rPr>
              <a:t>Clipiau</a:t>
            </a:r>
            <a:r>
              <a:rPr lang="en-GB" dirty="0">
                <a:latin typeface="Lucida Sans" panose="020B0602030504020204" pitchFamily="34" charset="0"/>
              </a:rPr>
              <a:t> </a:t>
            </a:r>
            <a:r>
              <a:rPr lang="en-GB" dirty="0" err="1">
                <a:latin typeface="Lucida Sans" panose="020B0602030504020204" pitchFamily="34" charset="0"/>
              </a:rPr>
              <a:t>fideo</a:t>
            </a:r>
            <a:endParaRPr lang="en-GB" dirty="0">
              <a:latin typeface="Lucida Sans" panose="020B0602030504020204" pitchFamily="34" charset="0"/>
            </a:endParaRPr>
          </a:p>
          <a:p>
            <a:r>
              <a:rPr lang="en-GB" dirty="0" err="1" smtClean="0">
                <a:latin typeface="Lucida Sans" panose="020B0602030504020204" pitchFamily="34" charset="0"/>
              </a:rPr>
              <a:t>Gwefannau</a:t>
            </a:r>
            <a:endParaRPr lang="en-GB" dirty="0" smtClean="0">
              <a:latin typeface="Lucida Sans" panose="020B0602030504020204" pitchFamily="34" charset="0"/>
            </a:endParaRPr>
          </a:p>
          <a:p>
            <a:r>
              <a:rPr lang="en-GB" dirty="0" err="1" smtClean="0">
                <a:latin typeface="Lucida Sans" panose="020B0602030504020204" pitchFamily="34" charset="0"/>
              </a:rPr>
              <a:t>Delweddau</a:t>
            </a:r>
            <a:endParaRPr lang="en-GB" dirty="0" smtClean="0">
              <a:latin typeface="Lucida Sans" panose="020B0602030504020204" pitchFamily="34" charset="0"/>
            </a:endParaRPr>
          </a:p>
          <a:p>
            <a:r>
              <a:rPr lang="en-GB" dirty="0" err="1" smtClean="0">
                <a:latin typeface="Lucida Sans" panose="020B0602030504020204" pitchFamily="34" charset="0"/>
              </a:rPr>
              <a:t>Blogiau</a:t>
            </a:r>
            <a:endParaRPr lang="en-GB" dirty="0">
              <a:latin typeface="Lucida Sans" panose="020B0602030504020204" pitchFamily="34" charset="0"/>
            </a:endParaRPr>
          </a:p>
          <a:p>
            <a:pPr marL="0" indent="0" eaLnBrk="1" hangingPunct="1">
              <a:buNone/>
            </a:pPr>
            <a:endParaRPr lang="en-GB" altLang="en-US" sz="3200" dirty="0" smtClean="0">
              <a:latin typeface="Lucida Sans" panose="020B0602030504020204" pitchFamily="34" charset="0"/>
            </a:endParaRPr>
          </a:p>
        </p:txBody>
      </p:sp>
      <p:sp>
        <p:nvSpPr>
          <p:cNvPr id="11268" name="Content Placeholder 1"/>
          <p:cNvSpPr>
            <a:spLocks noGrp="1"/>
          </p:cNvSpPr>
          <p:nvPr>
            <p:ph sz="half" idx="2"/>
          </p:nvPr>
        </p:nvSpPr>
        <p:spPr>
          <a:xfrm>
            <a:off x="4629150" y="1700808"/>
            <a:ext cx="3886200" cy="4476155"/>
          </a:xfrm>
        </p:spPr>
        <p:txBody>
          <a:bodyPr>
            <a:normAutofit/>
          </a:bodyPr>
          <a:lstStyle/>
          <a:p>
            <a:r>
              <a:rPr lang="en-GB" dirty="0">
                <a:solidFill>
                  <a:srgbClr val="0000FF"/>
                </a:solidFill>
                <a:latin typeface="Lucida Sans" panose="020B0602030504020204" pitchFamily="34" charset="0"/>
              </a:rPr>
              <a:t>PP for the lecture</a:t>
            </a:r>
          </a:p>
          <a:p>
            <a:r>
              <a:rPr lang="en-GB" dirty="0" smtClean="0">
                <a:solidFill>
                  <a:srgbClr val="0000FF"/>
                </a:solidFill>
                <a:latin typeface="Lucida Sans" panose="020B0602030504020204" pitchFamily="34" charset="0"/>
              </a:rPr>
              <a:t>Research</a:t>
            </a:r>
            <a:endParaRPr lang="en-GB" dirty="0">
              <a:solidFill>
                <a:srgbClr val="0000FF"/>
              </a:solidFill>
              <a:latin typeface="Lucida Sans" panose="020B0602030504020204" pitchFamily="34" charset="0"/>
            </a:endParaRPr>
          </a:p>
          <a:p>
            <a:r>
              <a:rPr lang="en-GB" dirty="0">
                <a:solidFill>
                  <a:srgbClr val="0000FF"/>
                </a:solidFill>
                <a:latin typeface="Lucida Sans" panose="020B0602030504020204" pitchFamily="34" charset="0"/>
              </a:rPr>
              <a:t>Video clips</a:t>
            </a:r>
          </a:p>
          <a:p>
            <a:r>
              <a:rPr lang="en-GB" dirty="0" smtClean="0">
                <a:solidFill>
                  <a:srgbClr val="0000FF"/>
                </a:solidFill>
                <a:latin typeface="Lucida Sans" panose="020B0602030504020204" pitchFamily="34" charset="0"/>
              </a:rPr>
              <a:t>Websites</a:t>
            </a:r>
          </a:p>
          <a:p>
            <a:r>
              <a:rPr lang="en-GB" dirty="0" smtClean="0">
                <a:solidFill>
                  <a:srgbClr val="0000FF"/>
                </a:solidFill>
                <a:latin typeface="Lucida Sans" panose="020B0602030504020204" pitchFamily="34" charset="0"/>
              </a:rPr>
              <a:t>Images</a:t>
            </a:r>
          </a:p>
          <a:p>
            <a:r>
              <a:rPr lang="en-GB" dirty="0" smtClean="0">
                <a:solidFill>
                  <a:srgbClr val="0000FF"/>
                </a:solidFill>
                <a:latin typeface="Lucida Sans" panose="020B0602030504020204" pitchFamily="34" charset="0"/>
              </a:rPr>
              <a:t>Blogs</a:t>
            </a:r>
            <a:endParaRPr lang="en-GB" dirty="0">
              <a:solidFill>
                <a:srgbClr val="0000FF"/>
              </a:solidFill>
              <a:latin typeface="Lucida Sans" panose="020B0602030504020204" pitchFamily="34" charset="0"/>
            </a:endParaRPr>
          </a:p>
          <a:p>
            <a:endParaRPr lang="en-GB" altLang="en-US" dirty="0" smtClean="0">
              <a:solidFill>
                <a:srgbClr val="0000FF"/>
              </a:solidFill>
              <a:latin typeface="Lucida Sans" panose="020B0602030504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89BD40D4-E81F-4BB3-B1EA-3BECAB7DAC72}" type="slidenum">
              <a:rPr lang="en-GB" altLang="en-US" sz="1400" smtClean="0">
                <a:ea typeface="ＭＳ Ｐゴシック" pitchFamily="34" charset="-128"/>
              </a:rPr>
              <a:pPr eaLnBrk="1" hangingPunct="1">
                <a:spcBef>
                  <a:spcPct val="0"/>
                </a:spcBef>
                <a:buFontTx/>
                <a:buNone/>
                <a:defRPr/>
              </a:pPr>
              <a:t>4</a:t>
            </a:fld>
            <a:endParaRPr lang="en-GB" altLang="en-US" sz="1400" smtClean="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spTree>
    <p:extLst>
      <p:ext uri="{BB962C8B-B14F-4D97-AF65-F5344CB8AC3E}">
        <p14:creationId xmlns:p14="http://schemas.microsoft.com/office/powerpoint/2010/main" val="14228305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dirty="0">
                <a:latin typeface="Lucida Sans" panose="020B0602030504020204" pitchFamily="34" charset="0"/>
              </a:rPr>
              <a:t>Gwneud Marciau </a:t>
            </a:r>
            <a:r>
              <a:rPr lang="en-GB" altLang="en-US" sz="3600" dirty="0" err="1">
                <a:latin typeface="Lucida Sans" panose="020B0602030504020204" pitchFamily="34" charset="0"/>
              </a:rPr>
              <a:t>Cynnar</a:t>
            </a:r>
            <a:r>
              <a:rPr lang="en-GB" altLang="en-US" sz="3600" dirty="0">
                <a:solidFill>
                  <a:schemeClr val="accent2"/>
                </a:solidFill>
                <a:latin typeface="Lucida Sans" panose="020B0602030504020204" pitchFamily="34" charset="0"/>
              </a:rPr>
              <a:t/>
            </a:r>
            <a:br>
              <a:rPr lang="en-GB" altLang="en-US" sz="3600" dirty="0">
                <a:solidFill>
                  <a:schemeClr val="accent2"/>
                </a:solidFill>
                <a:latin typeface="Lucida Sans" panose="020B0602030504020204" pitchFamily="34" charset="0"/>
              </a:rPr>
            </a:br>
            <a:r>
              <a:rPr lang="en-GB" altLang="en-US" sz="3600" dirty="0">
                <a:solidFill>
                  <a:srgbClr val="0000FF"/>
                </a:solidFill>
                <a:latin typeface="Lucida Sans" panose="020B0602030504020204" pitchFamily="34" charset="0"/>
              </a:rPr>
              <a:t>Early Mark Making</a:t>
            </a:r>
            <a:endParaRPr lang="en-GB" sz="3600" dirty="0">
              <a:solidFill>
                <a:srgbClr val="0000FF"/>
              </a:solidFill>
            </a:endParaRPr>
          </a:p>
        </p:txBody>
      </p:sp>
      <p:sp>
        <p:nvSpPr>
          <p:cNvPr id="3" name="Content Placeholder 2"/>
          <p:cNvSpPr>
            <a:spLocks noGrp="1"/>
          </p:cNvSpPr>
          <p:nvPr>
            <p:ph sz="half" idx="1"/>
          </p:nvPr>
        </p:nvSpPr>
        <p:spPr>
          <a:xfrm>
            <a:off x="179512" y="1600201"/>
            <a:ext cx="4316288" cy="3989040"/>
          </a:xfrm>
        </p:spPr>
        <p:txBody>
          <a:bodyPr/>
          <a:lstStyle/>
          <a:p>
            <a:pPr lvl="0" eaLnBrk="1" hangingPunct="1"/>
            <a:r>
              <a:rPr lang="en-GB" altLang="en-US" dirty="0">
                <a:solidFill>
                  <a:prstClr val="black"/>
                </a:solidFill>
                <a:latin typeface="Lucida Sans" panose="020B0602030504020204" pitchFamily="34" charset="0"/>
              </a:rPr>
              <a:t>Marciau </a:t>
            </a:r>
            <a:r>
              <a:rPr lang="en-GB" altLang="en-US" dirty="0" err="1">
                <a:solidFill>
                  <a:prstClr val="black"/>
                </a:solidFill>
                <a:latin typeface="Lucida Sans" panose="020B0602030504020204" pitchFamily="34" charset="0"/>
              </a:rPr>
              <a:t>cyntaf</a:t>
            </a:r>
            <a:r>
              <a:rPr lang="en-GB" altLang="en-US" dirty="0">
                <a:solidFill>
                  <a:prstClr val="black"/>
                </a:solidFill>
                <a:latin typeface="Lucida Sans" panose="020B0602030504020204" pitchFamily="34" charset="0"/>
              </a:rPr>
              <a:t>/</a:t>
            </a:r>
            <a:r>
              <a:rPr lang="en-GB" altLang="en-US" dirty="0" err="1">
                <a:solidFill>
                  <a:prstClr val="black"/>
                </a:solidFill>
                <a:latin typeface="Lucida Sans" panose="020B0602030504020204" pitchFamily="34" charset="0"/>
              </a:rPr>
              <a:t>cynrychiolaeth</a:t>
            </a:r>
            <a:r>
              <a:rPr lang="en-GB" altLang="en-US" dirty="0">
                <a:solidFill>
                  <a:prstClr val="black"/>
                </a:solidFill>
                <a:latin typeface="Lucida Sans" panose="020B0602030504020204" pitchFamily="34" charset="0"/>
              </a:rPr>
              <a:t> </a:t>
            </a:r>
            <a:r>
              <a:rPr lang="en-GB" altLang="en-US" dirty="0" err="1">
                <a:solidFill>
                  <a:prstClr val="black"/>
                </a:solidFill>
                <a:latin typeface="Lucida Sans" panose="020B0602030504020204" pitchFamily="34" charset="0"/>
              </a:rPr>
              <a:t>gynnar</a:t>
            </a:r>
            <a:endParaRPr lang="en-GB" altLang="en-US" dirty="0">
              <a:solidFill>
                <a:prstClr val="black"/>
              </a:solidFill>
              <a:latin typeface="Lucida Sans" panose="020B0602030504020204" pitchFamily="34" charset="0"/>
            </a:endParaRPr>
          </a:p>
          <a:p>
            <a:pPr lvl="0" eaLnBrk="1" hangingPunct="1"/>
            <a:r>
              <a:rPr lang="en-GB" altLang="en-US" dirty="0" err="1" smtClean="0">
                <a:solidFill>
                  <a:prstClr val="black"/>
                </a:solidFill>
                <a:latin typeface="Lucida Sans" panose="020B0602030504020204" pitchFamily="34" charset="0"/>
              </a:rPr>
              <a:t>Cyfnod</a:t>
            </a:r>
            <a:r>
              <a:rPr lang="en-GB" altLang="en-US" dirty="0" smtClean="0">
                <a:solidFill>
                  <a:prstClr val="black"/>
                </a:solidFill>
                <a:latin typeface="Lucida Sans" panose="020B0602030504020204" pitchFamily="34" charset="0"/>
              </a:rPr>
              <a:t> </a:t>
            </a:r>
            <a:r>
              <a:rPr lang="en-GB" altLang="en-US" dirty="0">
                <a:solidFill>
                  <a:prstClr val="black"/>
                </a:solidFill>
                <a:latin typeface="Lucida Sans" panose="020B0602030504020204" pitchFamily="34" charset="0"/>
              </a:rPr>
              <a:t>Sensorimotor</a:t>
            </a:r>
          </a:p>
          <a:p>
            <a:pPr lvl="0" eaLnBrk="1" hangingPunct="1"/>
            <a:r>
              <a:rPr lang="en-GB" altLang="en-US" dirty="0" err="1">
                <a:solidFill>
                  <a:prstClr val="black"/>
                </a:solidFill>
                <a:latin typeface="Lucida Sans" panose="020B0602030504020204" pitchFamily="34" charset="0"/>
              </a:rPr>
              <a:t>Cynrychiolaeth</a:t>
            </a:r>
            <a:r>
              <a:rPr lang="en-GB" altLang="en-US" dirty="0">
                <a:solidFill>
                  <a:prstClr val="black"/>
                </a:solidFill>
                <a:latin typeface="Lucida Sans" panose="020B0602030504020204" pitchFamily="34" charset="0"/>
              </a:rPr>
              <a:t> </a:t>
            </a:r>
            <a:r>
              <a:rPr lang="en-GB" altLang="en-US" dirty="0" err="1">
                <a:solidFill>
                  <a:prstClr val="black"/>
                </a:solidFill>
                <a:latin typeface="Lucida Sans" panose="020B0602030504020204" pitchFamily="34" charset="0"/>
              </a:rPr>
              <a:t>eiconig</a:t>
            </a:r>
            <a:endParaRPr lang="en-GB" altLang="en-US" dirty="0">
              <a:solidFill>
                <a:prstClr val="black"/>
              </a:solidFill>
              <a:latin typeface="Lucida Sans" panose="020B0602030504020204" pitchFamily="34" charset="0"/>
            </a:endParaRPr>
          </a:p>
          <a:p>
            <a:pPr lvl="0" eaLnBrk="1" hangingPunct="1"/>
            <a:r>
              <a:rPr lang="en-GB" altLang="en-US" dirty="0">
                <a:solidFill>
                  <a:prstClr val="black"/>
                </a:solidFill>
                <a:latin typeface="Lucida Sans" panose="020B0602030504020204" pitchFamily="34" charset="0"/>
              </a:rPr>
              <a:t>Print </a:t>
            </a:r>
            <a:r>
              <a:rPr lang="en-GB" altLang="en-US" dirty="0" err="1" smtClean="0">
                <a:solidFill>
                  <a:prstClr val="black"/>
                </a:solidFill>
                <a:latin typeface="Lucida Sans" panose="020B0602030504020204" pitchFamily="34" charset="0"/>
              </a:rPr>
              <a:t>amgylcheddol</a:t>
            </a:r>
            <a:endParaRPr lang="en-GB" dirty="0"/>
          </a:p>
        </p:txBody>
      </p:sp>
      <p:sp>
        <p:nvSpPr>
          <p:cNvPr id="4" name="Content Placeholder 3"/>
          <p:cNvSpPr>
            <a:spLocks noGrp="1"/>
          </p:cNvSpPr>
          <p:nvPr>
            <p:ph sz="half" idx="2"/>
          </p:nvPr>
        </p:nvSpPr>
        <p:spPr/>
        <p:txBody>
          <a:bodyPr/>
          <a:lstStyle/>
          <a:p>
            <a:pPr lvl="0" eaLnBrk="1" hangingPunct="1">
              <a:buFontTx/>
              <a:buChar char="•"/>
            </a:pPr>
            <a:r>
              <a:rPr lang="en-GB" altLang="en-US" dirty="0">
                <a:solidFill>
                  <a:srgbClr val="0000FF"/>
                </a:solidFill>
                <a:latin typeface="Lucida Sans" panose="020B0602030504020204" pitchFamily="34" charset="0"/>
                <a:cs typeface="Arial" panose="020B0604020202020204" pitchFamily="34" charset="0"/>
              </a:rPr>
              <a:t>First </a:t>
            </a:r>
            <a:r>
              <a:rPr lang="en-GB" altLang="en-US" dirty="0" smtClean="0">
                <a:solidFill>
                  <a:srgbClr val="0000FF"/>
                </a:solidFill>
                <a:latin typeface="Lucida Sans" panose="020B0602030504020204" pitchFamily="34" charset="0"/>
                <a:cs typeface="Arial" panose="020B0604020202020204" pitchFamily="34" charset="0"/>
              </a:rPr>
              <a:t>marks/Early representation</a:t>
            </a:r>
            <a:endParaRPr lang="en-GB" altLang="en-US" dirty="0">
              <a:solidFill>
                <a:srgbClr val="0000FF"/>
              </a:solidFill>
              <a:latin typeface="Lucida Sans" panose="020B0602030504020204" pitchFamily="34" charset="0"/>
              <a:cs typeface="Arial" panose="020B0604020202020204" pitchFamily="34" charset="0"/>
            </a:endParaRPr>
          </a:p>
          <a:p>
            <a:pPr lvl="0" eaLnBrk="1" hangingPunct="1">
              <a:buFontTx/>
              <a:buChar char="•"/>
            </a:pPr>
            <a:r>
              <a:rPr lang="en-GB" altLang="en-US" dirty="0" smtClean="0">
                <a:solidFill>
                  <a:srgbClr val="0000FF"/>
                </a:solidFill>
                <a:latin typeface="Lucida Sans" panose="020B0602030504020204" pitchFamily="34" charset="0"/>
                <a:cs typeface="Arial" panose="020B0604020202020204" pitchFamily="34" charset="0"/>
              </a:rPr>
              <a:t>Sensorimotor stage</a:t>
            </a:r>
          </a:p>
          <a:p>
            <a:pPr lvl="0" eaLnBrk="1" hangingPunct="1">
              <a:buFontTx/>
              <a:buChar char="•"/>
            </a:pPr>
            <a:r>
              <a:rPr lang="en-GB" altLang="en-US" dirty="0" smtClean="0">
                <a:solidFill>
                  <a:srgbClr val="0000FF"/>
                </a:solidFill>
                <a:latin typeface="Lucida Sans" panose="020B0602030504020204" pitchFamily="34" charset="0"/>
                <a:cs typeface="Arial" panose="020B0604020202020204" pitchFamily="34" charset="0"/>
              </a:rPr>
              <a:t>Iconic representation</a:t>
            </a:r>
          </a:p>
          <a:p>
            <a:pPr lvl="0" eaLnBrk="1" hangingPunct="1">
              <a:buFontTx/>
              <a:buChar char="•"/>
            </a:pPr>
            <a:r>
              <a:rPr lang="en-GB" altLang="en-US" dirty="0" smtClean="0">
                <a:solidFill>
                  <a:srgbClr val="0000FF"/>
                </a:solidFill>
                <a:latin typeface="Lucida Sans" panose="020B0602030504020204" pitchFamily="34" charset="0"/>
                <a:cs typeface="Arial" panose="020B0604020202020204" pitchFamily="34" charset="0"/>
              </a:rPr>
              <a:t>Environmental print</a:t>
            </a:r>
          </a:p>
          <a:p>
            <a:pPr marL="0" lvl="0" indent="0" algn="r" eaLnBrk="1" hangingPunct="1">
              <a:buNone/>
            </a:pPr>
            <a:r>
              <a:rPr lang="en-GB" altLang="en-US" sz="2000" dirty="0" smtClean="0">
                <a:solidFill>
                  <a:srgbClr val="0000FF"/>
                </a:solidFill>
                <a:latin typeface="Lucida Sans" panose="020B0602030504020204" pitchFamily="34" charset="0"/>
                <a:cs typeface="Arial" panose="020B0604020202020204" pitchFamily="34" charset="0"/>
              </a:rPr>
              <a:t>(</a:t>
            </a:r>
            <a:r>
              <a:rPr lang="en-GB" altLang="en-US" sz="2000" dirty="0" err="1" smtClean="0">
                <a:solidFill>
                  <a:srgbClr val="0000FF"/>
                </a:solidFill>
                <a:latin typeface="Lucida Sans" panose="020B0602030504020204" pitchFamily="34" charset="0"/>
                <a:cs typeface="Arial" panose="020B0604020202020204" pitchFamily="34" charset="0"/>
              </a:rPr>
              <a:t>Neaum</a:t>
            </a:r>
            <a:r>
              <a:rPr lang="en-GB" altLang="en-US" sz="2000" dirty="0" smtClean="0">
                <a:solidFill>
                  <a:srgbClr val="0000FF"/>
                </a:solidFill>
                <a:latin typeface="Lucida Sans" panose="020B0602030504020204" pitchFamily="34" charset="0"/>
                <a:cs typeface="Arial" panose="020B0604020202020204" pitchFamily="34" charset="0"/>
              </a:rPr>
              <a:t>, 2012; Whitehead, 2004)</a:t>
            </a:r>
          </a:p>
          <a:p>
            <a:pPr lvl="0" eaLnBrk="1" hangingPunct="1">
              <a:buFontTx/>
              <a:buChar char="•"/>
            </a:pPr>
            <a:endParaRPr lang="en-GB" altLang="en-US" dirty="0">
              <a:solidFill>
                <a:srgbClr val="0070C0"/>
              </a:solidFill>
              <a:latin typeface="Lucida Sans" panose="020B0602030504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282560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z="3600" dirty="0" smtClean="0">
                <a:latin typeface="Lucida Sans" panose="020B0602030504020204" pitchFamily="34" charset="0"/>
              </a:rPr>
              <a:t>Gwneud Marciau </a:t>
            </a:r>
            <a:r>
              <a:rPr lang="en-GB" altLang="en-US" sz="3600" dirty="0" err="1" smtClean="0">
                <a:latin typeface="Lucida Sans" panose="020B0602030504020204" pitchFamily="34" charset="0"/>
              </a:rPr>
              <a:t>Cynnar</a:t>
            </a:r>
            <a:r>
              <a:rPr lang="en-GB" altLang="en-US" sz="3600" dirty="0" smtClean="0">
                <a:solidFill>
                  <a:schemeClr val="accent2"/>
                </a:solidFill>
                <a:latin typeface="Lucida Sans" panose="020B0602030504020204" pitchFamily="34" charset="0"/>
              </a:rPr>
              <a:t/>
            </a:r>
            <a:br>
              <a:rPr lang="en-GB" altLang="en-US" sz="3600" dirty="0" smtClean="0">
                <a:solidFill>
                  <a:schemeClr val="accent2"/>
                </a:solidFill>
                <a:latin typeface="Lucida Sans" panose="020B0602030504020204" pitchFamily="34" charset="0"/>
              </a:rPr>
            </a:br>
            <a:r>
              <a:rPr lang="en-GB" altLang="en-US" sz="3600" dirty="0" smtClean="0">
                <a:solidFill>
                  <a:srgbClr val="0000FF"/>
                </a:solidFill>
                <a:latin typeface="Lucida Sans" panose="020B0602030504020204" pitchFamily="34" charset="0"/>
              </a:rPr>
              <a:t>Early Mark Making</a:t>
            </a:r>
          </a:p>
        </p:txBody>
      </p:sp>
      <p:sp>
        <p:nvSpPr>
          <p:cNvPr id="2" name="Content Placeholder 1"/>
          <p:cNvSpPr>
            <a:spLocks noGrp="1"/>
          </p:cNvSpPr>
          <p:nvPr>
            <p:ph idx="1"/>
          </p:nvPr>
        </p:nvSpPr>
        <p:spPr/>
        <p:txBody>
          <a:bodyPr/>
          <a:lstStyle/>
          <a:p>
            <a:pPr marL="0" indent="0">
              <a:buNone/>
            </a:pPr>
            <a:r>
              <a:rPr lang="en-GB" dirty="0" smtClean="0">
                <a:latin typeface="Lucida Sans" panose="020B0602030504020204" pitchFamily="34" charset="0"/>
              </a:rPr>
              <a:t>Sandhu, J. (2018) ‘Baby drawing </a:t>
            </a:r>
            <a:r>
              <a:rPr lang="en-GB" dirty="0">
                <a:latin typeface="Lucida Sans" panose="020B0602030504020204" pitchFamily="34" charset="0"/>
              </a:rPr>
              <a:t>with yogurt,’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www.youtube.com/watch?v=VBaCQJzvjwM</a:t>
            </a:r>
            <a:r>
              <a:rPr lang="en-GB" dirty="0" smtClean="0">
                <a:latin typeface="Lucida Sans" panose="020B0602030504020204" pitchFamily="34" charset="0"/>
              </a:rPr>
              <a:t> [Accessed: November 1 2018].</a:t>
            </a:r>
            <a:endParaRPr lang="en-GB" dirty="0">
              <a:latin typeface="Lucida Sans" panose="020B0602030504020204" pitchFamily="34" charset="0"/>
            </a:endParaRPr>
          </a:p>
        </p:txBody>
      </p:sp>
      <p:sp>
        <p:nvSpPr>
          <p:cNvPr id="22532" name="Rectangle 4"/>
          <p:cNvSpPr>
            <a:spLocks noChangeArrowheads="1"/>
          </p:cNvSpPr>
          <p:nvPr/>
        </p:nvSpPr>
        <p:spPr bwMode="auto">
          <a:xfrm>
            <a:off x="5508625" y="2327275"/>
            <a:ext cx="3394075"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72689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z="3600" dirty="0" smtClean="0">
                <a:latin typeface="Lucida Sans" panose="020B0602030504020204" pitchFamily="34" charset="0"/>
              </a:rPr>
              <a:t>Gwneud Marciau </a:t>
            </a:r>
            <a:r>
              <a:rPr lang="en-GB" altLang="en-US" sz="3600" dirty="0" err="1" smtClean="0">
                <a:latin typeface="Lucida Sans" panose="020B0602030504020204" pitchFamily="34" charset="0"/>
              </a:rPr>
              <a:t>Cynnar</a:t>
            </a:r>
            <a:r>
              <a:rPr lang="en-GB" altLang="en-US" sz="3600" dirty="0" smtClean="0">
                <a:solidFill>
                  <a:schemeClr val="accent2"/>
                </a:solidFill>
                <a:latin typeface="Lucida Sans" panose="020B0602030504020204" pitchFamily="34" charset="0"/>
              </a:rPr>
              <a:t/>
            </a:r>
            <a:br>
              <a:rPr lang="en-GB" altLang="en-US" sz="3600" dirty="0" smtClean="0">
                <a:solidFill>
                  <a:schemeClr val="accent2"/>
                </a:solidFill>
                <a:latin typeface="Lucida Sans" panose="020B0602030504020204" pitchFamily="34" charset="0"/>
              </a:rPr>
            </a:br>
            <a:r>
              <a:rPr lang="en-GB" altLang="en-US" sz="3600" dirty="0" smtClean="0">
                <a:solidFill>
                  <a:srgbClr val="0070C0"/>
                </a:solidFill>
                <a:latin typeface="Lucida Sans" panose="020B0602030504020204" pitchFamily="34" charset="0"/>
              </a:rPr>
              <a:t>Early Mark Making</a:t>
            </a:r>
          </a:p>
        </p:txBody>
      </p:sp>
      <p:sp>
        <p:nvSpPr>
          <p:cNvPr id="2" name="Content Placeholder 1"/>
          <p:cNvSpPr>
            <a:spLocks noGrp="1"/>
          </p:cNvSpPr>
          <p:nvPr>
            <p:ph idx="1"/>
          </p:nvPr>
        </p:nvSpPr>
        <p:spPr/>
        <p:txBody>
          <a:bodyPr/>
          <a:lstStyle/>
          <a:p>
            <a:pPr marL="0" indent="0">
              <a:buNone/>
            </a:pPr>
            <a:r>
              <a:rPr lang="en-GB" dirty="0">
                <a:latin typeface="Lucida Sans" panose="020B0602030504020204" pitchFamily="34" charset="0"/>
              </a:rPr>
              <a:t>Rumble Viral (2017) ‘Baby makes food fun by creating epic mess,’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www.youtube.com/watch?v=sdg1Ce-vmwk</a:t>
            </a:r>
            <a:r>
              <a:rPr lang="en-GB" dirty="0" smtClean="0">
                <a:latin typeface="Lucida Sans" panose="020B0602030504020204" pitchFamily="34" charset="0"/>
              </a:rPr>
              <a:t> [Accessed: November 1 2018].</a:t>
            </a:r>
            <a:endParaRPr lang="en-GB" dirty="0">
              <a:latin typeface="Lucida Sans" panose="020B0602030504020204" pitchFamily="34" charset="0"/>
            </a:endParaRPr>
          </a:p>
        </p:txBody>
      </p:sp>
      <p:sp>
        <p:nvSpPr>
          <p:cNvPr id="22532" name="Rectangle 4"/>
          <p:cNvSpPr>
            <a:spLocks noChangeArrowheads="1"/>
          </p:cNvSpPr>
          <p:nvPr/>
        </p:nvSpPr>
        <p:spPr bwMode="auto">
          <a:xfrm>
            <a:off x="5508625" y="2327275"/>
            <a:ext cx="3394075"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None/>
            </a:pP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73397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sz="3200" dirty="0" err="1" smtClean="0">
                <a:solidFill>
                  <a:prstClr val="black"/>
                </a:solidFill>
                <a:latin typeface="Lucida Sans" panose="020B0602030504020204" pitchFamily="34" charset="0"/>
              </a:rPr>
              <a:t>Cyfnodau</a:t>
            </a:r>
            <a:r>
              <a:rPr lang="en-GB" altLang="en-US" sz="3200" dirty="0" smtClean="0">
                <a:solidFill>
                  <a:prstClr val="black"/>
                </a:solidFill>
                <a:latin typeface="Lucida Sans" panose="020B0602030504020204" pitchFamily="34" charset="0"/>
              </a:rPr>
              <a:t> </a:t>
            </a:r>
            <a:r>
              <a:rPr lang="en-GB" altLang="en-US" sz="3200" dirty="0" err="1" smtClean="0">
                <a:solidFill>
                  <a:prstClr val="black"/>
                </a:solidFill>
                <a:latin typeface="Lucida Sans" panose="020B0602030504020204" pitchFamily="34" charset="0"/>
              </a:rPr>
              <a:t>datblygiad</a:t>
            </a:r>
            <a:r>
              <a:rPr lang="en-GB" altLang="en-US" sz="3200" dirty="0" smtClean="0">
                <a:solidFill>
                  <a:prstClr val="black"/>
                </a:solidFill>
                <a:latin typeface="Lucida Sans" panose="020B0602030504020204" pitchFamily="34" charset="0"/>
              </a:rPr>
              <a:t> </a:t>
            </a:r>
            <a:r>
              <a:rPr lang="en-GB" altLang="en-US" sz="3200" dirty="0" err="1" smtClean="0">
                <a:solidFill>
                  <a:prstClr val="black"/>
                </a:solidFill>
                <a:latin typeface="Lucida Sans" panose="020B0602030504020204" pitchFamily="34" charset="0"/>
              </a:rPr>
              <a:t>artistig</a:t>
            </a:r>
            <a:r>
              <a:rPr lang="en-GB" altLang="en-US" sz="3200" dirty="0" smtClean="0">
                <a:solidFill>
                  <a:prstClr val="black"/>
                </a:solidFill>
                <a:latin typeface="Lucida Sans" panose="020B0602030504020204" pitchFamily="34" charset="0"/>
              </a:rPr>
              <a:t>                             </a:t>
            </a:r>
            <a:r>
              <a:rPr lang="en-GB" altLang="en-US" sz="3200" dirty="0">
                <a:solidFill>
                  <a:srgbClr val="000000"/>
                </a:solidFill>
                <a:latin typeface="Lucida Sans" panose="020B0602030504020204" pitchFamily="34" charset="0"/>
              </a:rPr>
              <a:t/>
            </a:r>
            <a:br>
              <a:rPr lang="en-GB" altLang="en-US" sz="3200" dirty="0">
                <a:solidFill>
                  <a:srgbClr val="000000"/>
                </a:solidFill>
                <a:latin typeface="Lucida Sans" panose="020B0602030504020204" pitchFamily="34" charset="0"/>
              </a:rPr>
            </a:br>
            <a:r>
              <a:rPr lang="en-GB" altLang="en-US" sz="3200" dirty="0" smtClean="0">
                <a:solidFill>
                  <a:srgbClr val="0000FF"/>
                </a:solidFill>
                <a:latin typeface="Lucida Sans" panose="020B0602030504020204" pitchFamily="34" charset="0"/>
              </a:rPr>
              <a:t>Stages of artistic development</a:t>
            </a:r>
            <a:endParaRPr lang="en-GB" sz="3200" dirty="0">
              <a:solidFill>
                <a:srgbClr val="0000FF"/>
              </a:solidFill>
            </a:endParaRPr>
          </a:p>
        </p:txBody>
      </p:sp>
      <p:sp>
        <p:nvSpPr>
          <p:cNvPr id="6" name="Content Placeholder 5"/>
          <p:cNvSpPr>
            <a:spLocks noGrp="1"/>
          </p:cNvSpPr>
          <p:nvPr>
            <p:ph sz="half" idx="1"/>
          </p:nvPr>
        </p:nvSpPr>
        <p:spPr/>
        <p:txBody>
          <a:bodyPr/>
          <a:lstStyle/>
          <a:p>
            <a:pPr marL="0" lvl="0" indent="0">
              <a:buNone/>
            </a:pPr>
            <a:r>
              <a:rPr lang="en-GB" altLang="en-US" sz="4400" dirty="0" smtClean="0">
                <a:solidFill>
                  <a:prstClr val="black"/>
                </a:solidFill>
                <a:latin typeface="Lucida Sans" panose="020B0602030504020204" pitchFamily="34" charset="0"/>
              </a:rPr>
              <a:t>Viktor </a:t>
            </a:r>
            <a:r>
              <a:rPr lang="en-GB" altLang="en-US" sz="4400" dirty="0" err="1" smtClean="0">
                <a:solidFill>
                  <a:prstClr val="black"/>
                </a:solidFill>
                <a:latin typeface="Lucida Sans" panose="020B0602030504020204" pitchFamily="34" charset="0"/>
              </a:rPr>
              <a:t>Lowenfeld</a:t>
            </a:r>
            <a:endParaRPr lang="en-GB" altLang="en-US" sz="4400" dirty="0" smtClean="0">
              <a:solidFill>
                <a:prstClr val="black"/>
              </a:solidFill>
              <a:latin typeface="Lucida Sans" panose="020B0602030504020204" pitchFamily="34" charset="0"/>
            </a:endParaRPr>
          </a:p>
          <a:p>
            <a:pPr marL="0" lvl="0" indent="0">
              <a:buNone/>
            </a:pPr>
            <a:endParaRPr lang="en-GB" altLang="en-US" sz="4400" dirty="0">
              <a:solidFill>
                <a:prstClr val="black"/>
              </a:solidFill>
              <a:latin typeface="Lucida Sans" panose="020B0602030504020204" pitchFamily="34" charset="0"/>
            </a:endParaRPr>
          </a:p>
          <a:p>
            <a:pPr marL="0" lvl="0" indent="0">
              <a:buNone/>
            </a:pPr>
            <a:r>
              <a:rPr lang="en-GB" altLang="en-US" sz="3200" dirty="0" smtClean="0">
                <a:solidFill>
                  <a:prstClr val="black"/>
                </a:solidFill>
                <a:latin typeface="Lucida Sans" panose="020B0602030504020204" pitchFamily="34" charset="0"/>
              </a:rPr>
              <a:t>“Stages of artistic development”</a:t>
            </a:r>
          </a:p>
          <a:p>
            <a:pPr marL="0" lvl="0" indent="0">
              <a:buNone/>
            </a:pPr>
            <a:r>
              <a:rPr lang="en-GB" altLang="en-US" sz="3200" dirty="0" smtClean="0">
                <a:solidFill>
                  <a:prstClr val="black"/>
                </a:solidFill>
                <a:latin typeface="Lucida Sans" panose="020B0602030504020204" pitchFamily="34" charset="0"/>
              </a:rPr>
              <a:t> </a:t>
            </a:r>
            <a:endParaRPr lang="en-GB" sz="3200" dirty="0">
              <a:solidFill>
                <a:prstClr val="black"/>
              </a:solidFill>
            </a:endParaRPr>
          </a:p>
          <a:p>
            <a:pPr marL="0" indent="0">
              <a:buNone/>
            </a:pPr>
            <a:endParaRPr lang="en-GB" dirty="0"/>
          </a:p>
        </p:txBody>
      </p:sp>
      <p:sp>
        <p:nvSpPr>
          <p:cNvPr id="7" name="Content Placeholder 6"/>
          <p:cNvSpPr>
            <a:spLocks noGrp="1"/>
          </p:cNvSpPr>
          <p:nvPr>
            <p:ph sz="half" idx="2"/>
          </p:nvPr>
        </p:nvSpPr>
        <p:spPr/>
        <p:txBody>
          <a:bodyPr/>
          <a:lstStyle/>
          <a:p>
            <a:pPr marL="0" indent="0">
              <a:buNone/>
            </a:pPr>
            <a:r>
              <a:rPr lang="en-GB" altLang="en-US" dirty="0">
                <a:latin typeface="Lucida Sans" panose="020B0602030504020204" pitchFamily="34" charset="0"/>
              </a:rPr>
              <a:t>Rose, E. (2016) ‘</a:t>
            </a:r>
            <a:r>
              <a:rPr lang="en-GB" altLang="en-US" dirty="0" err="1">
                <a:latin typeface="Lucida Sans" panose="020B0602030504020204" pitchFamily="34" charset="0"/>
              </a:rPr>
              <a:t>Lowenfeld’s</a:t>
            </a:r>
            <a:r>
              <a:rPr lang="en-GB" altLang="en-US" dirty="0">
                <a:latin typeface="Lucida Sans" panose="020B0602030504020204" pitchFamily="34" charset="0"/>
              </a:rPr>
              <a:t> 5 stages,’ </a:t>
            </a:r>
            <a:r>
              <a:rPr lang="en-GB" altLang="en-US" dirty="0">
                <a:latin typeface="Lucida Sans" panose="020B0602030504020204" pitchFamily="34" charset="0"/>
                <a:hlinkClick r:id="rId3"/>
              </a:rPr>
              <a:t>https://www.youtube.com/watch?v=DcLcUjRVY24</a:t>
            </a:r>
            <a:r>
              <a:rPr lang="en-GB" altLang="en-US" dirty="0">
                <a:latin typeface="Lucida Sans" panose="020B0602030504020204" pitchFamily="34" charset="0"/>
              </a:rPr>
              <a:t> [Accessed: November 1 2018].</a:t>
            </a:r>
          </a:p>
          <a:p>
            <a:endParaRPr lang="en-GB" dirty="0"/>
          </a:p>
        </p:txBody>
      </p:sp>
    </p:spTree>
    <p:extLst>
      <p:ext uri="{BB962C8B-B14F-4D97-AF65-F5344CB8AC3E}">
        <p14:creationId xmlns:p14="http://schemas.microsoft.com/office/powerpoint/2010/main" val="26115746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body" sz="half" idx="1"/>
          </p:nvPr>
        </p:nvSpPr>
        <p:spPr>
          <a:xfrm>
            <a:off x="457200" y="1600200"/>
            <a:ext cx="4038600" cy="3989388"/>
          </a:xfrm>
        </p:spPr>
        <p:txBody>
          <a:bodyPr/>
          <a:lstStyle/>
          <a:p>
            <a:pPr eaLnBrk="1" hangingPunct="1"/>
            <a:r>
              <a:rPr lang="en-GB" altLang="en-US" dirty="0" smtClean="0">
                <a:latin typeface="Lucida Sans" panose="020B0602030504020204" pitchFamily="34" charset="0"/>
              </a:rPr>
              <a:t>O </a:t>
            </a:r>
            <a:r>
              <a:rPr lang="en-GB" altLang="en-US" dirty="0" err="1" smtClean="0">
                <a:latin typeface="Lucida Sans" panose="020B0602030504020204" pitchFamily="34" charset="0"/>
              </a:rPr>
              <a:t>sgribl</a:t>
            </a:r>
            <a:r>
              <a:rPr lang="en-GB" altLang="en-US" dirty="0" smtClean="0">
                <a:latin typeface="Lucida Sans" panose="020B0602030504020204" pitchFamily="34" charset="0"/>
              </a:rPr>
              <a:t> </a:t>
            </a:r>
            <a:r>
              <a:rPr lang="en-GB" altLang="en-US" dirty="0" err="1" smtClean="0">
                <a:latin typeface="Lucida Sans" panose="020B0602030504020204" pitchFamily="34" charset="0"/>
              </a:rPr>
              <a:t>i</a:t>
            </a:r>
            <a:r>
              <a:rPr lang="en-GB" altLang="en-US" dirty="0" smtClean="0">
                <a:latin typeface="Lucida Sans" panose="020B0602030504020204" pitchFamily="34" charset="0"/>
              </a:rPr>
              <a:t> </a:t>
            </a:r>
            <a:r>
              <a:rPr lang="en-GB" altLang="en-US" dirty="0" err="1" smtClean="0">
                <a:latin typeface="Lucida Sans" panose="020B0602030504020204" pitchFamily="34" charset="0"/>
              </a:rPr>
              <a:t>luniau</a:t>
            </a:r>
            <a:r>
              <a:rPr lang="en-GB" altLang="en-US" dirty="0" smtClean="0">
                <a:latin typeface="Lucida Sans" panose="020B0602030504020204" pitchFamily="34" charset="0"/>
              </a:rPr>
              <a:t> </a:t>
            </a:r>
            <a:r>
              <a:rPr lang="en-GB" altLang="en-US" dirty="0" err="1" smtClean="0">
                <a:latin typeface="Lucida Sans" panose="020B0602030504020204" pitchFamily="34" charset="0"/>
              </a:rPr>
              <a:t>cynrychiadol</a:t>
            </a:r>
            <a:endParaRPr lang="en-GB" altLang="en-US" dirty="0" smtClean="0">
              <a:latin typeface="Lucida Sans" panose="020B0602030504020204" pitchFamily="34" charset="0"/>
            </a:endParaRPr>
          </a:p>
          <a:p>
            <a:pPr marL="0" indent="0" eaLnBrk="1" hangingPunct="1">
              <a:buNone/>
            </a:pPr>
            <a:endParaRPr lang="en-GB" altLang="en-US" dirty="0" smtClean="0">
              <a:latin typeface="Lucida Sans" panose="020B0602030504020204" pitchFamily="34" charset="0"/>
            </a:endParaRPr>
          </a:p>
          <a:p>
            <a:pPr eaLnBrk="1" hangingPunct="1"/>
            <a:r>
              <a:rPr lang="en-GB" altLang="en-US" dirty="0" smtClean="0">
                <a:solidFill>
                  <a:srgbClr val="0000FF"/>
                </a:solidFill>
                <a:latin typeface="Lucida Sans" panose="020B0602030504020204" pitchFamily="34" charset="0"/>
              </a:rPr>
              <a:t>From scribbles to representational drawings</a:t>
            </a:r>
          </a:p>
        </p:txBody>
      </p:sp>
      <p:graphicFrame>
        <p:nvGraphicFramePr>
          <p:cNvPr id="28675" name="Object 3"/>
          <p:cNvGraphicFramePr>
            <a:graphicFrameLocks noGrp="1" noChangeAspect="1"/>
          </p:cNvGraphicFramePr>
          <p:nvPr>
            <p:ph idx="4294967295"/>
          </p:nvPr>
        </p:nvGraphicFramePr>
        <p:xfrm>
          <a:off x="4448175" y="333375"/>
          <a:ext cx="4695825" cy="6040438"/>
        </p:xfrm>
        <a:graphic>
          <a:graphicData uri="http://schemas.openxmlformats.org/presentationml/2006/ole">
            <mc:AlternateContent xmlns:mc="http://schemas.openxmlformats.org/markup-compatibility/2006">
              <mc:Choice xmlns:v="urn:schemas-microsoft-com:vml" Requires="v">
                <p:oleObj spid="_x0000_s33801" name="Photo Editor Photo" r:id="rId4" imgW="19828571" imgH="25514286" progId="MSPhotoEd.3">
                  <p:embed/>
                </p:oleObj>
              </mc:Choice>
              <mc:Fallback>
                <p:oleObj name="Photo Editor Photo" r:id="rId4" imgW="19828571" imgH="25514286" progId="MSPhotoEd.3">
                  <p:embed/>
                  <p:pic>
                    <p:nvPicPr>
                      <p:cNvPr id="28675" name="Object 3"/>
                      <p:cNvPicPr>
                        <a:picLocks noChangeAspect="1" noChangeArrowheads="1"/>
                      </p:cNvPicPr>
                      <p:nvPr/>
                    </p:nvPicPr>
                    <p:blipFill>
                      <a:blip r:embed="rId5">
                        <a:lum contrast="24000"/>
                        <a:extLst>
                          <a:ext uri="{28A0092B-C50C-407E-A947-70E740481C1C}">
                            <a14:useLocalDpi xmlns:a14="http://schemas.microsoft.com/office/drawing/2010/main" val="0"/>
                          </a:ext>
                        </a:extLst>
                      </a:blip>
                      <a:srcRect/>
                      <a:stretch>
                        <a:fillRect/>
                      </a:stretch>
                    </p:blipFill>
                    <p:spPr bwMode="auto">
                      <a:xfrm>
                        <a:off x="4448175" y="333375"/>
                        <a:ext cx="4695825" cy="604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451365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z="2700" dirty="0" smtClean="0">
                <a:latin typeface="Lucida Sans" panose="020B0602030504020204" pitchFamily="34" charset="0"/>
              </a:rPr>
              <a:t>O </a:t>
            </a:r>
            <a:r>
              <a:rPr lang="en-GB" altLang="en-US" sz="2700" dirty="0" err="1" smtClean="0">
                <a:latin typeface="Lucida Sans" panose="020B0602030504020204" pitchFamily="34" charset="0"/>
              </a:rPr>
              <a:t>sgribl</a:t>
            </a:r>
            <a:r>
              <a:rPr lang="en-GB" altLang="en-US" sz="2700" dirty="0" smtClean="0">
                <a:latin typeface="Lucida Sans" panose="020B0602030504020204" pitchFamily="34" charset="0"/>
              </a:rPr>
              <a:t> </a:t>
            </a:r>
            <a:r>
              <a:rPr lang="en-GB" altLang="en-US" sz="2700" dirty="0" err="1" smtClean="0">
                <a:latin typeface="Lucida Sans" panose="020B0602030504020204" pitchFamily="34" charset="0"/>
              </a:rPr>
              <a:t>i</a:t>
            </a:r>
            <a:r>
              <a:rPr lang="en-GB" altLang="en-US" sz="2700" dirty="0" smtClean="0">
                <a:latin typeface="Lucida Sans" panose="020B0602030504020204" pitchFamily="34" charset="0"/>
              </a:rPr>
              <a:t> </a:t>
            </a:r>
            <a:r>
              <a:rPr lang="en-GB" altLang="en-US" sz="2700" dirty="0" err="1" smtClean="0">
                <a:latin typeface="Lucida Sans" panose="020B0602030504020204" pitchFamily="34" charset="0"/>
              </a:rPr>
              <a:t>luniau</a:t>
            </a:r>
            <a:r>
              <a:rPr lang="en-GB" altLang="en-US" sz="2700" dirty="0" smtClean="0">
                <a:latin typeface="Lucida Sans" panose="020B0602030504020204" pitchFamily="34" charset="0"/>
              </a:rPr>
              <a:t> </a:t>
            </a:r>
            <a:r>
              <a:rPr lang="en-GB" altLang="en-US" sz="2700" dirty="0" err="1" smtClean="0">
                <a:latin typeface="Lucida Sans" panose="020B0602030504020204" pitchFamily="34" charset="0"/>
              </a:rPr>
              <a:t>cynrychiadol</a:t>
            </a:r>
            <a:r>
              <a:rPr lang="en-GB" altLang="en-US" sz="2700" dirty="0" smtClean="0">
                <a:latin typeface="Lucida Sans" panose="020B0602030504020204" pitchFamily="34" charset="0"/>
              </a:rPr>
              <a:t/>
            </a:r>
            <a:br>
              <a:rPr lang="en-GB" altLang="en-US" sz="2700" dirty="0" smtClean="0">
                <a:latin typeface="Lucida Sans" panose="020B0602030504020204" pitchFamily="34" charset="0"/>
              </a:rPr>
            </a:br>
            <a:r>
              <a:rPr lang="en-GB" altLang="en-US" sz="2700" dirty="0" smtClean="0">
                <a:latin typeface="Lucida Sans" panose="020B0602030504020204" pitchFamily="34" charset="0"/>
              </a:rPr>
              <a:t> </a:t>
            </a:r>
            <a:r>
              <a:rPr lang="en-GB" altLang="en-US" sz="2700" dirty="0" smtClean="0">
                <a:solidFill>
                  <a:srgbClr val="0000FF"/>
                </a:solidFill>
                <a:latin typeface="Lucida Sans" panose="020B0602030504020204" pitchFamily="34" charset="0"/>
              </a:rPr>
              <a:t>From scribbles to representational drawings</a:t>
            </a:r>
            <a:r>
              <a:rPr lang="en-GB" altLang="en-US" sz="2700" dirty="0" smtClean="0"/>
              <a:t/>
            </a:r>
            <a:br>
              <a:rPr lang="en-GB" altLang="en-US" sz="2700" dirty="0" smtClean="0"/>
            </a:br>
            <a:endParaRPr lang="en-GB" altLang="en-US" sz="2700" dirty="0" smtClean="0"/>
          </a:p>
        </p:txBody>
      </p:sp>
      <p:graphicFrame>
        <p:nvGraphicFramePr>
          <p:cNvPr id="30723" name="Object 3"/>
          <p:cNvGraphicFramePr>
            <a:graphicFrameLocks noGrp="1" noChangeAspect="1"/>
          </p:cNvGraphicFramePr>
          <p:nvPr>
            <p:ph idx="1"/>
          </p:nvPr>
        </p:nvGraphicFramePr>
        <p:xfrm>
          <a:off x="1958975" y="1600200"/>
          <a:ext cx="5226050" cy="4525963"/>
        </p:xfrm>
        <a:graphic>
          <a:graphicData uri="http://schemas.openxmlformats.org/presentationml/2006/ole">
            <mc:AlternateContent xmlns:mc="http://schemas.openxmlformats.org/markup-compatibility/2006">
              <mc:Choice xmlns:v="urn:schemas-microsoft-com:vml" Requires="v">
                <p:oleObj spid="_x0000_s34825" name="Photo Editor Photo" r:id="rId4" imgW="24466667" imgH="21209524" progId="MSPhotoEd.3">
                  <p:embed/>
                </p:oleObj>
              </mc:Choice>
              <mc:Fallback>
                <p:oleObj name="Photo Editor Photo" r:id="rId4" imgW="24466667" imgH="21209524" progId="MSPhotoEd.3">
                  <p:embed/>
                  <p:pic>
                    <p:nvPicPr>
                      <p:cNvPr id="30723"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58975" y="1600200"/>
                        <a:ext cx="522605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38765117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z="2400" dirty="0" smtClean="0">
                <a:latin typeface="Lucida Sans" panose="020B0602030504020204" pitchFamily="34" charset="0"/>
              </a:rPr>
              <a:t>O </a:t>
            </a:r>
            <a:r>
              <a:rPr lang="en-GB" altLang="en-US" sz="2400" dirty="0" err="1" smtClean="0">
                <a:latin typeface="Lucida Sans" panose="020B0602030504020204" pitchFamily="34" charset="0"/>
              </a:rPr>
              <a:t>sgribl</a:t>
            </a: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i</a:t>
            </a: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luniau</a:t>
            </a: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cynrychiadol</a:t>
            </a:r>
            <a:r>
              <a:rPr lang="en-GB" altLang="en-US" sz="2400" dirty="0" smtClean="0">
                <a:latin typeface="Lucida Sans" panose="020B0602030504020204" pitchFamily="34" charset="0"/>
              </a:rPr>
              <a:t/>
            </a:r>
            <a:br>
              <a:rPr lang="en-GB" altLang="en-US" sz="2400" dirty="0" smtClean="0">
                <a:latin typeface="Lucida Sans" panose="020B0602030504020204" pitchFamily="34" charset="0"/>
              </a:rPr>
            </a:br>
            <a:r>
              <a:rPr lang="en-GB" altLang="en-US" sz="2400" dirty="0" smtClean="0">
                <a:latin typeface="Lucida Sans" panose="020B0602030504020204" pitchFamily="34" charset="0"/>
              </a:rPr>
              <a:t> </a:t>
            </a:r>
            <a:r>
              <a:rPr lang="en-GB" altLang="en-US" sz="2400" dirty="0" smtClean="0">
                <a:solidFill>
                  <a:srgbClr val="0000FF"/>
                </a:solidFill>
                <a:latin typeface="Lucida Sans" panose="020B0602030504020204" pitchFamily="34" charset="0"/>
              </a:rPr>
              <a:t>From scribbles to representational drawings</a:t>
            </a:r>
            <a:r>
              <a:rPr lang="en-GB" altLang="en-US" sz="2300" dirty="0" smtClean="0"/>
              <a:t/>
            </a:r>
            <a:br>
              <a:rPr lang="en-GB" altLang="en-US" sz="2300" dirty="0" smtClean="0"/>
            </a:br>
            <a:endParaRPr lang="en-GB" altLang="en-US" sz="2300" dirty="0" smtClean="0"/>
          </a:p>
        </p:txBody>
      </p:sp>
      <p:graphicFrame>
        <p:nvGraphicFramePr>
          <p:cNvPr id="32771" name="Object 3"/>
          <p:cNvGraphicFramePr>
            <a:graphicFrameLocks noGrp="1" noChangeAspect="1"/>
          </p:cNvGraphicFramePr>
          <p:nvPr>
            <p:ph idx="1"/>
          </p:nvPr>
        </p:nvGraphicFramePr>
        <p:xfrm>
          <a:off x="1716088" y="1600200"/>
          <a:ext cx="5710237" cy="4525963"/>
        </p:xfrm>
        <a:graphic>
          <a:graphicData uri="http://schemas.openxmlformats.org/presentationml/2006/ole">
            <mc:AlternateContent xmlns:mc="http://schemas.openxmlformats.org/markup-compatibility/2006">
              <mc:Choice xmlns:v="urn:schemas-microsoft-com:vml" Requires="v">
                <p:oleObj spid="_x0000_s35849" name="Photo Editor Photo" r:id="rId4" imgW="25580952" imgH="20295238" progId="MSPhotoEd.3">
                  <p:embed/>
                </p:oleObj>
              </mc:Choice>
              <mc:Fallback>
                <p:oleObj name="Photo Editor Photo" r:id="rId4" imgW="25580952" imgH="20295238" progId="MSPhotoEd.3">
                  <p:embed/>
                  <p:pic>
                    <p:nvPicPr>
                      <p:cNvPr id="32771"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16088" y="1600200"/>
                        <a:ext cx="571023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9500046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z="3200" dirty="0" err="1" smtClean="0">
                <a:latin typeface="Lucida Sans" panose="020B0602030504020204" pitchFamily="34" charset="0"/>
              </a:rPr>
              <a:t>Tasg</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gr</a:t>
            </a:r>
            <a:r>
              <a:rPr lang="en-GB" altLang="en-US" sz="3200" dirty="0" err="1" smtClean="0">
                <a:latin typeface="Arial" panose="020B0604020202020204" pitchFamily="34" charset="0"/>
                <a:cs typeface="Arial" panose="020B0604020202020204" pitchFamily="34" charset="0"/>
              </a:rPr>
              <a:t>ŵ</a:t>
            </a:r>
            <a:r>
              <a:rPr lang="en-GB" altLang="en-US" sz="3200" dirty="0" err="1" smtClean="0">
                <a:latin typeface="Lucida Sans" panose="020B0602030504020204" pitchFamily="34" charset="0"/>
              </a:rPr>
              <a:t>p</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00FF"/>
                </a:solidFill>
                <a:latin typeface="Lucida Sans" panose="020B0602030504020204" pitchFamily="34" charset="0"/>
              </a:rPr>
              <a:t>Group task</a:t>
            </a:r>
          </a:p>
        </p:txBody>
      </p:sp>
      <p:sp>
        <p:nvSpPr>
          <p:cNvPr id="2" name="Content Placeholder 1"/>
          <p:cNvSpPr>
            <a:spLocks noGrp="1"/>
          </p:cNvSpPr>
          <p:nvPr>
            <p:ph sz="half" idx="1"/>
          </p:nvPr>
        </p:nvSpPr>
        <p:spPr>
          <a:xfrm>
            <a:off x="179512" y="1600201"/>
            <a:ext cx="4316288" cy="3989040"/>
          </a:xfrm>
        </p:spPr>
        <p:txBody>
          <a:bodyPr/>
          <a:lstStyle/>
          <a:p>
            <a:pPr marL="0" indent="0">
              <a:buNone/>
            </a:pPr>
            <a:r>
              <a:rPr lang="cy-GB" sz="3200" dirty="0" smtClean="0">
                <a:latin typeface="Lucida Sans" panose="020B0602030504020204" pitchFamily="34" charset="0"/>
              </a:rPr>
              <a:t>Wrth y </a:t>
            </a:r>
            <a:r>
              <a:rPr lang="cy-GB" sz="3200" dirty="0" smtClean="0">
                <a:latin typeface="Lucida Sans" panose="020B0602030504020204" pitchFamily="34" charset="0"/>
              </a:rPr>
              <a:t>daflen </a:t>
            </a:r>
            <a:r>
              <a:rPr lang="cy-GB" sz="3200" dirty="0">
                <a:latin typeface="Lucida Sans" panose="020B0602030504020204" pitchFamily="34" charset="0"/>
              </a:rPr>
              <a:t>a</a:t>
            </a:r>
            <a:r>
              <a:rPr lang="cy-GB" sz="3200" dirty="0" smtClean="0">
                <a:latin typeface="Lucida Sans" panose="020B0602030504020204" pitchFamily="34" charset="0"/>
              </a:rPr>
              <a:t>r y sgrîn nesaf, </a:t>
            </a:r>
            <a:r>
              <a:rPr lang="cy-GB" sz="3200" dirty="0">
                <a:latin typeface="Lucida Sans" panose="020B0602030504020204" pitchFamily="34" charset="0"/>
              </a:rPr>
              <a:t>allwch chi drefnu'r delweddau gan ddefnyddio "camau datblygiad artistig </a:t>
            </a:r>
            <a:r>
              <a:rPr lang="cy-GB" sz="3200" dirty="0" err="1">
                <a:latin typeface="Lucida Sans" panose="020B0602030504020204" pitchFamily="34" charset="0"/>
              </a:rPr>
              <a:t>Lowenfeld</a:t>
            </a:r>
            <a:r>
              <a:rPr lang="cy-GB" sz="3200" dirty="0">
                <a:latin typeface="Lucida Sans" panose="020B0602030504020204" pitchFamily="34" charset="0"/>
              </a:rPr>
              <a:t>?"</a:t>
            </a:r>
          </a:p>
        </p:txBody>
      </p:sp>
      <p:sp>
        <p:nvSpPr>
          <p:cNvPr id="3" name="Content Placeholder 2"/>
          <p:cNvSpPr>
            <a:spLocks noGrp="1"/>
          </p:cNvSpPr>
          <p:nvPr>
            <p:ph sz="half" idx="2"/>
          </p:nvPr>
        </p:nvSpPr>
        <p:spPr>
          <a:xfrm>
            <a:off x="4629150" y="1600201"/>
            <a:ext cx="3886200" cy="4576762"/>
          </a:xfrm>
        </p:spPr>
        <p:txBody>
          <a:bodyPr/>
          <a:lstStyle/>
          <a:p>
            <a:pPr marL="0" indent="0">
              <a:buNone/>
            </a:pPr>
            <a:r>
              <a:rPr lang="en-GB" sz="3200" dirty="0" smtClean="0">
                <a:solidFill>
                  <a:srgbClr val="0000FF"/>
                </a:solidFill>
                <a:latin typeface="Lucida Sans" panose="020B0602030504020204" pitchFamily="34" charset="0"/>
              </a:rPr>
              <a:t>From the handout shared on the next screen, </a:t>
            </a:r>
            <a:r>
              <a:rPr lang="en-GB" sz="3200" dirty="0">
                <a:solidFill>
                  <a:srgbClr val="0000FF"/>
                </a:solidFill>
                <a:latin typeface="Lucida Sans" panose="020B0602030504020204" pitchFamily="34" charset="0"/>
              </a:rPr>
              <a:t>can you arrange the images using </a:t>
            </a:r>
            <a:r>
              <a:rPr lang="en-GB" sz="3200" dirty="0" err="1">
                <a:solidFill>
                  <a:srgbClr val="0000FF"/>
                </a:solidFill>
                <a:latin typeface="Lucida Sans" panose="020B0602030504020204" pitchFamily="34" charset="0"/>
              </a:rPr>
              <a:t>Lowenfeld’s</a:t>
            </a:r>
            <a:r>
              <a:rPr lang="en-GB" sz="3200" dirty="0">
                <a:solidFill>
                  <a:srgbClr val="0000FF"/>
                </a:solidFill>
                <a:latin typeface="Lucida Sans" panose="020B0602030504020204" pitchFamily="34" charset="0"/>
              </a:rPr>
              <a:t> “stages of artistic development?”</a:t>
            </a:r>
          </a:p>
          <a:p>
            <a:endParaRPr lang="en-GB" sz="2400" dirty="0">
              <a:solidFill>
                <a:srgbClr val="0070C0"/>
              </a:solidFill>
              <a:latin typeface="PrintLucida Sans"/>
            </a:endParaRPr>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9249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pic>
        <p:nvPicPr>
          <p:cNvPr id="7" name="Picture 6"/>
          <p:cNvPicPr/>
          <p:nvPr/>
        </p:nvPicPr>
        <p:blipFill rotWithShape="1">
          <a:blip r:embed="rId3"/>
          <a:srcRect l="4220" t="14834" r="20553" b="5943"/>
          <a:stretch/>
        </p:blipFill>
        <p:spPr bwMode="auto">
          <a:xfrm>
            <a:off x="323528" y="548680"/>
            <a:ext cx="8568952" cy="61926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7114349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z="3200" dirty="0" err="1" smtClean="0">
                <a:latin typeface="Lucida Sans" panose="020B0602030504020204" pitchFamily="34" charset="0"/>
              </a:rPr>
              <a:t>Ysgrifennu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Datblygol</a:t>
            </a:r>
            <a:r>
              <a:rPr lang="en-GB" altLang="en-US" sz="3200" dirty="0" smtClean="0">
                <a:latin typeface="Lucida Sans" panose="020B0602030504020204" pitchFamily="34" charset="0"/>
              </a:rPr>
              <a:t>     </a:t>
            </a:r>
            <a:br>
              <a:rPr lang="en-GB" altLang="en-US" sz="3200" dirty="0" smtClean="0">
                <a:latin typeface="Lucida Sans" panose="020B0602030504020204" pitchFamily="34" charset="0"/>
              </a:rPr>
            </a:br>
            <a:r>
              <a:rPr lang="en-GB" altLang="en-US" sz="3200" dirty="0" smtClean="0">
                <a:solidFill>
                  <a:srgbClr val="0000FF"/>
                </a:solidFill>
                <a:latin typeface="Lucida Sans" panose="020B0602030504020204" pitchFamily="34" charset="0"/>
              </a:rPr>
              <a:t>Emergent Writing</a:t>
            </a:r>
          </a:p>
        </p:txBody>
      </p:sp>
      <p:sp>
        <p:nvSpPr>
          <p:cNvPr id="2" name="Content Placeholder 1"/>
          <p:cNvSpPr>
            <a:spLocks noGrp="1"/>
          </p:cNvSpPr>
          <p:nvPr>
            <p:ph sz="half" idx="1"/>
          </p:nvPr>
        </p:nvSpPr>
        <p:spPr>
          <a:xfrm>
            <a:off x="179512" y="1600201"/>
            <a:ext cx="4316288" cy="3989040"/>
          </a:xfrm>
        </p:spPr>
        <p:txBody>
          <a:bodyPr/>
          <a:lstStyle/>
          <a:p>
            <a:r>
              <a:rPr lang="cy-GB" dirty="0" smtClean="0">
                <a:latin typeface="Lucida Sans" panose="020B0602030504020204" pitchFamily="34" charset="0"/>
              </a:rPr>
              <a:t>Ymwybyddiaeth am brint</a:t>
            </a:r>
          </a:p>
          <a:p>
            <a:r>
              <a:rPr lang="cy-GB" dirty="0" smtClean="0">
                <a:latin typeface="Lucida Sans" panose="020B0602030504020204" pitchFamily="34" charset="0"/>
              </a:rPr>
              <a:t>Deall bod gan ysgrifennu swyddogaeth</a:t>
            </a:r>
          </a:p>
          <a:p>
            <a:r>
              <a:rPr lang="cy-GB" dirty="0" smtClean="0">
                <a:latin typeface="Lucida Sans" panose="020B0602030504020204" pitchFamily="34" charset="0"/>
              </a:rPr>
              <a:t>Siarad am ysgrifennu</a:t>
            </a:r>
          </a:p>
          <a:p>
            <a:r>
              <a:rPr lang="cy-GB" dirty="0" smtClean="0">
                <a:latin typeface="Lucida Sans" panose="020B0602030504020204" pitchFamily="34" charset="0"/>
              </a:rPr>
              <a:t>Ymwybyddiaeth o </a:t>
            </a:r>
            <a:r>
              <a:rPr lang="cy-GB" dirty="0" err="1">
                <a:latin typeface="Lucida Sans" panose="020B0602030504020204" pitchFamily="34" charset="0"/>
              </a:rPr>
              <a:t>f</a:t>
            </a:r>
            <a:r>
              <a:rPr lang="cy-GB" dirty="0" err="1" smtClean="0">
                <a:latin typeface="Lucida Sans" panose="020B0602030504020204" pitchFamily="34" charset="0"/>
              </a:rPr>
              <a:t>etaieithyddiaeth</a:t>
            </a:r>
            <a:endParaRPr lang="cy-GB" dirty="0">
              <a:latin typeface="Lucida Sans" panose="020B0602030504020204" pitchFamily="34" charset="0"/>
            </a:endParaRPr>
          </a:p>
        </p:txBody>
      </p:sp>
      <p:sp>
        <p:nvSpPr>
          <p:cNvPr id="3" name="Content Placeholder 2"/>
          <p:cNvSpPr>
            <a:spLocks noGrp="1"/>
          </p:cNvSpPr>
          <p:nvPr>
            <p:ph sz="half" idx="2"/>
          </p:nvPr>
        </p:nvSpPr>
        <p:spPr/>
        <p:txBody>
          <a:bodyPr/>
          <a:lstStyle/>
          <a:p>
            <a:r>
              <a:rPr lang="en-GB" dirty="0" smtClean="0">
                <a:solidFill>
                  <a:srgbClr val="0000FF"/>
                </a:solidFill>
                <a:latin typeface="Lucida Sans" panose="020B0602030504020204" pitchFamily="34" charset="0"/>
              </a:rPr>
              <a:t>Print awareness</a:t>
            </a:r>
          </a:p>
          <a:p>
            <a:r>
              <a:rPr lang="en-GB" dirty="0" smtClean="0">
                <a:solidFill>
                  <a:srgbClr val="0000FF"/>
                </a:solidFill>
                <a:latin typeface="Lucida Sans" panose="020B0602030504020204" pitchFamily="34" charset="0"/>
              </a:rPr>
              <a:t>Understand writing has a function</a:t>
            </a:r>
          </a:p>
          <a:p>
            <a:r>
              <a:rPr lang="en-GB" dirty="0" smtClean="0">
                <a:solidFill>
                  <a:srgbClr val="0000FF"/>
                </a:solidFill>
                <a:latin typeface="Lucida Sans" panose="020B0602030504020204" pitchFamily="34" charset="0"/>
              </a:rPr>
              <a:t>Talk about writing</a:t>
            </a:r>
          </a:p>
          <a:p>
            <a:r>
              <a:rPr lang="en-GB" dirty="0" smtClean="0">
                <a:solidFill>
                  <a:srgbClr val="0000FF"/>
                </a:solidFill>
                <a:latin typeface="Lucida Sans" panose="020B0602030504020204" pitchFamily="34" charset="0"/>
              </a:rPr>
              <a:t>Metalinguistic awareness</a:t>
            </a:r>
          </a:p>
          <a:p>
            <a:pPr marL="0" indent="0" algn="r">
              <a:buNone/>
            </a:pPr>
            <a:r>
              <a:rPr lang="en-GB" sz="2400" dirty="0" smtClean="0">
                <a:solidFill>
                  <a:srgbClr val="0000FF"/>
                </a:solidFill>
                <a:latin typeface="Lucida Sans" panose="020B0602030504020204" pitchFamily="34" charset="0"/>
              </a:rPr>
              <a:t>(</a:t>
            </a:r>
            <a:r>
              <a:rPr lang="en-GB" sz="2400" dirty="0" err="1" smtClean="0">
                <a:solidFill>
                  <a:srgbClr val="0000FF"/>
                </a:solidFill>
                <a:latin typeface="Lucida Sans" panose="020B0602030504020204" pitchFamily="34" charset="0"/>
              </a:rPr>
              <a:t>Neaum</a:t>
            </a:r>
            <a:r>
              <a:rPr lang="en-GB" sz="2400" dirty="0" smtClean="0">
                <a:solidFill>
                  <a:srgbClr val="0000FF"/>
                </a:solidFill>
                <a:latin typeface="Lucida Sans" panose="020B0602030504020204" pitchFamily="34" charset="0"/>
              </a:rPr>
              <a:t>, 2012)</a:t>
            </a:r>
            <a:endParaRPr lang="en-GB" sz="2400" dirty="0">
              <a:solidFill>
                <a:srgbClr val="0000FF"/>
              </a:solidFill>
              <a:latin typeface="Lucida Sans" panose="020B0602030504020204" pitchFamily="34" charset="0"/>
            </a:endParaRPr>
          </a:p>
        </p:txBody>
      </p:sp>
      <p:sp>
        <p:nvSpPr>
          <p:cNvPr id="34820" name="Rectangle 4"/>
          <p:cNvSpPr>
            <a:spLocks noChangeArrowheads="1"/>
          </p:cNvSpPr>
          <p:nvPr/>
        </p:nvSpPr>
        <p:spPr bwMode="auto">
          <a:xfrm>
            <a:off x="5148263" y="1484785"/>
            <a:ext cx="3609975" cy="388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buFontTx/>
              <a:buChar char="•"/>
            </a:pPr>
            <a:endParaRPr lang="en-GB" altLang="en-US"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59671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210146"/>
          </a:xfrm>
        </p:spPr>
        <p:txBody>
          <a:bodyPr>
            <a:noAutofit/>
          </a:bodyPr>
          <a:lstStyle/>
          <a:p>
            <a:pPr>
              <a:defRPr/>
            </a:pPr>
            <a:r>
              <a:rPr lang="en-GB" sz="3600" dirty="0" err="1" smtClean="0">
                <a:latin typeface="Lucida Sans" panose="020B0602030504020204" pitchFamily="34" charset="0"/>
              </a:rPr>
              <a:t>Cyfleoedd</a:t>
            </a:r>
            <a:r>
              <a:rPr lang="en-GB" sz="3600" dirty="0" smtClean="0">
                <a:latin typeface="Lucida Sans" panose="020B0602030504020204" pitchFamily="34" charset="0"/>
              </a:rPr>
              <a:t>        </a:t>
            </a:r>
            <a:br>
              <a:rPr lang="en-GB" sz="3600" dirty="0" smtClean="0">
                <a:latin typeface="Lucida Sans" panose="020B0602030504020204" pitchFamily="34" charset="0"/>
              </a:rPr>
            </a:br>
            <a:r>
              <a:rPr lang="en-GB" sz="3600" dirty="0" smtClean="0">
                <a:solidFill>
                  <a:srgbClr val="0000FF"/>
                </a:solidFill>
                <a:latin typeface="Lucida Sans" panose="020B0602030504020204" pitchFamily="34" charset="0"/>
              </a:rPr>
              <a:t>Opportunities </a:t>
            </a:r>
            <a:endParaRPr lang="en-GB" sz="3600" dirty="0">
              <a:solidFill>
                <a:srgbClr val="0000FF"/>
              </a:solidFill>
              <a:latin typeface="Lucida Sans" panose="020B0602030504020204" pitchFamily="34" charset="0"/>
            </a:endParaRPr>
          </a:p>
        </p:txBody>
      </p:sp>
      <p:sp>
        <p:nvSpPr>
          <p:cNvPr id="6" name="Content Placeholder 5"/>
          <p:cNvSpPr>
            <a:spLocks noGrp="1"/>
          </p:cNvSpPr>
          <p:nvPr>
            <p:ph idx="1"/>
          </p:nvPr>
        </p:nvSpPr>
        <p:spPr>
          <a:xfrm>
            <a:off x="457200" y="1628800"/>
            <a:ext cx="8229600" cy="3887763"/>
          </a:xfrm>
        </p:spPr>
        <p:txBody>
          <a:bodyPr>
            <a:normAutofit/>
          </a:bodyPr>
          <a:lstStyle/>
          <a:p>
            <a:pPr marL="0" indent="0">
              <a:buNone/>
              <a:defRPr/>
            </a:pPr>
            <a:r>
              <a:rPr lang="en-GB" dirty="0" smtClean="0">
                <a:latin typeface="Lucida Sans" panose="020B0602030504020204" pitchFamily="34" charset="0"/>
              </a:rPr>
              <a:t>Purdue Extensions (2013) ‘Block Party: The Importance of Play</a:t>
            </a:r>
            <a:r>
              <a:rPr lang="en-GB" dirty="0">
                <a:latin typeface="Lucida Sans" panose="020B0602030504020204" pitchFamily="34" charset="0"/>
              </a:rPr>
              <a:t>,’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www.youtube.com/watch?v=olV5Cla-j_g</a:t>
            </a:r>
            <a:r>
              <a:rPr lang="en-GB" dirty="0" smtClean="0">
                <a:latin typeface="Lucida Sans" panose="020B0602030504020204" pitchFamily="34" charset="0"/>
              </a:rPr>
              <a:t> [Accessed: November 2 2018].</a:t>
            </a:r>
            <a:endParaRPr lang="en-GB" dirty="0">
              <a:latin typeface="Lucida Sans" panose="020B0602030504020204" pitchFamily="34" charset="0"/>
            </a:endParaRPr>
          </a:p>
        </p:txBody>
      </p:sp>
    </p:spTree>
    <p:extLst>
      <p:ext uri="{BB962C8B-B14F-4D97-AF65-F5344CB8AC3E}">
        <p14:creationId xmlns:p14="http://schemas.microsoft.com/office/powerpoint/2010/main" val="2564847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210146"/>
          </a:xfrm>
        </p:spPr>
        <p:txBody>
          <a:bodyPr>
            <a:noAutofit/>
          </a:bodyPr>
          <a:lstStyle/>
          <a:p>
            <a:pPr>
              <a:defRPr/>
            </a:pPr>
            <a:r>
              <a:rPr lang="en-GB" sz="3600" dirty="0" err="1" smtClean="0">
                <a:latin typeface="Lucida Sans" panose="020B0602030504020204" pitchFamily="34" charset="0"/>
              </a:rPr>
              <a:t>Cyfleoedd</a:t>
            </a:r>
            <a:r>
              <a:rPr lang="en-GB" sz="3600" dirty="0" smtClean="0">
                <a:latin typeface="Lucida Sans" panose="020B0602030504020204" pitchFamily="34" charset="0"/>
              </a:rPr>
              <a:t>        </a:t>
            </a:r>
            <a:br>
              <a:rPr lang="en-GB" sz="3600" dirty="0" smtClean="0">
                <a:latin typeface="Lucida Sans" panose="020B0602030504020204" pitchFamily="34" charset="0"/>
              </a:rPr>
            </a:br>
            <a:r>
              <a:rPr lang="en-GB" sz="3600" dirty="0" smtClean="0">
                <a:solidFill>
                  <a:srgbClr val="0000FF"/>
                </a:solidFill>
                <a:latin typeface="Lucida Sans" panose="020B0602030504020204" pitchFamily="34" charset="0"/>
              </a:rPr>
              <a:t>Opportunities </a:t>
            </a:r>
            <a:endParaRPr lang="en-GB" sz="3600" dirty="0">
              <a:solidFill>
                <a:srgbClr val="0000FF"/>
              </a:solidFill>
              <a:latin typeface="Lucida Sans" panose="020B0602030504020204" pitchFamily="34" charset="0"/>
            </a:endParaRPr>
          </a:p>
        </p:txBody>
      </p:sp>
      <p:sp>
        <p:nvSpPr>
          <p:cNvPr id="6" name="Content Placeholder 5"/>
          <p:cNvSpPr>
            <a:spLocks noGrp="1"/>
          </p:cNvSpPr>
          <p:nvPr>
            <p:ph idx="1"/>
          </p:nvPr>
        </p:nvSpPr>
        <p:spPr>
          <a:xfrm>
            <a:off x="457200" y="1628800"/>
            <a:ext cx="8229600" cy="3887763"/>
          </a:xfrm>
        </p:spPr>
        <p:txBody>
          <a:bodyPr>
            <a:normAutofit/>
          </a:bodyPr>
          <a:lstStyle/>
          <a:p>
            <a:pPr marL="0" indent="0">
              <a:buNone/>
              <a:defRPr/>
            </a:pPr>
            <a:r>
              <a:rPr lang="en-GB" dirty="0">
                <a:latin typeface="Lucida Sans" panose="020B0602030504020204" pitchFamily="34" charset="0"/>
              </a:rPr>
              <a:t>That’s Oxfordshire (2017) ‘Messy Play That Helps Children's </a:t>
            </a:r>
            <a:r>
              <a:rPr lang="en-GB" dirty="0" smtClean="0">
                <a:latin typeface="Lucida Sans" panose="020B0602030504020204" pitchFamily="34" charset="0"/>
              </a:rPr>
              <a:t>Development</a:t>
            </a:r>
            <a:r>
              <a:rPr lang="en-GB" dirty="0">
                <a:latin typeface="Lucida Sans" panose="020B0602030504020204" pitchFamily="34" charset="0"/>
              </a:rPr>
              <a:t>,’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www.youtube.com/watch?v=455EALd0htM</a:t>
            </a:r>
            <a:r>
              <a:rPr lang="en-GB" dirty="0" smtClean="0">
                <a:latin typeface="Lucida Sans" panose="020B0602030504020204" pitchFamily="34" charset="0"/>
              </a:rPr>
              <a:t> [Accessed: November 2 2018].</a:t>
            </a:r>
            <a:endParaRPr lang="en-GB" dirty="0">
              <a:latin typeface="Lucida Sans" panose="020B0602030504020204" pitchFamily="34" charset="0"/>
            </a:endParaRPr>
          </a:p>
        </p:txBody>
      </p:sp>
    </p:spTree>
    <p:extLst>
      <p:ext uri="{BB962C8B-B14F-4D97-AF65-F5344CB8AC3E}">
        <p14:creationId xmlns:p14="http://schemas.microsoft.com/office/powerpoint/2010/main" val="14900266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sz="3600" dirty="0" err="1" smtClean="0">
                <a:latin typeface="Lucida Sans" panose="020B0602030504020204" pitchFamily="34" charset="0"/>
              </a:rPr>
              <a:t>Cyfnodau</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ysgrifennu</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datblygol</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Stages of emergent writing</a:t>
            </a:r>
          </a:p>
        </p:txBody>
      </p:sp>
      <p:sp>
        <p:nvSpPr>
          <p:cNvPr id="36867" name="Content Placeholder 2"/>
          <p:cNvSpPr>
            <a:spLocks noGrp="1"/>
          </p:cNvSpPr>
          <p:nvPr>
            <p:ph idx="1"/>
          </p:nvPr>
        </p:nvSpPr>
        <p:spPr>
          <a:xfrm>
            <a:off x="457200" y="1600200"/>
            <a:ext cx="8229600" cy="3916363"/>
          </a:xfrm>
        </p:spPr>
        <p:txBody>
          <a:bodyPr/>
          <a:lstStyle/>
          <a:p>
            <a:pPr marL="0" indent="0">
              <a:buNone/>
            </a:pPr>
            <a:r>
              <a:rPr lang="en-GB" altLang="en-US" dirty="0" smtClean="0">
                <a:latin typeface="Lucida Sans" panose="020B0602030504020204" pitchFamily="34" charset="0"/>
              </a:rPr>
              <a:t>Sherman, D. (2014) ‘</a:t>
            </a:r>
            <a:r>
              <a:rPr lang="en-GB" dirty="0">
                <a:latin typeface="Lucida Sans" panose="020B0602030504020204" pitchFamily="34" charset="0"/>
              </a:rPr>
              <a:t>Developmental Writing Stages - Whiteboard Animation,’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www.youtube.com/watch?v=TQdNGnc54QM</a:t>
            </a:r>
            <a:r>
              <a:rPr lang="en-GB" dirty="0" smtClean="0">
                <a:latin typeface="Lucida Sans" panose="020B0602030504020204" pitchFamily="34" charset="0"/>
              </a:rPr>
              <a:t> [Accessed: November 1 2018].</a:t>
            </a:r>
            <a:endParaRPr lang="en-GB" altLang="en-US" dirty="0" smtClean="0">
              <a:latin typeface="Lucida Sans" panose="020B0602030504020204" pitchFamily="34" charset="0"/>
            </a:endParaRPr>
          </a:p>
        </p:txBody>
      </p:sp>
    </p:spTree>
    <p:extLst>
      <p:ext uri="{BB962C8B-B14F-4D97-AF65-F5344CB8AC3E}">
        <p14:creationId xmlns:p14="http://schemas.microsoft.com/office/powerpoint/2010/main" val="14701013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sz="3600" dirty="0" smtClean="0">
                <a:latin typeface="Lucida Sans" panose="020B0602030504020204" pitchFamily="34" charset="0"/>
              </a:rPr>
              <a:t>Y </a:t>
            </a:r>
            <a:r>
              <a:rPr lang="en-GB" altLang="en-US" sz="3600" dirty="0" err="1" smtClean="0">
                <a:latin typeface="Lucida Sans" panose="020B0602030504020204" pitchFamily="34" charset="0"/>
              </a:rPr>
              <a:t>gwaith</a:t>
            </a:r>
            <a:r>
              <a:rPr lang="en-GB" altLang="en-US" sz="3600" dirty="0" smtClean="0">
                <a:latin typeface="Lucida Sans" panose="020B0602030504020204" pitchFamily="34" charset="0"/>
              </a:rPr>
              <a:t> o </a:t>
            </a:r>
            <a:r>
              <a:rPr lang="en-GB" altLang="en-US" sz="3600" dirty="0" err="1" smtClean="0">
                <a:latin typeface="Lucida Sans" panose="020B0602030504020204" pitchFamily="34" charset="0"/>
              </a:rPr>
              <a:t>ysgrifennu</a:t>
            </a:r>
            <a:r>
              <a:rPr lang="en-GB" altLang="en-US" sz="3600" dirty="0" smtClean="0">
                <a:solidFill>
                  <a:schemeClr val="accent2"/>
                </a:solidFill>
                <a:latin typeface="Lucida Sans" panose="020B0602030504020204" pitchFamily="34" charset="0"/>
              </a:rPr>
              <a:t/>
            </a:r>
            <a:br>
              <a:rPr lang="en-GB" altLang="en-US" sz="3600" dirty="0" smtClean="0">
                <a:solidFill>
                  <a:schemeClr val="accent2"/>
                </a:solidFill>
                <a:latin typeface="Lucida Sans" panose="020B0602030504020204" pitchFamily="34" charset="0"/>
              </a:rPr>
            </a:br>
            <a:r>
              <a:rPr lang="en-GB" altLang="en-US" sz="3600" dirty="0" smtClean="0">
                <a:latin typeface="Lucida Sans" panose="020B0602030504020204" pitchFamily="34" charset="0"/>
              </a:rPr>
              <a:t> </a:t>
            </a:r>
            <a:r>
              <a:rPr lang="en-GB" altLang="en-US" sz="3600" dirty="0" smtClean="0">
                <a:solidFill>
                  <a:srgbClr val="0000FF"/>
                </a:solidFill>
                <a:latin typeface="Lucida Sans" panose="020B0602030504020204" pitchFamily="34" charset="0"/>
              </a:rPr>
              <a:t>The business of writing</a:t>
            </a:r>
          </a:p>
        </p:txBody>
      </p:sp>
      <p:sp>
        <p:nvSpPr>
          <p:cNvPr id="38915" name="Rectangle 3"/>
          <p:cNvSpPr>
            <a:spLocks noGrp="1" noChangeArrowheads="1"/>
          </p:cNvSpPr>
          <p:nvPr>
            <p:ph type="body" idx="1"/>
          </p:nvPr>
        </p:nvSpPr>
        <p:spPr>
          <a:xfrm>
            <a:off x="457200" y="1600200"/>
            <a:ext cx="4402138" cy="4525963"/>
          </a:xfrm>
        </p:spPr>
        <p:txBody>
          <a:bodyPr/>
          <a:lstStyle/>
          <a:p>
            <a:pPr eaLnBrk="1" hangingPunct="1"/>
            <a:r>
              <a:rPr lang="en-GB" altLang="en-US" sz="2400" dirty="0" err="1" smtClean="0">
                <a:latin typeface="Lucida Sans" panose="020B0602030504020204" pitchFamily="34" charset="0"/>
              </a:rPr>
              <a:t>Cymhlethdod</a:t>
            </a: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ysgrifennu</a:t>
            </a:r>
            <a:r>
              <a:rPr lang="en-GB" altLang="en-US" sz="2400" dirty="0" smtClean="0">
                <a:latin typeface="Lucida Sans" panose="020B0602030504020204" pitchFamily="34" charset="0"/>
              </a:rPr>
              <a:t> </a:t>
            </a:r>
          </a:p>
          <a:p>
            <a:pPr eaLnBrk="1" hangingPunct="1"/>
            <a:r>
              <a:rPr lang="en-GB" altLang="en-US" sz="2400" dirty="0" err="1" smtClean="0">
                <a:latin typeface="Lucida Sans" panose="020B0602030504020204" pitchFamily="34" charset="0"/>
              </a:rPr>
              <a:t>Elfennau</a:t>
            </a: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ysgrifennu</a:t>
            </a:r>
            <a:endParaRPr lang="en-GB" altLang="en-US" sz="2400" dirty="0" smtClean="0">
              <a:latin typeface="Lucida Sans" panose="020B0602030504020204" pitchFamily="34" charset="0"/>
            </a:endParaRPr>
          </a:p>
          <a:p>
            <a:pPr lvl="1" eaLnBrk="1" hangingPunct="1"/>
            <a:r>
              <a:rPr lang="en-GB" altLang="en-US" sz="2100" dirty="0" err="1" smtClean="0">
                <a:latin typeface="Lucida Sans" panose="020B0602030504020204" pitchFamily="34" charset="0"/>
              </a:rPr>
              <a:t>Pwrpas</a:t>
            </a:r>
            <a:endParaRPr lang="en-GB" altLang="en-US" sz="2100" dirty="0" smtClean="0">
              <a:latin typeface="Lucida Sans" panose="020B0602030504020204" pitchFamily="34" charset="0"/>
            </a:endParaRPr>
          </a:p>
          <a:p>
            <a:pPr lvl="1" eaLnBrk="1" hangingPunct="1"/>
            <a:r>
              <a:rPr lang="en-GB" altLang="en-US" sz="2100" dirty="0" err="1" smtClean="0">
                <a:latin typeface="Lucida Sans" panose="020B0602030504020204" pitchFamily="34" charset="0"/>
              </a:rPr>
              <a:t>Cynulleidfa</a:t>
            </a:r>
            <a:endParaRPr lang="en-GB" altLang="en-US" sz="2100" dirty="0" smtClean="0">
              <a:latin typeface="Lucida Sans" panose="020B0602030504020204" pitchFamily="34" charset="0"/>
            </a:endParaRPr>
          </a:p>
          <a:p>
            <a:pPr lvl="1" eaLnBrk="1" hangingPunct="1"/>
            <a:r>
              <a:rPr lang="en-GB" altLang="en-US" sz="2100" dirty="0" err="1" smtClean="0">
                <a:latin typeface="Lucida Sans" panose="020B0602030504020204" pitchFamily="34" charset="0"/>
              </a:rPr>
              <a:t>Atalnodi</a:t>
            </a:r>
            <a:endParaRPr lang="en-GB" altLang="en-US" sz="2100" dirty="0" smtClean="0">
              <a:latin typeface="Lucida Sans" panose="020B0602030504020204" pitchFamily="34" charset="0"/>
            </a:endParaRPr>
          </a:p>
          <a:p>
            <a:pPr lvl="1" eaLnBrk="1" hangingPunct="1"/>
            <a:r>
              <a:rPr lang="en-GB" altLang="en-US" sz="2100" dirty="0" err="1" smtClean="0">
                <a:latin typeface="Lucida Sans" panose="020B0602030504020204" pitchFamily="34" charset="0"/>
              </a:rPr>
              <a:t>Sillafu</a:t>
            </a:r>
            <a:r>
              <a:rPr lang="en-GB" altLang="en-US" sz="2100" dirty="0" smtClean="0">
                <a:latin typeface="Lucida Sans" panose="020B0602030504020204" pitchFamily="34" charset="0"/>
              </a:rPr>
              <a:t> </a:t>
            </a:r>
          </a:p>
          <a:p>
            <a:pPr lvl="1" eaLnBrk="1" hangingPunct="1"/>
            <a:r>
              <a:rPr lang="en-GB" altLang="en-US" sz="2100" dirty="0" err="1" smtClean="0">
                <a:latin typeface="Lucida Sans" panose="020B0602030504020204" pitchFamily="34" charset="0"/>
              </a:rPr>
              <a:t>Gramadeg</a:t>
            </a:r>
            <a:endParaRPr lang="en-GB" altLang="en-US" sz="2100" dirty="0" smtClean="0">
              <a:latin typeface="Lucida Sans" panose="020B0602030504020204" pitchFamily="34" charset="0"/>
            </a:endParaRPr>
          </a:p>
          <a:p>
            <a:pPr lvl="1" eaLnBrk="1" hangingPunct="1"/>
            <a:r>
              <a:rPr lang="en-GB" altLang="en-US" sz="2100" dirty="0" err="1" smtClean="0">
                <a:latin typeface="Lucida Sans" panose="020B0602030504020204" pitchFamily="34" charset="0"/>
              </a:rPr>
              <a:t>Trefn</a:t>
            </a:r>
            <a:r>
              <a:rPr lang="en-GB" altLang="en-US" sz="2100" dirty="0" smtClean="0">
                <a:latin typeface="Lucida Sans" panose="020B0602030504020204" pitchFamily="34" charset="0"/>
              </a:rPr>
              <a:t> </a:t>
            </a:r>
            <a:r>
              <a:rPr lang="en-GB" altLang="en-US" sz="2100" dirty="0" err="1" smtClean="0">
                <a:latin typeface="Lucida Sans" panose="020B0602030504020204" pitchFamily="34" charset="0"/>
              </a:rPr>
              <a:t>er</a:t>
            </a:r>
            <a:r>
              <a:rPr lang="en-GB" altLang="en-US" sz="2100" dirty="0" smtClean="0">
                <a:latin typeface="Lucida Sans" panose="020B0602030504020204" pitchFamily="34" charset="0"/>
              </a:rPr>
              <a:t> </a:t>
            </a:r>
            <a:r>
              <a:rPr lang="en-GB" altLang="en-US" sz="2100" dirty="0" err="1" smtClean="0">
                <a:latin typeface="Lucida Sans" panose="020B0602030504020204" pitchFamily="34" charset="0"/>
              </a:rPr>
              <a:t>mwyn</a:t>
            </a:r>
            <a:r>
              <a:rPr lang="en-GB" altLang="en-US" sz="2100" dirty="0" smtClean="0">
                <a:latin typeface="Lucida Sans" panose="020B0602030504020204" pitchFamily="34" charset="0"/>
              </a:rPr>
              <a:t> </a:t>
            </a:r>
            <a:r>
              <a:rPr lang="en-GB" altLang="en-US" sz="2100" dirty="0" err="1" smtClean="0">
                <a:latin typeface="Lucida Sans" panose="020B0602030504020204" pitchFamily="34" charset="0"/>
              </a:rPr>
              <a:t>rhoi</a:t>
            </a:r>
            <a:r>
              <a:rPr lang="en-GB" altLang="en-US" sz="2100" dirty="0" smtClean="0">
                <a:latin typeface="Lucida Sans" panose="020B0602030504020204" pitchFamily="34" charset="0"/>
              </a:rPr>
              <a:t> </a:t>
            </a:r>
            <a:r>
              <a:rPr lang="en-GB" altLang="en-US" sz="2100" dirty="0" err="1" smtClean="0">
                <a:latin typeface="Lucida Sans" panose="020B0602030504020204" pitchFamily="34" charset="0"/>
              </a:rPr>
              <a:t>ystyr</a:t>
            </a:r>
            <a:endParaRPr lang="en-GB" altLang="en-US" sz="2100" dirty="0" smtClean="0">
              <a:latin typeface="Lucida Sans" panose="020B0602030504020204" pitchFamily="34" charset="0"/>
            </a:endParaRPr>
          </a:p>
        </p:txBody>
      </p:sp>
      <p:sp>
        <p:nvSpPr>
          <p:cNvPr id="38916" name="Rectangle 4"/>
          <p:cNvSpPr>
            <a:spLocks noChangeArrowheads="1"/>
          </p:cNvSpPr>
          <p:nvPr/>
        </p:nvSpPr>
        <p:spPr bwMode="auto">
          <a:xfrm>
            <a:off x="5003800" y="1628775"/>
            <a:ext cx="3960688" cy="453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lnSpc>
                <a:spcPct val="90000"/>
              </a:lnSpc>
              <a:buFontTx/>
              <a:buChar char="•"/>
            </a:pPr>
            <a:r>
              <a:rPr lang="en-GB" altLang="en-US" sz="2400" dirty="0" smtClean="0">
                <a:solidFill>
                  <a:srgbClr val="0000FF"/>
                </a:solidFill>
                <a:latin typeface="Lucida Sans" panose="020B0602030504020204" pitchFamily="34" charset="0"/>
                <a:cs typeface="Arial" panose="020B0604020202020204" pitchFamily="34" charset="0"/>
              </a:rPr>
              <a:t>The </a:t>
            </a:r>
            <a:r>
              <a:rPr lang="en-GB" altLang="en-US" sz="2400" dirty="0">
                <a:solidFill>
                  <a:srgbClr val="0000FF"/>
                </a:solidFill>
                <a:latin typeface="Lucida Sans" panose="020B0602030504020204" pitchFamily="34" charset="0"/>
                <a:cs typeface="Arial" panose="020B0604020202020204" pitchFamily="34" charset="0"/>
              </a:rPr>
              <a:t>complexity of writing </a:t>
            </a:r>
          </a:p>
          <a:p>
            <a:pPr eaLnBrk="1" hangingPunct="1">
              <a:lnSpc>
                <a:spcPct val="90000"/>
              </a:lnSpc>
              <a:buFontTx/>
              <a:buChar char="•"/>
            </a:pPr>
            <a:r>
              <a:rPr lang="en-GB" altLang="en-US" sz="2400" dirty="0">
                <a:solidFill>
                  <a:srgbClr val="0000FF"/>
                </a:solidFill>
                <a:latin typeface="Lucida Sans" panose="020B0602030504020204" pitchFamily="34" charset="0"/>
                <a:cs typeface="Arial" panose="020B0604020202020204" pitchFamily="34" charset="0"/>
              </a:rPr>
              <a:t>Components of writing</a:t>
            </a:r>
          </a:p>
          <a:p>
            <a:pPr lvl="1" eaLnBrk="1" hangingPunct="1">
              <a:lnSpc>
                <a:spcPct val="90000"/>
              </a:lnSpc>
              <a:buFontTx/>
              <a:buChar char="–"/>
            </a:pPr>
            <a:r>
              <a:rPr lang="en-GB" altLang="en-US" sz="2100" dirty="0">
                <a:solidFill>
                  <a:srgbClr val="0000FF"/>
                </a:solidFill>
                <a:latin typeface="Lucida Sans" panose="020B0602030504020204" pitchFamily="34" charset="0"/>
                <a:cs typeface="Arial" panose="020B0604020202020204" pitchFamily="34" charset="0"/>
              </a:rPr>
              <a:t>Purpose</a:t>
            </a:r>
          </a:p>
          <a:p>
            <a:pPr lvl="1" eaLnBrk="1" hangingPunct="1">
              <a:lnSpc>
                <a:spcPct val="90000"/>
              </a:lnSpc>
              <a:buFontTx/>
              <a:buChar char="–"/>
            </a:pPr>
            <a:r>
              <a:rPr lang="en-GB" altLang="en-US" sz="2100" dirty="0">
                <a:solidFill>
                  <a:srgbClr val="0000FF"/>
                </a:solidFill>
                <a:latin typeface="Lucida Sans" panose="020B0602030504020204" pitchFamily="34" charset="0"/>
                <a:cs typeface="Arial" panose="020B0604020202020204" pitchFamily="34" charset="0"/>
              </a:rPr>
              <a:t>Audience</a:t>
            </a:r>
          </a:p>
          <a:p>
            <a:pPr lvl="1" eaLnBrk="1" hangingPunct="1">
              <a:lnSpc>
                <a:spcPct val="90000"/>
              </a:lnSpc>
              <a:buFontTx/>
              <a:buChar char="–"/>
            </a:pPr>
            <a:r>
              <a:rPr lang="en-GB" altLang="en-US" sz="2100" dirty="0">
                <a:solidFill>
                  <a:srgbClr val="0000FF"/>
                </a:solidFill>
                <a:latin typeface="Lucida Sans" panose="020B0602030504020204" pitchFamily="34" charset="0"/>
                <a:cs typeface="Arial" panose="020B0604020202020204" pitchFamily="34" charset="0"/>
              </a:rPr>
              <a:t>Punctuation</a:t>
            </a:r>
          </a:p>
          <a:p>
            <a:pPr lvl="1" eaLnBrk="1" hangingPunct="1">
              <a:lnSpc>
                <a:spcPct val="90000"/>
              </a:lnSpc>
              <a:buFontTx/>
              <a:buChar char="–"/>
            </a:pPr>
            <a:r>
              <a:rPr lang="en-GB" altLang="en-US" sz="2100" dirty="0">
                <a:solidFill>
                  <a:srgbClr val="0000FF"/>
                </a:solidFill>
                <a:latin typeface="Lucida Sans" panose="020B0602030504020204" pitchFamily="34" charset="0"/>
                <a:cs typeface="Arial" panose="020B0604020202020204" pitchFamily="34" charset="0"/>
              </a:rPr>
              <a:t>Spelling </a:t>
            </a:r>
          </a:p>
          <a:p>
            <a:pPr lvl="1" eaLnBrk="1" hangingPunct="1">
              <a:lnSpc>
                <a:spcPct val="90000"/>
              </a:lnSpc>
              <a:buFontTx/>
              <a:buChar char="–"/>
            </a:pPr>
            <a:r>
              <a:rPr lang="en-GB" altLang="en-US" sz="2100" dirty="0">
                <a:solidFill>
                  <a:srgbClr val="0000FF"/>
                </a:solidFill>
                <a:latin typeface="Lucida Sans" panose="020B0602030504020204" pitchFamily="34" charset="0"/>
                <a:cs typeface="Arial" panose="020B0604020202020204" pitchFamily="34" charset="0"/>
              </a:rPr>
              <a:t>Grammar</a:t>
            </a:r>
          </a:p>
          <a:p>
            <a:pPr lvl="1" eaLnBrk="1" hangingPunct="1">
              <a:lnSpc>
                <a:spcPct val="90000"/>
              </a:lnSpc>
              <a:buFontTx/>
              <a:buChar char="–"/>
            </a:pPr>
            <a:r>
              <a:rPr lang="en-GB" altLang="en-US" sz="2100" dirty="0">
                <a:solidFill>
                  <a:srgbClr val="0000FF"/>
                </a:solidFill>
                <a:latin typeface="Lucida Sans" panose="020B0602030504020204" pitchFamily="34" charset="0"/>
                <a:cs typeface="Arial" panose="020B0604020202020204" pitchFamily="34" charset="0"/>
              </a:rPr>
              <a:t>Organisation to give meaning</a:t>
            </a:r>
          </a:p>
        </p:txBody>
      </p:sp>
    </p:spTree>
    <p:extLst>
      <p:ext uri="{BB962C8B-B14F-4D97-AF65-F5344CB8AC3E}">
        <p14:creationId xmlns:p14="http://schemas.microsoft.com/office/powerpoint/2010/main" val="39897510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74638"/>
            <a:ext cx="8229600" cy="706437"/>
          </a:xfrm>
        </p:spPr>
        <p:txBody>
          <a:bodyPr/>
          <a:lstStyle/>
          <a:p>
            <a:pPr eaLnBrk="1" hangingPunct="1"/>
            <a:r>
              <a:rPr lang="en-GB" altLang="en-US" sz="3600" dirty="0" smtClean="0">
                <a:latin typeface="Lucida Sans" panose="020B0602030504020204" pitchFamily="34" charset="0"/>
              </a:rPr>
              <a:t>Montessori</a:t>
            </a:r>
          </a:p>
        </p:txBody>
      </p:sp>
      <p:pic>
        <p:nvPicPr>
          <p:cNvPr id="40963"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835150" y="908050"/>
            <a:ext cx="5400675" cy="5218113"/>
          </a:xfrm>
          <a:noFill/>
        </p:spPr>
      </p:pic>
    </p:spTree>
    <p:extLst>
      <p:ext uri="{BB962C8B-B14F-4D97-AF65-F5344CB8AC3E}">
        <p14:creationId xmlns:p14="http://schemas.microsoft.com/office/powerpoint/2010/main" val="40650487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altLang="en-US" sz="3600" dirty="0" err="1" smtClean="0">
                <a:latin typeface="Lucida Sans" panose="020B0602030504020204" pitchFamily="34" charset="0"/>
              </a:rPr>
              <a:t>Adroddiad</a:t>
            </a:r>
            <a:r>
              <a:rPr lang="en-GB" altLang="en-US" sz="3600" dirty="0" smtClean="0">
                <a:latin typeface="Lucida Sans" panose="020B0602030504020204" pitchFamily="34" charset="0"/>
              </a:rPr>
              <a:t> Donaldson (2015)</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Donaldson Report (2015)</a:t>
            </a:r>
          </a:p>
        </p:txBody>
      </p:sp>
      <p:sp>
        <p:nvSpPr>
          <p:cNvPr id="49155" name="Content Placeholder 2"/>
          <p:cNvSpPr>
            <a:spLocks noGrp="1"/>
          </p:cNvSpPr>
          <p:nvPr>
            <p:ph sz="half" idx="1"/>
          </p:nvPr>
        </p:nvSpPr>
        <p:spPr>
          <a:xfrm>
            <a:off x="457200" y="1600200"/>
            <a:ext cx="4038600" cy="3989388"/>
          </a:xfrm>
        </p:spPr>
        <p:txBody>
          <a:bodyPr/>
          <a:lstStyle/>
          <a:p>
            <a:r>
              <a:rPr lang="en-GB" altLang="en-US" dirty="0" err="1" smtClean="0">
                <a:latin typeface="Lucida Sans" panose="020B0602030504020204" pitchFamily="34" charset="0"/>
              </a:rPr>
              <a:t>Newidiadau</a:t>
            </a:r>
            <a:r>
              <a:rPr lang="en-GB" altLang="en-US" dirty="0" smtClean="0">
                <a:latin typeface="Lucida Sans" panose="020B0602030504020204" pitchFamily="34" charset="0"/>
              </a:rPr>
              <a:t> </a:t>
            </a:r>
            <a:r>
              <a:rPr lang="en-GB" altLang="en-US" dirty="0" err="1" smtClean="0">
                <a:latin typeface="Lucida Sans" panose="020B0602030504020204" pitchFamily="34" charset="0"/>
              </a:rPr>
              <a:t>i’r</a:t>
            </a:r>
            <a:r>
              <a:rPr lang="en-GB" altLang="en-US" dirty="0" smtClean="0">
                <a:latin typeface="Lucida Sans" panose="020B0602030504020204" pitchFamily="34" charset="0"/>
              </a:rPr>
              <a:t> </a:t>
            </a:r>
            <a:r>
              <a:rPr lang="en-GB" altLang="en-US" dirty="0" err="1" smtClean="0">
                <a:latin typeface="Lucida Sans" panose="020B0602030504020204" pitchFamily="34" charset="0"/>
              </a:rPr>
              <a:t>Cyfnod</a:t>
            </a:r>
            <a:r>
              <a:rPr lang="en-GB" altLang="en-US" dirty="0" smtClean="0">
                <a:latin typeface="Lucida Sans" panose="020B0602030504020204" pitchFamily="34" charset="0"/>
              </a:rPr>
              <a:t> Sylfaen</a:t>
            </a:r>
          </a:p>
          <a:p>
            <a:r>
              <a:rPr lang="en-GB" altLang="en-US" dirty="0">
                <a:latin typeface="Lucida Sans" panose="020B0602030504020204" pitchFamily="34" charset="0"/>
              </a:rPr>
              <a:t>Meysydd </a:t>
            </a:r>
            <a:r>
              <a:rPr lang="en-GB" altLang="en-US" dirty="0" err="1">
                <a:latin typeface="Lucida Sans" panose="020B0602030504020204" pitchFamily="34" charset="0"/>
              </a:rPr>
              <a:t>Dysgu</a:t>
            </a:r>
            <a:r>
              <a:rPr lang="en-GB" altLang="en-US" dirty="0">
                <a:latin typeface="Lucida Sans" panose="020B0602030504020204" pitchFamily="34" charset="0"/>
              </a:rPr>
              <a:t> a </a:t>
            </a:r>
            <a:r>
              <a:rPr lang="en-GB" altLang="en-US" dirty="0" err="1">
                <a:latin typeface="Lucida Sans" panose="020B0602030504020204" pitchFamily="34" charset="0"/>
              </a:rPr>
              <a:t>Phrofiad</a:t>
            </a:r>
            <a:r>
              <a:rPr lang="en-GB" altLang="en-US" dirty="0">
                <a:latin typeface="Lucida Sans" panose="020B0602030504020204" pitchFamily="34" charset="0"/>
              </a:rPr>
              <a:t> </a:t>
            </a:r>
            <a:endParaRPr lang="en-GB" altLang="en-US" dirty="0" smtClean="0">
              <a:latin typeface="Lucida Sans" panose="020B0602030504020204" pitchFamily="34" charset="0"/>
            </a:endParaRPr>
          </a:p>
          <a:p>
            <a:pPr marL="0" indent="0">
              <a:buNone/>
            </a:pPr>
            <a:r>
              <a:rPr lang="en-GB" altLang="en-US" dirty="0">
                <a:latin typeface="Lucida Sans" panose="020B0602030504020204" pitchFamily="34" charset="0"/>
              </a:rPr>
              <a:t>- </a:t>
            </a:r>
            <a:r>
              <a:rPr lang="en-GB" altLang="en-US" dirty="0" err="1" smtClean="0">
                <a:latin typeface="Lucida Sans" panose="020B0602030504020204" pitchFamily="34" charset="0"/>
              </a:rPr>
              <a:t>Ieithoedd</a:t>
            </a:r>
            <a:r>
              <a:rPr lang="en-GB" altLang="en-US" dirty="0" smtClean="0">
                <a:latin typeface="Lucida Sans" panose="020B0602030504020204" pitchFamily="34" charset="0"/>
              </a:rPr>
              <a:t>, </a:t>
            </a:r>
            <a:r>
              <a:rPr lang="en-GB" altLang="en-US" dirty="0">
                <a:latin typeface="Lucida Sans" panose="020B0602030504020204" pitchFamily="34" charset="0"/>
              </a:rPr>
              <a:t>Llythrennedd a </a:t>
            </a:r>
            <a:r>
              <a:rPr lang="en-GB" altLang="en-US" dirty="0" err="1">
                <a:latin typeface="Lucida Sans" panose="020B0602030504020204" pitchFamily="34" charset="0"/>
              </a:rPr>
              <a:t>Chyfathrebu</a:t>
            </a:r>
            <a:endParaRPr lang="en-GB" altLang="en-US" dirty="0">
              <a:latin typeface="Lucida Sans" panose="020B0602030504020204" pitchFamily="34" charset="0"/>
            </a:endParaRPr>
          </a:p>
          <a:p>
            <a:pPr marL="0" indent="0">
              <a:buNone/>
            </a:pPr>
            <a:endParaRPr lang="en-GB" altLang="en-US" dirty="0" smtClean="0">
              <a:latin typeface="Lucida Sans" panose="020B0602030504020204" pitchFamily="34" charset="0"/>
            </a:endParaRPr>
          </a:p>
          <a:p>
            <a:pPr marL="0" indent="0">
              <a:buNone/>
            </a:pPr>
            <a:endParaRPr lang="en-GB" altLang="en-US" dirty="0" smtClean="0"/>
          </a:p>
        </p:txBody>
      </p:sp>
      <p:sp>
        <p:nvSpPr>
          <p:cNvPr id="49156" name="Content Placeholder 3"/>
          <p:cNvSpPr>
            <a:spLocks noGrp="1"/>
          </p:cNvSpPr>
          <p:nvPr>
            <p:ph sz="half" idx="2"/>
          </p:nvPr>
        </p:nvSpPr>
        <p:spPr>
          <a:xfrm>
            <a:off x="4648200" y="1600200"/>
            <a:ext cx="4038600" cy="3989388"/>
          </a:xfrm>
        </p:spPr>
        <p:txBody>
          <a:bodyPr/>
          <a:lstStyle/>
          <a:p>
            <a:r>
              <a:rPr lang="en-GB" altLang="en-US" dirty="0" smtClean="0">
                <a:solidFill>
                  <a:srgbClr val="0000FF"/>
                </a:solidFill>
                <a:latin typeface="Lucida Sans" panose="020B0602030504020204" pitchFamily="34" charset="0"/>
              </a:rPr>
              <a:t>Changes to the Foundation Phase</a:t>
            </a:r>
          </a:p>
          <a:p>
            <a:r>
              <a:rPr lang="en-GB" altLang="en-US" dirty="0">
                <a:solidFill>
                  <a:srgbClr val="0000FF"/>
                </a:solidFill>
                <a:latin typeface="Lucida Sans" panose="020B0602030504020204" pitchFamily="34" charset="0"/>
              </a:rPr>
              <a:t>Areas of Learning and </a:t>
            </a:r>
            <a:r>
              <a:rPr lang="en-GB" altLang="en-US" dirty="0" smtClean="0">
                <a:solidFill>
                  <a:srgbClr val="0000FF"/>
                </a:solidFill>
                <a:latin typeface="Lucida Sans" panose="020B0602030504020204" pitchFamily="34" charset="0"/>
              </a:rPr>
              <a:t>Experience</a:t>
            </a:r>
          </a:p>
          <a:p>
            <a:pPr marL="0" indent="0">
              <a:buNone/>
            </a:pPr>
            <a:r>
              <a:rPr lang="en-GB" altLang="en-US" dirty="0">
                <a:solidFill>
                  <a:srgbClr val="0000FF"/>
                </a:solidFill>
                <a:latin typeface="Lucida Sans" panose="020B0602030504020204" pitchFamily="34" charset="0"/>
              </a:rPr>
              <a:t>- </a:t>
            </a:r>
            <a:r>
              <a:rPr lang="en-GB" altLang="en-US" dirty="0" smtClean="0">
                <a:solidFill>
                  <a:srgbClr val="0000FF"/>
                </a:solidFill>
                <a:latin typeface="Lucida Sans" panose="020B0602030504020204" pitchFamily="34" charset="0"/>
              </a:rPr>
              <a:t>Languages, </a:t>
            </a:r>
            <a:r>
              <a:rPr lang="en-GB" altLang="en-US" dirty="0">
                <a:solidFill>
                  <a:srgbClr val="0000FF"/>
                </a:solidFill>
                <a:latin typeface="Lucida Sans" panose="020B0602030504020204" pitchFamily="34" charset="0"/>
              </a:rPr>
              <a:t>Literacy and Communication	</a:t>
            </a:r>
          </a:p>
          <a:p>
            <a:pPr marL="0" indent="0">
              <a:buNone/>
            </a:pPr>
            <a:endParaRPr lang="en-GB" altLang="en-US" dirty="0" smtClean="0">
              <a:solidFill>
                <a:srgbClr val="0070C0"/>
              </a:solidFill>
              <a:latin typeface="Lucida Sans" panose="020B0602030504020204" pitchFamily="34" charset="0"/>
            </a:endParaRPr>
          </a:p>
        </p:txBody>
      </p:sp>
    </p:spTree>
    <p:extLst>
      <p:ext uri="{BB962C8B-B14F-4D97-AF65-F5344CB8AC3E}">
        <p14:creationId xmlns:p14="http://schemas.microsoft.com/office/powerpoint/2010/main" val="186831091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Autofit/>
          </a:bodyPr>
          <a:lstStyle/>
          <a:p>
            <a:pPr>
              <a:defRPr/>
            </a:pPr>
            <a:r>
              <a:rPr lang="en-GB" sz="3600" dirty="0" err="1" smtClean="0">
                <a:latin typeface="Lucida Sans" panose="020B0602030504020204" pitchFamily="34" charset="0"/>
              </a:rPr>
              <a:t>Gwybodaeth</a:t>
            </a:r>
            <a:r>
              <a:rPr lang="en-GB" sz="3600" dirty="0" smtClean="0">
                <a:latin typeface="Lucida Sans" panose="020B0602030504020204" pitchFamily="34" charset="0"/>
              </a:rPr>
              <a:t> </a:t>
            </a:r>
            <a:r>
              <a:rPr lang="en-GB" sz="3600" dirty="0" err="1" smtClean="0">
                <a:latin typeface="Lucida Sans" panose="020B0602030504020204" pitchFamily="34" charset="0"/>
              </a:rPr>
              <a:t>bellach</a:t>
            </a:r>
            <a:r>
              <a:rPr lang="en-GB" sz="3600" dirty="0" smtClean="0">
                <a:latin typeface="Lucida Sans" panose="020B0602030504020204" pitchFamily="34" charset="0"/>
              </a:rPr>
              <a:t>…</a:t>
            </a:r>
            <a:r>
              <a:rPr lang="en-GB" sz="3600" dirty="0">
                <a:latin typeface="Lucida Sans" panose="020B0602030504020204" pitchFamily="34" charset="0"/>
              </a:rPr>
              <a:t/>
            </a:r>
            <a:br>
              <a:rPr lang="en-GB" sz="3600" dirty="0">
                <a:latin typeface="Lucida Sans" panose="020B0602030504020204" pitchFamily="34" charset="0"/>
              </a:rPr>
            </a:br>
            <a:r>
              <a:rPr lang="en-GB" sz="3600" dirty="0">
                <a:solidFill>
                  <a:srgbClr val="0000FF"/>
                </a:solidFill>
                <a:latin typeface="Lucida Sans" panose="020B0602030504020204" pitchFamily="34" charset="0"/>
              </a:rPr>
              <a:t>Draft Curriculum for Wales </a:t>
            </a:r>
            <a:r>
              <a:rPr lang="en-GB" sz="3600" dirty="0" smtClean="0">
                <a:solidFill>
                  <a:srgbClr val="0000FF"/>
                </a:solidFill>
                <a:latin typeface="Lucida Sans" panose="020B0602030504020204" pitchFamily="34" charset="0"/>
              </a:rPr>
              <a:t>2022</a:t>
            </a:r>
            <a:endParaRPr lang="en-GB" sz="3600" dirty="0">
              <a:solidFill>
                <a:srgbClr val="0000FF"/>
              </a:solidFill>
              <a:latin typeface="Lucida Sans" panose="020B0602030504020204" pitchFamily="34" charset="0"/>
            </a:endParaRPr>
          </a:p>
        </p:txBody>
      </p:sp>
      <p:sp>
        <p:nvSpPr>
          <p:cNvPr id="47107" name="Content Placeholder 2"/>
          <p:cNvSpPr>
            <a:spLocks noGrp="1"/>
          </p:cNvSpPr>
          <p:nvPr>
            <p:ph sz="half" idx="1"/>
          </p:nvPr>
        </p:nvSpPr>
        <p:spPr>
          <a:xfrm>
            <a:off x="251520" y="1340768"/>
            <a:ext cx="4244280" cy="4248820"/>
          </a:xfrm>
        </p:spPr>
        <p:txBody>
          <a:bodyPr>
            <a:normAutofit/>
          </a:bodyPr>
          <a:lstStyle/>
          <a:p>
            <a:pPr marL="0" indent="0">
              <a:buNone/>
            </a:pPr>
            <a:r>
              <a:rPr lang="en-GB" sz="2400" dirty="0" smtClean="0">
                <a:latin typeface="Lucida Sans" panose="020B0602030504020204" pitchFamily="34" charset="0"/>
              </a:rPr>
              <a:t>“Mae </a:t>
            </a:r>
            <a:r>
              <a:rPr lang="en-GB" sz="2400" dirty="0" err="1">
                <a:latin typeface="Lucida Sans" panose="020B0602030504020204" pitchFamily="34" charset="0"/>
              </a:rPr>
              <a:t>dysgwyr</a:t>
            </a:r>
            <a:r>
              <a:rPr lang="en-GB" sz="2400" dirty="0">
                <a:latin typeface="Lucida Sans" panose="020B0602030504020204" pitchFamily="34" charset="0"/>
              </a:rPr>
              <a:t> </a:t>
            </a:r>
            <a:r>
              <a:rPr lang="en-GB" sz="2400" dirty="0" err="1">
                <a:latin typeface="Lucida Sans" panose="020B0602030504020204" pitchFamily="34" charset="0"/>
              </a:rPr>
              <a:t>sy’n</a:t>
            </a:r>
            <a:r>
              <a:rPr lang="en-GB" sz="2400" dirty="0">
                <a:latin typeface="Lucida Sans" panose="020B0602030504020204" pitchFamily="34" charset="0"/>
              </a:rPr>
              <a:t> </a:t>
            </a:r>
            <a:r>
              <a:rPr lang="en-GB" sz="2400" dirty="0" err="1">
                <a:latin typeface="Lucida Sans" panose="020B0602030504020204" pitchFamily="34" charset="0"/>
              </a:rPr>
              <a:t>siarad</a:t>
            </a:r>
            <a:r>
              <a:rPr lang="en-GB" sz="2400" dirty="0">
                <a:latin typeface="Lucida Sans" panose="020B0602030504020204" pitchFamily="34" charset="0"/>
              </a:rPr>
              <a:t> ac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ysgrifennu’n</a:t>
            </a:r>
            <a:r>
              <a:rPr lang="en-GB" sz="2400" dirty="0">
                <a:latin typeface="Lucida Sans" panose="020B0602030504020204" pitchFamily="34" charset="0"/>
              </a:rPr>
              <a:t> </a:t>
            </a:r>
            <a:r>
              <a:rPr lang="en-GB" sz="2400" dirty="0" err="1">
                <a:latin typeface="Lucida Sans" panose="020B0602030504020204" pitchFamily="34" charset="0"/>
              </a:rPr>
              <a:t>effeithiol</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barod</a:t>
            </a:r>
            <a:r>
              <a:rPr lang="en-GB" sz="2400" dirty="0">
                <a:latin typeface="Lucida Sans" panose="020B0602030504020204" pitchFamily="34" charset="0"/>
              </a:rPr>
              <a:t> </a:t>
            </a:r>
            <a:r>
              <a:rPr lang="en-GB" sz="2400" dirty="0" err="1">
                <a:latin typeface="Lucida Sans" panose="020B0602030504020204" pitchFamily="34" charset="0"/>
              </a:rPr>
              <a:t>i</a:t>
            </a:r>
            <a:r>
              <a:rPr lang="en-GB" sz="2400" dirty="0">
                <a:latin typeface="Lucida Sans" panose="020B0602030504020204" pitchFamily="34" charset="0"/>
              </a:rPr>
              <a:t> </a:t>
            </a:r>
            <a:r>
              <a:rPr lang="en-GB" sz="2400" dirty="0" err="1">
                <a:latin typeface="Lucida Sans" panose="020B0602030504020204" pitchFamily="34" charset="0"/>
              </a:rPr>
              <a:t>chwarae</a:t>
            </a:r>
            <a:r>
              <a:rPr lang="en-GB" sz="2400" dirty="0">
                <a:latin typeface="Lucida Sans" panose="020B0602030504020204" pitchFamily="34" charset="0"/>
              </a:rPr>
              <a:t> </a:t>
            </a:r>
            <a:r>
              <a:rPr lang="en-GB" sz="2400" dirty="0" err="1">
                <a:latin typeface="Lucida Sans" panose="020B0602030504020204" pitchFamily="34" charset="0"/>
              </a:rPr>
              <a:t>rhan</a:t>
            </a:r>
            <a:r>
              <a:rPr lang="en-GB" sz="2400" dirty="0">
                <a:latin typeface="Lucida Sans" panose="020B0602030504020204" pitchFamily="34" charset="0"/>
              </a:rPr>
              <a:t> lawn </a:t>
            </a:r>
            <a:r>
              <a:rPr lang="en-GB" sz="2400" dirty="0" err="1">
                <a:latin typeface="Lucida Sans" panose="020B0602030504020204" pitchFamily="34" charset="0"/>
              </a:rPr>
              <a:t>mewn</a:t>
            </a:r>
            <a:r>
              <a:rPr lang="en-GB" sz="2400" dirty="0">
                <a:latin typeface="Lucida Sans" panose="020B0602030504020204" pitchFamily="34" charset="0"/>
              </a:rPr>
              <a:t> </a:t>
            </a:r>
            <a:r>
              <a:rPr lang="en-GB" sz="2400" dirty="0" err="1">
                <a:latin typeface="Lucida Sans" panose="020B0602030504020204" pitchFamily="34" charset="0"/>
              </a:rPr>
              <a:t>bywyd</a:t>
            </a:r>
            <a:r>
              <a:rPr lang="en-GB" sz="2400" dirty="0">
                <a:latin typeface="Lucida Sans" panose="020B0602030504020204" pitchFamily="34" charset="0"/>
              </a:rPr>
              <a:t> a </a:t>
            </a:r>
            <a:r>
              <a:rPr lang="en-GB" sz="2400" dirty="0" err="1" smtClean="0">
                <a:latin typeface="Lucida Sans" panose="020B0602030504020204" pitchFamily="34" charset="0"/>
              </a:rPr>
              <a:t>gwaith</a:t>
            </a:r>
            <a:r>
              <a:rPr lang="en-GB" sz="2400" dirty="0" smtClean="0">
                <a:latin typeface="Lucida Sans" panose="020B0602030504020204" pitchFamily="34" charset="0"/>
              </a:rPr>
              <a:t>”</a:t>
            </a:r>
          </a:p>
          <a:p>
            <a:pPr marL="0" indent="0">
              <a:buNone/>
            </a:pPr>
            <a:endParaRPr lang="en-GB" altLang="en-US" sz="2400" dirty="0">
              <a:latin typeface="Lucida Sans" panose="020B0602030504020204" pitchFamily="34" charset="0"/>
            </a:endParaRPr>
          </a:p>
          <a:p>
            <a:pPr marL="0" indent="0">
              <a:buNone/>
            </a:pPr>
            <a:r>
              <a:rPr lang="en-GB" sz="2400" dirty="0" smtClean="0">
                <a:latin typeface="Lucida Sans" panose="020B0602030504020204" pitchFamily="34" charset="0"/>
              </a:rPr>
              <a:t>“Mae </a:t>
            </a:r>
            <a:r>
              <a:rPr lang="en-GB" sz="2400" dirty="0" err="1">
                <a:latin typeface="Lucida Sans" panose="020B0602030504020204" pitchFamily="34" charset="0"/>
              </a:rPr>
              <a:t>llenyddiaeth</a:t>
            </a:r>
            <a:r>
              <a:rPr lang="en-GB" sz="2400" dirty="0">
                <a:latin typeface="Lucida Sans" panose="020B0602030504020204" pitchFamily="34" charset="0"/>
              </a:rPr>
              <a:t>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tanio’r</a:t>
            </a:r>
            <a:r>
              <a:rPr lang="en-GB" sz="2400" dirty="0">
                <a:latin typeface="Lucida Sans" panose="020B0602030504020204" pitchFamily="34" charset="0"/>
              </a:rPr>
              <a:t> </a:t>
            </a:r>
            <a:r>
              <a:rPr lang="en-GB" sz="2400" dirty="0" err="1">
                <a:latin typeface="Lucida Sans" panose="020B0602030504020204" pitchFamily="34" charset="0"/>
              </a:rPr>
              <a:t>dychymyg</a:t>
            </a:r>
            <a:r>
              <a:rPr lang="en-GB" sz="2400" dirty="0">
                <a:latin typeface="Lucida Sans" panose="020B0602030504020204" pitchFamily="34" charset="0"/>
              </a:rPr>
              <a:t> ac </a:t>
            </a:r>
            <a:r>
              <a:rPr lang="en-GB" sz="2400" dirty="0" err="1">
                <a:latin typeface="Lucida Sans" panose="020B0602030504020204" pitchFamily="34" charset="0"/>
              </a:rPr>
              <a:t>yn</a:t>
            </a:r>
            <a:r>
              <a:rPr lang="en-GB" sz="2400" dirty="0">
                <a:latin typeface="Lucida Sans" panose="020B0602030504020204" pitchFamily="34" charset="0"/>
              </a:rPr>
              <a:t> </a:t>
            </a:r>
            <a:r>
              <a:rPr lang="en-GB" sz="2400" dirty="0" err="1">
                <a:latin typeface="Lucida Sans" panose="020B0602030504020204" pitchFamily="34" charset="0"/>
              </a:rPr>
              <a:t>ysbrydoli</a:t>
            </a:r>
            <a:r>
              <a:rPr lang="en-GB" sz="2400" dirty="0">
                <a:latin typeface="Lucida Sans" panose="020B0602030504020204" pitchFamily="34" charset="0"/>
              </a:rPr>
              <a:t> </a:t>
            </a:r>
            <a:r>
              <a:rPr lang="en-GB" sz="2400" dirty="0" err="1" smtClean="0">
                <a:latin typeface="Lucida Sans" panose="020B0602030504020204" pitchFamily="34" charset="0"/>
              </a:rPr>
              <a:t>creadigrwydd</a:t>
            </a:r>
            <a:r>
              <a:rPr lang="en-GB" sz="2400" dirty="0" smtClean="0">
                <a:latin typeface="Lucida Sans" panose="020B0602030504020204" pitchFamily="34" charset="0"/>
              </a:rPr>
              <a:t>”</a:t>
            </a:r>
          </a:p>
          <a:p>
            <a:pPr marL="0" indent="0">
              <a:buNone/>
            </a:pPr>
            <a:endParaRPr lang="en-GB" sz="2400" dirty="0" smtClean="0">
              <a:latin typeface="Lucida Sans" panose="020B0602030504020204" pitchFamily="34" charset="0"/>
            </a:endParaRPr>
          </a:p>
          <a:p>
            <a:pPr marL="0" indent="0" algn="r">
              <a:buNone/>
            </a:pPr>
            <a:r>
              <a:rPr lang="en-GB" altLang="en-US" sz="1800" dirty="0" smtClean="0">
                <a:latin typeface="Lucida Sans" panose="020B0602030504020204" pitchFamily="34" charset="0"/>
              </a:rPr>
              <a:t>(</a:t>
            </a:r>
            <a:r>
              <a:rPr lang="en-GB" altLang="en-US" sz="1800" dirty="0" err="1" smtClean="0">
                <a:latin typeface="Lucida Sans" panose="020B0602030504020204" pitchFamily="34" charset="0"/>
              </a:rPr>
              <a:t>Llywodraeth</a:t>
            </a:r>
            <a:r>
              <a:rPr lang="en-GB" altLang="en-US" sz="1800" dirty="0" smtClean="0">
                <a:latin typeface="Lucida Sans" panose="020B0602030504020204" pitchFamily="34" charset="0"/>
              </a:rPr>
              <a:t> </a:t>
            </a:r>
            <a:r>
              <a:rPr lang="en-GB" altLang="en-US" sz="1800" dirty="0" err="1" smtClean="0">
                <a:latin typeface="Lucida Sans" panose="020B0602030504020204" pitchFamily="34" charset="0"/>
              </a:rPr>
              <a:t>Cymru</a:t>
            </a:r>
            <a:r>
              <a:rPr lang="en-GB" altLang="en-US" sz="1800" dirty="0" smtClean="0">
                <a:latin typeface="Lucida Sans" panose="020B0602030504020204" pitchFamily="34" charset="0"/>
              </a:rPr>
              <a:t>, 2019, p.9)</a:t>
            </a:r>
            <a:endParaRPr lang="en-GB" altLang="en-US" sz="1600" dirty="0" smtClean="0">
              <a:latin typeface="Lucida Sans" panose="020B0602030504020204" pitchFamily="34" charset="0"/>
            </a:endParaRPr>
          </a:p>
        </p:txBody>
      </p:sp>
      <p:sp>
        <p:nvSpPr>
          <p:cNvPr id="47108" name="Content Placeholder 3"/>
          <p:cNvSpPr>
            <a:spLocks noGrp="1"/>
          </p:cNvSpPr>
          <p:nvPr>
            <p:ph sz="half" idx="2"/>
          </p:nvPr>
        </p:nvSpPr>
        <p:spPr>
          <a:xfrm>
            <a:off x="4648200" y="1340768"/>
            <a:ext cx="4244280" cy="4248820"/>
          </a:xfrm>
        </p:spPr>
        <p:txBody>
          <a:bodyPr>
            <a:normAutofit/>
          </a:bodyPr>
          <a:lstStyle/>
          <a:p>
            <a:pPr marL="0" indent="0">
              <a:buNone/>
            </a:pPr>
            <a:r>
              <a:rPr lang="en-GB" altLang="en-US" sz="2200" dirty="0" smtClean="0">
                <a:solidFill>
                  <a:srgbClr val="0000FF"/>
                </a:solidFill>
                <a:latin typeface="Lucida Sans" panose="020B0602030504020204" pitchFamily="34" charset="0"/>
              </a:rPr>
              <a:t>“</a:t>
            </a:r>
            <a:r>
              <a:rPr lang="en-GB" sz="2400" dirty="0" smtClean="0">
                <a:solidFill>
                  <a:srgbClr val="0000FF"/>
                </a:solidFill>
                <a:latin typeface="Lucida Sans" panose="020B0602030504020204" pitchFamily="34" charset="0"/>
              </a:rPr>
              <a:t>Learners </a:t>
            </a:r>
            <a:r>
              <a:rPr lang="en-GB" sz="2400" dirty="0">
                <a:solidFill>
                  <a:srgbClr val="0000FF"/>
                </a:solidFill>
                <a:latin typeface="Lucida Sans" panose="020B0602030504020204" pitchFamily="34" charset="0"/>
              </a:rPr>
              <a:t>who speak and write effectively are prepared to play a full part in life and </a:t>
            </a:r>
            <a:r>
              <a:rPr lang="en-GB" sz="2400" dirty="0" smtClean="0">
                <a:solidFill>
                  <a:srgbClr val="0000FF"/>
                </a:solidFill>
                <a:latin typeface="Lucida Sans" panose="020B0602030504020204" pitchFamily="34" charset="0"/>
              </a:rPr>
              <a:t>work”</a:t>
            </a:r>
          </a:p>
          <a:p>
            <a:pPr marL="0" indent="0">
              <a:buNone/>
            </a:pPr>
            <a:endParaRPr lang="en-GB" altLang="en-US" sz="2400" dirty="0">
              <a:solidFill>
                <a:srgbClr val="0000FF"/>
              </a:solidFill>
              <a:latin typeface="Lucida Sans" panose="020B0602030504020204" pitchFamily="34" charset="0"/>
            </a:endParaRPr>
          </a:p>
          <a:p>
            <a:pPr marL="0" indent="0">
              <a:buNone/>
            </a:pPr>
            <a:r>
              <a:rPr lang="en-GB" sz="2400" dirty="0" smtClean="0">
                <a:solidFill>
                  <a:srgbClr val="0000FF"/>
                </a:solidFill>
                <a:latin typeface="Lucida Sans" panose="020B0602030504020204" pitchFamily="34" charset="0"/>
              </a:rPr>
              <a:t>“Literature </a:t>
            </a:r>
            <a:r>
              <a:rPr lang="en-GB" sz="2400" dirty="0">
                <a:solidFill>
                  <a:srgbClr val="0000FF"/>
                </a:solidFill>
                <a:latin typeface="Lucida Sans" panose="020B0602030504020204" pitchFamily="34" charset="0"/>
              </a:rPr>
              <a:t>fires imagination and inspires </a:t>
            </a:r>
            <a:r>
              <a:rPr lang="en-GB" sz="2400" dirty="0" smtClean="0">
                <a:solidFill>
                  <a:srgbClr val="0000FF"/>
                </a:solidFill>
                <a:latin typeface="Lucida Sans" panose="020B0602030504020204" pitchFamily="34" charset="0"/>
              </a:rPr>
              <a:t>creativity”</a:t>
            </a:r>
          </a:p>
          <a:p>
            <a:pPr marL="0" indent="0">
              <a:buNone/>
            </a:pPr>
            <a:endParaRPr lang="en-GB" sz="2400" dirty="0">
              <a:solidFill>
                <a:srgbClr val="0000FF"/>
              </a:solidFill>
              <a:latin typeface="Lucida Sans" panose="020B0602030504020204" pitchFamily="34" charset="0"/>
            </a:endParaRPr>
          </a:p>
          <a:p>
            <a:pPr marL="0" indent="0" algn="r">
              <a:buNone/>
            </a:pPr>
            <a:r>
              <a:rPr lang="en-GB" sz="1800" dirty="0" smtClean="0">
                <a:solidFill>
                  <a:srgbClr val="0000FF"/>
                </a:solidFill>
                <a:latin typeface="Lucida Sans" panose="020B0602030504020204" pitchFamily="34" charset="0"/>
              </a:rPr>
              <a:t>(Welsh Government, 2019, p. 8)</a:t>
            </a:r>
          </a:p>
          <a:p>
            <a:pPr marL="0" indent="0">
              <a:buNone/>
            </a:pPr>
            <a:endParaRPr lang="en-GB" altLang="en-US" sz="2400" dirty="0">
              <a:latin typeface="Lucida Sans" panose="020B0602030504020204" pitchFamily="34" charset="0"/>
            </a:endParaRPr>
          </a:p>
          <a:p>
            <a:pPr marL="0" indent="0">
              <a:buNone/>
            </a:pPr>
            <a:endParaRPr lang="en-GB" altLang="en-US" sz="2200" dirty="0" smtClean="0">
              <a:latin typeface="Lucida Sans" panose="020B0602030504020204" pitchFamily="34" charset="0"/>
            </a:endParaRPr>
          </a:p>
        </p:txBody>
      </p:sp>
    </p:spTree>
    <p:extLst>
      <p:ext uri="{BB962C8B-B14F-4D97-AF65-F5344CB8AC3E}">
        <p14:creationId xmlns:p14="http://schemas.microsoft.com/office/powerpoint/2010/main" val="30423082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pPr>
              <a:defRPr/>
            </a:pPr>
            <a:r>
              <a:rPr lang="en-GB" sz="3600" dirty="0">
                <a:latin typeface="Lucida Sans" panose="020B0602030504020204" pitchFamily="34" charset="0"/>
              </a:rPr>
              <a:t/>
            </a:r>
            <a:br>
              <a:rPr lang="en-GB" sz="3600" dirty="0">
                <a:latin typeface="Lucida Sans" panose="020B0602030504020204" pitchFamily="34" charset="0"/>
              </a:rPr>
            </a:br>
            <a:r>
              <a:rPr lang="en-GB" sz="3600" dirty="0" smtClean="0">
                <a:latin typeface="Lucida Sans" panose="020B0602030504020204" pitchFamily="34" charset="0"/>
              </a:rPr>
              <a:t>Plant ag ADY</a:t>
            </a:r>
            <a:endParaRPr lang="en-GB" sz="3600" dirty="0">
              <a:latin typeface="Lucida Sans" panose="020B0602030504020204" pitchFamily="34" charset="0"/>
            </a:endParaRPr>
          </a:p>
        </p:txBody>
      </p:sp>
      <p:sp>
        <p:nvSpPr>
          <p:cNvPr id="47107" name="Content Placeholder 2"/>
          <p:cNvSpPr>
            <a:spLocks noGrp="1"/>
          </p:cNvSpPr>
          <p:nvPr>
            <p:ph sz="half" idx="1"/>
          </p:nvPr>
        </p:nvSpPr>
        <p:spPr>
          <a:xfrm>
            <a:off x="251520" y="1412776"/>
            <a:ext cx="8712968" cy="4176812"/>
          </a:xfrm>
        </p:spPr>
        <p:txBody>
          <a:bodyPr>
            <a:normAutofit/>
          </a:bodyPr>
          <a:lstStyle/>
          <a:p>
            <a:pPr marL="0" indent="0">
              <a:buNone/>
            </a:pPr>
            <a:r>
              <a:rPr lang="en-GB" sz="2400" i="1" dirty="0" smtClean="0">
                <a:latin typeface="Lucida Sans" panose="020B0602030504020204" pitchFamily="34" charset="0"/>
              </a:rPr>
              <a:t>“</a:t>
            </a:r>
            <a:r>
              <a:rPr lang="en-GB" sz="2400" i="1" dirty="0" err="1">
                <a:latin typeface="Lucida Sans" panose="020B0602030504020204" pitchFamily="34" charset="0"/>
              </a:rPr>
              <a:t>Cydnabyddir</a:t>
            </a:r>
            <a:r>
              <a:rPr lang="en-GB" sz="2400" i="1" dirty="0">
                <a:latin typeface="Lucida Sans" panose="020B0602030504020204" pitchFamily="34" charset="0"/>
              </a:rPr>
              <a:t> bod </a:t>
            </a:r>
            <a:r>
              <a:rPr lang="en-GB" sz="2400" i="1" dirty="0" err="1">
                <a:latin typeface="Lucida Sans" panose="020B0602030504020204" pitchFamily="34" charset="0"/>
              </a:rPr>
              <a:t>rhai</a:t>
            </a:r>
            <a:r>
              <a:rPr lang="en-GB" sz="2400" i="1" dirty="0">
                <a:latin typeface="Lucida Sans" panose="020B0602030504020204" pitchFamily="34" charset="0"/>
              </a:rPr>
              <a:t> </a:t>
            </a:r>
            <a:r>
              <a:rPr lang="en-GB" sz="2400" i="1" dirty="0" err="1">
                <a:latin typeface="Lucida Sans" panose="020B0602030504020204" pitchFamily="34" charset="0"/>
              </a:rPr>
              <a:t>o’n</a:t>
            </a:r>
            <a:r>
              <a:rPr lang="en-GB" sz="2400" i="1" dirty="0">
                <a:latin typeface="Lucida Sans" panose="020B0602030504020204" pitchFamily="34" charset="0"/>
              </a:rPr>
              <a:t> </a:t>
            </a:r>
            <a:r>
              <a:rPr lang="en-GB" sz="2400" i="1" dirty="0" err="1">
                <a:latin typeface="Lucida Sans" panose="020B0602030504020204" pitchFamily="34" charset="0"/>
              </a:rPr>
              <a:t>dysgwyr</a:t>
            </a:r>
            <a:r>
              <a:rPr lang="en-GB" sz="2400" i="1" dirty="0">
                <a:latin typeface="Lucida Sans" panose="020B0602030504020204" pitchFamily="34" charset="0"/>
              </a:rPr>
              <a:t> </a:t>
            </a:r>
            <a:r>
              <a:rPr lang="en-GB" sz="2400" i="1" dirty="0" err="1">
                <a:latin typeface="Lucida Sans" panose="020B0602030504020204" pitchFamily="34" charset="0"/>
              </a:rPr>
              <a:t>ieuengaf</a:t>
            </a:r>
            <a:r>
              <a:rPr lang="en-GB" sz="2400" i="1" dirty="0">
                <a:latin typeface="Lucida Sans" panose="020B0602030504020204" pitchFamily="34" charset="0"/>
              </a:rPr>
              <a:t> </a:t>
            </a:r>
            <a:r>
              <a:rPr lang="en-GB" sz="2400" i="1" dirty="0" err="1">
                <a:latin typeface="Lucida Sans" panose="020B0602030504020204" pitchFamily="34" charset="0"/>
              </a:rPr>
              <a:t>yn</a:t>
            </a:r>
            <a:r>
              <a:rPr lang="en-GB" sz="2400" i="1" dirty="0">
                <a:latin typeface="Lucida Sans" panose="020B0602030504020204" pitchFamily="34" charset="0"/>
              </a:rPr>
              <a:t> </a:t>
            </a:r>
            <a:r>
              <a:rPr lang="en-GB" sz="2400" i="1" dirty="0" err="1">
                <a:latin typeface="Lucida Sans" panose="020B0602030504020204" pitchFamily="34" charset="0"/>
              </a:rPr>
              <a:t>dod</a:t>
            </a:r>
            <a:r>
              <a:rPr lang="en-GB" sz="2400" i="1" dirty="0">
                <a:latin typeface="Lucida Sans" panose="020B0602030504020204" pitchFamily="34" charset="0"/>
              </a:rPr>
              <a:t> </a:t>
            </a:r>
            <a:r>
              <a:rPr lang="en-GB" sz="2400" i="1" dirty="0" err="1">
                <a:latin typeface="Lucida Sans" panose="020B0602030504020204" pitchFamily="34" charset="0"/>
              </a:rPr>
              <a:t>i’r</a:t>
            </a:r>
            <a:r>
              <a:rPr lang="en-GB" sz="2400" i="1" dirty="0">
                <a:latin typeface="Lucida Sans" panose="020B0602030504020204" pitchFamily="34" charset="0"/>
              </a:rPr>
              <a:t> </a:t>
            </a:r>
            <a:r>
              <a:rPr lang="en-GB" sz="2400" i="1" dirty="0" err="1">
                <a:latin typeface="Lucida Sans" panose="020B0602030504020204" pitchFamily="34" charset="0"/>
              </a:rPr>
              <a:t>ysgol</a:t>
            </a:r>
            <a:r>
              <a:rPr lang="en-GB" sz="2400" i="1" dirty="0">
                <a:latin typeface="Lucida Sans" panose="020B0602030504020204" pitchFamily="34" charset="0"/>
              </a:rPr>
              <a:t> </a:t>
            </a:r>
            <a:r>
              <a:rPr lang="en-GB" sz="2400" i="1" dirty="0" err="1">
                <a:latin typeface="Lucida Sans" panose="020B0602030504020204" pitchFamily="34" charset="0"/>
              </a:rPr>
              <a:t>gydag</a:t>
            </a:r>
            <a:r>
              <a:rPr lang="en-GB" sz="2400" i="1" dirty="0">
                <a:latin typeface="Lucida Sans" panose="020B0602030504020204" pitchFamily="34" charset="0"/>
              </a:rPr>
              <a:t> </a:t>
            </a:r>
            <a:r>
              <a:rPr lang="en-GB" sz="2400" i="1" dirty="0" err="1">
                <a:latin typeface="Lucida Sans" panose="020B0602030504020204" pitchFamily="34" charset="0"/>
              </a:rPr>
              <a:t>oedi</a:t>
            </a:r>
            <a:r>
              <a:rPr lang="en-GB" sz="2400" i="1" dirty="0">
                <a:latin typeface="Lucida Sans" panose="020B0602030504020204" pitchFamily="34" charset="0"/>
              </a:rPr>
              <a:t> </a:t>
            </a:r>
            <a:r>
              <a:rPr lang="en-GB" sz="2400" i="1" dirty="0" err="1">
                <a:latin typeface="Lucida Sans" panose="020B0602030504020204" pitchFamily="34" charset="0"/>
              </a:rPr>
              <a:t>mewn</a:t>
            </a:r>
            <a:r>
              <a:rPr lang="en-GB" sz="2400" i="1" dirty="0">
                <a:latin typeface="Lucida Sans" panose="020B0602030504020204" pitchFamily="34" charset="0"/>
              </a:rPr>
              <a:t> </a:t>
            </a:r>
            <a:r>
              <a:rPr lang="en-GB" sz="2400" i="1" dirty="0" err="1">
                <a:latin typeface="Lucida Sans" panose="020B0602030504020204" pitchFamily="34" charset="0"/>
              </a:rPr>
              <a:t>datblygu</a:t>
            </a:r>
            <a:r>
              <a:rPr lang="en-GB" sz="2400" i="1" dirty="0">
                <a:latin typeface="Lucida Sans" panose="020B0602030504020204" pitchFamily="34" charset="0"/>
              </a:rPr>
              <a:t> </a:t>
            </a:r>
            <a:r>
              <a:rPr lang="en-GB" sz="2400" i="1" dirty="0" err="1">
                <a:latin typeface="Lucida Sans" panose="020B0602030504020204" pitchFamily="34" charset="0"/>
              </a:rPr>
              <a:t>iaith</a:t>
            </a:r>
            <a:r>
              <a:rPr lang="en-GB" sz="2400" i="1" dirty="0">
                <a:latin typeface="Lucida Sans" panose="020B0602030504020204" pitchFamily="34" charset="0"/>
              </a:rPr>
              <a:t>. </a:t>
            </a:r>
            <a:r>
              <a:rPr lang="en-GB" sz="2400" i="1" dirty="0" err="1" smtClean="0">
                <a:latin typeface="Lucida Sans" panose="020B0602030504020204" pitchFamily="34" charset="0"/>
              </a:rPr>
              <a:t>Dylid</a:t>
            </a:r>
            <a:r>
              <a:rPr lang="en-GB" sz="2400" i="1" dirty="0" smtClean="0">
                <a:latin typeface="Lucida Sans" panose="020B0602030504020204" pitchFamily="34" charset="0"/>
              </a:rPr>
              <a:t> </a:t>
            </a:r>
            <a:r>
              <a:rPr lang="en-GB" sz="2400" i="1" dirty="0" err="1">
                <a:latin typeface="Lucida Sans" panose="020B0602030504020204" pitchFamily="34" charset="0"/>
              </a:rPr>
              <a:t>cynllunio</a:t>
            </a:r>
            <a:r>
              <a:rPr lang="en-GB" sz="2400" i="1" dirty="0">
                <a:latin typeface="Lucida Sans" panose="020B0602030504020204" pitchFamily="34" charset="0"/>
              </a:rPr>
              <a:t> </a:t>
            </a:r>
            <a:r>
              <a:rPr lang="en-GB" sz="2400" i="1" dirty="0" err="1">
                <a:latin typeface="Lucida Sans" panose="020B0602030504020204" pitchFamily="34" charset="0"/>
              </a:rPr>
              <a:t>ar</a:t>
            </a:r>
            <a:r>
              <a:rPr lang="en-GB" sz="2400" i="1" dirty="0">
                <a:latin typeface="Lucida Sans" panose="020B0602030504020204" pitchFamily="34" charset="0"/>
              </a:rPr>
              <a:t> </a:t>
            </a:r>
            <a:r>
              <a:rPr lang="en-GB" sz="2400" i="1" dirty="0" err="1">
                <a:latin typeface="Lucida Sans" panose="020B0602030504020204" pitchFamily="34" charset="0"/>
              </a:rPr>
              <a:t>gyfer</a:t>
            </a:r>
            <a:r>
              <a:rPr lang="en-GB" sz="2400" i="1" dirty="0">
                <a:latin typeface="Lucida Sans" panose="020B0602030504020204" pitchFamily="34" charset="0"/>
              </a:rPr>
              <a:t> </a:t>
            </a:r>
            <a:r>
              <a:rPr lang="en-GB" sz="2400" i="1" dirty="0" err="1">
                <a:latin typeface="Lucida Sans" panose="020B0602030504020204" pitchFamily="34" charset="0"/>
              </a:rPr>
              <a:t>unrhyw</a:t>
            </a:r>
            <a:r>
              <a:rPr lang="en-GB" sz="2400" i="1" dirty="0">
                <a:latin typeface="Lucida Sans" panose="020B0602030504020204" pitchFamily="34" charset="0"/>
              </a:rPr>
              <a:t> </a:t>
            </a:r>
            <a:r>
              <a:rPr lang="en-GB" sz="2400" i="1" dirty="0" err="1">
                <a:latin typeface="Lucida Sans" panose="020B0602030504020204" pitchFamily="34" charset="0"/>
              </a:rPr>
              <a:t>gymorth</a:t>
            </a:r>
            <a:r>
              <a:rPr lang="en-GB" sz="2400" i="1" dirty="0">
                <a:latin typeface="Lucida Sans" panose="020B0602030504020204" pitchFamily="34" charset="0"/>
              </a:rPr>
              <a:t> </a:t>
            </a:r>
            <a:r>
              <a:rPr lang="en-GB" sz="2400" i="1" dirty="0" err="1">
                <a:latin typeface="Lucida Sans" panose="020B0602030504020204" pitchFamily="34" charset="0"/>
              </a:rPr>
              <a:t>ychwanegol</a:t>
            </a:r>
            <a:r>
              <a:rPr lang="en-GB" sz="2400" i="1" dirty="0">
                <a:latin typeface="Lucida Sans" panose="020B0602030504020204" pitchFamily="34" charset="0"/>
              </a:rPr>
              <a:t> </a:t>
            </a:r>
            <a:r>
              <a:rPr lang="en-GB" sz="2400" i="1" dirty="0" err="1">
                <a:latin typeface="Lucida Sans" panose="020B0602030504020204" pitchFamily="34" charset="0"/>
              </a:rPr>
              <a:t>gyda’r</a:t>
            </a:r>
            <a:r>
              <a:rPr lang="en-GB" sz="2400" i="1" dirty="0">
                <a:latin typeface="Lucida Sans" panose="020B0602030504020204" pitchFamily="34" charset="0"/>
              </a:rPr>
              <a:t> </a:t>
            </a:r>
            <a:r>
              <a:rPr lang="en-GB" sz="2400" i="1" dirty="0" err="1">
                <a:latin typeface="Lucida Sans" panose="020B0602030504020204" pitchFamily="34" charset="0"/>
              </a:rPr>
              <a:t>agweddau</a:t>
            </a:r>
            <a:r>
              <a:rPr lang="en-GB" sz="2400" i="1" dirty="0">
                <a:latin typeface="Lucida Sans" panose="020B0602030504020204" pitchFamily="34" charset="0"/>
              </a:rPr>
              <a:t> </a:t>
            </a:r>
            <a:r>
              <a:rPr lang="en-GB" sz="2400" i="1" dirty="0" err="1">
                <a:latin typeface="Lucida Sans" panose="020B0602030504020204" pitchFamily="34" charset="0"/>
              </a:rPr>
              <a:t>corfforol</a:t>
            </a:r>
            <a:r>
              <a:rPr lang="en-GB" sz="2400" i="1" dirty="0">
                <a:latin typeface="Lucida Sans" panose="020B0602030504020204" pitchFamily="34" charset="0"/>
              </a:rPr>
              <a:t> </a:t>
            </a:r>
            <a:r>
              <a:rPr lang="en-GB" sz="2400" i="1" dirty="0" err="1">
                <a:latin typeface="Lucida Sans" panose="020B0602030504020204" pitchFamily="34" charset="0"/>
              </a:rPr>
              <a:t>ar</a:t>
            </a:r>
            <a:r>
              <a:rPr lang="en-GB" sz="2400" i="1" dirty="0">
                <a:latin typeface="Lucida Sans" panose="020B0602030504020204" pitchFamily="34" charset="0"/>
              </a:rPr>
              <a:t> </a:t>
            </a:r>
            <a:r>
              <a:rPr lang="en-GB" sz="2400" i="1" dirty="0" err="1">
                <a:latin typeface="Lucida Sans" panose="020B0602030504020204" pitchFamily="34" charset="0"/>
              </a:rPr>
              <a:t>ysgrifennu</a:t>
            </a:r>
            <a:r>
              <a:rPr lang="en-GB" sz="2400" i="1" dirty="0">
                <a:latin typeface="Lucida Sans" panose="020B0602030504020204" pitchFamily="34" charset="0"/>
              </a:rPr>
              <a:t>, </a:t>
            </a:r>
            <a:r>
              <a:rPr lang="en-GB" sz="2400" i="1" dirty="0" err="1">
                <a:latin typeface="Lucida Sans" panose="020B0602030504020204" pitchFamily="34" charset="0"/>
              </a:rPr>
              <a:t>e.e</a:t>
            </a:r>
            <a:r>
              <a:rPr lang="en-GB" sz="2400" i="1" dirty="0">
                <a:latin typeface="Lucida Sans" panose="020B0602030504020204" pitchFamily="34" charset="0"/>
              </a:rPr>
              <a:t>. </a:t>
            </a:r>
            <a:r>
              <a:rPr lang="en-GB" sz="2400" i="1" dirty="0" err="1">
                <a:latin typeface="Lucida Sans" panose="020B0602030504020204" pitchFamily="34" charset="0"/>
              </a:rPr>
              <a:t>gofynion</a:t>
            </a:r>
            <a:r>
              <a:rPr lang="en-GB" sz="2400" i="1" dirty="0">
                <a:latin typeface="Lucida Sans" panose="020B0602030504020204" pitchFamily="34" charset="0"/>
              </a:rPr>
              <a:t> </a:t>
            </a:r>
            <a:r>
              <a:rPr lang="en-GB" sz="2400" i="1" dirty="0" err="1">
                <a:latin typeface="Lucida Sans" panose="020B0602030504020204" pitchFamily="34" charset="0"/>
              </a:rPr>
              <a:t>penodol</a:t>
            </a:r>
            <a:r>
              <a:rPr lang="en-GB" sz="2400" i="1" dirty="0">
                <a:latin typeface="Lucida Sans" panose="020B0602030504020204" pitchFamily="34" charset="0"/>
              </a:rPr>
              <a:t> </a:t>
            </a:r>
            <a:r>
              <a:rPr lang="en-GB" sz="2400" i="1" dirty="0" err="1">
                <a:latin typeface="Lucida Sans" panose="020B0602030504020204" pitchFamily="34" charset="0"/>
              </a:rPr>
              <a:t>dysgwyr</a:t>
            </a:r>
            <a:r>
              <a:rPr lang="en-GB" sz="2400" i="1" dirty="0">
                <a:latin typeface="Lucida Sans" panose="020B0602030504020204" pitchFamily="34" charset="0"/>
              </a:rPr>
              <a:t> </a:t>
            </a:r>
            <a:r>
              <a:rPr lang="en-GB" sz="2400" i="1" dirty="0" err="1">
                <a:latin typeface="Lucida Sans" panose="020B0602030504020204" pitchFamily="34" charset="0"/>
              </a:rPr>
              <a:t>llaw</a:t>
            </a:r>
            <a:r>
              <a:rPr lang="en-GB" sz="2400" i="1" dirty="0">
                <a:latin typeface="Lucida Sans" panose="020B0602030504020204" pitchFamily="34" charset="0"/>
              </a:rPr>
              <a:t> </a:t>
            </a:r>
            <a:r>
              <a:rPr lang="en-GB" sz="2400" i="1" dirty="0" err="1">
                <a:latin typeface="Lucida Sans" panose="020B0602030504020204" pitchFamily="34" charset="0"/>
              </a:rPr>
              <a:t>chwith</a:t>
            </a:r>
            <a:r>
              <a:rPr lang="en-GB" sz="2400" i="1" dirty="0">
                <a:latin typeface="Lucida Sans" panose="020B0602030504020204" pitchFamily="34" charset="0"/>
              </a:rPr>
              <a:t>. </a:t>
            </a:r>
            <a:r>
              <a:rPr lang="en-GB" sz="2400" i="1" dirty="0" err="1">
                <a:latin typeface="Lucida Sans" panose="020B0602030504020204" pitchFamily="34" charset="0"/>
              </a:rPr>
              <a:t>Ym</a:t>
            </a:r>
            <a:r>
              <a:rPr lang="en-GB" sz="2400" i="1" dirty="0">
                <a:latin typeface="Lucida Sans" panose="020B0602030504020204" pitchFamily="34" charset="0"/>
              </a:rPr>
              <a:t> </a:t>
            </a:r>
            <a:r>
              <a:rPr lang="en-GB" sz="2400" i="1" dirty="0" err="1">
                <a:latin typeface="Lucida Sans" panose="020B0602030504020204" pitchFamily="34" charset="0"/>
              </a:rPr>
              <a:t>mhob</a:t>
            </a:r>
            <a:r>
              <a:rPr lang="en-GB" sz="2400" i="1" dirty="0">
                <a:latin typeface="Lucida Sans" panose="020B0602030504020204" pitchFamily="34" charset="0"/>
              </a:rPr>
              <a:t> </a:t>
            </a:r>
            <a:r>
              <a:rPr lang="en-GB" sz="2400" i="1" dirty="0" err="1">
                <a:latin typeface="Lucida Sans" panose="020B0602030504020204" pitchFamily="34" charset="0"/>
              </a:rPr>
              <a:t>achos</a:t>
            </a:r>
            <a:r>
              <a:rPr lang="en-GB" sz="2400" i="1" dirty="0">
                <a:latin typeface="Lucida Sans" panose="020B0602030504020204" pitchFamily="34" charset="0"/>
              </a:rPr>
              <a:t>, </a:t>
            </a:r>
            <a:r>
              <a:rPr lang="en-GB" sz="2400" i="1" dirty="0" err="1">
                <a:latin typeface="Lucida Sans" panose="020B0602030504020204" pitchFamily="34" charset="0"/>
              </a:rPr>
              <a:t>dylid</a:t>
            </a:r>
            <a:r>
              <a:rPr lang="en-GB" sz="2400" i="1" dirty="0">
                <a:latin typeface="Lucida Sans" panose="020B0602030504020204" pitchFamily="34" charset="0"/>
              </a:rPr>
              <a:t> </a:t>
            </a:r>
            <a:r>
              <a:rPr lang="en-GB" sz="2400" i="1" dirty="0" err="1">
                <a:latin typeface="Lucida Sans" panose="020B0602030504020204" pitchFamily="34" charset="0"/>
              </a:rPr>
              <a:t>annog</a:t>
            </a:r>
            <a:r>
              <a:rPr lang="en-GB" sz="2400" i="1" dirty="0">
                <a:latin typeface="Lucida Sans" panose="020B0602030504020204" pitchFamily="34" charset="0"/>
              </a:rPr>
              <a:t> </a:t>
            </a:r>
            <a:r>
              <a:rPr lang="en-GB" sz="2400" i="1" dirty="0" err="1">
                <a:latin typeface="Lucida Sans" panose="020B0602030504020204" pitchFamily="34" charset="0"/>
              </a:rPr>
              <a:t>gweithwyr</a:t>
            </a:r>
            <a:r>
              <a:rPr lang="en-GB" sz="2400" i="1" dirty="0">
                <a:latin typeface="Lucida Sans" panose="020B0602030504020204" pitchFamily="34" charset="0"/>
              </a:rPr>
              <a:t> </a:t>
            </a:r>
            <a:r>
              <a:rPr lang="en-GB" sz="2400" i="1" dirty="0" err="1">
                <a:latin typeface="Lucida Sans" panose="020B0602030504020204" pitchFamily="34" charset="0"/>
              </a:rPr>
              <a:t>proffesiynol</a:t>
            </a:r>
            <a:r>
              <a:rPr lang="en-GB" sz="2400" i="1" dirty="0">
                <a:latin typeface="Lucida Sans" panose="020B0602030504020204" pitchFamily="34" charset="0"/>
              </a:rPr>
              <a:t> </a:t>
            </a:r>
            <a:r>
              <a:rPr lang="en-GB" sz="2400" i="1" dirty="0" err="1">
                <a:latin typeface="Lucida Sans" panose="020B0602030504020204" pitchFamily="34" charset="0"/>
              </a:rPr>
              <a:t>i</a:t>
            </a:r>
            <a:r>
              <a:rPr lang="en-GB" sz="2400" i="1" dirty="0">
                <a:latin typeface="Lucida Sans" panose="020B0602030504020204" pitchFamily="34" charset="0"/>
              </a:rPr>
              <a:t> </a:t>
            </a:r>
            <a:r>
              <a:rPr lang="en-GB" sz="2400" i="1" dirty="0" err="1">
                <a:latin typeface="Lucida Sans" panose="020B0602030504020204" pitchFamily="34" charset="0"/>
              </a:rPr>
              <a:t>gynllunio</a:t>
            </a:r>
            <a:r>
              <a:rPr lang="en-GB" sz="2400" i="1" dirty="0">
                <a:latin typeface="Lucida Sans" panose="020B0602030504020204" pitchFamily="34" charset="0"/>
              </a:rPr>
              <a:t> </a:t>
            </a:r>
            <a:r>
              <a:rPr lang="en-GB" sz="2400" i="1" dirty="0" err="1">
                <a:latin typeface="Lucida Sans" panose="020B0602030504020204" pitchFamily="34" charset="0"/>
              </a:rPr>
              <a:t>ar</a:t>
            </a:r>
            <a:r>
              <a:rPr lang="en-GB" sz="2400" i="1" dirty="0">
                <a:latin typeface="Lucida Sans" panose="020B0602030504020204" pitchFamily="34" charset="0"/>
              </a:rPr>
              <a:t> </a:t>
            </a:r>
            <a:r>
              <a:rPr lang="en-GB" sz="2400" i="1" dirty="0" err="1">
                <a:latin typeface="Lucida Sans" panose="020B0602030504020204" pitchFamily="34" charset="0"/>
              </a:rPr>
              <a:t>gyfer</a:t>
            </a:r>
            <a:r>
              <a:rPr lang="en-GB" sz="2400" i="1" dirty="0">
                <a:latin typeface="Lucida Sans" panose="020B0602030504020204" pitchFamily="34" charset="0"/>
              </a:rPr>
              <a:t> </a:t>
            </a:r>
            <a:r>
              <a:rPr lang="en-GB" sz="2400" i="1" dirty="0" err="1">
                <a:latin typeface="Lucida Sans" panose="020B0602030504020204" pitchFamily="34" charset="0"/>
              </a:rPr>
              <a:t>datblygiad</a:t>
            </a:r>
            <a:r>
              <a:rPr lang="en-GB" sz="2400" i="1" dirty="0">
                <a:latin typeface="Lucida Sans" panose="020B0602030504020204" pitchFamily="34" charset="0"/>
              </a:rPr>
              <a:t> </a:t>
            </a:r>
            <a:r>
              <a:rPr lang="en-GB" sz="2400" i="1" dirty="0" err="1">
                <a:latin typeface="Lucida Sans" panose="020B0602030504020204" pitchFamily="34" charset="0"/>
              </a:rPr>
              <a:t>ieithyddol</a:t>
            </a:r>
            <a:r>
              <a:rPr lang="en-GB" sz="2400" i="1" dirty="0">
                <a:latin typeface="Lucida Sans" panose="020B0602030504020204" pitchFamily="34" charset="0"/>
              </a:rPr>
              <a:t> plant </a:t>
            </a:r>
            <a:r>
              <a:rPr lang="en-GB" sz="2400" i="1" dirty="0" err="1">
                <a:latin typeface="Lucida Sans" panose="020B0602030504020204" pitchFamily="34" charset="0"/>
              </a:rPr>
              <a:t>ifanc</a:t>
            </a:r>
            <a:r>
              <a:rPr lang="en-GB" sz="2400" i="1" dirty="0">
                <a:latin typeface="Lucida Sans" panose="020B0602030504020204" pitchFamily="34" charset="0"/>
              </a:rPr>
              <a:t> </a:t>
            </a:r>
            <a:r>
              <a:rPr lang="en-GB" sz="2400" i="1" dirty="0" err="1">
                <a:latin typeface="Lucida Sans" panose="020B0602030504020204" pitchFamily="34" charset="0"/>
              </a:rPr>
              <a:t>a’i</a:t>
            </a:r>
            <a:r>
              <a:rPr lang="en-GB" sz="2400" i="1" dirty="0">
                <a:latin typeface="Lucida Sans" panose="020B0602030504020204" pitchFamily="34" charset="0"/>
              </a:rPr>
              <a:t> </a:t>
            </a:r>
            <a:r>
              <a:rPr lang="en-GB" sz="2400" i="1" dirty="0" err="1">
                <a:latin typeface="Lucida Sans" panose="020B0602030504020204" pitchFamily="34" charset="0"/>
              </a:rPr>
              <a:t>gefnogi</a:t>
            </a:r>
            <a:r>
              <a:rPr lang="en-GB" sz="2400" i="1" dirty="0">
                <a:latin typeface="Lucida Sans" panose="020B0602030504020204" pitchFamily="34" charset="0"/>
              </a:rPr>
              <a:t> </a:t>
            </a:r>
            <a:r>
              <a:rPr lang="en-GB" sz="2400" i="1" dirty="0" err="1">
                <a:latin typeface="Lucida Sans" panose="020B0602030504020204" pitchFamily="34" charset="0"/>
              </a:rPr>
              <a:t>yn</a:t>
            </a:r>
            <a:r>
              <a:rPr lang="en-GB" sz="2400" i="1" dirty="0">
                <a:latin typeface="Lucida Sans" panose="020B0602030504020204" pitchFamily="34" charset="0"/>
              </a:rPr>
              <a:t> </a:t>
            </a:r>
            <a:r>
              <a:rPr lang="en-GB" sz="2400" i="1" dirty="0" err="1">
                <a:latin typeface="Lucida Sans" panose="020B0602030504020204" pitchFamily="34" charset="0"/>
              </a:rPr>
              <a:t>unol</a:t>
            </a:r>
            <a:r>
              <a:rPr lang="en-GB" sz="2400" i="1" dirty="0">
                <a:latin typeface="Lucida Sans" panose="020B0602030504020204" pitchFamily="34" charset="0"/>
              </a:rPr>
              <a:t> â </a:t>
            </a:r>
            <a:r>
              <a:rPr lang="en-GB" sz="2400" i="1" dirty="0" err="1">
                <a:latin typeface="Lucida Sans" panose="020B0602030504020204" pitchFamily="34" charset="0"/>
              </a:rPr>
              <a:t>datblygiad</a:t>
            </a:r>
            <a:r>
              <a:rPr lang="en-GB" sz="2400" i="1" dirty="0">
                <a:latin typeface="Lucida Sans" panose="020B0602030504020204" pitchFamily="34" charset="0"/>
              </a:rPr>
              <a:t> </a:t>
            </a:r>
            <a:r>
              <a:rPr lang="en-GB" sz="2400" i="1" dirty="0" err="1">
                <a:latin typeface="Lucida Sans" panose="020B0602030504020204" pitchFamily="34" charset="0"/>
              </a:rPr>
              <a:t>plentyn</a:t>
            </a:r>
            <a:r>
              <a:rPr lang="en-GB" sz="2400" i="1" dirty="0">
                <a:latin typeface="Lucida Sans" panose="020B0602030504020204" pitchFamily="34" charset="0"/>
              </a:rPr>
              <a:t>, </a:t>
            </a:r>
            <a:r>
              <a:rPr lang="en-GB" sz="2400" i="1" dirty="0" err="1">
                <a:latin typeface="Lucida Sans" panose="020B0602030504020204" pitchFamily="34" charset="0"/>
              </a:rPr>
              <a:t>gan</a:t>
            </a:r>
            <a:r>
              <a:rPr lang="en-GB" sz="2400" i="1" dirty="0">
                <a:latin typeface="Lucida Sans" panose="020B0602030504020204" pitchFamily="34" charset="0"/>
              </a:rPr>
              <a:t> </a:t>
            </a:r>
            <a:r>
              <a:rPr lang="en-GB" sz="2400" i="1" dirty="0" err="1">
                <a:latin typeface="Lucida Sans" panose="020B0602030504020204" pitchFamily="34" charset="0"/>
              </a:rPr>
              <a:t>gydnabod</a:t>
            </a:r>
            <a:r>
              <a:rPr lang="en-GB" sz="2400" i="1" dirty="0">
                <a:latin typeface="Lucida Sans" panose="020B0602030504020204" pitchFamily="34" charset="0"/>
              </a:rPr>
              <a:t>, </a:t>
            </a:r>
            <a:r>
              <a:rPr lang="en-GB" sz="2400" i="1" dirty="0" err="1">
                <a:latin typeface="Lucida Sans" panose="020B0602030504020204" pitchFamily="34" charset="0"/>
              </a:rPr>
              <a:t>er</a:t>
            </a:r>
            <a:r>
              <a:rPr lang="en-GB" sz="2400" i="1" dirty="0">
                <a:latin typeface="Lucida Sans" panose="020B0602030504020204" pitchFamily="34" charset="0"/>
              </a:rPr>
              <a:t> </a:t>
            </a:r>
            <a:r>
              <a:rPr lang="en-GB" sz="2400" i="1" dirty="0" err="1">
                <a:latin typeface="Lucida Sans" panose="020B0602030504020204" pitchFamily="34" charset="0"/>
              </a:rPr>
              <a:t>enghraifft</a:t>
            </a:r>
            <a:r>
              <a:rPr lang="en-GB" sz="2400" i="1" dirty="0">
                <a:latin typeface="Lucida Sans" panose="020B0602030504020204" pitchFamily="34" charset="0"/>
              </a:rPr>
              <a:t>, </a:t>
            </a:r>
            <a:r>
              <a:rPr lang="en-GB" sz="2400" i="1" dirty="0" err="1">
                <a:latin typeface="Lucida Sans" panose="020B0602030504020204" pitchFamily="34" charset="0"/>
              </a:rPr>
              <a:t>bwysigrwydd</a:t>
            </a:r>
            <a:r>
              <a:rPr lang="en-GB" sz="2400" i="1" dirty="0">
                <a:latin typeface="Lucida Sans" panose="020B0602030504020204" pitchFamily="34" charset="0"/>
              </a:rPr>
              <a:t> </a:t>
            </a:r>
            <a:r>
              <a:rPr lang="en-GB" sz="2400" i="1" dirty="0" err="1">
                <a:latin typeface="Lucida Sans" panose="020B0602030504020204" pitchFamily="34" charset="0"/>
              </a:rPr>
              <a:t>datblygu</a:t>
            </a:r>
            <a:r>
              <a:rPr lang="en-GB" sz="2400" i="1" dirty="0">
                <a:latin typeface="Lucida Sans" panose="020B0602030504020204" pitchFamily="34" charset="0"/>
              </a:rPr>
              <a:t> </a:t>
            </a:r>
            <a:r>
              <a:rPr lang="en-GB" sz="2400" i="1" dirty="0" err="1">
                <a:latin typeface="Lucida Sans" panose="020B0602030504020204" pitchFamily="34" charset="0"/>
              </a:rPr>
              <a:t>sgiliau</a:t>
            </a:r>
            <a:r>
              <a:rPr lang="en-GB" sz="2400" i="1" dirty="0">
                <a:latin typeface="Lucida Sans" panose="020B0602030504020204" pitchFamily="34" charset="0"/>
              </a:rPr>
              <a:t> </a:t>
            </a:r>
            <a:r>
              <a:rPr lang="en-GB" sz="2400" i="1" dirty="0" err="1">
                <a:latin typeface="Lucida Sans" panose="020B0602030504020204" pitchFamily="34" charset="0"/>
              </a:rPr>
              <a:t>siarad</a:t>
            </a:r>
            <a:r>
              <a:rPr lang="en-GB" sz="2400" i="1" dirty="0">
                <a:latin typeface="Lucida Sans" panose="020B0602030504020204" pitchFamily="34" charset="0"/>
              </a:rPr>
              <a:t> </a:t>
            </a:r>
            <a:r>
              <a:rPr lang="en-GB" sz="2400" i="1" dirty="0" err="1">
                <a:latin typeface="Lucida Sans" panose="020B0602030504020204" pitchFamily="34" charset="0"/>
              </a:rPr>
              <a:t>yn</a:t>
            </a:r>
            <a:r>
              <a:rPr lang="en-GB" sz="2400" i="1" dirty="0">
                <a:latin typeface="Lucida Sans" panose="020B0602030504020204" pitchFamily="34" charset="0"/>
              </a:rPr>
              <a:t> </a:t>
            </a:r>
            <a:r>
              <a:rPr lang="en-GB" sz="2400" i="1" dirty="0" err="1">
                <a:latin typeface="Lucida Sans" panose="020B0602030504020204" pitchFamily="34" charset="0"/>
              </a:rPr>
              <a:t>ddigon</a:t>
            </a:r>
            <a:r>
              <a:rPr lang="en-GB" sz="2400" i="1" dirty="0">
                <a:latin typeface="Lucida Sans" panose="020B0602030504020204" pitchFamily="34" charset="0"/>
              </a:rPr>
              <a:t> da </a:t>
            </a:r>
            <a:r>
              <a:rPr lang="en-GB" sz="2400" i="1" dirty="0" err="1">
                <a:latin typeface="Lucida Sans" panose="020B0602030504020204" pitchFamily="34" charset="0"/>
              </a:rPr>
              <a:t>cyn</a:t>
            </a:r>
            <a:r>
              <a:rPr lang="en-GB" sz="2400" i="1" dirty="0">
                <a:latin typeface="Lucida Sans" panose="020B0602030504020204" pitchFamily="34" charset="0"/>
              </a:rPr>
              <a:t> </a:t>
            </a:r>
            <a:r>
              <a:rPr lang="en-GB" sz="2400" i="1" dirty="0" err="1">
                <a:latin typeface="Lucida Sans" panose="020B0602030504020204" pitchFamily="34" charset="0"/>
              </a:rPr>
              <a:t>canolbwyntio</a:t>
            </a:r>
            <a:r>
              <a:rPr lang="en-GB" sz="2400" i="1" dirty="0">
                <a:latin typeface="Lucida Sans" panose="020B0602030504020204" pitchFamily="34" charset="0"/>
              </a:rPr>
              <a:t> </a:t>
            </a:r>
            <a:r>
              <a:rPr lang="en-GB" sz="2400" i="1" dirty="0" err="1">
                <a:latin typeface="Lucida Sans" panose="020B0602030504020204" pitchFamily="34" charset="0"/>
              </a:rPr>
              <a:t>ar</a:t>
            </a:r>
            <a:r>
              <a:rPr lang="en-GB" sz="2400" i="1" dirty="0">
                <a:latin typeface="Lucida Sans" panose="020B0602030504020204" pitchFamily="34" charset="0"/>
              </a:rPr>
              <a:t> </a:t>
            </a:r>
            <a:r>
              <a:rPr lang="en-GB" sz="2400" i="1" dirty="0" err="1">
                <a:latin typeface="Lucida Sans" panose="020B0602030504020204" pitchFamily="34" charset="0"/>
              </a:rPr>
              <a:t>ysgrifennu</a:t>
            </a:r>
            <a:r>
              <a:rPr lang="en-GB" sz="2400" i="1" dirty="0" smtClean="0">
                <a:latin typeface="Lucida Sans" panose="020B0602030504020204" pitchFamily="34" charset="0"/>
              </a:rPr>
              <a:t>”</a:t>
            </a:r>
          </a:p>
          <a:p>
            <a:pPr marL="0" indent="0">
              <a:buNone/>
            </a:pPr>
            <a:endParaRPr lang="en-GB" sz="2400" i="1" dirty="0" smtClean="0">
              <a:latin typeface="Lucida Sans" panose="020B0602030504020204" pitchFamily="34" charset="0"/>
            </a:endParaRPr>
          </a:p>
          <a:p>
            <a:pPr marL="0" indent="0" algn="r">
              <a:buNone/>
            </a:pPr>
            <a:r>
              <a:rPr lang="en-GB" altLang="en-US" sz="2400" dirty="0" smtClean="0">
                <a:latin typeface="Lucida Sans" panose="020B0602030504020204" pitchFamily="34" charset="0"/>
              </a:rPr>
              <a:t>(</a:t>
            </a:r>
            <a:r>
              <a:rPr lang="en-GB" altLang="en-US" sz="2400" dirty="0" err="1" smtClean="0">
                <a:latin typeface="Lucida Sans" panose="020B0602030504020204" pitchFamily="34" charset="0"/>
              </a:rPr>
              <a:t>Llywodraeth</a:t>
            </a:r>
            <a:r>
              <a:rPr lang="en-GB" altLang="en-US" sz="2400" dirty="0" smtClean="0">
                <a:latin typeface="Lucida Sans" panose="020B0602030504020204" pitchFamily="34" charset="0"/>
              </a:rPr>
              <a:t> </a:t>
            </a:r>
            <a:r>
              <a:rPr lang="en-GB" altLang="en-US" sz="2400" dirty="0" err="1" smtClean="0">
                <a:latin typeface="Lucida Sans" panose="020B0602030504020204" pitchFamily="34" charset="0"/>
              </a:rPr>
              <a:t>Cymru</a:t>
            </a:r>
            <a:r>
              <a:rPr lang="en-GB" altLang="en-US" sz="2400" dirty="0" smtClean="0">
                <a:latin typeface="Lucida Sans" panose="020B0602030504020204" pitchFamily="34" charset="0"/>
              </a:rPr>
              <a:t>, 2019, p. 11).</a:t>
            </a:r>
            <a:endParaRPr lang="en-GB" altLang="en-US" sz="2200" dirty="0" smtClean="0">
              <a:latin typeface="Lucida Sans" panose="020B0602030504020204" pitchFamily="34" charset="0"/>
            </a:endParaRPr>
          </a:p>
        </p:txBody>
      </p:sp>
    </p:spTree>
    <p:extLst>
      <p:ext uri="{BB962C8B-B14F-4D97-AF65-F5344CB8AC3E}">
        <p14:creationId xmlns:p14="http://schemas.microsoft.com/office/powerpoint/2010/main" val="31088467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Autofit/>
          </a:bodyPr>
          <a:lstStyle/>
          <a:p>
            <a:pPr>
              <a:defRPr/>
            </a:pPr>
            <a:r>
              <a:rPr lang="en-GB" sz="3600" dirty="0">
                <a:latin typeface="Lucida Sans" panose="020B0602030504020204" pitchFamily="34" charset="0"/>
              </a:rPr>
              <a:t/>
            </a:r>
            <a:br>
              <a:rPr lang="en-GB" sz="3600" dirty="0">
                <a:latin typeface="Lucida Sans" panose="020B0602030504020204" pitchFamily="34" charset="0"/>
              </a:rPr>
            </a:br>
            <a:r>
              <a:rPr lang="en-GB" sz="3600" dirty="0" smtClean="0">
                <a:solidFill>
                  <a:srgbClr val="0000FF"/>
                </a:solidFill>
                <a:latin typeface="Lucida Sans" panose="020B0602030504020204" pitchFamily="34" charset="0"/>
              </a:rPr>
              <a:t>Children with ALN</a:t>
            </a:r>
            <a:endParaRPr lang="en-GB" sz="3600" dirty="0">
              <a:solidFill>
                <a:srgbClr val="0000FF"/>
              </a:solidFill>
              <a:latin typeface="Lucida Sans" panose="020B0602030504020204" pitchFamily="34" charset="0"/>
            </a:endParaRPr>
          </a:p>
        </p:txBody>
      </p:sp>
      <p:sp>
        <p:nvSpPr>
          <p:cNvPr id="47107" name="Content Placeholder 2"/>
          <p:cNvSpPr>
            <a:spLocks noGrp="1"/>
          </p:cNvSpPr>
          <p:nvPr>
            <p:ph sz="half" idx="1"/>
          </p:nvPr>
        </p:nvSpPr>
        <p:spPr>
          <a:xfrm>
            <a:off x="251520" y="1412776"/>
            <a:ext cx="8712968" cy="4176812"/>
          </a:xfrm>
        </p:spPr>
        <p:txBody>
          <a:bodyPr>
            <a:normAutofit/>
          </a:bodyPr>
          <a:lstStyle/>
          <a:p>
            <a:pPr marL="0" indent="0">
              <a:buNone/>
            </a:pPr>
            <a:r>
              <a:rPr lang="en-GB" sz="2400" dirty="0" smtClean="0">
                <a:latin typeface="Lucida Sans" panose="020B0602030504020204" pitchFamily="34" charset="0"/>
              </a:rPr>
              <a:t>“</a:t>
            </a:r>
            <a:r>
              <a:rPr lang="en-GB" sz="2400" i="1" dirty="0" smtClean="0">
                <a:latin typeface="Lucida Sans" panose="020B0602030504020204" pitchFamily="34" charset="0"/>
              </a:rPr>
              <a:t>It </a:t>
            </a:r>
            <a:r>
              <a:rPr lang="en-GB" sz="2400" i="1" dirty="0">
                <a:latin typeface="Lucida Sans" panose="020B0602030504020204" pitchFamily="34" charset="0"/>
              </a:rPr>
              <a:t>is recognised that some of our youngest learners may come to school with a language delay. </a:t>
            </a:r>
            <a:r>
              <a:rPr lang="en-GB" sz="2400" i="1" dirty="0" smtClean="0">
                <a:latin typeface="Lucida Sans" panose="020B0602030504020204" pitchFamily="34" charset="0"/>
              </a:rPr>
              <a:t>Any </a:t>
            </a:r>
            <a:r>
              <a:rPr lang="en-GB" sz="2400" i="1" dirty="0">
                <a:latin typeface="Lucida Sans" panose="020B0602030504020204" pitchFamily="34" charset="0"/>
              </a:rPr>
              <a:t>additional support with the physical aspects of writing, e.g. the specific requirements of left-handed learners, should be planned for. In all circumstances professionals should be encouraged to plan for and support young children’s linguistic development in line with child development, recognising, for example, the importance of young learners developing their speaking skills well enough before focusing on </a:t>
            </a:r>
            <a:r>
              <a:rPr lang="en-GB" sz="2400" i="1" dirty="0" smtClean="0">
                <a:latin typeface="Lucida Sans" panose="020B0602030504020204" pitchFamily="34" charset="0"/>
              </a:rPr>
              <a:t>writing”</a:t>
            </a:r>
          </a:p>
          <a:p>
            <a:pPr marL="0" indent="0" algn="r">
              <a:buNone/>
            </a:pPr>
            <a:r>
              <a:rPr lang="en-GB" altLang="en-US" sz="2400" dirty="0" smtClean="0">
                <a:latin typeface="Lucida Sans" panose="020B0602030504020204" pitchFamily="34" charset="0"/>
              </a:rPr>
              <a:t>(Welsh Government, 2019, p. 10).</a:t>
            </a:r>
            <a:endParaRPr lang="en-GB" altLang="en-US" sz="2200" dirty="0" smtClean="0">
              <a:latin typeface="Lucida Sans" panose="020B0602030504020204" pitchFamily="34" charset="0"/>
            </a:endParaRPr>
          </a:p>
        </p:txBody>
      </p:sp>
    </p:spTree>
    <p:extLst>
      <p:ext uri="{BB962C8B-B14F-4D97-AF65-F5344CB8AC3E}">
        <p14:creationId xmlns:p14="http://schemas.microsoft.com/office/powerpoint/2010/main" val="24837105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628650" y="365127"/>
            <a:ext cx="7886700" cy="471586"/>
          </a:xfrm>
        </p:spPr>
        <p:txBody>
          <a:bodyPr>
            <a:normAutofit fontScale="90000"/>
          </a:bodyPr>
          <a:lstStyle/>
          <a:p>
            <a:r>
              <a:rPr lang="en-GB" altLang="en-US" sz="2800" dirty="0" err="1" smtClean="0">
                <a:latin typeface="Lucida Sans" panose="020B0602030504020204" pitchFamily="34" charset="0"/>
              </a:rPr>
              <a:t>Rôl</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yr</a:t>
            </a:r>
            <a:r>
              <a:rPr lang="en-GB" altLang="en-US" sz="2800" dirty="0" smtClean="0">
                <a:latin typeface="Lucida Sans" panose="020B0602030504020204" pitchFamily="34" charset="0"/>
              </a:rPr>
              <a:t> </a:t>
            </a:r>
            <a:r>
              <a:rPr lang="en-GB" altLang="en-US" sz="2800" dirty="0" err="1" smtClean="0">
                <a:latin typeface="Lucida Sans" panose="020B0602030504020204" pitchFamily="34" charset="0"/>
              </a:rPr>
              <a:t>oedolyn</a:t>
            </a:r>
            <a:r>
              <a:rPr lang="en-GB" altLang="en-US" sz="2800" dirty="0" smtClean="0">
                <a:latin typeface="Lucida Sans" panose="020B0602030504020204" pitchFamily="34" charset="0"/>
              </a:rPr>
              <a:t>            </a:t>
            </a:r>
            <a:br>
              <a:rPr lang="en-GB" altLang="en-US" sz="2800" dirty="0" smtClean="0">
                <a:latin typeface="Lucida Sans" panose="020B0602030504020204" pitchFamily="34" charset="0"/>
              </a:rPr>
            </a:br>
            <a:r>
              <a:rPr lang="en-GB" altLang="en-US" sz="2800" dirty="0" smtClean="0">
                <a:solidFill>
                  <a:srgbClr val="0000FF"/>
                </a:solidFill>
                <a:latin typeface="Lucida Sans" panose="020B0602030504020204" pitchFamily="34" charset="0"/>
              </a:rPr>
              <a:t>Role of the adult</a:t>
            </a:r>
          </a:p>
        </p:txBody>
      </p:sp>
      <p:sp>
        <p:nvSpPr>
          <p:cNvPr id="53251" name="Content Placeholder 2"/>
          <p:cNvSpPr>
            <a:spLocks noGrp="1"/>
          </p:cNvSpPr>
          <p:nvPr>
            <p:ph sz="half" idx="1"/>
          </p:nvPr>
        </p:nvSpPr>
        <p:spPr>
          <a:xfrm>
            <a:off x="251520" y="1196752"/>
            <a:ext cx="4244280" cy="4392836"/>
          </a:xfrm>
        </p:spPr>
        <p:txBody>
          <a:bodyPr>
            <a:normAutofit fontScale="92500" lnSpcReduction="20000"/>
          </a:bodyPr>
          <a:lstStyle/>
          <a:p>
            <a:r>
              <a:rPr lang="en-GB" altLang="en-US" dirty="0">
                <a:latin typeface="Lucida Sans" panose="020B0602030504020204" pitchFamily="34" charset="0"/>
              </a:rPr>
              <a:t>I </a:t>
            </a:r>
            <a:r>
              <a:rPr lang="en-GB" altLang="en-US" dirty="0" err="1">
                <a:latin typeface="Lucida Sans" panose="020B0602030504020204" pitchFamily="34" charset="0"/>
              </a:rPr>
              <a:t>ddarparu</a:t>
            </a:r>
            <a:r>
              <a:rPr lang="en-GB" altLang="en-US" dirty="0">
                <a:latin typeface="Lucida Sans" panose="020B0602030504020204" pitchFamily="34" charset="0"/>
              </a:rPr>
              <a:t> </a:t>
            </a:r>
            <a:r>
              <a:rPr lang="en-GB" altLang="en-US" dirty="0" err="1">
                <a:latin typeface="Lucida Sans" panose="020B0602030504020204" pitchFamily="34" charset="0"/>
              </a:rPr>
              <a:t>cyfleoedd</a:t>
            </a:r>
            <a:r>
              <a:rPr lang="en-GB" altLang="en-US" dirty="0">
                <a:latin typeface="Lucida Sans" panose="020B0602030504020204" pitchFamily="34" charset="0"/>
              </a:rPr>
              <a:t> </a:t>
            </a:r>
            <a:r>
              <a:rPr lang="en-GB" altLang="en-US" dirty="0" err="1">
                <a:latin typeface="Lucida Sans" panose="020B0602030504020204" pitchFamily="34" charset="0"/>
              </a:rPr>
              <a:t>ysgrifennu</a:t>
            </a:r>
            <a:endParaRPr lang="en-GB" altLang="en-US" dirty="0">
              <a:latin typeface="Lucida Sans" panose="020B0602030504020204" pitchFamily="34" charset="0"/>
            </a:endParaRPr>
          </a:p>
          <a:p>
            <a:pPr>
              <a:buFontTx/>
              <a:buChar char="-"/>
            </a:pPr>
            <a:r>
              <a:rPr lang="en-GB" altLang="en-US" dirty="0" smtClean="0">
                <a:latin typeface="Lucida Sans" panose="020B0602030504020204" pitchFamily="34" charset="0"/>
              </a:rPr>
              <a:t>print </a:t>
            </a:r>
            <a:r>
              <a:rPr lang="en-GB" altLang="en-US" dirty="0" err="1" smtClean="0">
                <a:latin typeface="Lucida Sans" panose="020B0602030504020204" pitchFamily="34" charset="0"/>
              </a:rPr>
              <a:t>amgylcheddol</a:t>
            </a:r>
            <a:endParaRPr lang="en-GB" altLang="en-US" dirty="0" smtClean="0">
              <a:latin typeface="Lucida Sans" panose="020B0602030504020204" pitchFamily="34" charset="0"/>
            </a:endParaRPr>
          </a:p>
          <a:p>
            <a:pPr>
              <a:buFontTx/>
              <a:buChar char="-"/>
            </a:pPr>
            <a:r>
              <a:rPr lang="en-GB" altLang="en-US" dirty="0" err="1" smtClean="0">
                <a:latin typeface="Lucida Sans" panose="020B0602030504020204" pitchFamily="34" charset="0"/>
              </a:rPr>
              <a:t>chwarae</a:t>
            </a:r>
            <a:endParaRPr lang="en-GB" altLang="en-US" dirty="0">
              <a:latin typeface="Lucida Sans" panose="020B0602030504020204" pitchFamily="34" charset="0"/>
            </a:endParaRPr>
          </a:p>
          <a:p>
            <a:r>
              <a:rPr lang="en-GB" altLang="en-US" dirty="0" err="1" smtClean="0">
                <a:latin typeface="Lucida Sans" panose="020B0602030504020204" pitchFamily="34" charset="0"/>
              </a:rPr>
              <a:t>Modelu</a:t>
            </a:r>
            <a:r>
              <a:rPr lang="en-GB" altLang="en-US" dirty="0" smtClean="0">
                <a:latin typeface="Lucida Sans" panose="020B0602030504020204" pitchFamily="34" charset="0"/>
              </a:rPr>
              <a:t> </a:t>
            </a:r>
            <a:r>
              <a:rPr lang="en-GB" altLang="en-US" dirty="0" err="1" smtClean="0">
                <a:latin typeface="Lucida Sans" panose="020B0602030504020204" pitchFamily="34" charset="0"/>
              </a:rPr>
              <a:t>ysgrifennu</a:t>
            </a:r>
            <a:r>
              <a:rPr lang="en-GB" altLang="en-US" dirty="0" smtClean="0">
                <a:latin typeface="Lucida Sans" panose="020B0602030504020204" pitchFamily="34" charset="0"/>
              </a:rPr>
              <a:t> </a:t>
            </a:r>
          </a:p>
          <a:p>
            <a:r>
              <a:rPr lang="en-GB" altLang="en-US" dirty="0" err="1" smtClean="0">
                <a:latin typeface="Lucida Sans" panose="020B0602030504020204" pitchFamily="34" charset="0"/>
              </a:rPr>
              <a:t>Annog</a:t>
            </a:r>
            <a:r>
              <a:rPr lang="en-GB" altLang="en-US" dirty="0" smtClean="0">
                <a:latin typeface="Lucida Sans" panose="020B0602030504020204" pitchFamily="34" charset="0"/>
              </a:rPr>
              <a:t> </a:t>
            </a:r>
            <a:r>
              <a:rPr lang="en-GB" altLang="en-US" dirty="0" err="1" smtClean="0">
                <a:latin typeface="Lucida Sans" panose="020B0602030504020204" pitchFamily="34" charset="0"/>
              </a:rPr>
              <a:t>ysgrifennu</a:t>
            </a:r>
            <a:endParaRPr lang="en-GB" altLang="en-US" dirty="0" smtClean="0">
              <a:latin typeface="Lucida Sans" panose="020B0602030504020204" pitchFamily="34" charset="0"/>
            </a:endParaRPr>
          </a:p>
          <a:p>
            <a:pPr marL="0" indent="0" algn="r">
              <a:buNone/>
            </a:pPr>
            <a:r>
              <a:rPr lang="en-GB" altLang="en-US" sz="1700" dirty="0" smtClean="0">
                <a:latin typeface="Lucida Sans" panose="020B0602030504020204" pitchFamily="34" charset="0"/>
              </a:rPr>
              <a:t>(</a:t>
            </a:r>
            <a:r>
              <a:rPr lang="en-GB" altLang="en-US" sz="1700" dirty="0" err="1" smtClean="0">
                <a:latin typeface="Lucida Sans" panose="020B0602030504020204" pitchFamily="34" charset="0"/>
              </a:rPr>
              <a:t>Neaum</a:t>
            </a:r>
            <a:r>
              <a:rPr lang="en-GB" altLang="en-US" sz="1700" dirty="0" smtClean="0">
                <a:latin typeface="Lucida Sans" panose="020B0602030504020204" pitchFamily="34" charset="0"/>
              </a:rPr>
              <a:t>, 2012)</a:t>
            </a:r>
            <a:endParaRPr lang="en-GB" altLang="en-US" sz="1700" dirty="0" smtClean="0">
              <a:latin typeface="Lucida Sans" panose="020B0602030504020204" pitchFamily="34" charset="0"/>
            </a:endParaRPr>
          </a:p>
          <a:p>
            <a:pPr marL="0" indent="0">
              <a:buNone/>
            </a:pPr>
            <a:endParaRPr lang="en-GB" altLang="en-US" dirty="0">
              <a:latin typeface="Lucida Sans" panose="020B0602030504020204" pitchFamily="34" charset="0"/>
            </a:endParaRPr>
          </a:p>
          <a:p>
            <a:r>
              <a:rPr lang="en-GB" altLang="en-US" dirty="0" err="1" smtClean="0">
                <a:latin typeface="Lucida Sans" panose="020B0602030504020204" pitchFamily="34" charset="0"/>
              </a:rPr>
              <a:t>Rhannu’r</a:t>
            </a:r>
            <a:r>
              <a:rPr lang="en-GB" altLang="en-US" dirty="0" smtClean="0">
                <a:latin typeface="Lucida Sans" panose="020B0602030504020204" pitchFamily="34" charset="0"/>
              </a:rPr>
              <a:t> </a:t>
            </a:r>
            <a:r>
              <a:rPr lang="en-GB" altLang="en-US" dirty="0" err="1" smtClean="0">
                <a:latin typeface="Lucida Sans" panose="020B0602030504020204" pitchFamily="34" charset="0"/>
              </a:rPr>
              <a:t>mwynhad</a:t>
            </a:r>
            <a:r>
              <a:rPr lang="en-GB" altLang="en-US" dirty="0" smtClean="0">
                <a:latin typeface="Lucida Sans" panose="020B0602030504020204" pitchFamily="34" charset="0"/>
              </a:rPr>
              <a:t> </a:t>
            </a:r>
            <a:r>
              <a:rPr lang="en-GB" altLang="en-US" dirty="0">
                <a:latin typeface="Lucida Sans" panose="020B0602030504020204" pitchFamily="34" charset="0"/>
              </a:rPr>
              <a:t>a </a:t>
            </a:r>
            <a:r>
              <a:rPr lang="en-GB" altLang="en-US" dirty="0" err="1">
                <a:latin typeface="Lucida Sans" panose="020B0602030504020204" pitchFamily="34" charset="0"/>
              </a:rPr>
              <a:t>chyflawniad</a:t>
            </a:r>
            <a:r>
              <a:rPr lang="en-GB" altLang="en-US" dirty="0">
                <a:latin typeface="Lucida Sans" panose="020B0602030504020204" pitchFamily="34" charset="0"/>
              </a:rPr>
              <a:t> </a:t>
            </a:r>
            <a:r>
              <a:rPr lang="en-GB" altLang="en-US" dirty="0" err="1">
                <a:latin typeface="Lucida Sans" panose="020B0602030504020204" pitchFamily="34" charset="0"/>
              </a:rPr>
              <a:t>ysgrifennu</a:t>
            </a:r>
            <a:endParaRPr lang="en-GB" altLang="en-US" dirty="0">
              <a:latin typeface="Lucida Sans" panose="020B0602030504020204" pitchFamily="34" charset="0"/>
            </a:endParaRPr>
          </a:p>
          <a:p>
            <a:r>
              <a:rPr lang="en-GB" altLang="en-US" dirty="0" err="1" smtClean="0">
                <a:latin typeface="Lucida Sans" panose="020B0602030504020204" pitchFamily="34" charset="0"/>
              </a:rPr>
              <a:t>Sgaffaldio</a:t>
            </a:r>
            <a:endParaRPr lang="en-GB" altLang="en-US" dirty="0" smtClean="0">
              <a:latin typeface="Lucida Sans" panose="020B0602030504020204" pitchFamily="34" charset="0"/>
            </a:endParaRPr>
          </a:p>
          <a:p>
            <a:pPr marL="0" indent="0" algn="r">
              <a:buNone/>
            </a:pPr>
            <a:r>
              <a:rPr lang="en-GB" altLang="en-US" sz="1900" dirty="0" smtClean="0">
                <a:latin typeface="Lucida Sans" panose="020B0602030504020204" pitchFamily="34" charset="0"/>
              </a:rPr>
              <a:t>(Victoria State Government, 2019)</a:t>
            </a:r>
          </a:p>
          <a:p>
            <a:endParaRPr lang="en-GB" altLang="en-US" sz="1900" dirty="0" smtClean="0">
              <a:latin typeface="Lucida Sans" panose="020B0602030504020204" pitchFamily="34" charset="0"/>
            </a:endParaRPr>
          </a:p>
        </p:txBody>
      </p:sp>
      <p:sp>
        <p:nvSpPr>
          <p:cNvPr id="53252" name="Content Placeholder 3"/>
          <p:cNvSpPr>
            <a:spLocks noGrp="1"/>
          </p:cNvSpPr>
          <p:nvPr>
            <p:ph sz="half" idx="2"/>
          </p:nvPr>
        </p:nvSpPr>
        <p:spPr>
          <a:xfrm>
            <a:off x="4648200" y="1052736"/>
            <a:ext cx="4038600" cy="4536852"/>
          </a:xfrm>
        </p:spPr>
        <p:txBody>
          <a:bodyPr>
            <a:normAutofit fontScale="92500" lnSpcReduction="20000"/>
          </a:bodyPr>
          <a:lstStyle/>
          <a:p>
            <a:r>
              <a:rPr lang="en-GB" altLang="en-US" sz="2600" dirty="0" smtClean="0">
                <a:solidFill>
                  <a:srgbClr val="0000FF"/>
                </a:solidFill>
                <a:latin typeface="Lucida Sans" panose="020B0602030504020204" pitchFamily="34" charset="0"/>
              </a:rPr>
              <a:t>To provide writing opportunities</a:t>
            </a:r>
          </a:p>
          <a:p>
            <a:pPr>
              <a:buFontTx/>
              <a:buChar char="-"/>
            </a:pPr>
            <a:r>
              <a:rPr lang="en-GB" altLang="en-US" sz="2600" dirty="0" smtClean="0">
                <a:solidFill>
                  <a:srgbClr val="0000FF"/>
                </a:solidFill>
                <a:latin typeface="Lucida Sans" panose="020B0602030504020204" pitchFamily="34" charset="0"/>
              </a:rPr>
              <a:t>environmental print</a:t>
            </a:r>
          </a:p>
          <a:p>
            <a:pPr>
              <a:buFontTx/>
              <a:buChar char="-"/>
            </a:pPr>
            <a:r>
              <a:rPr lang="en-GB" altLang="en-US" sz="2600" dirty="0" smtClean="0">
                <a:solidFill>
                  <a:srgbClr val="0000FF"/>
                </a:solidFill>
                <a:latin typeface="Lucida Sans" panose="020B0602030504020204" pitchFamily="34" charset="0"/>
              </a:rPr>
              <a:t>play</a:t>
            </a:r>
          </a:p>
          <a:p>
            <a:r>
              <a:rPr lang="en-GB" altLang="en-US" sz="2600" dirty="0" smtClean="0">
                <a:solidFill>
                  <a:srgbClr val="0000FF"/>
                </a:solidFill>
                <a:latin typeface="Lucida Sans" panose="020B0602030504020204" pitchFamily="34" charset="0"/>
              </a:rPr>
              <a:t>Model writing</a:t>
            </a:r>
          </a:p>
          <a:p>
            <a:r>
              <a:rPr lang="en-GB" altLang="en-US" sz="2600" dirty="0" smtClean="0">
                <a:solidFill>
                  <a:srgbClr val="0000FF"/>
                </a:solidFill>
                <a:latin typeface="Lucida Sans" panose="020B0602030504020204" pitchFamily="34" charset="0"/>
              </a:rPr>
              <a:t>Encourage writing</a:t>
            </a:r>
          </a:p>
          <a:p>
            <a:pPr marL="0" indent="0" algn="r">
              <a:buNone/>
            </a:pPr>
            <a:r>
              <a:rPr lang="en-GB" altLang="en-US" sz="1900" dirty="0" smtClean="0">
                <a:solidFill>
                  <a:srgbClr val="0000FF"/>
                </a:solidFill>
                <a:latin typeface="Lucida Sans" panose="020B0602030504020204" pitchFamily="34" charset="0"/>
              </a:rPr>
              <a:t>(</a:t>
            </a:r>
            <a:r>
              <a:rPr lang="en-GB" altLang="en-US" sz="1900" dirty="0" err="1" smtClean="0">
                <a:solidFill>
                  <a:srgbClr val="0000FF"/>
                </a:solidFill>
                <a:latin typeface="Lucida Sans" panose="020B0602030504020204" pitchFamily="34" charset="0"/>
              </a:rPr>
              <a:t>Neaum</a:t>
            </a:r>
            <a:r>
              <a:rPr lang="en-GB" altLang="en-US" sz="1900" dirty="0" smtClean="0">
                <a:solidFill>
                  <a:srgbClr val="0000FF"/>
                </a:solidFill>
                <a:latin typeface="Lucida Sans" panose="020B0602030504020204" pitchFamily="34" charset="0"/>
              </a:rPr>
              <a:t>, 2012</a:t>
            </a:r>
            <a:r>
              <a:rPr lang="en-GB" altLang="en-US" sz="1700" dirty="0" smtClean="0">
                <a:solidFill>
                  <a:srgbClr val="0000FF"/>
                </a:solidFill>
                <a:latin typeface="Lucida Sans" panose="020B0602030504020204" pitchFamily="34" charset="0"/>
              </a:rPr>
              <a:t>)</a:t>
            </a:r>
          </a:p>
          <a:p>
            <a:pPr marL="0" indent="0" algn="r">
              <a:buNone/>
            </a:pPr>
            <a:endParaRPr lang="en-GB" altLang="en-US" sz="1600" dirty="0" smtClean="0">
              <a:solidFill>
                <a:srgbClr val="0000FF"/>
              </a:solidFill>
              <a:latin typeface="Lucida Sans" panose="020B0602030504020204" pitchFamily="34" charset="0"/>
            </a:endParaRPr>
          </a:p>
          <a:p>
            <a:r>
              <a:rPr lang="en-GB" altLang="en-US" sz="2600" dirty="0" smtClean="0">
                <a:solidFill>
                  <a:srgbClr val="0000FF"/>
                </a:solidFill>
                <a:latin typeface="Lucida Sans" panose="020B0602030504020204" pitchFamily="34" charset="0"/>
              </a:rPr>
              <a:t>Share in enjoyment and fulfilment of writing</a:t>
            </a:r>
          </a:p>
          <a:p>
            <a:r>
              <a:rPr lang="en-GB" altLang="en-US" sz="2600" dirty="0" smtClean="0">
                <a:solidFill>
                  <a:srgbClr val="0000FF"/>
                </a:solidFill>
                <a:latin typeface="Lucida Sans" panose="020B0602030504020204" pitchFamily="34" charset="0"/>
              </a:rPr>
              <a:t>Scaffold </a:t>
            </a:r>
          </a:p>
          <a:p>
            <a:pPr marL="0" indent="0" algn="r">
              <a:buNone/>
            </a:pPr>
            <a:r>
              <a:rPr lang="en-GB" altLang="en-US" sz="1700" dirty="0" smtClean="0">
                <a:solidFill>
                  <a:srgbClr val="0000FF"/>
                </a:solidFill>
                <a:latin typeface="Lucida Sans" panose="020B0602030504020204" pitchFamily="34" charset="0"/>
              </a:rPr>
              <a:t>(Victoria State Government, 2019)</a:t>
            </a:r>
            <a:endParaRPr lang="en-GB" altLang="en-US" sz="1700" dirty="0" smtClean="0">
              <a:solidFill>
                <a:srgbClr val="0000FF"/>
              </a:solidFill>
              <a:latin typeface="Lucida Sans" panose="020B0602030504020204" pitchFamily="34" charset="0"/>
            </a:endParaRPr>
          </a:p>
        </p:txBody>
      </p:sp>
    </p:spTree>
    <p:extLst>
      <p:ext uri="{BB962C8B-B14F-4D97-AF65-F5344CB8AC3E}">
        <p14:creationId xmlns:p14="http://schemas.microsoft.com/office/powerpoint/2010/main" val="309301007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9618"/>
          </a:xfrm>
        </p:spPr>
        <p:txBody>
          <a:bodyPr>
            <a:normAutofit fontScale="90000"/>
          </a:bodyPr>
          <a:lstStyle/>
          <a:p>
            <a:r>
              <a:rPr lang="en-GB" sz="3600" dirty="0" err="1" smtClean="0">
                <a:latin typeface="Lucida Sans" panose="020B0602030504020204" pitchFamily="34" charset="0"/>
              </a:rPr>
              <a:t>Llawdueddiad</a:t>
            </a:r>
            <a:r>
              <a:rPr lang="en-GB" sz="3600" dirty="0" smtClean="0">
                <a:latin typeface="Lucida Sans" panose="020B0602030504020204" pitchFamily="34" charset="0"/>
              </a:rPr>
              <a:t> </a:t>
            </a:r>
            <a:r>
              <a:rPr lang="en-GB" sz="3600" dirty="0" err="1" smtClean="0">
                <a:latin typeface="Lucida Sans" panose="020B0602030504020204" pitchFamily="34" charset="0"/>
              </a:rPr>
              <a:t>chwith</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600" dirty="0" smtClean="0">
                <a:solidFill>
                  <a:srgbClr val="0000FF"/>
                </a:solidFill>
                <a:latin typeface="Lucida Sans" panose="020B0602030504020204" pitchFamily="34" charset="0"/>
              </a:rPr>
              <a:t>Left handedness </a:t>
            </a:r>
            <a:endParaRPr lang="en-GB" sz="36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323528" y="1340768"/>
            <a:ext cx="4191322" cy="4836195"/>
          </a:xfrm>
        </p:spPr>
        <p:txBody>
          <a:bodyPr>
            <a:normAutofit/>
          </a:bodyPr>
          <a:lstStyle/>
          <a:p>
            <a:r>
              <a:rPr lang="en-GB" sz="2200" dirty="0">
                <a:latin typeface="Lucida Sans" panose="020B0602030504020204" pitchFamily="34" charset="0"/>
              </a:rPr>
              <a:t>Mae 10% </a:t>
            </a:r>
            <a:r>
              <a:rPr lang="en-GB" sz="2200" dirty="0" err="1">
                <a:latin typeface="Lucida Sans" panose="020B0602030504020204" pitchFamily="34" charset="0"/>
              </a:rPr>
              <a:t>o'r</a:t>
            </a:r>
            <a:r>
              <a:rPr lang="en-GB" sz="2200" dirty="0">
                <a:latin typeface="Lucida Sans" panose="020B0602030504020204" pitchFamily="34" charset="0"/>
              </a:rPr>
              <a:t> </a:t>
            </a:r>
            <a:r>
              <a:rPr lang="en-GB" sz="2200" dirty="0" err="1">
                <a:latin typeface="Lucida Sans" panose="020B0602030504020204" pitchFamily="34" charset="0"/>
              </a:rPr>
              <a:t>boblogaeth</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a:t>
            </a:r>
            <a:r>
              <a:rPr lang="en-GB" sz="2200" dirty="0" err="1">
                <a:latin typeface="Lucida Sans" panose="020B0602030504020204" pitchFamily="34" charset="0"/>
              </a:rPr>
              <a:t>llaw</a:t>
            </a:r>
            <a:r>
              <a:rPr lang="en-GB" sz="2200" dirty="0">
                <a:latin typeface="Lucida Sans" panose="020B0602030504020204" pitchFamily="34" charset="0"/>
              </a:rPr>
              <a:t> </a:t>
            </a:r>
            <a:r>
              <a:rPr lang="en-GB" sz="2200" dirty="0" err="1">
                <a:latin typeface="Lucida Sans" panose="020B0602030504020204" pitchFamily="34" charset="0"/>
              </a:rPr>
              <a:t>chwith</a:t>
            </a:r>
            <a:endParaRPr lang="en-GB" sz="2200" dirty="0">
              <a:latin typeface="Lucida Sans" panose="020B0602030504020204" pitchFamily="34" charset="0"/>
            </a:endParaRPr>
          </a:p>
          <a:p>
            <a:r>
              <a:rPr lang="en-GB" sz="2200" dirty="0" err="1">
                <a:latin typeface="Lucida Sans" panose="020B0602030504020204" pitchFamily="34" charset="0"/>
              </a:rPr>
              <a:t>Nodwedd</a:t>
            </a:r>
            <a:r>
              <a:rPr lang="en-GB" sz="2200" dirty="0">
                <a:latin typeface="Lucida Sans" panose="020B0602030504020204" pitchFamily="34" charset="0"/>
              </a:rPr>
              <a:t> </a:t>
            </a:r>
            <a:r>
              <a:rPr lang="en-GB" sz="2200" dirty="0" err="1" smtClean="0">
                <a:latin typeface="Lucida Sans" panose="020B0602030504020204" pitchFamily="34" charset="0"/>
              </a:rPr>
              <a:t>sydd</a:t>
            </a:r>
            <a:r>
              <a:rPr lang="en-GB" sz="2200" dirty="0" smtClean="0">
                <a:latin typeface="Lucida Sans" panose="020B0602030504020204" pitchFamily="34" charset="0"/>
              </a:rPr>
              <a:t>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err="1" smtClean="0">
                <a:latin typeface="Lucida Sans" panose="020B0602030504020204" pitchFamily="34" charset="0"/>
              </a:rPr>
              <a:t>bresennol</a:t>
            </a:r>
            <a:r>
              <a:rPr lang="en-GB" sz="2200" dirty="0" smtClean="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18 </a:t>
            </a:r>
            <a:r>
              <a:rPr lang="en-GB" sz="2200" dirty="0" err="1">
                <a:latin typeface="Lucida Sans" panose="020B0602030504020204" pitchFamily="34" charset="0"/>
              </a:rPr>
              <a:t>mis</a:t>
            </a:r>
            <a:endParaRPr lang="en-GB" sz="2200" dirty="0">
              <a:latin typeface="Lucida Sans" panose="020B0602030504020204" pitchFamily="34" charset="0"/>
            </a:endParaRPr>
          </a:p>
          <a:p>
            <a:pPr marL="0" indent="0" algn="r">
              <a:buNone/>
            </a:pPr>
            <a:r>
              <a:rPr lang="en-GB" sz="1800" dirty="0">
                <a:latin typeface="Lucida Sans" panose="020B0602030504020204" pitchFamily="34" charset="0"/>
              </a:rPr>
              <a:t>(</a:t>
            </a:r>
            <a:r>
              <a:rPr lang="en-GB" sz="1800" dirty="0" err="1">
                <a:latin typeface="Lucida Sans" panose="020B0602030504020204" pitchFamily="34" charset="0"/>
              </a:rPr>
              <a:t>Szaflavski</a:t>
            </a:r>
            <a:r>
              <a:rPr lang="en-GB" sz="1800" dirty="0">
                <a:latin typeface="Lucida Sans" panose="020B0602030504020204" pitchFamily="34" charset="0"/>
              </a:rPr>
              <a:t>, 2012)</a:t>
            </a:r>
          </a:p>
          <a:p>
            <a:r>
              <a:rPr lang="en-GB" sz="2200" dirty="0">
                <a:latin typeface="Lucida Sans" panose="020B0602030504020204" pitchFamily="34" charset="0"/>
              </a:rPr>
              <a:t>Gall </a:t>
            </a:r>
            <a:r>
              <a:rPr lang="en-GB" sz="2200" dirty="0" err="1">
                <a:latin typeface="Lucida Sans" panose="020B0602030504020204" pitchFamily="34" charset="0"/>
              </a:rPr>
              <a:t>dysgu</a:t>
            </a:r>
            <a:r>
              <a:rPr lang="en-GB" sz="2200" dirty="0">
                <a:latin typeface="Lucida Sans" panose="020B0602030504020204" pitchFamily="34" charset="0"/>
              </a:rPr>
              <a:t> </a:t>
            </a:r>
            <a:r>
              <a:rPr lang="en-GB" sz="2200" dirty="0" err="1">
                <a:latin typeface="Lucida Sans" panose="020B0602030504020204" pitchFamily="34" charset="0"/>
              </a:rPr>
              <a:t>ysgrifennu</a:t>
            </a:r>
            <a:r>
              <a:rPr lang="en-GB" sz="2200" dirty="0">
                <a:latin typeface="Lucida Sans" panose="020B0602030504020204" pitchFamily="34" charset="0"/>
              </a:rPr>
              <a:t> </a:t>
            </a:r>
            <a:r>
              <a:rPr lang="en-GB" sz="2200" dirty="0" err="1">
                <a:latin typeface="Lucida Sans" panose="020B0602030504020204" pitchFamily="34" charset="0"/>
              </a:rPr>
              <a:t>fod</a:t>
            </a:r>
            <a:r>
              <a:rPr lang="en-GB" sz="2200" dirty="0">
                <a:latin typeface="Lucida Sans" panose="020B0602030504020204" pitchFamily="34" charset="0"/>
              </a:rPr>
              <a:t> </a:t>
            </a:r>
            <a:r>
              <a:rPr lang="en-GB" sz="2200" dirty="0" err="1">
                <a:latin typeface="Lucida Sans" panose="020B0602030504020204" pitchFamily="34" charset="0"/>
              </a:rPr>
              <a:t>yn</a:t>
            </a:r>
            <a:r>
              <a:rPr lang="en-GB" sz="2200" dirty="0">
                <a:latin typeface="Lucida Sans" panose="020B0602030504020204" pitchFamily="34" charset="0"/>
              </a:rPr>
              <a:t> broses </a:t>
            </a:r>
            <a:r>
              <a:rPr lang="en-GB" sz="2200" dirty="0" err="1">
                <a:latin typeface="Lucida Sans" panose="020B0602030504020204" pitchFamily="34" charset="0"/>
              </a:rPr>
              <a:t>anoddach</a:t>
            </a:r>
            <a:r>
              <a:rPr lang="en-GB" sz="2200" dirty="0">
                <a:latin typeface="Lucida Sans" panose="020B0602030504020204" pitchFamily="34" charset="0"/>
              </a:rPr>
              <a:t> - </a:t>
            </a:r>
            <a:r>
              <a:rPr lang="en-GB" sz="2200" b="1" dirty="0">
                <a:latin typeface="Lucida Sans" panose="020B0602030504020204" pitchFamily="34" charset="0"/>
              </a:rPr>
              <a:t>pam </a:t>
            </a:r>
            <a:r>
              <a:rPr lang="en-GB" sz="2200" b="1" dirty="0" err="1" smtClean="0">
                <a:latin typeface="Lucida Sans" panose="020B0602030504020204" pitchFamily="34" charset="0"/>
              </a:rPr>
              <a:t>allai</a:t>
            </a:r>
            <a:r>
              <a:rPr lang="en-GB" sz="2200" b="1" dirty="0" smtClean="0">
                <a:latin typeface="Lucida Sans" panose="020B0602030504020204" pitchFamily="34" charset="0"/>
              </a:rPr>
              <a:t> </a:t>
            </a:r>
            <a:r>
              <a:rPr lang="en-GB" sz="2200" b="1" dirty="0" err="1">
                <a:latin typeface="Lucida Sans" panose="020B0602030504020204" pitchFamily="34" charset="0"/>
              </a:rPr>
              <a:t>hyn</a:t>
            </a:r>
            <a:r>
              <a:rPr lang="en-GB" sz="2200" b="1" dirty="0">
                <a:latin typeface="Lucida Sans" panose="020B0602030504020204" pitchFamily="34" charset="0"/>
              </a:rPr>
              <a:t> </a:t>
            </a:r>
            <a:r>
              <a:rPr lang="en-GB" sz="2200" b="1" dirty="0" err="1">
                <a:latin typeface="Lucida Sans" panose="020B0602030504020204" pitchFamily="34" charset="0"/>
              </a:rPr>
              <a:t>fod</a:t>
            </a:r>
            <a:r>
              <a:rPr lang="en-GB" sz="2200" b="1" dirty="0">
                <a:latin typeface="Lucida Sans" panose="020B0602030504020204" pitchFamily="34" charset="0"/>
              </a:rPr>
              <a:t>?</a:t>
            </a:r>
          </a:p>
          <a:p>
            <a:r>
              <a:rPr lang="en-GB" sz="2200" dirty="0">
                <a:latin typeface="Lucida Sans" panose="020B0602030504020204" pitchFamily="34" charset="0"/>
              </a:rPr>
              <a:t>Mae </a:t>
            </a:r>
            <a:r>
              <a:rPr lang="en-GB" sz="2200" dirty="0" err="1">
                <a:latin typeface="Lucida Sans" panose="020B0602030504020204" pitchFamily="34" charset="0"/>
              </a:rPr>
              <a:t>ysgrifennu</a:t>
            </a:r>
            <a:r>
              <a:rPr lang="en-GB" sz="2200" dirty="0">
                <a:latin typeface="Lucida Sans" panose="020B0602030504020204" pitchFamily="34" charset="0"/>
              </a:rPr>
              <a:t> </a:t>
            </a:r>
            <a:r>
              <a:rPr lang="en-GB" sz="2200" dirty="0" err="1">
                <a:latin typeface="Lucida Sans" panose="020B0602030504020204" pitchFamily="34" charset="0"/>
              </a:rPr>
              <a:t>o'r</a:t>
            </a:r>
            <a:r>
              <a:rPr lang="en-GB" sz="2200" dirty="0">
                <a:latin typeface="Lucida Sans" panose="020B0602030504020204" pitchFamily="34" charset="0"/>
              </a:rPr>
              <a:t> </a:t>
            </a:r>
            <a:r>
              <a:rPr lang="en-GB" sz="2200" dirty="0" err="1">
                <a:latin typeface="Lucida Sans" panose="020B0602030504020204" pitchFamily="34" charset="0"/>
              </a:rPr>
              <a:t>chwith</a:t>
            </a:r>
            <a:r>
              <a:rPr lang="en-GB" sz="2200" dirty="0">
                <a:latin typeface="Lucida Sans" panose="020B0602030504020204" pitchFamily="34" charset="0"/>
              </a:rPr>
              <a:t> </a:t>
            </a:r>
            <a:r>
              <a:rPr lang="en-GB" sz="2200" dirty="0" err="1">
                <a:latin typeface="Lucida Sans" panose="020B0602030504020204" pitchFamily="34" charset="0"/>
              </a:rPr>
              <a:t>i'r</a:t>
            </a:r>
            <a:r>
              <a:rPr lang="en-GB" sz="2200" dirty="0">
                <a:latin typeface="Lucida Sans" panose="020B0602030504020204" pitchFamily="34" charset="0"/>
              </a:rPr>
              <a:t> </a:t>
            </a:r>
            <a:r>
              <a:rPr lang="en-GB" sz="2200" dirty="0" err="1" smtClean="0">
                <a:latin typeface="Lucida Sans" panose="020B0602030504020204" pitchFamily="34" charset="0"/>
              </a:rPr>
              <a:t>dde</a:t>
            </a:r>
            <a:r>
              <a:rPr lang="en-GB" sz="2200" dirty="0" smtClean="0">
                <a:latin typeface="Lucida Sans" panose="020B0602030504020204" pitchFamily="34" charset="0"/>
              </a:rPr>
              <a:t> </a:t>
            </a:r>
            <a:r>
              <a:rPr lang="en-GB" sz="2200" dirty="0" err="1" smtClean="0">
                <a:latin typeface="Lucida Sans" panose="020B0602030504020204" pitchFamily="34" charset="0"/>
              </a:rPr>
              <a:t>yn</a:t>
            </a:r>
            <a:r>
              <a:rPr lang="en-GB" sz="2200" dirty="0" smtClean="0">
                <a:latin typeface="Lucida Sans" panose="020B0602030504020204" pitchFamily="34" charset="0"/>
              </a:rPr>
              <a:t> </a:t>
            </a:r>
            <a:r>
              <a:rPr lang="en-GB" sz="2200" dirty="0" err="1">
                <a:latin typeface="Lucida Sans" panose="020B0602030504020204" pitchFamily="34" charset="0"/>
              </a:rPr>
              <a:t>fwy</a:t>
            </a:r>
            <a:r>
              <a:rPr lang="en-GB" sz="2200" dirty="0">
                <a:latin typeface="Lucida Sans" panose="020B0602030504020204" pitchFamily="34" charset="0"/>
              </a:rPr>
              <a:t> </a:t>
            </a:r>
            <a:r>
              <a:rPr lang="en-GB" sz="2200" dirty="0" err="1">
                <a:latin typeface="Lucida Sans" panose="020B0602030504020204" pitchFamily="34" charset="0"/>
              </a:rPr>
              <a:t>heriol</a:t>
            </a:r>
            <a:r>
              <a:rPr lang="en-GB" sz="2200" dirty="0">
                <a:latin typeface="Lucida Sans" panose="020B0602030504020204" pitchFamily="34" charset="0"/>
              </a:rPr>
              <a:t> - </a:t>
            </a:r>
            <a:r>
              <a:rPr lang="en-GB" sz="2200" b="1" dirty="0">
                <a:latin typeface="Lucida Sans" panose="020B0602030504020204" pitchFamily="34" charset="0"/>
              </a:rPr>
              <a:t>pam </a:t>
            </a:r>
            <a:r>
              <a:rPr lang="en-GB" sz="2200" b="1" dirty="0" err="1">
                <a:latin typeface="Lucida Sans" panose="020B0602030504020204" pitchFamily="34" charset="0"/>
              </a:rPr>
              <a:t>allai</a:t>
            </a:r>
            <a:r>
              <a:rPr lang="en-GB" sz="2200" b="1" dirty="0">
                <a:latin typeface="Lucida Sans" panose="020B0602030504020204" pitchFamily="34" charset="0"/>
              </a:rPr>
              <a:t> </a:t>
            </a:r>
            <a:r>
              <a:rPr lang="en-GB" sz="2200" b="1" dirty="0" err="1">
                <a:latin typeface="Lucida Sans" panose="020B0602030504020204" pitchFamily="34" charset="0"/>
              </a:rPr>
              <a:t>hyn</a:t>
            </a:r>
            <a:r>
              <a:rPr lang="en-GB" sz="2200" b="1" dirty="0">
                <a:latin typeface="Lucida Sans" panose="020B0602030504020204" pitchFamily="34" charset="0"/>
              </a:rPr>
              <a:t> </a:t>
            </a:r>
            <a:r>
              <a:rPr lang="en-GB" sz="2200" b="1" dirty="0" err="1">
                <a:latin typeface="Lucida Sans" panose="020B0602030504020204" pitchFamily="34" charset="0"/>
              </a:rPr>
              <a:t>fod</a:t>
            </a:r>
            <a:r>
              <a:rPr lang="en-GB" sz="2200" b="1" dirty="0">
                <a:latin typeface="Lucida Sans" panose="020B0602030504020204" pitchFamily="34" charset="0"/>
              </a:rPr>
              <a:t>?</a:t>
            </a:r>
          </a:p>
        </p:txBody>
      </p:sp>
      <p:sp>
        <p:nvSpPr>
          <p:cNvPr id="4" name="Content Placeholder 3"/>
          <p:cNvSpPr>
            <a:spLocks noGrp="1"/>
          </p:cNvSpPr>
          <p:nvPr>
            <p:ph sz="half" idx="2"/>
          </p:nvPr>
        </p:nvSpPr>
        <p:spPr>
          <a:xfrm>
            <a:off x="4629150" y="1340768"/>
            <a:ext cx="4263330" cy="4836195"/>
          </a:xfrm>
        </p:spPr>
        <p:txBody>
          <a:bodyPr>
            <a:normAutofit/>
          </a:bodyPr>
          <a:lstStyle/>
          <a:p>
            <a:r>
              <a:rPr lang="en-GB" sz="2200" dirty="0" smtClean="0">
                <a:solidFill>
                  <a:srgbClr val="0000FF"/>
                </a:solidFill>
                <a:latin typeface="Lucida Sans" panose="020B0602030504020204" pitchFamily="34" charset="0"/>
              </a:rPr>
              <a:t>10% of population is left-handed</a:t>
            </a:r>
          </a:p>
          <a:p>
            <a:r>
              <a:rPr lang="en-GB" sz="2200" dirty="0" smtClean="0">
                <a:solidFill>
                  <a:srgbClr val="0000FF"/>
                </a:solidFill>
                <a:latin typeface="Lucida Sans" panose="020B0602030504020204" pitchFamily="34" charset="0"/>
              </a:rPr>
              <a:t>Trait already present at 18 months</a:t>
            </a:r>
          </a:p>
          <a:p>
            <a:pPr marL="0" indent="0" algn="r">
              <a:buNone/>
            </a:pPr>
            <a:r>
              <a:rPr lang="en-GB" sz="1600" dirty="0" smtClean="0">
                <a:solidFill>
                  <a:srgbClr val="0000FF"/>
                </a:solidFill>
                <a:latin typeface="Lucida Sans" panose="020B0602030504020204" pitchFamily="34" charset="0"/>
              </a:rPr>
              <a:t>(</a:t>
            </a:r>
            <a:r>
              <a:rPr lang="en-GB" sz="1600" dirty="0" err="1" smtClean="0">
                <a:solidFill>
                  <a:srgbClr val="0000FF"/>
                </a:solidFill>
                <a:latin typeface="Lucida Sans" panose="020B0602030504020204" pitchFamily="34" charset="0"/>
              </a:rPr>
              <a:t>Szaflavski</a:t>
            </a:r>
            <a:r>
              <a:rPr lang="en-GB" sz="1600" dirty="0" smtClean="0">
                <a:solidFill>
                  <a:srgbClr val="0000FF"/>
                </a:solidFill>
                <a:latin typeface="Lucida Sans" panose="020B0602030504020204" pitchFamily="34" charset="0"/>
              </a:rPr>
              <a:t>, 2012)</a:t>
            </a:r>
          </a:p>
          <a:p>
            <a:r>
              <a:rPr lang="en-GB" sz="2200" dirty="0" smtClean="0">
                <a:solidFill>
                  <a:srgbClr val="0000FF"/>
                </a:solidFill>
                <a:latin typeface="Lucida Sans" panose="020B0602030504020204" pitchFamily="34" charset="0"/>
              </a:rPr>
              <a:t>Learning to write can be a more difficult process - </a:t>
            </a:r>
            <a:r>
              <a:rPr lang="en-GB" sz="2200" b="1" dirty="0" smtClean="0">
                <a:solidFill>
                  <a:srgbClr val="0000FF"/>
                </a:solidFill>
                <a:latin typeface="Lucida Sans" panose="020B0602030504020204" pitchFamily="34" charset="0"/>
              </a:rPr>
              <a:t>why could this be</a:t>
            </a:r>
            <a:r>
              <a:rPr lang="en-GB" sz="2200" dirty="0" smtClean="0">
                <a:solidFill>
                  <a:srgbClr val="0000FF"/>
                </a:solidFill>
                <a:latin typeface="Lucida Sans" panose="020B0602030504020204" pitchFamily="34" charset="0"/>
              </a:rPr>
              <a:t>?</a:t>
            </a:r>
          </a:p>
          <a:p>
            <a:r>
              <a:rPr lang="en-GB" sz="2200" dirty="0" smtClean="0">
                <a:solidFill>
                  <a:srgbClr val="0000FF"/>
                </a:solidFill>
                <a:latin typeface="Lucida Sans" panose="020B0602030504020204" pitchFamily="34" charset="0"/>
              </a:rPr>
              <a:t>Writing from left to right is more challenging – </a:t>
            </a:r>
            <a:r>
              <a:rPr lang="en-GB" sz="2200" b="1" dirty="0" smtClean="0">
                <a:solidFill>
                  <a:srgbClr val="0000FF"/>
                </a:solidFill>
                <a:latin typeface="Lucida Sans" panose="020B0602030504020204" pitchFamily="34" charset="0"/>
              </a:rPr>
              <a:t>why could this be?</a:t>
            </a:r>
            <a:endParaRPr lang="en-GB" sz="2200" b="1"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257796146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65127"/>
            <a:ext cx="8496944" cy="759618"/>
          </a:xfrm>
        </p:spPr>
        <p:txBody>
          <a:bodyPr>
            <a:normAutofit fontScale="90000"/>
          </a:bodyPr>
          <a:lstStyle/>
          <a:p>
            <a:r>
              <a:rPr lang="en-GB" sz="3100" dirty="0" err="1" smtClean="0">
                <a:latin typeface="Lucida Sans" panose="020B0602030504020204" pitchFamily="34" charset="0"/>
              </a:rPr>
              <a:t>Llawdueddiad</a:t>
            </a:r>
            <a:r>
              <a:rPr lang="en-GB" sz="3100" dirty="0" smtClean="0">
                <a:latin typeface="Lucida Sans" panose="020B0602030504020204" pitchFamily="34" charset="0"/>
              </a:rPr>
              <a:t> </a:t>
            </a:r>
            <a:r>
              <a:rPr lang="en-GB" sz="3100" dirty="0" err="1" smtClean="0">
                <a:latin typeface="Lucida Sans" panose="020B0602030504020204" pitchFamily="34" charset="0"/>
              </a:rPr>
              <a:t>chwith</a:t>
            </a:r>
            <a:r>
              <a:rPr lang="en-GB" sz="3100" dirty="0" smtClean="0">
                <a:latin typeface="Lucida Sans" panose="020B0602030504020204" pitchFamily="34" charset="0"/>
              </a:rPr>
              <a:t> – </a:t>
            </a:r>
            <a:r>
              <a:rPr lang="en-GB" sz="3100" dirty="0" err="1" smtClean="0">
                <a:latin typeface="Lucida Sans" panose="020B0602030504020204" pitchFamily="34" charset="0"/>
              </a:rPr>
              <a:t>agwedd</a:t>
            </a:r>
            <a:r>
              <a:rPr lang="en-GB" sz="3100" dirty="0" smtClean="0">
                <a:latin typeface="Lucida Sans" panose="020B0602030504020204" pitchFamily="34" charset="0"/>
              </a:rPr>
              <a:t> </a:t>
            </a:r>
            <a:r>
              <a:rPr lang="en-GB" sz="3100" dirty="0" err="1" smtClean="0">
                <a:latin typeface="Lucida Sans" panose="020B0602030504020204" pitchFamily="34" charset="0"/>
              </a:rPr>
              <a:t>hanesyddol</a:t>
            </a:r>
            <a:r>
              <a:rPr lang="en-GB" sz="3600" dirty="0" smtClean="0">
                <a:latin typeface="Lucida Sans" panose="020B0602030504020204" pitchFamily="34" charset="0"/>
              </a:rPr>
              <a:t/>
            </a:r>
            <a:br>
              <a:rPr lang="en-GB" sz="3600" dirty="0" smtClean="0">
                <a:latin typeface="Lucida Sans" panose="020B0602030504020204" pitchFamily="34" charset="0"/>
              </a:rPr>
            </a:br>
            <a:r>
              <a:rPr lang="en-GB" sz="3100" dirty="0" smtClean="0">
                <a:solidFill>
                  <a:srgbClr val="0000FF"/>
                </a:solidFill>
                <a:latin typeface="Lucida Sans" panose="020B0602030504020204" pitchFamily="34" charset="0"/>
              </a:rPr>
              <a:t>Left handedness – historical attitude</a:t>
            </a:r>
            <a:endParaRPr lang="en-GB" sz="3100" dirty="0">
              <a:solidFill>
                <a:srgbClr val="0000FF"/>
              </a:solidFill>
              <a:latin typeface="Lucida Sans" panose="020B0602030504020204" pitchFamily="34" charset="0"/>
            </a:endParaRPr>
          </a:p>
        </p:txBody>
      </p:sp>
      <p:sp>
        <p:nvSpPr>
          <p:cNvPr id="4" name="Content Placeholder 3"/>
          <p:cNvSpPr>
            <a:spLocks noGrp="1"/>
          </p:cNvSpPr>
          <p:nvPr>
            <p:ph sz="half" idx="2"/>
          </p:nvPr>
        </p:nvSpPr>
        <p:spPr>
          <a:xfrm>
            <a:off x="251520" y="1340768"/>
            <a:ext cx="8640960" cy="4836195"/>
          </a:xfrm>
        </p:spPr>
        <p:txBody>
          <a:bodyPr>
            <a:noAutofit/>
          </a:bodyPr>
          <a:lstStyle/>
          <a:p>
            <a:pPr marL="0" indent="0">
              <a:buNone/>
            </a:pPr>
            <a:r>
              <a:rPr lang="en-GB" sz="2300" i="1" dirty="0" smtClean="0">
                <a:latin typeface="Lucida Sans" panose="020B0602030504020204" pitchFamily="34" charset="0"/>
              </a:rPr>
              <a:t>“….many </a:t>
            </a:r>
            <a:r>
              <a:rPr lang="en-GB" sz="2300" i="1" dirty="0">
                <a:latin typeface="Lucida Sans" panose="020B0602030504020204" pitchFamily="34" charset="0"/>
              </a:rPr>
              <a:t>educators and physicians believed that left-handers more often exhibited mental and cognitive disabilities. To reduce this risk they advocated “retraining” left-handers to become right-handed. The methods employed were often tortuous, including corporal punishment, tying a child’s left hand to immobilize it, and humiliation of children resisters. Psychoanalyst Abram </a:t>
            </a:r>
            <a:r>
              <a:rPr lang="en-GB" sz="2300" i="1" dirty="0" err="1">
                <a:latin typeface="Lucida Sans" panose="020B0602030504020204" pitchFamily="34" charset="0"/>
              </a:rPr>
              <a:t>Blau</a:t>
            </a:r>
            <a:r>
              <a:rPr lang="en-GB" sz="2300" i="1" dirty="0" smtClean="0">
                <a:latin typeface="Lucida Sans" panose="020B0602030504020204" pitchFamily="34" charset="0"/>
              </a:rPr>
              <a:t>, summed </a:t>
            </a:r>
            <a:r>
              <a:rPr lang="en-GB" sz="2300" i="1" dirty="0">
                <a:latin typeface="Lucida Sans" panose="020B0602030504020204" pitchFamily="34" charset="0"/>
              </a:rPr>
              <a:t>up the views of advocates of retraining </a:t>
            </a:r>
            <a:r>
              <a:rPr lang="en-GB" sz="2300" i="1" dirty="0" smtClean="0">
                <a:latin typeface="Lucida Sans" panose="020B0602030504020204" pitchFamily="34" charset="0"/>
              </a:rPr>
              <a:t>in 1946 </a:t>
            </a:r>
            <a:r>
              <a:rPr lang="en-GB" sz="2300" i="1" dirty="0">
                <a:latin typeface="Lucida Sans" panose="020B0602030504020204" pitchFamily="34" charset="0"/>
              </a:rPr>
              <a:t>book, </a:t>
            </a:r>
            <a:r>
              <a:rPr lang="en-GB" sz="2300" i="1" dirty="0" smtClean="0">
                <a:latin typeface="Lucida Sans" panose="020B0602030504020204" pitchFamily="34" charset="0"/>
              </a:rPr>
              <a:t>warning </a:t>
            </a:r>
            <a:r>
              <a:rPr lang="en-GB" sz="2300" i="1" dirty="0">
                <a:latin typeface="Lucida Sans" panose="020B0602030504020204" pitchFamily="34" charset="0"/>
              </a:rPr>
              <a:t>that, unless retrained, left-handed children risked severe and life-long mental and cognitive </a:t>
            </a:r>
            <a:r>
              <a:rPr lang="en-GB" sz="2300" i="1" dirty="0" smtClean="0">
                <a:latin typeface="Lucida Sans" panose="020B0602030504020204" pitchFamily="34" charset="0"/>
              </a:rPr>
              <a:t>deficits”</a:t>
            </a:r>
            <a:endParaRPr lang="en-GB" sz="2200" b="1" dirty="0">
              <a:solidFill>
                <a:srgbClr val="0000FF"/>
              </a:solidFill>
              <a:latin typeface="Lucida Sans" panose="020B0602030504020204" pitchFamily="34" charset="0"/>
            </a:endParaRPr>
          </a:p>
          <a:p>
            <a:pPr marL="0" indent="0" algn="r">
              <a:buNone/>
            </a:pPr>
            <a:r>
              <a:rPr lang="en-GB" sz="1800" dirty="0" smtClean="0">
                <a:latin typeface="Lucida Sans" panose="020B0602030504020204" pitchFamily="34" charset="0"/>
              </a:rPr>
              <a:t>(John Hopkins University Press, 2017, no page).</a:t>
            </a:r>
            <a:endParaRPr lang="en-GB" sz="1800" dirty="0">
              <a:latin typeface="Lucida Sans" panose="020B0602030504020204" pitchFamily="34" charset="0"/>
            </a:endParaRPr>
          </a:p>
        </p:txBody>
      </p:sp>
    </p:spTree>
    <p:extLst>
      <p:ext uri="{BB962C8B-B14F-4D97-AF65-F5344CB8AC3E}">
        <p14:creationId xmlns:p14="http://schemas.microsoft.com/office/powerpoint/2010/main" val="1173835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3"/>
          </a:xfrm>
        </p:spPr>
        <p:txBody>
          <a:bodyPr>
            <a:noAutofit/>
          </a:bodyPr>
          <a:lstStyle/>
          <a:p>
            <a:r>
              <a:rPr lang="en-GB" sz="2000" dirty="0" err="1" smtClean="0">
                <a:latin typeface="Lucida Sans" panose="020B0602030504020204" pitchFamily="34" charset="0"/>
              </a:rPr>
              <a:t>Cefnogi</a:t>
            </a:r>
            <a:r>
              <a:rPr lang="en-GB" sz="2000" dirty="0" smtClean="0">
                <a:latin typeface="Lucida Sans" panose="020B0602030504020204" pitchFamily="34" charset="0"/>
              </a:rPr>
              <a:t> plant </a:t>
            </a:r>
            <a:r>
              <a:rPr lang="en-GB" sz="2000" dirty="0" err="1" smtClean="0">
                <a:latin typeface="Lucida Sans" panose="020B0602030504020204" pitchFamily="34" charset="0"/>
              </a:rPr>
              <a:t>llawchwith</a:t>
            </a:r>
            <a:r>
              <a:rPr lang="en-GB" sz="2000" dirty="0" smtClean="0">
                <a:latin typeface="Lucida Sans" panose="020B0602030504020204" pitchFamily="34" charset="0"/>
              </a:rPr>
              <a:t/>
            </a:r>
            <a:br>
              <a:rPr lang="en-GB" sz="2000" dirty="0" smtClean="0">
                <a:latin typeface="Lucida Sans" panose="020B0602030504020204" pitchFamily="34" charset="0"/>
              </a:rPr>
            </a:br>
            <a:r>
              <a:rPr lang="en-GB" sz="2000" dirty="0" smtClean="0">
                <a:solidFill>
                  <a:srgbClr val="0000FF"/>
                </a:solidFill>
                <a:latin typeface="Lucida Sans" panose="020B0602030504020204" pitchFamily="34" charset="0"/>
              </a:rPr>
              <a:t>Supporting left-handed children </a:t>
            </a:r>
            <a:endParaRPr lang="en-GB" sz="2000" dirty="0">
              <a:solidFill>
                <a:srgbClr val="0000FF"/>
              </a:solidFill>
              <a:latin typeface="Lucida Sans" panose="020B0602030504020204" pitchFamily="34" charset="0"/>
            </a:endParaRPr>
          </a:p>
        </p:txBody>
      </p:sp>
      <p:sp>
        <p:nvSpPr>
          <p:cNvPr id="3" name="Content Placeholder 2"/>
          <p:cNvSpPr>
            <a:spLocks noGrp="1"/>
          </p:cNvSpPr>
          <p:nvPr>
            <p:ph sz="half" idx="1"/>
          </p:nvPr>
        </p:nvSpPr>
        <p:spPr>
          <a:xfrm>
            <a:off x="107504" y="1052736"/>
            <a:ext cx="4407346" cy="5124227"/>
          </a:xfrm>
        </p:spPr>
        <p:txBody>
          <a:bodyPr>
            <a:noAutofit/>
          </a:bodyPr>
          <a:lstStyle/>
          <a:p>
            <a:r>
              <a:rPr lang="en-GB" sz="1600" dirty="0" err="1">
                <a:latin typeface="Lucida Sans" panose="020B0602030504020204" pitchFamily="34" charset="0"/>
              </a:rPr>
              <a:t>Dylid</a:t>
            </a:r>
            <a:r>
              <a:rPr lang="en-GB" sz="1600" dirty="0">
                <a:latin typeface="Lucida Sans" panose="020B0602030504020204" pitchFamily="34" charset="0"/>
              </a:rPr>
              <a:t> </a:t>
            </a:r>
            <a:r>
              <a:rPr lang="en-GB" sz="1600" dirty="0" err="1">
                <a:latin typeface="Lucida Sans" panose="020B0602030504020204" pitchFamily="34" charset="0"/>
              </a:rPr>
              <a:t>gosod</a:t>
            </a:r>
            <a:r>
              <a:rPr lang="en-GB" sz="1600" dirty="0">
                <a:latin typeface="Lucida Sans" panose="020B0602030504020204" pitchFamily="34" charset="0"/>
              </a:rPr>
              <a:t> </a:t>
            </a:r>
            <a:r>
              <a:rPr lang="en-GB" sz="1600" dirty="0" err="1">
                <a:latin typeface="Lucida Sans" panose="020B0602030504020204" pitchFamily="34" charset="0"/>
              </a:rPr>
              <a:t>papur</a:t>
            </a:r>
            <a:r>
              <a:rPr lang="en-GB" sz="1600" dirty="0">
                <a:latin typeface="Lucida Sans" panose="020B0602030504020204" pitchFamily="34" charset="0"/>
              </a:rPr>
              <a:t> </a:t>
            </a:r>
            <a:r>
              <a:rPr lang="en-GB" sz="1600" dirty="0" err="1">
                <a:latin typeface="Lucida Sans" panose="020B0602030504020204" pitchFamily="34" charset="0"/>
              </a:rPr>
              <a:t>ychydig</a:t>
            </a:r>
            <a:r>
              <a:rPr lang="en-GB" sz="1600" dirty="0">
                <a:latin typeface="Lucida Sans" panose="020B0602030504020204" pitchFamily="34" charset="0"/>
              </a:rPr>
              <a:t> </a:t>
            </a:r>
            <a:r>
              <a:rPr lang="en-GB" sz="1600" dirty="0" err="1">
                <a:latin typeface="Lucida Sans" panose="020B0602030504020204" pitchFamily="34" charset="0"/>
              </a:rPr>
              <a:t>i'r</a:t>
            </a:r>
            <a:r>
              <a:rPr lang="en-GB" sz="1600" dirty="0">
                <a:latin typeface="Lucida Sans" panose="020B0602030504020204" pitchFamily="34" charset="0"/>
              </a:rPr>
              <a:t> </a:t>
            </a:r>
            <a:r>
              <a:rPr lang="en-GB" sz="1600" dirty="0" err="1">
                <a:latin typeface="Lucida Sans" panose="020B0602030504020204" pitchFamily="34" charset="0"/>
              </a:rPr>
              <a:t>chwith</a:t>
            </a:r>
            <a:r>
              <a:rPr lang="en-GB" sz="1600" dirty="0">
                <a:latin typeface="Lucida Sans" panose="020B0602030504020204" pitchFamily="34" charset="0"/>
              </a:rPr>
              <a:t> </a:t>
            </a:r>
            <a:r>
              <a:rPr lang="en-GB" sz="1600" dirty="0" err="1">
                <a:latin typeface="Lucida Sans" panose="020B0602030504020204" pitchFamily="34" charset="0"/>
              </a:rPr>
              <a:t>o'r</a:t>
            </a:r>
            <a:r>
              <a:rPr lang="en-GB" sz="1600" dirty="0">
                <a:latin typeface="Lucida Sans" panose="020B0602030504020204" pitchFamily="34" charset="0"/>
              </a:rPr>
              <a:t> </a:t>
            </a:r>
            <a:r>
              <a:rPr lang="en-GB" sz="1600" dirty="0" err="1">
                <a:latin typeface="Lucida Sans" panose="020B0602030504020204" pitchFamily="34" charset="0"/>
              </a:rPr>
              <a:t>canol</a:t>
            </a:r>
            <a:r>
              <a:rPr lang="en-GB" sz="1600" dirty="0">
                <a:latin typeface="Lucida Sans" panose="020B0602030504020204" pitchFamily="34" charset="0"/>
              </a:rPr>
              <a:t>, </a:t>
            </a:r>
            <a:r>
              <a:rPr lang="en-GB" sz="1600" dirty="0" err="1">
                <a:latin typeface="Lucida Sans" panose="020B0602030504020204" pitchFamily="34" charset="0"/>
              </a:rPr>
              <a:t>a'i</a:t>
            </a:r>
            <a:r>
              <a:rPr lang="en-GB" sz="1600" dirty="0">
                <a:latin typeface="Lucida Sans" panose="020B0602030504020204" pitchFamily="34" charset="0"/>
              </a:rPr>
              <a:t> </a:t>
            </a:r>
            <a:r>
              <a:rPr lang="en-GB" sz="1600" dirty="0" err="1">
                <a:latin typeface="Lucida Sans" panose="020B0602030504020204" pitchFamily="34" charset="0"/>
              </a:rPr>
              <a:t>ongl</a:t>
            </a:r>
            <a:r>
              <a:rPr lang="en-GB" sz="1600" dirty="0">
                <a:latin typeface="Lucida Sans" panose="020B0602030504020204" pitchFamily="34" charset="0"/>
              </a:rPr>
              <a:t> </a:t>
            </a:r>
            <a:r>
              <a:rPr lang="en-GB" sz="1600" dirty="0" err="1">
                <a:latin typeface="Lucida Sans" panose="020B0602030504020204" pitchFamily="34" charset="0"/>
              </a:rPr>
              <a:t>i</a:t>
            </a:r>
            <a:r>
              <a:rPr lang="en-GB" sz="1600" dirty="0">
                <a:latin typeface="Lucida Sans" panose="020B0602030504020204" pitchFamily="34" charset="0"/>
              </a:rPr>
              <a:t> </a:t>
            </a:r>
            <a:r>
              <a:rPr lang="en-GB" sz="1600" dirty="0" err="1">
                <a:latin typeface="Lucida Sans" panose="020B0602030504020204" pitchFamily="34" charset="0"/>
              </a:rPr>
              <a:t>lawr</a:t>
            </a:r>
            <a:r>
              <a:rPr lang="en-GB" sz="1600" dirty="0">
                <a:latin typeface="Lucida Sans" panose="020B0602030504020204" pitchFamily="34" charset="0"/>
              </a:rPr>
              <a:t>. Mae </a:t>
            </a:r>
            <a:r>
              <a:rPr lang="en-GB" sz="1600" dirty="0" err="1">
                <a:latin typeface="Lucida Sans" panose="020B0602030504020204" pitchFamily="34" charset="0"/>
              </a:rPr>
              <a:t>hyn</a:t>
            </a:r>
            <a:r>
              <a:rPr lang="en-GB" sz="1600" dirty="0">
                <a:latin typeface="Lucida Sans" panose="020B0602030504020204" pitchFamily="34" charset="0"/>
              </a:rPr>
              <a:t> </a:t>
            </a:r>
            <a:r>
              <a:rPr lang="en-GB" sz="1600" dirty="0" err="1">
                <a:latin typeface="Lucida Sans" panose="020B0602030504020204" pitchFamily="34" charset="0"/>
              </a:rPr>
              <a:t>yn</a:t>
            </a:r>
            <a:r>
              <a:rPr lang="en-GB" sz="1600" dirty="0">
                <a:latin typeface="Lucida Sans" panose="020B0602030504020204" pitchFamily="34" charset="0"/>
              </a:rPr>
              <a:t> </a:t>
            </a:r>
            <a:r>
              <a:rPr lang="en-GB" sz="1600" dirty="0" err="1">
                <a:latin typeface="Lucida Sans" panose="020B0602030504020204" pitchFamily="34" charset="0"/>
              </a:rPr>
              <a:t>ei</a:t>
            </a:r>
            <a:r>
              <a:rPr lang="en-GB" sz="1600" dirty="0">
                <a:latin typeface="Lucida Sans" panose="020B0602030504020204" pitchFamily="34" charset="0"/>
              </a:rPr>
              <a:t> </a:t>
            </a:r>
            <a:r>
              <a:rPr lang="en-GB" sz="1600" dirty="0" err="1">
                <a:latin typeface="Lucida Sans" panose="020B0602030504020204" pitchFamily="34" charset="0"/>
              </a:rPr>
              <a:t>gwneud</a:t>
            </a:r>
            <a:r>
              <a:rPr lang="en-GB" sz="1600" dirty="0">
                <a:latin typeface="Lucida Sans" panose="020B0602030504020204" pitchFamily="34" charset="0"/>
              </a:rPr>
              <a:t> </a:t>
            </a:r>
            <a:r>
              <a:rPr lang="en-GB" sz="1600" dirty="0" err="1">
                <a:latin typeface="Lucida Sans" panose="020B0602030504020204" pitchFamily="34" charset="0"/>
              </a:rPr>
              <a:t>hi'n</a:t>
            </a:r>
            <a:r>
              <a:rPr lang="en-GB" sz="1600" dirty="0">
                <a:latin typeface="Lucida Sans" panose="020B0602030504020204" pitchFamily="34" charset="0"/>
              </a:rPr>
              <a:t> haws </a:t>
            </a:r>
            <a:r>
              <a:rPr lang="en-GB" sz="1600" dirty="0" err="1">
                <a:latin typeface="Lucida Sans" panose="020B0602030504020204" pitchFamily="34" charset="0"/>
              </a:rPr>
              <a:t>i</a:t>
            </a:r>
            <a:r>
              <a:rPr lang="en-GB" sz="1600" dirty="0">
                <a:latin typeface="Lucida Sans" panose="020B0602030504020204" pitchFamily="34" charset="0"/>
              </a:rPr>
              <a:t> </a:t>
            </a:r>
            <a:r>
              <a:rPr lang="en-GB" sz="1600" dirty="0" err="1">
                <a:latin typeface="Lucida Sans" panose="020B0602030504020204" pitchFamily="34" charset="0"/>
              </a:rPr>
              <a:t>blant</a:t>
            </a:r>
            <a:r>
              <a:rPr lang="en-GB" sz="1600" dirty="0">
                <a:latin typeface="Lucida Sans" panose="020B0602030504020204" pitchFamily="34" charset="0"/>
              </a:rPr>
              <a:t> weld y nib </a:t>
            </a:r>
            <a:r>
              <a:rPr lang="en-GB" sz="1600" dirty="0" err="1">
                <a:latin typeface="Lucida Sans" panose="020B0602030504020204" pitchFamily="34" charset="0"/>
              </a:rPr>
              <a:t>wrth</a:t>
            </a:r>
            <a:r>
              <a:rPr lang="en-GB" sz="1600" dirty="0">
                <a:latin typeface="Lucida Sans" panose="020B0602030504020204" pitchFamily="34" charset="0"/>
              </a:rPr>
              <a:t> </a:t>
            </a:r>
            <a:r>
              <a:rPr lang="en-GB" sz="1600" dirty="0" err="1" smtClean="0">
                <a:latin typeface="Lucida Sans" panose="020B0602030504020204" pitchFamily="34" charset="0"/>
              </a:rPr>
              <a:t>iddynt</a:t>
            </a:r>
            <a:r>
              <a:rPr lang="en-GB" sz="1600" dirty="0" smtClean="0">
                <a:latin typeface="Lucida Sans" panose="020B0602030504020204" pitchFamily="34" charset="0"/>
              </a:rPr>
              <a:t> </a:t>
            </a:r>
            <a:r>
              <a:rPr lang="en-GB" sz="1600" dirty="0" err="1">
                <a:latin typeface="Lucida Sans" panose="020B0602030504020204" pitchFamily="34" charset="0"/>
              </a:rPr>
              <a:t>ysgrifennu</a:t>
            </a:r>
            <a:r>
              <a:rPr lang="en-GB" sz="1600" dirty="0">
                <a:latin typeface="Lucida Sans" panose="020B0602030504020204" pitchFamily="34" charset="0"/>
              </a:rPr>
              <a:t>.</a:t>
            </a:r>
          </a:p>
          <a:p>
            <a:r>
              <a:rPr lang="en-GB" sz="1600" dirty="0" err="1">
                <a:latin typeface="Lucida Sans" panose="020B0602030504020204" pitchFamily="34" charset="0"/>
              </a:rPr>
              <a:t>Dylai</a:t>
            </a:r>
            <a:r>
              <a:rPr lang="en-GB" sz="1600" dirty="0">
                <a:latin typeface="Lucida Sans" panose="020B0602030504020204" pitchFamily="34" charset="0"/>
              </a:rPr>
              <a:t> plant </a:t>
            </a:r>
            <a:r>
              <a:rPr lang="en-GB" sz="1600" dirty="0" err="1">
                <a:latin typeface="Lucida Sans" panose="020B0602030504020204" pitchFamily="34" charset="0"/>
              </a:rPr>
              <a:t>binsio</a:t>
            </a:r>
            <a:r>
              <a:rPr lang="en-GB" sz="1600" dirty="0">
                <a:latin typeface="Lucida Sans" panose="020B0602030504020204" pitchFamily="34" charset="0"/>
              </a:rPr>
              <a:t> </a:t>
            </a:r>
            <a:r>
              <a:rPr lang="en-GB" sz="1600" dirty="0" err="1">
                <a:latin typeface="Lucida Sans" panose="020B0602030504020204" pitchFamily="34" charset="0"/>
              </a:rPr>
              <a:t>siafft</a:t>
            </a:r>
            <a:r>
              <a:rPr lang="en-GB" sz="1600" dirty="0">
                <a:latin typeface="Lucida Sans" panose="020B0602030504020204" pitchFamily="34" charset="0"/>
              </a:rPr>
              <a:t> y </a:t>
            </a:r>
            <a:r>
              <a:rPr lang="en-GB" sz="1600" dirty="0" err="1">
                <a:latin typeface="Lucida Sans" panose="020B0602030504020204" pitchFamily="34" charset="0"/>
              </a:rPr>
              <a:t>pensil</a:t>
            </a:r>
            <a:r>
              <a:rPr lang="en-GB" sz="1600" dirty="0">
                <a:latin typeface="Lucida Sans" panose="020B0602030504020204" pitchFamily="34" charset="0"/>
              </a:rPr>
              <a:t>, </a:t>
            </a:r>
            <a:r>
              <a:rPr lang="en-GB" sz="1600" dirty="0" err="1">
                <a:latin typeface="Lucida Sans" panose="020B0602030504020204" pitchFamily="34" charset="0"/>
              </a:rPr>
              <a:t>nid</a:t>
            </a:r>
            <a:r>
              <a:rPr lang="en-GB" sz="1600" dirty="0">
                <a:latin typeface="Lucida Sans" panose="020B0602030504020204" pitchFamily="34" charset="0"/>
              </a:rPr>
              <a:t> y nib </a:t>
            </a:r>
            <a:r>
              <a:rPr lang="en-GB" sz="1600" dirty="0" err="1">
                <a:latin typeface="Lucida Sans" panose="020B0602030504020204" pitchFamily="34" charset="0"/>
              </a:rPr>
              <a:t>miniog</a:t>
            </a:r>
            <a:r>
              <a:rPr lang="en-GB" sz="1600" dirty="0">
                <a:latin typeface="Lucida Sans" panose="020B0602030504020204" pitchFamily="34" charset="0"/>
              </a:rPr>
              <a:t>. Mae </a:t>
            </a:r>
            <a:r>
              <a:rPr lang="en-GB" sz="1600" dirty="0" err="1">
                <a:latin typeface="Lucida Sans" panose="020B0602030504020204" pitchFamily="34" charset="0"/>
              </a:rPr>
              <a:t>hyn</a:t>
            </a:r>
            <a:r>
              <a:rPr lang="en-GB" sz="1600" dirty="0">
                <a:latin typeface="Lucida Sans" panose="020B0602030504020204" pitchFamily="34" charset="0"/>
              </a:rPr>
              <a:t> </a:t>
            </a:r>
            <a:r>
              <a:rPr lang="en-GB" sz="1600" dirty="0" err="1">
                <a:latin typeface="Lucida Sans" panose="020B0602030504020204" pitchFamily="34" charset="0"/>
              </a:rPr>
              <a:t>yn</a:t>
            </a:r>
            <a:r>
              <a:rPr lang="en-GB" sz="1600" dirty="0">
                <a:latin typeface="Lucida Sans" panose="020B0602030504020204" pitchFamily="34" charset="0"/>
              </a:rPr>
              <a:t> </a:t>
            </a:r>
            <a:r>
              <a:rPr lang="en-GB" sz="1600" dirty="0" err="1">
                <a:latin typeface="Lucida Sans" panose="020B0602030504020204" pitchFamily="34" charset="0"/>
              </a:rPr>
              <a:t>helpu</a:t>
            </a:r>
            <a:r>
              <a:rPr lang="en-GB" sz="1600" dirty="0">
                <a:latin typeface="Lucida Sans" panose="020B0602030504020204" pitchFamily="34" charset="0"/>
              </a:rPr>
              <a:t> </a:t>
            </a:r>
            <a:r>
              <a:rPr lang="en-GB" sz="1600" dirty="0" err="1">
                <a:latin typeface="Lucida Sans" panose="020B0602030504020204" pitchFamily="34" charset="0"/>
              </a:rPr>
              <a:t>i</a:t>
            </a:r>
            <a:r>
              <a:rPr lang="en-GB" sz="1600" dirty="0">
                <a:latin typeface="Lucida Sans" panose="020B0602030504020204" pitchFamily="34" charset="0"/>
              </a:rPr>
              <a:t> </a:t>
            </a:r>
            <a:r>
              <a:rPr lang="en-GB" sz="1600" dirty="0" err="1">
                <a:latin typeface="Lucida Sans" panose="020B0602030504020204" pitchFamily="34" charset="0"/>
              </a:rPr>
              <a:t>atal</a:t>
            </a:r>
            <a:r>
              <a:rPr lang="en-GB" sz="1600" dirty="0">
                <a:latin typeface="Lucida Sans" panose="020B0602030504020204" pitchFamily="34" charset="0"/>
              </a:rPr>
              <a:t> y </a:t>
            </a:r>
            <a:r>
              <a:rPr lang="en-GB" sz="1600" dirty="0" err="1">
                <a:latin typeface="Lucida Sans" panose="020B0602030504020204" pitchFamily="34" charset="0"/>
              </a:rPr>
              <a:t>llaw</a:t>
            </a:r>
            <a:r>
              <a:rPr lang="en-GB" sz="1600" dirty="0">
                <a:latin typeface="Lucida Sans" panose="020B0602030504020204" pitchFamily="34" charset="0"/>
              </a:rPr>
              <a:t> </a:t>
            </a:r>
            <a:r>
              <a:rPr lang="en-GB" sz="1600" dirty="0" err="1">
                <a:latin typeface="Lucida Sans" panose="020B0602030504020204" pitchFamily="34" charset="0"/>
              </a:rPr>
              <a:t>rhag</a:t>
            </a:r>
            <a:r>
              <a:rPr lang="en-GB" sz="1600" dirty="0">
                <a:latin typeface="Lucida Sans" panose="020B0602030504020204" pitchFamily="34" charset="0"/>
              </a:rPr>
              <a:t> </a:t>
            </a:r>
            <a:r>
              <a:rPr lang="en-GB" sz="1600" dirty="0" err="1">
                <a:latin typeface="Lucida Sans" panose="020B0602030504020204" pitchFamily="34" charset="0"/>
              </a:rPr>
              <a:t>cuddio'r</a:t>
            </a:r>
            <a:r>
              <a:rPr lang="en-GB" sz="1600" dirty="0">
                <a:latin typeface="Lucida Sans" panose="020B0602030504020204" pitchFamily="34" charset="0"/>
              </a:rPr>
              <a:t> </a:t>
            </a:r>
            <a:r>
              <a:rPr lang="en-GB" sz="1600" dirty="0" err="1">
                <a:latin typeface="Lucida Sans" panose="020B0602030504020204" pitchFamily="34" charset="0"/>
              </a:rPr>
              <a:t>hyn</a:t>
            </a:r>
            <a:r>
              <a:rPr lang="en-GB" sz="1600" dirty="0">
                <a:latin typeface="Lucida Sans" panose="020B0602030504020204" pitchFamily="34" charset="0"/>
              </a:rPr>
              <a:t> y </a:t>
            </a:r>
            <a:r>
              <a:rPr lang="en-GB" sz="1600" dirty="0" err="1">
                <a:latin typeface="Lucida Sans" panose="020B0602030504020204" pitchFamily="34" charset="0"/>
              </a:rPr>
              <a:t>mae'r</a:t>
            </a:r>
            <a:r>
              <a:rPr lang="en-GB" sz="1600" dirty="0">
                <a:latin typeface="Lucida Sans" panose="020B0602030504020204" pitchFamily="34" charset="0"/>
              </a:rPr>
              <a:t> </a:t>
            </a:r>
            <a:r>
              <a:rPr lang="en-GB" sz="1600" dirty="0" err="1">
                <a:latin typeface="Lucida Sans" panose="020B0602030504020204" pitchFamily="34" charset="0"/>
              </a:rPr>
              <a:t>plentyn</a:t>
            </a:r>
            <a:r>
              <a:rPr lang="en-GB" sz="1600" dirty="0">
                <a:latin typeface="Lucida Sans" panose="020B0602030504020204" pitchFamily="34" charset="0"/>
              </a:rPr>
              <a:t> </a:t>
            </a:r>
            <a:r>
              <a:rPr lang="en-GB" sz="1600" dirty="0" err="1">
                <a:latin typeface="Lucida Sans" panose="020B0602030504020204" pitchFamily="34" charset="0"/>
              </a:rPr>
              <a:t>yn</a:t>
            </a:r>
            <a:r>
              <a:rPr lang="en-GB" sz="1600" dirty="0">
                <a:latin typeface="Lucida Sans" panose="020B0602030504020204" pitchFamily="34" charset="0"/>
              </a:rPr>
              <a:t> </a:t>
            </a:r>
            <a:r>
              <a:rPr lang="en-GB" sz="1600" dirty="0" err="1">
                <a:latin typeface="Lucida Sans" panose="020B0602030504020204" pitchFamily="34" charset="0"/>
              </a:rPr>
              <a:t>ei</a:t>
            </a:r>
            <a:r>
              <a:rPr lang="en-GB" sz="1600" dirty="0">
                <a:latin typeface="Lucida Sans" panose="020B0602030504020204" pitchFamily="34" charset="0"/>
              </a:rPr>
              <a:t> </a:t>
            </a:r>
            <a:r>
              <a:rPr lang="en-GB" sz="1600" dirty="0" err="1">
                <a:latin typeface="Lucida Sans" panose="020B0602030504020204" pitchFamily="34" charset="0"/>
              </a:rPr>
              <a:t>ysgrifennu</a:t>
            </a:r>
            <a:r>
              <a:rPr lang="en-GB" sz="1600" dirty="0">
                <a:latin typeface="Lucida Sans" panose="020B0602030504020204" pitchFamily="34" charset="0"/>
              </a:rPr>
              <a:t>.</a:t>
            </a:r>
          </a:p>
          <a:p>
            <a:r>
              <a:rPr lang="en-GB" sz="1600" dirty="0" err="1">
                <a:latin typeface="Lucida Sans" panose="020B0602030504020204" pitchFamily="34" charset="0"/>
              </a:rPr>
              <a:t>Trwy</a:t>
            </a:r>
            <a:r>
              <a:rPr lang="en-GB" sz="1600" dirty="0">
                <a:latin typeface="Lucida Sans" panose="020B0602030504020204" pitchFamily="34" charset="0"/>
              </a:rPr>
              <a:t> </a:t>
            </a:r>
            <a:r>
              <a:rPr lang="en-GB" sz="1600" dirty="0" err="1">
                <a:latin typeface="Lucida Sans" panose="020B0602030504020204" pitchFamily="34" charset="0"/>
              </a:rPr>
              <a:t>osod</a:t>
            </a:r>
            <a:r>
              <a:rPr lang="en-GB" sz="1600" dirty="0">
                <a:latin typeface="Lucida Sans" panose="020B0602030504020204" pitchFamily="34" charset="0"/>
              </a:rPr>
              <a:t> </a:t>
            </a:r>
            <a:r>
              <a:rPr lang="en-GB" sz="1600" dirty="0" err="1">
                <a:latin typeface="Lucida Sans" panose="020B0602030504020204" pitchFamily="34" charset="0"/>
              </a:rPr>
              <a:t>eu</a:t>
            </a:r>
            <a:r>
              <a:rPr lang="en-GB" sz="1600" dirty="0">
                <a:latin typeface="Lucida Sans" panose="020B0602030504020204" pitchFamily="34" charset="0"/>
              </a:rPr>
              <a:t> </a:t>
            </a:r>
            <a:r>
              <a:rPr lang="en-GB" sz="1600" dirty="0" err="1">
                <a:latin typeface="Lucida Sans" panose="020B0602030504020204" pitchFamily="34" charset="0"/>
              </a:rPr>
              <a:t>llaw</a:t>
            </a:r>
            <a:r>
              <a:rPr lang="en-GB" sz="1600" dirty="0">
                <a:latin typeface="Lucida Sans" panose="020B0602030504020204" pitchFamily="34" charset="0"/>
              </a:rPr>
              <a:t> </a:t>
            </a:r>
            <a:r>
              <a:rPr lang="en-GB" sz="1600" dirty="0" err="1">
                <a:latin typeface="Lucida Sans" panose="020B0602030504020204" pitchFamily="34" charset="0"/>
              </a:rPr>
              <a:t>dde</a:t>
            </a:r>
            <a:r>
              <a:rPr lang="en-GB" sz="1600" dirty="0">
                <a:latin typeface="Lucida Sans" panose="020B0602030504020204" pitchFamily="34" charset="0"/>
              </a:rPr>
              <a:t> </a:t>
            </a:r>
            <a:r>
              <a:rPr lang="en-GB" sz="1600" dirty="0" err="1">
                <a:latin typeface="Lucida Sans" panose="020B0602030504020204" pitchFamily="34" charset="0"/>
              </a:rPr>
              <a:t>yn</a:t>
            </a:r>
            <a:r>
              <a:rPr lang="en-GB" sz="1600" dirty="0">
                <a:latin typeface="Lucida Sans" panose="020B0602030504020204" pitchFamily="34" charset="0"/>
              </a:rPr>
              <a:t> </a:t>
            </a:r>
            <a:r>
              <a:rPr lang="en-GB" sz="1600" dirty="0" err="1">
                <a:latin typeface="Lucida Sans" panose="020B0602030504020204" pitchFamily="34" charset="0"/>
              </a:rPr>
              <a:t>fflat</a:t>
            </a:r>
            <a:r>
              <a:rPr lang="en-GB" sz="1600" dirty="0">
                <a:latin typeface="Lucida Sans" panose="020B0602030504020204" pitchFamily="34" charset="0"/>
              </a:rPr>
              <a:t> </a:t>
            </a:r>
            <a:r>
              <a:rPr lang="en-GB" sz="1600" dirty="0" err="1">
                <a:latin typeface="Lucida Sans" panose="020B0602030504020204" pitchFamily="34" charset="0"/>
              </a:rPr>
              <a:t>ar</a:t>
            </a:r>
            <a:r>
              <a:rPr lang="en-GB" sz="1600" dirty="0">
                <a:latin typeface="Lucida Sans" panose="020B0602030504020204" pitchFamily="34" charset="0"/>
              </a:rPr>
              <a:t> </a:t>
            </a:r>
            <a:r>
              <a:rPr lang="en-GB" sz="1600" dirty="0" err="1">
                <a:latin typeface="Lucida Sans" panose="020B0602030504020204" pitchFamily="34" charset="0"/>
              </a:rPr>
              <a:t>ochr</a:t>
            </a:r>
            <a:r>
              <a:rPr lang="en-GB" sz="1600" dirty="0">
                <a:latin typeface="Lucida Sans" panose="020B0602030504020204" pitchFamily="34" charset="0"/>
              </a:rPr>
              <a:t> </a:t>
            </a:r>
            <a:r>
              <a:rPr lang="en-GB" sz="1600" dirty="0" err="1">
                <a:latin typeface="Lucida Sans" panose="020B0602030504020204" pitchFamily="34" charset="0"/>
              </a:rPr>
              <a:t>dde'r</a:t>
            </a:r>
            <a:r>
              <a:rPr lang="en-GB" sz="1600" dirty="0">
                <a:latin typeface="Lucida Sans" panose="020B0602030504020204" pitchFamily="34" charset="0"/>
              </a:rPr>
              <a:t> </a:t>
            </a:r>
            <a:r>
              <a:rPr lang="en-GB" sz="1600" dirty="0" err="1">
                <a:latin typeface="Lucida Sans" panose="020B0602030504020204" pitchFamily="34" charset="0"/>
              </a:rPr>
              <a:t>papur</a:t>
            </a:r>
            <a:r>
              <a:rPr lang="en-GB" sz="1600" dirty="0">
                <a:latin typeface="Lucida Sans" panose="020B0602030504020204" pitchFamily="34" charset="0"/>
              </a:rPr>
              <a:t>, gall plant </a:t>
            </a:r>
            <a:r>
              <a:rPr lang="en-GB" sz="1600" dirty="0" err="1">
                <a:latin typeface="Lucida Sans" panose="020B0602030504020204" pitchFamily="34" charset="0"/>
              </a:rPr>
              <a:t>atal</a:t>
            </a:r>
            <a:r>
              <a:rPr lang="en-GB" sz="1600" dirty="0">
                <a:latin typeface="Lucida Sans" panose="020B0602030504020204" pitchFamily="34" charset="0"/>
              </a:rPr>
              <a:t> y </a:t>
            </a:r>
            <a:r>
              <a:rPr lang="en-GB" sz="1600" dirty="0" err="1">
                <a:latin typeface="Lucida Sans" panose="020B0602030504020204" pitchFamily="34" charset="0"/>
              </a:rPr>
              <a:t>dudalen</a:t>
            </a:r>
            <a:r>
              <a:rPr lang="en-GB" sz="1600" dirty="0">
                <a:latin typeface="Lucida Sans" panose="020B0602030504020204" pitchFamily="34" charset="0"/>
              </a:rPr>
              <a:t> </a:t>
            </a:r>
            <a:r>
              <a:rPr lang="en-GB" sz="1600" dirty="0" err="1">
                <a:latin typeface="Lucida Sans" panose="020B0602030504020204" pitchFamily="34" charset="0"/>
              </a:rPr>
              <a:t>rhag</a:t>
            </a:r>
            <a:r>
              <a:rPr lang="en-GB" sz="1600" dirty="0">
                <a:latin typeface="Lucida Sans" panose="020B0602030504020204" pitchFamily="34" charset="0"/>
              </a:rPr>
              <a:t> </a:t>
            </a:r>
            <a:r>
              <a:rPr lang="en-GB" sz="1600" dirty="0" err="1">
                <a:latin typeface="Lucida Sans" panose="020B0602030504020204" pitchFamily="34" charset="0"/>
              </a:rPr>
              <a:t>symud</a:t>
            </a:r>
            <a:r>
              <a:rPr lang="en-GB" sz="1600" dirty="0">
                <a:latin typeface="Lucida Sans" panose="020B0602030504020204" pitchFamily="34" charset="0"/>
              </a:rPr>
              <a:t> o </a:t>
            </a:r>
            <a:r>
              <a:rPr lang="en-GB" sz="1600" dirty="0" err="1">
                <a:latin typeface="Lucida Sans" panose="020B0602030504020204" pitchFamily="34" charset="0"/>
              </a:rPr>
              <a:t>gwmpas</a:t>
            </a:r>
            <a:r>
              <a:rPr lang="en-GB" sz="1600" dirty="0">
                <a:latin typeface="Lucida Sans" panose="020B0602030504020204" pitchFamily="34" charset="0"/>
              </a:rPr>
              <a:t> </a:t>
            </a:r>
            <a:r>
              <a:rPr lang="en-GB" sz="1600" dirty="0" err="1">
                <a:latin typeface="Lucida Sans" panose="020B0602030504020204" pitchFamily="34" charset="0"/>
              </a:rPr>
              <a:t>wrth</a:t>
            </a:r>
            <a:r>
              <a:rPr lang="en-GB" sz="1600" dirty="0">
                <a:latin typeface="Lucida Sans" panose="020B0602030504020204" pitchFamily="34" charset="0"/>
              </a:rPr>
              <a:t> </a:t>
            </a:r>
            <a:r>
              <a:rPr lang="en-GB" sz="1600" dirty="0" err="1">
                <a:latin typeface="Lucida Sans" panose="020B0602030504020204" pitchFamily="34" charset="0"/>
              </a:rPr>
              <a:t>iddynt</a:t>
            </a:r>
            <a:r>
              <a:rPr lang="en-GB" sz="1600" dirty="0">
                <a:latin typeface="Lucida Sans" panose="020B0602030504020204" pitchFamily="34" charset="0"/>
              </a:rPr>
              <a:t> </a:t>
            </a:r>
            <a:r>
              <a:rPr lang="en-GB" sz="1600" dirty="0" err="1">
                <a:latin typeface="Lucida Sans" panose="020B0602030504020204" pitchFamily="34" charset="0"/>
              </a:rPr>
              <a:t>ysgrifennu</a:t>
            </a:r>
            <a:r>
              <a:rPr lang="en-GB" sz="1600" dirty="0">
                <a:latin typeface="Lucida Sans" panose="020B0602030504020204" pitchFamily="34" charset="0"/>
              </a:rPr>
              <a:t>.</a:t>
            </a:r>
          </a:p>
          <a:p>
            <a:r>
              <a:rPr lang="en-GB" sz="1600" dirty="0" err="1">
                <a:latin typeface="Lucida Sans" panose="020B0602030504020204" pitchFamily="34" charset="0"/>
              </a:rPr>
              <a:t>Eisteddwch</a:t>
            </a:r>
            <a:r>
              <a:rPr lang="en-GB" sz="1600" dirty="0">
                <a:latin typeface="Lucida Sans" panose="020B0602030504020204" pitchFamily="34" charset="0"/>
              </a:rPr>
              <a:t> </a:t>
            </a:r>
            <a:r>
              <a:rPr lang="en-GB" sz="1600" dirty="0" err="1">
                <a:latin typeface="Lucida Sans" panose="020B0602030504020204" pitchFamily="34" charset="0"/>
              </a:rPr>
              <a:t>blant</a:t>
            </a:r>
            <a:r>
              <a:rPr lang="en-GB" sz="1600" dirty="0">
                <a:latin typeface="Lucida Sans" panose="020B0602030504020204" pitchFamily="34" charset="0"/>
              </a:rPr>
              <a:t> </a:t>
            </a:r>
            <a:r>
              <a:rPr lang="en-GB" sz="1600" dirty="0" err="1">
                <a:latin typeface="Lucida Sans" panose="020B0602030504020204" pitchFamily="34" charset="0"/>
              </a:rPr>
              <a:t>llaw</a:t>
            </a:r>
            <a:r>
              <a:rPr lang="en-GB" sz="1600" dirty="0">
                <a:latin typeface="Lucida Sans" panose="020B0602030504020204" pitchFamily="34" charset="0"/>
              </a:rPr>
              <a:t> </a:t>
            </a:r>
            <a:r>
              <a:rPr lang="en-GB" sz="1600" dirty="0" err="1">
                <a:latin typeface="Lucida Sans" panose="020B0602030504020204" pitchFamily="34" charset="0"/>
              </a:rPr>
              <a:t>chwith</a:t>
            </a:r>
            <a:r>
              <a:rPr lang="en-GB" sz="1600" dirty="0">
                <a:latin typeface="Lucida Sans" panose="020B0602030504020204" pitchFamily="34" charset="0"/>
              </a:rPr>
              <a:t> </a:t>
            </a:r>
            <a:r>
              <a:rPr lang="en-GB" sz="1600" dirty="0" err="1">
                <a:latin typeface="Lucida Sans" panose="020B0602030504020204" pitchFamily="34" charset="0"/>
              </a:rPr>
              <a:t>ar</a:t>
            </a:r>
            <a:r>
              <a:rPr lang="en-GB" sz="1600" dirty="0">
                <a:latin typeface="Lucida Sans" panose="020B0602030504020204" pitchFamily="34" charset="0"/>
              </a:rPr>
              <a:t> y </a:t>
            </a:r>
            <a:r>
              <a:rPr lang="en-GB" sz="1600" dirty="0" err="1">
                <a:latin typeface="Lucida Sans" panose="020B0602030504020204" pitchFamily="34" charset="0"/>
              </a:rPr>
              <a:t>chwith</a:t>
            </a:r>
            <a:r>
              <a:rPr lang="en-GB" sz="1600" dirty="0">
                <a:latin typeface="Lucida Sans" panose="020B0602030504020204" pitchFamily="34" charset="0"/>
              </a:rPr>
              <a:t>. </a:t>
            </a:r>
            <a:r>
              <a:rPr lang="en-GB" sz="1600" dirty="0" err="1">
                <a:latin typeface="Lucida Sans" panose="020B0602030504020204" pitchFamily="34" charset="0"/>
              </a:rPr>
              <a:t>Os</a:t>
            </a:r>
            <a:r>
              <a:rPr lang="en-GB" sz="1600" dirty="0">
                <a:latin typeface="Lucida Sans" panose="020B0602030504020204" pitchFamily="34" charset="0"/>
              </a:rPr>
              <a:t> </a:t>
            </a:r>
            <a:r>
              <a:rPr lang="en-GB" sz="1600" dirty="0" err="1" smtClean="0">
                <a:latin typeface="Lucida Sans" panose="020B0602030504020204" pitchFamily="34" charset="0"/>
              </a:rPr>
              <a:t>yw’r</a:t>
            </a:r>
            <a:r>
              <a:rPr lang="en-GB" sz="1600" dirty="0" smtClean="0">
                <a:latin typeface="Lucida Sans" panose="020B0602030504020204" pitchFamily="34" charset="0"/>
              </a:rPr>
              <a:t> </a:t>
            </a:r>
            <a:r>
              <a:rPr lang="en-GB" sz="1600" dirty="0" err="1" smtClean="0">
                <a:latin typeface="Lucida Sans" panose="020B0602030504020204" pitchFamily="34" charset="0"/>
              </a:rPr>
              <a:t>plentyn</a:t>
            </a:r>
            <a:r>
              <a:rPr lang="en-GB" sz="1600" dirty="0" smtClean="0">
                <a:latin typeface="Lucida Sans" panose="020B0602030504020204" pitchFamily="34" charset="0"/>
              </a:rPr>
              <a:t> </a:t>
            </a:r>
            <a:r>
              <a:rPr lang="en-GB" sz="1600" dirty="0" err="1">
                <a:latin typeface="Lucida Sans" panose="020B0602030504020204" pitchFamily="34" charset="0"/>
              </a:rPr>
              <a:t>llaw</a:t>
            </a:r>
            <a:r>
              <a:rPr lang="en-GB" sz="1600" dirty="0">
                <a:latin typeface="Lucida Sans" panose="020B0602030504020204" pitchFamily="34" charset="0"/>
              </a:rPr>
              <a:t> </a:t>
            </a:r>
            <a:r>
              <a:rPr lang="en-GB" sz="1600" dirty="0" err="1">
                <a:latin typeface="Lucida Sans" panose="020B0602030504020204" pitchFamily="34" charset="0"/>
              </a:rPr>
              <a:t>chwith</a:t>
            </a:r>
            <a:r>
              <a:rPr lang="en-GB" sz="1600" dirty="0">
                <a:latin typeface="Lucida Sans" panose="020B0602030504020204" pitchFamily="34" charset="0"/>
              </a:rPr>
              <a:t> </a:t>
            </a:r>
            <a:r>
              <a:rPr lang="en-GB" sz="1600" dirty="0" err="1">
                <a:latin typeface="Lucida Sans" panose="020B0602030504020204" pitchFamily="34" charset="0"/>
              </a:rPr>
              <a:t>yn</a:t>
            </a:r>
            <a:r>
              <a:rPr lang="en-GB" sz="1600" dirty="0">
                <a:latin typeface="Lucida Sans" panose="020B0602030504020204" pitchFamily="34" charset="0"/>
              </a:rPr>
              <a:t> </a:t>
            </a:r>
            <a:r>
              <a:rPr lang="en-GB" sz="1600" dirty="0" err="1">
                <a:latin typeface="Lucida Sans" panose="020B0602030504020204" pitchFamily="34" charset="0"/>
              </a:rPr>
              <a:t>eistedd</a:t>
            </a:r>
            <a:r>
              <a:rPr lang="en-GB" sz="1600" dirty="0">
                <a:latin typeface="Lucida Sans" panose="020B0602030504020204" pitchFamily="34" charset="0"/>
              </a:rPr>
              <a:t> </a:t>
            </a:r>
            <a:r>
              <a:rPr lang="en-GB" sz="1600" dirty="0" err="1">
                <a:latin typeface="Lucida Sans" panose="020B0602030504020204" pitchFamily="34" charset="0"/>
              </a:rPr>
              <a:t>i'r</a:t>
            </a:r>
            <a:r>
              <a:rPr lang="en-GB" sz="1600" dirty="0">
                <a:latin typeface="Lucida Sans" panose="020B0602030504020204" pitchFamily="34" charset="0"/>
              </a:rPr>
              <a:t> </a:t>
            </a:r>
            <a:r>
              <a:rPr lang="en-GB" sz="1600" dirty="0" err="1">
                <a:latin typeface="Lucida Sans" panose="020B0602030504020204" pitchFamily="34" charset="0"/>
              </a:rPr>
              <a:t>dde</a:t>
            </a:r>
            <a:r>
              <a:rPr lang="en-GB" sz="1600" dirty="0">
                <a:latin typeface="Lucida Sans" panose="020B0602030504020204" pitchFamily="34" charset="0"/>
              </a:rPr>
              <a:t> o </a:t>
            </a:r>
            <a:r>
              <a:rPr lang="en-GB" sz="1600" dirty="0" err="1">
                <a:latin typeface="Lucida Sans" panose="020B0602030504020204" pitchFamily="34" charset="0"/>
              </a:rPr>
              <a:t>blentyn</a:t>
            </a:r>
            <a:r>
              <a:rPr lang="en-GB" sz="1600" dirty="0">
                <a:latin typeface="Lucida Sans" panose="020B0602030504020204" pitchFamily="34" charset="0"/>
              </a:rPr>
              <a:t> </a:t>
            </a:r>
            <a:r>
              <a:rPr lang="en-GB" sz="1600" dirty="0" err="1">
                <a:latin typeface="Lucida Sans" panose="020B0602030504020204" pitchFamily="34" charset="0"/>
              </a:rPr>
              <a:t>ar</a:t>
            </a:r>
            <a:r>
              <a:rPr lang="en-GB" sz="1600" dirty="0">
                <a:latin typeface="Lucida Sans" panose="020B0602030504020204" pitchFamily="34" charset="0"/>
              </a:rPr>
              <a:t> y </a:t>
            </a:r>
            <a:r>
              <a:rPr lang="en-GB" sz="1600" dirty="0" err="1">
                <a:latin typeface="Lucida Sans" panose="020B0602030504020204" pitchFamily="34" charset="0"/>
              </a:rPr>
              <a:t>dde</a:t>
            </a:r>
            <a:r>
              <a:rPr lang="en-GB" sz="1600" dirty="0">
                <a:latin typeface="Lucida Sans" panose="020B0602030504020204" pitchFamily="34" charset="0"/>
              </a:rPr>
              <a:t>, </a:t>
            </a:r>
            <a:r>
              <a:rPr lang="en-GB" sz="1600" dirty="0" err="1">
                <a:latin typeface="Lucida Sans" panose="020B0602030504020204" pitchFamily="34" charset="0"/>
              </a:rPr>
              <a:t>bydd</a:t>
            </a:r>
            <a:r>
              <a:rPr lang="en-GB" sz="1600" dirty="0">
                <a:latin typeface="Lucida Sans" panose="020B0602030504020204" pitchFamily="34" charset="0"/>
              </a:rPr>
              <a:t> </a:t>
            </a:r>
            <a:r>
              <a:rPr lang="en-GB" sz="1600" dirty="0" err="1">
                <a:latin typeface="Lucida Sans" panose="020B0602030504020204" pitchFamily="34" charset="0"/>
              </a:rPr>
              <a:t>ei</a:t>
            </a:r>
            <a:r>
              <a:rPr lang="en-GB" sz="1600" dirty="0">
                <a:latin typeface="Lucida Sans" panose="020B0602030504020204" pitchFamily="34" charset="0"/>
              </a:rPr>
              <a:t> </a:t>
            </a:r>
            <a:r>
              <a:rPr lang="en-GB" sz="1600" dirty="0" err="1">
                <a:latin typeface="Lucida Sans" panose="020B0602030504020204" pitchFamily="34" charset="0"/>
              </a:rPr>
              <a:t>benelinoedd</a:t>
            </a:r>
            <a:r>
              <a:rPr lang="en-GB" sz="1600" dirty="0">
                <a:latin typeface="Lucida Sans" panose="020B0602030504020204" pitchFamily="34" charset="0"/>
              </a:rPr>
              <a:t> </a:t>
            </a:r>
            <a:r>
              <a:rPr lang="en-GB" sz="1600" dirty="0" err="1">
                <a:latin typeface="Lucida Sans" panose="020B0602030504020204" pitchFamily="34" charset="0"/>
              </a:rPr>
              <a:t>yn</a:t>
            </a:r>
            <a:r>
              <a:rPr lang="en-GB" sz="1600" dirty="0">
                <a:latin typeface="Lucida Sans" panose="020B0602030504020204" pitchFamily="34" charset="0"/>
              </a:rPr>
              <a:t> </a:t>
            </a:r>
            <a:r>
              <a:rPr lang="en-GB" sz="1600" dirty="0" err="1">
                <a:latin typeface="Lucida Sans" panose="020B0602030504020204" pitchFamily="34" charset="0"/>
              </a:rPr>
              <a:t>gwrthdaro</a:t>
            </a:r>
            <a:r>
              <a:rPr lang="en-GB" sz="1600" dirty="0">
                <a:latin typeface="Lucida Sans" panose="020B0602030504020204" pitchFamily="34" charset="0"/>
              </a:rPr>
              <a:t> </a:t>
            </a:r>
            <a:r>
              <a:rPr lang="en-GB" sz="1600" dirty="0" err="1">
                <a:latin typeface="Lucida Sans" panose="020B0602030504020204" pitchFamily="34" charset="0"/>
              </a:rPr>
              <a:t>wrth</a:t>
            </a:r>
            <a:r>
              <a:rPr lang="en-GB" sz="1600" dirty="0">
                <a:latin typeface="Lucida Sans" panose="020B0602030504020204" pitchFamily="34" charset="0"/>
              </a:rPr>
              <a:t> </a:t>
            </a:r>
            <a:r>
              <a:rPr lang="en-GB" sz="1600" dirty="0" err="1">
                <a:latin typeface="Lucida Sans" panose="020B0602030504020204" pitchFamily="34" charset="0"/>
              </a:rPr>
              <a:t>iddynt</a:t>
            </a:r>
            <a:r>
              <a:rPr lang="en-GB" sz="1600" dirty="0">
                <a:latin typeface="Lucida Sans" panose="020B0602030504020204" pitchFamily="34" charset="0"/>
              </a:rPr>
              <a:t> </a:t>
            </a:r>
            <a:r>
              <a:rPr lang="en-GB" sz="1600" dirty="0" err="1">
                <a:latin typeface="Lucida Sans" panose="020B0602030504020204" pitchFamily="34" charset="0"/>
              </a:rPr>
              <a:t>ysgrifennu</a:t>
            </a:r>
            <a:r>
              <a:rPr lang="en-GB" sz="1600" dirty="0">
                <a:latin typeface="Lucida Sans" panose="020B0602030504020204" pitchFamily="34" charset="0"/>
              </a:rPr>
              <a:t>.</a:t>
            </a:r>
          </a:p>
        </p:txBody>
      </p:sp>
      <p:sp>
        <p:nvSpPr>
          <p:cNvPr id="4" name="Content Placeholder 3"/>
          <p:cNvSpPr>
            <a:spLocks noGrp="1"/>
          </p:cNvSpPr>
          <p:nvPr>
            <p:ph sz="half" idx="2"/>
          </p:nvPr>
        </p:nvSpPr>
        <p:spPr>
          <a:xfrm>
            <a:off x="4629150" y="1124744"/>
            <a:ext cx="4263330" cy="5184576"/>
          </a:xfrm>
        </p:spPr>
        <p:txBody>
          <a:bodyPr>
            <a:noAutofit/>
          </a:bodyPr>
          <a:lstStyle/>
          <a:p>
            <a:r>
              <a:rPr lang="en-GB" sz="1600" dirty="0" smtClean="0">
                <a:solidFill>
                  <a:srgbClr val="0000FF"/>
                </a:solidFill>
                <a:latin typeface="Lucida Sans" panose="020B0602030504020204" pitchFamily="34" charset="0"/>
              </a:rPr>
              <a:t>Paper should be placed slightly to </a:t>
            </a:r>
            <a:r>
              <a:rPr lang="en-GB" sz="1600" dirty="0">
                <a:solidFill>
                  <a:srgbClr val="0000FF"/>
                </a:solidFill>
                <a:latin typeface="Lucida Sans" panose="020B0602030504020204" pitchFamily="34" charset="0"/>
              </a:rPr>
              <a:t>the left of centre, and angled downwards. This makes it easier for </a:t>
            </a:r>
            <a:r>
              <a:rPr lang="en-GB" sz="1600" dirty="0" smtClean="0">
                <a:solidFill>
                  <a:srgbClr val="0000FF"/>
                </a:solidFill>
                <a:latin typeface="Lucida Sans" panose="020B0602030504020204" pitchFamily="34" charset="0"/>
              </a:rPr>
              <a:t>children to </a:t>
            </a:r>
            <a:r>
              <a:rPr lang="en-GB" sz="1600" dirty="0">
                <a:solidFill>
                  <a:srgbClr val="0000FF"/>
                </a:solidFill>
                <a:latin typeface="Lucida Sans" panose="020B0602030504020204" pitchFamily="34" charset="0"/>
              </a:rPr>
              <a:t>see the </a:t>
            </a:r>
            <a:r>
              <a:rPr lang="en-GB" sz="1600" dirty="0" smtClean="0">
                <a:solidFill>
                  <a:srgbClr val="0000FF"/>
                </a:solidFill>
                <a:latin typeface="Lucida Sans" panose="020B0602030504020204" pitchFamily="34" charset="0"/>
              </a:rPr>
              <a:t>nib as </a:t>
            </a:r>
            <a:r>
              <a:rPr lang="en-GB" sz="1600" dirty="0">
                <a:solidFill>
                  <a:srgbClr val="0000FF"/>
                </a:solidFill>
                <a:latin typeface="Lucida Sans" panose="020B0602030504020204" pitchFamily="34" charset="0"/>
              </a:rPr>
              <a:t>they're writing.</a:t>
            </a:r>
          </a:p>
          <a:p>
            <a:r>
              <a:rPr lang="en-GB" sz="1600" dirty="0" smtClean="0">
                <a:solidFill>
                  <a:srgbClr val="0000FF"/>
                </a:solidFill>
                <a:latin typeface="Lucida Sans" panose="020B0602030504020204" pitchFamily="34" charset="0"/>
              </a:rPr>
              <a:t>Children should </a:t>
            </a:r>
            <a:r>
              <a:rPr lang="en-GB" sz="1600" dirty="0">
                <a:solidFill>
                  <a:srgbClr val="0000FF"/>
                </a:solidFill>
                <a:latin typeface="Lucida Sans" panose="020B0602030504020204" pitchFamily="34" charset="0"/>
              </a:rPr>
              <a:t>pinch the shaft of the pencil, not the sharpened </a:t>
            </a:r>
            <a:r>
              <a:rPr lang="en-GB" sz="1600" dirty="0" smtClean="0">
                <a:solidFill>
                  <a:srgbClr val="0000FF"/>
                </a:solidFill>
                <a:latin typeface="Lucida Sans" panose="020B0602030504020204" pitchFamily="34" charset="0"/>
              </a:rPr>
              <a:t>nib. This </a:t>
            </a:r>
            <a:r>
              <a:rPr lang="en-GB" sz="1600" dirty="0">
                <a:solidFill>
                  <a:srgbClr val="0000FF"/>
                </a:solidFill>
                <a:latin typeface="Lucida Sans" panose="020B0602030504020204" pitchFamily="34" charset="0"/>
              </a:rPr>
              <a:t>helps to prevent the hand from obscuring what </a:t>
            </a:r>
            <a:r>
              <a:rPr lang="en-GB" sz="1600" dirty="0" smtClean="0">
                <a:solidFill>
                  <a:srgbClr val="0000FF"/>
                </a:solidFill>
                <a:latin typeface="Lucida Sans" panose="020B0602030504020204" pitchFamily="34" charset="0"/>
              </a:rPr>
              <a:t>the </a:t>
            </a:r>
            <a:r>
              <a:rPr lang="en-GB" sz="1600" dirty="0">
                <a:solidFill>
                  <a:srgbClr val="0000FF"/>
                </a:solidFill>
                <a:latin typeface="Lucida Sans" panose="020B0602030504020204" pitchFamily="34" charset="0"/>
              </a:rPr>
              <a:t>child is writing.</a:t>
            </a:r>
          </a:p>
          <a:p>
            <a:r>
              <a:rPr lang="en-GB" sz="1600" dirty="0" smtClean="0">
                <a:solidFill>
                  <a:srgbClr val="0000FF"/>
                </a:solidFill>
                <a:latin typeface="Lucida Sans" panose="020B0602030504020204" pitchFamily="34" charset="0"/>
              </a:rPr>
              <a:t>By </a:t>
            </a:r>
            <a:r>
              <a:rPr lang="en-GB" sz="1600" dirty="0">
                <a:solidFill>
                  <a:srgbClr val="0000FF"/>
                </a:solidFill>
                <a:latin typeface="Lucida Sans" panose="020B0602030504020204" pitchFamily="34" charset="0"/>
              </a:rPr>
              <a:t>placing their right hand flat on the right-hand side of the paper, </a:t>
            </a:r>
            <a:r>
              <a:rPr lang="en-GB" sz="1600" dirty="0" smtClean="0">
                <a:solidFill>
                  <a:srgbClr val="0000FF"/>
                </a:solidFill>
                <a:latin typeface="Lucida Sans" panose="020B0602030504020204" pitchFamily="34" charset="0"/>
              </a:rPr>
              <a:t>children can </a:t>
            </a:r>
            <a:r>
              <a:rPr lang="en-GB" sz="1600" dirty="0">
                <a:solidFill>
                  <a:srgbClr val="0000FF"/>
                </a:solidFill>
                <a:latin typeface="Lucida Sans" panose="020B0602030504020204" pitchFamily="34" charset="0"/>
              </a:rPr>
              <a:t>prevent the page from </a:t>
            </a:r>
            <a:r>
              <a:rPr lang="en-GB" sz="1600" dirty="0" smtClean="0">
                <a:solidFill>
                  <a:srgbClr val="0000FF"/>
                </a:solidFill>
                <a:latin typeface="Lucida Sans" panose="020B0602030504020204" pitchFamily="34" charset="0"/>
              </a:rPr>
              <a:t>moving </a:t>
            </a:r>
            <a:r>
              <a:rPr lang="en-GB" sz="1600" dirty="0">
                <a:solidFill>
                  <a:srgbClr val="0000FF"/>
                </a:solidFill>
                <a:latin typeface="Lucida Sans" panose="020B0602030504020204" pitchFamily="34" charset="0"/>
              </a:rPr>
              <a:t>about as they write.</a:t>
            </a:r>
          </a:p>
          <a:p>
            <a:r>
              <a:rPr lang="en-GB" sz="1600" dirty="0" smtClean="0">
                <a:solidFill>
                  <a:srgbClr val="0000FF"/>
                </a:solidFill>
                <a:latin typeface="Lucida Sans" panose="020B0602030504020204" pitchFamily="34" charset="0"/>
              </a:rPr>
              <a:t>Sit left-handed children on the left. If </a:t>
            </a:r>
            <a:r>
              <a:rPr lang="en-GB" sz="1600" dirty="0">
                <a:solidFill>
                  <a:srgbClr val="0000FF"/>
                </a:solidFill>
                <a:latin typeface="Lucida Sans" panose="020B0602030504020204" pitchFamily="34" charset="0"/>
              </a:rPr>
              <a:t>your left-handed child sits to the right of a right-handed child, their elbows will clash as they write. </a:t>
            </a:r>
          </a:p>
        </p:txBody>
      </p:sp>
    </p:spTree>
    <p:extLst>
      <p:ext uri="{BB962C8B-B14F-4D97-AF65-F5344CB8AC3E}">
        <p14:creationId xmlns:p14="http://schemas.microsoft.com/office/powerpoint/2010/main" val="31249428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57200"/>
            <a:ext cx="6264696" cy="883568"/>
          </a:xfrm>
        </p:spPr>
        <p:txBody>
          <a:bodyPr>
            <a:noAutofit/>
          </a:bodyPr>
          <a:lstStyle/>
          <a:p>
            <a:r>
              <a:rPr lang="en-GB" dirty="0" smtClean="0">
                <a:latin typeface="Lucida Sans" panose="020B0602030504020204" pitchFamily="34" charset="0"/>
              </a:rPr>
              <a:t>Beth am </a:t>
            </a:r>
            <a:r>
              <a:rPr lang="en-GB" dirty="0" err="1" smtClean="0">
                <a:latin typeface="Lucida Sans" panose="020B0602030504020204" pitchFamily="34" charset="0"/>
              </a:rPr>
              <a:t>ddiwylliannau</a:t>
            </a:r>
            <a:r>
              <a:rPr lang="en-GB" dirty="0" smtClean="0">
                <a:latin typeface="Lucida Sans" panose="020B0602030504020204" pitchFamily="34" charset="0"/>
              </a:rPr>
              <a:t> </a:t>
            </a:r>
            <a:r>
              <a:rPr lang="en-GB" dirty="0" err="1" smtClean="0">
                <a:latin typeface="Lucida Sans" panose="020B0602030504020204" pitchFamily="34" charset="0"/>
              </a:rPr>
              <a:t>eraill</a:t>
            </a:r>
            <a:r>
              <a:rPr lang="en-GB" dirty="0" smtClean="0">
                <a:latin typeface="Lucida Sans" panose="020B0602030504020204" pitchFamily="34" charset="0"/>
              </a:rPr>
              <a:t>?</a:t>
            </a:r>
            <a:br>
              <a:rPr lang="en-GB" dirty="0" smtClean="0">
                <a:latin typeface="Lucida Sans" panose="020B0602030504020204" pitchFamily="34" charset="0"/>
              </a:rPr>
            </a:br>
            <a:r>
              <a:rPr lang="en-GB" dirty="0" smtClean="0">
                <a:solidFill>
                  <a:srgbClr val="0000FF"/>
                </a:solidFill>
                <a:latin typeface="Lucida Sans" panose="020B0602030504020204" pitchFamily="34" charset="0"/>
              </a:rPr>
              <a:t>What about other cultures? </a:t>
            </a:r>
            <a:endParaRPr lang="en-GB" dirty="0">
              <a:solidFill>
                <a:srgbClr val="0000FF"/>
              </a:solidFill>
              <a:latin typeface="Lucida Sans" panose="020B0602030504020204" pitchFamily="34" charset="0"/>
            </a:endParaRPr>
          </a:p>
        </p:txBody>
      </p:sp>
      <p:sp>
        <p:nvSpPr>
          <p:cNvPr id="5" name="Content Placeholder 4"/>
          <p:cNvSpPr>
            <a:spLocks noGrp="1"/>
          </p:cNvSpPr>
          <p:nvPr>
            <p:ph idx="1"/>
          </p:nvPr>
        </p:nvSpPr>
        <p:spPr>
          <a:xfrm>
            <a:off x="3887390" y="1412776"/>
            <a:ext cx="5149106" cy="4448275"/>
          </a:xfrm>
        </p:spPr>
        <p:txBody>
          <a:bodyPr>
            <a:normAutofit fontScale="77500" lnSpcReduction="20000"/>
          </a:bodyPr>
          <a:lstStyle/>
          <a:p>
            <a:r>
              <a:rPr lang="en-GB" dirty="0" err="1" smtClean="0">
                <a:latin typeface="Lucida Sans" panose="020B0602030504020204" pitchFamily="34" charset="0"/>
              </a:rPr>
              <a:t>Nid</a:t>
            </a:r>
            <a:r>
              <a:rPr lang="en-GB" dirty="0" smtClean="0">
                <a:latin typeface="Lucida Sans" panose="020B0602030504020204" pitchFamily="34" charset="0"/>
              </a:rPr>
              <a:t> </a:t>
            </a:r>
            <a:r>
              <a:rPr lang="en-GB" dirty="0" err="1">
                <a:latin typeface="Lucida Sans" panose="020B0602030504020204" pitchFamily="34" charset="0"/>
              </a:rPr>
              <a:t>yw</a:t>
            </a:r>
            <a:r>
              <a:rPr lang="en-GB" dirty="0">
                <a:latin typeface="Lucida Sans" panose="020B0602030504020204" pitchFamily="34" charset="0"/>
              </a:rPr>
              <a:t> </a:t>
            </a:r>
            <a:r>
              <a:rPr lang="en-GB" dirty="0" err="1">
                <a:latin typeface="Lucida Sans" panose="020B0602030504020204" pitchFamily="34" charset="0"/>
              </a:rPr>
              <a:t>pob</a:t>
            </a:r>
            <a:r>
              <a:rPr lang="en-GB" dirty="0">
                <a:latin typeface="Lucida Sans" panose="020B0602030504020204" pitchFamily="34" charset="0"/>
              </a:rPr>
              <a:t> </a:t>
            </a:r>
            <a:r>
              <a:rPr lang="en-GB" dirty="0" err="1">
                <a:latin typeface="Lucida Sans" panose="020B0602030504020204" pitchFamily="34" charset="0"/>
              </a:rPr>
              <a:t>diwylliant</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darllen</a:t>
            </a:r>
            <a:r>
              <a:rPr lang="en-GB" dirty="0">
                <a:latin typeface="Lucida Sans" panose="020B0602030504020204" pitchFamily="34" charset="0"/>
              </a:rPr>
              <a:t> ac </a:t>
            </a:r>
            <a:r>
              <a:rPr lang="en-GB" dirty="0" err="1">
                <a:latin typeface="Lucida Sans" panose="020B0602030504020204" pitchFamily="34" charset="0"/>
              </a:rPr>
              <a:t>ysgrifennu</a:t>
            </a:r>
            <a:r>
              <a:rPr lang="en-GB" dirty="0">
                <a:latin typeface="Lucida Sans" panose="020B0602030504020204" pitchFamily="34" charset="0"/>
              </a:rPr>
              <a:t> </a:t>
            </a:r>
            <a:r>
              <a:rPr lang="en-GB" dirty="0" err="1">
                <a:latin typeface="Lucida Sans" panose="020B0602030504020204" pitchFamily="34" charset="0"/>
              </a:rPr>
              <a:t>o'r</a:t>
            </a:r>
            <a:r>
              <a:rPr lang="en-GB" dirty="0">
                <a:latin typeface="Lucida Sans" panose="020B0602030504020204" pitchFamily="34" charset="0"/>
              </a:rPr>
              <a:t> </a:t>
            </a:r>
            <a:r>
              <a:rPr lang="en-GB" dirty="0" err="1">
                <a:latin typeface="Lucida Sans" panose="020B0602030504020204" pitchFamily="34" charset="0"/>
              </a:rPr>
              <a:t>chwith</a:t>
            </a:r>
            <a:r>
              <a:rPr lang="en-GB" dirty="0">
                <a:latin typeface="Lucida Sans" panose="020B0602030504020204" pitchFamily="34" charset="0"/>
              </a:rPr>
              <a:t> </a:t>
            </a:r>
            <a:r>
              <a:rPr lang="en-GB" dirty="0" err="1">
                <a:latin typeface="Lucida Sans" panose="020B0602030504020204" pitchFamily="34" charset="0"/>
              </a:rPr>
              <a:t>i'r</a:t>
            </a:r>
            <a:r>
              <a:rPr lang="en-GB" dirty="0">
                <a:latin typeface="Lucida Sans" panose="020B0602030504020204" pitchFamily="34" charset="0"/>
              </a:rPr>
              <a:t> </a:t>
            </a:r>
            <a:r>
              <a:rPr lang="en-GB" dirty="0" err="1">
                <a:latin typeface="Lucida Sans" panose="020B0602030504020204" pitchFamily="34" charset="0"/>
              </a:rPr>
              <a:t>dde</a:t>
            </a:r>
            <a:r>
              <a:rPr lang="en-GB" dirty="0">
                <a:latin typeface="Lucida Sans" panose="020B0602030504020204" pitchFamily="34" charset="0"/>
              </a:rPr>
              <a:t> </a:t>
            </a:r>
            <a:endParaRPr lang="en-GB" dirty="0" smtClean="0">
              <a:latin typeface="Lucida Sans" panose="020B0602030504020204" pitchFamily="34" charset="0"/>
            </a:endParaRPr>
          </a:p>
          <a:p>
            <a:r>
              <a:rPr lang="en-GB" dirty="0" err="1" smtClean="0">
                <a:latin typeface="Lucida Sans" panose="020B0602030504020204" pitchFamily="34" charset="0"/>
              </a:rPr>
              <a:t>Ystyriwch</a:t>
            </a:r>
            <a:r>
              <a:rPr lang="en-GB" dirty="0" smtClean="0">
                <a:latin typeface="Lucida Sans" panose="020B0602030504020204" pitchFamily="34" charset="0"/>
              </a:rPr>
              <a:t> </a:t>
            </a:r>
            <a:r>
              <a:rPr lang="en-GB" dirty="0" err="1">
                <a:latin typeface="Lucida Sans" panose="020B0602030504020204" pitchFamily="34" charset="0"/>
              </a:rPr>
              <a:t>sut</a:t>
            </a:r>
            <a:r>
              <a:rPr lang="en-GB" dirty="0">
                <a:latin typeface="Lucida Sans" panose="020B0602030504020204" pitchFamily="34" charset="0"/>
              </a:rPr>
              <a:t> y </a:t>
            </a:r>
            <a:r>
              <a:rPr lang="en-GB" dirty="0" err="1">
                <a:latin typeface="Lucida Sans" panose="020B0602030504020204" pitchFamily="34" charset="0"/>
              </a:rPr>
              <a:t>gallech</a:t>
            </a:r>
            <a:r>
              <a:rPr lang="en-GB" dirty="0">
                <a:latin typeface="Lucida Sans" panose="020B0602030504020204" pitchFamily="34" charset="0"/>
              </a:rPr>
              <a:t> </a:t>
            </a:r>
            <a:r>
              <a:rPr lang="en-GB" dirty="0" err="1">
                <a:latin typeface="Lucida Sans" panose="020B0602030504020204" pitchFamily="34" charset="0"/>
              </a:rPr>
              <a:t>gefnogi</a:t>
            </a:r>
            <a:r>
              <a:rPr lang="en-GB" dirty="0">
                <a:latin typeface="Lucida Sans" panose="020B0602030504020204" pitchFamily="34" charset="0"/>
              </a:rPr>
              <a:t> </a:t>
            </a:r>
            <a:r>
              <a:rPr lang="en-GB" dirty="0" err="1">
                <a:latin typeface="Lucida Sans" panose="020B0602030504020204" pitchFamily="34" charset="0"/>
              </a:rPr>
              <a:t>ysgrifennu</a:t>
            </a:r>
            <a:r>
              <a:rPr lang="en-GB" dirty="0">
                <a:latin typeface="Lucida Sans" panose="020B0602030504020204" pitchFamily="34" charset="0"/>
              </a:rPr>
              <a:t> </a:t>
            </a:r>
            <a:r>
              <a:rPr lang="en-GB" dirty="0" err="1">
                <a:latin typeface="Lucida Sans" panose="020B0602030504020204" pitchFamily="34" charset="0"/>
              </a:rPr>
              <a:t>amlddiwylliannol</a:t>
            </a:r>
            <a:r>
              <a:rPr lang="en-GB" dirty="0">
                <a:latin typeface="Lucida Sans" panose="020B0602030504020204" pitchFamily="34" charset="0"/>
              </a:rPr>
              <a:t> </a:t>
            </a:r>
            <a:r>
              <a:rPr lang="en-GB" dirty="0" err="1">
                <a:latin typeface="Lucida Sans" panose="020B0602030504020204" pitchFamily="34" charset="0"/>
              </a:rPr>
              <a:t>mewn</a:t>
            </a:r>
            <a:r>
              <a:rPr lang="en-GB" dirty="0">
                <a:latin typeface="Lucida Sans" panose="020B0602030504020204" pitchFamily="34" charset="0"/>
              </a:rPr>
              <a:t> </a:t>
            </a:r>
            <a:r>
              <a:rPr lang="en-GB" dirty="0" err="1">
                <a:latin typeface="Lucida Sans" panose="020B0602030504020204" pitchFamily="34" charset="0"/>
              </a:rPr>
              <a:t>lleoliadau</a:t>
            </a:r>
            <a:r>
              <a:rPr lang="en-GB" dirty="0">
                <a:latin typeface="Lucida Sans" panose="020B0602030504020204" pitchFamily="34" charset="0"/>
              </a:rPr>
              <a:t> </a:t>
            </a:r>
            <a:r>
              <a:rPr lang="en-GB" dirty="0" err="1">
                <a:latin typeface="Lucida Sans" panose="020B0602030504020204" pitchFamily="34" charset="0"/>
              </a:rPr>
              <a:t>blynyddoedd</a:t>
            </a:r>
            <a:r>
              <a:rPr lang="en-GB" dirty="0">
                <a:latin typeface="Lucida Sans" panose="020B0602030504020204" pitchFamily="34" charset="0"/>
              </a:rPr>
              <a:t> </a:t>
            </a:r>
            <a:r>
              <a:rPr lang="en-GB" dirty="0" err="1">
                <a:latin typeface="Lucida Sans" panose="020B0602030504020204" pitchFamily="34" charset="0"/>
              </a:rPr>
              <a:t>cynnar</a:t>
            </a:r>
            <a:r>
              <a:rPr lang="en-GB" dirty="0">
                <a:latin typeface="Lucida Sans" panose="020B0602030504020204" pitchFamily="34" charset="0"/>
              </a:rPr>
              <a:t> </a:t>
            </a:r>
            <a:endParaRPr lang="en-GB" dirty="0" smtClean="0">
              <a:solidFill>
                <a:srgbClr val="0000FF"/>
              </a:solidFill>
              <a:latin typeface="Lucida Sans" panose="020B0602030504020204" pitchFamily="34" charset="0"/>
            </a:endParaRPr>
          </a:p>
          <a:p>
            <a:endParaRPr lang="en-GB" dirty="0">
              <a:solidFill>
                <a:srgbClr val="0000FF"/>
              </a:solidFill>
              <a:latin typeface="Lucida Sans" panose="020B0602030504020204" pitchFamily="34" charset="0"/>
            </a:endParaRPr>
          </a:p>
          <a:p>
            <a:r>
              <a:rPr lang="en-GB" dirty="0" smtClean="0">
                <a:solidFill>
                  <a:srgbClr val="0000FF"/>
                </a:solidFill>
                <a:latin typeface="Lucida Sans" panose="020B0602030504020204" pitchFamily="34" charset="0"/>
              </a:rPr>
              <a:t>Not </a:t>
            </a:r>
            <a:r>
              <a:rPr lang="en-GB" dirty="0">
                <a:solidFill>
                  <a:srgbClr val="0000FF"/>
                </a:solidFill>
                <a:latin typeface="Lucida Sans" panose="020B0602030504020204" pitchFamily="34" charset="0"/>
              </a:rPr>
              <a:t>all cultures read and write from left to right</a:t>
            </a:r>
          </a:p>
          <a:p>
            <a:r>
              <a:rPr lang="en-GB" dirty="0">
                <a:solidFill>
                  <a:srgbClr val="0000FF"/>
                </a:solidFill>
                <a:latin typeface="Lucida Sans" panose="020B0602030504020204" pitchFamily="34" charset="0"/>
              </a:rPr>
              <a:t>Consider how you could support multicultural writing in early years’ settings</a:t>
            </a:r>
          </a:p>
          <a:p>
            <a:endParaRPr lang="en-GB" dirty="0"/>
          </a:p>
        </p:txBody>
      </p:sp>
      <p:pic>
        <p:nvPicPr>
          <p:cNvPr id="7" name="Picture 6"/>
          <p:cNvPicPr>
            <a:picLocks noChangeAspect="1"/>
          </p:cNvPicPr>
          <p:nvPr/>
        </p:nvPicPr>
        <p:blipFill>
          <a:blip r:embed="rId3"/>
          <a:stretch>
            <a:fillRect/>
          </a:stretch>
        </p:blipFill>
        <p:spPr>
          <a:xfrm>
            <a:off x="107504" y="1844824"/>
            <a:ext cx="3779887" cy="4016227"/>
          </a:xfrm>
          <a:prstGeom prst="rect">
            <a:avLst/>
          </a:prstGeom>
        </p:spPr>
      </p:pic>
      <p:sp>
        <p:nvSpPr>
          <p:cNvPr id="4" name="Content Placeholder 3"/>
          <p:cNvSpPr>
            <a:spLocks noGrp="1"/>
          </p:cNvSpPr>
          <p:nvPr>
            <p:ph type="body" sz="half" idx="2"/>
          </p:nvPr>
        </p:nvSpPr>
        <p:spPr>
          <a:xfrm>
            <a:off x="179512" y="1700808"/>
            <a:ext cx="3707879" cy="4608512"/>
          </a:xfrm>
        </p:spPr>
        <p:txBody>
          <a:bodyPr>
            <a:normAutofit/>
          </a:bodyPr>
          <a:lstStyle/>
          <a:p>
            <a:endParaRPr lang="en-GB" sz="2400" dirty="0">
              <a:solidFill>
                <a:srgbClr val="0000FF"/>
              </a:solidFill>
              <a:latin typeface="Lucida Sans" panose="020B0602030504020204" pitchFamily="34" charset="0"/>
            </a:endParaRPr>
          </a:p>
        </p:txBody>
      </p:sp>
    </p:spTree>
    <p:extLst>
      <p:ext uri="{BB962C8B-B14F-4D97-AF65-F5344CB8AC3E}">
        <p14:creationId xmlns:p14="http://schemas.microsoft.com/office/powerpoint/2010/main" val="31433461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normAutofit fontScale="90000"/>
          </a:bodyPr>
          <a:lstStyle/>
          <a:p>
            <a:r>
              <a:rPr lang="en-GB" altLang="en-US" sz="3600" dirty="0" smtClean="0">
                <a:latin typeface="Lucida Sans" panose="020B0602030504020204" pitchFamily="34" charset="0"/>
              </a:rPr>
              <a:t>Safonau </a:t>
            </a:r>
            <a:r>
              <a:rPr lang="en-GB" altLang="en-US" sz="3600" dirty="0" err="1" smtClean="0">
                <a:latin typeface="Lucida Sans" panose="020B0602030504020204" pitchFamily="34" charset="0"/>
              </a:rPr>
              <a:t>llythrennedd</a:t>
            </a:r>
            <a:r>
              <a:rPr lang="en-GB" altLang="en-US" sz="3600" dirty="0" smtClean="0">
                <a:latin typeface="Lucida Sans" panose="020B0602030504020204" pitchFamily="34" charset="0"/>
              </a:rPr>
              <a:t> a </a:t>
            </a:r>
            <a:r>
              <a:rPr lang="en-GB" altLang="en-US" sz="3600" dirty="0" err="1" smtClean="0">
                <a:latin typeface="Lucida Sans" panose="020B0602030504020204" pitchFamily="34" charset="0"/>
              </a:rPr>
              <a:t>rhifedd</a:t>
            </a:r>
            <a:r>
              <a:rPr lang="en-GB" altLang="en-US" sz="3600" dirty="0" smtClean="0">
                <a:latin typeface="Lucida Sans" panose="020B0602030504020204" pitchFamily="34" charset="0"/>
              </a:rPr>
              <a:t>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Standards in literacy and numeracy</a:t>
            </a:r>
          </a:p>
        </p:txBody>
      </p:sp>
      <p:sp>
        <p:nvSpPr>
          <p:cNvPr id="2" name="Content Placeholder 1"/>
          <p:cNvSpPr>
            <a:spLocks noGrp="1"/>
          </p:cNvSpPr>
          <p:nvPr>
            <p:ph idx="1"/>
          </p:nvPr>
        </p:nvSpPr>
        <p:spPr/>
        <p:txBody>
          <a:bodyPr/>
          <a:lstStyle/>
          <a:p>
            <a:pPr marL="0" indent="0">
              <a:buNone/>
            </a:pPr>
            <a:r>
              <a:rPr lang="en-GB" sz="2800" dirty="0" err="1" smtClean="0">
                <a:latin typeface="Lucida Sans" panose="020B0602030504020204" pitchFamily="34" charset="0"/>
              </a:rPr>
              <a:t>Estyn</a:t>
            </a:r>
            <a:r>
              <a:rPr lang="en-GB" sz="2800" dirty="0" smtClean="0">
                <a:latin typeface="Lucida Sans" panose="020B0602030504020204" pitchFamily="34" charset="0"/>
              </a:rPr>
              <a:t> (2017</a:t>
            </a:r>
            <a:r>
              <a:rPr lang="en-GB" sz="2800" dirty="0">
                <a:latin typeface="Lucida Sans" panose="020B0602030504020204" pitchFamily="34" charset="0"/>
              </a:rPr>
              <a:t>) ‘Safonau </a:t>
            </a:r>
            <a:r>
              <a:rPr lang="en-GB" sz="2800" dirty="0" err="1">
                <a:latin typeface="Lucida Sans" panose="020B0602030504020204" pitchFamily="34" charset="0"/>
              </a:rPr>
              <a:t>llythrennedd</a:t>
            </a:r>
            <a:r>
              <a:rPr lang="en-GB" sz="2800" dirty="0">
                <a:latin typeface="Lucida Sans" panose="020B0602030504020204" pitchFamily="34" charset="0"/>
              </a:rPr>
              <a:t> a </a:t>
            </a:r>
            <a:r>
              <a:rPr lang="en-GB" sz="2800" dirty="0" err="1">
                <a:latin typeface="Lucida Sans" panose="020B0602030504020204" pitchFamily="34" charset="0"/>
              </a:rPr>
              <a:t>rhifedd</a:t>
            </a:r>
            <a:r>
              <a:rPr lang="en-GB" sz="2800" dirty="0">
                <a:latin typeface="Lucida Sans" panose="020B0602030504020204" pitchFamily="34" charset="0"/>
              </a:rPr>
              <a:t>            </a:t>
            </a:r>
            <a:br>
              <a:rPr lang="en-GB" sz="2800" dirty="0">
                <a:latin typeface="Lucida Sans" panose="020B0602030504020204" pitchFamily="34" charset="0"/>
              </a:rPr>
            </a:br>
            <a:r>
              <a:rPr lang="en-GB" sz="2800" dirty="0">
                <a:latin typeface="Lucida Sans" panose="020B0602030504020204" pitchFamily="34" charset="0"/>
              </a:rPr>
              <a:t>Standards in literacy and numeracy,’ </a:t>
            </a:r>
            <a:r>
              <a:rPr lang="en-GB" sz="2800" dirty="0">
                <a:latin typeface="Lucida Sans" panose="020B0602030504020204" pitchFamily="34" charset="0"/>
                <a:hlinkClick r:id="rId3"/>
              </a:rPr>
              <a:t>https://www.bing.com/videos/search?q=Language%2c+literacy+and+communication+Foundation+Phase+Wales&amp;&amp;view=detail&amp;mid=E5A86D3F51DAA2053568E5A86D3F51DAA2053568&amp;&amp;</a:t>
            </a:r>
            <a:r>
              <a:rPr lang="en-GB" sz="2800" dirty="0" smtClean="0">
                <a:latin typeface="Lucida Sans" panose="020B0602030504020204" pitchFamily="34" charset="0"/>
                <a:hlinkClick r:id="rId3"/>
              </a:rPr>
              <a:t>FORM=VRDGAR</a:t>
            </a:r>
            <a:r>
              <a:rPr lang="en-GB" sz="2800" dirty="0" smtClean="0">
                <a:latin typeface="Lucida Sans" panose="020B0602030504020204" pitchFamily="34" charset="0"/>
              </a:rPr>
              <a:t> [Accessed: November 2 2018].</a:t>
            </a:r>
            <a:endParaRPr lang="en-GB" sz="2800" dirty="0">
              <a:latin typeface="Lucida Sans" panose="020B0602030504020204" pitchFamily="34" charset="0"/>
            </a:endParaRPr>
          </a:p>
        </p:txBody>
      </p:sp>
    </p:spTree>
    <p:extLst>
      <p:ext uri="{BB962C8B-B14F-4D97-AF65-F5344CB8AC3E}">
        <p14:creationId xmlns:p14="http://schemas.microsoft.com/office/powerpoint/2010/main" val="233346098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552450" y="188640"/>
            <a:ext cx="7886700" cy="903634"/>
          </a:xfrm>
        </p:spPr>
        <p:txBody>
          <a:bodyPr>
            <a:normAutofit fontScale="90000"/>
          </a:bodyPr>
          <a:lstStyle/>
          <a:p>
            <a:r>
              <a:rPr lang="en-GB" altLang="en-US" sz="3600" dirty="0" err="1" smtClean="0">
                <a:latin typeface="Lucida Sans" panose="020B0602030504020204" pitchFamily="34" charset="0"/>
              </a:rPr>
              <a:t>Tasg</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Task</a:t>
            </a:r>
            <a:endParaRPr lang="en-GB" altLang="en-US" sz="3600" dirty="0" smtClean="0">
              <a:solidFill>
                <a:srgbClr val="0000FF"/>
              </a:solidFill>
              <a:latin typeface="Lucida Sans" panose="020B0602030504020204" pitchFamily="34" charset="0"/>
            </a:endParaRPr>
          </a:p>
        </p:txBody>
      </p:sp>
      <p:sp>
        <p:nvSpPr>
          <p:cNvPr id="53251" name="Content Placeholder 2"/>
          <p:cNvSpPr>
            <a:spLocks noGrp="1"/>
          </p:cNvSpPr>
          <p:nvPr>
            <p:ph sz="half" idx="1"/>
          </p:nvPr>
        </p:nvSpPr>
        <p:spPr>
          <a:xfrm>
            <a:off x="251520" y="1196752"/>
            <a:ext cx="4244280" cy="4392836"/>
          </a:xfrm>
        </p:spPr>
        <p:txBody>
          <a:bodyPr>
            <a:normAutofit fontScale="77500" lnSpcReduction="20000"/>
          </a:bodyPr>
          <a:lstStyle/>
          <a:p>
            <a:pPr marL="0" indent="0">
              <a:buNone/>
            </a:pPr>
            <a:r>
              <a:rPr lang="cy-GB" b="1" dirty="0" smtClean="0">
                <a:latin typeface="Lucida Sans" panose="020B0602030504020204" pitchFamily="34" charset="0"/>
              </a:rPr>
              <a:t>Dyma’r elfennau allweddol o ‘Ysgrifennu’</a:t>
            </a:r>
          </a:p>
          <a:p>
            <a:r>
              <a:rPr lang="cy-GB" dirty="0" smtClean="0">
                <a:latin typeface="Lucida Sans" panose="020B0602030504020204" pitchFamily="34" charset="0"/>
              </a:rPr>
              <a:t>Chwith </a:t>
            </a:r>
            <a:r>
              <a:rPr lang="cy-GB" dirty="0">
                <a:latin typeface="Lucida Sans" panose="020B0602030504020204" pitchFamily="34" charset="0"/>
              </a:rPr>
              <a:t>i </a:t>
            </a:r>
            <a:r>
              <a:rPr lang="cy-GB" dirty="0" smtClean="0">
                <a:latin typeface="Lucida Sans" panose="020B0602030504020204" pitchFamily="34" charset="0"/>
              </a:rPr>
              <a:t>dde</a:t>
            </a:r>
            <a:endParaRPr lang="cy-GB" dirty="0">
              <a:latin typeface="Lucida Sans" panose="020B0602030504020204" pitchFamily="34" charset="0"/>
            </a:endParaRPr>
          </a:p>
          <a:p>
            <a:r>
              <a:rPr lang="cy-GB" dirty="0" smtClean="0">
                <a:latin typeface="Lucida Sans" panose="020B0602030504020204" pitchFamily="34" charset="0"/>
              </a:rPr>
              <a:t>Yr </a:t>
            </a:r>
            <a:r>
              <a:rPr lang="cy-GB" dirty="0">
                <a:latin typeface="Lucida Sans" panose="020B0602030504020204" pitchFamily="34" charset="0"/>
              </a:rPr>
              <a:t>wyddor – Ymwybyddiaeth </a:t>
            </a:r>
            <a:r>
              <a:rPr lang="cy-GB" dirty="0" smtClean="0">
                <a:latin typeface="Lucida Sans" panose="020B0602030504020204" pitchFamily="34" charset="0"/>
              </a:rPr>
              <a:t>ffonolegol</a:t>
            </a:r>
            <a:r>
              <a:rPr lang="en-GB" dirty="0" smtClean="0">
                <a:latin typeface="Lucida Sans" panose="020B0602030504020204" pitchFamily="34" charset="0"/>
              </a:rPr>
              <a:t> </a:t>
            </a:r>
          </a:p>
          <a:p>
            <a:r>
              <a:rPr lang="cy-GB" dirty="0" smtClean="0">
                <a:latin typeface="Lucida Sans" panose="020B0602030504020204" pitchFamily="34" charset="0"/>
              </a:rPr>
              <a:t>Brawddegau </a:t>
            </a:r>
            <a:r>
              <a:rPr lang="cy-GB" dirty="0">
                <a:latin typeface="Lucida Sans" panose="020B0602030504020204" pitchFamily="34" charset="0"/>
              </a:rPr>
              <a:t>- </a:t>
            </a:r>
            <a:r>
              <a:rPr lang="cy-GB" dirty="0" smtClean="0">
                <a:latin typeface="Lucida Sans" panose="020B0602030504020204" pitchFamily="34" charset="0"/>
              </a:rPr>
              <a:t>odl</a:t>
            </a:r>
            <a:endParaRPr lang="en-GB" dirty="0">
              <a:latin typeface="Lucida Sans" panose="020B0602030504020204" pitchFamily="34" charset="0"/>
            </a:endParaRPr>
          </a:p>
          <a:p>
            <a:r>
              <a:rPr lang="cy-GB" dirty="0">
                <a:latin typeface="Lucida Sans" panose="020B0602030504020204" pitchFamily="34" charset="0"/>
              </a:rPr>
              <a:t>Iaith ar lafar – chwarae </a:t>
            </a:r>
            <a:r>
              <a:rPr lang="cy-GB" dirty="0" smtClean="0">
                <a:latin typeface="Lucida Sans" panose="020B0602030504020204" pitchFamily="34" charset="0"/>
              </a:rPr>
              <a:t>â </a:t>
            </a:r>
            <a:r>
              <a:rPr lang="cy-GB" dirty="0">
                <a:latin typeface="Lucida Sans" panose="020B0602030504020204" pitchFamily="34" charset="0"/>
              </a:rPr>
              <a:t>synau – darnau o </a:t>
            </a:r>
            <a:r>
              <a:rPr lang="cy-GB" dirty="0" smtClean="0">
                <a:latin typeface="Lucida Sans" panose="020B0602030504020204" pitchFamily="34" charset="0"/>
              </a:rPr>
              <a:t>eiriau</a:t>
            </a:r>
            <a:endParaRPr lang="en-GB" dirty="0">
              <a:latin typeface="Lucida Sans" panose="020B0602030504020204" pitchFamily="34" charset="0"/>
            </a:endParaRPr>
          </a:p>
          <a:p>
            <a:r>
              <a:rPr lang="cy-GB" dirty="0">
                <a:latin typeface="Lucida Sans" panose="020B0602030504020204" pitchFamily="34" charset="0"/>
              </a:rPr>
              <a:t>Creu marciau </a:t>
            </a:r>
            <a:r>
              <a:rPr lang="cy-GB" dirty="0" smtClean="0">
                <a:latin typeface="Lucida Sans" panose="020B0602030504020204" pitchFamily="34" charset="0"/>
              </a:rPr>
              <a:t>corfforol</a:t>
            </a:r>
            <a:endParaRPr lang="en-GB" dirty="0">
              <a:latin typeface="Lucida Sans" panose="020B0602030504020204" pitchFamily="34" charset="0"/>
            </a:endParaRPr>
          </a:p>
          <a:p>
            <a:r>
              <a:rPr lang="cy-GB" dirty="0">
                <a:latin typeface="Lucida Sans" panose="020B0602030504020204" pitchFamily="34" charset="0"/>
              </a:rPr>
              <a:t>Adnabod llythrennau/synau (Ymwybyddiaeth ffonolegol – c/a/</a:t>
            </a:r>
            <a:r>
              <a:rPr lang="cy-GB" dirty="0" err="1">
                <a:latin typeface="Lucida Sans" panose="020B0602030504020204" pitchFamily="34" charset="0"/>
              </a:rPr>
              <a:t>th</a:t>
            </a:r>
            <a:r>
              <a:rPr lang="cy-GB" dirty="0" smtClean="0">
                <a:latin typeface="Lucida Sans" panose="020B0602030504020204" pitchFamily="34" charset="0"/>
              </a:rPr>
              <a:t>)</a:t>
            </a:r>
            <a:endParaRPr lang="en-GB" dirty="0">
              <a:latin typeface="Lucida Sans" panose="020B0602030504020204" pitchFamily="34" charset="0"/>
            </a:endParaRPr>
          </a:p>
          <a:p>
            <a:r>
              <a:rPr lang="cy-GB" dirty="0">
                <a:latin typeface="Lucida Sans" panose="020B0602030504020204" pitchFamily="34" charset="0"/>
              </a:rPr>
              <a:t>Ymwybyddiaeth am </a:t>
            </a:r>
            <a:r>
              <a:rPr lang="cy-GB" dirty="0" smtClean="0">
                <a:latin typeface="Lucida Sans" panose="020B0602030504020204" pitchFamily="34" charset="0"/>
              </a:rPr>
              <a:t>brint </a:t>
            </a:r>
            <a:r>
              <a:rPr lang="cy-GB" dirty="0">
                <a:latin typeface="Lucida Sans" panose="020B0602030504020204" pitchFamily="34" charset="0"/>
              </a:rPr>
              <a:t>– print </a:t>
            </a:r>
            <a:r>
              <a:rPr lang="cy-GB" dirty="0" smtClean="0">
                <a:latin typeface="Lucida Sans" panose="020B0602030504020204" pitchFamily="34" charset="0"/>
              </a:rPr>
              <a:t>amgylcheddol</a:t>
            </a:r>
            <a:endParaRPr lang="en-GB" dirty="0">
              <a:latin typeface="Lucida Sans" panose="020B0602030504020204" pitchFamily="34" charset="0"/>
            </a:endParaRPr>
          </a:p>
        </p:txBody>
      </p:sp>
      <p:sp>
        <p:nvSpPr>
          <p:cNvPr id="53252" name="Content Placeholder 3"/>
          <p:cNvSpPr>
            <a:spLocks noGrp="1"/>
          </p:cNvSpPr>
          <p:nvPr>
            <p:ph sz="half" idx="2"/>
          </p:nvPr>
        </p:nvSpPr>
        <p:spPr>
          <a:xfrm>
            <a:off x="4648200" y="1196752"/>
            <a:ext cx="4388296" cy="4392836"/>
          </a:xfrm>
        </p:spPr>
        <p:txBody>
          <a:bodyPr>
            <a:normAutofit fontScale="77500" lnSpcReduction="20000"/>
          </a:bodyPr>
          <a:lstStyle/>
          <a:p>
            <a:pPr marL="0" indent="0">
              <a:buNone/>
            </a:pPr>
            <a:r>
              <a:rPr lang="en-GB" altLang="en-US" b="1" dirty="0" smtClean="0">
                <a:solidFill>
                  <a:srgbClr val="0000FF"/>
                </a:solidFill>
                <a:latin typeface="Lucida Sans" panose="020B0602030504020204" pitchFamily="34" charset="0"/>
              </a:rPr>
              <a:t>These are the key elements of ‘Writing’</a:t>
            </a:r>
          </a:p>
          <a:p>
            <a:r>
              <a:rPr lang="en-GB" dirty="0">
                <a:solidFill>
                  <a:srgbClr val="0000FF"/>
                </a:solidFill>
                <a:latin typeface="Lucida Sans" panose="020B0602030504020204" pitchFamily="34" charset="0"/>
              </a:rPr>
              <a:t>Left to </a:t>
            </a:r>
            <a:r>
              <a:rPr lang="en-GB" dirty="0" smtClean="0">
                <a:solidFill>
                  <a:srgbClr val="0000FF"/>
                </a:solidFill>
                <a:latin typeface="Lucida Sans" panose="020B0602030504020204" pitchFamily="34" charset="0"/>
              </a:rPr>
              <a:t>right</a:t>
            </a:r>
          </a:p>
          <a:p>
            <a:r>
              <a:rPr lang="en-GB" dirty="0" smtClean="0">
                <a:solidFill>
                  <a:srgbClr val="0000FF"/>
                </a:solidFill>
                <a:latin typeface="Lucida Sans" panose="020B0602030504020204" pitchFamily="34" charset="0"/>
              </a:rPr>
              <a:t>Alphabet </a:t>
            </a:r>
            <a:r>
              <a:rPr lang="en-GB" dirty="0">
                <a:solidFill>
                  <a:srgbClr val="0000FF"/>
                </a:solidFill>
                <a:latin typeface="Lucida Sans" panose="020B0602030504020204" pitchFamily="34" charset="0"/>
              </a:rPr>
              <a:t>– Phonological </a:t>
            </a:r>
            <a:r>
              <a:rPr lang="en-GB" dirty="0" smtClean="0">
                <a:solidFill>
                  <a:srgbClr val="0000FF"/>
                </a:solidFill>
                <a:latin typeface="Lucida Sans" panose="020B0602030504020204" pitchFamily="34" charset="0"/>
              </a:rPr>
              <a:t>awareness</a:t>
            </a:r>
            <a:endParaRPr lang="en-GB" dirty="0">
              <a:solidFill>
                <a:srgbClr val="0000FF"/>
              </a:solidFill>
              <a:latin typeface="Lucida Sans" panose="020B0602030504020204" pitchFamily="34" charset="0"/>
            </a:endParaRPr>
          </a:p>
          <a:p>
            <a:r>
              <a:rPr lang="en-GB" dirty="0">
                <a:solidFill>
                  <a:srgbClr val="0000FF"/>
                </a:solidFill>
                <a:latin typeface="Lucida Sans" panose="020B0602030504020204" pitchFamily="34" charset="0"/>
              </a:rPr>
              <a:t>Sentences –</a:t>
            </a:r>
            <a:r>
              <a:rPr lang="en-GB" dirty="0" smtClean="0">
                <a:solidFill>
                  <a:srgbClr val="0000FF"/>
                </a:solidFill>
                <a:latin typeface="Lucida Sans" panose="020B0602030504020204" pitchFamily="34" charset="0"/>
              </a:rPr>
              <a:t>rhyme</a:t>
            </a:r>
            <a:endParaRPr lang="en-GB" dirty="0">
              <a:solidFill>
                <a:srgbClr val="0000FF"/>
              </a:solidFill>
              <a:latin typeface="Lucida Sans" panose="020B0602030504020204" pitchFamily="34" charset="0"/>
            </a:endParaRPr>
          </a:p>
          <a:p>
            <a:r>
              <a:rPr lang="en-GB" dirty="0">
                <a:solidFill>
                  <a:srgbClr val="0000FF"/>
                </a:solidFill>
                <a:latin typeface="Lucida Sans" panose="020B0602030504020204" pitchFamily="34" charset="0"/>
              </a:rPr>
              <a:t>Spoken language – sound play – segment </a:t>
            </a:r>
            <a:r>
              <a:rPr lang="en-GB" dirty="0" smtClean="0">
                <a:solidFill>
                  <a:srgbClr val="0000FF"/>
                </a:solidFill>
                <a:latin typeface="Lucida Sans" panose="020B0602030504020204" pitchFamily="34" charset="0"/>
              </a:rPr>
              <a:t>words</a:t>
            </a:r>
            <a:endParaRPr lang="en-GB" dirty="0">
              <a:solidFill>
                <a:srgbClr val="0000FF"/>
              </a:solidFill>
              <a:latin typeface="Lucida Sans" panose="020B0602030504020204" pitchFamily="34" charset="0"/>
            </a:endParaRPr>
          </a:p>
          <a:p>
            <a:r>
              <a:rPr lang="en-GB" dirty="0">
                <a:solidFill>
                  <a:srgbClr val="0000FF"/>
                </a:solidFill>
                <a:latin typeface="Lucida Sans" panose="020B0602030504020204" pitchFamily="34" charset="0"/>
              </a:rPr>
              <a:t>Producing physical </a:t>
            </a:r>
            <a:r>
              <a:rPr lang="en-GB" dirty="0" smtClean="0">
                <a:solidFill>
                  <a:srgbClr val="0000FF"/>
                </a:solidFill>
                <a:latin typeface="Lucida Sans" panose="020B0602030504020204" pitchFamily="34" charset="0"/>
              </a:rPr>
              <a:t>marks</a:t>
            </a:r>
            <a:endParaRPr lang="en-GB" dirty="0">
              <a:solidFill>
                <a:srgbClr val="0000FF"/>
              </a:solidFill>
              <a:latin typeface="Lucida Sans" panose="020B0602030504020204" pitchFamily="34" charset="0"/>
            </a:endParaRPr>
          </a:p>
          <a:p>
            <a:r>
              <a:rPr lang="en-GB" dirty="0">
                <a:solidFill>
                  <a:srgbClr val="0000FF"/>
                </a:solidFill>
                <a:latin typeface="Lucida Sans" panose="020B0602030504020204" pitchFamily="34" charset="0"/>
              </a:rPr>
              <a:t>Recognising letters/sounds. (Phonemic awareness </a:t>
            </a:r>
            <a:r>
              <a:rPr lang="en-GB" dirty="0" smtClean="0">
                <a:solidFill>
                  <a:srgbClr val="0000FF"/>
                </a:solidFill>
                <a:latin typeface="Lucida Sans" panose="020B0602030504020204" pitchFamily="34" charset="0"/>
              </a:rPr>
              <a:t>c/a/t</a:t>
            </a:r>
            <a:endParaRPr lang="en-GB" dirty="0">
              <a:solidFill>
                <a:srgbClr val="0000FF"/>
              </a:solidFill>
              <a:latin typeface="Lucida Sans" panose="020B0602030504020204" pitchFamily="34" charset="0"/>
            </a:endParaRPr>
          </a:p>
          <a:p>
            <a:r>
              <a:rPr lang="en-GB" dirty="0">
                <a:solidFill>
                  <a:srgbClr val="0000FF"/>
                </a:solidFill>
                <a:latin typeface="Lucida Sans" panose="020B0602030504020204" pitchFamily="34" charset="0"/>
              </a:rPr>
              <a:t>Awareness of print – environmental </a:t>
            </a:r>
            <a:r>
              <a:rPr lang="en-GB" dirty="0" smtClean="0">
                <a:solidFill>
                  <a:srgbClr val="0000FF"/>
                </a:solidFill>
                <a:latin typeface="Lucida Sans" panose="020B0602030504020204" pitchFamily="34" charset="0"/>
              </a:rPr>
              <a:t>print</a:t>
            </a:r>
            <a:endParaRPr lang="en-GB" dirty="0">
              <a:solidFill>
                <a:srgbClr val="0000FF"/>
              </a:solidFill>
              <a:latin typeface="Lucida Sans" panose="020B0602030504020204" pitchFamily="34" charset="0"/>
            </a:endParaRPr>
          </a:p>
          <a:p>
            <a:pPr marL="0" indent="0">
              <a:buNone/>
            </a:pPr>
            <a:endParaRPr lang="en-GB" altLang="en-US" sz="2400" dirty="0" smtClean="0">
              <a:solidFill>
                <a:srgbClr val="0070C0"/>
              </a:solidFill>
              <a:latin typeface="Lucida Sans" panose="020B0602030504020204" pitchFamily="34" charset="0"/>
            </a:endParaRPr>
          </a:p>
        </p:txBody>
      </p:sp>
    </p:spTree>
    <p:extLst>
      <p:ext uri="{BB962C8B-B14F-4D97-AF65-F5344CB8AC3E}">
        <p14:creationId xmlns:p14="http://schemas.microsoft.com/office/powerpoint/2010/main" val="288791741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552450" y="188640"/>
            <a:ext cx="7886700" cy="903634"/>
          </a:xfrm>
        </p:spPr>
        <p:txBody>
          <a:bodyPr>
            <a:normAutofit fontScale="90000"/>
          </a:bodyPr>
          <a:lstStyle/>
          <a:p>
            <a:r>
              <a:rPr lang="en-GB" altLang="en-US" sz="3600" dirty="0" err="1" smtClean="0">
                <a:latin typeface="Lucida Sans" panose="020B0602030504020204" pitchFamily="34" charset="0"/>
              </a:rPr>
              <a:t>Tasg</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00FF"/>
                </a:solidFill>
                <a:latin typeface="Lucida Sans" panose="020B0602030504020204" pitchFamily="34" charset="0"/>
              </a:rPr>
              <a:t>Task</a:t>
            </a:r>
            <a:endParaRPr lang="en-GB" altLang="en-US" sz="3600" dirty="0" smtClean="0">
              <a:solidFill>
                <a:srgbClr val="0000FF"/>
              </a:solidFill>
              <a:latin typeface="Lucida Sans" panose="020B0602030504020204" pitchFamily="34" charset="0"/>
            </a:endParaRPr>
          </a:p>
        </p:txBody>
      </p:sp>
      <p:sp>
        <p:nvSpPr>
          <p:cNvPr id="53251" name="Content Placeholder 2"/>
          <p:cNvSpPr>
            <a:spLocks noGrp="1"/>
          </p:cNvSpPr>
          <p:nvPr>
            <p:ph sz="half" idx="1"/>
          </p:nvPr>
        </p:nvSpPr>
        <p:spPr>
          <a:xfrm>
            <a:off x="251520" y="1196752"/>
            <a:ext cx="4244280" cy="4392836"/>
          </a:xfrm>
        </p:spPr>
        <p:txBody>
          <a:bodyPr>
            <a:normAutofit lnSpcReduction="10000"/>
          </a:bodyPr>
          <a:lstStyle/>
          <a:p>
            <a:pPr marL="0" indent="0">
              <a:buNone/>
            </a:pPr>
            <a:r>
              <a:rPr lang="en-GB" altLang="en-US" sz="2600" b="1" dirty="0" err="1" smtClean="0">
                <a:latin typeface="Lucida Sans" panose="020B0602030504020204" pitchFamily="34" charset="0"/>
              </a:rPr>
              <a:t>Ystyriwch</a:t>
            </a:r>
            <a:r>
              <a:rPr lang="en-GB" altLang="en-US" sz="2600" b="1" dirty="0" smtClean="0">
                <a:latin typeface="Lucida Sans" panose="020B0602030504020204" pitchFamily="34" charset="0"/>
              </a:rPr>
              <a:t> </a:t>
            </a:r>
            <a:r>
              <a:rPr lang="en-GB" altLang="en-US" sz="2600" b="1" dirty="0" err="1" smtClean="0">
                <a:latin typeface="Lucida Sans" panose="020B0602030504020204" pitchFamily="34" charset="0"/>
              </a:rPr>
              <a:t>eich</a:t>
            </a:r>
            <a:r>
              <a:rPr lang="en-GB" altLang="en-US" sz="2600" b="1" dirty="0" smtClean="0">
                <a:latin typeface="Lucida Sans" panose="020B0602030504020204" pitchFamily="34" charset="0"/>
              </a:rPr>
              <a:t> </a:t>
            </a:r>
            <a:r>
              <a:rPr lang="en-GB" altLang="en-US" sz="2600" b="1" dirty="0" err="1" smtClean="0">
                <a:latin typeface="Lucida Sans" panose="020B0602030504020204" pitchFamily="34" charset="0"/>
              </a:rPr>
              <a:t>gweithgaredd</a:t>
            </a:r>
            <a:r>
              <a:rPr lang="en-GB" altLang="en-US" sz="2600" b="1" dirty="0" smtClean="0">
                <a:latin typeface="Lucida Sans" panose="020B0602030504020204" pitchFamily="34" charset="0"/>
              </a:rPr>
              <a:t> </a:t>
            </a:r>
            <a:r>
              <a:rPr lang="en-GB" altLang="en-US" sz="2600" b="1" dirty="0" err="1" smtClean="0">
                <a:latin typeface="Lucida Sans" panose="020B0602030504020204" pitchFamily="34" charset="0"/>
              </a:rPr>
              <a:t>adrodd</a:t>
            </a:r>
            <a:r>
              <a:rPr lang="en-GB" altLang="en-US" sz="2600" b="1" dirty="0" smtClean="0">
                <a:latin typeface="Lucida Sans" panose="020B0602030504020204" pitchFamily="34" charset="0"/>
              </a:rPr>
              <a:t> </a:t>
            </a:r>
            <a:r>
              <a:rPr lang="en-GB" altLang="en-US" sz="2600" b="1" dirty="0" err="1" smtClean="0">
                <a:latin typeface="Lucida Sans" panose="020B0602030504020204" pitchFamily="34" charset="0"/>
              </a:rPr>
              <a:t>stori</a:t>
            </a:r>
            <a:r>
              <a:rPr lang="en-GB" altLang="en-US" sz="2600" b="1" dirty="0" smtClean="0">
                <a:latin typeface="Lucida Sans" panose="020B0602030504020204" pitchFamily="34" charset="0"/>
              </a:rPr>
              <a:t>:</a:t>
            </a:r>
          </a:p>
          <a:p>
            <a:pPr lvl="0"/>
            <a:r>
              <a:rPr lang="cy-GB" sz="2600" dirty="0" smtClean="0">
                <a:latin typeface="Lucida Sans" panose="020B0602030504020204" pitchFamily="34" charset="0"/>
              </a:rPr>
              <a:t>Pa agweddau o’ch adrodd stori chi fyddai’n </a:t>
            </a:r>
            <a:r>
              <a:rPr lang="cy-GB" sz="2600" dirty="0">
                <a:latin typeface="Lucida Sans" panose="020B0602030504020204" pitchFamily="34" charset="0"/>
              </a:rPr>
              <a:t>eich galluogi i wneud cysylltiadau gyda’r pwyntiau </a:t>
            </a:r>
            <a:r>
              <a:rPr lang="cy-GB" sz="2600" dirty="0" smtClean="0">
                <a:latin typeface="Lucida Sans" panose="020B0602030504020204" pitchFamily="34" charset="0"/>
              </a:rPr>
              <a:t>blaenorol?</a:t>
            </a:r>
            <a:endParaRPr lang="en-GB" sz="2600" dirty="0">
              <a:latin typeface="Lucida Sans" panose="020B0602030504020204" pitchFamily="34" charset="0"/>
            </a:endParaRPr>
          </a:p>
          <a:p>
            <a:pPr lvl="0"/>
            <a:r>
              <a:rPr lang="cy-GB" sz="2600" dirty="0" smtClean="0">
                <a:latin typeface="Lucida Sans" panose="020B0602030504020204" pitchFamily="34" charset="0"/>
              </a:rPr>
              <a:t>Sut </a:t>
            </a:r>
            <a:r>
              <a:rPr lang="cy-GB" sz="2600" dirty="0">
                <a:latin typeface="Lucida Sans" panose="020B0602030504020204" pitchFamily="34" charset="0"/>
              </a:rPr>
              <a:t>fyddech yn cefnogi’r </a:t>
            </a:r>
            <a:r>
              <a:rPr lang="cy-GB" sz="2600" dirty="0" smtClean="0">
                <a:latin typeface="Lucida Sans" panose="020B0602030504020204" pitchFamily="34" charset="0"/>
              </a:rPr>
              <a:t>elfennau </a:t>
            </a:r>
            <a:r>
              <a:rPr lang="cy-GB" sz="2600" dirty="0">
                <a:latin typeface="Lucida Sans" panose="020B0602030504020204" pitchFamily="34" charset="0"/>
              </a:rPr>
              <a:t>allweddol </a:t>
            </a:r>
            <a:r>
              <a:rPr lang="cy-GB" sz="2600" dirty="0" smtClean="0">
                <a:latin typeface="Lucida Sans" panose="020B0602030504020204" pitchFamily="34" charset="0"/>
              </a:rPr>
              <a:t>gyda theori?</a:t>
            </a:r>
            <a:endParaRPr lang="en-GB" sz="2600" dirty="0">
              <a:latin typeface="Lucida Sans" panose="020B0602030504020204" pitchFamily="34" charset="0"/>
            </a:endParaRPr>
          </a:p>
          <a:p>
            <a:endParaRPr lang="en-GB" altLang="en-US" dirty="0" smtClean="0">
              <a:latin typeface="Lucida Sans" panose="020B0602030504020204" pitchFamily="34" charset="0"/>
            </a:endParaRPr>
          </a:p>
        </p:txBody>
      </p:sp>
      <p:sp>
        <p:nvSpPr>
          <p:cNvPr id="53252" name="Content Placeholder 3"/>
          <p:cNvSpPr>
            <a:spLocks noGrp="1"/>
          </p:cNvSpPr>
          <p:nvPr>
            <p:ph sz="half" idx="2"/>
          </p:nvPr>
        </p:nvSpPr>
        <p:spPr>
          <a:xfrm>
            <a:off x="4648200" y="1196752"/>
            <a:ext cx="4388296" cy="4392836"/>
          </a:xfrm>
        </p:spPr>
        <p:txBody>
          <a:bodyPr>
            <a:normAutofit lnSpcReduction="10000"/>
          </a:bodyPr>
          <a:lstStyle/>
          <a:p>
            <a:pPr marL="0" indent="0">
              <a:buNone/>
            </a:pPr>
            <a:r>
              <a:rPr lang="en-GB" altLang="en-US" sz="2600" b="1" dirty="0" smtClean="0">
                <a:solidFill>
                  <a:srgbClr val="0000FF"/>
                </a:solidFill>
                <a:latin typeface="Lucida Sans" panose="020B0602030504020204" pitchFamily="34" charset="0"/>
              </a:rPr>
              <a:t>Consider your storytelling activity:</a:t>
            </a:r>
          </a:p>
          <a:p>
            <a:r>
              <a:rPr lang="en-GB" dirty="0" smtClean="0">
                <a:solidFill>
                  <a:srgbClr val="0000FF"/>
                </a:solidFill>
                <a:latin typeface="Lucida Sans" panose="020B0602030504020204" pitchFamily="34" charset="0"/>
              </a:rPr>
              <a:t>What aspects of your storytelling would allow </a:t>
            </a:r>
            <a:r>
              <a:rPr lang="en-GB" dirty="0">
                <a:solidFill>
                  <a:srgbClr val="0000FF"/>
                </a:solidFill>
                <a:latin typeface="Lucida Sans" panose="020B0602030504020204" pitchFamily="34" charset="0"/>
              </a:rPr>
              <a:t>you to make links to the </a:t>
            </a:r>
            <a:r>
              <a:rPr lang="en-GB" dirty="0" smtClean="0">
                <a:solidFill>
                  <a:srgbClr val="0000FF"/>
                </a:solidFill>
                <a:latin typeface="Lucida Sans" panose="020B0602030504020204" pitchFamily="34" charset="0"/>
              </a:rPr>
              <a:t>previous </a:t>
            </a:r>
            <a:r>
              <a:rPr lang="en-GB" dirty="0">
                <a:solidFill>
                  <a:srgbClr val="0000FF"/>
                </a:solidFill>
                <a:latin typeface="Lucida Sans" panose="020B0602030504020204" pitchFamily="34" charset="0"/>
              </a:rPr>
              <a:t>points</a:t>
            </a:r>
            <a:r>
              <a:rPr lang="en-GB" dirty="0" smtClean="0">
                <a:solidFill>
                  <a:srgbClr val="0000FF"/>
                </a:solidFill>
                <a:latin typeface="Lucida Sans" panose="020B0602030504020204" pitchFamily="34" charset="0"/>
              </a:rPr>
              <a:t>?</a:t>
            </a:r>
          </a:p>
          <a:p>
            <a:r>
              <a:rPr lang="en-GB" dirty="0" smtClean="0">
                <a:solidFill>
                  <a:srgbClr val="0000FF"/>
                </a:solidFill>
                <a:latin typeface="Lucida Sans" panose="020B0602030504020204" pitchFamily="34" charset="0"/>
              </a:rPr>
              <a:t>How could you </a:t>
            </a:r>
            <a:r>
              <a:rPr lang="en-GB" dirty="0">
                <a:solidFill>
                  <a:srgbClr val="0000FF"/>
                </a:solidFill>
                <a:latin typeface="Lucida Sans" panose="020B0602030504020204" pitchFamily="34" charset="0"/>
              </a:rPr>
              <a:t>support the </a:t>
            </a:r>
            <a:r>
              <a:rPr lang="en-GB" dirty="0" smtClean="0">
                <a:solidFill>
                  <a:srgbClr val="0000FF"/>
                </a:solidFill>
                <a:latin typeface="Lucida Sans" panose="020B0602030504020204" pitchFamily="34" charset="0"/>
              </a:rPr>
              <a:t>key elements with theory</a:t>
            </a:r>
            <a:r>
              <a:rPr lang="en-GB" dirty="0">
                <a:solidFill>
                  <a:srgbClr val="0000FF"/>
                </a:solidFill>
                <a:latin typeface="Lucida Sans" panose="020B0602030504020204" pitchFamily="34" charset="0"/>
              </a:rPr>
              <a:t>?</a:t>
            </a:r>
          </a:p>
          <a:p>
            <a:endParaRPr lang="en-GB" altLang="en-US" sz="2400" dirty="0" smtClean="0">
              <a:solidFill>
                <a:srgbClr val="0070C0"/>
              </a:solidFill>
              <a:latin typeface="Lucida Sans" panose="020B0602030504020204" pitchFamily="34" charset="0"/>
            </a:endParaRPr>
          </a:p>
        </p:txBody>
      </p:sp>
    </p:spTree>
    <p:extLst>
      <p:ext uri="{BB962C8B-B14F-4D97-AF65-F5344CB8AC3E}">
        <p14:creationId xmlns:p14="http://schemas.microsoft.com/office/powerpoint/2010/main" val="29550073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251520" y="274638"/>
            <a:ext cx="8435280" cy="850106"/>
          </a:xfrm>
        </p:spPr>
        <p:txBody>
          <a:bodyPr/>
          <a:lstStyle/>
          <a:p>
            <a:pPr algn="l"/>
            <a:r>
              <a:rPr lang="en-GB" altLang="en-US" sz="2400" dirty="0" err="1" smtClean="0">
                <a:latin typeface="Lucida Sans" panose="020B0602030504020204" pitchFamily="34" charset="0"/>
              </a:rPr>
              <a:t>Rhestr</a:t>
            </a:r>
            <a:r>
              <a:rPr lang="en-GB" altLang="en-US" sz="2400" dirty="0" smtClean="0">
                <a:latin typeface="Lucida Sans" panose="020B0602030504020204" pitchFamily="34" charset="0"/>
              </a:rPr>
              <a:t> o </a:t>
            </a:r>
            <a:r>
              <a:rPr lang="en-GB" altLang="en-US" sz="2400" dirty="0" err="1" smtClean="0">
                <a:latin typeface="Lucida Sans" panose="020B0602030504020204" pitchFamily="34" charset="0"/>
              </a:rPr>
              <a:t>gyfeiriadau</a:t>
            </a:r>
            <a:r>
              <a:rPr lang="en-GB" altLang="en-US" sz="2400" dirty="0" smtClean="0">
                <a:latin typeface="Lucida Sans" panose="020B0602030504020204" pitchFamily="34" charset="0"/>
              </a:rPr>
              <a:t/>
            </a:r>
            <a:br>
              <a:rPr lang="en-GB" altLang="en-US" sz="2400" dirty="0" smtClean="0">
                <a:latin typeface="Lucida Sans" panose="020B0602030504020204" pitchFamily="34" charset="0"/>
              </a:rPr>
            </a:br>
            <a:r>
              <a:rPr lang="en-GB" altLang="en-US" sz="2400" dirty="0" smtClean="0">
                <a:solidFill>
                  <a:srgbClr val="0000FF"/>
                </a:solidFill>
                <a:latin typeface="Lucida Sans" panose="020B0602030504020204" pitchFamily="34" charset="0"/>
              </a:rPr>
              <a:t>Reference list</a:t>
            </a:r>
          </a:p>
        </p:txBody>
      </p:sp>
      <p:sp>
        <p:nvSpPr>
          <p:cNvPr id="2" name="Content Placeholder 1"/>
          <p:cNvSpPr>
            <a:spLocks noGrp="1"/>
          </p:cNvSpPr>
          <p:nvPr>
            <p:ph idx="1"/>
          </p:nvPr>
        </p:nvSpPr>
        <p:spPr>
          <a:xfrm>
            <a:off x="107504" y="1052736"/>
            <a:ext cx="8784976" cy="4464497"/>
          </a:xfrm>
        </p:spPr>
        <p:txBody>
          <a:bodyPr>
            <a:normAutofit/>
          </a:bodyPr>
          <a:lstStyle/>
          <a:p>
            <a:pPr marL="0" indent="0">
              <a:buNone/>
            </a:pPr>
            <a:r>
              <a:rPr lang="en-GB" sz="1800" dirty="0" smtClean="0">
                <a:latin typeface="Lucida Sans" panose="020B0602030504020204" pitchFamily="34" charset="0"/>
              </a:rPr>
              <a:t>Brownhill, S. (2013) </a:t>
            </a:r>
            <a:r>
              <a:rPr lang="en-GB" sz="1800" i="1" dirty="0" smtClean="0">
                <a:latin typeface="Lucida Sans" panose="020B0602030504020204" pitchFamily="34" charset="0"/>
              </a:rPr>
              <a:t>Getting Children Writing. </a:t>
            </a:r>
            <a:r>
              <a:rPr lang="en-GB" sz="1800" dirty="0">
                <a:latin typeface="Lucida Sans" panose="020B0602030504020204" pitchFamily="34" charset="0"/>
              </a:rPr>
              <a:t>London: Sage Publications Ltd</a:t>
            </a:r>
            <a:r>
              <a:rPr lang="en-GB" sz="1800" dirty="0" smtClean="0">
                <a:latin typeface="Lucida Sans" panose="020B0602030504020204" pitchFamily="34" charset="0"/>
              </a:rPr>
              <a:t>.</a:t>
            </a:r>
          </a:p>
          <a:p>
            <a:pPr marL="0" indent="0">
              <a:buNone/>
            </a:pPr>
            <a:r>
              <a:rPr lang="en-GB" sz="1800" dirty="0" smtClean="0">
                <a:latin typeface="Lucida Sans" panose="020B0602030504020204" pitchFamily="34" charset="0"/>
              </a:rPr>
              <a:t>Donaldson, G. (2015</a:t>
            </a:r>
            <a:r>
              <a:rPr lang="en-GB" sz="1800" dirty="0">
                <a:latin typeface="Lucida Sans" panose="020B0602030504020204" pitchFamily="34" charset="0"/>
              </a:rPr>
              <a:t>) </a:t>
            </a:r>
            <a:r>
              <a:rPr lang="en-GB" sz="1800" i="1" dirty="0" smtClean="0">
                <a:latin typeface="Lucida Sans" panose="020B0602030504020204" pitchFamily="34" charset="0"/>
              </a:rPr>
              <a:t>Successful </a:t>
            </a:r>
            <a:r>
              <a:rPr lang="en-GB" sz="1800" i="1" dirty="0">
                <a:latin typeface="Lucida Sans" panose="020B0602030504020204" pitchFamily="34" charset="0"/>
              </a:rPr>
              <a:t>Futures Independent Review of Curriculum  and Assessment Arrangements in </a:t>
            </a:r>
            <a:r>
              <a:rPr lang="en-GB" sz="1800" i="1" dirty="0" smtClean="0">
                <a:latin typeface="Lucida Sans" panose="020B0602030504020204" pitchFamily="34" charset="0"/>
              </a:rPr>
              <a:t>Wales,</a:t>
            </a:r>
            <a:r>
              <a:rPr lang="en-GB" sz="1800" i="1" dirty="0">
                <a:latin typeface="Lucida Sans" panose="020B0602030504020204" pitchFamily="34" charset="0"/>
              </a:rPr>
              <a:t> </a:t>
            </a:r>
            <a:r>
              <a:rPr lang="en-GB" sz="1800" dirty="0" smtClean="0">
                <a:latin typeface="Lucida Sans" panose="020B0602030504020204" pitchFamily="34" charset="0"/>
                <a:hlinkClick r:id="rId3"/>
              </a:rPr>
              <a:t>https</a:t>
            </a:r>
            <a:r>
              <a:rPr lang="en-GB" sz="1800" dirty="0">
                <a:latin typeface="Lucida Sans" panose="020B0602030504020204" pitchFamily="34" charset="0"/>
                <a:hlinkClick r:id="rId3"/>
              </a:rPr>
              <a:t>://</a:t>
            </a:r>
            <a:r>
              <a:rPr lang="en-GB" sz="1800" dirty="0" smtClean="0">
                <a:latin typeface="Lucida Sans" panose="020B0602030504020204" pitchFamily="34" charset="0"/>
                <a:hlinkClick r:id="rId3"/>
              </a:rPr>
              <a:t>gov.wales/docs/dcells/publications/150225-successful-futures-en.pdf</a:t>
            </a:r>
            <a:r>
              <a:rPr lang="en-GB" sz="1800" dirty="0" smtClean="0">
                <a:latin typeface="Lucida Sans" panose="020B0602030504020204" pitchFamily="34" charset="0"/>
              </a:rPr>
              <a:t> [Accessed: November 2 2018].</a:t>
            </a:r>
          </a:p>
          <a:p>
            <a:pPr marL="0" indent="0">
              <a:buNone/>
            </a:pPr>
            <a:r>
              <a:rPr lang="en-GB" sz="1800" dirty="0" err="1" smtClean="0">
                <a:latin typeface="Lucida Sans" panose="020B0602030504020204" pitchFamily="34" charset="0"/>
              </a:rPr>
              <a:t>Neaum</a:t>
            </a:r>
            <a:r>
              <a:rPr lang="en-GB" sz="1800" dirty="0" smtClean="0">
                <a:latin typeface="Lucida Sans" panose="020B0602030504020204" pitchFamily="34" charset="0"/>
              </a:rPr>
              <a:t>, S. (2012) </a:t>
            </a:r>
            <a:r>
              <a:rPr lang="en-GB" sz="1800" i="1" dirty="0" smtClean="0">
                <a:latin typeface="Lucida Sans" panose="020B0602030504020204" pitchFamily="34" charset="0"/>
              </a:rPr>
              <a:t>Language and Literacy for the Early Years. </a:t>
            </a:r>
            <a:r>
              <a:rPr lang="en-GB" sz="1800" dirty="0">
                <a:latin typeface="Lucida Sans" panose="020B0602030504020204" pitchFamily="34" charset="0"/>
              </a:rPr>
              <a:t>London: Sage Publications Ltd.</a:t>
            </a:r>
          </a:p>
          <a:p>
            <a:pPr marL="0" indent="0">
              <a:buNone/>
            </a:pPr>
            <a:r>
              <a:rPr lang="en-GB" sz="1800" dirty="0" smtClean="0">
                <a:latin typeface="Lucida Sans" panose="020B0602030504020204" pitchFamily="34" charset="0"/>
              </a:rPr>
              <a:t>Rose</a:t>
            </a:r>
            <a:r>
              <a:rPr lang="en-GB" sz="1800" dirty="0">
                <a:latin typeface="Lucida Sans" panose="020B0602030504020204" pitchFamily="34" charset="0"/>
              </a:rPr>
              <a:t>, E. (2016) </a:t>
            </a:r>
            <a:r>
              <a:rPr lang="en-GB" sz="1800" i="1" dirty="0" err="1" smtClean="0">
                <a:latin typeface="Lucida Sans" panose="020B0602030504020204" pitchFamily="34" charset="0"/>
              </a:rPr>
              <a:t>Lowenfeld’s</a:t>
            </a:r>
            <a:r>
              <a:rPr lang="en-GB" sz="1800" i="1" dirty="0" smtClean="0">
                <a:latin typeface="Lucida Sans" panose="020B0602030504020204" pitchFamily="34" charset="0"/>
              </a:rPr>
              <a:t> </a:t>
            </a:r>
            <a:r>
              <a:rPr lang="en-GB" sz="1800" i="1" dirty="0">
                <a:latin typeface="Lucida Sans" panose="020B0602030504020204" pitchFamily="34" charset="0"/>
              </a:rPr>
              <a:t>5 </a:t>
            </a:r>
            <a:r>
              <a:rPr lang="en-GB" sz="1800" i="1" dirty="0" smtClean="0">
                <a:latin typeface="Lucida Sans" panose="020B0602030504020204" pitchFamily="34" charset="0"/>
              </a:rPr>
              <a:t>stages,</a:t>
            </a:r>
            <a:r>
              <a:rPr lang="en-GB" sz="1800" i="1" dirty="0">
                <a:latin typeface="Lucida Sans" panose="020B0602030504020204" pitchFamily="34" charset="0"/>
              </a:rPr>
              <a:t> </a:t>
            </a:r>
            <a:r>
              <a:rPr lang="en-GB" sz="1800" dirty="0" smtClean="0">
                <a:latin typeface="Lucida Sans" panose="020B0602030504020204" pitchFamily="34" charset="0"/>
              </a:rPr>
              <a:t>https</a:t>
            </a:r>
            <a:r>
              <a:rPr lang="en-GB" sz="1800" dirty="0">
                <a:latin typeface="Lucida Sans" panose="020B0602030504020204" pitchFamily="34" charset="0"/>
              </a:rPr>
              <a:t>://www.youtube.com/watch?v=DcLcUjRVY24 [Accessed: November 1 2018</a:t>
            </a:r>
            <a:r>
              <a:rPr lang="en-GB" sz="1800" dirty="0" smtClean="0">
                <a:latin typeface="Lucida Sans" panose="020B0602030504020204" pitchFamily="34" charset="0"/>
              </a:rPr>
              <a:t>].</a:t>
            </a:r>
          </a:p>
          <a:p>
            <a:pPr marL="0" indent="0">
              <a:buNone/>
            </a:pPr>
            <a:r>
              <a:rPr lang="en-GB" sz="1800" dirty="0">
                <a:latin typeface="Lucida Sans" panose="020B0602030504020204" pitchFamily="34" charset="0"/>
              </a:rPr>
              <a:t>Rumble Viral (2017) </a:t>
            </a:r>
            <a:r>
              <a:rPr lang="en-GB" sz="1800" i="1" dirty="0" smtClean="0">
                <a:latin typeface="Lucida Sans" panose="020B0602030504020204" pitchFamily="34" charset="0"/>
              </a:rPr>
              <a:t>Baby </a:t>
            </a:r>
            <a:r>
              <a:rPr lang="en-GB" sz="1800" i="1" dirty="0">
                <a:latin typeface="Lucida Sans" panose="020B0602030504020204" pitchFamily="34" charset="0"/>
              </a:rPr>
              <a:t>makes food fun by creating epic </a:t>
            </a:r>
            <a:r>
              <a:rPr lang="en-GB" sz="1800" i="1" dirty="0" smtClean="0">
                <a:latin typeface="Lucida Sans" panose="020B0602030504020204" pitchFamily="34" charset="0"/>
              </a:rPr>
              <a:t>mess</a:t>
            </a:r>
            <a:r>
              <a:rPr lang="en-GB" sz="1800" dirty="0" smtClean="0">
                <a:latin typeface="Lucida Sans" panose="020B0602030504020204" pitchFamily="34" charset="0"/>
              </a:rPr>
              <a:t>,</a:t>
            </a:r>
            <a:r>
              <a:rPr lang="en-GB" sz="1800" dirty="0">
                <a:latin typeface="Lucida Sans" panose="020B0602030504020204" pitchFamily="34" charset="0"/>
              </a:rPr>
              <a:t> </a:t>
            </a:r>
            <a:r>
              <a:rPr lang="en-GB" sz="1800" dirty="0" smtClean="0">
                <a:latin typeface="Lucida Sans" panose="020B0602030504020204" pitchFamily="34" charset="0"/>
              </a:rPr>
              <a:t>https</a:t>
            </a:r>
            <a:r>
              <a:rPr lang="en-GB" sz="1800" dirty="0">
                <a:latin typeface="Lucida Sans" panose="020B0602030504020204" pitchFamily="34" charset="0"/>
              </a:rPr>
              <a:t>://www.youtube.com/watch?v=sdg1Ce-vmwk [Accessed: November 1 2018].</a:t>
            </a:r>
          </a:p>
          <a:p>
            <a:pPr marL="0" indent="0">
              <a:buNone/>
            </a:pPr>
            <a:endParaRPr lang="en-GB" sz="1800" dirty="0">
              <a:latin typeface="Lucida Sans" panose="020B0602030504020204" pitchFamily="34" charset="0"/>
            </a:endParaRPr>
          </a:p>
          <a:p>
            <a:pPr marL="0" indent="0">
              <a:buNone/>
            </a:pPr>
            <a:endParaRPr lang="en-GB" sz="1800" dirty="0">
              <a:latin typeface="Lucida Sans" panose="020B0602030504020204" pitchFamily="34" charset="0"/>
            </a:endParaRPr>
          </a:p>
        </p:txBody>
      </p:sp>
    </p:spTree>
    <p:extLst>
      <p:ext uri="{BB962C8B-B14F-4D97-AF65-F5344CB8AC3E}">
        <p14:creationId xmlns:p14="http://schemas.microsoft.com/office/powerpoint/2010/main" val="38794525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a:xfrm>
            <a:off x="251520" y="274638"/>
            <a:ext cx="8435280" cy="850106"/>
          </a:xfrm>
        </p:spPr>
        <p:txBody>
          <a:bodyPr/>
          <a:lstStyle/>
          <a:p>
            <a:pPr algn="l"/>
            <a:r>
              <a:rPr lang="en-GB" altLang="en-US" sz="2400" dirty="0" err="1" smtClean="0">
                <a:latin typeface="Lucida Sans" panose="020B0602030504020204" pitchFamily="34" charset="0"/>
              </a:rPr>
              <a:t>Rhestr</a:t>
            </a:r>
            <a:r>
              <a:rPr lang="en-GB" altLang="en-US" sz="2400" dirty="0" smtClean="0">
                <a:latin typeface="Lucida Sans" panose="020B0602030504020204" pitchFamily="34" charset="0"/>
              </a:rPr>
              <a:t> o </a:t>
            </a:r>
            <a:r>
              <a:rPr lang="en-GB" altLang="en-US" sz="2400" dirty="0" err="1" smtClean="0">
                <a:latin typeface="Lucida Sans" panose="020B0602030504020204" pitchFamily="34" charset="0"/>
              </a:rPr>
              <a:t>gyfeiriadau</a:t>
            </a:r>
            <a:r>
              <a:rPr lang="en-GB" altLang="en-US" sz="2400" dirty="0" smtClean="0">
                <a:latin typeface="Lucida Sans" panose="020B0602030504020204" pitchFamily="34" charset="0"/>
              </a:rPr>
              <a:t/>
            </a:r>
            <a:br>
              <a:rPr lang="en-GB" altLang="en-US" sz="2400" dirty="0" smtClean="0">
                <a:latin typeface="Lucida Sans" panose="020B0602030504020204" pitchFamily="34" charset="0"/>
              </a:rPr>
            </a:br>
            <a:r>
              <a:rPr lang="en-GB" altLang="en-US" sz="2400" dirty="0" smtClean="0">
                <a:solidFill>
                  <a:srgbClr val="0000FF"/>
                </a:solidFill>
                <a:latin typeface="Lucida Sans" panose="020B0602030504020204" pitchFamily="34" charset="0"/>
              </a:rPr>
              <a:t>Reference list</a:t>
            </a:r>
          </a:p>
        </p:txBody>
      </p:sp>
      <p:sp>
        <p:nvSpPr>
          <p:cNvPr id="2" name="Content Placeholder 1"/>
          <p:cNvSpPr>
            <a:spLocks noGrp="1"/>
          </p:cNvSpPr>
          <p:nvPr>
            <p:ph idx="1"/>
          </p:nvPr>
        </p:nvSpPr>
        <p:spPr>
          <a:xfrm>
            <a:off x="107504" y="1052736"/>
            <a:ext cx="8784976" cy="4464497"/>
          </a:xfrm>
        </p:spPr>
        <p:txBody>
          <a:bodyPr>
            <a:normAutofit fontScale="92500" lnSpcReduction="10000"/>
          </a:bodyPr>
          <a:lstStyle/>
          <a:p>
            <a:pPr marL="0" indent="0">
              <a:buNone/>
            </a:pPr>
            <a:r>
              <a:rPr lang="en-GB" sz="2100" dirty="0" smtClean="0">
                <a:latin typeface="Lucida Sans" panose="020B0602030504020204" pitchFamily="34" charset="0"/>
              </a:rPr>
              <a:t>Sandhu</a:t>
            </a:r>
            <a:r>
              <a:rPr lang="en-GB" sz="2100" dirty="0">
                <a:latin typeface="Lucida Sans" panose="020B0602030504020204" pitchFamily="34" charset="0"/>
              </a:rPr>
              <a:t>, J. (2018) </a:t>
            </a:r>
            <a:r>
              <a:rPr lang="en-GB" sz="2100" i="1" dirty="0" smtClean="0">
                <a:latin typeface="Lucida Sans" panose="020B0602030504020204" pitchFamily="34" charset="0"/>
              </a:rPr>
              <a:t>Baby </a:t>
            </a:r>
            <a:r>
              <a:rPr lang="en-GB" sz="2100" i="1" dirty="0">
                <a:latin typeface="Lucida Sans" panose="020B0602030504020204" pitchFamily="34" charset="0"/>
              </a:rPr>
              <a:t>drawing with </a:t>
            </a:r>
            <a:r>
              <a:rPr lang="en-GB" sz="2100" i="1" dirty="0" smtClean="0">
                <a:latin typeface="Lucida Sans" panose="020B0602030504020204" pitchFamily="34" charset="0"/>
              </a:rPr>
              <a:t>yogurt,</a:t>
            </a:r>
            <a:r>
              <a:rPr lang="en-GB" sz="2100" i="1" dirty="0">
                <a:latin typeface="Lucida Sans" panose="020B0602030504020204" pitchFamily="34" charset="0"/>
              </a:rPr>
              <a:t> </a:t>
            </a:r>
            <a:r>
              <a:rPr lang="en-GB" sz="2100" dirty="0" smtClean="0">
                <a:latin typeface="Lucida Sans" panose="020B0602030504020204" pitchFamily="34" charset="0"/>
              </a:rPr>
              <a:t>https</a:t>
            </a:r>
            <a:r>
              <a:rPr lang="en-GB" sz="2100" dirty="0">
                <a:latin typeface="Lucida Sans" panose="020B0602030504020204" pitchFamily="34" charset="0"/>
              </a:rPr>
              <a:t>://www.youtube.com/watch?v=VBaCQJzvjwM [Accessed: November 1 2018</a:t>
            </a:r>
            <a:r>
              <a:rPr lang="en-GB" sz="2100" dirty="0" smtClean="0">
                <a:latin typeface="Lucida Sans" panose="020B0602030504020204" pitchFamily="34" charset="0"/>
              </a:rPr>
              <a:t>].</a:t>
            </a:r>
          </a:p>
          <a:p>
            <a:pPr marL="0" indent="0">
              <a:buNone/>
            </a:pPr>
            <a:r>
              <a:rPr lang="en-GB" sz="2100" dirty="0">
                <a:latin typeface="Lucida Sans" panose="020B0602030504020204" pitchFamily="34" charset="0"/>
              </a:rPr>
              <a:t>Sherman, D. (2014) </a:t>
            </a:r>
            <a:r>
              <a:rPr lang="en-GB" sz="2100" i="1" dirty="0" smtClean="0">
                <a:latin typeface="Lucida Sans" panose="020B0602030504020204" pitchFamily="34" charset="0"/>
              </a:rPr>
              <a:t>Developmental </a:t>
            </a:r>
            <a:r>
              <a:rPr lang="en-GB" sz="2100" i="1" dirty="0">
                <a:latin typeface="Lucida Sans" panose="020B0602030504020204" pitchFamily="34" charset="0"/>
              </a:rPr>
              <a:t>Writing Stages - Whiteboard </a:t>
            </a:r>
            <a:r>
              <a:rPr lang="en-GB" sz="2100" i="1" dirty="0" smtClean="0">
                <a:latin typeface="Lucida Sans" panose="020B0602030504020204" pitchFamily="34" charset="0"/>
              </a:rPr>
              <a:t>Animation</a:t>
            </a:r>
            <a:r>
              <a:rPr lang="en-GB" sz="2100" dirty="0" smtClean="0">
                <a:latin typeface="Lucida Sans" panose="020B0602030504020204" pitchFamily="34" charset="0"/>
              </a:rPr>
              <a:t>,</a:t>
            </a:r>
            <a:r>
              <a:rPr lang="en-GB" sz="2100" dirty="0">
                <a:latin typeface="Lucida Sans" panose="020B0602030504020204" pitchFamily="34" charset="0"/>
              </a:rPr>
              <a:t> </a:t>
            </a:r>
            <a:r>
              <a:rPr lang="en-GB" sz="2100" dirty="0" smtClean="0">
                <a:latin typeface="Lucida Sans" panose="020B0602030504020204" pitchFamily="34" charset="0"/>
              </a:rPr>
              <a:t>https</a:t>
            </a:r>
            <a:r>
              <a:rPr lang="en-GB" sz="2100" dirty="0">
                <a:latin typeface="Lucida Sans" panose="020B0602030504020204" pitchFamily="34" charset="0"/>
              </a:rPr>
              <a:t>://www.youtube.com/watch?v=TQdNGnc54QM [Accessed: November 1 2018</a:t>
            </a:r>
            <a:r>
              <a:rPr lang="en-GB" sz="2100" dirty="0" smtClean="0">
                <a:latin typeface="Lucida Sans" panose="020B0602030504020204" pitchFamily="34" charset="0"/>
              </a:rPr>
              <a:t>].</a:t>
            </a:r>
          </a:p>
          <a:p>
            <a:pPr marL="0" indent="0">
              <a:buNone/>
            </a:pPr>
            <a:r>
              <a:rPr lang="en-GB" sz="2100" dirty="0" err="1">
                <a:latin typeface="Lucida Sans" panose="020B0602030504020204" pitchFamily="34" charset="0"/>
              </a:rPr>
              <a:t>Szaflarski</a:t>
            </a:r>
            <a:r>
              <a:rPr lang="en-GB" sz="2100" dirty="0">
                <a:latin typeface="Lucida Sans" panose="020B0602030504020204" pitchFamily="34" charset="0"/>
              </a:rPr>
              <a:t>, </a:t>
            </a:r>
            <a:r>
              <a:rPr lang="en-GB" sz="2100" dirty="0" smtClean="0">
                <a:latin typeface="Lucida Sans" panose="020B0602030504020204" pitchFamily="34" charset="0"/>
              </a:rPr>
              <a:t>J.P. et al. (2012) ‘Left-handedness </a:t>
            </a:r>
            <a:r>
              <a:rPr lang="en-GB" sz="2100" dirty="0">
                <a:latin typeface="Lucida Sans" panose="020B0602030504020204" pitchFamily="34" charset="0"/>
              </a:rPr>
              <a:t>and language lateralization in </a:t>
            </a:r>
            <a:r>
              <a:rPr lang="en-GB" sz="2100" dirty="0" smtClean="0">
                <a:latin typeface="Lucida Sans" panose="020B0602030504020204" pitchFamily="34" charset="0"/>
              </a:rPr>
              <a:t>children’, </a:t>
            </a:r>
            <a:r>
              <a:rPr lang="en-GB" sz="2100" i="1" dirty="0" smtClean="0">
                <a:latin typeface="Lucida Sans" panose="020B0602030504020204" pitchFamily="34" charset="0"/>
              </a:rPr>
              <a:t>Brain </a:t>
            </a:r>
            <a:r>
              <a:rPr lang="en-GB" sz="2100" i="1" dirty="0">
                <a:latin typeface="Lucida Sans" panose="020B0602030504020204" pitchFamily="34" charset="0"/>
              </a:rPr>
              <a:t>research</a:t>
            </a:r>
            <a:r>
              <a:rPr lang="en-GB" sz="2100" dirty="0">
                <a:latin typeface="Lucida Sans" panose="020B0602030504020204" pitchFamily="34" charset="0"/>
              </a:rPr>
              <a:t>, </a:t>
            </a:r>
            <a:r>
              <a:rPr lang="en-GB" sz="2100" i="1" dirty="0">
                <a:latin typeface="Lucida Sans" panose="020B0602030504020204" pitchFamily="34" charset="0"/>
              </a:rPr>
              <a:t>1433</a:t>
            </a:r>
            <a:r>
              <a:rPr lang="en-GB" sz="2100" dirty="0">
                <a:latin typeface="Lucida Sans" panose="020B0602030504020204" pitchFamily="34" charset="0"/>
              </a:rPr>
              <a:t>, pp.85-97.</a:t>
            </a:r>
            <a:endParaRPr lang="en-GB" sz="2100" dirty="0" smtClean="0">
              <a:latin typeface="Lucida Sans" panose="020B0602030504020204" pitchFamily="34" charset="0"/>
            </a:endParaRPr>
          </a:p>
          <a:p>
            <a:pPr marL="0" indent="0">
              <a:buNone/>
            </a:pPr>
            <a:r>
              <a:rPr lang="en-GB" sz="2100" dirty="0">
                <a:latin typeface="Lucida Sans" panose="020B0602030504020204" pitchFamily="34" charset="0"/>
              </a:rPr>
              <a:t>Welsh Government (</a:t>
            </a:r>
            <a:r>
              <a:rPr lang="en-GB" sz="2100" dirty="0" smtClean="0">
                <a:latin typeface="Lucida Sans" panose="020B0602030504020204" pitchFamily="34" charset="0"/>
              </a:rPr>
              <a:t>2019) Draft Statutory Area of Learning and Experience: Languages, Literacy </a:t>
            </a:r>
            <a:r>
              <a:rPr lang="en-GB" sz="2100" dirty="0">
                <a:latin typeface="Lucida Sans" panose="020B0602030504020204" pitchFamily="34" charset="0"/>
              </a:rPr>
              <a:t>and Communication, </a:t>
            </a:r>
            <a:r>
              <a:rPr lang="en-GB" sz="2100" dirty="0">
                <a:latin typeface="Lucida Sans" panose="020B0602030504020204" pitchFamily="34" charset="0"/>
                <a:hlinkClick r:id="rId3"/>
              </a:rPr>
              <a:t>https://</a:t>
            </a:r>
            <a:r>
              <a:rPr lang="en-GB" sz="2100" dirty="0" smtClean="0">
                <a:latin typeface="Lucida Sans" panose="020B0602030504020204" pitchFamily="34" charset="0"/>
                <a:hlinkClick r:id="rId3"/>
              </a:rPr>
              <a:t>hwb.gov.wales/storage/4373f5ea-f77e-4b10-a20f-4b06eb02f6a0/draft-statutory-guidance-languages-literacy-and-communication.pdf</a:t>
            </a:r>
            <a:r>
              <a:rPr lang="en-GB" sz="2100" dirty="0" smtClean="0">
                <a:latin typeface="Lucida Sans" panose="020B0602030504020204" pitchFamily="34" charset="0"/>
              </a:rPr>
              <a:t> </a:t>
            </a:r>
            <a:r>
              <a:rPr lang="en-GB" sz="2100" dirty="0" smtClean="0">
                <a:latin typeface="Lucida Sans" panose="020B0602030504020204" pitchFamily="34" charset="0"/>
              </a:rPr>
              <a:t>[</a:t>
            </a:r>
            <a:r>
              <a:rPr lang="en-GB" sz="2100" dirty="0">
                <a:latin typeface="Lucida Sans" panose="020B0602030504020204" pitchFamily="34" charset="0"/>
              </a:rPr>
              <a:t>Accessed: November </a:t>
            </a:r>
            <a:r>
              <a:rPr lang="en-GB" sz="2100" dirty="0" smtClean="0">
                <a:latin typeface="Lucida Sans" panose="020B0602030504020204" pitchFamily="34" charset="0"/>
              </a:rPr>
              <a:t>9 2020].</a:t>
            </a:r>
            <a:endParaRPr lang="en-GB" sz="2100" dirty="0">
              <a:latin typeface="Lucida Sans" panose="020B0602030504020204" pitchFamily="34" charset="0"/>
            </a:endParaRPr>
          </a:p>
          <a:p>
            <a:pPr marL="0" indent="0">
              <a:buNone/>
            </a:pPr>
            <a:r>
              <a:rPr lang="en-GB" sz="2100" dirty="0" smtClean="0">
                <a:latin typeface="Lucida Sans" panose="020B0602030504020204" pitchFamily="34" charset="0"/>
              </a:rPr>
              <a:t>Whitehead, M. (2004) </a:t>
            </a:r>
            <a:r>
              <a:rPr lang="en-GB" sz="2100" i="1" dirty="0" smtClean="0">
                <a:latin typeface="Lucida Sans" panose="020B0602030504020204" pitchFamily="34" charset="0"/>
              </a:rPr>
              <a:t>Language and Literacy in the Early Years. </a:t>
            </a:r>
            <a:r>
              <a:rPr lang="en-GB" sz="2100" dirty="0" smtClean="0">
                <a:latin typeface="Lucida Sans" panose="020B0602030504020204" pitchFamily="34" charset="0"/>
              </a:rPr>
              <a:t>(3</a:t>
            </a:r>
            <a:r>
              <a:rPr lang="en-GB" sz="2100" baseline="30000" dirty="0" smtClean="0">
                <a:latin typeface="Lucida Sans" panose="020B0602030504020204" pitchFamily="34" charset="0"/>
              </a:rPr>
              <a:t>rd</a:t>
            </a:r>
            <a:r>
              <a:rPr lang="en-GB" sz="2100" dirty="0" smtClean="0">
                <a:latin typeface="Lucida Sans" panose="020B0602030504020204" pitchFamily="34" charset="0"/>
              </a:rPr>
              <a:t> ed.). London: Sage Publications Ltd.</a:t>
            </a:r>
            <a:endParaRPr lang="en-GB" sz="2100" dirty="0">
              <a:latin typeface="Lucida Sans" panose="020B0602030504020204" pitchFamily="34" charset="0"/>
            </a:endParaRPr>
          </a:p>
          <a:p>
            <a:pPr marL="0" indent="0">
              <a:buNone/>
            </a:pPr>
            <a:endParaRPr lang="en-GB" sz="1800" dirty="0">
              <a:latin typeface="Lucida Sans" panose="020B0602030504020204" pitchFamily="34" charset="0"/>
            </a:endParaRPr>
          </a:p>
          <a:p>
            <a:pPr marL="0" indent="0">
              <a:buNone/>
            </a:pPr>
            <a:endParaRPr lang="en-GB" sz="1800" dirty="0">
              <a:latin typeface="Lucida Sans" panose="020B0602030504020204" pitchFamily="34" charset="0"/>
            </a:endParaRPr>
          </a:p>
        </p:txBody>
      </p:sp>
    </p:spTree>
    <p:extLst>
      <p:ext uri="{BB962C8B-B14F-4D97-AF65-F5344CB8AC3E}">
        <p14:creationId xmlns:p14="http://schemas.microsoft.com/office/powerpoint/2010/main" val="245374920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2731</TotalTime>
  <Words>1865</Words>
  <Application>Microsoft Office PowerPoint</Application>
  <PresentationFormat>On-screen Show (4:3)</PresentationFormat>
  <Paragraphs>260</Paragraphs>
  <Slides>33</Slides>
  <Notes>33</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44" baseType="lpstr">
      <vt:lpstr>MS PGothic</vt:lpstr>
      <vt:lpstr>Arial</vt:lpstr>
      <vt:lpstr>Calibri</vt:lpstr>
      <vt:lpstr>Calibri Light</vt:lpstr>
      <vt:lpstr>Lucida Sans</vt:lpstr>
      <vt:lpstr>Myriad Pro</vt:lpstr>
      <vt:lpstr>PrintLucida Sans</vt:lpstr>
      <vt:lpstr>Times</vt:lpstr>
      <vt:lpstr>Wingdings</vt:lpstr>
      <vt:lpstr>Office Theme</vt:lpstr>
      <vt:lpstr>Photo Editor Photo</vt:lpstr>
      <vt:lpstr>PowerPoint Presentation</vt:lpstr>
      <vt:lpstr>Cynnwys     Content</vt:lpstr>
      <vt:lpstr>Sgiliau Cyflogadwyedd/Trosglwyddadwy Employability/Transferable Skills</vt:lpstr>
      <vt:lpstr>Adnoddau   Resources</vt:lpstr>
      <vt:lpstr>Gwneud Marciau Cynnar Early Mark Making</vt:lpstr>
      <vt:lpstr>Gwneud Marciau Cynnar Early Mark Making</vt:lpstr>
      <vt:lpstr>Gwneud Marciau Cynnar Early Mark Making</vt:lpstr>
      <vt:lpstr>Cyfnodau datblygiad artistig                              Stages of artistic development</vt:lpstr>
      <vt:lpstr>PowerPoint Presentation</vt:lpstr>
      <vt:lpstr>O sgribl i luniau cynrychiadol  From scribbles to representational drawings </vt:lpstr>
      <vt:lpstr>O sgribl i luniau cynrychiadol  From scribbles to representational drawings </vt:lpstr>
      <vt:lpstr>Tasg grŵp Group task</vt:lpstr>
      <vt:lpstr>PowerPoint Presentation</vt:lpstr>
      <vt:lpstr>Ysgrifennu Datblygol      Emergent Writing</vt:lpstr>
      <vt:lpstr>Cyfleoedd         Opportunities </vt:lpstr>
      <vt:lpstr>Cyfleoedd         Opportunities </vt:lpstr>
      <vt:lpstr>Cyfnodau ysgrifennu datblygol Stages of emergent writing</vt:lpstr>
      <vt:lpstr>Y gwaith o ysgrifennu  The business of writing</vt:lpstr>
      <vt:lpstr>Montessori</vt:lpstr>
      <vt:lpstr>Adroddiad Donaldson (2015) Donaldson Report (2015)</vt:lpstr>
      <vt:lpstr>Gwybodaeth bellach… Draft Curriculum for Wales 2022</vt:lpstr>
      <vt:lpstr> Plant ag ADY</vt:lpstr>
      <vt:lpstr> Children with ALN</vt:lpstr>
      <vt:lpstr>Rôl yr oedolyn             Role of the adult</vt:lpstr>
      <vt:lpstr>Llawdueddiad chwith Left handedness </vt:lpstr>
      <vt:lpstr>Llawdueddiad chwith – agwedd hanesyddol Left handedness – historical attitude</vt:lpstr>
      <vt:lpstr>Cefnogi plant llawchwith Supporting left-handed children </vt:lpstr>
      <vt:lpstr>Beth am ddiwylliannau eraill? What about other cultures? </vt:lpstr>
      <vt:lpstr>Safonau llythrennedd a rhifedd             Standards in literacy and numeracy</vt:lpstr>
      <vt:lpstr>Tasg Task</vt:lpstr>
      <vt:lpstr>Tasg Task</vt:lpstr>
      <vt:lpstr>Rhestr o gyfeiriadau Reference list</vt:lpstr>
      <vt:lpstr>Rhestr o gyfeiriadau Reference list</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Alison Rees-Edwards</cp:lastModifiedBy>
  <cp:revision>147</cp:revision>
  <cp:lastPrinted>2019-11-25T15:55:21Z</cp:lastPrinted>
  <dcterms:created xsi:type="dcterms:W3CDTF">2010-09-01T10:27:19Z</dcterms:created>
  <dcterms:modified xsi:type="dcterms:W3CDTF">2020-11-09T17:59:14Z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